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529" r:id="rId2"/>
    <p:sldId id="424" r:id="rId3"/>
    <p:sldId id="460" r:id="rId4"/>
    <p:sldId id="477" r:id="rId5"/>
    <p:sldId id="478" r:id="rId6"/>
    <p:sldId id="497" r:id="rId7"/>
    <p:sldId id="498" r:id="rId8"/>
    <p:sldId id="500" r:id="rId9"/>
    <p:sldId id="501" r:id="rId10"/>
    <p:sldId id="499" r:id="rId11"/>
    <p:sldId id="502" r:id="rId12"/>
    <p:sldId id="503" r:id="rId13"/>
    <p:sldId id="504" r:id="rId14"/>
    <p:sldId id="505" r:id="rId15"/>
    <p:sldId id="506" r:id="rId16"/>
    <p:sldId id="507" r:id="rId17"/>
    <p:sldId id="485" r:id="rId18"/>
    <p:sldId id="486" r:id="rId19"/>
    <p:sldId id="487" r:id="rId20"/>
    <p:sldId id="508" r:id="rId21"/>
    <p:sldId id="509" r:id="rId22"/>
    <p:sldId id="510" r:id="rId23"/>
    <p:sldId id="511" r:id="rId24"/>
    <p:sldId id="512" r:id="rId25"/>
    <p:sldId id="490" r:id="rId26"/>
    <p:sldId id="513" r:id="rId27"/>
    <p:sldId id="514" r:id="rId28"/>
    <p:sldId id="515" r:id="rId29"/>
    <p:sldId id="516" r:id="rId30"/>
    <p:sldId id="492" r:id="rId31"/>
    <p:sldId id="517" r:id="rId32"/>
    <p:sldId id="493" r:id="rId33"/>
    <p:sldId id="518" r:id="rId34"/>
    <p:sldId id="519" r:id="rId35"/>
    <p:sldId id="526" r:id="rId36"/>
    <p:sldId id="520" r:id="rId37"/>
    <p:sldId id="521" r:id="rId38"/>
    <p:sldId id="522" r:id="rId39"/>
    <p:sldId id="523" r:id="rId40"/>
    <p:sldId id="524" r:id="rId41"/>
    <p:sldId id="525" r:id="rId42"/>
    <p:sldId id="527" r:id="rId43"/>
    <p:sldId id="495" r:id="rId44"/>
    <p:sldId id="528" r:id="rId45"/>
    <p:sldId id="462" r:id="rId46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3">
          <p15:clr>
            <a:srgbClr val="A4A3A4"/>
          </p15:clr>
        </p15:guide>
        <p15:guide id="2" pos="4043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70" autoAdjust="0"/>
  </p:normalViewPr>
  <p:slideViewPr>
    <p:cSldViewPr>
      <p:cViewPr varScale="1">
        <p:scale>
          <a:sx n="72" d="100"/>
          <a:sy n="72" d="100"/>
        </p:scale>
        <p:origin x="636" y="72"/>
      </p:cViewPr>
      <p:guideLst>
        <p:guide orient="horz" pos="2193"/>
        <p:guide pos="40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91654F7C-6B2C-459B-B567-11C4AF60C8D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4A36D901-2EB3-4A4C-9017-8EACA6E877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578444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题型二　作图题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3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2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+mn-ea"/>
                </a:rPr>
                <a:t>题型二　作图题</a:t>
              </a:r>
              <a:endPara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png"/><Relationship Id="rId4" Type="http://schemas.openxmlformats.org/officeDocument/2006/relationships/image" Target="NULL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C:\Users\wh974\Desktop\万唯中考《试题研究》.tif万唯中考《试题研究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/>
          <p:nvPr/>
        </p:nvGrpSpPr>
        <p:grpSpPr bwMode="auto">
          <a:xfrm>
            <a:off x="9335295" y="5012689"/>
            <a:ext cx="2087563" cy="1267780"/>
            <a:chOff x="15634" y="4729"/>
            <a:chExt cx="3034" cy="1996"/>
          </a:xfrm>
        </p:grpSpPr>
        <p:grpSp>
          <p:nvGrpSpPr>
            <p:cNvPr id="13" name="组合 13"/>
            <p:cNvGrpSpPr/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5" name="文本框 14"/>
              <p:cNvSpPr txBox="1"/>
              <p:nvPr userDrawn="1"/>
            </p:nvSpPr>
            <p:spPr>
              <a:xfrm>
                <a:off x="15207" y="8235"/>
                <a:ext cx="3386" cy="9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lnSpc>
                    <a:spcPct val="110000"/>
                  </a:lnSpc>
                </a:pPr>
                <a:r>
                  <a:rPr lang="en-US" altLang="zh-CN" sz="2800" b="1" kern="1600" spc="-100" noProof="1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6" name="文本框 15"/>
              <p:cNvSpPr txBox="1"/>
              <p:nvPr userDrawn="1"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009B4C"/>
                    </a:solidFill>
                  </a14:hiddenFill>
                </a:ext>
              </a:ex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fontAlgn="auto"/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7" name="直接连接符 16"/>
              <p:cNvCxnSpPr/>
              <p:nvPr userDrawn="1"/>
            </p:nvCxnSpPr>
            <p:spPr>
              <a:xfrm>
                <a:off x="15369" y="10465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4" name="直接连接符 13"/>
            <p:cNvCxnSpPr/>
            <p:nvPr userDrawn="1"/>
          </p:nvCxnSpPr>
          <p:spPr>
            <a:xfrm>
              <a:off x="15779" y="4730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6311230" y="2247900"/>
            <a:ext cx="2328291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题型二</a:t>
            </a:r>
            <a:endParaRPr lang="en-US" altLang="zh-CN" sz="4800" b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06947" y="3339718"/>
            <a:ext cx="6336704" cy="132718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作图题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9"/>
          <p:cNvGrpSpPr/>
          <p:nvPr/>
        </p:nvGrpSpPr>
        <p:grpSpPr bwMode="auto">
          <a:xfrm>
            <a:off x="3565117" y="3893696"/>
            <a:ext cx="6706553" cy="673100"/>
            <a:chOff x="6496" y="3872"/>
            <a:chExt cx="10562" cy="1060"/>
          </a:xfrm>
        </p:grpSpPr>
        <p:sp>
          <p:nvSpPr>
            <p:cNvPr id="4" name="六边形 3"/>
            <p:cNvSpPr>
              <a:spLocks noChangeAspect="1"/>
            </p:cNvSpPr>
            <p:nvPr/>
          </p:nvSpPr>
          <p:spPr>
            <a:xfrm rot="16200000">
              <a:off x="6420" y="3948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5" name="文本框 8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7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电(磁)学作图</a:t>
              </a:r>
            </a:p>
          </p:txBody>
        </p:sp>
      </p:grpSp>
      <p:grpSp>
        <p:nvGrpSpPr>
          <p:cNvPr id="6" name="组合 10"/>
          <p:cNvGrpSpPr/>
          <p:nvPr/>
        </p:nvGrpSpPr>
        <p:grpSpPr bwMode="auto">
          <a:xfrm>
            <a:off x="3556862" y="1556792"/>
            <a:ext cx="6705918" cy="673100"/>
            <a:chOff x="6498" y="3876"/>
            <a:chExt cx="10561" cy="1060"/>
          </a:xfrm>
        </p:grpSpPr>
        <p:sp>
          <p:nvSpPr>
            <p:cNvPr id="7" name="六边形 6"/>
            <p:cNvSpPr>
              <a:spLocks noChangeAspect="1"/>
            </p:cNvSpPr>
            <p:nvPr/>
          </p:nvSpPr>
          <p:spPr>
            <a:xfrm rot="16200000">
              <a:off x="6422" y="3952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8" name="文本框 1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8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光学作图</a:t>
              </a:r>
            </a:p>
          </p:txBody>
        </p:sp>
      </p:grpSp>
      <p:grpSp>
        <p:nvGrpSpPr>
          <p:cNvPr id="9" name="组合 13"/>
          <p:cNvGrpSpPr/>
          <p:nvPr/>
        </p:nvGrpSpPr>
        <p:grpSpPr bwMode="auto">
          <a:xfrm>
            <a:off x="3556862" y="2721434"/>
            <a:ext cx="6705918" cy="673100"/>
            <a:chOff x="6498" y="3876"/>
            <a:chExt cx="10561" cy="1060"/>
          </a:xfrm>
        </p:grpSpPr>
        <p:sp>
          <p:nvSpPr>
            <p:cNvPr id="10" name="六边形 9"/>
            <p:cNvSpPr>
              <a:spLocks noChangeAspect="1"/>
            </p:cNvSpPr>
            <p:nvPr/>
          </p:nvSpPr>
          <p:spPr>
            <a:xfrm rot="16200000">
              <a:off x="6422" y="3952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1" name="文本框 15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8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力学作图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4126865" y="1210945"/>
            <a:ext cx="44913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一、光学作图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50590" y="1719719"/>
            <a:ext cx="10603235" cy="737235"/>
            <a:chOff x="1027" y="6411"/>
            <a:chExt cx="16698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11"/>
              <a:ext cx="16352" cy="1161"/>
              <a:chOff x="1373" y="2682"/>
              <a:chExt cx="16352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4"/>
                <a:chOff x="2523" y="1360"/>
                <a:chExt cx="1804" cy="824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48" y="2682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光的反射作图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[2018.15(2)，2016.15(1)，2012.15(3)]</a:t>
                </a:r>
              </a:p>
            </p:txBody>
          </p:sp>
        </p:grpSp>
      </p:grpSp>
      <p:sp>
        <p:nvSpPr>
          <p:cNvPr id="11" name="文本框 10"/>
          <p:cNvSpPr txBox="1"/>
          <p:nvPr/>
        </p:nvSpPr>
        <p:spPr>
          <a:xfrm>
            <a:off x="810260" y="2665095"/>
            <a:ext cx="100571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北部湾经济区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请在图中作出入射光线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zh-CN" sz="2400" b="1">
                <a:ea typeface="宋体" panose="02010600030101010101" pitchFamily="2" charset="-122"/>
              </a:rPr>
              <a:t>并标出入射角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/>
          </a:p>
        </p:txBody>
      </p:sp>
      <p:pic>
        <p:nvPicPr>
          <p:cNvPr id="9" name="图片 -2147482590" descr="荔广东物理25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000500" y="3781425"/>
            <a:ext cx="3917950" cy="1835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179695" y="5805805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10" name="组合 9"/>
          <p:cNvGrpSpPr/>
          <p:nvPr/>
        </p:nvGrpSpPr>
        <p:grpSpPr>
          <a:xfrm>
            <a:off x="4131945" y="3573145"/>
            <a:ext cx="2035175" cy="1511935"/>
            <a:chOff x="4131945" y="3573145"/>
            <a:chExt cx="2035175" cy="1511935"/>
          </a:xfrm>
        </p:grpSpPr>
        <p:cxnSp>
          <p:nvCxnSpPr>
            <p:cNvPr id="13" name="直接连接符 12"/>
            <p:cNvCxnSpPr/>
            <p:nvPr/>
          </p:nvCxnSpPr>
          <p:spPr>
            <a:xfrm flipH="1" flipV="1">
              <a:off x="5950585" y="3573145"/>
              <a:ext cx="17780" cy="146240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5950585" y="4869180"/>
              <a:ext cx="216535" cy="2159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4131945" y="4099560"/>
              <a:ext cx="1836420" cy="9359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>
              <a:off x="4561205" y="4309745"/>
              <a:ext cx="525780" cy="27178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任意多边形 17"/>
            <p:cNvSpPr/>
            <p:nvPr/>
          </p:nvSpPr>
          <p:spPr>
            <a:xfrm>
              <a:off x="5669280" y="4675505"/>
              <a:ext cx="281305" cy="193675"/>
            </a:xfrm>
            <a:custGeom>
              <a:avLst/>
              <a:gdLst>
                <a:gd name="connisteX0" fmla="*/ 0 w 281305"/>
                <a:gd name="connsiteY0" fmla="*/ 193816 h 193816"/>
                <a:gd name="connisteX1" fmla="*/ 14605 w 281305"/>
                <a:gd name="connsiteY1" fmla="*/ 119521 h 193816"/>
                <a:gd name="connisteX2" fmla="*/ 59055 w 281305"/>
                <a:gd name="connsiteY2" fmla="*/ 45861 h 193816"/>
                <a:gd name="connisteX3" fmla="*/ 133350 w 281305"/>
                <a:gd name="connsiteY3" fmla="*/ 16016 h 193816"/>
                <a:gd name="connisteX4" fmla="*/ 207010 w 281305"/>
                <a:gd name="connsiteY4" fmla="*/ 1411 h 193816"/>
                <a:gd name="connisteX5" fmla="*/ 281305 w 281305"/>
                <a:gd name="connsiteY5" fmla="*/ 1411 h 193816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281305" h="193816">
                  <a:moveTo>
                    <a:pt x="0" y="193816"/>
                  </a:moveTo>
                  <a:cubicBezTo>
                    <a:pt x="1905" y="180481"/>
                    <a:pt x="2540" y="149366"/>
                    <a:pt x="14605" y="119521"/>
                  </a:cubicBezTo>
                  <a:cubicBezTo>
                    <a:pt x="26670" y="89676"/>
                    <a:pt x="35560" y="66816"/>
                    <a:pt x="59055" y="45861"/>
                  </a:cubicBezTo>
                  <a:cubicBezTo>
                    <a:pt x="82550" y="24906"/>
                    <a:pt x="103505" y="24906"/>
                    <a:pt x="133350" y="16016"/>
                  </a:cubicBezTo>
                  <a:cubicBezTo>
                    <a:pt x="163195" y="7126"/>
                    <a:pt x="177165" y="4586"/>
                    <a:pt x="207010" y="1411"/>
                  </a:cubicBezTo>
                  <a:cubicBezTo>
                    <a:pt x="236855" y="-1764"/>
                    <a:pt x="267970" y="1411"/>
                    <a:pt x="281305" y="1411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548630" y="4215765"/>
              <a:ext cx="618490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48005" y="1370965"/>
            <a:ext cx="108864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在隧道挖掘过程中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工作人员巧妙地利用一块平面镜使太阳光水平照入隧道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解决了挖掘时的采光问题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请画出平面镜的位置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并补全光路．</a:t>
            </a:r>
            <a:endParaRPr lang="zh-CN" altLang="en-US" sz="2400" b="1"/>
          </a:p>
        </p:txBody>
      </p:sp>
      <p:pic>
        <p:nvPicPr>
          <p:cNvPr id="2" name="图片 -2147482589" descr="荔广东物理26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586480" y="2788285"/>
            <a:ext cx="5876925" cy="25615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179695" y="5805805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9" name="组合 8"/>
          <p:cNvGrpSpPr/>
          <p:nvPr/>
        </p:nvGrpSpPr>
        <p:grpSpPr>
          <a:xfrm>
            <a:off x="4839970" y="4148455"/>
            <a:ext cx="2191385" cy="1080135"/>
            <a:chOff x="4839970" y="4148455"/>
            <a:chExt cx="2191385" cy="1080135"/>
          </a:xfrm>
        </p:grpSpPr>
        <p:cxnSp>
          <p:nvCxnSpPr>
            <p:cNvPr id="3" name="直接箭头连接符 2"/>
            <p:cNvCxnSpPr/>
            <p:nvPr/>
          </p:nvCxnSpPr>
          <p:spPr>
            <a:xfrm flipH="1">
              <a:off x="4839970" y="4656455"/>
              <a:ext cx="1531620" cy="127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V="1">
              <a:off x="6356350" y="4652645"/>
              <a:ext cx="26670" cy="381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 flipV="1">
              <a:off x="6022975" y="4148455"/>
              <a:ext cx="720090" cy="108013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5731510" y="4148455"/>
              <a:ext cx="1299845" cy="97155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>
              <a:off x="6965950" y="4177665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6859905" y="4264025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6757670" y="4359910"/>
              <a:ext cx="0" cy="1822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6635750" y="4440555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6520815" y="4520565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432550" y="4594860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324600" y="4674870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5867400" y="5015230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963285" y="4953000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091555" y="4853940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6208395" y="4765675"/>
              <a:ext cx="7620" cy="1873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 rot="19560000">
              <a:off x="6306820" y="4476750"/>
              <a:ext cx="172085" cy="14351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6000115" y="4451985"/>
              <a:ext cx="215265" cy="205740"/>
            </a:xfrm>
            <a:custGeom>
              <a:avLst/>
              <a:gdLst>
                <a:gd name="connisteX0" fmla="*/ 0 w 281305"/>
                <a:gd name="connsiteY0" fmla="*/ 193816 h 193816"/>
                <a:gd name="connisteX1" fmla="*/ 14605 w 281305"/>
                <a:gd name="connsiteY1" fmla="*/ 119521 h 193816"/>
                <a:gd name="connisteX2" fmla="*/ 59055 w 281305"/>
                <a:gd name="connsiteY2" fmla="*/ 45861 h 193816"/>
                <a:gd name="connisteX3" fmla="*/ 133350 w 281305"/>
                <a:gd name="connsiteY3" fmla="*/ 16016 h 193816"/>
                <a:gd name="connisteX4" fmla="*/ 207010 w 281305"/>
                <a:gd name="connsiteY4" fmla="*/ 1411 h 193816"/>
                <a:gd name="connisteX5" fmla="*/ 281305 w 281305"/>
                <a:gd name="connsiteY5" fmla="*/ 1411 h 193816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281305" h="193816">
                  <a:moveTo>
                    <a:pt x="0" y="193816"/>
                  </a:moveTo>
                  <a:cubicBezTo>
                    <a:pt x="1905" y="180481"/>
                    <a:pt x="2540" y="149366"/>
                    <a:pt x="14605" y="119521"/>
                  </a:cubicBezTo>
                  <a:cubicBezTo>
                    <a:pt x="26670" y="89676"/>
                    <a:pt x="35560" y="66816"/>
                    <a:pt x="59055" y="45861"/>
                  </a:cubicBezTo>
                  <a:cubicBezTo>
                    <a:pt x="82550" y="24906"/>
                    <a:pt x="103505" y="24906"/>
                    <a:pt x="133350" y="16016"/>
                  </a:cubicBezTo>
                  <a:cubicBezTo>
                    <a:pt x="163195" y="7126"/>
                    <a:pt x="177165" y="4586"/>
                    <a:pt x="207010" y="1411"/>
                  </a:cubicBezTo>
                  <a:cubicBezTo>
                    <a:pt x="236855" y="-1764"/>
                    <a:pt x="267970" y="1411"/>
                    <a:pt x="281305" y="1411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 rot="1140000">
              <a:off x="6210935" y="4288155"/>
              <a:ext cx="298450" cy="165100"/>
            </a:xfrm>
            <a:custGeom>
              <a:avLst/>
              <a:gdLst>
                <a:gd name="connisteX0" fmla="*/ 0 w 281305"/>
                <a:gd name="connsiteY0" fmla="*/ 193816 h 193816"/>
                <a:gd name="connisteX1" fmla="*/ 14605 w 281305"/>
                <a:gd name="connsiteY1" fmla="*/ 119521 h 193816"/>
                <a:gd name="connisteX2" fmla="*/ 59055 w 281305"/>
                <a:gd name="connsiteY2" fmla="*/ 45861 h 193816"/>
                <a:gd name="connisteX3" fmla="*/ 133350 w 281305"/>
                <a:gd name="connsiteY3" fmla="*/ 16016 h 193816"/>
                <a:gd name="connisteX4" fmla="*/ 207010 w 281305"/>
                <a:gd name="connsiteY4" fmla="*/ 1411 h 193816"/>
                <a:gd name="connisteX5" fmla="*/ 281305 w 281305"/>
                <a:gd name="connsiteY5" fmla="*/ 1411 h 193816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281305" h="193816">
                  <a:moveTo>
                    <a:pt x="0" y="193816"/>
                  </a:moveTo>
                  <a:cubicBezTo>
                    <a:pt x="1905" y="180481"/>
                    <a:pt x="2540" y="149366"/>
                    <a:pt x="14605" y="119521"/>
                  </a:cubicBezTo>
                  <a:cubicBezTo>
                    <a:pt x="26670" y="89676"/>
                    <a:pt x="35560" y="66816"/>
                    <a:pt x="59055" y="45861"/>
                  </a:cubicBezTo>
                  <a:cubicBezTo>
                    <a:pt x="82550" y="24906"/>
                    <a:pt x="103505" y="24906"/>
                    <a:pt x="133350" y="16016"/>
                  </a:cubicBezTo>
                  <a:cubicBezTo>
                    <a:pt x="163195" y="7126"/>
                    <a:pt x="177165" y="4586"/>
                    <a:pt x="207010" y="1411"/>
                  </a:cubicBezTo>
                  <a:cubicBezTo>
                    <a:pt x="236855" y="-1764"/>
                    <a:pt x="267970" y="1411"/>
                    <a:pt x="281305" y="1411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918845" y="1015365"/>
            <a:ext cx="108864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黄冈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北京天坛的圜丘体现了我国古代高水平的建筑声学成就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它将建筑学和声学完美结合．当人站在圜丘中心处说话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会觉得声音特别洪亮．这是由于人说话的声音有一部分被四周的石栏杆反射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射到稍有倾斜的台面后又反射到圜丘中心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如图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使回声和原声混在一起．若声音的反射遵守光的反射定律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台面和石栏杆表面光滑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请在图中完成人的声音从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点发出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经石栏杆反射到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点的声音路径图．</a:t>
            </a:r>
            <a:endParaRPr lang="zh-CN" altLang="en-US" sz="2400" b="1"/>
          </a:p>
        </p:txBody>
      </p:sp>
      <p:pic>
        <p:nvPicPr>
          <p:cNvPr id="2" name="图片 -2147482588" descr="荔广东物理27.TIF"/>
          <p:cNvPicPr>
            <a:picLocks noChangeAspect="1"/>
          </p:cNvPicPr>
          <p:nvPr/>
        </p:nvPicPr>
        <p:blipFill>
          <a:blip r:embed="rId2" r:link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46400" y="3923665"/>
            <a:ext cx="7435215" cy="2374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239385" y="614680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10" name="组合 9"/>
          <p:cNvGrpSpPr/>
          <p:nvPr/>
        </p:nvGrpSpPr>
        <p:grpSpPr>
          <a:xfrm>
            <a:off x="3862705" y="4073525"/>
            <a:ext cx="5760720" cy="1462405"/>
            <a:chOff x="3862705" y="4073525"/>
            <a:chExt cx="5760720" cy="1462405"/>
          </a:xfrm>
        </p:grpSpPr>
        <p:cxnSp>
          <p:nvCxnSpPr>
            <p:cNvPr id="13" name="直接连接符 12"/>
            <p:cNvCxnSpPr/>
            <p:nvPr/>
          </p:nvCxnSpPr>
          <p:spPr>
            <a:xfrm flipH="1" flipV="1">
              <a:off x="8204200" y="4073525"/>
              <a:ext cx="17780" cy="146240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8221980" y="5320030"/>
              <a:ext cx="216535" cy="2159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 flipV="1">
              <a:off x="8221980" y="5013325"/>
              <a:ext cx="1401445" cy="52260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 flipH="1">
              <a:off x="8900160" y="5229225"/>
              <a:ext cx="147320" cy="5588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3862705" y="4293235"/>
              <a:ext cx="5742940" cy="70231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箭头连接符 4"/>
            <p:cNvCxnSpPr/>
            <p:nvPr/>
          </p:nvCxnSpPr>
          <p:spPr>
            <a:xfrm>
              <a:off x="7266305" y="4715510"/>
              <a:ext cx="284480" cy="2984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40539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光的折射作图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[2019.15(2)，2014.15(2)]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0735" y="2209165"/>
            <a:ext cx="105892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聊城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一束光从水斜射入空气中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其折射光线如图所示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请在图中作出此光线的入射光线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注意标出法线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9" name="图片 -2147482586" descr="荔广东物理28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171315" y="3408045"/>
            <a:ext cx="3535680" cy="23914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239385" y="614680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10" name="组合 9"/>
          <p:cNvGrpSpPr/>
          <p:nvPr/>
        </p:nvGrpSpPr>
        <p:grpSpPr>
          <a:xfrm>
            <a:off x="5447030" y="3692525"/>
            <a:ext cx="459740" cy="1608455"/>
            <a:chOff x="5447030" y="3692525"/>
            <a:chExt cx="459740" cy="1608455"/>
          </a:xfrm>
        </p:grpSpPr>
        <p:cxnSp>
          <p:nvCxnSpPr>
            <p:cNvPr id="13" name="直接连接符 12"/>
            <p:cNvCxnSpPr/>
            <p:nvPr/>
          </p:nvCxnSpPr>
          <p:spPr>
            <a:xfrm flipH="1" flipV="1">
              <a:off x="5888990" y="3692525"/>
              <a:ext cx="17780" cy="146240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5447030" y="4516120"/>
              <a:ext cx="459740" cy="78486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5734685" y="4316095"/>
              <a:ext cx="154305" cy="20002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箭头连接符 16"/>
            <p:cNvCxnSpPr/>
            <p:nvPr/>
          </p:nvCxnSpPr>
          <p:spPr>
            <a:xfrm flipV="1">
              <a:off x="5591175" y="4940935"/>
              <a:ext cx="71755" cy="14414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0735" y="1846580"/>
            <a:ext cx="105892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南充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一束光从空气射向玻璃砖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并穿过玻璃砖；画出这束光进入和离开玻璃砖的折射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光线．</a:t>
            </a:r>
            <a:endParaRPr lang="zh-CN" altLang="en-US" sz="2400" b="1"/>
          </a:p>
        </p:txBody>
      </p:sp>
      <p:pic>
        <p:nvPicPr>
          <p:cNvPr id="2" name="图片 -2147482585" descr="荔广东物理29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303395" y="3339465"/>
            <a:ext cx="3583940" cy="22529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239385" y="614680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5895340" y="2698115"/>
            <a:ext cx="1351915" cy="1661160"/>
            <a:chOff x="5895340" y="2698115"/>
            <a:chExt cx="1351915" cy="1661160"/>
          </a:xfrm>
        </p:grpSpPr>
        <p:cxnSp>
          <p:nvCxnSpPr>
            <p:cNvPr id="13" name="直接连接符 12"/>
            <p:cNvCxnSpPr/>
            <p:nvPr/>
          </p:nvCxnSpPr>
          <p:spPr>
            <a:xfrm flipH="1" flipV="1">
              <a:off x="6454775" y="2698115"/>
              <a:ext cx="17780" cy="146240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5895340" y="3357245"/>
              <a:ext cx="559435" cy="100203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 flipV="1">
              <a:off x="6095365" y="3717290"/>
              <a:ext cx="143510" cy="28765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6300470" y="3157220"/>
              <a:ext cx="154305" cy="20002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/>
            <p:cNvCxnSpPr/>
            <p:nvPr/>
          </p:nvCxnSpPr>
          <p:spPr>
            <a:xfrm flipV="1">
              <a:off x="6454775" y="2853055"/>
              <a:ext cx="792480" cy="5041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箭头连接符 3"/>
            <p:cNvCxnSpPr/>
            <p:nvPr/>
          </p:nvCxnSpPr>
          <p:spPr>
            <a:xfrm flipV="1">
              <a:off x="6827520" y="3011805"/>
              <a:ext cx="160655" cy="10985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19480" y="1379855"/>
            <a:ext cx="105892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黔西南州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装有水的烧杯底部有一枚硬币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眼睛在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处看到硬币在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处．画出人眼看到硬币的光路图．</a:t>
            </a:r>
            <a:endParaRPr lang="zh-CN" altLang="en-US" sz="2400" b="1"/>
          </a:p>
        </p:txBody>
      </p:sp>
      <p:pic>
        <p:nvPicPr>
          <p:cNvPr id="2" name="图片 -2147482584" descr="荔广东物理3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809490" y="2886075"/>
            <a:ext cx="2809240" cy="2921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239385" y="614680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5591175" y="3140710"/>
            <a:ext cx="1583690" cy="2088515"/>
            <a:chOff x="5591175" y="3140710"/>
            <a:chExt cx="1583690" cy="2088515"/>
          </a:xfrm>
        </p:grpSpPr>
        <p:cxnSp>
          <p:nvCxnSpPr>
            <p:cNvPr id="13" name="直接连接符 12"/>
            <p:cNvCxnSpPr/>
            <p:nvPr/>
          </p:nvCxnSpPr>
          <p:spPr>
            <a:xfrm flipV="1">
              <a:off x="5591175" y="3140710"/>
              <a:ext cx="1583690" cy="136842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6167120" y="3140710"/>
              <a:ext cx="1007745" cy="86423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 flipV="1">
              <a:off x="6527165" y="3500755"/>
              <a:ext cx="215900" cy="21653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V="1">
              <a:off x="5662930" y="4004945"/>
              <a:ext cx="504190" cy="122428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箭头连接符 3"/>
            <p:cNvCxnSpPr/>
            <p:nvPr/>
          </p:nvCxnSpPr>
          <p:spPr>
            <a:xfrm flipV="1">
              <a:off x="5878830" y="4509135"/>
              <a:ext cx="72390" cy="2159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26188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平面镜成像作图</a:t>
                </a:r>
                <a:endParaRPr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96620" y="2002155"/>
            <a:ext cx="1039685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遂宁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图中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sz="2400" b="1">
                <a:ea typeface="宋体" panose="02010600030101010101" pitchFamily="2" charset="-122"/>
              </a:rPr>
              <a:t>是物体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zh-CN" sz="2400" b="1">
                <a:ea typeface="宋体" panose="02010600030101010101" pitchFamily="2" charset="-122"/>
              </a:rPr>
              <a:t>在平面镜中所成的像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请根据平面镜成像特点作出物体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/>
          </a:p>
        </p:txBody>
      </p:sp>
      <p:pic>
        <p:nvPicPr>
          <p:cNvPr id="9" name="图片 -2147482582" descr="荔广东物理31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928870" y="2967355"/>
            <a:ext cx="2205355" cy="27266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6041390" y="6082665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11" name="组合 10"/>
          <p:cNvGrpSpPr/>
          <p:nvPr/>
        </p:nvGrpSpPr>
        <p:grpSpPr>
          <a:xfrm>
            <a:off x="3977640" y="3293110"/>
            <a:ext cx="2613025" cy="2177415"/>
            <a:chOff x="3977640" y="3293110"/>
            <a:chExt cx="2613025" cy="2177415"/>
          </a:xfrm>
        </p:grpSpPr>
        <p:grpSp>
          <p:nvGrpSpPr>
            <p:cNvPr id="10" name="组合 9"/>
            <p:cNvGrpSpPr/>
            <p:nvPr/>
          </p:nvGrpSpPr>
          <p:grpSpPr>
            <a:xfrm>
              <a:off x="3977640" y="3293110"/>
              <a:ext cx="2613025" cy="1720215"/>
              <a:chOff x="3977640" y="3293110"/>
              <a:chExt cx="2613025" cy="1720215"/>
            </a:xfrm>
          </p:grpSpPr>
          <p:cxnSp>
            <p:nvCxnSpPr>
              <p:cNvPr id="17" name="直接连接符 16"/>
              <p:cNvCxnSpPr/>
              <p:nvPr/>
            </p:nvCxnSpPr>
            <p:spPr>
              <a:xfrm flipV="1">
                <a:off x="4582795" y="3293110"/>
                <a:ext cx="1766570" cy="1000125"/>
              </a:xfrm>
              <a:prstGeom prst="line">
                <a:avLst/>
              </a:prstGeom>
              <a:ln w="28575">
                <a:solidFill>
                  <a:srgbClr val="FF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flipV="1">
                <a:off x="5518785" y="4423410"/>
                <a:ext cx="1071880" cy="589915"/>
              </a:xfrm>
              <a:prstGeom prst="line">
                <a:avLst/>
              </a:prstGeom>
              <a:ln w="28575">
                <a:solidFill>
                  <a:srgbClr val="FF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箭头连接符 18"/>
              <p:cNvCxnSpPr/>
              <p:nvPr/>
            </p:nvCxnSpPr>
            <p:spPr>
              <a:xfrm flipH="1" flipV="1">
                <a:off x="4582795" y="4293235"/>
                <a:ext cx="934085" cy="716915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矩形 19"/>
              <p:cNvSpPr/>
              <p:nvPr/>
            </p:nvSpPr>
            <p:spPr>
              <a:xfrm rot="19920000">
                <a:off x="5249545" y="3721735"/>
                <a:ext cx="154305" cy="144145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/>
              <p:cNvSpPr/>
              <p:nvPr/>
            </p:nvSpPr>
            <p:spPr>
              <a:xfrm rot="19740000">
                <a:off x="5807075" y="4637405"/>
                <a:ext cx="154305" cy="155575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3977640" y="4148455"/>
                <a:ext cx="605155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5224780" y="501015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96620" y="1281430"/>
            <a:ext cx="1039685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滨州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为发光点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请在图中画出发光点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在平面镜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MN</a:t>
            </a:r>
            <a:r>
              <a:rPr lang="zh-CN" sz="2400" b="1">
                <a:ea typeface="宋体" panose="02010600030101010101" pitchFamily="2" charset="-122"/>
              </a:rPr>
              <a:t>中所成像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′</a:t>
            </a:r>
            <a:r>
              <a:rPr lang="zh-CN" sz="2400" b="1">
                <a:ea typeface="宋体" panose="02010600030101010101" pitchFamily="2" charset="-122"/>
              </a:rPr>
              <a:t>的位置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并画出由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点发出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经平面镜反射后通过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点的光线．</a:t>
            </a:r>
            <a:endParaRPr lang="zh-CN" altLang="en-US" sz="2400" b="1"/>
          </a:p>
        </p:txBody>
      </p:sp>
      <p:pic>
        <p:nvPicPr>
          <p:cNvPr id="2" name="图片 -2147482581" descr="荔广东物理3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892040" y="2480310"/>
            <a:ext cx="2012315" cy="34461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454650" y="600329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9" name="组合 8"/>
          <p:cNvGrpSpPr/>
          <p:nvPr/>
        </p:nvGrpSpPr>
        <p:grpSpPr>
          <a:xfrm>
            <a:off x="4726940" y="3068955"/>
            <a:ext cx="3413125" cy="2037080"/>
            <a:chOff x="4726940" y="3068955"/>
            <a:chExt cx="3413125" cy="203708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591175" y="4797425"/>
              <a:ext cx="194373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H="1" flipV="1">
              <a:off x="5302885" y="3429000"/>
              <a:ext cx="2232025" cy="136842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 flipV="1">
              <a:off x="4726940" y="3068955"/>
              <a:ext cx="1871980" cy="11518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>
              <a:off x="5662930" y="4220845"/>
              <a:ext cx="935990" cy="576580"/>
              <a:chOff x="8918" y="6647"/>
              <a:chExt cx="1474" cy="908"/>
            </a:xfrm>
          </p:grpSpPr>
          <p:cxnSp>
            <p:nvCxnSpPr>
              <p:cNvPr id="5" name="直接连接符 4"/>
              <p:cNvCxnSpPr/>
              <p:nvPr/>
            </p:nvCxnSpPr>
            <p:spPr>
              <a:xfrm flipV="1">
                <a:off x="8918" y="6647"/>
                <a:ext cx="1474" cy="908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直接箭头连接符 5"/>
              <p:cNvCxnSpPr/>
              <p:nvPr/>
            </p:nvCxnSpPr>
            <p:spPr>
              <a:xfrm flipV="1">
                <a:off x="9372" y="6931"/>
                <a:ext cx="567" cy="340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" name="直接箭头连接符 7"/>
            <p:cNvCxnSpPr/>
            <p:nvPr/>
          </p:nvCxnSpPr>
          <p:spPr>
            <a:xfrm flipH="1" flipV="1">
              <a:off x="5790565" y="3728720"/>
              <a:ext cx="215900" cy="14351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 rot="180000">
              <a:off x="6440805" y="4649470"/>
              <a:ext cx="154305" cy="14414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534910" y="464566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S'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96620" y="1182370"/>
            <a:ext cx="1039685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河南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检查视力时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为节省空间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常让被测者背对视力表观察对面墙壁上平面镜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sz="2400" b="1">
                <a:ea typeface="宋体" panose="02010600030101010101" pitchFamily="2" charset="-122"/>
              </a:rPr>
              <a:t>中视力表的像．请在图中作出被测者通过平面镜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sz="2400" b="1">
                <a:ea typeface="宋体" panose="02010600030101010101" pitchFamily="2" charset="-122"/>
              </a:rPr>
              <a:t>看到视力表上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点的光路图．</a:t>
            </a:r>
            <a:endParaRPr lang="zh-CN" altLang="en-US" sz="2400" b="1"/>
          </a:p>
        </p:txBody>
      </p:sp>
      <p:pic>
        <p:nvPicPr>
          <p:cNvPr id="2" name="图片 -2147482580" descr="荔广东物理3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895090" y="2741295"/>
            <a:ext cx="3738880" cy="3100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239385" y="614680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9" name="组合 8"/>
          <p:cNvGrpSpPr/>
          <p:nvPr/>
        </p:nvGrpSpPr>
        <p:grpSpPr>
          <a:xfrm>
            <a:off x="4410075" y="3488690"/>
            <a:ext cx="6168390" cy="1596390"/>
            <a:chOff x="4410075" y="3488690"/>
            <a:chExt cx="6168390" cy="1596390"/>
          </a:xfrm>
        </p:grpSpPr>
        <p:cxnSp>
          <p:nvCxnSpPr>
            <p:cNvPr id="17" name="直接连接符 16"/>
            <p:cNvCxnSpPr/>
            <p:nvPr/>
          </p:nvCxnSpPr>
          <p:spPr>
            <a:xfrm flipV="1">
              <a:off x="4410075" y="3717290"/>
              <a:ext cx="5357495" cy="3810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 rot="180000">
              <a:off x="6878955" y="3569335"/>
              <a:ext cx="154305" cy="14414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973310" y="348869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A'</a:t>
              </a:r>
            </a:p>
          </p:txBody>
        </p:sp>
        <p:cxnSp>
          <p:nvCxnSpPr>
            <p:cNvPr id="3" name="直接连接符 2"/>
            <p:cNvCxnSpPr/>
            <p:nvPr/>
          </p:nvCxnSpPr>
          <p:spPr>
            <a:xfrm flipV="1">
              <a:off x="5158740" y="3717290"/>
              <a:ext cx="4608830" cy="1367790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4438650" y="3717290"/>
              <a:ext cx="2592705" cy="7918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箭头连接符 4"/>
            <p:cNvCxnSpPr/>
            <p:nvPr/>
          </p:nvCxnSpPr>
          <p:spPr>
            <a:xfrm>
              <a:off x="5591175" y="4077335"/>
              <a:ext cx="504190" cy="14351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5158740" y="4509135"/>
              <a:ext cx="1944370" cy="5759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箭头连接符 6"/>
            <p:cNvCxnSpPr/>
            <p:nvPr/>
          </p:nvCxnSpPr>
          <p:spPr>
            <a:xfrm flipV="1">
              <a:off x="5878830" y="4725035"/>
              <a:ext cx="504190" cy="14414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9662795" y="3665220"/>
              <a:ext cx="104775" cy="10858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26188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透镜作图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(10年8考)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59790" y="2113280"/>
            <a:ext cx="104705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河池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请作出图中与凸透镜折射光线对应的入射光线．</a:t>
            </a:r>
            <a:endParaRPr lang="zh-CN" altLang="en-US" sz="2400" b="1"/>
          </a:p>
        </p:txBody>
      </p:sp>
      <p:pic>
        <p:nvPicPr>
          <p:cNvPr id="9" name="图片 -2147482578" descr="荔广东物理3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011930" y="2911475"/>
            <a:ext cx="4705985" cy="2499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742940" y="579120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15" name="组合 14"/>
          <p:cNvGrpSpPr/>
          <p:nvPr/>
        </p:nvGrpSpPr>
        <p:grpSpPr>
          <a:xfrm>
            <a:off x="3790950" y="3140710"/>
            <a:ext cx="2592070" cy="1368425"/>
            <a:chOff x="3790950" y="3140710"/>
            <a:chExt cx="2592070" cy="1368425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4511040" y="3140710"/>
              <a:ext cx="1871980" cy="108013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箭头连接符 10"/>
            <p:cNvCxnSpPr/>
            <p:nvPr/>
          </p:nvCxnSpPr>
          <p:spPr>
            <a:xfrm>
              <a:off x="5375275" y="3644900"/>
              <a:ext cx="503555" cy="28829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3790950" y="3573145"/>
              <a:ext cx="2232025" cy="9359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箭头连接符 13"/>
            <p:cNvCxnSpPr/>
            <p:nvPr/>
          </p:nvCxnSpPr>
          <p:spPr>
            <a:xfrm flipV="1">
              <a:off x="4931410" y="3884930"/>
              <a:ext cx="360045" cy="14414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41045" y="1550670"/>
            <a:ext cx="104705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威海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一条入射光线过凹透镜光心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一条折射光线与主光轴平行．请将光路补画完整．</a:t>
            </a:r>
            <a:endParaRPr lang="zh-CN" altLang="en-US" sz="2400" b="1"/>
          </a:p>
        </p:txBody>
      </p:sp>
      <p:pic>
        <p:nvPicPr>
          <p:cNvPr id="2" name="图片 -2147482577" descr="荔广东物理3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147185" y="2844800"/>
            <a:ext cx="3502025" cy="25641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436235" y="583565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4688840" y="2766060"/>
            <a:ext cx="2558415" cy="1408430"/>
            <a:chOff x="4688840" y="2766060"/>
            <a:chExt cx="2558415" cy="1408430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5836920" y="3140710"/>
              <a:ext cx="1410335" cy="103378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/>
            <p:nvPr/>
          </p:nvCxnSpPr>
          <p:spPr>
            <a:xfrm flipV="1">
              <a:off x="6238875" y="3563620"/>
              <a:ext cx="432435" cy="29718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H="1" flipV="1">
              <a:off x="4688840" y="2766060"/>
              <a:ext cx="902335" cy="5632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4942840" y="2929890"/>
              <a:ext cx="1944370" cy="1219200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箭头连接符 3"/>
            <p:cNvCxnSpPr/>
            <p:nvPr/>
          </p:nvCxnSpPr>
          <p:spPr>
            <a:xfrm>
              <a:off x="5031105" y="2994025"/>
              <a:ext cx="360045" cy="2159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326515" y="1684020"/>
            <a:ext cx="95377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请在虚线框内画出一个透镜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使光路成立．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画出透镜即可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2" name="图片 -2147482576" descr="荔广东物理36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712845" y="2653665"/>
            <a:ext cx="4370705" cy="22910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436870" y="549529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3" name="图片 -2147482611" descr="荔广东物理204.TIF"/>
          <p:cNvPicPr>
            <a:picLocks noChangeAspect="1"/>
          </p:cNvPicPr>
          <p:nvPr/>
        </p:nvPicPr>
        <p:blipFill>
          <a:blip r:embed="rId4" r:link="rId3"/>
          <a:srcRect l="39883" t="5616" r="41248" b="8424"/>
          <a:stretch>
            <a:fillRect/>
          </a:stretch>
        </p:blipFill>
        <p:spPr>
          <a:xfrm>
            <a:off x="5436870" y="2926715"/>
            <a:ext cx="675640" cy="16135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56285" y="1565275"/>
            <a:ext cx="104705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玉林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请在图中画出在远视眼近处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点发出的两束入射光线经晶状体折射后对应的光线．</a:t>
            </a:r>
            <a:endParaRPr lang="zh-CN" altLang="en-US" sz="2400" b="1"/>
          </a:p>
        </p:txBody>
      </p:sp>
      <p:pic>
        <p:nvPicPr>
          <p:cNvPr id="2" name="图片 -2147482575" descr="荔广东物理37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606800" y="2921635"/>
            <a:ext cx="5589270" cy="2611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332730" y="5880100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3545840" y="4220845"/>
            <a:ext cx="2908935" cy="864235"/>
            <a:chOff x="3545840" y="4220845"/>
            <a:chExt cx="2908935" cy="864235"/>
          </a:xfrm>
        </p:grpSpPr>
        <p:cxnSp>
          <p:nvCxnSpPr>
            <p:cNvPr id="9" name="直接连接符 8"/>
            <p:cNvCxnSpPr/>
            <p:nvPr/>
          </p:nvCxnSpPr>
          <p:spPr>
            <a:xfrm flipH="1">
              <a:off x="5015230" y="4220845"/>
              <a:ext cx="1439545" cy="3600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H="1" flipV="1">
              <a:off x="5015230" y="4869180"/>
              <a:ext cx="1439545" cy="12509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/>
            <p:cNvCxnSpPr/>
            <p:nvPr/>
          </p:nvCxnSpPr>
          <p:spPr>
            <a:xfrm flipH="1">
              <a:off x="5518785" y="4364990"/>
              <a:ext cx="360045" cy="9144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箭头连接符 3"/>
            <p:cNvCxnSpPr/>
            <p:nvPr/>
          </p:nvCxnSpPr>
          <p:spPr>
            <a:xfrm flipH="1" flipV="1">
              <a:off x="5554980" y="4911725"/>
              <a:ext cx="252095" cy="2921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4150995" y="4479925"/>
              <a:ext cx="1243330" cy="317500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150995" y="4797425"/>
              <a:ext cx="1403985" cy="114300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4150995" y="4760595"/>
              <a:ext cx="104775" cy="10858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545840" y="462470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S'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261884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5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光学综合作图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[2018.15(2)]</a:t>
                </a:r>
              </a:p>
            </p:txBody>
          </p:sp>
        </p:grpSp>
      </p:grpSp>
      <p:sp>
        <p:nvSpPr>
          <p:cNvPr id="10" name="文本框 9"/>
          <p:cNvSpPr txBox="1"/>
          <p:nvPr/>
        </p:nvSpPr>
        <p:spPr>
          <a:xfrm>
            <a:off x="770255" y="1998980"/>
            <a:ext cx="1035431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娄底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r>
              <a:rPr lang="zh-CN" sz="2400" b="1">
                <a:ea typeface="宋体" panose="02010600030101010101" pitchFamily="2" charset="-122"/>
              </a:rPr>
              <a:t>是光源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发出的一条经平面镜反射后的反射光线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反射光线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r>
              <a:rPr lang="zh-CN" sz="2400" b="1">
                <a:ea typeface="宋体" panose="02010600030101010101" pitchFamily="2" charset="-122"/>
              </a:rPr>
              <a:t>经过了凸透镜焦点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sz="2400" b="1">
                <a:ea typeface="宋体" panose="02010600030101010101" pitchFamily="2" charset="-122"/>
              </a:rPr>
              <a:t>请作出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r>
              <a:rPr lang="zh-CN" sz="2400" b="1">
                <a:ea typeface="宋体" panose="02010600030101010101" pitchFamily="2" charset="-122"/>
              </a:rPr>
              <a:t>的入射光线和经凸透镜折射后的折射光线．</a:t>
            </a:r>
            <a:endParaRPr lang="zh-CN" altLang="en-US" sz="2400" b="1"/>
          </a:p>
        </p:txBody>
      </p:sp>
      <p:pic>
        <p:nvPicPr>
          <p:cNvPr id="9" name="图片 -21474823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660" y="3311525"/>
            <a:ext cx="4930775" cy="2327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5436235" y="5894705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11" name="组合 10"/>
          <p:cNvGrpSpPr/>
          <p:nvPr/>
        </p:nvGrpSpPr>
        <p:grpSpPr>
          <a:xfrm>
            <a:off x="3741420" y="3717290"/>
            <a:ext cx="4873625" cy="1497330"/>
            <a:chOff x="3741420" y="3717290"/>
            <a:chExt cx="4873625" cy="1497330"/>
          </a:xfrm>
        </p:grpSpPr>
        <p:cxnSp>
          <p:nvCxnSpPr>
            <p:cNvPr id="14" name="直接连接符 13"/>
            <p:cNvCxnSpPr/>
            <p:nvPr/>
          </p:nvCxnSpPr>
          <p:spPr>
            <a:xfrm flipH="1" flipV="1">
              <a:off x="4625975" y="3752215"/>
              <a:ext cx="17780" cy="146240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>
              <a:off x="4479925" y="4839970"/>
              <a:ext cx="160020" cy="14160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5" name="直接连接符 14"/>
            <p:cNvCxnSpPr/>
            <p:nvPr/>
          </p:nvCxnSpPr>
          <p:spPr>
            <a:xfrm flipH="1" flipV="1">
              <a:off x="3741420" y="4422140"/>
              <a:ext cx="902335" cy="5632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/>
            <p:nvPr/>
          </p:nvCxnSpPr>
          <p:spPr>
            <a:xfrm>
              <a:off x="4012565" y="4596130"/>
              <a:ext cx="360045" cy="2159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6482715" y="3717290"/>
              <a:ext cx="2132330" cy="3492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/>
            <p:cNvCxnSpPr/>
            <p:nvPr/>
          </p:nvCxnSpPr>
          <p:spPr>
            <a:xfrm>
              <a:off x="7393940" y="3734435"/>
              <a:ext cx="431800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006475" y="1172845"/>
            <a:ext cx="1035431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营口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水平放置的凹透镜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是它的焦点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光线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经凹透镜折射后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再经平面镜反射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以图示的角度射到竖直放置的屏幕上．请在图中确定平面镜的位置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完成光路图并标出经平面镜反射时反射角的大小．</a:t>
            </a:r>
            <a:endParaRPr lang="zh-CN" altLang="en-US" sz="2400" b="1"/>
          </a:p>
        </p:txBody>
      </p:sp>
      <p:pic>
        <p:nvPicPr>
          <p:cNvPr id="36" name="图片 -21474823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2955" y="2926080"/>
            <a:ext cx="3003550" cy="31013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" name="文本框 36"/>
          <p:cNvSpPr txBox="1"/>
          <p:nvPr/>
        </p:nvSpPr>
        <p:spPr>
          <a:xfrm>
            <a:off x="5332730" y="6095365"/>
            <a:ext cx="1317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cxnSp>
        <p:nvCxnSpPr>
          <p:cNvPr id="38" name="直接连接符 37"/>
          <p:cNvCxnSpPr/>
          <p:nvPr/>
        </p:nvCxnSpPr>
        <p:spPr>
          <a:xfrm>
            <a:off x="5231130" y="3860800"/>
            <a:ext cx="0" cy="108013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 flipV="1">
            <a:off x="5231130" y="4220845"/>
            <a:ext cx="0" cy="2159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5231130" y="3521710"/>
            <a:ext cx="563880" cy="3390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 flipV="1">
            <a:off x="5231130" y="3860800"/>
            <a:ext cx="575945" cy="288290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5005070" y="3403600"/>
            <a:ext cx="451485" cy="8978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矩形 42"/>
          <p:cNvSpPr/>
          <p:nvPr/>
        </p:nvSpPr>
        <p:spPr>
          <a:xfrm rot="1560000">
            <a:off x="5194300" y="3888740"/>
            <a:ext cx="160020" cy="1416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"/>
          <p:cNvSpPr/>
          <p:nvPr/>
        </p:nvSpPr>
        <p:spPr>
          <a:xfrm rot="6840000">
            <a:off x="5372735" y="3775075"/>
            <a:ext cx="281305" cy="155575"/>
          </a:xfrm>
          <a:custGeom>
            <a:avLst/>
            <a:gdLst>
              <a:gd name="connisteX0" fmla="*/ 0 w 281305"/>
              <a:gd name="connsiteY0" fmla="*/ 193816 h 193816"/>
              <a:gd name="connisteX1" fmla="*/ 14605 w 281305"/>
              <a:gd name="connsiteY1" fmla="*/ 119521 h 193816"/>
              <a:gd name="connisteX2" fmla="*/ 59055 w 281305"/>
              <a:gd name="connsiteY2" fmla="*/ 45861 h 193816"/>
              <a:gd name="connisteX3" fmla="*/ 133350 w 281305"/>
              <a:gd name="connsiteY3" fmla="*/ 16016 h 193816"/>
              <a:gd name="connisteX4" fmla="*/ 207010 w 281305"/>
              <a:gd name="connsiteY4" fmla="*/ 1411 h 193816"/>
              <a:gd name="connisteX5" fmla="*/ 281305 w 281305"/>
              <a:gd name="connsiteY5" fmla="*/ 1411 h 19381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</a:cxnLst>
            <a:rect l="l" t="t" r="r" b="b"/>
            <a:pathLst>
              <a:path w="281305" h="193816">
                <a:moveTo>
                  <a:pt x="0" y="193816"/>
                </a:moveTo>
                <a:cubicBezTo>
                  <a:pt x="1905" y="180481"/>
                  <a:pt x="2540" y="149366"/>
                  <a:pt x="14605" y="119521"/>
                </a:cubicBezTo>
                <a:cubicBezTo>
                  <a:pt x="26670" y="89676"/>
                  <a:pt x="35560" y="66816"/>
                  <a:pt x="59055" y="45861"/>
                </a:cubicBezTo>
                <a:cubicBezTo>
                  <a:pt x="82550" y="24906"/>
                  <a:pt x="103505" y="24906"/>
                  <a:pt x="133350" y="16016"/>
                </a:cubicBezTo>
                <a:cubicBezTo>
                  <a:pt x="163195" y="7126"/>
                  <a:pt x="177165" y="4586"/>
                  <a:pt x="207010" y="1411"/>
                </a:cubicBezTo>
                <a:cubicBezTo>
                  <a:pt x="236855" y="-1764"/>
                  <a:pt x="267970" y="1411"/>
                  <a:pt x="281305" y="1411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5" name="直接连接符 44"/>
          <p:cNvCxnSpPr/>
          <p:nvPr/>
        </p:nvCxnSpPr>
        <p:spPr>
          <a:xfrm>
            <a:off x="5369560" y="3403600"/>
            <a:ext cx="7620" cy="187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5413375" y="3299460"/>
            <a:ext cx="7620" cy="187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5296535" y="3505200"/>
            <a:ext cx="7620" cy="187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5223510" y="3673475"/>
            <a:ext cx="7620" cy="187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5163820" y="3794125"/>
            <a:ext cx="7620" cy="187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5107305" y="3910965"/>
            <a:ext cx="7620" cy="187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5043805" y="4012565"/>
            <a:ext cx="7620" cy="187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3355340" y="3267075"/>
            <a:ext cx="935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°</a:t>
            </a:r>
          </a:p>
        </p:txBody>
      </p:sp>
      <p:cxnSp>
        <p:nvCxnSpPr>
          <p:cNvPr id="53" name="直接连接符 52"/>
          <p:cNvCxnSpPr>
            <a:endCxn id="44" idx="3"/>
          </p:cNvCxnSpPr>
          <p:nvPr/>
        </p:nvCxnSpPr>
        <p:spPr>
          <a:xfrm>
            <a:off x="3935095" y="3429000"/>
            <a:ext cx="1640840" cy="44386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/>
      <p:bldP spid="44" grpId="0" bldLvl="0" animBg="1"/>
      <p:bldP spid="5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4293870" y="1104900"/>
            <a:ext cx="36029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二、力学作图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50590" y="1750199"/>
            <a:ext cx="10573390" cy="737235"/>
            <a:chOff x="1027" y="6339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画指定力的示意图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1" name="文本框 10"/>
          <p:cNvSpPr txBox="1"/>
          <p:nvPr/>
        </p:nvSpPr>
        <p:spPr>
          <a:xfrm>
            <a:off x="5691505" y="61017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770255" y="2495550"/>
            <a:ext cx="98494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陕西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画出灯笼所受重力的示意图．</a:t>
            </a:r>
            <a:endParaRPr lang="zh-CN" altLang="en-US" sz="2400" b="1"/>
          </a:p>
        </p:txBody>
      </p:sp>
      <p:pic>
        <p:nvPicPr>
          <p:cNvPr id="9" name="图片 -2147482570" descr="荔广东物理40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798695" y="3194685"/>
            <a:ext cx="3451860" cy="252793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3" name="组合 12"/>
          <p:cNvGrpSpPr/>
          <p:nvPr/>
        </p:nvGrpSpPr>
        <p:grpSpPr>
          <a:xfrm>
            <a:off x="6081717" y="4584700"/>
            <a:ext cx="660400" cy="1570355"/>
            <a:chOff x="6095365" y="4584700"/>
            <a:chExt cx="660400" cy="1570355"/>
          </a:xfrm>
        </p:grpSpPr>
        <p:cxnSp>
          <p:nvCxnSpPr>
            <p:cNvPr id="12" name="直接箭头连接符 11"/>
            <p:cNvCxnSpPr/>
            <p:nvPr/>
          </p:nvCxnSpPr>
          <p:spPr>
            <a:xfrm flipH="1">
              <a:off x="6095365" y="4584700"/>
              <a:ext cx="13335" cy="136461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6150610" y="569468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170305" y="1424305"/>
            <a:ext cx="984948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德阳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物体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静止在斜面上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请画出物体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受到的重力以及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对斜面的压力的示意图．</a:t>
            </a:r>
            <a:endParaRPr lang="zh-CN" altLang="en-US" sz="2400" b="1"/>
          </a:p>
        </p:txBody>
      </p:sp>
      <p:pic>
        <p:nvPicPr>
          <p:cNvPr id="2" name="图片 -2147482569" descr="荔广东物理41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086350" y="3052445"/>
            <a:ext cx="3316605" cy="22872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981700" y="58953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5663565" y="3644900"/>
            <a:ext cx="1511300" cy="2155190"/>
            <a:chOff x="5663565" y="3644900"/>
            <a:chExt cx="1511300" cy="2155190"/>
          </a:xfrm>
        </p:grpSpPr>
        <p:cxnSp>
          <p:nvCxnSpPr>
            <p:cNvPr id="12" name="直接箭头连接符 11"/>
            <p:cNvCxnSpPr/>
            <p:nvPr/>
          </p:nvCxnSpPr>
          <p:spPr>
            <a:xfrm>
              <a:off x="6426200" y="3644900"/>
              <a:ext cx="28575" cy="20161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6569710" y="533971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8" name="椭圆 7"/>
            <p:cNvSpPr/>
            <p:nvPr/>
          </p:nvSpPr>
          <p:spPr>
            <a:xfrm>
              <a:off x="6388100" y="3644900"/>
              <a:ext cx="104775" cy="10858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6195695" y="3947795"/>
              <a:ext cx="104775" cy="10858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箭头连接符 3"/>
            <p:cNvCxnSpPr/>
            <p:nvPr/>
          </p:nvCxnSpPr>
          <p:spPr>
            <a:xfrm flipH="1">
              <a:off x="5663565" y="3947795"/>
              <a:ext cx="608330" cy="77724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/>
            <p:cNvSpPr/>
            <p:nvPr/>
          </p:nvSpPr>
          <p:spPr>
            <a:xfrm rot="2040000">
              <a:off x="6169660" y="4025265"/>
              <a:ext cx="160020" cy="14541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666740" y="462851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-2147482568" descr="荔广东物理4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154930" y="2526665"/>
            <a:ext cx="2648585" cy="260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1170305" y="1609090"/>
            <a:ext cx="984948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宿迁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如图所示为正在水中上浮的乒乓球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作出乒乓球受到的重力与浮力的示意图．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5848350" y="586486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6410509" y="3101311"/>
            <a:ext cx="930321" cy="1993314"/>
            <a:chOff x="6410509" y="3101311"/>
            <a:chExt cx="930321" cy="1993314"/>
          </a:xfrm>
        </p:grpSpPr>
        <p:sp>
          <p:nvSpPr>
            <p:cNvPr id="8" name="椭圆 7"/>
            <p:cNvSpPr/>
            <p:nvPr/>
          </p:nvSpPr>
          <p:spPr>
            <a:xfrm>
              <a:off x="6410509" y="4077929"/>
              <a:ext cx="121101" cy="94656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箭头连接符 11"/>
            <p:cNvCxnSpPr/>
            <p:nvPr/>
          </p:nvCxnSpPr>
          <p:spPr>
            <a:xfrm>
              <a:off x="6481445" y="4177141"/>
              <a:ext cx="1583" cy="70189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箭头连接符 2"/>
            <p:cNvCxnSpPr/>
            <p:nvPr/>
          </p:nvCxnSpPr>
          <p:spPr>
            <a:xfrm flipV="1">
              <a:off x="6482164" y="3418070"/>
              <a:ext cx="0" cy="71492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6547882" y="4632960"/>
              <a:ext cx="6994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6641378" y="3101311"/>
              <a:ext cx="6994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zh-CN" altLang="en-US" sz="24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浮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9490" y="1061224"/>
            <a:ext cx="10573390" cy="737235"/>
            <a:chOff x="1027" y="6339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受力分析作图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[2014.15(1)]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63905" y="1798320"/>
            <a:ext cx="1066165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贵港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用手把小球压在弹簧上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弹簧被压缩到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松手后小球向上运动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如图所示．请在图中画出小球离开弹簧后所受到的力的示意图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sz="2400" b="1">
                <a:ea typeface="宋体" panose="02010600030101010101" pitchFamily="2" charset="-122"/>
              </a:rPr>
              <a:t>为小球的重心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空气对小球的作用力忽略不计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9" name="图片 -2147482566" descr="荔广东物理43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997575" y="3468370"/>
            <a:ext cx="993140" cy="2355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899785" y="582358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cxnSp>
        <p:nvCxnSpPr>
          <p:cNvPr id="12" name="直接箭头连接符 11"/>
          <p:cNvCxnSpPr/>
          <p:nvPr/>
        </p:nvCxnSpPr>
        <p:spPr>
          <a:xfrm>
            <a:off x="6384925" y="3775710"/>
            <a:ext cx="3810" cy="130873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6457950" y="4703445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64540" y="1491615"/>
            <a:ext cx="106616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小球被细线拴着在光滑斜面上静止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请画出小球受力的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示意图．</a:t>
            </a:r>
            <a:endParaRPr lang="zh-CN" altLang="en-US" sz="2400" b="1"/>
          </a:p>
        </p:txBody>
      </p:sp>
      <p:pic>
        <p:nvPicPr>
          <p:cNvPr id="2" name="图片 -2147482565" descr="荔广东物理4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317365" y="2476500"/>
            <a:ext cx="3923030" cy="27838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848350" y="586486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5681980" y="3098800"/>
            <a:ext cx="1492885" cy="1704975"/>
            <a:chOff x="5681980" y="3098800"/>
            <a:chExt cx="1492885" cy="1704975"/>
          </a:xfrm>
        </p:grpSpPr>
        <p:sp>
          <p:nvSpPr>
            <p:cNvPr id="8" name="椭圆 7"/>
            <p:cNvSpPr/>
            <p:nvPr/>
          </p:nvSpPr>
          <p:spPr>
            <a:xfrm>
              <a:off x="6287135" y="3868420"/>
              <a:ext cx="104775" cy="10858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箭头连接符 11"/>
            <p:cNvCxnSpPr/>
            <p:nvPr/>
          </p:nvCxnSpPr>
          <p:spPr>
            <a:xfrm>
              <a:off x="6337935" y="3916045"/>
              <a:ext cx="45085" cy="80899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箭头连接符 2"/>
            <p:cNvCxnSpPr/>
            <p:nvPr/>
          </p:nvCxnSpPr>
          <p:spPr>
            <a:xfrm flipV="1">
              <a:off x="6341745" y="3237230"/>
              <a:ext cx="187325" cy="65532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箭头连接符 3"/>
            <p:cNvCxnSpPr/>
            <p:nvPr/>
          </p:nvCxnSpPr>
          <p:spPr>
            <a:xfrm flipH="1" flipV="1">
              <a:off x="6095365" y="3717290"/>
              <a:ext cx="246380" cy="17526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6461760" y="434340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569710" y="309880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681980" y="357441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63905" y="1669415"/>
            <a:ext cx="106616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苏州改编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箱子随传送带一起向下做匀速直线运动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请画出它所受力的示意图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空气阻力不计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564" descr="荔广东物理4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500755" y="3043555"/>
            <a:ext cx="4953000" cy="24688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848350" y="586486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5792470" y="2948305"/>
            <a:ext cx="1483995" cy="1849120"/>
            <a:chOff x="5792470" y="2948305"/>
            <a:chExt cx="1483995" cy="1849120"/>
          </a:xfrm>
        </p:grpSpPr>
        <p:sp>
          <p:nvSpPr>
            <p:cNvPr id="8" name="椭圆 7"/>
            <p:cNvSpPr/>
            <p:nvPr/>
          </p:nvSpPr>
          <p:spPr>
            <a:xfrm>
              <a:off x="6558915" y="3807460"/>
              <a:ext cx="104775" cy="10858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箭头连接符 11"/>
            <p:cNvCxnSpPr/>
            <p:nvPr/>
          </p:nvCxnSpPr>
          <p:spPr>
            <a:xfrm>
              <a:off x="6618605" y="3873500"/>
              <a:ext cx="52705" cy="92392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箭头连接符 2"/>
            <p:cNvCxnSpPr/>
            <p:nvPr/>
          </p:nvCxnSpPr>
          <p:spPr>
            <a:xfrm flipV="1">
              <a:off x="6618605" y="3357245"/>
              <a:ext cx="385445" cy="51625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箭头连接符 3"/>
            <p:cNvCxnSpPr/>
            <p:nvPr/>
          </p:nvCxnSpPr>
          <p:spPr>
            <a:xfrm flipH="1" flipV="1">
              <a:off x="6095365" y="3573145"/>
              <a:ext cx="503555" cy="28765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6162040" y="426656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671310" y="294830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792470" y="316738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639490" y="1061224"/>
            <a:ext cx="10573390" cy="737235"/>
            <a:chOff x="1027" y="6339"/>
            <a:chExt cx="16651" cy="1161"/>
          </a:xfrm>
        </p:grpSpPr>
        <p:pic>
          <p:nvPicPr>
            <p:cNvPr id="12" name="图片 11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3" name="组合 12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15" name="文本框 14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17" name="文本框 16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杠杆作图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(10年6考)</a:t>
                </a:r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>
            <a:off x="964565" y="1798320"/>
            <a:ext cx="102482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贺州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画出图中力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的力臂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zh-CN" sz="2400" b="1">
                <a:ea typeface="宋体" panose="02010600030101010101" pitchFamily="2" charset="-122"/>
              </a:rPr>
              <a:t>和物体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受到重力的示意图．</a:t>
            </a:r>
            <a:endParaRPr lang="zh-CN" altLang="en-US" sz="2400" b="1"/>
          </a:p>
        </p:txBody>
      </p:sp>
      <p:pic>
        <p:nvPicPr>
          <p:cNvPr id="2" name="图片 -2147482562" descr="荔广东物理4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359275" y="2651125"/>
            <a:ext cx="3458845" cy="2733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文本框 18"/>
          <p:cNvSpPr txBox="1"/>
          <p:nvPr/>
        </p:nvSpPr>
        <p:spPr>
          <a:xfrm>
            <a:off x="5848350" y="586486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4646930" y="3244850"/>
            <a:ext cx="3205480" cy="2600325"/>
            <a:chOff x="4646930" y="3244850"/>
            <a:chExt cx="3205480" cy="2600325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5158740" y="3429000"/>
              <a:ext cx="1728470" cy="1368425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>
            <a:xfrm>
              <a:off x="4646930" y="3244850"/>
              <a:ext cx="1088390" cy="1120140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 rot="18840000">
              <a:off x="5662295" y="4187825"/>
              <a:ext cx="160020" cy="14160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830445" y="369125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</a:p>
          </p:txBody>
        </p:sp>
        <p:cxnSp>
          <p:nvCxnSpPr>
            <p:cNvPr id="24" name="直接箭头连接符 23"/>
            <p:cNvCxnSpPr/>
            <p:nvPr/>
          </p:nvCxnSpPr>
          <p:spPr>
            <a:xfrm>
              <a:off x="7247255" y="5053330"/>
              <a:ext cx="0" cy="60769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4"/>
            <p:cNvSpPr txBox="1"/>
            <p:nvPr/>
          </p:nvSpPr>
          <p:spPr>
            <a:xfrm>
              <a:off x="7247255" y="538480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970915" y="1442720"/>
            <a:ext cx="1024826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万唯广东大模考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是使用自拍杆辅助手机进行拍照的示意图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将自拍杆看作一个杠杆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请画出作用在杠杆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点的最小动力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和作用在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点的阻力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的阻力臂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en-US" sz="2400" b="1"/>
          </a:p>
        </p:txBody>
      </p:sp>
      <p:pic>
        <p:nvPicPr>
          <p:cNvPr id="2" name="图片 -21474823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6090" y="3195955"/>
            <a:ext cx="4284980" cy="2440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848350" y="586486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cxnSp>
        <p:nvCxnSpPr>
          <p:cNvPr id="24" name="直接箭头连接符 23"/>
          <p:cNvCxnSpPr/>
          <p:nvPr/>
        </p:nvCxnSpPr>
        <p:spPr>
          <a:xfrm flipV="1">
            <a:off x="7751445" y="3789045"/>
            <a:ext cx="647700" cy="129603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 rot="17760000">
            <a:off x="7637145" y="4941570"/>
            <a:ext cx="160020" cy="1416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8399145" y="3528695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4870450" y="4537710"/>
            <a:ext cx="0" cy="1123315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>
            <a:endCxn id="22" idx="1"/>
          </p:cNvCxnSpPr>
          <p:nvPr/>
        </p:nvCxnSpPr>
        <p:spPr>
          <a:xfrm flipV="1">
            <a:off x="4871085" y="5084445"/>
            <a:ext cx="2811145" cy="635"/>
          </a:xfrm>
          <a:prstGeom prst="straightConnector1">
            <a:avLst/>
          </a:prstGeom>
          <a:ln w="285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4870450" y="4940935"/>
            <a:ext cx="160020" cy="1416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848350" y="5114925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25" grpId="0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970915" y="1176020"/>
            <a:ext cx="1024826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抚顺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如图甲所示是一个核桃破壳器．破壳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时，手柄可以看成一个杠杆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zh-CN" sz="2400" b="1">
                <a:ea typeface="宋体" panose="02010600030101010101" pitchFamily="2" charset="-122"/>
              </a:rPr>
              <a:t>图乙为其简化的示意图．请在乙图中画出：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点受到的阻力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的力臂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作用在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点的最小动力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及其力臂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/>
          </a:p>
        </p:txBody>
      </p:sp>
      <p:pic>
        <p:nvPicPr>
          <p:cNvPr id="2" name="图片 -2147482560" descr="荔广东物理49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952875" y="2929255"/>
            <a:ext cx="5316220" cy="25711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848350" y="586486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10" name="组合 9"/>
          <p:cNvGrpSpPr/>
          <p:nvPr/>
        </p:nvGrpSpPr>
        <p:grpSpPr>
          <a:xfrm>
            <a:off x="6436995" y="3080385"/>
            <a:ext cx="2538531" cy="2018665"/>
            <a:chOff x="6436995" y="3080385"/>
            <a:chExt cx="2538531" cy="2018665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8070850" y="4612640"/>
              <a:ext cx="0" cy="288290"/>
            </a:xfrm>
            <a:prstGeom prst="line">
              <a:avLst/>
            </a:prstGeom>
            <a:ln w="28575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 rot="300000">
              <a:off x="8093075" y="4643120"/>
              <a:ext cx="110490" cy="7620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右大括号 2"/>
            <p:cNvSpPr/>
            <p:nvPr/>
          </p:nvSpPr>
          <p:spPr>
            <a:xfrm rot="604339">
              <a:off x="8233536" y="4651927"/>
              <a:ext cx="75565" cy="216535"/>
            </a:xfrm>
            <a:prstGeom prst="rightBrac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8370371" y="4638675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 dirty="0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  <a:r>
                <a:rPr lang="en-US" altLang="zh-CN" sz="2400" b="1" baseline="-25000" dirty="0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altLang="zh-CN" sz="2400" b="1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 rot="19800000">
              <a:off x="7200900" y="3161665"/>
              <a:ext cx="175895" cy="146685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箭头连接符 23"/>
            <p:cNvCxnSpPr/>
            <p:nvPr/>
          </p:nvCxnSpPr>
          <p:spPr>
            <a:xfrm flipH="1">
              <a:off x="6887294" y="3127375"/>
              <a:ext cx="486962" cy="21512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左大括号 5"/>
            <p:cNvSpPr/>
            <p:nvPr/>
          </p:nvSpPr>
          <p:spPr>
            <a:xfrm rot="20340000">
              <a:off x="7569835" y="3080385"/>
              <a:ext cx="93345" cy="1920875"/>
            </a:xfrm>
            <a:prstGeom prst="leftBrac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7118985" y="387985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  <a:r>
                <a:rPr lang="en-US" altLang="zh-CN" sz="2400" b="1" baseline="-250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436995" y="3199130"/>
              <a:ext cx="605155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sz="2400" b="1" baseline="-250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639490" y="1061224"/>
            <a:ext cx="10573390" cy="737235"/>
            <a:chOff x="1027" y="6339"/>
            <a:chExt cx="16651" cy="1161"/>
          </a:xfrm>
        </p:grpSpPr>
        <p:pic>
          <p:nvPicPr>
            <p:cNvPr id="12" name="图片 11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3" name="组合 12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15" name="文本框 14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17" name="文本框 16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滑轮组绕线作图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[2016.15(2)，2013.16(2)]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918845" y="1835785"/>
            <a:ext cx="103530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桂林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图中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在建筑工地上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工人师傅利用一根绳子和两个滑轮运送建筑材料．请在图中画出最省力的滑轮组绕绳方法．</a:t>
            </a:r>
            <a:endParaRPr lang="zh-CN" altLang="en-US" sz="2400" b="1"/>
          </a:p>
        </p:txBody>
      </p:sp>
      <p:pic>
        <p:nvPicPr>
          <p:cNvPr id="2" name="图片 -2147482558" descr="荔广东物理51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139055" y="3034665"/>
            <a:ext cx="2251710" cy="2883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998845" y="60280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5466080" y="3717290"/>
            <a:ext cx="629285" cy="1440180"/>
            <a:chOff x="5466080" y="3717290"/>
            <a:chExt cx="629285" cy="1440180"/>
          </a:xfrm>
        </p:grpSpPr>
        <p:cxnSp>
          <p:nvCxnSpPr>
            <p:cNvPr id="18" name="直接连接符 17"/>
            <p:cNvCxnSpPr/>
            <p:nvPr/>
          </p:nvCxnSpPr>
          <p:spPr>
            <a:xfrm flipH="1">
              <a:off x="5735320" y="3860800"/>
              <a:ext cx="215900" cy="86423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V="1">
              <a:off x="5466080" y="3717290"/>
              <a:ext cx="52705" cy="14014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5932170" y="3860800"/>
              <a:ext cx="163195" cy="129667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18210" y="1431290"/>
            <a:ext cx="103530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中山市模拟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人站在一斜面顶上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用滑轮组将一重物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拉上来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请画出最省力的绕线方式．</a:t>
            </a:r>
            <a:endParaRPr lang="zh-CN" altLang="en-US" sz="2400" b="1"/>
          </a:p>
        </p:txBody>
      </p:sp>
      <p:pic>
        <p:nvPicPr>
          <p:cNvPr id="2" name="图片 -2147482557" descr="荔广东物理25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380230" y="2583180"/>
            <a:ext cx="3706495" cy="32816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848350" y="600837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5591175" y="3213100"/>
            <a:ext cx="1871980" cy="1656080"/>
            <a:chOff x="5591175" y="3213100"/>
            <a:chExt cx="1871980" cy="1656080"/>
          </a:xfrm>
        </p:grpSpPr>
        <p:cxnSp>
          <p:nvCxnSpPr>
            <p:cNvPr id="18" name="直接连接符 17"/>
            <p:cNvCxnSpPr/>
            <p:nvPr/>
          </p:nvCxnSpPr>
          <p:spPr>
            <a:xfrm flipH="1">
              <a:off x="6095365" y="3933190"/>
              <a:ext cx="503555" cy="57594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 flipH="1">
              <a:off x="5878830" y="4149090"/>
              <a:ext cx="1080135" cy="72009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H="1">
              <a:off x="5591175" y="3213100"/>
              <a:ext cx="1871980" cy="1296035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4022725" y="1209675"/>
            <a:ext cx="4625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三、电(磁)学作图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609645" y="1998484"/>
            <a:ext cx="10573390" cy="737235"/>
            <a:chOff x="1027" y="6339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3" name="组合 12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15" name="文本框 14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4" name="文本框 3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17" name="文本框 16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根据实物图画电路图</a:t>
                </a:r>
                <a:endParaRPr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976630" y="2747645"/>
            <a:ext cx="76714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sz="2400" b="1">
                <a:ea typeface="宋体" panose="02010600030101010101" pitchFamily="2" charset="-122"/>
              </a:rPr>
              <a:t>根据实物图在右侧方框内画出对应的电路图．</a:t>
            </a:r>
            <a:endParaRPr lang="zh-CN" altLang="en-US" sz="2400" b="1"/>
          </a:p>
        </p:txBody>
      </p:sp>
      <p:pic>
        <p:nvPicPr>
          <p:cNvPr id="2" name="图片 -2147482555" descr="荔广东物理52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3401060" y="3532505"/>
            <a:ext cx="6228080" cy="23355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848350" y="600837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5" name="图片 -2147482596" descr="荔广东物理220.TIF"/>
          <p:cNvPicPr>
            <a:picLocks noChangeAspect="1"/>
          </p:cNvPicPr>
          <p:nvPr/>
        </p:nvPicPr>
        <p:blipFill>
          <a:blip r:embed="rId5" r:link="rId4"/>
          <a:stretch>
            <a:fillRect/>
          </a:stretch>
        </p:blipFill>
        <p:spPr>
          <a:xfrm>
            <a:off x="7161530" y="4077335"/>
            <a:ext cx="2159000" cy="16046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273175" y="1466215"/>
            <a:ext cx="92411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广东模拟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根据实物图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如图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在方框内画出相应的电路图．</a:t>
            </a:r>
            <a:endParaRPr lang="zh-CN" altLang="en-US" sz="2400" b="1"/>
          </a:p>
        </p:txBody>
      </p:sp>
      <p:pic>
        <p:nvPicPr>
          <p:cNvPr id="2" name="图片 -2147482554" descr="荔广东物理5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954655" y="2282825"/>
            <a:ext cx="7312660" cy="3339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937250" y="58604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3" name="图片 -2147482595" descr="荔广东物理221.TIF"/>
          <p:cNvPicPr>
            <a:picLocks noChangeAspect="1"/>
          </p:cNvPicPr>
          <p:nvPr/>
        </p:nvPicPr>
        <p:blipFill>
          <a:blip r:embed="rId4" r:link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3155" y="3098800"/>
            <a:ext cx="2339975" cy="19792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08400" y="1287284"/>
            <a:ext cx="10573390" cy="737235"/>
            <a:chOff x="1027" y="6339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3" name="组合 12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15" name="文本框 14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4" name="文本框 3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17" name="文本框 16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根据电路图连接实物图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1014730" y="2001520"/>
            <a:ext cx="1016063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zh-CN" sz="2400" b="1">
                <a:ea typeface="宋体" panose="02010600030101010101" pitchFamily="2" charset="-122"/>
              </a:rPr>
              <a:t>如图甲的实验电路图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灯泡的电阻约为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Ω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请你根据电路图用笔画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线代替导线，将图乙中未完成的电路连接好，要求：电流表、电压表选择合适的量程，导线不能交叉．</a:t>
            </a:r>
            <a:endParaRPr lang="zh-CN" altLang="en-US" sz="2400" b="1"/>
          </a:p>
        </p:txBody>
      </p:sp>
      <p:pic>
        <p:nvPicPr>
          <p:cNvPr id="2" name="图片 -2147482552" descr="荔广东物理5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3413125" y="3673475"/>
            <a:ext cx="5843270" cy="2329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332095" y="60255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6" name="任意多边形 5"/>
          <p:cNvSpPr/>
          <p:nvPr/>
        </p:nvSpPr>
        <p:spPr>
          <a:xfrm>
            <a:off x="7350125" y="4686300"/>
            <a:ext cx="573405" cy="1000760"/>
          </a:xfrm>
          <a:custGeom>
            <a:avLst/>
            <a:gdLst>
              <a:gd name="connisteX0" fmla="*/ 0 w 573193"/>
              <a:gd name="connsiteY0" fmla="*/ 742950 h 1000971"/>
              <a:gd name="connisteX1" fmla="*/ 19050 w 573193"/>
              <a:gd name="connsiteY1" fmla="*/ 809625 h 1000971"/>
              <a:gd name="connisteX2" fmla="*/ 47625 w 573193"/>
              <a:gd name="connsiteY2" fmla="*/ 876300 h 1000971"/>
              <a:gd name="connisteX3" fmla="*/ 66675 w 573193"/>
              <a:gd name="connsiteY3" fmla="*/ 942975 h 1000971"/>
              <a:gd name="connisteX4" fmla="*/ 133350 w 573193"/>
              <a:gd name="connsiteY4" fmla="*/ 990600 h 1000971"/>
              <a:gd name="connisteX5" fmla="*/ 200025 w 573193"/>
              <a:gd name="connsiteY5" fmla="*/ 1000125 h 1000971"/>
              <a:gd name="connisteX6" fmla="*/ 266700 w 573193"/>
              <a:gd name="connsiteY6" fmla="*/ 1000125 h 1000971"/>
              <a:gd name="connisteX7" fmla="*/ 333375 w 573193"/>
              <a:gd name="connsiteY7" fmla="*/ 1000125 h 1000971"/>
              <a:gd name="connisteX8" fmla="*/ 400050 w 573193"/>
              <a:gd name="connsiteY8" fmla="*/ 1000125 h 1000971"/>
              <a:gd name="connisteX9" fmla="*/ 466725 w 573193"/>
              <a:gd name="connsiteY9" fmla="*/ 990600 h 1000971"/>
              <a:gd name="connisteX10" fmla="*/ 533400 w 573193"/>
              <a:gd name="connsiteY10" fmla="*/ 942975 h 1000971"/>
              <a:gd name="connisteX11" fmla="*/ 552450 w 573193"/>
              <a:gd name="connsiteY11" fmla="*/ 876300 h 1000971"/>
              <a:gd name="connisteX12" fmla="*/ 571500 w 573193"/>
              <a:gd name="connsiteY12" fmla="*/ 809625 h 1000971"/>
              <a:gd name="connisteX13" fmla="*/ 571500 w 573193"/>
              <a:gd name="connsiteY13" fmla="*/ 742950 h 1000971"/>
              <a:gd name="connisteX14" fmla="*/ 571500 w 573193"/>
              <a:gd name="connsiteY14" fmla="*/ 676275 h 1000971"/>
              <a:gd name="connisteX15" fmla="*/ 561975 w 573193"/>
              <a:gd name="connsiteY15" fmla="*/ 600075 h 1000971"/>
              <a:gd name="connisteX16" fmla="*/ 514350 w 573193"/>
              <a:gd name="connsiteY16" fmla="*/ 533400 h 1000971"/>
              <a:gd name="connisteX17" fmla="*/ 466725 w 573193"/>
              <a:gd name="connsiteY17" fmla="*/ 457200 h 1000971"/>
              <a:gd name="connisteX18" fmla="*/ 428625 w 573193"/>
              <a:gd name="connsiteY18" fmla="*/ 390525 h 1000971"/>
              <a:gd name="connisteX19" fmla="*/ 381000 w 573193"/>
              <a:gd name="connsiteY19" fmla="*/ 323850 h 1000971"/>
              <a:gd name="connisteX20" fmla="*/ 342900 w 573193"/>
              <a:gd name="connsiteY20" fmla="*/ 257175 h 1000971"/>
              <a:gd name="connisteX21" fmla="*/ 323850 w 573193"/>
              <a:gd name="connsiteY21" fmla="*/ 190500 h 1000971"/>
              <a:gd name="connisteX22" fmla="*/ 295275 w 573193"/>
              <a:gd name="connsiteY22" fmla="*/ 123825 h 1000971"/>
              <a:gd name="connisteX23" fmla="*/ 276225 w 573193"/>
              <a:gd name="connsiteY23" fmla="*/ 57150 h 1000971"/>
              <a:gd name="connisteX24" fmla="*/ 209550 w 573193"/>
              <a:gd name="connsiteY24" fmla="*/ 0 h 100097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</a:cxnLst>
            <a:rect l="l" t="t" r="r" b="b"/>
            <a:pathLst>
              <a:path w="573193" h="1000972">
                <a:moveTo>
                  <a:pt x="0" y="742950"/>
                </a:moveTo>
                <a:cubicBezTo>
                  <a:pt x="3175" y="755015"/>
                  <a:pt x="9525" y="782955"/>
                  <a:pt x="19050" y="809625"/>
                </a:cubicBezTo>
                <a:cubicBezTo>
                  <a:pt x="28575" y="836295"/>
                  <a:pt x="38100" y="849630"/>
                  <a:pt x="47625" y="876300"/>
                </a:cubicBezTo>
                <a:cubicBezTo>
                  <a:pt x="57150" y="902970"/>
                  <a:pt x="49530" y="920115"/>
                  <a:pt x="66675" y="942975"/>
                </a:cubicBezTo>
                <a:cubicBezTo>
                  <a:pt x="83820" y="965835"/>
                  <a:pt x="106680" y="979170"/>
                  <a:pt x="133350" y="990600"/>
                </a:cubicBezTo>
                <a:cubicBezTo>
                  <a:pt x="160020" y="1002030"/>
                  <a:pt x="173355" y="998220"/>
                  <a:pt x="200025" y="1000125"/>
                </a:cubicBezTo>
                <a:cubicBezTo>
                  <a:pt x="226695" y="1002030"/>
                  <a:pt x="240030" y="1000125"/>
                  <a:pt x="266700" y="1000125"/>
                </a:cubicBezTo>
                <a:cubicBezTo>
                  <a:pt x="293370" y="1000125"/>
                  <a:pt x="306705" y="1000125"/>
                  <a:pt x="333375" y="1000125"/>
                </a:cubicBezTo>
                <a:cubicBezTo>
                  <a:pt x="360045" y="1000125"/>
                  <a:pt x="373380" y="1002030"/>
                  <a:pt x="400050" y="1000125"/>
                </a:cubicBezTo>
                <a:cubicBezTo>
                  <a:pt x="426720" y="998220"/>
                  <a:pt x="440055" y="1002030"/>
                  <a:pt x="466725" y="990600"/>
                </a:cubicBezTo>
                <a:cubicBezTo>
                  <a:pt x="493395" y="979170"/>
                  <a:pt x="516255" y="965835"/>
                  <a:pt x="533400" y="942975"/>
                </a:cubicBezTo>
                <a:cubicBezTo>
                  <a:pt x="550545" y="920115"/>
                  <a:pt x="544830" y="902970"/>
                  <a:pt x="552450" y="876300"/>
                </a:cubicBezTo>
                <a:cubicBezTo>
                  <a:pt x="560070" y="849630"/>
                  <a:pt x="567690" y="836295"/>
                  <a:pt x="571500" y="809625"/>
                </a:cubicBezTo>
                <a:cubicBezTo>
                  <a:pt x="575310" y="782955"/>
                  <a:pt x="571500" y="769620"/>
                  <a:pt x="571500" y="742950"/>
                </a:cubicBezTo>
                <a:cubicBezTo>
                  <a:pt x="571500" y="716280"/>
                  <a:pt x="573405" y="704850"/>
                  <a:pt x="571500" y="676275"/>
                </a:cubicBezTo>
                <a:cubicBezTo>
                  <a:pt x="569595" y="647700"/>
                  <a:pt x="573405" y="628650"/>
                  <a:pt x="561975" y="600075"/>
                </a:cubicBezTo>
                <a:cubicBezTo>
                  <a:pt x="550545" y="571500"/>
                  <a:pt x="533400" y="561975"/>
                  <a:pt x="514350" y="533400"/>
                </a:cubicBezTo>
                <a:cubicBezTo>
                  <a:pt x="495300" y="504825"/>
                  <a:pt x="483870" y="485775"/>
                  <a:pt x="466725" y="457200"/>
                </a:cubicBezTo>
                <a:cubicBezTo>
                  <a:pt x="449580" y="428625"/>
                  <a:pt x="445770" y="417195"/>
                  <a:pt x="428625" y="390525"/>
                </a:cubicBezTo>
                <a:cubicBezTo>
                  <a:pt x="411480" y="363855"/>
                  <a:pt x="398145" y="350520"/>
                  <a:pt x="381000" y="323850"/>
                </a:cubicBezTo>
                <a:cubicBezTo>
                  <a:pt x="363855" y="297180"/>
                  <a:pt x="354330" y="283845"/>
                  <a:pt x="342900" y="257175"/>
                </a:cubicBezTo>
                <a:cubicBezTo>
                  <a:pt x="331470" y="230505"/>
                  <a:pt x="333375" y="217170"/>
                  <a:pt x="323850" y="190500"/>
                </a:cubicBezTo>
                <a:cubicBezTo>
                  <a:pt x="314325" y="163830"/>
                  <a:pt x="304800" y="150495"/>
                  <a:pt x="295275" y="123825"/>
                </a:cubicBezTo>
                <a:cubicBezTo>
                  <a:pt x="285750" y="97155"/>
                  <a:pt x="293370" y="81915"/>
                  <a:pt x="276225" y="57150"/>
                </a:cubicBezTo>
                <a:cubicBezTo>
                  <a:pt x="259080" y="32385"/>
                  <a:pt x="222250" y="10160"/>
                  <a:pt x="209550" y="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8074025" y="4210050"/>
            <a:ext cx="982345" cy="542925"/>
          </a:xfrm>
          <a:custGeom>
            <a:avLst/>
            <a:gdLst>
              <a:gd name="connisteX0" fmla="*/ 0 w 982535"/>
              <a:gd name="connsiteY0" fmla="*/ 542925 h 542925"/>
              <a:gd name="connisteX1" fmla="*/ 66675 w 982535"/>
              <a:gd name="connsiteY1" fmla="*/ 523875 h 542925"/>
              <a:gd name="connisteX2" fmla="*/ 133350 w 982535"/>
              <a:gd name="connsiteY2" fmla="*/ 523875 h 542925"/>
              <a:gd name="connisteX3" fmla="*/ 200025 w 982535"/>
              <a:gd name="connsiteY3" fmla="*/ 523875 h 542925"/>
              <a:gd name="connisteX4" fmla="*/ 266700 w 982535"/>
              <a:gd name="connsiteY4" fmla="*/ 523875 h 542925"/>
              <a:gd name="connisteX5" fmla="*/ 333375 w 982535"/>
              <a:gd name="connsiteY5" fmla="*/ 523875 h 542925"/>
              <a:gd name="connisteX6" fmla="*/ 400050 w 982535"/>
              <a:gd name="connsiteY6" fmla="*/ 523875 h 542925"/>
              <a:gd name="connisteX7" fmla="*/ 466725 w 982535"/>
              <a:gd name="connsiteY7" fmla="*/ 523875 h 542925"/>
              <a:gd name="connisteX8" fmla="*/ 533400 w 982535"/>
              <a:gd name="connsiteY8" fmla="*/ 523875 h 542925"/>
              <a:gd name="connisteX9" fmla="*/ 600075 w 982535"/>
              <a:gd name="connsiteY9" fmla="*/ 523875 h 542925"/>
              <a:gd name="connisteX10" fmla="*/ 666750 w 982535"/>
              <a:gd name="connsiteY10" fmla="*/ 523875 h 542925"/>
              <a:gd name="connisteX11" fmla="*/ 733425 w 982535"/>
              <a:gd name="connsiteY11" fmla="*/ 523875 h 542925"/>
              <a:gd name="connisteX12" fmla="*/ 800100 w 982535"/>
              <a:gd name="connsiteY12" fmla="*/ 514350 h 542925"/>
              <a:gd name="connisteX13" fmla="*/ 866775 w 982535"/>
              <a:gd name="connsiteY13" fmla="*/ 495300 h 542925"/>
              <a:gd name="connisteX14" fmla="*/ 933450 w 982535"/>
              <a:gd name="connsiteY14" fmla="*/ 476250 h 542925"/>
              <a:gd name="connisteX15" fmla="*/ 971550 w 982535"/>
              <a:gd name="connsiteY15" fmla="*/ 409575 h 542925"/>
              <a:gd name="connisteX16" fmla="*/ 981075 w 982535"/>
              <a:gd name="connsiteY16" fmla="*/ 333375 h 542925"/>
              <a:gd name="connisteX17" fmla="*/ 952500 w 982535"/>
              <a:gd name="connsiteY17" fmla="*/ 266700 h 542925"/>
              <a:gd name="connisteX18" fmla="*/ 923925 w 982535"/>
              <a:gd name="connsiteY18" fmla="*/ 200025 h 542925"/>
              <a:gd name="connisteX19" fmla="*/ 895350 w 982535"/>
              <a:gd name="connsiteY19" fmla="*/ 133350 h 542925"/>
              <a:gd name="connisteX20" fmla="*/ 866775 w 982535"/>
              <a:gd name="connsiteY20" fmla="*/ 66675 h 542925"/>
              <a:gd name="connisteX21" fmla="*/ 847725 w 982535"/>
              <a:gd name="connsiteY21" fmla="*/ 0 h 54292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</a:cxnLst>
            <a:rect l="l" t="t" r="r" b="b"/>
            <a:pathLst>
              <a:path w="982535" h="542925">
                <a:moveTo>
                  <a:pt x="0" y="542925"/>
                </a:moveTo>
                <a:cubicBezTo>
                  <a:pt x="12065" y="539115"/>
                  <a:pt x="40005" y="527685"/>
                  <a:pt x="66675" y="523875"/>
                </a:cubicBezTo>
                <a:cubicBezTo>
                  <a:pt x="93345" y="520065"/>
                  <a:pt x="106680" y="523875"/>
                  <a:pt x="133350" y="523875"/>
                </a:cubicBezTo>
                <a:cubicBezTo>
                  <a:pt x="160020" y="523875"/>
                  <a:pt x="173355" y="523875"/>
                  <a:pt x="200025" y="523875"/>
                </a:cubicBezTo>
                <a:cubicBezTo>
                  <a:pt x="226695" y="523875"/>
                  <a:pt x="240030" y="523875"/>
                  <a:pt x="266700" y="523875"/>
                </a:cubicBezTo>
                <a:cubicBezTo>
                  <a:pt x="293370" y="523875"/>
                  <a:pt x="306705" y="523875"/>
                  <a:pt x="333375" y="523875"/>
                </a:cubicBezTo>
                <a:cubicBezTo>
                  <a:pt x="360045" y="523875"/>
                  <a:pt x="373380" y="523875"/>
                  <a:pt x="400050" y="523875"/>
                </a:cubicBezTo>
                <a:cubicBezTo>
                  <a:pt x="426720" y="523875"/>
                  <a:pt x="440055" y="523875"/>
                  <a:pt x="466725" y="523875"/>
                </a:cubicBezTo>
                <a:cubicBezTo>
                  <a:pt x="493395" y="523875"/>
                  <a:pt x="506730" y="523875"/>
                  <a:pt x="533400" y="523875"/>
                </a:cubicBezTo>
                <a:cubicBezTo>
                  <a:pt x="560070" y="523875"/>
                  <a:pt x="573405" y="523875"/>
                  <a:pt x="600075" y="523875"/>
                </a:cubicBezTo>
                <a:cubicBezTo>
                  <a:pt x="626745" y="523875"/>
                  <a:pt x="640080" y="523875"/>
                  <a:pt x="666750" y="523875"/>
                </a:cubicBezTo>
                <a:cubicBezTo>
                  <a:pt x="693420" y="523875"/>
                  <a:pt x="706755" y="525780"/>
                  <a:pt x="733425" y="523875"/>
                </a:cubicBezTo>
                <a:cubicBezTo>
                  <a:pt x="760095" y="521970"/>
                  <a:pt x="773430" y="520065"/>
                  <a:pt x="800100" y="514350"/>
                </a:cubicBezTo>
                <a:cubicBezTo>
                  <a:pt x="826770" y="508635"/>
                  <a:pt x="840105" y="502920"/>
                  <a:pt x="866775" y="495300"/>
                </a:cubicBezTo>
                <a:cubicBezTo>
                  <a:pt x="893445" y="487680"/>
                  <a:pt x="912495" y="493395"/>
                  <a:pt x="933450" y="476250"/>
                </a:cubicBezTo>
                <a:cubicBezTo>
                  <a:pt x="954405" y="459105"/>
                  <a:pt x="962025" y="438150"/>
                  <a:pt x="971550" y="409575"/>
                </a:cubicBezTo>
                <a:cubicBezTo>
                  <a:pt x="981075" y="381000"/>
                  <a:pt x="984885" y="361950"/>
                  <a:pt x="981075" y="333375"/>
                </a:cubicBezTo>
                <a:cubicBezTo>
                  <a:pt x="977265" y="304800"/>
                  <a:pt x="963930" y="293370"/>
                  <a:pt x="952500" y="266700"/>
                </a:cubicBezTo>
                <a:cubicBezTo>
                  <a:pt x="941070" y="240030"/>
                  <a:pt x="935355" y="226695"/>
                  <a:pt x="923925" y="200025"/>
                </a:cubicBezTo>
                <a:cubicBezTo>
                  <a:pt x="912495" y="173355"/>
                  <a:pt x="906780" y="160020"/>
                  <a:pt x="895350" y="133350"/>
                </a:cubicBezTo>
                <a:cubicBezTo>
                  <a:pt x="883920" y="106680"/>
                  <a:pt x="876300" y="93345"/>
                  <a:pt x="866775" y="66675"/>
                </a:cubicBezTo>
                <a:cubicBezTo>
                  <a:pt x="857250" y="40005"/>
                  <a:pt x="850900" y="12065"/>
                  <a:pt x="847725" y="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7931150" y="3943350"/>
            <a:ext cx="800100" cy="285750"/>
          </a:xfrm>
          <a:custGeom>
            <a:avLst/>
            <a:gdLst>
              <a:gd name="connisteX0" fmla="*/ 800100 w 800100"/>
              <a:gd name="connsiteY0" fmla="*/ 285750 h 285750"/>
              <a:gd name="connisteX1" fmla="*/ 733425 w 800100"/>
              <a:gd name="connsiteY1" fmla="*/ 219075 h 285750"/>
              <a:gd name="connisteX2" fmla="*/ 666750 w 800100"/>
              <a:gd name="connsiteY2" fmla="*/ 190500 h 285750"/>
              <a:gd name="connisteX3" fmla="*/ 600075 w 800100"/>
              <a:gd name="connsiteY3" fmla="*/ 171450 h 285750"/>
              <a:gd name="connisteX4" fmla="*/ 533400 w 800100"/>
              <a:gd name="connsiteY4" fmla="*/ 161925 h 285750"/>
              <a:gd name="connisteX5" fmla="*/ 466725 w 800100"/>
              <a:gd name="connsiteY5" fmla="*/ 152400 h 285750"/>
              <a:gd name="connisteX6" fmla="*/ 400050 w 800100"/>
              <a:gd name="connsiteY6" fmla="*/ 133350 h 285750"/>
              <a:gd name="connisteX7" fmla="*/ 333375 w 800100"/>
              <a:gd name="connsiteY7" fmla="*/ 114300 h 285750"/>
              <a:gd name="connisteX8" fmla="*/ 266700 w 800100"/>
              <a:gd name="connsiteY8" fmla="*/ 104775 h 285750"/>
              <a:gd name="connisteX9" fmla="*/ 200025 w 800100"/>
              <a:gd name="connsiteY9" fmla="*/ 85725 h 285750"/>
              <a:gd name="connisteX10" fmla="*/ 133350 w 800100"/>
              <a:gd name="connsiteY10" fmla="*/ 38100 h 285750"/>
              <a:gd name="connisteX11" fmla="*/ 66675 w 800100"/>
              <a:gd name="connsiteY11" fmla="*/ 9525 h 285750"/>
              <a:gd name="connisteX12" fmla="*/ 0 w 800100"/>
              <a:gd name="connsiteY12" fmla="*/ 0 h 28575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</a:cxnLst>
            <a:rect l="l" t="t" r="r" b="b"/>
            <a:pathLst>
              <a:path w="800100" h="285750">
                <a:moveTo>
                  <a:pt x="800100" y="285750"/>
                </a:moveTo>
                <a:cubicBezTo>
                  <a:pt x="788035" y="273050"/>
                  <a:pt x="760095" y="238125"/>
                  <a:pt x="733425" y="219075"/>
                </a:cubicBezTo>
                <a:cubicBezTo>
                  <a:pt x="706755" y="200025"/>
                  <a:pt x="693420" y="200025"/>
                  <a:pt x="666750" y="190500"/>
                </a:cubicBezTo>
                <a:cubicBezTo>
                  <a:pt x="640080" y="180975"/>
                  <a:pt x="626745" y="177165"/>
                  <a:pt x="600075" y="171450"/>
                </a:cubicBezTo>
                <a:cubicBezTo>
                  <a:pt x="573405" y="165735"/>
                  <a:pt x="560070" y="165735"/>
                  <a:pt x="533400" y="161925"/>
                </a:cubicBezTo>
                <a:cubicBezTo>
                  <a:pt x="506730" y="158115"/>
                  <a:pt x="493395" y="158115"/>
                  <a:pt x="466725" y="152400"/>
                </a:cubicBezTo>
                <a:cubicBezTo>
                  <a:pt x="440055" y="146685"/>
                  <a:pt x="426720" y="140970"/>
                  <a:pt x="400050" y="133350"/>
                </a:cubicBezTo>
                <a:cubicBezTo>
                  <a:pt x="373380" y="125730"/>
                  <a:pt x="360045" y="120015"/>
                  <a:pt x="333375" y="114300"/>
                </a:cubicBezTo>
                <a:cubicBezTo>
                  <a:pt x="306705" y="108585"/>
                  <a:pt x="293370" y="110490"/>
                  <a:pt x="266700" y="104775"/>
                </a:cubicBezTo>
                <a:cubicBezTo>
                  <a:pt x="240030" y="99060"/>
                  <a:pt x="226695" y="99060"/>
                  <a:pt x="200025" y="85725"/>
                </a:cubicBezTo>
                <a:cubicBezTo>
                  <a:pt x="173355" y="72390"/>
                  <a:pt x="160020" y="53340"/>
                  <a:pt x="133350" y="38100"/>
                </a:cubicBezTo>
                <a:cubicBezTo>
                  <a:pt x="106680" y="22860"/>
                  <a:pt x="93345" y="17145"/>
                  <a:pt x="66675" y="9525"/>
                </a:cubicBezTo>
                <a:cubicBezTo>
                  <a:pt x="40005" y="1905"/>
                  <a:pt x="12065" y="1270"/>
                  <a:pt x="0" y="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7557135" y="4724400"/>
            <a:ext cx="1326515" cy="1096010"/>
          </a:xfrm>
          <a:custGeom>
            <a:avLst/>
            <a:gdLst>
              <a:gd name="connisteX0" fmla="*/ 0 w 1326776"/>
              <a:gd name="connsiteY0" fmla="*/ 0 h 1096221"/>
              <a:gd name="connisteX1" fmla="*/ 66675 w 1326776"/>
              <a:gd name="connsiteY1" fmla="*/ 38100 h 1096221"/>
              <a:gd name="connisteX2" fmla="*/ 114300 w 1326776"/>
              <a:gd name="connsiteY2" fmla="*/ 104775 h 1096221"/>
              <a:gd name="connisteX3" fmla="*/ 180975 w 1326776"/>
              <a:gd name="connsiteY3" fmla="*/ 171450 h 1096221"/>
              <a:gd name="connisteX4" fmla="*/ 238125 w 1326776"/>
              <a:gd name="connsiteY4" fmla="*/ 238125 h 1096221"/>
              <a:gd name="connisteX5" fmla="*/ 285750 w 1326776"/>
              <a:gd name="connsiteY5" fmla="*/ 304800 h 1096221"/>
              <a:gd name="connisteX6" fmla="*/ 314325 w 1326776"/>
              <a:gd name="connsiteY6" fmla="*/ 371475 h 1096221"/>
              <a:gd name="connisteX7" fmla="*/ 352425 w 1326776"/>
              <a:gd name="connsiteY7" fmla="*/ 438150 h 1096221"/>
              <a:gd name="connisteX8" fmla="*/ 390525 w 1326776"/>
              <a:gd name="connsiteY8" fmla="*/ 504825 h 1096221"/>
              <a:gd name="connisteX9" fmla="*/ 438150 w 1326776"/>
              <a:gd name="connsiteY9" fmla="*/ 571500 h 1096221"/>
              <a:gd name="connisteX10" fmla="*/ 485775 w 1326776"/>
              <a:gd name="connsiteY10" fmla="*/ 638175 h 1096221"/>
              <a:gd name="connisteX11" fmla="*/ 523875 w 1326776"/>
              <a:gd name="connsiteY11" fmla="*/ 704850 h 1096221"/>
              <a:gd name="connisteX12" fmla="*/ 542925 w 1326776"/>
              <a:gd name="connsiteY12" fmla="*/ 781050 h 1096221"/>
              <a:gd name="connisteX13" fmla="*/ 581025 w 1326776"/>
              <a:gd name="connsiteY13" fmla="*/ 847725 h 1096221"/>
              <a:gd name="connisteX14" fmla="*/ 628650 w 1326776"/>
              <a:gd name="connsiteY14" fmla="*/ 914400 h 1096221"/>
              <a:gd name="connisteX15" fmla="*/ 676275 w 1326776"/>
              <a:gd name="connsiteY15" fmla="*/ 981075 h 1096221"/>
              <a:gd name="connisteX16" fmla="*/ 742950 w 1326776"/>
              <a:gd name="connsiteY16" fmla="*/ 1019175 h 1096221"/>
              <a:gd name="connisteX17" fmla="*/ 809625 w 1326776"/>
              <a:gd name="connsiteY17" fmla="*/ 1047750 h 1096221"/>
              <a:gd name="connisteX18" fmla="*/ 876300 w 1326776"/>
              <a:gd name="connsiteY18" fmla="*/ 1066800 h 1096221"/>
              <a:gd name="connisteX19" fmla="*/ 942975 w 1326776"/>
              <a:gd name="connsiteY19" fmla="*/ 1085850 h 1096221"/>
              <a:gd name="connisteX20" fmla="*/ 1009650 w 1326776"/>
              <a:gd name="connsiteY20" fmla="*/ 1095375 h 1096221"/>
              <a:gd name="connisteX21" fmla="*/ 1085850 w 1326776"/>
              <a:gd name="connsiteY21" fmla="*/ 1095375 h 1096221"/>
              <a:gd name="connisteX22" fmla="*/ 1152525 w 1326776"/>
              <a:gd name="connsiteY22" fmla="*/ 1095375 h 1096221"/>
              <a:gd name="connisteX23" fmla="*/ 1219200 w 1326776"/>
              <a:gd name="connsiteY23" fmla="*/ 1085850 h 1096221"/>
              <a:gd name="connisteX24" fmla="*/ 1285875 w 1326776"/>
              <a:gd name="connsiteY24" fmla="*/ 1038225 h 1096221"/>
              <a:gd name="connisteX25" fmla="*/ 1314450 w 1326776"/>
              <a:gd name="connsiteY25" fmla="*/ 971550 h 1096221"/>
              <a:gd name="connisteX26" fmla="*/ 1323975 w 1326776"/>
              <a:gd name="connsiteY26" fmla="*/ 904875 h 1096221"/>
              <a:gd name="connisteX27" fmla="*/ 1276350 w 1326776"/>
              <a:gd name="connsiteY27" fmla="*/ 838200 h 1096221"/>
              <a:gd name="connisteX28" fmla="*/ 1247775 w 1326776"/>
              <a:gd name="connsiteY28" fmla="*/ 771525 h 1096221"/>
              <a:gd name="connisteX29" fmla="*/ 1209675 w 1326776"/>
              <a:gd name="connsiteY29" fmla="*/ 704850 h 109622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</a:cxnLst>
            <a:rect l="l" t="t" r="r" b="b"/>
            <a:pathLst>
              <a:path w="1326776" h="1096222">
                <a:moveTo>
                  <a:pt x="0" y="0"/>
                </a:moveTo>
                <a:cubicBezTo>
                  <a:pt x="12065" y="6350"/>
                  <a:pt x="43815" y="17145"/>
                  <a:pt x="66675" y="38100"/>
                </a:cubicBezTo>
                <a:cubicBezTo>
                  <a:pt x="89535" y="59055"/>
                  <a:pt x="91440" y="78105"/>
                  <a:pt x="114300" y="104775"/>
                </a:cubicBezTo>
                <a:cubicBezTo>
                  <a:pt x="137160" y="131445"/>
                  <a:pt x="156210" y="144780"/>
                  <a:pt x="180975" y="171450"/>
                </a:cubicBezTo>
                <a:cubicBezTo>
                  <a:pt x="205740" y="198120"/>
                  <a:pt x="217170" y="211455"/>
                  <a:pt x="238125" y="238125"/>
                </a:cubicBezTo>
                <a:cubicBezTo>
                  <a:pt x="259080" y="264795"/>
                  <a:pt x="270510" y="278130"/>
                  <a:pt x="285750" y="304800"/>
                </a:cubicBezTo>
                <a:cubicBezTo>
                  <a:pt x="300990" y="331470"/>
                  <a:pt x="300990" y="344805"/>
                  <a:pt x="314325" y="371475"/>
                </a:cubicBezTo>
                <a:cubicBezTo>
                  <a:pt x="327660" y="398145"/>
                  <a:pt x="337185" y="411480"/>
                  <a:pt x="352425" y="438150"/>
                </a:cubicBezTo>
                <a:cubicBezTo>
                  <a:pt x="367665" y="464820"/>
                  <a:pt x="373380" y="478155"/>
                  <a:pt x="390525" y="504825"/>
                </a:cubicBezTo>
                <a:cubicBezTo>
                  <a:pt x="407670" y="531495"/>
                  <a:pt x="419100" y="544830"/>
                  <a:pt x="438150" y="571500"/>
                </a:cubicBezTo>
                <a:cubicBezTo>
                  <a:pt x="457200" y="598170"/>
                  <a:pt x="468630" y="611505"/>
                  <a:pt x="485775" y="638175"/>
                </a:cubicBezTo>
                <a:cubicBezTo>
                  <a:pt x="502920" y="664845"/>
                  <a:pt x="512445" y="676275"/>
                  <a:pt x="523875" y="704850"/>
                </a:cubicBezTo>
                <a:cubicBezTo>
                  <a:pt x="535305" y="733425"/>
                  <a:pt x="531495" y="752475"/>
                  <a:pt x="542925" y="781050"/>
                </a:cubicBezTo>
                <a:cubicBezTo>
                  <a:pt x="554355" y="809625"/>
                  <a:pt x="563880" y="821055"/>
                  <a:pt x="581025" y="847725"/>
                </a:cubicBezTo>
                <a:cubicBezTo>
                  <a:pt x="598170" y="874395"/>
                  <a:pt x="609600" y="887730"/>
                  <a:pt x="628650" y="914400"/>
                </a:cubicBezTo>
                <a:cubicBezTo>
                  <a:pt x="647700" y="941070"/>
                  <a:pt x="653415" y="960120"/>
                  <a:pt x="676275" y="981075"/>
                </a:cubicBezTo>
                <a:cubicBezTo>
                  <a:pt x="699135" y="1002030"/>
                  <a:pt x="716280" y="1005840"/>
                  <a:pt x="742950" y="1019175"/>
                </a:cubicBezTo>
                <a:cubicBezTo>
                  <a:pt x="769620" y="1032510"/>
                  <a:pt x="782955" y="1038225"/>
                  <a:pt x="809625" y="1047750"/>
                </a:cubicBezTo>
                <a:cubicBezTo>
                  <a:pt x="836295" y="1057275"/>
                  <a:pt x="849630" y="1059180"/>
                  <a:pt x="876300" y="1066800"/>
                </a:cubicBezTo>
                <a:cubicBezTo>
                  <a:pt x="902970" y="1074420"/>
                  <a:pt x="916305" y="1080135"/>
                  <a:pt x="942975" y="1085850"/>
                </a:cubicBezTo>
                <a:cubicBezTo>
                  <a:pt x="969645" y="1091565"/>
                  <a:pt x="981075" y="1093470"/>
                  <a:pt x="1009650" y="1095375"/>
                </a:cubicBezTo>
                <a:cubicBezTo>
                  <a:pt x="1038225" y="1097280"/>
                  <a:pt x="1057275" y="1095375"/>
                  <a:pt x="1085850" y="1095375"/>
                </a:cubicBezTo>
                <a:cubicBezTo>
                  <a:pt x="1114425" y="1095375"/>
                  <a:pt x="1125855" y="1097280"/>
                  <a:pt x="1152525" y="1095375"/>
                </a:cubicBezTo>
                <a:cubicBezTo>
                  <a:pt x="1179195" y="1093470"/>
                  <a:pt x="1192530" y="1097280"/>
                  <a:pt x="1219200" y="1085850"/>
                </a:cubicBezTo>
                <a:cubicBezTo>
                  <a:pt x="1245870" y="1074420"/>
                  <a:pt x="1266825" y="1061085"/>
                  <a:pt x="1285875" y="1038225"/>
                </a:cubicBezTo>
                <a:cubicBezTo>
                  <a:pt x="1304925" y="1015365"/>
                  <a:pt x="1306830" y="998220"/>
                  <a:pt x="1314450" y="971550"/>
                </a:cubicBezTo>
                <a:cubicBezTo>
                  <a:pt x="1322070" y="944880"/>
                  <a:pt x="1331595" y="931545"/>
                  <a:pt x="1323975" y="904875"/>
                </a:cubicBezTo>
                <a:cubicBezTo>
                  <a:pt x="1316355" y="878205"/>
                  <a:pt x="1291590" y="864870"/>
                  <a:pt x="1276350" y="838200"/>
                </a:cubicBezTo>
                <a:cubicBezTo>
                  <a:pt x="1261110" y="811530"/>
                  <a:pt x="1261110" y="798195"/>
                  <a:pt x="1247775" y="771525"/>
                </a:cubicBezTo>
                <a:cubicBezTo>
                  <a:pt x="1234440" y="744855"/>
                  <a:pt x="1216660" y="716915"/>
                  <a:pt x="1209675" y="70485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8061960" y="4733925"/>
            <a:ext cx="476250" cy="657225"/>
          </a:xfrm>
          <a:custGeom>
            <a:avLst/>
            <a:gdLst>
              <a:gd name="connisteX0" fmla="*/ 0 w 476250"/>
              <a:gd name="connsiteY0" fmla="*/ 0 h 657225"/>
              <a:gd name="connisteX1" fmla="*/ 38100 w 476250"/>
              <a:gd name="connsiteY1" fmla="*/ 66675 h 657225"/>
              <a:gd name="connisteX2" fmla="*/ 85725 w 476250"/>
              <a:gd name="connsiteY2" fmla="*/ 142875 h 657225"/>
              <a:gd name="connisteX3" fmla="*/ 114300 w 476250"/>
              <a:gd name="connsiteY3" fmla="*/ 219075 h 657225"/>
              <a:gd name="connisteX4" fmla="*/ 152400 w 476250"/>
              <a:gd name="connsiteY4" fmla="*/ 295275 h 657225"/>
              <a:gd name="connisteX5" fmla="*/ 200025 w 476250"/>
              <a:gd name="connsiteY5" fmla="*/ 361950 h 657225"/>
              <a:gd name="connisteX6" fmla="*/ 228600 w 476250"/>
              <a:gd name="connsiteY6" fmla="*/ 428625 h 657225"/>
              <a:gd name="connisteX7" fmla="*/ 276225 w 476250"/>
              <a:gd name="connsiteY7" fmla="*/ 495300 h 657225"/>
              <a:gd name="connisteX8" fmla="*/ 342900 w 476250"/>
              <a:gd name="connsiteY8" fmla="*/ 561975 h 657225"/>
              <a:gd name="connisteX9" fmla="*/ 409575 w 476250"/>
              <a:gd name="connsiteY9" fmla="*/ 609600 h 657225"/>
              <a:gd name="connisteX10" fmla="*/ 476250 w 476250"/>
              <a:gd name="connsiteY10" fmla="*/ 657225 h 65722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</a:cxnLst>
            <a:rect l="l" t="t" r="r" b="b"/>
            <a:pathLst>
              <a:path w="476250" h="657225">
                <a:moveTo>
                  <a:pt x="0" y="0"/>
                </a:moveTo>
                <a:cubicBezTo>
                  <a:pt x="6350" y="12065"/>
                  <a:pt x="20955" y="38100"/>
                  <a:pt x="38100" y="66675"/>
                </a:cubicBezTo>
                <a:cubicBezTo>
                  <a:pt x="55245" y="95250"/>
                  <a:pt x="70485" y="112395"/>
                  <a:pt x="85725" y="142875"/>
                </a:cubicBezTo>
                <a:cubicBezTo>
                  <a:pt x="100965" y="173355"/>
                  <a:pt x="100965" y="188595"/>
                  <a:pt x="114300" y="219075"/>
                </a:cubicBezTo>
                <a:cubicBezTo>
                  <a:pt x="127635" y="249555"/>
                  <a:pt x="135255" y="266700"/>
                  <a:pt x="152400" y="295275"/>
                </a:cubicBezTo>
                <a:cubicBezTo>
                  <a:pt x="169545" y="323850"/>
                  <a:pt x="184785" y="335280"/>
                  <a:pt x="200025" y="361950"/>
                </a:cubicBezTo>
                <a:cubicBezTo>
                  <a:pt x="215265" y="388620"/>
                  <a:pt x="213360" y="401955"/>
                  <a:pt x="228600" y="428625"/>
                </a:cubicBezTo>
                <a:cubicBezTo>
                  <a:pt x="243840" y="455295"/>
                  <a:pt x="253365" y="468630"/>
                  <a:pt x="276225" y="495300"/>
                </a:cubicBezTo>
                <a:cubicBezTo>
                  <a:pt x="299085" y="521970"/>
                  <a:pt x="316230" y="539115"/>
                  <a:pt x="342900" y="561975"/>
                </a:cubicBezTo>
                <a:cubicBezTo>
                  <a:pt x="369570" y="584835"/>
                  <a:pt x="382905" y="590550"/>
                  <a:pt x="409575" y="609600"/>
                </a:cubicBezTo>
                <a:cubicBezTo>
                  <a:pt x="436245" y="628650"/>
                  <a:pt x="464185" y="648335"/>
                  <a:pt x="476250" y="657225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6" grpId="0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014730" y="1490980"/>
            <a:ext cx="10160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根据电路图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以笔画线代替导线连接实物电路图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电表均选用大量程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5540375" y="56972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551" descr="荔广东物理5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743200" y="2405380"/>
            <a:ext cx="7120255" cy="30219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任意多边形 2"/>
          <p:cNvSpPr/>
          <p:nvPr/>
        </p:nvSpPr>
        <p:spPr>
          <a:xfrm>
            <a:off x="7858760" y="4406900"/>
            <a:ext cx="622300" cy="508000"/>
          </a:xfrm>
          <a:custGeom>
            <a:avLst/>
            <a:gdLst>
              <a:gd name="connisteX0" fmla="*/ 0 w 558800"/>
              <a:gd name="connsiteY0" fmla="*/ 0 h 457200"/>
              <a:gd name="connisteX1" fmla="*/ 76200 w 558800"/>
              <a:gd name="connsiteY1" fmla="*/ 38100 h 457200"/>
              <a:gd name="connisteX2" fmla="*/ 152400 w 558800"/>
              <a:gd name="connsiteY2" fmla="*/ 88900 h 457200"/>
              <a:gd name="connisteX3" fmla="*/ 228600 w 558800"/>
              <a:gd name="connsiteY3" fmla="*/ 127000 h 457200"/>
              <a:gd name="connisteX4" fmla="*/ 304800 w 558800"/>
              <a:gd name="connsiteY4" fmla="*/ 177800 h 457200"/>
              <a:gd name="connisteX5" fmla="*/ 381000 w 558800"/>
              <a:gd name="connsiteY5" fmla="*/ 228600 h 457200"/>
              <a:gd name="connisteX6" fmla="*/ 457200 w 558800"/>
              <a:gd name="connsiteY6" fmla="*/ 292100 h 457200"/>
              <a:gd name="connisteX7" fmla="*/ 508000 w 558800"/>
              <a:gd name="connsiteY7" fmla="*/ 368300 h 457200"/>
              <a:gd name="connisteX8" fmla="*/ 558800 w 558800"/>
              <a:gd name="connsiteY8" fmla="*/ 457200 h 457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l" t="t" r="r" b="b"/>
            <a:pathLst>
              <a:path w="558800" h="457200">
                <a:moveTo>
                  <a:pt x="0" y="0"/>
                </a:moveTo>
                <a:cubicBezTo>
                  <a:pt x="13970" y="6350"/>
                  <a:pt x="45720" y="20320"/>
                  <a:pt x="76200" y="38100"/>
                </a:cubicBezTo>
                <a:cubicBezTo>
                  <a:pt x="106680" y="55880"/>
                  <a:pt x="121920" y="71120"/>
                  <a:pt x="152400" y="88900"/>
                </a:cubicBezTo>
                <a:cubicBezTo>
                  <a:pt x="182880" y="106680"/>
                  <a:pt x="198120" y="109220"/>
                  <a:pt x="228600" y="127000"/>
                </a:cubicBezTo>
                <a:cubicBezTo>
                  <a:pt x="259080" y="144780"/>
                  <a:pt x="274320" y="157480"/>
                  <a:pt x="304800" y="177800"/>
                </a:cubicBezTo>
                <a:cubicBezTo>
                  <a:pt x="335280" y="198120"/>
                  <a:pt x="350520" y="205740"/>
                  <a:pt x="381000" y="228600"/>
                </a:cubicBezTo>
                <a:cubicBezTo>
                  <a:pt x="411480" y="251460"/>
                  <a:pt x="431800" y="264160"/>
                  <a:pt x="457200" y="292100"/>
                </a:cubicBezTo>
                <a:cubicBezTo>
                  <a:pt x="482600" y="320040"/>
                  <a:pt x="487680" y="335280"/>
                  <a:pt x="508000" y="368300"/>
                </a:cubicBezTo>
                <a:cubicBezTo>
                  <a:pt x="528320" y="401320"/>
                  <a:pt x="549910" y="440690"/>
                  <a:pt x="558800" y="45720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9052560" y="4216400"/>
            <a:ext cx="739140" cy="713740"/>
          </a:xfrm>
          <a:custGeom>
            <a:avLst/>
            <a:gdLst>
              <a:gd name="connisteX0" fmla="*/ 0 w 738857"/>
              <a:gd name="connsiteY0" fmla="*/ 698500 h 713457"/>
              <a:gd name="connisteX1" fmla="*/ 76200 w 738857"/>
              <a:gd name="connsiteY1" fmla="*/ 711200 h 713457"/>
              <a:gd name="connisteX2" fmla="*/ 152400 w 738857"/>
              <a:gd name="connsiteY2" fmla="*/ 711200 h 713457"/>
              <a:gd name="connisteX3" fmla="*/ 228600 w 738857"/>
              <a:gd name="connsiteY3" fmla="*/ 711200 h 713457"/>
              <a:gd name="connisteX4" fmla="*/ 304800 w 738857"/>
              <a:gd name="connsiteY4" fmla="*/ 685800 h 713457"/>
              <a:gd name="connisteX5" fmla="*/ 381000 w 738857"/>
              <a:gd name="connsiteY5" fmla="*/ 660400 h 713457"/>
              <a:gd name="connisteX6" fmla="*/ 469900 w 738857"/>
              <a:gd name="connsiteY6" fmla="*/ 622300 h 713457"/>
              <a:gd name="connisteX7" fmla="*/ 546100 w 738857"/>
              <a:gd name="connsiteY7" fmla="*/ 571500 h 713457"/>
              <a:gd name="connisteX8" fmla="*/ 622300 w 738857"/>
              <a:gd name="connsiteY8" fmla="*/ 520700 h 713457"/>
              <a:gd name="connisteX9" fmla="*/ 685800 w 738857"/>
              <a:gd name="connsiteY9" fmla="*/ 444500 h 713457"/>
              <a:gd name="connisteX10" fmla="*/ 711200 w 738857"/>
              <a:gd name="connsiteY10" fmla="*/ 355600 h 713457"/>
              <a:gd name="connisteX11" fmla="*/ 736600 w 738857"/>
              <a:gd name="connsiteY11" fmla="*/ 279400 h 713457"/>
              <a:gd name="connisteX12" fmla="*/ 736600 w 738857"/>
              <a:gd name="connsiteY12" fmla="*/ 203200 h 713457"/>
              <a:gd name="connisteX13" fmla="*/ 736600 w 738857"/>
              <a:gd name="connsiteY13" fmla="*/ 127000 h 713457"/>
              <a:gd name="connisteX14" fmla="*/ 723900 w 738857"/>
              <a:gd name="connsiteY14" fmla="*/ 50800 h 713457"/>
              <a:gd name="connisteX15" fmla="*/ 647700 w 738857"/>
              <a:gd name="connsiteY15" fmla="*/ 0 h 713457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</a:cxnLst>
            <a:rect l="l" t="t" r="r" b="b"/>
            <a:pathLst>
              <a:path w="738858" h="713458">
                <a:moveTo>
                  <a:pt x="0" y="698500"/>
                </a:moveTo>
                <a:cubicBezTo>
                  <a:pt x="13970" y="701040"/>
                  <a:pt x="45720" y="708660"/>
                  <a:pt x="76200" y="711200"/>
                </a:cubicBezTo>
                <a:cubicBezTo>
                  <a:pt x="106680" y="713740"/>
                  <a:pt x="121920" y="711200"/>
                  <a:pt x="152400" y="711200"/>
                </a:cubicBezTo>
                <a:cubicBezTo>
                  <a:pt x="182880" y="711200"/>
                  <a:pt x="198120" y="716280"/>
                  <a:pt x="228600" y="711200"/>
                </a:cubicBezTo>
                <a:cubicBezTo>
                  <a:pt x="259080" y="706120"/>
                  <a:pt x="274320" y="695960"/>
                  <a:pt x="304800" y="685800"/>
                </a:cubicBezTo>
                <a:cubicBezTo>
                  <a:pt x="335280" y="675640"/>
                  <a:pt x="347980" y="673100"/>
                  <a:pt x="381000" y="660400"/>
                </a:cubicBezTo>
                <a:cubicBezTo>
                  <a:pt x="414020" y="647700"/>
                  <a:pt x="436880" y="640080"/>
                  <a:pt x="469900" y="622300"/>
                </a:cubicBezTo>
                <a:cubicBezTo>
                  <a:pt x="502920" y="604520"/>
                  <a:pt x="515620" y="591820"/>
                  <a:pt x="546100" y="571500"/>
                </a:cubicBezTo>
                <a:cubicBezTo>
                  <a:pt x="576580" y="551180"/>
                  <a:pt x="594360" y="546100"/>
                  <a:pt x="622300" y="520700"/>
                </a:cubicBezTo>
                <a:cubicBezTo>
                  <a:pt x="650240" y="495300"/>
                  <a:pt x="668020" y="477520"/>
                  <a:pt x="685800" y="444500"/>
                </a:cubicBezTo>
                <a:cubicBezTo>
                  <a:pt x="703580" y="411480"/>
                  <a:pt x="701040" y="388620"/>
                  <a:pt x="711200" y="355600"/>
                </a:cubicBezTo>
                <a:cubicBezTo>
                  <a:pt x="721360" y="322580"/>
                  <a:pt x="731520" y="309880"/>
                  <a:pt x="736600" y="279400"/>
                </a:cubicBezTo>
                <a:cubicBezTo>
                  <a:pt x="741680" y="248920"/>
                  <a:pt x="736600" y="233680"/>
                  <a:pt x="736600" y="203200"/>
                </a:cubicBezTo>
                <a:cubicBezTo>
                  <a:pt x="736600" y="172720"/>
                  <a:pt x="739140" y="157480"/>
                  <a:pt x="736600" y="127000"/>
                </a:cubicBezTo>
                <a:cubicBezTo>
                  <a:pt x="734060" y="96520"/>
                  <a:pt x="741680" y="76200"/>
                  <a:pt x="723900" y="50800"/>
                </a:cubicBezTo>
                <a:cubicBezTo>
                  <a:pt x="706120" y="25400"/>
                  <a:pt x="662940" y="8890"/>
                  <a:pt x="647700" y="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9598660" y="3162300"/>
            <a:ext cx="546735" cy="1003300"/>
          </a:xfrm>
          <a:custGeom>
            <a:avLst/>
            <a:gdLst>
              <a:gd name="connisteX0" fmla="*/ 114300 w 546500"/>
              <a:gd name="connsiteY0" fmla="*/ 1003300 h 1003300"/>
              <a:gd name="connisteX1" fmla="*/ 190500 w 546500"/>
              <a:gd name="connsiteY1" fmla="*/ 990600 h 1003300"/>
              <a:gd name="connisteX2" fmla="*/ 292100 w 546500"/>
              <a:gd name="connsiteY2" fmla="*/ 965200 h 1003300"/>
              <a:gd name="connisteX3" fmla="*/ 393700 w 546500"/>
              <a:gd name="connsiteY3" fmla="*/ 939800 h 1003300"/>
              <a:gd name="connisteX4" fmla="*/ 469900 w 546500"/>
              <a:gd name="connsiteY4" fmla="*/ 914400 h 1003300"/>
              <a:gd name="connisteX5" fmla="*/ 520700 w 546500"/>
              <a:gd name="connsiteY5" fmla="*/ 838200 h 1003300"/>
              <a:gd name="connisteX6" fmla="*/ 533400 w 546500"/>
              <a:gd name="connsiteY6" fmla="*/ 762000 h 1003300"/>
              <a:gd name="connisteX7" fmla="*/ 546100 w 546500"/>
              <a:gd name="connsiteY7" fmla="*/ 673100 h 1003300"/>
              <a:gd name="connisteX8" fmla="*/ 520700 w 546500"/>
              <a:gd name="connsiteY8" fmla="*/ 596900 h 1003300"/>
              <a:gd name="connisteX9" fmla="*/ 482600 w 546500"/>
              <a:gd name="connsiteY9" fmla="*/ 520700 h 1003300"/>
              <a:gd name="connisteX10" fmla="*/ 431800 w 546500"/>
              <a:gd name="connsiteY10" fmla="*/ 444500 h 1003300"/>
              <a:gd name="connisteX11" fmla="*/ 355600 w 546500"/>
              <a:gd name="connsiteY11" fmla="*/ 368300 h 1003300"/>
              <a:gd name="connisteX12" fmla="*/ 279400 w 546500"/>
              <a:gd name="connsiteY12" fmla="*/ 292100 h 1003300"/>
              <a:gd name="connisteX13" fmla="*/ 215900 w 546500"/>
              <a:gd name="connsiteY13" fmla="*/ 203200 h 1003300"/>
              <a:gd name="connisteX14" fmla="*/ 152400 w 546500"/>
              <a:gd name="connsiteY14" fmla="*/ 127000 h 1003300"/>
              <a:gd name="connisteX15" fmla="*/ 76200 w 546500"/>
              <a:gd name="connsiteY15" fmla="*/ 50800 h 1003300"/>
              <a:gd name="connisteX16" fmla="*/ 0 w 546500"/>
              <a:gd name="connsiteY16" fmla="*/ 0 h 10033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</a:cxnLst>
            <a:rect l="l" t="t" r="r" b="b"/>
            <a:pathLst>
              <a:path w="546501" h="1003300">
                <a:moveTo>
                  <a:pt x="114300" y="1003300"/>
                </a:moveTo>
                <a:cubicBezTo>
                  <a:pt x="127635" y="1001395"/>
                  <a:pt x="154940" y="998220"/>
                  <a:pt x="190500" y="990600"/>
                </a:cubicBezTo>
                <a:cubicBezTo>
                  <a:pt x="226060" y="982980"/>
                  <a:pt x="251460" y="975360"/>
                  <a:pt x="292100" y="965200"/>
                </a:cubicBezTo>
                <a:cubicBezTo>
                  <a:pt x="332740" y="955040"/>
                  <a:pt x="358140" y="949960"/>
                  <a:pt x="393700" y="939800"/>
                </a:cubicBezTo>
                <a:cubicBezTo>
                  <a:pt x="429260" y="929640"/>
                  <a:pt x="444500" y="934720"/>
                  <a:pt x="469900" y="914400"/>
                </a:cubicBezTo>
                <a:cubicBezTo>
                  <a:pt x="495300" y="894080"/>
                  <a:pt x="508000" y="868680"/>
                  <a:pt x="520700" y="838200"/>
                </a:cubicBezTo>
                <a:cubicBezTo>
                  <a:pt x="533400" y="807720"/>
                  <a:pt x="528320" y="795020"/>
                  <a:pt x="533400" y="762000"/>
                </a:cubicBezTo>
                <a:cubicBezTo>
                  <a:pt x="538480" y="728980"/>
                  <a:pt x="548640" y="706120"/>
                  <a:pt x="546100" y="673100"/>
                </a:cubicBezTo>
                <a:cubicBezTo>
                  <a:pt x="543560" y="640080"/>
                  <a:pt x="533400" y="627380"/>
                  <a:pt x="520700" y="596900"/>
                </a:cubicBezTo>
                <a:cubicBezTo>
                  <a:pt x="508000" y="566420"/>
                  <a:pt x="500380" y="551180"/>
                  <a:pt x="482600" y="520700"/>
                </a:cubicBezTo>
                <a:cubicBezTo>
                  <a:pt x="464820" y="490220"/>
                  <a:pt x="457200" y="474980"/>
                  <a:pt x="431800" y="444500"/>
                </a:cubicBezTo>
                <a:cubicBezTo>
                  <a:pt x="406400" y="414020"/>
                  <a:pt x="386080" y="398780"/>
                  <a:pt x="355600" y="368300"/>
                </a:cubicBezTo>
                <a:cubicBezTo>
                  <a:pt x="325120" y="337820"/>
                  <a:pt x="307340" y="325120"/>
                  <a:pt x="279400" y="292100"/>
                </a:cubicBezTo>
                <a:cubicBezTo>
                  <a:pt x="251460" y="259080"/>
                  <a:pt x="241300" y="236220"/>
                  <a:pt x="215900" y="203200"/>
                </a:cubicBezTo>
                <a:cubicBezTo>
                  <a:pt x="190500" y="170180"/>
                  <a:pt x="180340" y="157480"/>
                  <a:pt x="152400" y="127000"/>
                </a:cubicBezTo>
                <a:cubicBezTo>
                  <a:pt x="124460" y="96520"/>
                  <a:pt x="106680" y="76200"/>
                  <a:pt x="76200" y="50800"/>
                </a:cubicBezTo>
                <a:cubicBezTo>
                  <a:pt x="45720" y="25400"/>
                  <a:pt x="13970" y="8890"/>
                  <a:pt x="0" y="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6728460" y="3997960"/>
            <a:ext cx="2374900" cy="523240"/>
          </a:xfrm>
          <a:custGeom>
            <a:avLst/>
            <a:gdLst>
              <a:gd name="connisteX0" fmla="*/ 2374900 w 2374900"/>
              <a:gd name="connsiteY0" fmla="*/ 192757 h 522957"/>
              <a:gd name="connisteX1" fmla="*/ 2298700 w 2374900"/>
              <a:gd name="connsiteY1" fmla="*/ 154657 h 522957"/>
              <a:gd name="connisteX2" fmla="*/ 2222500 w 2374900"/>
              <a:gd name="connsiteY2" fmla="*/ 116557 h 522957"/>
              <a:gd name="connisteX3" fmla="*/ 2133600 w 2374900"/>
              <a:gd name="connsiteY3" fmla="*/ 78457 h 522957"/>
              <a:gd name="connisteX4" fmla="*/ 2044700 w 2374900"/>
              <a:gd name="connsiteY4" fmla="*/ 53057 h 522957"/>
              <a:gd name="connisteX5" fmla="*/ 1930400 w 2374900"/>
              <a:gd name="connsiteY5" fmla="*/ 40357 h 522957"/>
              <a:gd name="connisteX6" fmla="*/ 1828800 w 2374900"/>
              <a:gd name="connsiteY6" fmla="*/ 27657 h 522957"/>
              <a:gd name="connisteX7" fmla="*/ 1752600 w 2374900"/>
              <a:gd name="connsiteY7" fmla="*/ 2257 h 522957"/>
              <a:gd name="connisteX8" fmla="*/ 1651000 w 2374900"/>
              <a:gd name="connsiteY8" fmla="*/ 2257 h 522957"/>
              <a:gd name="connisteX9" fmla="*/ 1574800 w 2374900"/>
              <a:gd name="connsiteY9" fmla="*/ 2257 h 522957"/>
              <a:gd name="connisteX10" fmla="*/ 1498600 w 2374900"/>
              <a:gd name="connsiteY10" fmla="*/ 2257 h 522957"/>
              <a:gd name="connisteX11" fmla="*/ 1422400 w 2374900"/>
              <a:gd name="connsiteY11" fmla="*/ 2257 h 522957"/>
              <a:gd name="connisteX12" fmla="*/ 1333500 w 2374900"/>
              <a:gd name="connsiteY12" fmla="*/ 2257 h 522957"/>
              <a:gd name="connisteX13" fmla="*/ 1257300 w 2374900"/>
              <a:gd name="connsiteY13" fmla="*/ 2257 h 522957"/>
              <a:gd name="connisteX14" fmla="*/ 1181100 w 2374900"/>
              <a:gd name="connsiteY14" fmla="*/ 2257 h 522957"/>
              <a:gd name="connisteX15" fmla="*/ 1104900 w 2374900"/>
              <a:gd name="connsiteY15" fmla="*/ 2257 h 522957"/>
              <a:gd name="connisteX16" fmla="*/ 1028700 w 2374900"/>
              <a:gd name="connsiteY16" fmla="*/ 2257 h 522957"/>
              <a:gd name="connisteX17" fmla="*/ 927100 w 2374900"/>
              <a:gd name="connsiteY17" fmla="*/ 27657 h 522957"/>
              <a:gd name="connisteX18" fmla="*/ 850900 w 2374900"/>
              <a:gd name="connsiteY18" fmla="*/ 40357 h 522957"/>
              <a:gd name="connisteX19" fmla="*/ 762000 w 2374900"/>
              <a:gd name="connsiteY19" fmla="*/ 65757 h 522957"/>
              <a:gd name="connisteX20" fmla="*/ 685800 w 2374900"/>
              <a:gd name="connsiteY20" fmla="*/ 78457 h 522957"/>
              <a:gd name="connisteX21" fmla="*/ 609600 w 2374900"/>
              <a:gd name="connsiteY21" fmla="*/ 91157 h 522957"/>
              <a:gd name="connisteX22" fmla="*/ 533400 w 2374900"/>
              <a:gd name="connsiteY22" fmla="*/ 116557 h 522957"/>
              <a:gd name="connisteX23" fmla="*/ 457200 w 2374900"/>
              <a:gd name="connsiteY23" fmla="*/ 154657 h 522957"/>
              <a:gd name="connisteX24" fmla="*/ 368300 w 2374900"/>
              <a:gd name="connsiteY24" fmla="*/ 192757 h 522957"/>
              <a:gd name="connisteX25" fmla="*/ 292100 w 2374900"/>
              <a:gd name="connsiteY25" fmla="*/ 230857 h 522957"/>
              <a:gd name="connisteX26" fmla="*/ 215900 w 2374900"/>
              <a:gd name="connsiteY26" fmla="*/ 256257 h 522957"/>
              <a:gd name="connisteX27" fmla="*/ 139700 w 2374900"/>
              <a:gd name="connsiteY27" fmla="*/ 307057 h 522957"/>
              <a:gd name="connisteX28" fmla="*/ 63500 w 2374900"/>
              <a:gd name="connsiteY28" fmla="*/ 370557 h 522957"/>
              <a:gd name="connisteX29" fmla="*/ 25400 w 2374900"/>
              <a:gd name="connsiteY29" fmla="*/ 446757 h 522957"/>
              <a:gd name="connisteX30" fmla="*/ 0 w 2374900"/>
              <a:gd name="connsiteY30" fmla="*/ 522957 h 522957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</a:cxnLst>
            <a:rect l="l" t="t" r="r" b="b"/>
            <a:pathLst>
              <a:path w="2374900" h="522958">
                <a:moveTo>
                  <a:pt x="2374900" y="192758"/>
                </a:moveTo>
                <a:cubicBezTo>
                  <a:pt x="2360930" y="185773"/>
                  <a:pt x="2329180" y="169898"/>
                  <a:pt x="2298700" y="154658"/>
                </a:cubicBezTo>
                <a:cubicBezTo>
                  <a:pt x="2268220" y="139418"/>
                  <a:pt x="2255520" y="131798"/>
                  <a:pt x="2222500" y="116558"/>
                </a:cubicBezTo>
                <a:cubicBezTo>
                  <a:pt x="2189480" y="101318"/>
                  <a:pt x="2169160" y="91158"/>
                  <a:pt x="2133600" y="78458"/>
                </a:cubicBezTo>
                <a:cubicBezTo>
                  <a:pt x="2098040" y="65758"/>
                  <a:pt x="2085340" y="60678"/>
                  <a:pt x="2044700" y="53058"/>
                </a:cubicBezTo>
                <a:cubicBezTo>
                  <a:pt x="2004060" y="45438"/>
                  <a:pt x="1973580" y="45438"/>
                  <a:pt x="1930400" y="40358"/>
                </a:cubicBezTo>
                <a:cubicBezTo>
                  <a:pt x="1887220" y="35278"/>
                  <a:pt x="1864360" y="35278"/>
                  <a:pt x="1828800" y="27658"/>
                </a:cubicBezTo>
                <a:cubicBezTo>
                  <a:pt x="1793240" y="20038"/>
                  <a:pt x="1788160" y="7338"/>
                  <a:pt x="1752600" y="2258"/>
                </a:cubicBezTo>
                <a:cubicBezTo>
                  <a:pt x="1717040" y="-2822"/>
                  <a:pt x="1686560" y="2258"/>
                  <a:pt x="1651000" y="2258"/>
                </a:cubicBezTo>
                <a:cubicBezTo>
                  <a:pt x="1615440" y="2258"/>
                  <a:pt x="1605280" y="2258"/>
                  <a:pt x="1574800" y="2258"/>
                </a:cubicBezTo>
                <a:cubicBezTo>
                  <a:pt x="1544320" y="2258"/>
                  <a:pt x="1529080" y="2258"/>
                  <a:pt x="1498600" y="2258"/>
                </a:cubicBezTo>
                <a:cubicBezTo>
                  <a:pt x="1468120" y="2258"/>
                  <a:pt x="1455420" y="2258"/>
                  <a:pt x="1422400" y="2258"/>
                </a:cubicBezTo>
                <a:cubicBezTo>
                  <a:pt x="1389380" y="2258"/>
                  <a:pt x="1366520" y="2258"/>
                  <a:pt x="1333500" y="2258"/>
                </a:cubicBezTo>
                <a:cubicBezTo>
                  <a:pt x="1300480" y="2258"/>
                  <a:pt x="1287780" y="2258"/>
                  <a:pt x="1257300" y="2258"/>
                </a:cubicBezTo>
                <a:cubicBezTo>
                  <a:pt x="1226820" y="2258"/>
                  <a:pt x="1211580" y="2258"/>
                  <a:pt x="1181100" y="2258"/>
                </a:cubicBezTo>
                <a:cubicBezTo>
                  <a:pt x="1150620" y="2258"/>
                  <a:pt x="1135380" y="2258"/>
                  <a:pt x="1104900" y="2258"/>
                </a:cubicBezTo>
                <a:cubicBezTo>
                  <a:pt x="1074420" y="2258"/>
                  <a:pt x="1064260" y="-2822"/>
                  <a:pt x="1028700" y="2258"/>
                </a:cubicBezTo>
                <a:cubicBezTo>
                  <a:pt x="993140" y="7338"/>
                  <a:pt x="962660" y="20038"/>
                  <a:pt x="927100" y="27658"/>
                </a:cubicBezTo>
                <a:cubicBezTo>
                  <a:pt x="891540" y="35278"/>
                  <a:pt x="883920" y="32738"/>
                  <a:pt x="850900" y="40358"/>
                </a:cubicBezTo>
                <a:cubicBezTo>
                  <a:pt x="817880" y="47978"/>
                  <a:pt x="795020" y="58138"/>
                  <a:pt x="762000" y="65758"/>
                </a:cubicBezTo>
                <a:cubicBezTo>
                  <a:pt x="728980" y="73378"/>
                  <a:pt x="716280" y="73378"/>
                  <a:pt x="685800" y="78458"/>
                </a:cubicBezTo>
                <a:cubicBezTo>
                  <a:pt x="655320" y="83538"/>
                  <a:pt x="640080" y="83538"/>
                  <a:pt x="609600" y="91158"/>
                </a:cubicBezTo>
                <a:cubicBezTo>
                  <a:pt x="579120" y="98778"/>
                  <a:pt x="563880" y="103858"/>
                  <a:pt x="533400" y="116558"/>
                </a:cubicBezTo>
                <a:cubicBezTo>
                  <a:pt x="502920" y="129258"/>
                  <a:pt x="490220" y="139418"/>
                  <a:pt x="457200" y="154658"/>
                </a:cubicBezTo>
                <a:cubicBezTo>
                  <a:pt x="424180" y="169898"/>
                  <a:pt x="401320" y="177518"/>
                  <a:pt x="368300" y="192758"/>
                </a:cubicBezTo>
                <a:cubicBezTo>
                  <a:pt x="335280" y="207998"/>
                  <a:pt x="322580" y="218158"/>
                  <a:pt x="292100" y="230858"/>
                </a:cubicBezTo>
                <a:cubicBezTo>
                  <a:pt x="261620" y="243558"/>
                  <a:pt x="246380" y="241018"/>
                  <a:pt x="215900" y="256258"/>
                </a:cubicBezTo>
                <a:cubicBezTo>
                  <a:pt x="185420" y="271498"/>
                  <a:pt x="170180" y="284198"/>
                  <a:pt x="139700" y="307058"/>
                </a:cubicBezTo>
                <a:cubicBezTo>
                  <a:pt x="109220" y="329918"/>
                  <a:pt x="86360" y="342618"/>
                  <a:pt x="63500" y="370558"/>
                </a:cubicBezTo>
                <a:cubicBezTo>
                  <a:pt x="40640" y="398498"/>
                  <a:pt x="38100" y="416278"/>
                  <a:pt x="25400" y="446758"/>
                </a:cubicBezTo>
                <a:cubicBezTo>
                  <a:pt x="12700" y="477238"/>
                  <a:pt x="4445" y="508988"/>
                  <a:pt x="0" y="522958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6347460" y="4495800"/>
            <a:ext cx="952500" cy="384175"/>
          </a:xfrm>
          <a:custGeom>
            <a:avLst/>
            <a:gdLst>
              <a:gd name="connisteX0" fmla="*/ 0 w 952500"/>
              <a:gd name="connsiteY0" fmla="*/ 25400 h 383932"/>
              <a:gd name="connisteX1" fmla="*/ 12700 w 952500"/>
              <a:gd name="connsiteY1" fmla="*/ 101600 h 383932"/>
              <a:gd name="connisteX2" fmla="*/ 38100 w 952500"/>
              <a:gd name="connsiteY2" fmla="*/ 177800 h 383932"/>
              <a:gd name="connisteX3" fmla="*/ 50800 w 952500"/>
              <a:gd name="connsiteY3" fmla="*/ 254000 h 383932"/>
              <a:gd name="connisteX4" fmla="*/ 88900 w 952500"/>
              <a:gd name="connsiteY4" fmla="*/ 330200 h 383932"/>
              <a:gd name="connisteX5" fmla="*/ 165100 w 952500"/>
              <a:gd name="connsiteY5" fmla="*/ 368300 h 383932"/>
              <a:gd name="connisteX6" fmla="*/ 241300 w 952500"/>
              <a:gd name="connsiteY6" fmla="*/ 381000 h 383932"/>
              <a:gd name="connisteX7" fmla="*/ 317500 w 952500"/>
              <a:gd name="connsiteY7" fmla="*/ 381000 h 383932"/>
              <a:gd name="connisteX8" fmla="*/ 393700 w 952500"/>
              <a:gd name="connsiteY8" fmla="*/ 355600 h 383932"/>
              <a:gd name="connisteX9" fmla="*/ 469900 w 952500"/>
              <a:gd name="connsiteY9" fmla="*/ 292100 h 383932"/>
              <a:gd name="connisteX10" fmla="*/ 520700 w 952500"/>
              <a:gd name="connsiteY10" fmla="*/ 215900 h 383932"/>
              <a:gd name="connisteX11" fmla="*/ 571500 w 952500"/>
              <a:gd name="connsiteY11" fmla="*/ 139700 h 383932"/>
              <a:gd name="connisteX12" fmla="*/ 647700 w 952500"/>
              <a:gd name="connsiteY12" fmla="*/ 101600 h 383932"/>
              <a:gd name="connisteX13" fmla="*/ 723900 w 952500"/>
              <a:gd name="connsiteY13" fmla="*/ 76200 h 383932"/>
              <a:gd name="connisteX14" fmla="*/ 800100 w 952500"/>
              <a:gd name="connsiteY14" fmla="*/ 38100 h 383932"/>
              <a:gd name="connisteX15" fmla="*/ 876300 w 952500"/>
              <a:gd name="connsiteY15" fmla="*/ 25400 h 383932"/>
              <a:gd name="connisteX16" fmla="*/ 952500 w 952500"/>
              <a:gd name="connsiteY16" fmla="*/ 0 h 383932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</a:cxnLst>
            <a:rect l="l" t="t" r="r" b="b"/>
            <a:pathLst>
              <a:path w="952500" h="383933">
                <a:moveTo>
                  <a:pt x="0" y="25400"/>
                </a:moveTo>
                <a:cubicBezTo>
                  <a:pt x="1905" y="39370"/>
                  <a:pt x="5080" y="71120"/>
                  <a:pt x="12700" y="101600"/>
                </a:cubicBezTo>
                <a:cubicBezTo>
                  <a:pt x="20320" y="132080"/>
                  <a:pt x="30480" y="147320"/>
                  <a:pt x="38100" y="177800"/>
                </a:cubicBezTo>
                <a:cubicBezTo>
                  <a:pt x="45720" y="208280"/>
                  <a:pt x="40640" y="223520"/>
                  <a:pt x="50800" y="254000"/>
                </a:cubicBezTo>
                <a:cubicBezTo>
                  <a:pt x="60960" y="284480"/>
                  <a:pt x="66040" y="307340"/>
                  <a:pt x="88900" y="330200"/>
                </a:cubicBezTo>
                <a:cubicBezTo>
                  <a:pt x="111760" y="353060"/>
                  <a:pt x="134620" y="358140"/>
                  <a:pt x="165100" y="368300"/>
                </a:cubicBezTo>
                <a:cubicBezTo>
                  <a:pt x="195580" y="378460"/>
                  <a:pt x="210820" y="378460"/>
                  <a:pt x="241300" y="381000"/>
                </a:cubicBezTo>
                <a:cubicBezTo>
                  <a:pt x="271780" y="383540"/>
                  <a:pt x="287020" y="386080"/>
                  <a:pt x="317500" y="381000"/>
                </a:cubicBezTo>
                <a:cubicBezTo>
                  <a:pt x="347980" y="375920"/>
                  <a:pt x="363220" y="373380"/>
                  <a:pt x="393700" y="355600"/>
                </a:cubicBezTo>
                <a:cubicBezTo>
                  <a:pt x="424180" y="337820"/>
                  <a:pt x="444500" y="320040"/>
                  <a:pt x="469900" y="292100"/>
                </a:cubicBezTo>
                <a:cubicBezTo>
                  <a:pt x="495300" y="264160"/>
                  <a:pt x="500380" y="246380"/>
                  <a:pt x="520700" y="215900"/>
                </a:cubicBezTo>
                <a:cubicBezTo>
                  <a:pt x="541020" y="185420"/>
                  <a:pt x="546100" y="162560"/>
                  <a:pt x="571500" y="139700"/>
                </a:cubicBezTo>
                <a:cubicBezTo>
                  <a:pt x="596900" y="116840"/>
                  <a:pt x="617220" y="114300"/>
                  <a:pt x="647700" y="101600"/>
                </a:cubicBezTo>
                <a:cubicBezTo>
                  <a:pt x="678180" y="88900"/>
                  <a:pt x="693420" y="88900"/>
                  <a:pt x="723900" y="76200"/>
                </a:cubicBezTo>
                <a:cubicBezTo>
                  <a:pt x="754380" y="63500"/>
                  <a:pt x="769620" y="48260"/>
                  <a:pt x="800100" y="38100"/>
                </a:cubicBezTo>
                <a:cubicBezTo>
                  <a:pt x="830580" y="27940"/>
                  <a:pt x="845820" y="33020"/>
                  <a:pt x="876300" y="25400"/>
                </a:cubicBezTo>
                <a:cubicBezTo>
                  <a:pt x="906780" y="17780"/>
                  <a:pt x="938530" y="5080"/>
                  <a:pt x="952500" y="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6880860" y="3187700"/>
            <a:ext cx="2120900" cy="438785"/>
          </a:xfrm>
          <a:custGeom>
            <a:avLst/>
            <a:gdLst>
              <a:gd name="connisteX0" fmla="*/ 2120900 w 2120900"/>
              <a:gd name="connsiteY0" fmla="*/ 0 h 438573"/>
              <a:gd name="connisteX1" fmla="*/ 2044700 w 2120900"/>
              <a:gd name="connsiteY1" fmla="*/ 12700 h 438573"/>
              <a:gd name="connisteX2" fmla="*/ 1803400 w 2120900"/>
              <a:gd name="connsiteY2" fmla="*/ 50800 h 438573"/>
              <a:gd name="connisteX3" fmla="*/ 1727200 w 2120900"/>
              <a:gd name="connsiteY3" fmla="*/ 63500 h 438573"/>
              <a:gd name="connisteX4" fmla="*/ 1651000 w 2120900"/>
              <a:gd name="connsiteY4" fmla="*/ 88900 h 438573"/>
              <a:gd name="connisteX5" fmla="*/ 1574800 w 2120900"/>
              <a:gd name="connsiteY5" fmla="*/ 101600 h 438573"/>
              <a:gd name="connisteX6" fmla="*/ 1460500 w 2120900"/>
              <a:gd name="connsiteY6" fmla="*/ 127000 h 438573"/>
              <a:gd name="connisteX7" fmla="*/ 1384300 w 2120900"/>
              <a:gd name="connsiteY7" fmla="*/ 152400 h 438573"/>
              <a:gd name="connisteX8" fmla="*/ 1308100 w 2120900"/>
              <a:gd name="connsiteY8" fmla="*/ 190500 h 438573"/>
              <a:gd name="connisteX9" fmla="*/ 1231900 w 2120900"/>
              <a:gd name="connsiteY9" fmla="*/ 241300 h 438573"/>
              <a:gd name="connisteX10" fmla="*/ 1155700 w 2120900"/>
              <a:gd name="connsiteY10" fmla="*/ 279400 h 438573"/>
              <a:gd name="connisteX11" fmla="*/ 1079500 w 2120900"/>
              <a:gd name="connsiteY11" fmla="*/ 304800 h 438573"/>
              <a:gd name="connisteX12" fmla="*/ 1003300 w 2120900"/>
              <a:gd name="connsiteY12" fmla="*/ 317500 h 438573"/>
              <a:gd name="connisteX13" fmla="*/ 927100 w 2120900"/>
              <a:gd name="connsiteY13" fmla="*/ 330200 h 438573"/>
              <a:gd name="connisteX14" fmla="*/ 850900 w 2120900"/>
              <a:gd name="connsiteY14" fmla="*/ 355600 h 438573"/>
              <a:gd name="connisteX15" fmla="*/ 774700 w 2120900"/>
              <a:gd name="connsiteY15" fmla="*/ 355600 h 438573"/>
              <a:gd name="connisteX16" fmla="*/ 698500 w 2120900"/>
              <a:gd name="connsiteY16" fmla="*/ 381000 h 438573"/>
              <a:gd name="connisteX17" fmla="*/ 622300 w 2120900"/>
              <a:gd name="connsiteY17" fmla="*/ 393700 h 438573"/>
              <a:gd name="connisteX18" fmla="*/ 546100 w 2120900"/>
              <a:gd name="connsiteY18" fmla="*/ 406400 h 438573"/>
              <a:gd name="connisteX19" fmla="*/ 469900 w 2120900"/>
              <a:gd name="connsiteY19" fmla="*/ 431800 h 438573"/>
              <a:gd name="connisteX20" fmla="*/ 393700 w 2120900"/>
              <a:gd name="connsiteY20" fmla="*/ 431800 h 438573"/>
              <a:gd name="connisteX21" fmla="*/ 317500 w 2120900"/>
              <a:gd name="connsiteY21" fmla="*/ 431800 h 438573"/>
              <a:gd name="connisteX22" fmla="*/ 241300 w 2120900"/>
              <a:gd name="connsiteY22" fmla="*/ 431800 h 438573"/>
              <a:gd name="connisteX23" fmla="*/ 165100 w 2120900"/>
              <a:gd name="connsiteY23" fmla="*/ 431800 h 438573"/>
              <a:gd name="connisteX24" fmla="*/ 101600 w 2120900"/>
              <a:gd name="connsiteY24" fmla="*/ 355600 h 438573"/>
              <a:gd name="connisteX25" fmla="*/ 38100 w 2120900"/>
              <a:gd name="connsiteY25" fmla="*/ 279400 h 438573"/>
              <a:gd name="connisteX26" fmla="*/ 0 w 2120900"/>
              <a:gd name="connsiteY26" fmla="*/ 203200 h 438573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</a:cxnLst>
            <a:rect l="l" t="t" r="r" b="b"/>
            <a:pathLst>
              <a:path w="2120900" h="438573">
                <a:moveTo>
                  <a:pt x="2120900" y="0"/>
                </a:moveTo>
                <a:cubicBezTo>
                  <a:pt x="2110740" y="1905"/>
                  <a:pt x="2108200" y="2540"/>
                  <a:pt x="2044700" y="12700"/>
                </a:cubicBezTo>
                <a:cubicBezTo>
                  <a:pt x="1981200" y="22860"/>
                  <a:pt x="1866900" y="40640"/>
                  <a:pt x="1803400" y="50800"/>
                </a:cubicBezTo>
                <a:cubicBezTo>
                  <a:pt x="1739900" y="60960"/>
                  <a:pt x="1757680" y="55880"/>
                  <a:pt x="1727200" y="63500"/>
                </a:cubicBezTo>
                <a:cubicBezTo>
                  <a:pt x="1696720" y="71120"/>
                  <a:pt x="1681480" y="81280"/>
                  <a:pt x="1651000" y="88900"/>
                </a:cubicBezTo>
                <a:cubicBezTo>
                  <a:pt x="1620520" y="96520"/>
                  <a:pt x="1612900" y="93980"/>
                  <a:pt x="1574800" y="101600"/>
                </a:cubicBezTo>
                <a:cubicBezTo>
                  <a:pt x="1536700" y="109220"/>
                  <a:pt x="1498600" y="116840"/>
                  <a:pt x="1460500" y="127000"/>
                </a:cubicBezTo>
                <a:cubicBezTo>
                  <a:pt x="1422400" y="137160"/>
                  <a:pt x="1414780" y="139700"/>
                  <a:pt x="1384300" y="152400"/>
                </a:cubicBezTo>
                <a:cubicBezTo>
                  <a:pt x="1353820" y="165100"/>
                  <a:pt x="1338580" y="172720"/>
                  <a:pt x="1308100" y="190500"/>
                </a:cubicBezTo>
                <a:cubicBezTo>
                  <a:pt x="1277620" y="208280"/>
                  <a:pt x="1262380" y="223520"/>
                  <a:pt x="1231900" y="241300"/>
                </a:cubicBezTo>
                <a:cubicBezTo>
                  <a:pt x="1201420" y="259080"/>
                  <a:pt x="1186180" y="266700"/>
                  <a:pt x="1155700" y="279400"/>
                </a:cubicBezTo>
                <a:cubicBezTo>
                  <a:pt x="1125220" y="292100"/>
                  <a:pt x="1109980" y="297180"/>
                  <a:pt x="1079500" y="304800"/>
                </a:cubicBezTo>
                <a:cubicBezTo>
                  <a:pt x="1049020" y="312420"/>
                  <a:pt x="1033780" y="312420"/>
                  <a:pt x="1003300" y="317500"/>
                </a:cubicBezTo>
                <a:cubicBezTo>
                  <a:pt x="972820" y="322580"/>
                  <a:pt x="957580" y="322580"/>
                  <a:pt x="927100" y="330200"/>
                </a:cubicBezTo>
                <a:cubicBezTo>
                  <a:pt x="896620" y="337820"/>
                  <a:pt x="881380" y="350520"/>
                  <a:pt x="850900" y="355600"/>
                </a:cubicBezTo>
                <a:cubicBezTo>
                  <a:pt x="820420" y="360680"/>
                  <a:pt x="805180" y="350520"/>
                  <a:pt x="774700" y="355600"/>
                </a:cubicBezTo>
                <a:cubicBezTo>
                  <a:pt x="744220" y="360680"/>
                  <a:pt x="728980" y="373380"/>
                  <a:pt x="698500" y="381000"/>
                </a:cubicBezTo>
                <a:cubicBezTo>
                  <a:pt x="668020" y="388620"/>
                  <a:pt x="652780" y="388620"/>
                  <a:pt x="622300" y="393700"/>
                </a:cubicBezTo>
                <a:cubicBezTo>
                  <a:pt x="591820" y="398780"/>
                  <a:pt x="576580" y="398780"/>
                  <a:pt x="546100" y="406400"/>
                </a:cubicBezTo>
                <a:cubicBezTo>
                  <a:pt x="515620" y="414020"/>
                  <a:pt x="500380" y="426720"/>
                  <a:pt x="469900" y="431800"/>
                </a:cubicBezTo>
                <a:cubicBezTo>
                  <a:pt x="439420" y="436880"/>
                  <a:pt x="424180" y="431800"/>
                  <a:pt x="393700" y="431800"/>
                </a:cubicBezTo>
                <a:cubicBezTo>
                  <a:pt x="363220" y="431800"/>
                  <a:pt x="347980" y="431800"/>
                  <a:pt x="317500" y="431800"/>
                </a:cubicBezTo>
                <a:cubicBezTo>
                  <a:pt x="287020" y="431800"/>
                  <a:pt x="271780" y="431800"/>
                  <a:pt x="241300" y="431800"/>
                </a:cubicBezTo>
                <a:cubicBezTo>
                  <a:pt x="210820" y="431800"/>
                  <a:pt x="193040" y="447040"/>
                  <a:pt x="165100" y="431800"/>
                </a:cubicBezTo>
                <a:cubicBezTo>
                  <a:pt x="137160" y="416560"/>
                  <a:pt x="127000" y="386080"/>
                  <a:pt x="101600" y="355600"/>
                </a:cubicBezTo>
                <a:cubicBezTo>
                  <a:pt x="76200" y="325120"/>
                  <a:pt x="58420" y="309880"/>
                  <a:pt x="38100" y="279400"/>
                </a:cubicBezTo>
                <a:cubicBezTo>
                  <a:pt x="17780" y="248920"/>
                  <a:pt x="6350" y="217170"/>
                  <a:pt x="0" y="20320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5914390" y="3136900"/>
            <a:ext cx="407670" cy="1371600"/>
          </a:xfrm>
          <a:custGeom>
            <a:avLst/>
            <a:gdLst>
              <a:gd name="connisteX0" fmla="*/ 293228 w 407528"/>
              <a:gd name="connsiteY0" fmla="*/ 0 h 1371600"/>
              <a:gd name="connisteX1" fmla="*/ 217028 w 407528"/>
              <a:gd name="connsiteY1" fmla="*/ 50800 h 1371600"/>
              <a:gd name="connisteX2" fmla="*/ 140828 w 407528"/>
              <a:gd name="connsiteY2" fmla="*/ 76200 h 1371600"/>
              <a:gd name="connisteX3" fmla="*/ 64628 w 407528"/>
              <a:gd name="connsiteY3" fmla="*/ 139700 h 1371600"/>
              <a:gd name="connisteX4" fmla="*/ 13828 w 407528"/>
              <a:gd name="connsiteY4" fmla="*/ 215900 h 1371600"/>
              <a:gd name="connisteX5" fmla="*/ 1128 w 407528"/>
              <a:gd name="connsiteY5" fmla="*/ 292100 h 1371600"/>
              <a:gd name="connisteX6" fmla="*/ 1128 w 407528"/>
              <a:gd name="connsiteY6" fmla="*/ 368300 h 1371600"/>
              <a:gd name="connisteX7" fmla="*/ 1128 w 407528"/>
              <a:gd name="connsiteY7" fmla="*/ 444500 h 1371600"/>
              <a:gd name="connisteX8" fmla="*/ 1128 w 407528"/>
              <a:gd name="connsiteY8" fmla="*/ 520700 h 1371600"/>
              <a:gd name="connisteX9" fmla="*/ 13828 w 407528"/>
              <a:gd name="connsiteY9" fmla="*/ 596900 h 1371600"/>
              <a:gd name="connisteX10" fmla="*/ 26528 w 407528"/>
              <a:gd name="connsiteY10" fmla="*/ 673100 h 1371600"/>
              <a:gd name="connisteX11" fmla="*/ 51928 w 407528"/>
              <a:gd name="connsiteY11" fmla="*/ 749300 h 1371600"/>
              <a:gd name="connisteX12" fmla="*/ 77328 w 407528"/>
              <a:gd name="connsiteY12" fmla="*/ 825500 h 1371600"/>
              <a:gd name="connisteX13" fmla="*/ 102728 w 407528"/>
              <a:gd name="connsiteY13" fmla="*/ 901700 h 1371600"/>
              <a:gd name="connisteX14" fmla="*/ 166228 w 407528"/>
              <a:gd name="connsiteY14" fmla="*/ 990600 h 1371600"/>
              <a:gd name="connisteX15" fmla="*/ 204328 w 407528"/>
              <a:gd name="connsiteY15" fmla="*/ 1066800 h 1371600"/>
              <a:gd name="connisteX16" fmla="*/ 267828 w 407528"/>
              <a:gd name="connsiteY16" fmla="*/ 1143000 h 1371600"/>
              <a:gd name="connisteX17" fmla="*/ 318628 w 407528"/>
              <a:gd name="connsiteY17" fmla="*/ 1219200 h 1371600"/>
              <a:gd name="connisteX18" fmla="*/ 369428 w 407528"/>
              <a:gd name="connsiteY18" fmla="*/ 1295400 h 1371600"/>
              <a:gd name="connisteX19" fmla="*/ 407528 w 407528"/>
              <a:gd name="connsiteY19" fmla="*/ 1371600 h 13716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</a:cxnLst>
            <a:rect l="l" t="t" r="r" b="b"/>
            <a:pathLst>
              <a:path w="407529" h="1371600">
                <a:moveTo>
                  <a:pt x="293229" y="0"/>
                </a:moveTo>
                <a:cubicBezTo>
                  <a:pt x="279259" y="9525"/>
                  <a:pt x="247509" y="35560"/>
                  <a:pt x="217029" y="50800"/>
                </a:cubicBezTo>
                <a:cubicBezTo>
                  <a:pt x="186549" y="66040"/>
                  <a:pt x="171309" y="58420"/>
                  <a:pt x="140829" y="76200"/>
                </a:cubicBezTo>
                <a:cubicBezTo>
                  <a:pt x="110349" y="93980"/>
                  <a:pt x="90029" y="111760"/>
                  <a:pt x="64629" y="139700"/>
                </a:cubicBezTo>
                <a:cubicBezTo>
                  <a:pt x="39229" y="167640"/>
                  <a:pt x="26529" y="185420"/>
                  <a:pt x="13829" y="215900"/>
                </a:cubicBezTo>
                <a:cubicBezTo>
                  <a:pt x="1129" y="246380"/>
                  <a:pt x="3669" y="261620"/>
                  <a:pt x="1129" y="292100"/>
                </a:cubicBezTo>
                <a:cubicBezTo>
                  <a:pt x="-1411" y="322580"/>
                  <a:pt x="1129" y="337820"/>
                  <a:pt x="1129" y="368300"/>
                </a:cubicBezTo>
                <a:cubicBezTo>
                  <a:pt x="1129" y="398780"/>
                  <a:pt x="1129" y="414020"/>
                  <a:pt x="1129" y="444500"/>
                </a:cubicBezTo>
                <a:cubicBezTo>
                  <a:pt x="1129" y="474980"/>
                  <a:pt x="-1411" y="490220"/>
                  <a:pt x="1129" y="520700"/>
                </a:cubicBezTo>
                <a:cubicBezTo>
                  <a:pt x="3669" y="551180"/>
                  <a:pt x="8749" y="566420"/>
                  <a:pt x="13829" y="596900"/>
                </a:cubicBezTo>
                <a:cubicBezTo>
                  <a:pt x="18909" y="627380"/>
                  <a:pt x="18909" y="642620"/>
                  <a:pt x="26529" y="673100"/>
                </a:cubicBezTo>
                <a:cubicBezTo>
                  <a:pt x="34149" y="703580"/>
                  <a:pt x="41769" y="718820"/>
                  <a:pt x="51929" y="749300"/>
                </a:cubicBezTo>
                <a:cubicBezTo>
                  <a:pt x="62089" y="779780"/>
                  <a:pt x="67169" y="795020"/>
                  <a:pt x="77329" y="825500"/>
                </a:cubicBezTo>
                <a:cubicBezTo>
                  <a:pt x="87489" y="855980"/>
                  <a:pt x="84949" y="868680"/>
                  <a:pt x="102729" y="901700"/>
                </a:cubicBezTo>
                <a:cubicBezTo>
                  <a:pt x="120509" y="934720"/>
                  <a:pt x="145909" y="957580"/>
                  <a:pt x="166229" y="990600"/>
                </a:cubicBezTo>
                <a:cubicBezTo>
                  <a:pt x="186549" y="1023620"/>
                  <a:pt x="184009" y="1036320"/>
                  <a:pt x="204329" y="1066800"/>
                </a:cubicBezTo>
                <a:cubicBezTo>
                  <a:pt x="224649" y="1097280"/>
                  <a:pt x="244969" y="1112520"/>
                  <a:pt x="267829" y="1143000"/>
                </a:cubicBezTo>
                <a:cubicBezTo>
                  <a:pt x="290689" y="1173480"/>
                  <a:pt x="298309" y="1188720"/>
                  <a:pt x="318629" y="1219200"/>
                </a:cubicBezTo>
                <a:cubicBezTo>
                  <a:pt x="338949" y="1249680"/>
                  <a:pt x="351649" y="1264920"/>
                  <a:pt x="369429" y="1295400"/>
                </a:cubicBezTo>
                <a:cubicBezTo>
                  <a:pt x="387209" y="1325880"/>
                  <a:pt x="401179" y="1357630"/>
                  <a:pt x="407529" y="137160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6236335" y="2677160"/>
            <a:ext cx="1602740" cy="459740"/>
          </a:xfrm>
          <a:custGeom>
            <a:avLst/>
            <a:gdLst>
              <a:gd name="connisteX0" fmla="*/ 2405 w 1602605"/>
              <a:gd name="connsiteY0" fmla="*/ 459457 h 459457"/>
              <a:gd name="connisteX1" fmla="*/ 2405 w 1602605"/>
              <a:gd name="connsiteY1" fmla="*/ 370557 h 459457"/>
              <a:gd name="connisteX2" fmla="*/ 27805 w 1602605"/>
              <a:gd name="connsiteY2" fmla="*/ 294357 h 459457"/>
              <a:gd name="connisteX3" fmla="*/ 65905 w 1602605"/>
              <a:gd name="connsiteY3" fmla="*/ 218157 h 459457"/>
              <a:gd name="connisteX4" fmla="*/ 129405 w 1602605"/>
              <a:gd name="connsiteY4" fmla="*/ 141957 h 459457"/>
              <a:gd name="connisteX5" fmla="*/ 205605 w 1602605"/>
              <a:gd name="connsiteY5" fmla="*/ 78457 h 459457"/>
              <a:gd name="connisteX6" fmla="*/ 281805 w 1602605"/>
              <a:gd name="connsiteY6" fmla="*/ 27657 h 459457"/>
              <a:gd name="connisteX7" fmla="*/ 358005 w 1602605"/>
              <a:gd name="connsiteY7" fmla="*/ 2257 h 459457"/>
              <a:gd name="connisteX8" fmla="*/ 434205 w 1602605"/>
              <a:gd name="connsiteY8" fmla="*/ 2257 h 459457"/>
              <a:gd name="connisteX9" fmla="*/ 510405 w 1602605"/>
              <a:gd name="connsiteY9" fmla="*/ 2257 h 459457"/>
              <a:gd name="connisteX10" fmla="*/ 586605 w 1602605"/>
              <a:gd name="connsiteY10" fmla="*/ 2257 h 459457"/>
              <a:gd name="connisteX11" fmla="*/ 662805 w 1602605"/>
              <a:gd name="connsiteY11" fmla="*/ 2257 h 459457"/>
              <a:gd name="connisteX12" fmla="*/ 739005 w 1602605"/>
              <a:gd name="connsiteY12" fmla="*/ 14957 h 459457"/>
              <a:gd name="connisteX13" fmla="*/ 827905 w 1602605"/>
              <a:gd name="connsiteY13" fmla="*/ 40357 h 459457"/>
              <a:gd name="connisteX14" fmla="*/ 904105 w 1602605"/>
              <a:gd name="connsiteY14" fmla="*/ 91157 h 459457"/>
              <a:gd name="connisteX15" fmla="*/ 980305 w 1602605"/>
              <a:gd name="connsiteY15" fmla="*/ 116557 h 459457"/>
              <a:gd name="connisteX16" fmla="*/ 1056505 w 1602605"/>
              <a:gd name="connsiteY16" fmla="*/ 154657 h 459457"/>
              <a:gd name="connisteX17" fmla="*/ 1132705 w 1602605"/>
              <a:gd name="connsiteY17" fmla="*/ 180057 h 459457"/>
              <a:gd name="connisteX18" fmla="*/ 1221605 w 1602605"/>
              <a:gd name="connsiteY18" fmla="*/ 205457 h 459457"/>
              <a:gd name="connisteX19" fmla="*/ 1297805 w 1602605"/>
              <a:gd name="connsiteY19" fmla="*/ 230857 h 459457"/>
              <a:gd name="connisteX20" fmla="*/ 1374005 w 1602605"/>
              <a:gd name="connsiteY20" fmla="*/ 243557 h 459457"/>
              <a:gd name="connisteX21" fmla="*/ 1450205 w 1602605"/>
              <a:gd name="connsiteY21" fmla="*/ 268957 h 459457"/>
              <a:gd name="connisteX22" fmla="*/ 1526405 w 1602605"/>
              <a:gd name="connsiteY22" fmla="*/ 281657 h 459457"/>
              <a:gd name="connisteX23" fmla="*/ 1602605 w 1602605"/>
              <a:gd name="connsiteY23" fmla="*/ 307057 h 459457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</a:cxnLst>
            <a:rect l="l" t="t" r="r" b="b"/>
            <a:pathLst>
              <a:path w="1602606" h="459458">
                <a:moveTo>
                  <a:pt x="2406" y="459458"/>
                </a:moveTo>
                <a:cubicBezTo>
                  <a:pt x="1771" y="442948"/>
                  <a:pt x="-2674" y="403578"/>
                  <a:pt x="2406" y="370558"/>
                </a:cubicBezTo>
                <a:cubicBezTo>
                  <a:pt x="7486" y="337538"/>
                  <a:pt x="15106" y="324838"/>
                  <a:pt x="27806" y="294358"/>
                </a:cubicBezTo>
                <a:cubicBezTo>
                  <a:pt x="40506" y="263878"/>
                  <a:pt x="45586" y="248638"/>
                  <a:pt x="65906" y="218158"/>
                </a:cubicBezTo>
                <a:cubicBezTo>
                  <a:pt x="86226" y="187678"/>
                  <a:pt x="101466" y="169898"/>
                  <a:pt x="129406" y="141958"/>
                </a:cubicBezTo>
                <a:cubicBezTo>
                  <a:pt x="157346" y="114018"/>
                  <a:pt x="175126" y="101318"/>
                  <a:pt x="205606" y="78458"/>
                </a:cubicBezTo>
                <a:cubicBezTo>
                  <a:pt x="236086" y="55598"/>
                  <a:pt x="251326" y="42898"/>
                  <a:pt x="281806" y="27658"/>
                </a:cubicBezTo>
                <a:cubicBezTo>
                  <a:pt x="312286" y="12418"/>
                  <a:pt x="327526" y="7338"/>
                  <a:pt x="358006" y="2258"/>
                </a:cubicBezTo>
                <a:cubicBezTo>
                  <a:pt x="388486" y="-2822"/>
                  <a:pt x="403726" y="2258"/>
                  <a:pt x="434206" y="2258"/>
                </a:cubicBezTo>
                <a:cubicBezTo>
                  <a:pt x="464686" y="2258"/>
                  <a:pt x="479926" y="2258"/>
                  <a:pt x="510406" y="2258"/>
                </a:cubicBezTo>
                <a:cubicBezTo>
                  <a:pt x="540886" y="2258"/>
                  <a:pt x="556126" y="2258"/>
                  <a:pt x="586606" y="2258"/>
                </a:cubicBezTo>
                <a:cubicBezTo>
                  <a:pt x="617086" y="2258"/>
                  <a:pt x="632326" y="-282"/>
                  <a:pt x="662806" y="2258"/>
                </a:cubicBezTo>
                <a:cubicBezTo>
                  <a:pt x="693286" y="4798"/>
                  <a:pt x="705986" y="7338"/>
                  <a:pt x="739006" y="14958"/>
                </a:cubicBezTo>
                <a:cubicBezTo>
                  <a:pt x="772026" y="22578"/>
                  <a:pt x="794886" y="25118"/>
                  <a:pt x="827906" y="40358"/>
                </a:cubicBezTo>
                <a:cubicBezTo>
                  <a:pt x="860926" y="55598"/>
                  <a:pt x="873626" y="75918"/>
                  <a:pt x="904106" y="91158"/>
                </a:cubicBezTo>
                <a:cubicBezTo>
                  <a:pt x="934586" y="106398"/>
                  <a:pt x="949826" y="103858"/>
                  <a:pt x="980306" y="116558"/>
                </a:cubicBezTo>
                <a:cubicBezTo>
                  <a:pt x="1010786" y="129258"/>
                  <a:pt x="1026026" y="141958"/>
                  <a:pt x="1056506" y="154658"/>
                </a:cubicBezTo>
                <a:cubicBezTo>
                  <a:pt x="1086986" y="167358"/>
                  <a:pt x="1099686" y="169898"/>
                  <a:pt x="1132706" y="180058"/>
                </a:cubicBezTo>
                <a:cubicBezTo>
                  <a:pt x="1165726" y="190218"/>
                  <a:pt x="1188586" y="195298"/>
                  <a:pt x="1221606" y="205458"/>
                </a:cubicBezTo>
                <a:cubicBezTo>
                  <a:pt x="1254626" y="215618"/>
                  <a:pt x="1267326" y="223238"/>
                  <a:pt x="1297806" y="230858"/>
                </a:cubicBezTo>
                <a:cubicBezTo>
                  <a:pt x="1328286" y="238478"/>
                  <a:pt x="1343526" y="235938"/>
                  <a:pt x="1374006" y="243558"/>
                </a:cubicBezTo>
                <a:cubicBezTo>
                  <a:pt x="1404486" y="251178"/>
                  <a:pt x="1419726" y="261338"/>
                  <a:pt x="1450206" y="268958"/>
                </a:cubicBezTo>
                <a:cubicBezTo>
                  <a:pt x="1480686" y="276578"/>
                  <a:pt x="1495926" y="274038"/>
                  <a:pt x="1526406" y="281658"/>
                </a:cubicBezTo>
                <a:cubicBezTo>
                  <a:pt x="1556886" y="289278"/>
                  <a:pt x="1588636" y="301978"/>
                  <a:pt x="1602606" y="307058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8275320" y="2487930"/>
            <a:ext cx="1701800" cy="674370"/>
          </a:xfrm>
          <a:custGeom>
            <a:avLst/>
            <a:gdLst>
              <a:gd name="connisteX0" fmla="*/ 1346200 w 1701958"/>
              <a:gd name="connsiteY0" fmla="*/ 674228 h 674228"/>
              <a:gd name="connisteX1" fmla="*/ 1422400 w 1701958"/>
              <a:gd name="connsiteY1" fmla="*/ 636128 h 674228"/>
              <a:gd name="connisteX2" fmla="*/ 1511300 w 1701958"/>
              <a:gd name="connsiteY2" fmla="*/ 559928 h 674228"/>
              <a:gd name="connisteX3" fmla="*/ 1587500 w 1701958"/>
              <a:gd name="connsiteY3" fmla="*/ 496428 h 674228"/>
              <a:gd name="connisteX4" fmla="*/ 1663700 w 1701958"/>
              <a:gd name="connsiteY4" fmla="*/ 445628 h 674228"/>
              <a:gd name="connisteX5" fmla="*/ 1689100 w 1701958"/>
              <a:gd name="connsiteY5" fmla="*/ 369428 h 674228"/>
              <a:gd name="connisteX6" fmla="*/ 1701800 w 1701958"/>
              <a:gd name="connsiteY6" fmla="*/ 293228 h 674228"/>
              <a:gd name="connisteX7" fmla="*/ 1689100 w 1701958"/>
              <a:gd name="connsiteY7" fmla="*/ 204328 h 674228"/>
              <a:gd name="connisteX8" fmla="*/ 1625600 w 1701958"/>
              <a:gd name="connsiteY8" fmla="*/ 128128 h 674228"/>
              <a:gd name="connisteX9" fmla="*/ 1549400 w 1701958"/>
              <a:gd name="connsiteY9" fmla="*/ 77328 h 674228"/>
              <a:gd name="connisteX10" fmla="*/ 1473200 w 1701958"/>
              <a:gd name="connsiteY10" fmla="*/ 39228 h 674228"/>
              <a:gd name="connisteX11" fmla="*/ 1397000 w 1701958"/>
              <a:gd name="connsiteY11" fmla="*/ 13828 h 674228"/>
              <a:gd name="connisteX12" fmla="*/ 1320800 w 1701958"/>
              <a:gd name="connsiteY12" fmla="*/ 1128 h 674228"/>
              <a:gd name="connisteX13" fmla="*/ 1244600 w 1701958"/>
              <a:gd name="connsiteY13" fmla="*/ 1128 h 674228"/>
              <a:gd name="connisteX14" fmla="*/ 1168400 w 1701958"/>
              <a:gd name="connsiteY14" fmla="*/ 1128 h 674228"/>
              <a:gd name="connisteX15" fmla="*/ 1079500 w 1701958"/>
              <a:gd name="connsiteY15" fmla="*/ 13828 h 674228"/>
              <a:gd name="connisteX16" fmla="*/ 1003300 w 1701958"/>
              <a:gd name="connsiteY16" fmla="*/ 51928 h 674228"/>
              <a:gd name="connisteX17" fmla="*/ 927100 w 1701958"/>
              <a:gd name="connsiteY17" fmla="*/ 77328 h 674228"/>
              <a:gd name="connisteX18" fmla="*/ 850900 w 1701958"/>
              <a:gd name="connsiteY18" fmla="*/ 102728 h 674228"/>
              <a:gd name="connisteX19" fmla="*/ 774700 w 1701958"/>
              <a:gd name="connsiteY19" fmla="*/ 153528 h 674228"/>
              <a:gd name="connisteX20" fmla="*/ 698500 w 1701958"/>
              <a:gd name="connsiteY20" fmla="*/ 191628 h 674228"/>
              <a:gd name="connisteX21" fmla="*/ 622300 w 1701958"/>
              <a:gd name="connsiteY21" fmla="*/ 229728 h 674228"/>
              <a:gd name="connisteX22" fmla="*/ 546100 w 1701958"/>
              <a:gd name="connsiteY22" fmla="*/ 242428 h 674228"/>
              <a:gd name="connisteX23" fmla="*/ 457200 w 1701958"/>
              <a:gd name="connsiteY23" fmla="*/ 293228 h 674228"/>
              <a:gd name="connisteX24" fmla="*/ 381000 w 1701958"/>
              <a:gd name="connsiteY24" fmla="*/ 318628 h 674228"/>
              <a:gd name="connisteX25" fmla="*/ 304800 w 1701958"/>
              <a:gd name="connsiteY25" fmla="*/ 344028 h 674228"/>
              <a:gd name="connisteX26" fmla="*/ 228600 w 1701958"/>
              <a:gd name="connsiteY26" fmla="*/ 369428 h 674228"/>
              <a:gd name="connisteX27" fmla="*/ 152400 w 1701958"/>
              <a:gd name="connsiteY27" fmla="*/ 394828 h 674228"/>
              <a:gd name="connisteX28" fmla="*/ 76200 w 1701958"/>
              <a:gd name="connsiteY28" fmla="*/ 420228 h 674228"/>
              <a:gd name="connisteX29" fmla="*/ 0 w 1701958"/>
              <a:gd name="connsiteY29" fmla="*/ 496428 h 67422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</a:cxnLst>
            <a:rect l="l" t="t" r="r" b="b"/>
            <a:pathLst>
              <a:path w="1701959" h="674229">
                <a:moveTo>
                  <a:pt x="1346200" y="674229"/>
                </a:moveTo>
                <a:cubicBezTo>
                  <a:pt x="1359535" y="667879"/>
                  <a:pt x="1389380" y="658989"/>
                  <a:pt x="1422400" y="636129"/>
                </a:cubicBezTo>
                <a:cubicBezTo>
                  <a:pt x="1455420" y="613269"/>
                  <a:pt x="1478280" y="587869"/>
                  <a:pt x="1511300" y="559929"/>
                </a:cubicBezTo>
                <a:cubicBezTo>
                  <a:pt x="1544320" y="531989"/>
                  <a:pt x="1557020" y="519289"/>
                  <a:pt x="1587500" y="496429"/>
                </a:cubicBezTo>
                <a:cubicBezTo>
                  <a:pt x="1617980" y="473569"/>
                  <a:pt x="1643380" y="471029"/>
                  <a:pt x="1663700" y="445629"/>
                </a:cubicBezTo>
                <a:cubicBezTo>
                  <a:pt x="1684020" y="420229"/>
                  <a:pt x="1681480" y="399909"/>
                  <a:pt x="1689100" y="369429"/>
                </a:cubicBezTo>
                <a:cubicBezTo>
                  <a:pt x="1696720" y="338949"/>
                  <a:pt x="1701800" y="326249"/>
                  <a:pt x="1701800" y="293229"/>
                </a:cubicBezTo>
                <a:cubicBezTo>
                  <a:pt x="1701800" y="260209"/>
                  <a:pt x="1704340" y="237349"/>
                  <a:pt x="1689100" y="204329"/>
                </a:cubicBezTo>
                <a:cubicBezTo>
                  <a:pt x="1673860" y="171309"/>
                  <a:pt x="1653540" y="153529"/>
                  <a:pt x="1625600" y="128129"/>
                </a:cubicBezTo>
                <a:cubicBezTo>
                  <a:pt x="1597660" y="102729"/>
                  <a:pt x="1579880" y="95109"/>
                  <a:pt x="1549400" y="77329"/>
                </a:cubicBezTo>
                <a:cubicBezTo>
                  <a:pt x="1518920" y="59549"/>
                  <a:pt x="1503680" y="51929"/>
                  <a:pt x="1473200" y="39229"/>
                </a:cubicBezTo>
                <a:cubicBezTo>
                  <a:pt x="1442720" y="26529"/>
                  <a:pt x="1427480" y="21449"/>
                  <a:pt x="1397000" y="13829"/>
                </a:cubicBezTo>
                <a:cubicBezTo>
                  <a:pt x="1366520" y="6209"/>
                  <a:pt x="1351280" y="3669"/>
                  <a:pt x="1320800" y="1129"/>
                </a:cubicBezTo>
                <a:cubicBezTo>
                  <a:pt x="1290320" y="-1411"/>
                  <a:pt x="1275080" y="1129"/>
                  <a:pt x="1244600" y="1129"/>
                </a:cubicBezTo>
                <a:cubicBezTo>
                  <a:pt x="1214120" y="1129"/>
                  <a:pt x="1201420" y="-1411"/>
                  <a:pt x="1168400" y="1129"/>
                </a:cubicBezTo>
                <a:cubicBezTo>
                  <a:pt x="1135380" y="3669"/>
                  <a:pt x="1112520" y="3669"/>
                  <a:pt x="1079500" y="13829"/>
                </a:cubicBezTo>
                <a:cubicBezTo>
                  <a:pt x="1046480" y="23989"/>
                  <a:pt x="1033780" y="39229"/>
                  <a:pt x="1003300" y="51929"/>
                </a:cubicBezTo>
                <a:cubicBezTo>
                  <a:pt x="972820" y="64629"/>
                  <a:pt x="957580" y="67169"/>
                  <a:pt x="927100" y="77329"/>
                </a:cubicBezTo>
                <a:cubicBezTo>
                  <a:pt x="896620" y="87489"/>
                  <a:pt x="881380" y="87489"/>
                  <a:pt x="850900" y="102729"/>
                </a:cubicBezTo>
                <a:cubicBezTo>
                  <a:pt x="820420" y="117969"/>
                  <a:pt x="805180" y="135749"/>
                  <a:pt x="774700" y="153529"/>
                </a:cubicBezTo>
                <a:cubicBezTo>
                  <a:pt x="744220" y="171309"/>
                  <a:pt x="728980" y="176389"/>
                  <a:pt x="698500" y="191629"/>
                </a:cubicBezTo>
                <a:cubicBezTo>
                  <a:pt x="668020" y="206869"/>
                  <a:pt x="652780" y="219569"/>
                  <a:pt x="622300" y="229729"/>
                </a:cubicBezTo>
                <a:cubicBezTo>
                  <a:pt x="591820" y="239889"/>
                  <a:pt x="579120" y="229729"/>
                  <a:pt x="546100" y="242429"/>
                </a:cubicBezTo>
                <a:cubicBezTo>
                  <a:pt x="513080" y="255129"/>
                  <a:pt x="490220" y="277989"/>
                  <a:pt x="457200" y="293229"/>
                </a:cubicBezTo>
                <a:cubicBezTo>
                  <a:pt x="424180" y="308469"/>
                  <a:pt x="411480" y="308469"/>
                  <a:pt x="381000" y="318629"/>
                </a:cubicBezTo>
                <a:cubicBezTo>
                  <a:pt x="350520" y="328789"/>
                  <a:pt x="335280" y="333869"/>
                  <a:pt x="304800" y="344029"/>
                </a:cubicBezTo>
                <a:cubicBezTo>
                  <a:pt x="274320" y="354189"/>
                  <a:pt x="259080" y="359269"/>
                  <a:pt x="228600" y="369429"/>
                </a:cubicBezTo>
                <a:cubicBezTo>
                  <a:pt x="198120" y="379589"/>
                  <a:pt x="182880" y="384669"/>
                  <a:pt x="152400" y="394829"/>
                </a:cubicBezTo>
                <a:cubicBezTo>
                  <a:pt x="121920" y="404989"/>
                  <a:pt x="106680" y="399909"/>
                  <a:pt x="76200" y="420229"/>
                </a:cubicBezTo>
                <a:cubicBezTo>
                  <a:pt x="45720" y="440549"/>
                  <a:pt x="13970" y="481824"/>
                  <a:pt x="0" y="496429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002169"/>
            <a:ext cx="10573390" cy="737235"/>
            <a:chOff x="1027" y="6339"/>
            <a:chExt cx="16651" cy="1161"/>
          </a:xfrm>
        </p:grpSpPr>
        <p:pic>
          <p:nvPicPr>
            <p:cNvPr id="12" name="图片 11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8" name="文本框 7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补连实物图和电路图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(10年6考)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1005840" y="1739265"/>
            <a:ext cx="105162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贵阳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是一个未完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成连接的实物电路，请用笔画线代替导线将电路连接完整．</a:t>
            </a:r>
            <a:r>
              <a:rPr lang="zh-CN" sz="2400" b="1">
                <a:ea typeface="宋体" panose="02010600030101010101" pitchFamily="2" charset="-122"/>
              </a:rPr>
              <a:t>要求：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并联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控制两盏灯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导线不能交叉．</a:t>
            </a:r>
            <a:endParaRPr lang="zh-CN" altLang="en-US" sz="2400" b="1"/>
          </a:p>
        </p:txBody>
      </p:sp>
      <p:pic>
        <p:nvPicPr>
          <p:cNvPr id="3" name="图片 -2147482549" descr="荔广东物理5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273550" y="3176905"/>
            <a:ext cx="3643630" cy="25165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文本框 10"/>
          <p:cNvSpPr txBox="1"/>
          <p:nvPr/>
        </p:nvSpPr>
        <p:spPr>
          <a:xfrm>
            <a:off x="5673725" y="591883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9" name="任意多边形 8"/>
          <p:cNvSpPr/>
          <p:nvPr/>
        </p:nvSpPr>
        <p:spPr>
          <a:xfrm>
            <a:off x="4711700" y="4569460"/>
            <a:ext cx="2260600" cy="485140"/>
          </a:xfrm>
          <a:custGeom>
            <a:avLst/>
            <a:gdLst>
              <a:gd name="connisteX0" fmla="*/ 2260600 w 2260600"/>
              <a:gd name="connsiteY0" fmla="*/ 484857 h 484857"/>
              <a:gd name="connisteX1" fmla="*/ 2235200 w 2260600"/>
              <a:gd name="connsiteY1" fmla="*/ 395957 h 484857"/>
              <a:gd name="connisteX2" fmla="*/ 2184400 w 2260600"/>
              <a:gd name="connsiteY2" fmla="*/ 319757 h 484857"/>
              <a:gd name="connisteX3" fmla="*/ 2095500 w 2260600"/>
              <a:gd name="connsiteY3" fmla="*/ 243557 h 484857"/>
              <a:gd name="connisteX4" fmla="*/ 2019300 w 2260600"/>
              <a:gd name="connsiteY4" fmla="*/ 180057 h 484857"/>
              <a:gd name="connisteX5" fmla="*/ 1930400 w 2260600"/>
              <a:gd name="connsiteY5" fmla="*/ 141957 h 484857"/>
              <a:gd name="connisteX6" fmla="*/ 1854200 w 2260600"/>
              <a:gd name="connsiteY6" fmla="*/ 116557 h 484857"/>
              <a:gd name="connisteX7" fmla="*/ 1778000 w 2260600"/>
              <a:gd name="connsiteY7" fmla="*/ 103857 h 484857"/>
              <a:gd name="connisteX8" fmla="*/ 1701800 w 2260600"/>
              <a:gd name="connsiteY8" fmla="*/ 91157 h 484857"/>
              <a:gd name="connisteX9" fmla="*/ 1625600 w 2260600"/>
              <a:gd name="connsiteY9" fmla="*/ 65757 h 484857"/>
              <a:gd name="connisteX10" fmla="*/ 1536700 w 2260600"/>
              <a:gd name="connsiteY10" fmla="*/ 53057 h 484857"/>
              <a:gd name="connisteX11" fmla="*/ 1447800 w 2260600"/>
              <a:gd name="connsiteY11" fmla="*/ 53057 h 484857"/>
              <a:gd name="connisteX12" fmla="*/ 1371600 w 2260600"/>
              <a:gd name="connsiteY12" fmla="*/ 27657 h 484857"/>
              <a:gd name="connisteX13" fmla="*/ 1295400 w 2260600"/>
              <a:gd name="connsiteY13" fmla="*/ 27657 h 484857"/>
              <a:gd name="connisteX14" fmla="*/ 1219200 w 2260600"/>
              <a:gd name="connsiteY14" fmla="*/ 14957 h 484857"/>
              <a:gd name="connisteX15" fmla="*/ 1130300 w 2260600"/>
              <a:gd name="connsiteY15" fmla="*/ 2257 h 484857"/>
              <a:gd name="connisteX16" fmla="*/ 1054100 w 2260600"/>
              <a:gd name="connsiteY16" fmla="*/ 2257 h 484857"/>
              <a:gd name="connisteX17" fmla="*/ 977900 w 2260600"/>
              <a:gd name="connsiteY17" fmla="*/ 2257 h 484857"/>
              <a:gd name="connisteX18" fmla="*/ 901700 w 2260600"/>
              <a:gd name="connsiteY18" fmla="*/ 2257 h 484857"/>
              <a:gd name="connisteX19" fmla="*/ 812800 w 2260600"/>
              <a:gd name="connsiteY19" fmla="*/ 27657 h 484857"/>
              <a:gd name="connisteX20" fmla="*/ 736600 w 2260600"/>
              <a:gd name="connsiteY20" fmla="*/ 65757 h 484857"/>
              <a:gd name="connisteX21" fmla="*/ 660400 w 2260600"/>
              <a:gd name="connsiteY21" fmla="*/ 116557 h 484857"/>
              <a:gd name="connisteX22" fmla="*/ 584200 w 2260600"/>
              <a:gd name="connsiteY22" fmla="*/ 154657 h 484857"/>
              <a:gd name="connisteX23" fmla="*/ 520700 w 2260600"/>
              <a:gd name="connsiteY23" fmla="*/ 230857 h 484857"/>
              <a:gd name="connisteX24" fmla="*/ 469900 w 2260600"/>
              <a:gd name="connsiteY24" fmla="*/ 307057 h 484857"/>
              <a:gd name="connisteX25" fmla="*/ 393700 w 2260600"/>
              <a:gd name="connsiteY25" fmla="*/ 383257 h 484857"/>
              <a:gd name="connisteX26" fmla="*/ 317500 w 2260600"/>
              <a:gd name="connsiteY26" fmla="*/ 383257 h 484857"/>
              <a:gd name="connisteX27" fmla="*/ 228600 w 2260600"/>
              <a:gd name="connsiteY27" fmla="*/ 345157 h 484857"/>
              <a:gd name="connisteX28" fmla="*/ 152400 w 2260600"/>
              <a:gd name="connsiteY28" fmla="*/ 307057 h 484857"/>
              <a:gd name="connisteX29" fmla="*/ 88900 w 2260600"/>
              <a:gd name="connsiteY29" fmla="*/ 230857 h 484857"/>
              <a:gd name="connisteX30" fmla="*/ 63500 w 2260600"/>
              <a:gd name="connsiteY30" fmla="*/ 154657 h 484857"/>
              <a:gd name="connisteX31" fmla="*/ 50800 w 2260600"/>
              <a:gd name="connsiteY31" fmla="*/ 78457 h 484857"/>
              <a:gd name="connisteX32" fmla="*/ 0 w 2260600"/>
              <a:gd name="connsiteY32" fmla="*/ 2257 h 484857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</a:cxnLst>
            <a:rect l="l" t="t" r="r" b="b"/>
            <a:pathLst>
              <a:path w="2260600" h="484858">
                <a:moveTo>
                  <a:pt x="2260600" y="484858"/>
                </a:moveTo>
                <a:cubicBezTo>
                  <a:pt x="2256790" y="468348"/>
                  <a:pt x="2250440" y="428978"/>
                  <a:pt x="2235200" y="395958"/>
                </a:cubicBezTo>
                <a:cubicBezTo>
                  <a:pt x="2219960" y="362938"/>
                  <a:pt x="2212340" y="350238"/>
                  <a:pt x="2184400" y="319758"/>
                </a:cubicBezTo>
                <a:cubicBezTo>
                  <a:pt x="2156460" y="289278"/>
                  <a:pt x="2128520" y="271498"/>
                  <a:pt x="2095500" y="243558"/>
                </a:cubicBezTo>
                <a:cubicBezTo>
                  <a:pt x="2062480" y="215618"/>
                  <a:pt x="2052320" y="200378"/>
                  <a:pt x="2019300" y="180058"/>
                </a:cubicBezTo>
                <a:cubicBezTo>
                  <a:pt x="1986280" y="159738"/>
                  <a:pt x="1963420" y="154658"/>
                  <a:pt x="1930400" y="141958"/>
                </a:cubicBezTo>
                <a:cubicBezTo>
                  <a:pt x="1897380" y="129258"/>
                  <a:pt x="1884680" y="124178"/>
                  <a:pt x="1854200" y="116558"/>
                </a:cubicBezTo>
                <a:cubicBezTo>
                  <a:pt x="1823720" y="108938"/>
                  <a:pt x="1808480" y="108938"/>
                  <a:pt x="1778000" y="103858"/>
                </a:cubicBezTo>
                <a:cubicBezTo>
                  <a:pt x="1747520" y="98778"/>
                  <a:pt x="1732280" y="98778"/>
                  <a:pt x="1701800" y="91158"/>
                </a:cubicBezTo>
                <a:cubicBezTo>
                  <a:pt x="1671320" y="83538"/>
                  <a:pt x="1658620" y="73378"/>
                  <a:pt x="1625600" y="65758"/>
                </a:cubicBezTo>
                <a:cubicBezTo>
                  <a:pt x="1592580" y="58138"/>
                  <a:pt x="1572260" y="55598"/>
                  <a:pt x="1536700" y="53058"/>
                </a:cubicBezTo>
                <a:cubicBezTo>
                  <a:pt x="1501140" y="50518"/>
                  <a:pt x="1480820" y="58138"/>
                  <a:pt x="1447800" y="53058"/>
                </a:cubicBezTo>
                <a:cubicBezTo>
                  <a:pt x="1414780" y="47978"/>
                  <a:pt x="1402080" y="32738"/>
                  <a:pt x="1371600" y="27658"/>
                </a:cubicBezTo>
                <a:cubicBezTo>
                  <a:pt x="1341120" y="22578"/>
                  <a:pt x="1325880" y="30198"/>
                  <a:pt x="1295400" y="27658"/>
                </a:cubicBezTo>
                <a:cubicBezTo>
                  <a:pt x="1264920" y="25118"/>
                  <a:pt x="1252220" y="20038"/>
                  <a:pt x="1219200" y="14958"/>
                </a:cubicBezTo>
                <a:cubicBezTo>
                  <a:pt x="1186180" y="9878"/>
                  <a:pt x="1163320" y="4798"/>
                  <a:pt x="1130300" y="2258"/>
                </a:cubicBezTo>
                <a:cubicBezTo>
                  <a:pt x="1097280" y="-282"/>
                  <a:pt x="1084580" y="2258"/>
                  <a:pt x="1054100" y="2258"/>
                </a:cubicBezTo>
                <a:cubicBezTo>
                  <a:pt x="1023620" y="2258"/>
                  <a:pt x="1008380" y="2258"/>
                  <a:pt x="977900" y="2258"/>
                </a:cubicBezTo>
                <a:cubicBezTo>
                  <a:pt x="947420" y="2258"/>
                  <a:pt x="934720" y="-2822"/>
                  <a:pt x="901700" y="2258"/>
                </a:cubicBezTo>
                <a:cubicBezTo>
                  <a:pt x="868680" y="7338"/>
                  <a:pt x="845820" y="14958"/>
                  <a:pt x="812800" y="27658"/>
                </a:cubicBezTo>
                <a:cubicBezTo>
                  <a:pt x="779780" y="40358"/>
                  <a:pt x="767080" y="47978"/>
                  <a:pt x="736600" y="65758"/>
                </a:cubicBezTo>
                <a:cubicBezTo>
                  <a:pt x="706120" y="83538"/>
                  <a:pt x="690880" y="98778"/>
                  <a:pt x="660400" y="116558"/>
                </a:cubicBezTo>
                <a:cubicBezTo>
                  <a:pt x="629920" y="134338"/>
                  <a:pt x="612140" y="131798"/>
                  <a:pt x="584200" y="154658"/>
                </a:cubicBezTo>
                <a:cubicBezTo>
                  <a:pt x="556260" y="177518"/>
                  <a:pt x="543560" y="200378"/>
                  <a:pt x="520700" y="230858"/>
                </a:cubicBezTo>
                <a:cubicBezTo>
                  <a:pt x="497840" y="261338"/>
                  <a:pt x="495300" y="276578"/>
                  <a:pt x="469900" y="307058"/>
                </a:cubicBezTo>
                <a:cubicBezTo>
                  <a:pt x="444500" y="337538"/>
                  <a:pt x="424180" y="368018"/>
                  <a:pt x="393700" y="383258"/>
                </a:cubicBezTo>
                <a:cubicBezTo>
                  <a:pt x="363220" y="398498"/>
                  <a:pt x="350520" y="390878"/>
                  <a:pt x="317500" y="383258"/>
                </a:cubicBezTo>
                <a:cubicBezTo>
                  <a:pt x="284480" y="375638"/>
                  <a:pt x="261620" y="360398"/>
                  <a:pt x="228600" y="345158"/>
                </a:cubicBezTo>
                <a:cubicBezTo>
                  <a:pt x="195580" y="329918"/>
                  <a:pt x="180340" y="329918"/>
                  <a:pt x="152400" y="307058"/>
                </a:cubicBezTo>
                <a:cubicBezTo>
                  <a:pt x="124460" y="284198"/>
                  <a:pt x="106680" y="261338"/>
                  <a:pt x="88900" y="230858"/>
                </a:cubicBezTo>
                <a:cubicBezTo>
                  <a:pt x="71120" y="200378"/>
                  <a:pt x="71120" y="185138"/>
                  <a:pt x="63500" y="154658"/>
                </a:cubicBezTo>
                <a:cubicBezTo>
                  <a:pt x="55880" y="124178"/>
                  <a:pt x="63500" y="108938"/>
                  <a:pt x="50800" y="78458"/>
                </a:cubicBezTo>
                <a:cubicBezTo>
                  <a:pt x="38100" y="47978"/>
                  <a:pt x="10160" y="16228"/>
                  <a:pt x="0" y="2258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6146800" y="4940300"/>
            <a:ext cx="1542415" cy="623570"/>
          </a:xfrm>
          <a:custGeom>
            <a:avLst/>
            <a:gdLst>
              <a:gd name="connisteX0" fmla="*/ 0 w 1542344"/>
              <a:gd name="connsiteY0" fmla="*/ 546100 h 623428"/>
              <a:gd name="connisteX1" fmla="*/ 76200 w 1542344"/>
              <a:gd name="connsiteY1" fmla="*/ 584200 h 623428"/>
              <a:gd name="connisteX2" fmla="*/ 152400 w 1542344"/>
              <a:gd name="connsiteY2" fmla="*/ 609600 h 623428"/>
              <a:gd name="connisteX3" fmla="*/ 228600 w 1542344"/>
              <a:gd name="connsiteY3" fmla="*/ 622300 h 623428"/>
              <a:gd name="connisteX4" fmla="*/ 304800 w 1542344"/>
              <a:gd name="connsiteY4" fmla="*/ 622300 h 623428"/>
              <a:gd name="connisteX5" fmla="*/ 393700 w 1542344"/>
              <a:gd name="connsiteY5" fmla="*/ 622300 h 623428"/>
              <a:gd name="connisteX6" fmla="*/ 469900 w 1542344"/>
              <a:gd name="connsiteY6" fmla="*/ 622300 h 623428"/>
              <a:gd name="connisteX7" fmla="*/ 558800 w 1542344"/>
              <a:gd name="connsiteY7" fmla="*/ 622300 h 623428"/>
              <a:gd name="connisteX8" fmla="*/ 635000 w 1542344"/>
              <a:gd name="connsiteY8" fmla="*/ 622300 h 623428"/>
              <a:gd name="connisteX9" fmla="*/ 723900 w 1542344"/>
              <a:gd name="connsiteY9" fmla="*/ 622300 h 623428"/>
              <a:gd name="connisteX10" fmla="*/ 812800 w 1542344"/>
              <a:gd name="connsiteY10" fmla="*/ 609600 h 623428"/>
              <a:gd name="connisteX11" fmla="*/ 889000 w 1542344"/>
              <a:gd name="connsiteY11" fmla="*/ 596900 h 623428"/>
              <a:gd name="connisteX12" fmla="*/ 965200 w 1542344"/>
              <a:gd name="connsiteY12" fmla="*/ 584200 h 623428"/>
              <a:gd name="connisteX13" fmla="*/ 1041400 w 1542344"/>
              <a:gd name="connsiteY13" fmla="*/ 558800 h 623428"/>
              <a:gd name="connisteX14" fmla="*/ 1117600 w 1542344"/>
              <a:gd name="connsiteY14" fmla="*/ 546100 h 623428"/>
              <a:gd name="connisteX15" fmla="*/ 1193800 w 1542344"/>
              <a:gd name="connsiteY15" fmla="*/ 533400 h 623428"/>
              <a:gd name="connisteX16" fmla="*/ 1270000 w 1542344"/>
              <a:gd name="connsiteY16" fmla="*/ 520700 h 623428"/>
              <a:gd name="connisteX17" fmla="*/ 1346200 w 1542344"/>
              <a:gd name="connsiteY17" fmla="*/ 495300 h 623428"/>
              <a:gd name="connisteX18" fmla="*/ 1422400 w 1542344"/>
              <a:gd name="connsiteY18" fmla="*/ 482600 h 623428"/>
              <a:gd name="connisteX19" fmla="*/ 1498600 w 1542344"/>
              <a:gd name="connsiteY19" fmla="*/ 457200 h 623428"/>
              <a:gd name="connisteX20" fmla="*/ 1524000 w 1542344"/>
              <a:gd name="connsiteY20" fmla="*/ 381000 h 623428"/>
              <a:gd name="connisteX21" fmla="*/ 1536700 w 1542344"/>
              <a:gd name="connsiteY21" fmla="*/ 304800 h 623428"/>
              <a:gd name="connisteX22" fmla="*/ 1536700 w 1542344"/>
              <a:gd name="connsiteY22" fmla="*/ 228600 h 623428"/>
              <a:gd name="connisteX23" fmla="*/ 1536700 w 1542344"/>
              <a:gd name="connsiteY23" fmla="*/ 152400 h 623428"/>
              <a:gd name="connisteX24" fmla="*/ 1473200 w 1542344"/>
              <a:gd name="connsiteY24" fmla="*/ 76200 h 623428"/>
              <a:gd name="connisteX25" fmla="*/ 1397000 w 1542344"/>
              <a:gd name="connsiteY25" fmla="*/ 0 h 62342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</a:cxnLst>
            <a:rect l="l" t="t" r="r" b="b"/>
            <a:pathLst>
              <a:path w="1542344" h="623429">
                <a:moveTo>
                  <a:pt x="0" y="546100"/>
                </a:moveTo>
                <a:cubicBezTo>
                  <a:pt x="13970" y="553085"/>
                  <a:pt x="45720" y="571500"/>
                  <a:pt x="76200" y="584200"/>
                </a:cubicBezTo>
                <a:cubicBezTo>
                  <a:pt x="106680" y="596900"/>
                  <a:pt x="121920" y="601980"/>
                  <a:pt x="152400" y="609600"/>
                </a:cubicBezTo>
                <a:cubicBezTo>
                  <a:pt x="182880" y="617220"/>
                  <a:pt x="198120" y="619760"/>
                  <a:pt x="228600" y="622300"/>
                </a:cubicBezTo>
                <a:cubicBezTo>
                  <a:pt x="259080" y="624840"/>
                  <a:pt x="271780" y="622300"/>
                  <a:pt x="304800" y="622300"/>
                </a:cubicBezTo>
                <a:cubicBezTo>
                  <a:pt x="337820" y="622300"/>
                  <a:pt x="360680" y="622300"/>
                  <a:pt x="393700" y="622300"/>
                </a:cubicBezTo>
                <a:cubicBezTo>
                  <a:pt x="426720" y="622300"/>
                  <a:pt x="436880" y="622300"/>
                  <a:pt x="469900" y="622300"/>
                </a:cubicBezTo>
                <a:cubicBezTo>
                  <a:pt x="502920" y="622300"/>
                  <a:pt x="525780" y="622300"/>
                  <a:pt x="558800" y="622300"/>
                </a:cubicBezTo>
                <a:cubicBezTo>
                  <a:pt x="591820" y="622300"/>
                  <a:pt x="601980" y="622300"/>
                  <a:pt x="635000" y="622300"/>
                </a:cubicBezTo>
                <a:cubicBezTo>
                  <a:pt x="668020" y="622300"/>
                  <a:pt x="688340" y="624840"/>
                  <a:pt x="723900" y="622300"/>
                </a:cubicBezTo>
                <a:cubicBezTo>
                  <a:pt x="759460" y="619760"/>
                  <a:pt x="779780" y="614680"/>
                  <a:pt x="812800" y="609600"/>
                </a:cubicBezTo>
                <a:cubicBezTo>
                  <a:pt x="845820" y="604520"/>
                  <a:pt x="858520" y="601980"/>
                  <a:pt x="889000" y="596900"/>
                </a:cubicBezTo>
                <a:cubicBezTo>
                  <a:pt x="919480" y="591820"/>
                  <a:pt x="934720" y="591820"/>
                  <a:pt x="965200" y="584200"/>
                </a:cubicBezTo>
                <a:cubicBezTo>
                  <a:pt x="995680" y="576580"/>
                  <a:pt x="1010920" y="566420"/>
                  <a:pt x="1041400" y="558800"/>
                </a:cubicBezTo>
                <a:cubicBezTo>
                  <a:pt x="1071880" y="551180"/>
                  <a:pt x="1087120" y="551180"/>
                  <a:pt x="1117600" y="546100"/>
                </a:cubicBezTo>
                <a:cubicBezTo>
                  <a:pt x="1148080" y="541020"/>
                  <a:pt x="1163320" y="538480"/>
                  <a:pt x="1193800" y="533400"/>
                </a:cubicBezTo>
                <a:cubicBezTo>
                  <a:pt x="1224280" y="528320"/>
                  <a:pt x="1239520" y="528320"/>
                  <a:pt x="1270000" y="520700"/>
                </a:cubicBezTo>
                <a:cubicBezTo>
                  <a:pt x="1300480" y="513080"/>
                  <a:pt x="1315720" y="502920"/>
                  <a:pt x="1346200" y="495300"/>
                </a:cubicBezTo>
                <a:cubicBezTo>
                  <a:pt x="1376680" y="487680"/>
                  <a:pt x="1391920" y="490220"/>
                  <a:pt x="1422400" y="482600"/>
                </a:cubicBezTo>
                <a:cubicBezTo>
                  <a:pt x="1452880" y="474980"/>
                  <a:pt x="1478280" y="477520"/>
                  <a:pt x="1498600" y="457200"/>
                </a:cubicBezTo>
                <a:cubicBezTo>
                  <a:pt x="1518920" y="436880"/>
                  <a:pt x="1516380" y="411480"/>
                  <a:pt x="1524000" y="381000"/>
                </a:cubicBezTo>
                <a:cubicBezTo>
                  <a:pt x="1531620" y="350520"/>
                  <a:pt x="1534160" y="335280"/>
                  <a:pt x="1536700" y="304800"/>
                </a:cubicBezTo>
                <a:cubicBezTo>
                  <a:pt x="1539240" y="274320"/>
                  <a:pt x="1536700" y="259080"/>
                  <a:pt x="1536700" y="228600"/>
                </a:cubicBezTo>
                <a:cubicBezTo>
                  <a:pt x="1536700" y="198120"/>
                  <a:pt x="1549400" y="182880"/>
                  <a:pt x="1536700" y="152400"/>
                </a:cubicBezTo>
                <a:cubicBezTo>
                  <a:pt x="1524000" y="121920"/>
                  <a:pt x="1501140" y="106680"/>
                  <a:pt x="1473200" y="76200"/>
                </a:cubicBezTo>
                <a:cubicBezTo>
                  <a:pt x="1445260" y="45720"/>
                  <a:pt x="1410970" y="13970"/>
                  <a:pt x="1397000" y="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540375" y="56972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963295" y="1263015"/>
            <a:ext cx="102635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在做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伏安法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测电阻的实验时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连接的实物电路图如图所示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其中只有一条导线连接错误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请在错误的导线上打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并改正．</a:t>
            </a:r>
            <a:endParaRPr lang="zh-CN" altLang="en-US" sz="2400" b="1"/>
          </a:p>
        </p:txBody>
      </p:sp>
      <p:pic>
        <p:nvPicPr>
          <p:cNvPr id="2" name="图片 -2147482548" descr="荔广东物理58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680460" y="2632710"/>
            <a:ext cx="4828540" cy="2540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" name="文本框 24"/>
          <p:cNvSpPr txBox="1"/>
          <p:nvPr/>
        </p:nvSpPr>
        <p:spPr>
          <a:xfrm>
            <a:off x="4697095" y="4281170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</a:p>
        </p:txBody>
      </p:sp>
      <p:sp>
        <p:nvSpPr>
          <p:cNvPr id="3" name="任意多边形 2"/>
          <p:cNvSpPr/>
          <p:nvPr/>
        </p:nvSpPr>
        <p:spPr>
          <a:xfrm>
            <a:off x="3924300" y="3389630"/>
            <a:ext cx="736600" cy="1487170"/>
          </a:xfrm>
          <a:custGeom>
            <a:avLst/>
            <a:gdLst>
              <a:gd name="connisteX0" fmla="*/ 736600 w 736600"/>
              <a:gd name="connsiteY0" fmla="*/ 1128 h 1487028"/>
              <a:gd name="connisteX1" fmla="*/ 660400 w 736600"/>
              <a:gd name="connsiteY1" fmla="*/ 1128 h 1487028"/>
              <a:gd name="connisteX2" fmla="*/ 584200 w 736600"/>
              <a:gd name="connsiteY2" fmla="*/ 13828 h 1487028"/>
              <a:gd name="connisteX3" fmla="*/ 508000 w 736600"/>
              <a:gd name="connsiteY3" fmla="*/ 26528 h 1487028"/>
              <a:gd name="connisteX4" fmla="*/ 431800 w 736600"/>
              <a:gd name="connsiteY4" fmla="*/ 64628 h 1487028"/>
              <a:gd name="connisteX5" fmla="*/ 342900 w 736600"/>
              <a:gd name="connsiteY5" fmla="*/ 102728 h 1487028"/>
              <a:gd name="connisteX6" fmla="*/ 266700 w 736600"/>
              <a:gd name="connsiteY6" fmla="*/ 166228 h 1487028"/>
              <a:gd name="connisteX7" fmla="*/ 241300 w 736600"/>
              <a:gd name="connsiteY7" fmla="*/ 242428 h 1487028"/>
              <a:gd name="connisteX8" fmla="*/ 215900 w 736600"/>
              <a:gd name="connsiteY8" fmla="*/ 318628 h 1487028"/>
              <a:gd name="connisteX9" fmla="*/ 203200 w 736600"/>
              <a:gd name="connsiteY9" fmla="*/ 394828 h 1487028"/>
              <a:gd name="connisteX10" fmla="*/ 190500 w 736600"/>
              <a:gd name="connsiteY10" fmla="*/ 483728 h 1487028"/>
              <a:gd name="connisteX11" fmla="*/ 165100 w 736600"/>
              <a:gd name="connsiteY11" fmla="*/ 559928 h 1487028"/>
              <a:gd name="connisteX12" fmla="*/ 152400 w 736600"/>
              <a:gd name="connsiteY12" fmla="*/ 636128 h 1487028"/>
              <a:gd name="connisteX13" fmla="*/ 139700 w 736600"/>
              <a:gd name="connsiteY13" fmla="*/ 712328 h 1487028"/>
              <a:gd name="connisteX14" fmla="*/ 139700 w 736600"/>
              <a:gd name="connsiteY14" fmla="*/ 788528 h 1487028"/>
              <a:gd name="connisteX15" fmla="*/ 127000 w 736600"/>
              <a:gd name="connsiteY15" fmla="*/ 864728 h 1487028"/>
              <a:gd name="connisteX16" fmla="*/ 127000 w 736600"/>
              <a:gd name="connsiteY16" fmla="*/ 953628 h 1487028"/>
              <a:gd name="connisteX17" fmla="*/ 101600 w 736600"/>
              <a:gd name="connsiteY17" fmla="*/ 1029828 h 1487028"/>
              <a:gd name="connisteX18" fmla="*/ 88900 w 736600"/>
              <a:gd name="connsiteY18" fmla="*/ 1106028 h 1487028"/>
              <a:gd name="connisteX19" fmla="*/ 76200 w 736600"/>
              <a:gd name="connsiteY19" fmla="*/ 1182228 h 1487028"/>
              <a:gd name="connisteX20" fmla="*/ 50800 w 736600"/>
              <a:gd name="connsiteY20" fmla="*/ 1258428 h 1487028"/>
              <a:gd name="connisteX21" fmla="*/ 38100 w 736600"/>
              <a:gd name="connsiteY21" fmla="*/ 1334628 h 1487028"/>
              <a:gd name="connisteX22" fmla="*/ 25400 w 736600"/>
              <a:gd name="connsiteY22" fmla="*/ 1410828 h 1487028"/>
              <a:gd name="connisteX23" fmla="*/ 0 w 736600"/>
              <a:gd name="connsiteY23" fmla="*/ 1487028 h 148702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</a:cxnLst>
            <a:rect l="l" t="t" r="r" b="b"/>
            <a:pathLst>
              <a:path w="736600" h="1487029">
                <a:moveTo>
                  <a:pt x="736600" y="1129"/>
                </a:moveTo>
                <a:cubicBezTo>
                  <a:pt x="722630" y="1129"/>
                  <a:pt x="690880" y="-1411"/>
                  <a:pt x="660400" y="1129"/>
                </a:cubicBezTo>
                <a:cubicBezTo>
                  <a:pt x="629920" y="3669"/>
                  <a:pt x="614680" y="8749"/>
                  <a:pt x="584200" y="13829"/>
                </a:cubicBezTo>
                <a:cubicBezTo>
                  <a:pt x="553720" y="18909"/>
                  <a:pt x="538480" y="16369"/>
                  <a:pt x="508000" y="26529"/>
                </a:cubicBezTo>
                <a:cubicBezTo>
                  <a:pt x="477520" y="36689"/>
                  <a:pt x="464820" y="49389"/>
                  <a:pt x="431800" y="64629"/>
                </a:cubicBezTo>
                <a:cubicBezTo>
                  <a:pt x="398780" y="79869"/>
                  <a:pt x="375920" y="82409"/>
                  <a:pt x="342900" y="102729"/>
                </a:cubicBezTo>
                <a:cubicBezTo>
                  <a:pt x="309880" y="123049"/>
                  <a:pt x="287020" y="138289"/>
                  <a:pt x="266700" y="166229"/>
                </a:cubicBezTo>
                <a:cubicBezTo>
                  <a:pt x="246380" y="194169"/>
                  <a:pt x="251460" y="211949"/>
                  <a:pt x="241300" y="242429"/>
                </a:cubicBezTo>
                <a:cubicBezTo>
                  <a:pt x="231140" y="272909"/>
                  <a:pt x="223520" y="288149"/>
                  <a:pt x="215900" y="318629"/>
                </a:cubicBezTo>
                <a:cubicBezTo>
                  <a:pt x="208280" y="349109"/>
                  <a:pt x="208280" y="361809"/>
                  <a:pt x="203200" y="394829"/>
                </a:cubicBezTo>
                <a:cubicBezTo>
                  <a:pt x="198120" y="427849"/>
                  <a:pt x="198120" y="450709"/>
                  <a:pt x="190500" y="483729"/>
                </a:cubicBezTo>
                <a:cubicBezTo>
                  <a:pt x="182880" y="516749"/>
                  <a:pt x="172720" y="529449"/>
                  <a:pt x="165100" y="559929"/>
                </a:cubicBezTo>
                <a:cubicBezTo>
                  <a:pt x="157480" y="590409"/>
                  <a:pt x="157480" y="605649"/>
                  <a:pt x="152400" y="636129"/>
                </a:cubicBezTo>
                <a:cubicBezTo>
                  <a:pt x="147320" y="666609"/>
                  <a:pt x="142240" y="681849"/>
                  <a:pt x="139700" y="712329"/>
                </a:cubicBezTo>
                <a:cubicBezTo>
                  <a:pt x="137160" y="742809"/>
                  <a:pt x="142240" y="758049"/>
                  <a:pt x="139700" y="788529"/>
                </a:cubicBezTo>
                <a:cubicBezTo>
                  <a:pt x="137160" y="819009"/>
                  <a:pt x="129540" y="831709"/>
                  <a:pt x="127000" y="864729"/>
                </a:cubicBezTo>
                <a:cubicBezTo>
                  <a:pt x="124460" y="897749"/>
                  <a:pt x="132080" y="920609"/>
                  <a:pt x="127000" y="953629"/>
                </a:cubicBezTo>
                <a:cubicBezTo>
                  <a:pt x="121920" y="986649"/>
                  <a:pt x="109220" y="999349"/>
                  <a:pt x="101600" y="1029829"/>
                </a:cubicBezTo>
                <a:cubicBezTo>
                  <a:pt x="93980" y="1060309"/>
                  <a:pt x="93980" y="1075549"/>
                  <a:pt x="88900" y="1106029"/>
                </a:cubicBezTo>
                <a:cubicBezTo>
                  <a:pt x="83820" y="1136509"/>
                  <a:pt x="83820" y="1151749"/>
                  <a:pt x="76200" y="1182229"/>
                </a:cubicBezTo>
                <a:cubicBezTo>
                  <a:pt x="68580" y="1212709"/>
                  <a:pt x="58420" y="1227949"/>
                  <a:pt x="50800" y="1258429"/>
                </a:cubicBezTo>
                <a:cubicBezTo>
                  <a:pt x="43180" y="1288909"/>
                  <a:pt x="43180" y="1304149"/>
                  <a:pt x="38100" y="1334629"/>
                </a:cubicBezTo>
                <a:cubicBezTo>
                  <a:pt x="33020" y="1365109"/>
                  <a:pt x="33020" y="1380349"/>
                  <a:pt x="25400" y="1410829"/>
                </a:cubicBezTo>
                <a:cubicBezTo>
                  <a:pt x="17780" y="1441309"/>
                  <a:pt x="5080" y="1473059"/>
                  <a:pt x="0" y="1487029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540375" y="56972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963295" y="1263015"/>
            <a:ext cx="102635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现用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伏安法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测未知电阻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sz="2400" b="1">
                <a:ea typeface="宋体" panose="02010600030101010101" pitchFamily="2" charset="-122"/>
              </a:rPr>
              <a:t>的阻值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实验器材有：电源、开关、电压表、电流表、滑动变阻器和若干导线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请补全电路图．</a:t>
            </a:r>
            <a:endParaRPr lang="zh-CN" altLang="en-US" sz="2400" b="1"/>
          </a:p>
        </p:txBody>
      </p:sp>
      <p:pic>
        <p:nvPicPr>
          <p:cNvPr id="2" name="图片 -2147482547" descr="荔广东物理59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429125" y="2787650"/>
            <a:ext cx="3510280" cy="2584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-2147482590" descr="荔广东物理226a.TIF"/>
          <p:cNvPicPr>
            <a:picLocks noChangeAspect="1"/>
          </p:cNvPicPr>
          <p:nvPr/>
        </p:nvPicPr>
        <p:blipFill>
          <a:blip r:embed="rId4" r:link="rId3"/>
          <a:stretch>
            <a:fillRect/>
          </a:stretch>
        </p:blipFill>
        <p:spPr>
          <a:xfrm>
            <a:off x="4530090" y="2841625"/>
            <a:ext cx="3308350" cy="24771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554980" y="6085036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sp>
        <p:nvSpPr>
          <p:cNvPr id="100" name="文本框 99"/>
          <p:cNvSpPr txBox="1"/>
          <p:nvPr/>
        </p:nvSpPr>
        <p:spPr>
          <a:xfrm>
            <a:off x="963295" y="1115060"/>
            <a:ext cx="102635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汕头市龙湖区一模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一个有冷、热两挡的电吹风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是电动机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是电热丝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是接照明电路的插头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请你按照要求完成电路图．要求：只闭合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吹冷风；只闭合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既无风又不发热；同时闭合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吹热风．</a:t>
            </a:r>
            <a:endParaRPr lang="zh-CN" altLang="en-US" sz="2400" b="1"/>
          </a:p>
        </p:txBody>
      </p:sp>
      <p:pic>
        <p:nvPicPr>
          <p:cNvPr id="2" name="图片 -21474823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2995" y="2845435"/>
            <a:ext cx="2063750" cy="29679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-2147482589" descr="荔广东物理227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912995" y="2845435"/>
            <a:ext cx="2635250" cy="3209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540375" y="56972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2" name="组合 1"/>
          <p:cNvGrpSpPr/>
          <p:nvPr/>
        </p:nvGrpSpPr>
        <p:grpSpPr>
          <a:xfrm>
            <a:off x="694100" y="1289189"/>
            <a:ext cx="10573390" cy="737235"/>
            <a:chOff x="1027" y="6339"/>
            <a:chExt cx="16651" cy="1161"/>
          </a:xfrm>
        </p:grpSpPr>
        <p:pic>
          <p:nvPicPr>
            <p:cNvPr id="12" name="图片 11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8" name="文本框 7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家庭电路的连接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(10年6考)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74395" y="2038985"/>
            <a:ext cx="104419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雅安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请将图中的插座、电灯和开关接入家庭电路中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要求：开关只控制电灯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3" name="图片 -2147482610" descr="荔广东物理61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987040" y="3001010"/>
            <a:ext cx="6215380" cy="2347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椭圆 3"/>
          <p:cNvSpPr/>
          <p:nvPr/>
        </p:nvSpPr>
        <p:spPr>
          <a:xfrm>
            <a:off x="3663315" y="3594100"/>
            <a:ext cx="104775" cy="10858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895850" y="3168650"/>
            <a:ext cx="104775" cy="10858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286885" y="4044950"/>
            <a:ext cx="104775" cy="10858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909945" y="3594100"/>
            <a:ext cx="104775" cy="10858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4328160" y="4044950"/>
            <a:ext cx="22225" cy="58991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3712210" y="3644900"/>
            <a:ext cx="6350" cy="13411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942840" y="3213100"/>
            <a:ext cx="10795" cy="17729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951220" y="3644900"/>
            <a:ext cx="21590" cy="10083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179820" y="4418330"/>
            <a:ext cx="115189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7541260" y="3168650"/>
            <a:ext cx="6350" cy="13411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/>
        </p:nvSpPr>
        <p:spPr>
          <a:xfrm>
            <a:off x="7492365" y="3129280"/>
            <a:ext cx="104775" cy="10858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9" grpId="0" bldLvl="0" animBg="1"/>
      <p:bldP spid="10" grpId="0" bldLvl="0" animBg="1"/>
      <p:bldP spid="13" grpId="0" animBg="1"/>
      <p:bldP spid="21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483225" y="59639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874395" y="1490980"/>
            <a:ext cx="104419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10.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无锡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请在图中的电路图中补画一根导线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使卧室灯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和客厅灯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都能独立工作．</a:t>
            </a:r>
            <a:endParaRPr lang="zh-CN" altLang="en-US" sz="2400" b="1"/>
          </a:p>
        </p:txBody>
      </p:sp>
      <p:pic>
        <p:nvPicPr>
          <p:cNvPr id="2" name="图片 -2147482609" descr="荔广东物理6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042285" y="2463165"/>
            <a:ext cx="5568315" cy="305498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7" name="直接连接符 16"/>
          <p:cNvCxnSpPr/>
          <p:nvPr/>
        </p:nvCxnSpPr>
        <p:spPr>
          <a:xfrm>
            <a:off x="5845810" y="4812665"/>
            <a:ext cx="33020" cy="8483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5878830" y="5661025"/>
            <a:ext cx="22326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8111490" y="3284855"/>
            <a:ext cx="0" cy="23761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8059420" y="3238500"/>
            <a:ext cx="104775" cy="10858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810250" y="4812665"/>
            <a:ext cx="104775" cy="10858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733415" y="581533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2" name="组合 1"/>
          <p:cNvGrpSpPr/>
          <p:nvPr/>
        </p:nvGrpSpPr>
        <p:grpSpPr>
          <a:xfrm>
            <a:off x="694100" y="1289189"/>
            <a:ext cx="10573390" cy="737235"/>
            <a:chOff x="1027" y="6339"/>
            <a:chExt cx="16651" cy="1161"/>
          </a:xfrm>
        </p:grpSpPr>
        <p:pic>
          <p:nvPicPr>
            <p:cNvPr id="12" name="图片 11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3" y="6339"/>
              <a:ext cx="16305" cy="1161"/>
              <a:chOff x="1373" y="2610"/>
              <a:chExt cx="16305" cy="116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5</a:t>
                  </a:r>
                </a:p>
              </p:txBody>
            </p:sp>
          </p:grpSp>
          <p:sp>
            <p:nvSpPr>
              <p:cNvPr id="8" name="文本框 7"/>
              <p:cNvSpPr txBox="1"/>
              <p:nvPr/>
            </p:nvSpPr>
            <p:spPr>
              <a:xfrm>
                <a:off x="4301" y="261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solidFill>
                      <a:schemeClr val="tx1"/>
                    </a:solidFill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磁学作图</a:t>
                </a:r>
                <a:r>
                  <a:rPr sz="2400" b="1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[2020.15(3)②，2015.21(4)，2014.15(3)]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1000760" y="2282190"/>
            <a:ext cx="106045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百色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根据图中已标明的磁极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点标出磁感线方向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在括号内标出另一磁铁的磁极．</a:t>
            </a:r>
            <a:endParaRPr lang="zh-CN" altLang="en-US" sz="2400" b="1"/>
          </a:p>
        </p:txBody>
      </p:sp>
      <p:pic>
        <p:nvPicPr>
          <p:cNvPr id="3" name="图片 -2147482546" descr="荔广东物理63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189730" y="3007360"/>
            <a:ext cx="3811270" cy="24676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" name="文本框 24"/>
          <p:cNvSpPr txBox="1"/>
          <p:nvPr/>
        </p:nvSpPr>
        <p:spPr>
          <a:xfrm>
            <a:off x="6831965" y="4087495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altLang="zh-CN" sz="2400" b="1" baseline="-25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直接箭头连接符 23"/>
          <p:cNvCxnSpPr/>
          <p:nvPr/>
        </p:nvCxnSpPr>
        <p:spPr>
          <a:xfrm flipH="1">
            <a:off x="5779135" y="3481070"/>
            <a:ext cx="1905" cy="26606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688965" y="58604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1000760" y="1541780"/>
            <a:ext cx="106045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盐城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在图中画出通电螺线管的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极和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点的电流方向．</a:t>
            </a:r>
            <a:endParaRPr lang="zh-CN" altLang="en-US" sz="2400" b="1"/>
          </a:p>
        </p:txBody>
      </p:sp>
      <p:pic>
        <p:nvPicPr>
          <p:cNvPr id="2" name="图片 -2147482545" descr="荔广东物理6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733165" y="2607310"/>
            <a:ext cx="4427855" cy="272097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4" name="直接箭头连接符 23"/>
          <p:cNvCxnSpPr/>
          <p:nvPr/>
        </p:nvCxnSpPr>
        <p:spPr>
          <a:xfrm flipV="1">
            <a:off x="7751445" y="4005064"/>
            <a:ext cx="0" cy="79184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8161020" y="2931795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altLang="zh-CN" sz="2400" b="1" baseline="-25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5629275" y="58604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971550" y="1497330"/>
            <a:ext cx="106045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乐山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开关闭合后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位于螺线管左侧的小磁针顺时针旋转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90°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请在图中括号内分别标出螺线管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极和电源的＋、－极．</a:t>
            </a:r>
            <a:endParaRPr lang="zh-CN" altLang="en-US" sz="2400" b="1"/>
          </a:p>
        </p:txBody>
      </p:sp>
      <p:pic>
        <p:nvPicPr>
          <p:cNvPr id="2" name="图片 -2147482544" descr="荔广东物理6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895090" y="2696210"/>
            <a:ext cx="3837305" cy="29394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" name="文本框 24"/>
          <p:cNvSpPr txBox="1"/>
          <p:nvPr/>
        </p:nvSpPr>
        <p:spPr>
          <a:xfrm>
            <a:off x="5024120" y="2614295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altLang="zh-CN" sz="2400" b="1" baseline="-25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27240" y="2696210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zh-CN" sz="2400" b="1" baseline="-25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24120" y="5175250"/>
            <a:ext cx="605155" cy="330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179820" y="5175250"/>
            <a:ext cx="605155" cy="330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" grpId="0"/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-2147482543" descr="荔广东物理66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345430" y="2563495"/>
            <a:ext cx="1499235" cy="33997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844550" y="1364615"/>
            <a:ext cx="1050099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衡阳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ea typeface="宋体" panose="02010600030101010101" pitchFamily="2" charset="-122"/>
              </a:rPr>
              <a:t>闭合后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弹簧测力计示数变大．请标出永磁体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的下端和通电螺线管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的上端的极性．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5747385" y="596328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6517640" y="4347210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zh-CN" sz="2400" b="1" baseline="-25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864225" y="4030345"/>
            <a:ext cx="6051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altLang="zh-CN" sz="2400" b="1" baseline="-25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-21474823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4910" y="3349625"/>
            <a:ext cx="5156835" cy="2347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844550" y="1425575"/>
            <a:ext cx="105009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随州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开关闭合后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将滑片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向右滑动的过程中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螺线管右侧的磁体所受的吸引力会变大．请将图中的滑动变阻器按要求连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入电路，并画出螺线管的绕法，标出磁感线的方向．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5792470" y="591947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任意多边形 2"/>
          <p:cNvSpPr/>
          <p:nvPr/>
        </p:nvSpPr>
        <p:spPr>
          <a:xfrm>
            <a:off x="6621780" y="5340350"/>
            <a:ext cx="1614170" cy="433070"/>
          </a:xfrm>
          <a:custGeom>
            <a:avLst/>
            <a:gdLst>
              <a:gd name="connisteX0" fmla="*/ 0 w 1614034"/>
              <a:gd name="connsiteY0" fmla="*/ 0 h 432928"/>
              <a:gd name="connisteX1" fmla="*/ 76200 w 1614034"/>
              <a:gd name="connsiteY1" fmla="*/ 38100 h 432928"/>
              <a:gd name="connisteX2" fmla="*/ 152400 w 1614034"/>
              <a:gd name="connsiteY2" fmla="*/ 101600 h 432928"/>
              <a:gd name="connisteX3" fmla="*/ 228600 w 1614034"/>
              <a:gd name="connsiteY3" fmla="*/ 139700 h 432928"/>
              <a:gd name="connisteX4" fmla="*/ 304800 w 1614034"/>
              <a:gd name="connsiteY4" fmla="*/ 165100 h 432928"/>
              <a:gd name="connisteX5" fmla="*/ 381000 w 1614034"/>
              <a:gd name="connsiteY5" fmla="*/ 203200 h 432928"/>
              <a:gd name="connisteX6" fmla="*/ 457200 w 1614034"/>
              <a:gd name="connsiteY6" fmla="*/ 228600 h 432928"/>
              <a:gd name="connisteX7" fmla="*/ 533400 w 1614034"/>
              <a:gd name="connsiteY7" fmla="*/ 279400 h 432928"/>
              <a:gd name="connisteX8" fmla="*/ 609600 w 1614034"/>
              <a:gd name="connsiteY8" fmla="*/ 330200 h 432928"/>
              <a:gd name="connisteX9" fmla="*/ 685800 w 1614034"/>
              <a:gd name="connsiteY9" fmla="*/ 381000 h 432928"/>
              <a:gd name="connisteX10" fmla="*/ 774700 w 1614034"/>
              <a:gd name="connsiteY10" fmla="*/ 419100 h 432928"/>
              <a:gd name="connisteX11" fmla="*/ 850900 w 1614034"/>
              <a:gd name="connsiteY11" fmla="*/ 431800 h 432928"/>
              <a:gd name="connisteX12" fmla="*/ 927100 w 1614034"/>
              <a:gd name="connsiteY12" fmla="*/ 431800 h 432928"/>
              <a:gd name="connisteX13" fmla="*/ 1003300 w 1614034"/>
              <a:gd name="connsiteY13" fmla="*/ 431800 h 432928"/>
              <a:gd name="connisteX14" fmla="*/ 1079500 w 1614034"/>
              <a:gd name="connsiteY14" fmla="*/ 431800 h 432928"/>
              <a:gd name="connisteX15" fmla="*/ 1168400 w 1614034"/>
              <a:gd name="connsiteY15" fmla="*/ 419100 h 432928"/>
              <a:gd name="connisteX16" fmla="*/ 1244600 w 1614034"/>
              <a:gd name="connsiteY16" fmla="*/ 393700 h 432928"/>
              <a:gd name="connisteX17" fmla="*/ 1333500 w 1614034"/>
              <a:gd name="connsiteY17" fmla="*/ 342900 h 432928"/>
              <a:gd name="connisteX18" fmla="*/ 1422400 w 1614034"/>
              <a:gd name="connsiteY18" fmla="*/ 317500 h 432928"/>
              <a:gd name="connisteX19" fmla="*/ 1511300 w 1614034"/>
              <a:gd name="connsiteY19" fmla="*/ 254000 h 432928"/>
              <a:gd name="connisteX20" fmla="*/ 1600200 w 1614034"/>
              <a:gd name="connsiteY20" fmla="*/ 203200 h 432928"/>
              <a:gd name="connisteX21" fmla="*/ 1612900 w 1614034"/>
              <a:gd name="connsiteY21" fmla="*/ 127000 h 43292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</a:cxnLst>
            <a:rect l="l" t="t" r="r" b="b"/>
            <a:pathLst>
              <a:path w="1614034" h="432929">
                <a:moveTo>
                  <a:pt x="0" y="0"/>
                </a:moveTo>
                <a:cubicBezTo>
                  <a:pt x="13970" y="6350"/>
                  <a:pt x="45720" y="17780"/>
                  <a:pt x="76200" y="38100"/>
                </a:cubicBezTo>
                <a:cubicBezTo>
                  <a:pt x="106680" y="58420"/>
                  <a:pt x="121920" y="81280"/>
                  <a:pt x="152400" y="101600"/>
                </a:cubicBezTo>
                <a:cubicBezTo>
                  <a:pt x="182880" y="121920"/>
                  <a:pt x="198120" y="127000"/>
                  <a:pt x="228600" y="139700"/>
                </a:cubicBezTo>
                <a:cubicBezTo>
                  <a:pt x="259080" y="152400"/>
                  <a:pt x="274320" y="152400"/>
                  <a:pt x="304800" y="165100"/>
                </a:cubicBezTo>
                <a:cubicBezTo>
                  <a:pt x="335280" y="177800"/>
                  <a:pt x="350520" y="190500"/>
                  <a:pt x="381000" y="203200"/>
                </a:cubicBezTo>
                <a:cubicBezTo>
                  <a:pt x="411480" y="215900"/>
                  <a:pt x="426720" y="213360"/>
                  <a:pt x="457200" y="228600"/>
                </a:cubicBezTo>
                <a:cubicBezTo>
                  <a:pt x="487680" y="243840"/>
                  <a:pt x="502920" y="259080"/>
                  <a:pt x="533400" y="279400"/>
                </a:cubicBezTo>
                <a:cubicBezTo>
                  <a:pt x="563880" y="299720"/>
                  <a:pt x="579120" y="309880"/>
                  <a:pt x="609600" y="330200"/>
                </a:cubicBezTo>
                <a:cubicBezTo>
                  <a:pt x="640080" y="350520"/>
                  <a:pt x="652780" y="363220"/>
                  <a:pt x="685800" y="381000"/>
                </a:cubicBezTo>
                <a:cubicBezTo>
                  <a:pt x="718820" y="398780"/>
                  <a:pt x="741680" y="408940"/>
                  <a:pt x="774700" y="419100"/>
                </a:cubicBezTo>
                <a:cubicBezTo>
                  <a:pt x="807720" y="429260"/>
                  <a:pt x="820420" y="429260"/>
                  <a:pt x="850900" y="431800"/>
                </a:cubicBezTo>
                <a:cubicBezTo>
                  <a:pt x="881380" y="434340"/>
                  <a:pt x="896620" y="431800"/>
                  <a:pt x="927100" y="431800"/>
                </a:cubicBezTo>
                <a:cubicBezTo>
                  <a:pt x="957580" y="431800"/>
                  <a:pt x="972820" y="431800"/>
                  <a:pt x="1003300" y="431800"/>
                </a:cubicBezTo>
                <a:cubicBezTo>
                  <a:pt x="1033780" y="431800"/>
                  <a:pt x="1046480" y="434340"/>
                  <a:pt x="1079500" y="431800"/>
                </a:cubicBezTo>
                <a:cubicBezTo>
                  <a:pt x="1112520" y="429260"/>
                  <a:pt x="1135380" y="426720"/>
                  <a:pt x="1168400" y="419100"/>
                </a:cubicBezTo>
                <a:cubicBezTo>
                  <a:pt x="1201420" y="411480"/>
                  <a:pt x="1211580" y="408940"/>
                  <a:pt x="1244600" y="393700"/>
                </a:cubicBezTo>
                <a:cubicBezTo>
                  <a:pt x="1277620" y="378460"/>
                  <a:pt x="1297940" y="358140"/>
                  <a:pt x="1333500" y="342900"/>
                </a:cubicBezTo>
                <a:cubicBezTo>
                  <a:pt x="1369060" y="327660"/>
                  <a:pt x="1386840" y="335280"/>
                  <a:pt x="1422400" y="317500"/>
                </a:cubicBezTo>
                <a:cubicBezTo>
                  <a:pt x="1457960" y="299720"/>
                  <a:pt x="1475740" y="276860"/>
                  <a:pt x="1511300" y="254000"/>
                </a:cubicBezTo>
                <a:cubicBezTo>
                  <a:pt x="1546860" y="231140"/>
                  <a:pt x="1579880" y="228600"/>
                  <a:pt x="1600200" y="203200"/>
                </a:cubicBezTo>
                <a:cubicBezTo>
                  <a:pt x="1620520" y="177800"/>
                  <a:pt x="1612265" y="140970"/>
                  <a:pt x="1612900" y="12700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4097020" y="3587750"/>
            <a:ext cx="419100" cy="711200"/>
          </a:xfrm>
          <a:custGeom>
            <a:avLst/>
            <a:gdLst>
              <a:gd name="connisteX0" fmla="*/ 0 w 419100"/>
              <a:gd name="connsiteY0" fmla="*/ 190643 h 711486"/>
              <a:gd name="connisteX1" fmla="*/ 127000 w 419100"/>
              <a:gd name="connsiteY1" fmla="*/ 25543 h 711486"/>
              <a:gd name="connisteX2" fmla="*/ 342900 w 419100"/>
              <a:gd name="connsiteY2" fmla="*/ 685943 h 711486"/>
              <a:gd name="connisteX3" fmla="*/ 419100 w 419100"/>
              <a:gd name="connsiteY3" fmla="*/ 520843 h 71148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419100" h="711486">
                <a:moveTo>
                  <a:pt x="0" y="190643"/>
                </a:moveTo>
                <a:cubicBezTo>
                  <a:pt x="20955" y="144288"/>
                  <a:pt x="58420" y="-73517"/>
                  <a:pt x="127000" y="25543"/>
                </a:cubicBezTo>
                <a:cubicBezTo>
                  <a:pt x="195580" y="124603"/>
                  <a:pt x="284480" y="586883"/>
                  <a:pt x="342900" y="685943"/>
                </a:cubicBezTo>
                <a:cubicBezTo>
                  <a:pt x="401320" y="785003"/>
                  <a:pt x="408305" y="567198"/>
                  <a:pt x="419100" y="520843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4376420" y="3587750"/>
            <a:ext cx="419100" cy="711200"/>
          </a:xfrm>
          <a:custGeom>
            <a:avLst/>
            <a:gdLst>
              <a:gd name="connisteX0" fmla="*/ 0 w 419100"/>
              <a:gd name="connsiteY0" fmla="*/ 190643 h 711486"/>
              <a:gd name="connisteX1" fmla="*/ 127000 w 419100"/>
              <a:gd name="connsiteY1" fmla="*/ 25543 h 711486"/>
              <a:gd name="connisteX2" fmla="*/ 342900 w 419100"/>
              <a:gd name="connsiteY2" fmla="*/ 685943 h 711486"/>
              <a:gd name="connisteX3" fmla="*/ 419100 w 419100"/>
              <a:gd name="connsiteY3" fmla="*/ 520843 h 71148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419100" h="711486">
                <a:moveTo>
                  <a:pt x="0" y="190643"/>
                </a:moveTo>
                <a:cubicBezTo>
                  <a:pt x="20955" y="144288"/>
                  <a:pt x="58420" y="-73517"/>
                  <a:pt x="127000" y="25543"/>
                </a:cubicBezTo>
                <a:cubicBezTo>
                  <a:pt x="195580" y="124603"/>
                  <a:pt x="284480" y="586883"/>
                  <a:pt x="342900" y="685943"/>
                </a:cubicBezTo>
                <a:cubicBezTo>
                  <a:pt x="401320" y="785003"/>
                  <a:pt x="408305" y="567198"/>
                  <a:pt x="419100" y="520843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4624070" y="3587750"/>
            <a:ext cx="419100" cy="711200"/>
          </a:xfrm>
          <a:custGeom>
            <a:avLst/>
            <a:gdLst>
              <a:gd name="connisteX0" fmla="*/ 0 w 419100"/>
              <a:gd name="connsiteY0" fmla="*/ 190643 h 711486"/>
              <a:gd name="connisteX1" fmla="*/ 127000 w 419100"/>
              <a:gd name="connsiteY1" fmla="*/ 25543 h 711486"/>
              <a:gd name="connisteX2" fmla="*/ 342900 w 419100"/>
              <a:gd name="connsiteY2" fmla="*/ 685943 h 711486"/>
              <a:gd name="connisteX3" fmla="*/ 419100 w 419100"/>
              <a:gd name="connsiteY3" fmla="*/ 520843 h 71148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419100" h="711486">
                <a:moveTo>
                  <a:pt x="0" y="190643"/>
                </a:moveTo>
                <a:cubicBezTo>
                  <a:pt x="20955" y="144288"/>
                  <a:pt x="58420" y="-73517"/>
                  <a:pt x="127000" y="25543"/>
                </a:cubicBezTo>
                <a:cubicBezTo>
                  <a:pt x="195580" y="124603"/>
                  <a:pt x="284480" y="586883"/>
                  <a:pt x="342900" y="685943"/>
                </a:cubicBezTo>
                <a:cubicBezTo>
                  <a:pt x="401320" y="785003"/>
                  <a:pt x="408305" y="567198"/>
                  <a:pt x="419100" y="520843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005070" y="3630295"/>
            <a:ext cx="152400" cy="488950"/>
          </a:xfrm>
          <a:custGeom>
            <a:avLst/>
            <a:gdLst>
              <a:gd name="connisteX0" fmla="*/ 0 w 152400"/>
              <a:gd name="connsiteY0" fmla="*/ 146236 h 489136"/>
              <a:gd name="connisteX1" fmla="*/ 38100 w 152400"/>
              <a:gd name="connsiteY1" fmla="*/ 16696 h 489136"/>
              <a:gd name="connisteX2" fmla="*/ 152400 w 152400"/>
              <a:gd name="connsiteY2" fmla="*/ 489136 h 48913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152400" h="489136">
                <a:moveTo>
                  <a:pt x="0" y="146236"/>
                </a:moveTo>
                <a:cubicBezTo>
                  <a:pt x="5080" y="110676"/>
                  <a:pt x="7620" y="-51884"/>
                  <a:pt x="38100" y="16696"/>
                </a:cubicBezTo>
                <a:cubicBezTo>
                  <a:pt x="68580" y="85276"/>
                  <a:pt x="130175" y="391981"/>
                  <a:pt x="152400" y="489136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2061</Words>
  <Application>Microsoft Office PowerPoint</Application>
  <PresentationFormat>自定义</PresentationFormat>
  <Paragraphs>173</Paragraphs>
  <Slides>45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52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212</cp:revision>
  <dcterms:created xsi:type="dcterms:W3CDTF">2019-08-11T08:37:00Z</dcterms:created>
  <dcterms:modified xsi:type="dcterms:W3CDTF">2020-11-14T01:46:25Z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