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82" r:id="rId3"/>
    <p:sldId id="256" r:id="rId4"/>
    <p:sldId id="263" r:id="rId5"/>
    <p:sldId id="264" r:id="rId6"/>
    <p:sldId id="267" r:id="rId7"/>
    <p:sldId id="328" r:id="rId9"/>
    <p:sldId id="290" r:id="rId10"/>
    <p:sldId id="291" r:id="rId11"/>
    <p:sldId id="268" r:id="rId12"/>
    <p:sldId id="329" r:id="rId13"/>
    <p:sldId id="310" r:id="rId14"/>
    <p:sldId id="287" r:id="rId15"/>
    <p:sldId id="289" r:id="rId16"/>
    <p:sldId id="311" r:id="rId17"/>
    <p:sldId id="288" r:id="rId18"/>
    <p:sldId id="275" r:id="rId19"/>
    <p:sldId id="274" r:id="rId20"/>
    <p:sldId id="277" r:id="rId21"/>
    <p:sldId id="278" r:id="rId22"/>
    <p:sldId id="279" r:id="rId23"/>
    <p:sldId id="257" r:id="rId24"/>
    <p:sldId id="280" r:id="rId25"/>
    <p:sldId id="283" r:id="rId26"/>
    <p:sldId id="285" r:id="rId27"/>
    <p:sldId id="284" r:id="rId28"/>
    <p:sldId id="260" r:id="rId29"/>
    <p:sldId id="261" r:id="rId30"/>
    <p:sldId id="262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57855"/>
    <a:srgbClr val="9D4B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容貌、身材、衣着等</a:t>
            </a:r>
            <a:endParaRPr lang="zh-CN" altLang="en-US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  <a:p>
            <a:r>
              <a:rPr lang="zh-CN" altLang="en-US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面部表情</a:t>
            </a:r>
            <a:endParaRPr lang="zh-CN" altLang="en-US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  <a:p>
            <a:r>
              <a:rPr lang="zh-CN" altLang="en-US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言谈话语</a:t>
            </a:r>
            <a:endParaRPr lang="zh-CN" altLang="en-US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  <a:p>
            <a:r>
              <a:rPr lang="zh-CN" altLang="en-US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举动行为</a:t>
            </a:r>
            <a:endParaRPr lang="zh-CN" altLang="en-US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  <a:p>
            <a:r>
              <a:rPr lang="zh-CN" altLang="en-US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内心活动</a:t>
            </a:r>
            <a:endParaRPr lang="zh-CN" altLang="en-US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  <a:p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揭示人物的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身份职业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性格特征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，显示人物的</a:t>
            </a:r>
            <a:r>
              <a:rPr lang="zh-CN" altLang="en-US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独特个性、情感变化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，使人物生动形象。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A</a:t>
            </a:r>
            <a:r>
              <a:rPr lang="zh-CN" altLang="en-US"/>
              <a:t>知识分子</a:t>
            </a:r>
            <a:endParaRPr lang="en-US" altLang="zh-CN"/>
          </a:p>
          <a:p>
            <a:r>
              <a:rPr lang="en-US" altLang="zh-CN"/>
              <a:t>B</a:t>
            </a:r>
            <a:r>
              <a:rPr lang="zh-CN" altLang="en-US"/>
              <a:t>企业老板</a:t>
            </a:r>
            <a:endParaRPr lang="en-US" altLang="zh-CN"/>
          </a:p>
          <a:p>
            <a:r>
              <a:rPr lang="en-US" altLang="zh-CN"/>
              <a:t>C</a:t>
            </a:r>
            <a:r>
              <a:rPr lang="zh-CN" altLang="en-US"/>
              <a:t>下岗工人</a:t>
            </a:r>
            <a:endParaRPr lang="en-US" altLang="zh-CN"/>
          </a:p>
          <a:p>
            <a:r>
              <a:rPr lang="en-US" altLang="zh-CN"/>
              <a:t>D</a:t>
            </a:r>
            <a:r>
              <a:rPr lang="zh-CN" altLang="en-US"/>
              <a:t>家庭妇女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9D4B3E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突出特点的词语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和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修辞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  <a:p>
            <a:r>
              <a:rPr lang="zh-CN" altLang="en-US"/>
              <a:t>细节描绘</a:t>
            </a:r>
            <a:endParaRPr lang="zh-CN" altLang="en-US"/>
          </a:p>
          <a:p>
            <a:pPr>
              <a:buNone/>
            </a:pPr>
            <a:r>
              <a:rPr lang="en-US" altLang="zh-CN" b="1" dirty="0">
                <a:solidFill>
                  <a:srgbClr val="9D4B3E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1</a:t>
            </a:r>
            <a:r>
              <a:rPr lang="zh-CN" altLang="en-US" b="1" dirty="0">
                <a:solidFill>
                  <a:srgbClr val="9D4B3E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、抓住突出特征。</a:t>
            </a:r>
            <a:endParaRPr lang="zh-CN" altLang="en-US" b="1" dirty="0">
              <a:solidFill>
                <a:srgbClr val="9D4B3E"/>
              </a:solidFill>
              <a:latin typeface="楷体_GB2312" pitchFamily="1" charset="-122"/>
              <a:ea typeface="楷体_GB2312" pitchFamily="1" charset="-122"/>
              <a:sym typeface="+mn-ea"/>
            </a:endParaRPr>
          </a:p>
          <a:p>
            <a:pPr>
              <a:buNone/>
            </a:pPr>
            <a:r>
              <a:rPr lang="en-US" altLang="x-none" b="1" dirty="0">
                <a:solidFill>
                  <a:srgbClr val="9D4B3E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2</a:t>
            </a:r>
            <a:r>
              <a:rPr lang="zh-CN" altLang="en-US" b="1" dirty="0">
                <a:solidFill>
                  <a:srgbClr val="9D4B3E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、突显性格和情感。</a:t>
            </a:r>
            <a:endParaRPr lang="zh-CN" altLang="en-US" b="1" dirty="0">
              <a:solidFill>
                <a:srgbClr val="9D4B3E"/>
              </a:solidFill>
              <a:latin typeface="楷体_GB2312" pitchFamily="1" charset="-122"/>
              <a:ea typeface="楷体_GB2312" pitchFamily="1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8193"/>
          <p:cNvSpPr>
            <a:spLocks noGrp="1" noRot="1" noChangeAspect="1" noTextEdit="1"/>
          </p:cNvSpPr>
          <p:nvPr>
            <p:ph type="sldImg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lvl="0"/>
            <a:r>
              <a:rPr lang="zh-CN" altLang="en-US" dirty="0"/>
              <a:t>仔细观察下面一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8222" y="1277938"/>
            <a:ext cx="9879851" cy="849312"/>
          </a:xfrm>
        </p:spPr>
        <p:txBody>
          <a:bodyPr wrap="square">
            <a:normAutofit/>
          </a:bodyPr>
          <a:lstStyle>
            <a:lvl1pPr>
              <a:defRPr sz="4400"/>
            </a:lvl1pPr>
          </a:lstStyle>
          <a:p>
            <a:pPr lvl="0"/>
            <a:r>
              <a:rPr lang="zh-CN" altLang="zh-CN" noProof="0" dirty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4868054"/>
            <a:ext cx="8534400" cy="1010232"/>
          </a:xfrm>
        </p:spPr>
        <p:txBody>
          <a:bodyPr wrap="square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200"/>
            </a:lvl1pPr>
          </a:lstStyle>
          <a:p>
            <a:pPr lvl="0"/>
            <a:r>
              <a:rPr lang="zh-CN" altLang="zh-CN" noProof="0" dirty="0" smtClean="0">
                <a:sym typeface="Arial" panose="020B0604020202020204" pitchFamily="34" charset="0"/>
              </a:rPr>
              <a:t>单击此处编辑母版副标题样式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wrap="square">
            <a:normAutofit/>
          </a:bodyPr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wrap="square"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wrap="square">
            <a:normAutofit/>
          </a:bodyPr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sp>
        <p:nvSpPr>
          <p:cNvPr id="12" name="Oval 4" descr="#wm#_48_01_*Z"/>
          <p:cNvSpPr>
            <a:spLocks noChangeArrowheads="1"/>
          </p:cNvSpPr>
          <p:nvPr/>
        </p:nvSpPr>
        <p:spPr bwMode="auto">
          <a:xfrm>
            <a:off x="9694408" y="5049869"/>
            <a:ext cx="433387" cy="433388"/>
          </a:xfrm>
          <a:prstGeom prst="ellipse">
            <a:avLst/>
          </a:prstGeom>
          <a:solidFill>
            <a:srgbClr val="3366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normAutofit fontScale="85000" lnSpcReduction="20000"/>
          </a:bodyPr>
          <a:lstStyle>
            <a:lvl1pPr algn="ctr">
              <a:spcBef>
                <a:spcPct val="20000"/>
              </a:spcBef>
              <a:defRPr sz="2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algn="ctr">
              <a:spcBef>
                <a:spcPct val="20000"/>
              </a:spcBef>
              <a:defRPr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marL="12700" indent="-12700" algn="l">
              <a:buFont typeface="Arial" panose="020B0604020202020204" pitchFamily="34" charset="0"/>
              <a:buChar char="•"/>
            </a:pPr>
            <a:endParaRPr lang="zh-CN" altLang="zh-CN" sz="2000"/>
          </a:p>
        </p:txBody>
      </p:sp>
      <p:sp>
        <p:nvSpPr>
          <p:cNvPr id="13" name="Oval 5" descr="#wm#_48_01_*Z"/>
          <p:cNvSpPr>
            <a:spLocks noChangeArrowheads="1"/>
          </p:cNvSpPr>
          <p:nvPr/>
        </p:nvSpPr>
        <p:spPr bwMode="auto">
          <a:xfrm>
            <a:off x="1384300" y="541338"/>
            <a:ext cx="434975" cy="433387"/>
          </a:xfrm>
          <a:prstGeom prst="ellipse">
            <a:avLst/>
          </a:prstGeom>
          <a:solidFill>
            <a:srgbClr val="FF99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normAutofit fontScale="85000" lnSpcReduction="20000"/>
          </a:bodyPr>
          <a:lstStyle>
            <a:lvl1pPr algn="ctr">
              <a:spcBef>
                <a:spcPct val="20000"/>
              </a:spcBef>
              <a:defRPr sz="2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algn="ctr">
              <a:spcBef>
                <a:spcPct val="20000"/>
              </a:spcBef>
              <a:defRPr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marL="12700" indent="-12700" algn="l">
              <a:buFont typeface="Arial" panose="020B0604020202020204" pitchFamily="34" charset="0"/>
              <a:buChar char="•"/>
            </a:pPr>
            <a:endParaRPr lang="zh-CN" altLang="zh-CN" sz="2000"/>
          </a:p>
        </p:txBody>
      </p:sp>
      <p:sp>
        <p:nvSpPr>
          <p:cNvPr id="14" name="Oval 6" descr="#wm#_48_01_*Z"/>
          <p:cNvSpPr>
            <a:spLocks noChangeArrowheads="1"/>
          </p:cNvSpPr>
          <p:nvPr/>
        </p:nvSpPr>
        <p:spPr bwMode="auto">
          <a:xfrm>
            <a:off x="1487488" y="720725"/>
            <a:ext cx="868362" cy="866775"/>
          </a:xfrm>
          <a:prstGeom prst="ellipse">
            <a:avLst/>
          </a:prstGeom>
          <a:solidFill>
            <a:srgbClr val="6699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normAutofit/>
          </a:bodyPr>
          <a:lstStyle>
            <a:lvl1pPr algn="ctr">
              <a:spcBef>
                <a:spcPct val="20000"/>
              </a:spcBef>
              <a:defRPr sz="2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algn="ctr">
              <a:spcBef>
                <a:spcPct val="20000"/>
              </a:spcBef>
              <a:defRPr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marL="12700" indent="-12700" algn="l">
              <a:buFont typeface="Arial" panose="020B0604020202020204" pitchFamily="34" charset="0"/>
              <a:buChar char="•"/>
            </a:pPr>
            <a:endParaRPr lang="zh-CN" altLang="zh-CN" sz="2000"/>
          </a:p>
        </p:txBody>
      </p:sp>
      <p:sp>
        <p:nvSpPr>
          <p:cNvPr id="15" name="Oval 7" descr="#wm#_48_01_*Z"/>
          <p:cNvSpPr>
            <a:spLocks noChangeArrowheads="1"/>
          </p:cNvSpPr>
          <p:nvPr/>
        </p:nvSpPr>
        <p:spPr bwMode="auto">
          <a:xfrm>
            <a:off x="9864270" y="5192744"/>
            <a:ext cx="866775" cy="868363"/>
          </a:xfrm>
          <a:prstGeom prst="ellipse">
            <a:avLst/>
          </a:prstGeom>
          <a:solidFill>
            <a:srgbClr val="9933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normAutofit/>
          </a:bodyPr>
          <a:lstStyle>
            <a:lvl1pPr algn="ctr">
              <a:spcBef>
                <a:spcPct val="20000"/>
              </a:spcBef>
              <a:defRPr sz="2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algn="ctr">
              <a:spcBef>
                <a:spcPct val="20000"/>
              </a:spcBef>
              <a:defRPr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marL="12700" indent="-12700" algn="l">
              <a:buFont typeface="Arial" panose="020B0604020202020204" pitchFamily="34" charset="0"/>
              <a:buChar char="•"/>
            </a:pPr>
            <a:endParaRPr lang="zh-CN" altLang="zh-CN" sz="2000"/>
          </a:p>
        </p:txBody>
      </p:sp>
      <p:pic>
        <p:nvPicPr>
          <p:cNvPr id="16" name="Picture 2" descr="#wm#_48_01_*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469" y="2204228"/>
            <a:ext cx="5986463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2275" y="5023681"/>
            <a:ext cx="2371725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39201" y="933006"/>
            <a:ext cx="10113599" cy="78120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39200" y="1880934"/>
            <a:ext cx="10113600" cy="3510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Font typeface="Arial" panose="020B0604020202020204" pitchFamily="34" charset="0"/>
              <a:buNone/>
              <a:defRPr/>
            </a:lvl1pPr>
            <a:lvl2pPr marL="800100" indent="-342900" algn="l">
              <a:buFont typeface="Arial" panose="020B0604020202020204" pitchFamily="34" charset="0"/>
              <a:buChar char="•"/>
              <a:defRPr/>
            </a:lvl2pPr>
            <a:lvl3pPr marL="1200150" indent="-285750" algn="l">
              <a:buFont typeface="Arial" panose="020B0604020202020204" pitchFamily="34" charset="0"/>
              <a:buChar char="•"/>
              <a:defRPr/>
            </a:lvl3pPr>
            <a:lvl4pPr marL="1609725" indent="-285750" algn="l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709420" algn="l"/>
              </a:tabLst>
              <a:defRPr/>
            </a:lvl4pPr>
            <a:lvl5pPr marL="2066925" indent="-285750" algn="l">
              <a:spcBef>
                <a:spcPts val="0"/>
              </a:spcBef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单击此处编辑母版文本样式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1"/>
            <a:r>
              <a:rPr lang="zh-CN" altLang="zh-CN" dirty="0" smtClean="0">
                <a:sym typeface="Arial" panose="020B0604020202020204" pitchFamily="34" charset="0"/>
              </a:rPr>
              <a:t>第二级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2"/>
            <a:r>
              <a:rPr lang="zh-CN" altLang="zh-CN" dirty="0" smtClean="0">
                <a:sym typeface="Arial" panose="020B0604020202020204" pitchFamily="34" charset="0"/>
              </a:rPr>
              <a:t>第三级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3"/>
            <a:r>
              <a:rPr lang="zh-CN" altLang="zh-CN" dirty="0" smtClean="0">
                <a:sym typeface="Arial" panose="020B0604020202020204" pitchFamily="34" charset="0"/>
              </a:rPr>
              <a:t>第四级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4"/>
            <a:r>
              <a:rPr lang="zh-CN" altLang="zh-CN" dirty="0" smtClean="0">
                <a:sym typeface="Arial" panose="020B0604020202020204" pitchFamily="34" charset="0"/>
              </a:rPr>
              <a:t>第五级</a:t>
            </a:r>
            <a:endParaRPr lang="zh-CN" altLang="zh-CN" dirty="0" smtClean="0">
              <a:sym typeface="Arial" panose="020B0604020202020204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33291" y="3306890"/>
            <a:ext cx="6580800" cy="457200"/>
          </a:xfrm>
        </p:spPr>
        <p:txBody>
          <a:bodyPr wrap="square" anchor="b">
            <a:normAutofit/>
          </a:bodyPr>
          <a:lstStyle>
            <a:lvl1pPr>
              <a:defRPr sz="24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733291" y="3870135"/>
            <a:ext cx="6580800" cy="1296000"/>
          </a:xfrm>
        </p:spPr>
        <p:txBody>
          <a:bodyPr wrap="square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wrap="square">
            <a:normAutofit/>
          </a:bodyPr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wrap="square"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wrap="square">
            <a:normAutofit/>
          </a:bodyPr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grpSp>
        <p:nvGrpSpPr>
          <p:cNvPr id="11" name="Group 5" descr="#wm#_48_07_*Z"/>
          <p:cNvGrpSpPr/>
          <p:nvPr/>
        </p:nvGrpSpPr>
        <p:grpSpPr bwMode="auto">
          <a:xfrm>
            <a:off x="4545916" y="1797262"/>
            <a:ext cx="1239064" cy="1330522"/>
            <a:chOff x="0" y="0"/>
            <a:chExt cx="1496" cy="1603"/>
          </a:xfrm>
        </p:grpSpPr>
        <p:sp>
          <p:nvSpPr>
            <p:cNvPr id="12" name="Oval 6" descr="#wm#_48_07_*Z"/>
            <p:cNvSpPr>
              <a:spLocks noChangeArrowheads="1"/>
            </p:cNvSpPr>
            <p:nvPr/>
          </p:nvSpPr>
          <p:spPr bwMode="auto">
            <a:xfrm>
              <a:off x="156" y="0"/>
              <a:ext cx="1341" cy="1341"/>
            </a:xfrm>
            <a:prstGeom prst="ellipse">
              <a:avLst/>
            </a:prstGeom>
            <a:solidFill>
              <a:srgbClr val="FFFFFF">
                <a:alpha val="59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>
              <a:lvl1pPr>
                <a:spcBef>
                  <a:spcPct val="20000"/>
                </a:spcBef>
                <a:buChar char="•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/>
            </a:p>
          </p:txBody>
        </p:sp>
        <p:sp>
          <p:nvSpPr>
            <p:cNvPr id="13" name="Oval 7" descr="#wm#_48_07_*Z"/>
            <p:cNvSpPr>
              <a:spLocks noChangeArrowheads="1"/>
            </p:cNvSpPr>
            <p:nvPr/>
          </p:nvSpPr>
          <p:spPr bwMode="auto">
            <a:xfrm>
              <a:off x="0" y="1001"/>
              <a:ext cx="602" cy="602"/>
            </a:xfrm>
            <a:prstGeom prst="ellipse">
              <a:avLst/>
            </a:prstGeom>
            <a:solidFill>
              <a:srgbClr val="CC9900">
                <a:alpha val="59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 lnSpcReduction="10000"/>
            </a:bodyPr>
            <a:lstStyle>
              <a:lvl1pPr>
                <a:spcBef>
                  <a:spcPct val="20000"/>
                </a:spcBef>
                <a:buChar char="•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  <a:sym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/>
            </a:p>
          </p:txBody>
        </p:sp>
      </p:grpSp>
      <p:pic>
        <p:nvPicPr>
          <p:cNvPr id="10" name="Picture 2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7510" y="5282023"/>
            <a:ext cx="1173162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46820" y="530670"/>
            <a:ext cx="10371221" cy="73933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46820" y="1795590"/>
            <a:ext cx="5136000" cy="4266000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/>
            </a:lvl1pPr>
            <a:lvl2pPr marL="800100" indent="-342900"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1800"/>
            </a:lvl3pPr>
            <a:lvl4pPr marL="1714500" indent="-342900">
              <a:buFont typeface="Arial" panose="020B0604020202020204" pitchFamily="34" charset="0"/>
              <a:buChar char="•"/>
              <a:defRPr sz="1800"/>
            </a:lvl4pPr>
            <a:lvl5pPr marL="2171700" indent="-342900"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82040" y="1795590"/>
            <a:ext cx="5136000" cy="4266000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/>
            </a:lvl1pPr>
            <a:lvl2pPr marL="800100" indent="-342900"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1800"/>
            </a:lvl3pPr>
            <a:lvl4pPr marL="1714500" indent="-342900">
              <a:buFont typeface="Arial" panose="020B0604020202020204" pitchFamily="34" charset="0"/>
              <a:buChar char="•"/>
              <a:defRPr sz="1800"/>
            </a:lvl4pPr>
            <a:lvl5pPr marL="2171700" indent="-342900"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Picture 2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734" y="5145731"/>
            <a:ext cx="1173162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491068"/>
            <a:ext cx="10515600" cy="787401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369883"/>
            <a:ext cx="5158316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249778"/>
            <a:ext cx="5158316" cy="3684588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369883"/>
            <a:ext cx="518371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249778"/>
            <a:ext cx="5183717" cy="3684588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pic>
        <p:nvPicPr>
          <p:cNvPr id="10" name="Picture 2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2186" y="5154613"/>
            <a:ext cx="1173162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3" descr="#wm#_48_26_400_10000_a_1_16#clear#"/>
          <p:cNvSpPr>
            <a:spLocks noChangeArrowheads="1"/>
          </p:cNvSpPr>
          <p:nvPr/>
        </p:nvSpPr>
        <p:spPr bwMode="auto">
          <a:xfrm>
            <a:off x="3966780" y="1758755"/>
            <a:ext cx="3787724" cy="3654764"/>
          </a:xfrm>
          <a:prstGeom prst="ellipse">
            <a:avLst/>
          </a:prstGeom>
          <a:solidFill>
            <a:srgbClr val="FFFFFF">
              <a:alpha val="5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170" tIns="46990" rIns="90170" bIns="46990" anchor="ctr">
            <a:norm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3600" dirty="0"/>
          </a:p>
        </p:txBody>
      </p:sp>
      <p:sp>
        <p:nvSpPr>
          <p:cNvPr id="9" name="Oval 4" descr="#wm#_48_26_*Z"/>
          <p:cNvSpPr>
            <a:spLocks noChangeArrowheads="1"/>
          </p:cNvSpPr>
          <p:nvPr/>
        </p:nvSpPr>
        <p:spPr bwMode="auto">
          <a:xfrm>
            <a:off x="3698232" y="1758755"/>
            <a:ext cx="1341043" cy="1341751"/>
          </a:xfrm>
          <a:prstGeom prst="ellipse">
            <a:avLst/>
          </a:prstGeom>
          <a:solidFill>
            <a:srgbClr val="CC9900">
              <a:alpha val="5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norm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3981704" y="1758755"/>
            <a:ext cx="3772800" cy="3654764"/>
          </a:xfrm>
        </p:spPr>
        <p:txBody>
          <a:bodyPr wrap="square">
            <a:normAutofit/>
          </a:bodyPr>
          <a:lstStyle>
            <a:lvl1pPr algn="ctr">
              <a:defRPr sz="4400"/>
            </a:lvl1pPr>
          </a:lstStyle>
          <a:p>
            <a:pPr lvl="0"/>
            <a:r>
              <a:rPr lang="zh-CN" altLang="en-US" noProof="0" dirty="0" smtClean="0">
                <a:sym typeface="Arial" panose="020B0604020202020204" pitchFamily="34" charset="0"/>
              </a:rPr>
              <a:t>编辑标题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wrap="square">
            <a:normAutofit/>
          </a:bodyPr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wrap="square"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wrap="square">
            <a:normAutofit/>
          </a:bodyPr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pic>
        <p:nvPicPr>
          <p:cNvPr id="10" name="Picture 2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3563" y="5146676"/>
            <a:ext cx="1173162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75643" y="396240"/>
            <a:ext cx="10306756" cy="87376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810853" y="1548257"/>
            <a:ext cx="5289600" cy="2383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41664" y="3971544"/>
            <a:ext cx="9700800" cy="2112015"/>
          </a:xfrm>
        </p:spPr>
        <p:txBody>
          <a:bodyPr>
            <a:normAutofit/>
          </a:bodyPr>
          <a:lstStyle>
            <a:lvl1pPr marL="14605" indent="-14605">
              <a:lnSpc>
                <a:spcPct val="15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Picture 2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014" y="5124389"/>
            <a:ext cx="1173162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391368"/>
            <a:ext cx="2743200" cy="5668962"/>
          </a:xfrm>
        </p:spPr>
        <p:txBody>
          <a:bodyPr vert="eaVert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391368"/>
            <a:ext cx="8026400" cy="5668962"/>
          </a:xfrm>
        </p:spPr>
        <p:txBody>
          <a:bodyPr vert="eaVert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Picture 29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3563" y="5173663"/>
            <a:ext cx="1173162" cy="125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609600" y="636104"/>
            <a:ext cx="10972800" cy="4452731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3.png"/><Relationship Id="rId11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96954"/>
            <a:ext cx="10972800" cy="1000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单击此处编辑母版标题样式</a:t>
            </a:r>
            <a:endParaRPr lang="zh-CN" altLang="zh-CN" dirty="0" smtClean="0">
              <a:sym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76052"/>
            <a:ext cx="109728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单击此处编辑母版文本样式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1"/>
            <a:r>
              <a:rPr lang="zh-CN" altLang="zh-CN" dirty="0" smtClean="0">
                <a:sym typeface="Arial" panose="020B0604020202020204" pitchFamily="34" charset="0"/>
              </a:rPr>
              <a:t>第二级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2"/>
            <a:r>
              <a:rPr lang="zh-CN" altLang="zh-CN" dirty="0" smtClean="0">
                <a:sym typeface="Arial" panose="020B0604020202020204" pitchFamily="34" charset="0"/>
              </a:rPr>
              <a:t>第三级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3"/>
            <a:r>
              <a:rPr lang="zh-CN" altLang="zh-CN" dirty="0" smtClean="0">
                <a:sym typeface="Arial" panose="020B0604020202020204" pitchFamily="34" charset="0"/>
              </a:rPr>
              <a:t>第四级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4"/>
            <a:r>
              <a:rPr lang="zh-CN" altLang="zh-CN" dirty="0" smtClean="0">
                <a:sym typeface="Arial" panose="020B0604020202020204" pitchFamily="34" charset="0"/>
              </a:rPr>
              <a:t>第五级</a:t>
            </a:r>
            <a:endParaRPr lang="zh-CN" altLang="zh-CN" dirty="0" smtClean="0">
              <a:sym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eaLnBrk="1" hangingPunct="1">
              <a:defRPr sz="14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6A4E8D55-E5D5-401F-9C18-CD0719F61390}" type="datetime1">
              <a:rPr lang="zh-CN" altLang="en-US" smtClean="0"/>
            </a:fld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algn="ctr" eaLnBrk="1" hangingPunct="1">
              <a:defRPr sz="14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algn="r" eaLnBrk="1" hangingPunct="1">
              <a:defRPr sz="14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0073FC3B-59C7-4D9B-94F4-92A2D8E4C767}" type="slidenum">
              <a:rPr lang="zh-CN" altLang="en-US" smtClean="0"/>
            </a:fld>
            <a:endParaRPr lang="zh-CN" altLang="en-US"/>
          </a:p>
        </p:txBody>
      </p:sp>
      <p:pic>
        <p:nvPicPr>
          <p:cNvPr id="1031" name="Picture 4" descr="#wm#_48_22_*Z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634" y="5140325"/>
            <a:ext cx="1564217" cy="125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bg1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9pPr>
    </p:titleStyle>
    <p:bodyStyle>
      <a:lvl1pPr marL="12700" indent="-127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8001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2573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7145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1717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8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jpeg"/><Relationship Id="rId2" Type="http://schemas.openxmlformats.org/officeDocument/2006/relationships/hyperlink" Target="http://image.baidu.com/i?ct=503316480&amp;z=0&amp;tn=baiduimagedetail&amp;word=%CD%D0%B6%FB%CB%B9%CC%A9&amp;in=7280&amp;cl=2&amp;cm=1&amp;sc=0&amp;lm=-1&amp;pn=1&amp;rn=1&amp;di=1075261998&amp;ln=2000&amp;fr=ala0&amp;ic=0&amp;s=0" TargetMode="External"/><Relationship Id="rId1" Type="http://schemas.openxmlformats.org/officeDocument/2006/relationships/hyperlink" Target="http://image.baidu.com/i?ct=503316480&amp;z=0&amp;tn=baiduimagedetail&amp;word=%CD%D0%B6%FB%CB%B9%CC%A9,%B1%B4%B6%E0%B7%D2&amp;in=1057&amp;cl=2&amp;cm=1&amp;sc=0&amp;lm=-1&amp;pn=57&amp;rn=1&amp;di=8278561635&amp;ln=569&amp;fr=ala0&amp;ic=0&amp;s=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510" y="14605"/>
            <a:ext cx="12174220" cy="680085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13760" y="1749425"/>
            <a:ext cx="6196330" cy="3589020"/>
          </a:xfrm>
        </p:spPr>
        <p:txBody>
          <a:bodyPr>
            <a:noAutofit/>
          </a:bodyPr>
          <a:lstStyle/>
          <a:p>
            <a:pPr indent="636905" latinLnBrk="0"/>
            <a:r>
              <a:rPr lang="zh-CN" altLang="en-US" sz="3200" b="1" dirty="0">
                <a:solidFill>
                  <a:schemeClr val="tx1"/>
                </a:solidFill>
              </a:rPr>
              <a:t>古代有一个县官，有一天他下令贴出了一张告示，要抓一个小偷。</a:t>
            </a:r>
            <a:endParaRPr lang="zh-CN" altLang="en-US" sz="3200" b="1" dirty="0">
              <a:solidFill>
                <a:schemeClr val="tx1"/>
              </a:solidFill>
            </a:endParaRPr>
          </a:p>
          <a:p>
            <a:pPr indent="636905" latinLnBrk="0"/>
            <a:r>
              <a:rPr lang="zh-CN" altLang="en-US" sz="3200" b="1" dirty="0">
                <a:solidFill>
                  <a:schemeClr val="tx1"/>
                </a:solidFill>
              </a:rPr>
              <a:t>告示上是这样写的：“个子不高不矮，身材不胖不瘦，脸不黑不白，眼睛不大不小，鼻子不高不低，嘴巴不宽不窄。”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l="12995" t="8477" r="5361" b="4232"/>
          <a:stretch>
            <a:fillRect/>
          </a:stretch>
        </p:blipFill>
        <p:spPr>
          <a:xfrm>
            <a:off x="9488805" y="3963670"/>
            <a:ext cx="2675890" cy="286131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rcRect l="24530" t="12993" r="17956" b="9063"/>
          <a:stretch>
            <a:fillRect/>
          </a:stretch>
        </p:blipFill>
        <p:spPr>
          <a:xfrm>
            <a:off x="0" y="32385"/>
            <a:ext cx="2938780" cy="31381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9210" y="-15240"/>
            <a:ext cx="12220575" cy="6858000"/>
          </a:xfrm>
          <a:prstGeom prst="rect">
            <a:avLst/>
          </a:prstGeom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970" y="1013460"/>
            <a:ext cx="7958455" cy="542861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480550" y="182880"/>
            <a:ext cx="1005840" cy="490093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5400" b="1">
                <a:latin typeface="华文琥珀" panose="02010800040101010101" charset="-122"/>
                <a:ea typeface="华文琥珀" panose="02010800040101010101" charset="-122"/>
                <a:sym typeface="+mn-ea"/>
              </a:rPr>
              <a:t>写人要抓住特点</a:t>
            </a:r>
            <a:endParaRPr lang="zh-CN" altLang="en-US" sz="5400" b="1">
              <a:latin typeface="华文琥珀" panose="02010800040101010101" charset="-122"/>
              <a:ea typeface="华文琥珀" panose="02010800040101010101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6145">
            <a:hlinkClick r:id="rId1"/>
          </p:cNvPr>
          <p:cNvSpPr>
            <a:spLocks noChangeAspect="1"/>
          </p:cNvSpPr>
          <p:nvPr/>
        </p:nvSpPr>
        <p:spPr>
          <a:xfrm>
            <a:off x="1600200" y="35052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7" name="矩形 6146">
            <a:hlinkClick r:id="rId1"/>
          </p:cNvPr>
          <p:cNvSpPr>
            <a:spLocks noChangeAspect="1"/>
          </p:cNvSpPr>
          <p:nvPr/>
        </p:nvSpPr>
        <p:spPr>
          <a:xfrm>
            <a:off x="1600200" y="35052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8" name="矩形 6147">
            <a:hlinkClick r:id="rId1"/>
          </p:cNvPr>
          <p:cNvSpPr>
            <a:spLocks noChangeAspect="1"/>
          </p:cNvSpPr>
          <p:nvPr/>
        </p:nvSpPr>
        <p:spPr>
          <a:xfrm>
            <a:off x="5943600" y="362712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9" name="矩形 6148">
            <a:hlinkClick r:id="rId1"/>
          </p:cNvPr>
          <p:cNvSpPr>
            <a:spLocks noChangeAspect="1"/>
          </p:cNvSpPr>
          <p:nvPr/>
        </p:nvSpPr>
        <p:spPr>
          <a:xfrm>
            <a:off x="5943600" y="362712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0" name="文本框 6149"/>
          <p:cNvSpPr txBox="1"/>
          <p:nvPr/>
        </p:nvSpPr>
        <p:spPr>
          <a:xfrm>
            <a:off x="2135188" y="1115695"/>
            <a:ext cx="7129462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Clr>
                <a:srgbClr val="000000"/>
              </a:buClr>
            </a:pPr>
            <a:endParaRPr lang="zh-CN" altLang="en-US" sz="2400" b="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151" name="矩形 6150">
            <a:hlinkClick r:id="rId1"/>
          </p:cNvPr>
          <p:cNvSpPr>
            <a:spLocks noChangeAspect="1"/>
          </p:cNvSpPr>
          <p:nvPr/>
        </p:nvSpPr>
        <p:spPr>
          <a:xfrm>
            <a:off x="1600200" y="35052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2" name="矩形 6151">
            <a:hlinkClick r:id="rId2"/>
          </p:cNvPr>
          <p:cNvSpPr>
            <a:spLocks noChangeAspect="1"/>
          </p:cNvSpPr>
          <p:nvPr/>
        </p:nvSpPr>
        <p:spPr>
          <a:xfrm>
            <a:off x="5943600" y="362712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6153" name="图片 6152" descr="b2a00308499048c063d986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560" y="765175"/>
            <a:ext cx="3980815" cy="474218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157" name="文本框 6156"/>
          <p:cNvSpPr txBox="1"/>
          <p:nvPr/>
        </p:nvSpPr>
        <p:spPr>
          <a:xfrm>
            <a:off x="8517255" y="5551805"/>
            <a:ext cx="1963420" cy="57912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ctr" eaLnBrk="1" hangingPunct="1">
              <a:spcBef>
                <a:spcPct val="50000"/>
              </a:spcBef>
              <a:buClr>
                <a:srgbClr val="000000"/>
              </a:buClr>
            </a:pPr>
            <a:r>
              <a:rPr lang="zh-CN" altLang="en-US" sz="3200" b="0" dirty="0">
                <a:latin typeface="Times New Roman" panose="02020603050405020304" pitchFamily="2" charset="0"/>
                <a:ea typeface="宋体" panose="02010600030101010101" pitchFamily="2" charset="-122"/>
              </a:rPr>
              <a:t>托尔斯泰</a:t>
            </a:r>
            <a:endParaRPr lang="zh-CN" altLang="en-US" sz="3200" b="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160" name="文本框 6159"/>
          <p:cNvSpPr txBox="1"/>
          <p:nvPr/>
        </p:nvSpPr>
        <p:spPr>
          <a:xfrm>
            <a:off x="707390" y="1377315"/>
            <a:ext cx="6350635" cy="42259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eaLnBrk="1" hangingPunct="1">
              <a:lnSpc>
                <a:spcPct val="12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    他生就一副多毛的脸庞，植被多于空地，浓密的胡髭（zī）使人难以看清他的内心世界。长髭覆盖了两颊，遮住了嘴唇，遮住了皱似树皮的黝黑脸膛，一根根迎风飘动，颇有长者风度。宽约一指的眉毛像纠缠不清的树根，朝上倒竖。一绺绺灰白的鬈</a:t>
            </a:r>
            <a:r>
              <a:rPr lang="zh-CN" altLang="en-US" sz="28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sym typeface="+mn-ea"/>
              </a:rPr>
              <a:t>（quán）</a:t>
            </a:r>
            <a:r>
              <a:rPr lang="zh-CN" altLang="en-US" sz="2800" b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发像泡沫一样堆在额头上。</a:t>
            </a:r>
            <a:endParaRPr lang="zh-CN" altLang="en-US" sz="2800" b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161" name="矩形 6160"/>
          <p:cNvSpPr/>
          <p:nvPr/>
        </p:nvSpPr>
        <p:spPr>
          <a:xfrm>
            <a:off x="420370" y="482600"/>
            <a:ext cx="3240088" cy="90805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  <a:normAutofit fontScale="90000" lnSpcReduction="10000"/>
          </a:bodyPr>
          <a:lstStyle/>
          <a:p>
            <a:pPr algn="ctr"/>
            <a:r>
              <a:rPr lang="zh-CN" altLang="en-US" sz="6000">
                <a:ln w="952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B050"/>
                </a:solidFill>
                <a:latin typeface="楷体" panose="02010609060101010101" charset="-122"/>
                <a:ea typeface="楷体" panose="02010609060101010101" charset="-122"/>
              </a:rPr>
              <a:t>课文回放</a:t>
            </a:r>
            <a:endParaRPr lang="zh-CN" altLang="en-US" sz="6000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B05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3246120" y="1933575"/>
            <a:ext cx="803275" cy="9525"/>
          </a:xfrm>
          <a:prstGeom prst="line">
            <a:avLst/>
          </a:prstGeom>
          <a:ln w="38100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20240" y="2476500"/>
            <a:ext cx="1813560" cy="0"/>
          </a:xfrm>
          <a:prstGeom prst="line">
            <a:avLst/>
          </a:prstGeom>
          <a:ln w="38100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368040" y="2964180"/>
            <a:ext cx="685800" cy="22860"/>
          </a:xfrm>
          <a:prstGeom prst="line">
            <a:avLst/>
          </a:prstGeom>
          <a:ln w="38100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825240" y="5021580"/>
            <a:ext cx="1920240" cy="15240"/>
          </a:xfrm>
          <a:prstGeom prst="line">
            <a:avLst/>
          </a:prstGeom>
          <a:ln w="38100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" name="直接连接符 1"/>
          <p:cNvCxnSpPr/>
          <p:nvPr/>
        </p:nvCxnSpPr>
        <p:spPr>
          <a:xfrm>
            <a:off x="1940560" y="4508500"/>
            <a:ext cx="685800" cy="22860"/>
          </a:xfrm>
          <a:prstGeom prst="line">
            <a:avLst/>
          </a:prstGeom>
          <a:ln w="38100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5240" y="4445"/>
            <a:ext cx="12192635" cy="6841490"/>
          </a:xfrm>
          <a:prstGeom prst="rect">
            <a:avLst/>
          </a:prstGeom>
        </p:spPr>
      </p:pic>
      <p:sp>
        <p:nvSpPr>
          <p:cNvPr id="5122" name="Text Box 5"/>
          <p:cNvSpPr txBox="1"/>
          <p:nvPr/>
        </p:nvSpPr>
        <p:spPr>
          <a:xfrm>
            <a:off x="2013268" y="1332230"/>
            <a:ext cx="6408737" cy="10972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6600" dirty="0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目标要求</a:t>
            </a:r>
            <a:endParaRPr lang="en-US" altLang="x-none" sz="6600" dirty="0">
              <a:solidFill>
                <a:schemeClr val="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123" name="Text Box 11"/>
          <p:cNvSpPr txBox="1"/>
          <p:nvPr/>
        </p:nvSpPr>
        <p:spPr>
          <a:xfrm>
            <a:off x="2927350" y="2492375"/>
            <a:ext cx="63373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x-none" sz="4800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4800" dirty="0">
                <a:latin typeface="Arial" panose="020B0604020202020204" pitchFamily="34" charset="0"/>
                <a:ea typeface="宋体" panose="02010600030101010101" pitchFamily="2" charset="-122"/>
              </a:rPr>
              <a:t>学会观察，捕捉特点</a:t>
            </a:r>
            <a:endParaRPr lang="zh-CN" altLang="en-US" sz="4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 Box 11"/>
          <p:cNvSpPr txBox="1"/>
          <p:nvPr/>
        </p:nvSpPr>
        <p:spPr>
          <a:xfrm>
            <a:off x="2947670" y="3792855"/>
            <a:ext cx="63373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x-none" sz="4800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4800" dirty="0">
                <a:latin typeface="Arial" panose="020B0604020202020204" pitchFamily="34" charset="0"/>
                <a:ea typeface="宋体" panose="02010600030101010101" pitchFamily="2" charset="-122"/>
              </a:rPr>
              <a:t>运用描写，突出特点</a:t>
            </a:r>
            <a:endParaRPr lang="zh-CN" altLang="en-US" sz="4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/>
          <p:nvPr/>
        </p:nvSpPr>
        <p:spPr>
          <a:xfrm>
            <a:off x="8485505" y="2814955"/>
            <a:ext cx="902335" cy="1920240"/>
          </a:xfrm>
          <a:prstGeom prst="rect">
            <a:avLst/>
          </a:prstGeom>
          <a:solidFill>
            <a:srgbClr val="FF0000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6000" dirty="0">
                <a:solidFill>
                  <a:schemeClr val="bg1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个性</a:t>
            </a:r>
            <a:endParaRPr lang="zh-CN" altLang="en-US" sz="6000" dirty="0">
              <a:solidFill>
                <a:schemeClr val="bg1"/>
              </a:solidFill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sp>
        <p:nvSpPr>
          <p:cNvPr id="11280" name="Text Box 18"/>
          <p:cNvSpPr txBox="1"/>
          <p:nvPr/>
        </p:nvSpPr>
        <p:spPr>
          <a:xfrm>
            <a:off x="858520" y="2921635"/>
            <a:ext cx="899160" cy="1920240"/>
          </a:xfrm>
          <a:prstGeom prst="rect">
            <a:avLst/>
          </a:prstGeom>
          <a:solidFill>
            <a:srgbClr val="FF0000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6000" dirty="0">
                <a:solidFill>
                  <a:schemeClr val="bg1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方法</a:t>
            </a:r>
            <a:endParaRPr lang="zh-CN" altLang="en-US" sz="6000" dirty="0">
              <a:solidFill>
                <a:schemeClr val="bg1"/>
              </a:solidFill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sp>
        <p:nvSpPr>
          <p:cNvPr id="11281" name="Text Box 19"/>
          <p:cNvSpPr txBox="1"/>
          <p:nvPr/>
        </p:nvSpPr>
        <p:spPr>
          <a:xfrm>
            <a:off x="2298383" y="1430655"/>
            <a:ext cx="2447925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外貌描写</a:t>
            </a:r>
            <a:endParaRPr lang="zh-CN" altLang="en-US" sz="44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282" name="Text Box 20"/>
          <p:cNvSpPr txBox="1"/>
          <p:nvPr/>
        </p:nvSpPr>
        <p:spPr>
          <a:xfrm>
            <a:off x="2298383" y="4284980"/>
            <a:ext cx="252095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动作描写</a:t>
            </a:r>
            <a:endParaRPr lang="zh-CN" altLang="en-US" sz="44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283" name="Text Box 21"/>
          <p:cNvSpPr txBox="1"/>
          <p:nvPr/>
        </p:nvSpPr>
        <p:spPr>
          <a:xfrm>
            <a:off x="2298383" y="3322638"/>
            <a:ext cx="2592387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语言描写</a:t>
            </a:r>
            <a:endParaRPr lang="zh-CN" altLang="en-US" sz="44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284" name="Text Box 22"/>
          <p:cNvSpPr txBox="1"/>
          <p:nvPr/>
        </p:nvSpPr>
        <p:spPr>
          <a:xfrm>
            <a:off x="2313623" y="5191125"/>
            <a:ext cx="259080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心理描写</a:t>
            </a:r>
            <a:endParaRPr lang="zh-CN" altLang="en-US" sz="44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1285" name="AutoShape 23"/>
          <p:cNvSpPr/>
          <p:nvPr/>
        </p:nvSpPr>
        <p:spPr>
          <a:xfrm>
            <a:off x="2143760" y="1514475"/>
            <a:ext cx="76200" cy="4177030"/>
          </a:xfrm>
          <a:prstGeom prst="leftBrace">
            <a:avLst>
              <a:gd name="adj1" fmla="val 386231"/>
              <a:gd name="adj2" fmla="val 50000"/>
            </a:avLst>
          </a:prstGeom>
          <a:noFill/>
          <a:ln w="9525" cap="flat" cmpd="sng">
            <a:solidFill>
              <a:srgbClr val="FF66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7" name="Text Box 26"/>
          <p:cNvSpPr txBox="1"/>
          <p:nvPr/>
        </p:nvSpPr>
        <p:spPr>
          <a:xfrm>
            <a:off x="394653" y="374968"/>
            <a:ext cx="569214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8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运用描写，突出特点</a:t>
            </a:r>
            <a:endParaRPr lang="zh-CN" altLang="en-US" sz="4800" b="1" dirty="0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7590155" y="3078480"/>
            <a:ext cx="795655" cy="85217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Text Box 19"/>
          <p:cNvSpPr txBox="1"/>
          <p:nvPr/>
        </p:nvSpPr>
        <p:spPr>
          <a:xfrm>
            <a:off x="9588500" y="1694815"/>
            <a:ext cx="2036445" cy="448056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揭示人物的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身份职业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性格特征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，显示人物的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独特个性、情感变化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，使人物生动形象。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Text Box 19"/>
          <p:cNvSpPr txBox="1"/>
          <p:nvPr/>
        </p:nvSpPr>
        <p:spPr>
          <a:xfrm>
            <a:off x="2288223" y="2365375"/>
            <a:ext cx="2447925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神态描写</a:t>
            </a:r>
            <a:endParaRPr lang="zh-CN" altLang="en-US" sz="44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120640" y="1493520"/>
            <a:ext cx="3400425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800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容貌、身材、衣着等</a:t>
            </a:r>
            <a:endParaRPr lang="zh-CN" altLang="en-US" sz="2800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90160" y="2392680"/>
            <a:ext cx="161290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800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面部表情</a:t>
            </a:r>
            <a:endParaRPr lang="zh-CN" altLang="en-US" sz="2800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072380" y="3368040"/>
            <a:ext cx="161290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800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言谈话语</a:t>
            </a:r>
            <a:endParaRPr lang="zh-CN" altLang="en-US" sz="2800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48580" y="4343400"/>
            <a:ext cx="161290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 algn="l"/>
            <a:r>
              <a:rPr lang="zh-CN" altLang="en-US" sz="2800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举动行为</a:t>
            </a:r>
            <a:endParaRPr lang="zh-CN" altLang="en-US" sz="2800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63820" y="5288280"/>
            <a:ext cx="161290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方正姚体" panose="02010601030101010101" charset="-122"/>
                <a:ea typeface="方正姚体" panose="02010601030101010101" charset="-122"/>
                <a:sym typeface="+mn-ea"/>
              </a:rPr>
              <a:t>内心活动</a:t>
            </a:r>
            <a:endParaRPr lang="zh-CN" altLang="en-US" sz="2800" b="1" dirty="0">
              <a:solidFill>
                <a:srgbClr val="FFFF00"/>
              </a:solidFill>
              <a:latin typeface="方正姚体" panose="02010601030101010101" charset="-122"/>
              <a:ea typeface="方正姚体" panose="0201060103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80" grpId="0" animBg="1"/>
      <p:bldP spid="11281" grpId="0"/>
      <p:bldP spid="11282" grpId="0"/>
      <p:bldP spid="11283" grpId="0"/>
      <p:bldP spid="11284" grpId="0"/>
      <p:bldP spid="11285" grpId="0" animBg="1"/>
      <p:bldP spid="4" grpId="1" animBg="1"/>
      <p:bldP spid="6" grpId="0" bldLvl="0" animBg="1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8415" y="-12065"/>
            <a:ext cx="12228195" cy="69005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10185" y="161290"/>
            <a:ext cx="8488680" cy="6587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 fontAlgn="auto">
              <a:lnSpc>
                <a:spcPct val="120000"/>
              </a:lnSpc>
            </a:pPr>
            <a:r>
              <a:rPr lang="zh-CN" altLang="en-US" sz="3200"/>
              <a:t>在我们班上，总能听到一种奇怪的、搞笑的笑声，它有时快、有时慢，但总是又尖又细。</a:t>
            </a:r>
            <a:endParaRPr lang="zh-CN" altLang="en-US" sz="3200"/>
          </a:p>
          <a:p>
            <a:pPr indent="457200" fontAlgn="auto">
              <a:lnSpc>
                <a:spcPct val="120000"/>
              </a:lnSpc>
            </a:pPr>
            <a:r>
              <a:rPr lang="zh-CN" altLang="en-US" sz="3200"/>
              <a:t>这位同学在笑的时候把嘴弯成圆形，只露出两颗门牙，像是在说</a:t>
            </a:r>
            <a:r>
              <a:rPr lang="en-US" altLang="zh-CN" sz="3200"/>
              <a:t>“</a:t>
            </a:r>
            <a:r>
              <a:rPr lang="zh-CN" altLang="en-US" sz="3200"/>
              <a:t>噢</a:t>
            </a:r>
            <a:r>
              <a:rPr lang="en-US" altLang="zh-CN" sz="3200"/>
              <a:t>”</a:t>
            </a:r>
            <a:r>
              <a:rPr lang="zh-CN" altLang="en-US" sz="3200"/>
              <a:t>一样，看上去就像一只小老鼠。上半身经常前后摇晃着，揺向后的次数比向前的次数多很多。如果</a:t>
            </a:r>
            <a:r>
              <a:rPr lang="en-US" altLang="zh-CN" sz="3200"/>
              <a:t>TA</a:t>
            </a:r>
            <a:r>
              <a:rPr lang="zh-CN" altLang="en-US" sz="3200"/>
              <a:t>正在上课或坐在课桌前，</a:t>
            </a:r>
            <a:r>
              <a:rPr lang="en-US" altLang="zh-CN" sz="3200">
                <a:sym typeface="+mn-ea"/>
              </a:rPr>
              <a:t>TA</a:t>
            </a:r>
            <a:r>
              <a:rPr lang="zh-CN" altLang="en-US" sz="3200">
                <a:sym typeface="+mn-ea"/>
              </a:rPr>
              <a:t>就会在笑起来前把手重重地拍到桌面上，有时还会拍腿。</a:t>
            </a:r>
            <a:r>
              <a:rPr lang="en-US" altLang="zh-CN" sz="3200">
                <a:sym typeface="+mn-ea"/>
              </a:rPr>
              <a:t>TA</a:t>
            </a:r>
            <a:r>
              <a:rPr lang="zh-CN" altLang="en-US" sz="3200">
                <a:sym typeface="+mn-ea"/>
              </a:rPr>
              <a:t>笑完以后，通常会长长地吸一口气，说一句</a:t>
            </a:r>
            <a:r>
              <a:rPr lang="en-US" altLang="zh-CN" sz="3200">
                <a:sym typeface="+mn-ea"/>
              </a:rPr>
              <a:t>“</a:t>
            </a:r>
            <a:r>
              <a:rPr lang="zh-CN" altLang="en-US" sz="3200">
                <a:sym typeface="+mn-ea"/>
              </a:rPr>
              <a:t>好好笑啊</a:t>
            </a:r>
            <a:r>
              <a:rPr lang="en-US" altLang="zh-CN" sz="3200">
                <a:sym typeface="+mn-ea"/>
              </a:rPr>
              <a:t>”</a:t>
            </a:r>
            <a:r>
              <a:rPr lang="zh-CN" altLang="en-US" sz="3200">
                <a:sym typeface="+mn-ea"/>
              </a:rPr>
              <a:t>。</a:t>
            </a:r>
            <a:endParaRPr lang="zh-CN" altLang="en-US" sz="3200">
              <a:sym typeface="+mn-ea"/>
            </a:endParaRPr>
          </a:p>
          <a:p>
            <a:pPr indent="457200" fontAlgn="auto">
              <a:lnSpc>
                <a:spcPct val="120000"/>
              </a:lnSpc>
            </a:pPr>
            <a:endParaRPr lang="zh-CN" altLang="en-US" sz="3200">
              <a:sym typeface="+mn-ea"/>
            </a:endParaRPr>
          </a:p>
          <a:p>
            <a:pPr indent="457200" algn="r" fontAlgn="auto">
              <a:lnSpc>
                <a:spcPct val="120000"/>
              </a:lnSpc>
            </a:pPr>
            <a:r>
              <a:rPr lang="en-US" altLang="zh-CN" sz="3200">
                <a:sym typeface="+mn-ea"/>
              </a:rPr>
              <a:t>——</a:t>
            </a:r>
            <a:r>
              <a:rPr lang="zh-CN" altLang="en-US" sz="3200">
                <a:sym typeface="+mn-ea"/>
              </a:rPr>
              <a:t>摘自洪毅周记</a:t>
            </a:r>
            <a:endParaRPr lang="zh-CN" altLang="en-US" sz="3200"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881870" y="161290"/>
            <a:ext cx="921385" cy="3749040"/>
          </a:xfrm>
          <a:prstGeom prst="rect">
            <a:avLst/>
          </a:prstGeom>
          <a:noFill/>
        </p:spPr>
        <p:txBody>
          <a:bodyPr vert="eaVert"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猜猜这是谁？</a:t>
            </a:r>
            <a:endParaRPr lang="zh-CN" altLang="en-US" sz="48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8415" y="-12065"/>
            <a:ext cx="12228195" cy="6900545"/>
          </a:xfrm>
          <a:prstGeom prst="rect">
            <a:avLst/>
          </a:prstGeom>
        </p:spPr>
      </p:pic>
      <p:sp>
        <p:nvSpPr>
          <p:cNvPr id="44034" name="Text Box 6"/>
          <p:cNvSpPr txBox="1"/>
          <p:nvPr/>
        </p:nvSpPr>
        <p:spPr>
          <a:xfrm>
            <a:off x="378460" y="651510"/>
            <a:ext cx="11075670" cy="621157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anchor="b">
            <a:spAutoFit/>
          </a:bodyPr>
          <a:lstStyle/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en-US" altLang="x-none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肖像描写要点：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dirty="0">
                <a:latin typeface="Arial" panose="020B0604020202020204" pitchFamily="34" charset="0"/>
                <a:ea typeface="隶书" panose="02010509060101010101" pitchFamily="1" charset="-122"/>
              </a:rPr>
              <a:t>抓住人物</a:t>
            </a:r>
            <a:r>
              <a:rPr lang="zh-CN" altLang="en-US" sz="3200" dirty="0">
                <a:solidFill>
                  <a:srgbClr val="7030A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典型的外在特点</a:t>
            </a:r>
            <a:r>
              <a:rPr lang="zh-CN" altLang="en-US" sz="3200" dirty="0">
                <a:latin typeface="Arial" panose="020B0604020202020204" pitchFamily="34" charset="0"/>
                <a:ea typeface="隶书" panose="02010509060101010101" pitchFamily="1" charset="-122"/>
              </a:rPr>
              <a:t>，反映其个性。</a:t>
            </a:r>
            <a:endParaRPr lang="zh-CN" altLang="en-US" sz="3200" dirty="0"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en-US" altLang="x-none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动作描写要点：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华文中宋" panose="02010600040101010101" pitchFamily="2" charset="-122"/>
              </a:rPr>
              <a:t>     </a:t>
            </a:r>
            <a:r>
              <a:rPr lang="zh-CN" altLang="en-US" sz="3200" dirty="0">
                <a:latin typeface="Arial" panose="020B0604020202020204" pitchFamily="34" charset="0"/>
                <a:ea typeface="隶书" panose="02010509060101010101" pitchFamily="1" charset="-122"/>
              </a:rPr>
              <a:t>要注意写出人物</a:t>
            </a:r>
            <a:r>
              <a:rPr lang="zh-CN" altLang="en-US" sz="3200" dirty="0">
                <a:solidFill>
                  <a:srgbClr val="7030A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动作的生动性</a:t>
            </a:r>
            <a:r>
              <a:rPr lang="zh-CN" altLang="en-US" sz="3200" dirty="0">
                <a:latin typeface="Arial" panose="020B0604020202020204" pitchFamily="34" charset="0"/>
                <a:ea typeface="隶书" panose="02010509060101010101" pitchFamily="1" charset="-122"/>
              </a:rPr>
              <a:t>，努力写出细节，反映人物特点。</a:t>
            </a:r>
            <a:endParaRPr lang="zh-CN" altLang="en-US" sz="3200" dirty="0"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en-US" altLang="x-none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语言描写要点：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x-none" sz="3200" dirty="0">
                <a:latin typeface="隶书" panose="02010509060101010101" pitchFamily="1" charset="-122"/>
                <a:ea typeface="隶书" panose="02010509060101010101" pitchFamily="1" charset="-122"/>
              </a:rPr>
              <a:t>a.</a:t>
            </a:r>
            <a:r>
              <a:rPr lang="zh-CN" altLang="en-US" sz="3200" dirty="0">
                <a:latin typeface="隶书" panose="02010509060101010101" pitchFamily="1" charset="-122"/>
                <a:ea typeface="隶书" panose="02010509060101010101" pitchFamily="1" charset="-122"/>
              </a:rPr>
              <a:t>人物语言的描写</a:t>
            </a:r>
            <a:r>
              <a:rPr lang="zh-CN" altLang="en-US" sz="3200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要符合人物的年龄、经历、身份、文化教养等特点；</a:t>
            </a:r>
            <a:endParaRPr lang="zh-CN" altLang="en-US" sz="3200" dirty="0">
              <a:solidFill>
                <a:srgbClr val="7030A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en-US" altLang="x-none" sz="3200" dirty="0">
                <a:latin typeface="隶书" panose="02010509060101010101" pitchFamily="1" charset="-122"/>
                <a:ea typeface="隶书" panose="02010509060101010101" pitchFamily="1" charset="-122"/>
              </a:rPr>
              <a:t> b.</a:t>
            </a:r>
            <a:r>
              <a:rPr lang="zh-CN" altLang="en-US" sz="3200" dirty="0">
                <a:latin typeface="隶书" panose="02010509060101010101" pitchFamily="1" charset="-122"/>
                <a:ea typeface="隶书" panose="02010509060101010101" pitchFamily="1" charset="-122"/>
              </a:rPr>
              <a:t>语言须</a:t>
            </a:r>
            <a:r>
              <a:rPr lang="zh-CN" altLang="en-US" sz="3200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简洁</a:t>
            </a:r>
            <a:r>
              <a:rPr lang="zh-CN" altLang="en-US" sz="3200" dirty="0">
                <a:latin typeface="隶书" panose="02010509060101010101" pitchFamily="1" charset="-122"/>
                <a:ea typeface="隶书" panose="02010509060101010101" pitchFamily="1" charset="-122"/>
              </a:rPr>
              <a:t>，能反映人物的特征。</a:t>
            </a:r>
            <a:endParaRPr lang="zh-CN" altLang="en-US" sz="3200" dirty="0"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en-US" altLang="x-none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心理描写要点：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en-US" altLang="x-none" sz="3200" dirty="0">
                <a:latin typeface="隶书" panose="02010509060101010101" pitchFamily="1" charset="-122"/>
                <a:ea typeface="隶书" panose="02010509060101010101" pitchFamily="1" charset="-122"/>
              </a:rPr>
              <a:t>a.</a:t>
            </a:r>
            <a:r>
              <a:rPr lang="zh-CN" altLang="en-US" sz="3200" dirty="0">
                <a:latin typeface="隶书" panose="02010509060101010101" pitchFamily="1" charset="-122"/>
                <a:ea typeface="隶书" panose="02010509060101010101" pitchFamily="1" charset="-122"/>
              </a:rPr>
              <a:t>心理描写要</a:t>
            </a:r>
            <a:r>
              <a:rPr lang="zh-CN" altLang="en-US" sz="3200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符合具体的情境</a:t>
            </a:r>
            <a:r>
              <a:rPr lang="zh-CN" altLang="en-US" sz="3200" dirty="0">
                <a:latin typeface="隶书" panose="02010509060101010101" pitchFamily="1" charset="-122"/>
                <a:ea typeface="隶书" panose="02010509060101010101" pitchFamily="1" charset="-122"/>
              </a:rPr>
              <a:t>；</a:t>
            </a:r>
            <a:endParaRPr lang="zh-CN" altLang="en-US" sz="3200" dirty="0"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marL="457200" lvl="0" indent="-457200" eaLnBrk="1" hangingPunct="1">
              <a:lnSpc>
                <a:spcPct val="60000"/>
              </a:lnSpc>
              <a:spcBef>
                <a:spcPct val="50000"/>
              </a:spcBef>
            </a:pPr>
            <a:r>
              <a:rPr lang="en-US" altLang="x-none" sz="3200" dirty="0">
                <a:latin typeface="隶书" panose="02010509060101010101" pitchFamily="1" charset="-122"/>
                <a:ea typeface="隶书" panose="02010509060101010101" pitchFamily="1" charset="-122"/>
              </a:rPr>
              <a:t> b.</a:t>
            </a:r>
            <a:r>
              <a:rPr lang="zh-CN" altLang="en-US" sz="3200" dirty="0">
                <a:latin typeface="隶书" panose="02010509060101010101" pitchFamily="1" charset="-122"/>
                <a:ea typeface="隶书" panose="02010509060101010101" pitchFamily="1" charset="-122"/>
              </a:rPr>
              <a:t>要写出人物细微的</a:t>
            </a:r>
            <a:r>
              <a:rPr lang="zh-CN" altLang="en-US" sz="3200" dirty="0">
                <a:solidFill>
                  <a:srgbClr val="7030A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感情和心理变化过程</a:t>
            </a:r>
            <a:r>
              <a:rPr lang="zh-CN" altLang="en-US" sz="3200" dirty="0">
                <a:latin typeface="隶书" panose="02010509060101010101" pitchFamily="1" charset="-122"/>
                <a:ea typeface="隶书" panose="02010509060101010101" pitchFamily="1" charset="-122"/>
              </a:rPr>
              <a:t>，反映出人物感受、特点。</a:t>
            </a:r>
            <a:endParaRPr lang="zh-CN" altLang="en-US" sz="3200" dirty="0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44035" name="Text Box 7"/>
          <p:cNvSpPr txBox="1"/>
          <p:nvPr/>
        </p:nvSpPr>
        <p:spPr>
          <a:xfrm>
            <a:off x="6020435" y="60960"/>
            <a:ext cx="6119813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solidFill>
                  <a:srgbClr val="006666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人物描写方法要点归纳</a:t>
            </a:r>
            <a:endParaRPr lang="zh-CN" altLang="en-US" sz="4400" dirty="0">
              <a:solidFill>
                <a:srgbClr val="006666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05" y="635"/>
            <a:ext cx="12194540" cy="6869430"/>
          </a:xfrm>
          <a:prstGeom prst="rect">
            <a:avLst/>
          </a:prstGeom>
        </p:spPr>
      </p:pic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1524000" y="-169862"/>
            <a:ext cx="6392863" cy="1141412"/>
          </a:xfrm>
        </p:spPr>
        <p:txBody>
          <a:bodyPr vert="horz" wrap="square" anchor="ctr"/>
          <a:lstStyle/>
          <a:p>
            <a:pPr lvl="0"/>
            <a:r>
              <a:rPr lang="zh-CN" altLang="en-US">
                <a:solidFill>
                  <a:srgbClr val="006666"/>
                </a:solidFill>
              </a:rPr>
              <a:t>猜一猜他们的身份</a:t>
            </a:r>
            <a:endParaRPr lang="zh-CN" altLang="en-US">
              <a:solidFill>
                <a:srgbClr val="006666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73860" y="735965"/>
            <a:ext cx="10335260" cy="6189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709295" algn="l" fontAlgn="auto">
              <a:lnSpc>
                <a:spcPct val="130000"/>
              </a:lnSpc>
            </a:pPr>
            <a:r>
              <a:rPr lang="zh-CN" altLang="en-US" sz="2800" b="1" dirty="0">
                <a:sym typeface="+mn-ea"/>
              </a:rPr>
              <a:t>街头小店里有部公用电话，南来北往的行人很多，这天来打电话的人一个接着一个。</a:t>
            </a:r>
            <a:endParaRPr lang="zh-CN" altLang="en-US" sz="2800" b="1" dirty="0">
              <a:sym typeface="+mn-ea"/>
            </a:endParaRPr>
          </a:p>
          <a:p>
            <a:pPr lvl="0" indent="709295" algn="l" fontAlgn="auto">
              <a:lnSpc>
                <a:spcPct val="130000"/>
              </a:lnSpc>
            </a:pPr>
            <a:r>
              <a:rPr lang="en-US" altLang="x-none" sz="28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A 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一个戴眼镜的青年在电话里说：“我叫苏若甫，苏东坡的苏，郭沫若的若，杜甫的甫。</a:t>
            </a:r>
            <a:endParaRPr lang="zh-CN" altLang="en-US" sz="28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lvl="0" indent="709295" algn="l" fontAlgn="auto">
              <a:lnSpc>
                <a:spcPct val="130000"/>
              </a:lnSpc>
              <a:buNone/>
            </a:pPr>
            <a:r>
              <a:rPr lang="en-US" altLang="x-none" sz="28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B 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一个红光满面，挺着将军肚的男人，从小车里钻出来，拿着手机说没电了，也在这里打电话。他在电话里说：“我叫李美财，李嘉诚的李，美女的美，财富的财。”</a:t>
            </a:r>
            <a:endParaRPr lang="zh-CN" altLang="en-US" sz="2800" b="1" dirty="0"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lvl="0" indent="709295" algn="l" fontAlgn="auto">
              <a:lnSpc>
                <a:spcPct val="130000"/>
              </a:lnSpc>
              <a:buNone/>
            </a:pPr>
            <a:r>
              <a:rPr lang="en-US" altLang="x-none" sz="28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C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一个戴着安全帽、背着工具包的中年汉子来打电话，在电话里说：“我叫马再新，下马的马，再就业的再，创新的新。”</a:t>
            </a:r>
            <a:endParaRPr lang="zh-CN" altLang="en-US" sz="2800" b="1" dirty="0"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lvl="0" indent="709295" algn="l" fontAlgn="auto">
              <a:lnSpc>
                <a:spcPct val="130000"/>
              </a:lnSpc>
              <a:buNone/>
            </a:pPr>
            <a:r>
              <a:rPr lang="en-US" altLang="x-none" sz="28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D</a:t>
            </a:r>
            <a:r>
              <a:rPr lang="zh-CN" altLang="en-US" sz="28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一个提着青菜的老大娘来打电话，在电话中说：“我叫黄玉芹，黄豆的黄，玉米的玉，芹菜的芹。”</a:t>
            </a:r>
            <a:endParaRPr lang="zh-CN" altLang="en-US" sz="2800" b="1" dirty="0"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538210" y="6303645"/>
            <a:ext cx="3148330" cy="5791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ct val="100000"/>
              </a:lnSpc>
              <a:buNone/>
            </a:pPr>
            <a:r>
              <a:rPr lang="en-US" altLang="x-none" sz="3200" b="1" dirty="0">
                <a:solidFill>
                  <a:srgbClr val="FF0000"/>
                </a:solidFill>
                <a:sym typeface="+mn-ea"/>
              </a:rPr>
              <a:t>D  家庭妇女</a:t>
            </a:r>
            <a:endParaRPr lang="en-US" altLang="x-none" sz="3200" b="1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7282815" y="2498725"/>
            <a:ext cx="3842385" cy="5791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x-none" sz="3200" b="1" dirty="0">
                <a:solidFill>
                  <a:srgbClr val="FF0000"/>
                </a:solidFill>
                <a:sym typeface="+mn-ea"/>
              </a:rPr>
              <a:t>A 知识分子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232775" y="4134485"/>
            <a:ext cx="3842385" cy="5791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x-none" sz="3200" b="1" dirty="0">
                <a:solidFill>
                  <a:srgbClr val="FF0000"/>
                </a:solidFill>
                <a:sym typeface="+mn-ea"/>
              </a:rPr>
              <a:t>B 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企业老板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4160" y="4754880"/>
            <a:ext cx="2109470" cy="5791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x-none" sz="3200" b="1" dirty="0">
                <a:solidFill>
                  <a:srgbClr val="FF0000"/>
                </a:solidFill>
                <a:sym typeface="+mn-ea"/>
              </a:rPr>
              <a:t>C下岗工人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1430" y="3810"/>
            <a:ext cx="12244705" cy="6850380"/>
          </a:xfrm>
          <a:prstGeom prst="rect">
            <a:avLst/>
          </a:prstGeom>
        </p:spPr>
      </p:pic>
      <p:sp>
        <p:nvSpPr>
          <p:cNvPr id="17410" name="文本框 17409"/>
          <p:cNvSpPr txBox="1"/>
          <p:nvPr/>
        </p:nvSpPr>
        <p:spPr>
          <a:xfrm>
            <a:off x="504508" y="3710623"/>
            <a:ext cx="7940675" cy="255333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x-none" sz="4000" b="1" dirty="0">
                <a:latin typeface="Arial" panose="020B0604020202020204" pitchFamily="34" charset="0"/>
                <a:ea typeface="黑体" panose="02010609060101010101" pitchFamily="49" charset="-122"/>
              </a:rPr>
              <a:t>2     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在风中，她</a:t>
            </a:r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无助地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倚在墙边，</a:t>
            </a:r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凌乱而花白的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头发在</a:t>
            </a:r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苍老的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脸颊旁飘</a:t>
            </a:r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扬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着。我看到了她</a:t>
            </a:r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深凹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的眼，</a:t>
            </a:r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布满青筋和黑斑的枯竹似的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手。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433070" y="1694498"/>
            <a:ext cx="8083550" cy="192024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en-US" altLang="x-none" sz="4000" b="1" dirty="0">
                <a:latin typeface="Arial" panose="020B0604020202020204" pitchFamily="34" charset="0"/>
                <a:ea typeface="黑体" panose="02010609060101010101" pitchFamily="49" charset="-122"/>
              </a:rPr>
              <a:t>1     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在风中，她倚在墙边，头发在脸颊旁飘扬着。我看到了她的眼，又老又瘦的手。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412" name="矩形 17411"/>
          <p:cNvSpPr/>
          <p:nvPr/>
        </p:nvSpPr>
        <p:spPr>
          <a:xfrm>
            <a:off x="3359150" y="260350"/>
            <a:ext cx="4105275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800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比较两段文字</a:t>
            </a:r>
            <a:endParaRPr lang="zh-CN" altLang="en-US" sz="4800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8576945" y="4480560"/>
            <a:ext cx="3157220" cy="131064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ctr" eaLnBrk="1" hangingPunct="1"/>
            <a:r>
              <a:rPr lang="zh-CN" altLang="en-US" sz="4000" dirty="0">
                <a:solidFill>
                  <a:srgbClr val="9D4B3E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突出特点的词语</a:t>
            </a:r>
            <a:r>
              <a:rPr lang="zh-CN" altLang="en-US" sz="4000" dirty="0">
                <a:latin typeface="Arial" panose="020B0604020202020204" pitchFamily="34" charset="0"/>
                <a:ea typeface="黑体" panose="02010609060101010101" pitchFamily="49" charset="-122"/>
              </a:rPr>
              <a:t>和</a:t>
            </a: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修辞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下箭头标注 1"/>
          <p:cNvSpPr/>
          <p:nvPr/>
        </p:nvSpPr>
        <p:spPr>
          <a:xfrm>
            <a:off x="8610600" y="824230"/>
            <a:ext cx="3077845" cy="3655060"/>
          </a:xfrm>
          <a:prstGeom prst="downArrowCallou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702040" y="807720"/>
            <a:ext cx="2926080" cy="9144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5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细节描绘</a:t>
            </a:r>
            <a:endParaRPr lang="zh-CN" altLang="en-US" sz="5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621395" y="1737360"/>
            <a:ext cx="2981325" cy="1371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None/>
            </a:pPr>
            <a:r>
              <a:rPr lang="en-US" altLang="zh-CN" sz="2800" b="1" dirty="0">
                <a:solidFill>
                  <a:srgbClr val="9D4B3E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9D4B3E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、抓住突出特征。</a:t>
            </a:r>
            <a:endParaRPr lang="zh-CN" altLang="en-US" sz="2800" b="1" dirty="0">
              <a:solidFill>
                <a:srgbClr val="9D4B3E"/>
              </a:solidFill>
              <a:latin typeface="楷体_GB2312" pitchFamily="1" charset="-122"/>
              <a:ea typeface="楷体_GB2312" pitchFamily="1" charset="-122"/>
              <a:sym typeface="+mn-ea"/>
            </a:endParaRPr>
          </a:p>
          <a:p>
            <a:pPr>
              <a:buNone/>
            </a:pPr>
            <a:r>
              <a:rPr lang="en-US" altLang="x-none" sz="2800" b="1" dirty="0">
                <a:solidFill>
                  <a:srgbClr val="9D4B3E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2</a:t>
            </a:r>
            <a:r>
              <a:rPr lang="zh-CN" altLang="en-US" sz="2800" b="1" dirty="0">
                <a:solidFill>
                  <a:srgbClr val="9D4B3E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、突显性格和情感。</a:t>
            </a:r>
            <a:endParaRPr lang="zh-CN" altLang="en-US" sz="2800" b="1" dirty="0">
              <a:solidFill>
                <a:srgbClr val="9D4B3E"/>
              </a:solidFill>
              <a:latin typeface="楷体_GB2312" pitchFamily="1" charset="-122"/>
              <a:ea typeface="楷体_GB2312" pitchFamily="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0" grpId="1" bldLvl="0" animBg="1"/>
      <p:bldP spid="17411" grpId="0" animBg="1"/>
      <p:bldP spid="17411" grpId="1" animBg="1"/>
      <p:bldP spid="16391" grpId="0" bldLvl="0" animBg="1"/>
      <p:bldP spid="2" grpId="0" bldLvl="0" animBg="1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75665" y="2851785"/>
            <a:ext cx="10440035" cy="28613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p>
            <a:pPr indent="457200" fontAlgn="auto"/>
            <a:r>
              <a:rPr lang="zh-CN" altLang="en-US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饭桌上，妈妈说：</a:t>
            </a:r>
            <a:r>
              <a:rPr lang="en-US" altLang="zh-CN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“</a:t>
            </a:r>
            <a:r>
              <a:rPr lang="zh-CN" altLang="en-US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小明，今天在学校怎么样呀？考试了吗？感觉考得怎么样？</a:t>
            </a:r>
            <a:r>
              <a:rPr lang="en-US" altLang="zh-CN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”</a:t>
            </a:r>
            <a:endParaRPr lang="en-US" altLang="zh-CN" sz="3600">
              <a:latin typeface="隶书" panose="02010509060101010101" pitchFamily="1" charset="-122"/>
              <a:ea typeface="隶书" panose="02010509060101010101" pitchFamily="1" charset="-122"/>
              <a:cs typeface="隶书" panose="02010509060101010101" pitchFamily="1" charset="-122"/>
            </a:endParaRPr>
          </a:p>
          <a:p>
            <a:pPr indent="457200" fontAlgn="auto"/>
            <a:r>
              <a:rPr lang="zh-CN" altLang="en-US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我说：</a:t>
            </a:r>
            <a:r>
              <a:rPr lang="en-US" altLang="zh-CN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“</a:t>
            </a:r>
            <a:r>
              <a:rPr lang="zh-CN" altLang="en-US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哪会天天考试！我吃饭呢，别问了好吗？</a:t>
            </a:r>
            <a:r>
              <a:rPr lang="en-US" altLang="zh-CN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”</a:t>
            </a:r>
            <a:endParaRPr lang="zh-CN" altLang="en-US" sz="3600">
              <a:latin typeface="隶书" panose="02010509060101010101" pitchFamily="1" charset="-122"/>
              <a:ea typeface="隶书" panose="02010509060101010101" pitchFamily="1" charset="-122"/>
              <a:cs typeface="隶书" panose="02010509060101010101" pitchFamily="1" charset="-122"/>
            </a:endParaRPr>
          </a:p>
          <a:p>
            <a:pPr indent="457200" fontAlgn="auto"/>
            <a:r>
              <a:rPr lang="zh-CN" altLang="en-US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爸爸说：</a:t>
            </a:r>
            <a:r>
              <a:rPr lang="en-US" altLang="zh-CN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“</a:t>
            </a:r>
            <a:r>
              <a:rPr lang="zh-CN" altLang="en-US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这菜咸了。</a:t>
            </a:r>
            <a:r>
              <a:rPr lang="en-US" altLang="zh-CN" sz="3600">
                <a:latin typeface="隶书" panose="02010509060101010101" pitchFamily="1" charset="-122"/>
                <a:ea typeface="隶书" panose="02010509060101010101" pitchFamily="1" charset="-122"/>
                <a:cs typeface="隶书" panose="02010509060101010101" pitchFamily="1" charset="-122"/>
              </a:rPr>
              <a:t>”</a:t>
            </a:r>
            <a:endParaRPr lang="en-US" altLang="zh-CN" sz="3600">
              <a:latin typeface="隶书" panose="02010509060101010101" pitchFamily="1" charset="-122"/>
              <a:ea typeface="隶书" panose="02010509060101010101" pitchFamily="1" charset="-122"/>
              <a:cs typeface="隶书" panose="02010509060101010101" pitchFamily="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9450" y="715010"/>
            <a:ext cx="10772775" cy="14700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t">
            <a:spAutoFit/>
          </a:bodyPr>
          <a:p>
            <a:pPr lvl="0" algn="ctr" eaLnBrk="1" hangingPunct="1">
              <a:lnSpc>
                <a:spcPct val="140000"/>
              </a:lnSpc>
            </a:pPr>
            <a:r>
              <a:rPr lang="zh-CN" altLang="en-US" sz="3200" dirty="0">
                <a:solidFill>
                  <a:srgbClr val="9D4B3E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运用上面讲过的方法，将下面一段话扩写得更有表现力。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  <a:p>
            <a:pPr lvl="0" algn="ctr" eaLnBrk="1" hangingPunct="1">
              <a:lnSpc>
                <a:spcPct val="140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（多种描写方法综合运用，加入突出特点的词语或修辞。）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6510"/>
            <a:ext cx="12206605" cy="6907530"/>
          </a:xfrm>
          <a:prstGeom prst="rect">
            <a:avLst/>
          </a:prstGeom>
        </p:spPr>
      </p:pic>
      <p:sp>
        <p:nvSpPr>
          <p:cNvPr id="39938" name="文本占位符 39937"/>
          <p:cNvSpPr>
            <a:spLocks noGrp="1"/>
          </p:cNvSpPr>
          <p:nvPr/>
        </p:nvSpPr>
        <p:spPr>
          <a:xfrm>
            <a:off x="-175895" y="8890"/>
            <a:ext cx="9308465" cy="361823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marL="342900" lvl="0" indent="-3429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None/>
            </a:pPr>
            <a:r>
              <a:rPr lang="zh-CN" altLang="en-US" sz="3600" b="1">
                <a:solidFill>
                  <a:srgbClr val="FF0000"/>
                </a:solidFill>
              </a:rPr>
              <a:t>          </a:t>
            </a:r>
            <a:r>
              <a:rPr lang="zh-CN" altLang="en-US" b="1">
                <a:solidFill>
                  <a:srgbClr val="0000FF"/>
                </a:solidFill>
              </a:rPr>
              <a:t>妈妈</a:t>
            </a:r>
            <a:r>
              <a:rPr lang="zh-CN" altLang="en-US" b="1" u="sng">
                <a:solidFill>
                  <a:srgbClr val="0000FF"/>
                </a:solidFill>
              </a:rPr>
              <a:t>轻轻地</a:t>
            </a:r>
            <a:r>
              <a:rPr lang="zh-CN" altLang="en-US" b="1">
                <a:solidFill>
                  <a:srgbClr val="0000FF"/>
                </a:solidFill>
              </a:rPr>
              <a:t>推开门，</a:t>
            </a:r>
            <a:r>
              <a:rPr lang="zh-CN" altLang="en-US" b="1" u="sng">
                <a:solidFill>
                  <a:srgbClr val="0000FF"/>
                </a:solidFill>
              </a:rPr>
              <a:t>悄悄地</a:t>
            </a:r>
            <a:r>
              <a:rPr lang="zh-CN" altLang="en-US" b="1">
                <a:solidFill>
                  <a:srgbClr val="0000FF"/>
                </a:solidFill>
              </a:rPr>
              <a:t>走到我的桌旁，</a:t>
            </a:r>
            <a:r>
              <a:rPr lang="zh-CN" altLang="en-US" b="1" u="sng">
                <a:solidFill>
                  <a:schemeClr val="hlink"/>
                </a:solidFill>
              </a:rPr>
              <a:t>布满血丝的</a:t>
            </a:r>
            <a:r>
              <a:rPr lang="zh-CN" altLang="en-US" b="1">
                <a:solidFill>
                  <a:schemeClr val="hlink"/>
                </a:solidFill>
              </a:rPr>
              <a:t>眼里充满关切</a:t>
            </a:r>
            <a:r>
              <a:rPr lang="zh-CN" altLang="en-US" b="1">
                <a:solidFill>
                  <a:srgbClr val="0000FF"/>
                </a:solidFill>
              </a:rPr>
              <a:t>，她</a:t>
            </a:r>
            <a:r>
              <a:rPr lang="zh-CN" altLang="en-US" b="1" u="sng">
                <a:solidFill>
                  <a:srgbClr val="0000FF"/>
                </a:solidFill>
              </a:rPr>
              <a:t>慢慢</a:t>
            </a:r>
            <a:r>
              <a:rPr lang="zh-CN" altLang="en-US" b="1">
                <a:solidFill>
                  <a:srgbClr val="0000FF"/>
                </a:solidFill>
              </a:rPr>
              <a:t>把奶杯放在书桌上，</a:t>
            </a:r>
            <a:r>
              <a:rPr lang="zh-CN" altLang="en-US" b="1" u="sng">
                <a:solidFill>
                  <a:srgbClr val="FF3300"/>
                </a:solidFill>
              </a:rPr>
              <a:t>温和地</a:t>
            </a:r>
            <a:r>
              <a:rPr lang="zh-CN" altLang="en-US" b="1">
                <a:solidFill>
                  <a:srgbClr val="FF0000"/>
                </a:solidFill>
              </a:rPr>
              <a:t>说：“孩子，写了这么长时间的作业，也该渴了吧？我给你送来了一杯牛奶，赶快趁热喝了吧。”</a:t>
            </a:r>
            <a:r>
              <a:rPr lang="zh-CN" altLang="en-US" b="1">
                <a:solidFill>
                  <a:srgbClr val="0000FF"/>
                </a:solidFill>
              </a:rPr>
              <a:t>看到我为了备考熬到深夜，</a:t>
            </a:r>
            <a:r>
              <a:rPr lang="zh-CN" altLang="en-US" b="1"/>
              <a:t>她该有多么心疼，几次想催我休息都欲言又止。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 flipH="1">
            <a:off x="8164830" y="2599690"/>
            <a:ext cx="3957320" cy="652780"/>
          </a:xfrm>
          <a:prstGeom prst="homePlat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659495" y="2606040"/>
            <a:ext cx="3396615" cy="6400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solidFill>
                  <a:schemeClr val="hlink"/>
                </a:solidFill>
                <a:sym typeface="+mn-ea"/>
              </a:rPr>
              <a:t>妈妈给我送牛奶</a:t>
            </a:r>
            <a:endParaRPr lang="zh-CN" altLang="en-US" sz="3600" b="1">
              <a:solidFill>
                <a:schemeClr val="hlink"/>
              </a:solidFill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2240" y="3529330"/>
            <a:ext cx="4429125" cy="33045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159240" y="975360"/>
            <a:ext cx="2926080" cy="9144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5400">
                <a:ln w="12700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ang="5400000" scaled="0"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综合运用</a:t>
            </a:r>
            <a:endParaRPr lang="zh-CN" altLang="en-US" sz="5400">
              <a:ln w="12700">
                <a:solidFill>
                  <a:srgbClr val="7030A0"/>
                </a:solidFill>
                <a:prstDash val="solid"/>
              </a:ln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ang="5400000" scaled="0"/>
              </a:gra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560" y="3218180"/>
            <a:ext cx="7826375" cy="36442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/>
              <a:t>  </a:t>
            </a:r>
            <a:r>
              <a:rPr lang="en-US" altLang="zh-CN" sz="2000"/>
              <a:t> </a:t>
            </a:r>
            <a:r>
              <a:rPr lang="en-US" altLang="zh-CN" sz="3200"/>
              <a:t> </a:t>
            </a:r>
            <a:r>
              <a:rPr lang="zh-CN" sz="4400">
                <a:solidFill>
                  <a:srgbClr val="FF0000"/>
                </a:solidFill>
              </a:rPr>
              <a:t>提示：</a:t>
            </a:r>
            <a:endParaRPr lang="zh-CN" sz="440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</a:pPr>
            <a:r>
              <a:rPr lang="en-US" altLang="zh-CN" sz="2800"/>
              <a:t>1</a:t>
            </a:r>
            <a:r>
              <a:rPr lang="zh-CN" altLang="en-US" sz="2800"/>
              <a:t>、</a:t>
            </a:r>
            <a:r>
              <a:rPr lang="zh-CN" sz="2800"/>
              <a:t>为了突出人物特征，可以选取典型事件来</a:t>
            </a:r>
            <a:r>
              <a:rPr lang="zh-CN" sz="2800">
                <a:solidFill>
                  <a:srgbClr val="FF0066"/>
                </a:solidFill>
              </a:rPr>
              <a:t>以事写人</a:t>
            </a:r>
            <a:r>
              <a:rPr lang="zh-CN" sz="2800"/>
              <a:t>。此时，重在刻画人物形象，不必刻意追求记叙事件的完成过程。</a:t>
            </a:r>
            <a:endParaRPr lang="zh-CN" sz="2800"/>
          </a:p>
          <a:p>
            <a:pPr>
              <a:lnSpc>
                <a:spcPct val="110000"/>
              </a:lnSpc>
            </a:pPr>
            <a:r>
              <a:rPr lang="en-US" altLang="zh-CN" sz="2800"/>
              <a:t>2</a:t>
            </a:r>
            <a:r>
              <a:rPr lang="zh-CN" altLang="en-US" sz="2800"/>
              <a:t>、事例的选择不管大小，重在凸显人物个性、思想的特点。</a:t>
            </a:r>
            <a:endParaRPr lang="zh-CN" altLang="en-US" sz="2800"/>
          </a:p>
          <a:p>
            <a:pPr>
              <a:lnSpc>
                <a:spcPct val="110000"/>
              </a:lnSpc>
            </a:pPr>
            <a:r>
              <a:rPr lang="en-US" altLang="zh-CN" sz="2800"/>
              <a:t>3</a:t>
            </a:r>
            <a:r>
              <a:rPr lang="zh-CN" altLang="en-US" sz="2800"/>
              <a:t>、如果选取多个事例，可以有详有略。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2" grpId="1"/>
      <p:bldP spid="5" grpId="0"/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-15240"/>
            <a:ext cx="12195810" cy="6838315"/>
          </a:xfrm>
          <a:prstGeom prst="rect">
            <a:avLst/>
          </a:prstGeom>
        </p:spPr>
      </p:pic>
      <p:sp>
        <p:nvSpPr>
          <p:cNvPr id="6161" name="矩形 6160"/>
          <p:cNvSpPr/>
          <p:nvPr/>
        </p:nvSpPr>
        <p:spPr>
          <a:xfrm>
            <a:off x="7797165" y="163195"/>
            <a:ext cx="3757930" cy="1212215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  <a:normAutofit/>
          </a:bodyPr>
          <a:lstStyle/>
          <a:p>
            <a:pPr algn="ctr"/>
            <a:r>
              <a:rPr lang="zh-CN" altLang="en-US" sz="6000" b="1">
                <a:ln w="952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B050"/>
                </a:solidFill>
                <a:latin typeface="方正姚体" panose="02010601030101010101" charset="-122"/>
                <a:ea typeface="方正姚体" panose="02010601030101010101" charset="-122"/>
              </a:rPr>
              <a:t>秀一秀</a:t>
            </a:r>
            <a:endParaRPr lang="zh-CN" altLang="en-US" sz="6000" b="1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B050"/>
              </a:solidFill>
              <a:latin typeface="方正姚体" panose="02010601030101010101" charset="-122"/>
              <a:ea typeface="方正姚体" panose="0201060103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42360" y="1998980"/>
            <a:ext cx="7856855" cy="1066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    </a:t>
            </a:r>
            <a:r>
              <a:rPr lang="zh-CN" altLang="en-US" sz="3200" dirty="0"/>
              <a:t>请以</a:t>
            </a:r>
            <a:r>
              <a:rPr lang="en-US" altLang="zh-CN" sz="3200" dirty="0"/>
              <a:t>“</a:t>
            </a:r>
            <a:r>
              <a:rPr lang="zh-CN" altLang="en-US" sz="3200" dirty="0"/>
              <a:t>我的同学</a:t>
            </a:r>
            <a:r>
              <a:rPr lang="en-US" altLang="zh-CN" sz="3200" dirty="0"/>
              <a:t>”</a:t>
            </a:r>
            <a:r>
              <a:rPr lang="zh-CN" altLang="en-US" sz="3200" dirty="0"/>
              <a:t>为题，写一篇短文，</a:t>
            </a:r>
            <a:r>
              <a:rPr lang="en-US" altLang="zh-CN" sz="3200" dirty="0"/>
              <a:t>200</a:t>
            </a:r>
            <a:r>
              <a:rPr lang="zh-CN" altLang="en-US" sz="3200" dirty="0"/>
              <a:t>字</a:t>
            </a:r>
            <a:r>
              <a:rPr lang="zh-CN" altLang="en-US" sz="3200" dirty="0" smtClean="0"/>
              <a:t>左右。</a:t>
            </a:r>
            <a:endParaRPr lang="zh-CN" altLang="en-US" sz="3200" dirty="0"/>
          </a:p>
        </p:txBody>
      </p:sp>
      <p:sp>
        <p:nvSpPr>
          <p:cNvPr id="6" name="文本框 5"/>
          <p:cNvSpPr txBox="1"/>
          <p:nvPr/>
        </p:nvSpPr>
        <p:spPr>
          <a:xfrm>
            <a:off x="3769360" y="3752215"/>
            <a:ext cx="7856855" cy="2225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    </a:t>
            </a:r>
            <a:r>
              <a:rPr lang="zh-CN" sz="4400">
                <a:solidFill>
                  <a:srgbClr val="FF0000"/>
                </a:solidFill>
              </a:rPr>
              <a:t>提示：</a:t>
            </a:r>
            <a:endParaRPr lang="zh-CN" sz="4400">
              <a:solidFill>
                <a:srgbClr val="FF0000"/>
              </a:solidFill>
            </a:endParaRPr>
          </a:p>
          <a:p>
            <a:r>
              <a:rPr lang="en-US" altLang="zh-CN" sz="3200"/>
              <a:t>1</a:t>
            </a:r>
            <a:r>
              <a:rPr lang="zh-CN" altLang="en-US" sz="3200"/>
              <a:t>、抓住突出特征，凸显性格和情感。</a:t>
            </a:r>
            <a:endParaRPr lang="zh-CN" altLang="en-US" sz="3200"/>
          </a:p>
          <a:p>
            <a:r>
              <a:rPr lang="en-US" altLang="zh-CN" sz="3200"/>
              <a:t>2</a:t>
            </a:r>
            <a:r>
              <a:rPr lang="zh-CN" altLang="en-US" sz="3200"/>
              <a:t>、</a:t>
            </a:r>
            <a:r>
              <a:rPr lang="zh-CN" sz="3200"/>
              <a:t>综合运用多种人物描写的方法。</a:t>
            </a:r>
            <a:endParaRPr lang="zh-CN" sz="3200"/>
          </a:p>
          <a:p>
            <a:r>
              <a:rPr lang="en-US" altLang="zh-CN" sz="3200"/>
              <a:t>3</a:t>
            </a:r>
            <a:r>
              <a:rPr lang="zh-CN" altLang="en-US" sz="3200"/>
              <a:t>、可以</a:t>
            </a:r>
            <a:r>
              <a:rPr lang="zh-CN" altLang="en-US" sz="3200">
                <a:solidFill>
                  <a:srgbClr val="FF0000"/>
                </a:solidFill>
              </a:rPr>
              <a:t>以事写人</a:t>
            </a:r>
            <a:r>
              <a:rPr lang="zh-CN" altLang="en-US" sz="3200"/>
              <a:t>。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05" y="635"/>
            <a:ext cx="12194540" cy="686943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975860" y="2971800"/>
            <a:ext cx="2240280" cy="91440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5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谢谢！</a:t>
            </a:r>
            <a:endParaRPr lang="zh-CN" altLang="en-US" sz="5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占位符 18433"/>
          <p:cNvSpPr>
            <a:spLocks noGrp="1"/>
          </p:cNvSpPr>
          <p:nvPr/>
        </p:nvSpPr>
        <p:spPr>
          <a:xfrm>
            <a:off x="3780790" y="1363980"/>
            <a:ext cx="5139690" cy="1455420"/>
          </a:xfrm>
          <a:prstGeom prst="rect">
            <a:avLst/>
          </a:prstGeom>
          <a:solidFill>
            <a:srgbClr val="FFFFFF">
              <a:alpha val="87000"/>
            </a:srgbClr>
          </a:solidFill>
          <a:ln w="9525">
            <a:noFill/>
            <a:miter/>
          </a:ln>
        </p:spPr>
        <p:txBody>
          <a:bodyPr/>
          <a:lstStyle>
            <a:lvl1pPr marL="342900" lvl="0" indent="-3429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x-none" sz="4000" b="1" dirty="0">
                <a:latin typeface="楷体_GB2312" pitchFamily="1" charset="-122"/>
                <a:ea typeface="楷体_GB2312" pitchFamily="1" charset="-122"/>
              </a:rPr>
              <a:t>1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、抓住突出特征。</a:t>
            </a:r>
            <a:endParaRPr lang="en-US" altLang="x-none" sz="4000" b="1" dirty="0">
              <a:latin typeface="楷体_GB2312" pitchFamily="1" charset="-122"/>
              <a:ea typeface="楷体_GB2312" pitchFamily="1" charset="-122"/>
            </a:endParaRPr>
          </a:p>
          <a:p>
            <a:pPr>
              <a:buNone/>
            </a:pPr>
            <a:r>
              <a:rPr lang="en-US" altLang="x-none" sz="4000" b="1" dirty="0"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、突显性格和情感。</a:t>
            </a:r>
            <a:endParaRPr lang="zh-CN" altLang="en-US" sz="4000" b="1" dirty="0">
              <a:latin typeface="楷体_GB2312" pitchFamily="1" charset="-122"/>
              <a:ea typeface="楷体_GB2312" pitchFamily="1" charset="-122"/>
            </a:endParaRPr>
          </a:p>
          <a:p>
            <a:pPr>
              <a:buNone/>
            </a:pPr>
            <a:endParaRPr lang="zh-CN" altLang="en-US" sz="4000" b="1" dirty="0"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1981200" y="274638"/>
            <a:ext cx="4978400" cy="1143000"/>
          </a:xfrm>
        </p:spPr>
        <p:txBody>
          <a:bodyPr vert="horz" wrap="square" anchor="ctr"/>
          <a:lstStyle/>
          <a:p>
            <a:pPr lvl="0"/>
            <a:r>
              <a:rPr lang="zh-CN" altLang="en-US" sz="3200" b="1">
                <a:solidFill>
                  <a:schemeClr val="hlink"/>
                </a:solidFill>
              </a:rPr>
              <a:t>语言描写的要领</a:t>
            </a:r>
            <a:endParaRPr lang="zh-CN" altLang="en-US" b="1">
              <a:solidFill>
                <a:schemeClr val="hlink"/>
              </a:solidFill>
            </a:endParaRPr>
          </a:p>
        </p:txBody>
      </p:sp>
      <p:sp>
        <p:nvSpPr>
          <p:cNvPr id="24579" name="Rectangle 3"/>
          <p:cNvSpPr>
            <a:spLocks noGrp="1"/>
          </p:cNvSpPr>
          <p:nvPr>
            <p:ph type="body"/>
          </p:nvPr>
        </p:nvSpPr>
        <p:spPr>
          <a:xfrm>
            <a:off x="2208213" y="1484313"/>
            <a:ext cx="7056437" cy="4525962"/>
          </a:xfrm>
        </p:spPr>
        <p:txBody>
          <a:bodyPr vert="horz" wrap="square" anchor="t"/>
          <a:lstStyle/>
          <a:p>
            <a:pPr lvl="0"/>
            <a:r>
              <a:rPr lang="en-US" altLang="x-none" sz="2800" b="1" dirty="0">
                <a:latin typeface="宋体" panose="02010600030101010101" pitchFamily="2" charset="-122"/>
              </a:rPr>
              <a:t>A.  </a:t>
            </a:r>
            <a:r>
              <a:rPr lang="zh-CN" altLang="en-US" sz="2800" b="1" dirty="0">
                <a:latin typeface="宋体" panose="02010600030101010101" pitchFamily="2" charset="-122"/>
              </a:rPr>
              <a:t>语言描写要符合人物的年龄、职业、身份、心情、性格。</a:t>
            </a:r>
            <a:endParaRPr lang="en-US" altLang="x-none" sz="2800" b="1" dirty="0">
              <a:latin typeface="宋体" panose="02010600030101010101" pitchFamily="2" charset="-122"/>
            </a:endParaRPr>
          </a:p>
          <a:p>
            <a:pPr lvl="0"/>
            <a:endParaRPr lang="zh-CN" altLang="en-US" sz="2800" b="1" dirty="0">
              <a:latin typeface="宋体" panose="02010600030101010101" pitchFamily="2" charset="-122"/>
            </a:endParaRPr>
          </a:p>
          <a:p>
            <a:pPr lvl="0"/>
            <a:r>
              <a:rPr lang="en-US" altLang="x-none" sz="2800" b="1" dirty="0">
                <a:latin typeface="宋体" panose="02010600030101010101" pitchFamily="2" charset="-122"/>
              </a:rPr>
              <a:t>B.  </a:t>
            </a:r>
            <a:r>
              <a:rPr lang="zh-CN" altLang="en-US" sz="2800" b="1" dirty="0">
                <a:latin typeface="宋体" panose="02010600030101010101" pitchFamily="2" charset="-122"/>
              </a:rPr>
              <a:t>人物的语言描写还要注意场合情境，写出人物在特定环境条件下的语言。</a:t>
            </a:r>
            <a:endParaRPr lang="en-US" altLang="x-none" sz="2800" b="1" dirty="0">
              <a:latin typeface="宋体" panose="02010600030101010101" pitchFamily="2" charset="-122"/>
            </a:endParaRPr>
          </a:p>
          <a:p>
            <a:pPr lvl="0"/>
            <a:endParaRPr lang="en-US" altLang="x-none" sz="2800" b="1" dirty="0">
              <a:latin typeface="宋体" panose="02010600030101010101" pitchFamily="2" charset="-122"/>
            </a:endParaRPr>
          </a:p>
          <a:p>
            <a:pPr lvl="0"/>
            <a:r>
              <a:rPr lang="en-US" altLang="x-none" sz="2800" b="1" dirty="0">
                <a:latin typeface="宋体" panose="02010600030101010101" pitchFamily="2" charset="-122"/>
              </a:rPr>
              <a:t>C.  </a:t>
            </a:r>
            <a:r>
              <a:rPr lang="zh-CN" altLang="en-US" sz="2800" b="1" dirty="0"/>
              <a:t>对话描写时，要注意人物的表情与动作，并惟妙惟肖地模拟出来 。</a:t>
            </a:r>
            <a:endParaRPr lang="zh-CN" altLang="en-US" sz="2800" b="1" dirty="0"/>
          </a:p>
          <a:p>
            <a:pPr lvl="0"/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1524000" y="-169862"/>
            <a:ext cx="6392863" cy="1141412"/>
          </a:xfrm>
        </p:spPr>
        <p:txBody>
          <a:bodyPr vert="horz" wrap="square" anchor="ctr"/>
          <a:lstStyle/>
          <a:p>
            <a:pPr lvl="0"/>
            <a:r>
              <a:rPr lang="zh-CN" altLang="en-US">
                <a:solidFill>
                  <a:srgbClr val="006666"/>
                </a:solidFill>
              </a:rPr>
              <a:t>猜一猜他们的身份</a:t>
            </a:r>
            <a:endParaRPr lang="zh-CN" altLang="en-US">
              <a:solidFill>
                <a:srgbClr val="006666"/>
              </a:solidFill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type="body"/>
          </p:nvPr>
        </p:nvSpPr>
        <p:spPr>
          <a:xfrm>
            <a:off x="1919288" y="1052513"/>
            <a:ext cx="7199312" cy="5616575"/>
          </a:xfrm>
        </p:spPr>
        <p:txBody>
          <a:bodyPr vert="horz" wrap="square" anchor="t"/>
          <a:lstStyle/>
          <a:p>
            <a:pPr lvl="0">
              <a:lnSpc>
                <a:spcPct val="80000"/>
              </a:lnSpc>
            </a:pPr>
            <a:r>
              <a:rPr lang="zh-CN" altLang="en-US" sz="2000" b="1" dirty="0"/>
              <a:t>        </a:t>
            </a:r>
            <a:r>
              <a:rPr lang="zh-CN" altLang="en-US" sz="2400" b="1" dirty="0"/>
              <a:t>街头小店里有部公用电话，南来北往的行人很多，这天来打电话的人一个接着一个。　　</a:t>
            </a:r>
            <a:br>
              <a:rPr lang="zh-CN" altLang="en-US" sz="2400" b="1" dirty="0"/>
            </a:br>
            <a:r>
              <a:rPr lang="zh-CN" altLang="en-US" sz="2400" b="1" dirty="0"/>
              <a:t>       </a:t>
            </a:r>
            <a:r>
              <a:rPr lang="en-US" altLang="x-none" sz="2400" b="1" dirty="0"/>
              <a:t>A </a:t>
            </a:r>
            <a:r>
              <a:rPr lang="zh-CN" altLang="en-US" sz="2400" b="1" dirty="0"/>
              <a:t>一个戴眼镜的青年在电话里说：“我叫苏若甫，苏东坡的苏，郭沫若的若，杜甫的甫</a:t>
            </a:r>
            <a:r>
              <a:rPr lang="zh-CN" altLang="en-US" sz="2000" b="1" dirty="0"/>
              <a:t>。</a:t>
            </a:r>
            <a:endParaRPr lang="zh-CN" altLang="en-US" sz="2000" b="1" dirty="0"/>
          </a:p>
          <a:p>
            <a:pPr lvl="0">
              <a:lnSpc>
                <a:spcPct val="80000"/>
              </a:lnSpc>
              <a:buNone/>
            </a:pPr>
            <a:r>
              <a:rPr lang="zh-CN" altLang="en-US" sz="2400" b="1" dirty="0"/>
              <a:t>           </a:t>
            </a:r>
            <a:r>
              <a:rPr lang="en-US" altLang="x-none" sz="2400" b="1" dirty="0"/>
              <a:t>B </a:t>
            </a:r>
            <a:r>
              <a:rPr lang="zh-CN" altLang="en-US" sz="2400" b="1" dirty="0"/>
              <a:t>一个红光满面，挺着将军肚的男人，从小车里钻出来，拿着手机说没电了，也在这里打电话。他在电话里说：“我叫李美财，李嘉诚的李，美女的美，财富的财。”　　</a:t>
            </a:r>
            <a:br>
              <a:rPr lang="zh-CN" altLang="en-US" sz="2400" b="1" dirty="0"/>
            </a:br>
            <a:r>
              <a:rPr lang="zh-CN" altLang="en-US" sz="2400" b="1" dirty="0"/>
              <a:t>       </a:t>
            </a:r>
            <a:r>
              <a:rPr lang="en-US" altLang="x-none" sz="2400" b="1" dirty="0"/>
              <a:t>C</a:t>
            </a:r>
            <a:r>
              <a:rPr lang="zh-CN" altLang="en-US" sz="2400" b="1" dirty="0"/>
              <a:t>一个戴着安全帽、背着工具包的中年汉子来打电话，在电话里说：“我叫马再新，下马的马，再就业的再，创新的新。”　　</a:t>
            </a:r>
            <a:br>
              <a:rPr lang="zh-CN" altLang="en-US" sz="2400" b="1" dirty="0"/>
            </a:br>
            <a:r>
              <a:rPr lang="zh-CN" altLang="en-US" sz="2400" b="1" dirty="0"/>
              <a:t>       </a:t>
            </a:r>
            <a:r>
              <a:rPr lang="en-US" altLang="x-none" sz="2400" b="1" dirty="0"/>
              <a:t>D</a:t>
            </a:r>
            <a:r>
              <a:rPr lang="zh-CN" altLang="en-US" sz="2400" b="1" dirty="0"/>
              <a:t>一个提着青菜的老大娘来打电话，在电话中说：“我叫黄玉芹，黄豆的黄，玉米的玉，芹菜的芹。”</a:t>
            </a:r>
            <a:endParaRPr lang="zh-CN" altLang="en-US" sz="2400" b="1" dirty="0"/>
          </a:p>
          <a:p>
            <a:pPr lvl="0">
              <a:lnSpc>
                <a:spcPct val="80000"/>
              </a:lnSpc>
              <a:buNone/>
            </a:pPr>
            <a:r>
              <a:rPr lang="en-US" altLang="x-none" sz="1800" b="1" dirty="0"/>
              <a:t>              </a:t>
            </a:r>
            <a:r>
              <a:rPr lang="en-US" altLang="x-none" sz="2400" b="1" dirty="0">
                <a:solidFill>
                  <a:srgbClr val="FF0000"/>
                </a:solidFill>
              </a:rPr>
              <a:t>A </a:t>
            </a:r>
            <a:r>
              <a:rPr lang="zh-CN" altLang="en-US" sz="2400" b="1" dirty="0">
                <a:solidFill>
                  <a:srgbClr val="FF0000"/>
                </a:solidFill>
              </a:rPr>
              <a:t>知识分子      </a:t>
            </a:r>
            <a:r>
              <a:rPr lang="en-US" altLang="x-none" sz="2400" b="1" dirty="0">
                <a:solidFill>
                  <a:srgbClr val="FF0000"/>
                </a:solidFill>
              </a:rPr>
              <a:t>B </a:t>
            </a:r>
            <a:r>
              <a:rPr lang="zh-CN" altLang="en-US" sz="2400" b="1" dirty="0">
                <a:solidFill>
                  <a:srgbClr val="FF0000"/>
                </a:solidFill>
              </a:rPr>
              <a:t>企业老板       </a:t>
            </a:r>
            <a:r>
              <a:rPr lang="en-US" altLang="x-none" sz="2400" b="1" dirty="0">
                <a:solidFill>
                  <a:srgbClr val="FF0000"/>
                </a:solidFill>
              </a:rPr>
              <a:t>C </a:t>
            </a:r>
            <a:r>
              <a:rPr lang="zh-CN" altLang="en-US" sz="2400" b="1" dirty="0">
                <a:solidFill>
                  <a:srgbClr val="FF0000"/>
                </a:solidFill>
              </a:rPr>
              <a:t>下岗工人     </a:t>
            </a:r>
            <a:r>
              <a:rPr lang="en-US" altLang="x-none" sz="2400" b="1" dirty="0">
                <a:solidFill>
                  <a:srgbClr val="FF0000"/>
                </a:solidFill>
              </a:rPr>
              <a:t>D</a:t>
            </a:r>
            <a:r>
              <a:rPr lang="zh-CN" altLang="en-US" sz="2400" b="1" dirty="0">
                <a:solidFill>
                  <a:srgbClr val="FF0000"/>
                </a:solidFill>
              </a:rPr>
              <a:t>家庭妇女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标题 27649"/>
          <p:cNvSpPr>
            <a:spLocks noGrp="1"/>
          </p:cNvSpPr>
          <p:nvPr>
            <p:ph type="title"/>
          </p:nvPr>
        </p:nvSpPr>
        <p:spPr>
          <a:xfrm>
            <a:off x="1981200" y="1981200"/>
            <a:ext cx="8461375" cy="2895600"/>
          </a:xfrm>
        </p:spPr>
        <p:txBody>
          <a:bodyPr anchor="ctr">
            <a:normAutofit fontScale="90000"/>
          </a:bodyPr>
          <a:lstStyle/>
          <a:p>
            <a:r>
              <a:rPr lang="zh-CN" altLang="en-US" sz="2800" dirty="0"/>
              <a:t>       </a:t>
            </a:r>
            <a:r>
              <a:rPr lang="zh-CN" altLang="en-US" sz="2800" b="1" dirty="0">
                <a:solidFill>
                  <a:srgbClr val="000000"/>
                </a:solidFill>
              </a:rPr>
              <a:t>韩麦尔先生</a:t>
            </a:r>
            <a:r>
              <a:rPr lang="zh-CN" altLang="en-US" sz="2800" b="1" u="sng" dirty="0">
                <a:solidFill>
                  <a:srgbClr val="FF3300"/>
                </a:solidFill>
              </a:rPr>
              <a:t>站起来</a:t>
            </a:r>
            <a:r>
              <a:rPr lang="zh-CN" altLang="en-US" sz="2800" b="1" dirty="0">
                <a:solidFill>
                  <a:srgbClr val="000000"/>
                </a:solidFill>
              </a:rPr>
              <a:t>，脸色惨白，我觉得他从来没有这么高大。 “我的朋友们啊，”他说，“我</a:t>
            </a:r>
            <a:r>
              <a:rPr lang="en-US" altLang="x-none" sz="2800" b="1" dirty="0">
                <a:solidFill>
                  <a:srgbClr val="000000"/>
                </a:solidFill>
              </a:rPr>
              <a:t>—</a:t>
            </a:r>
            <a:r>
              <a:rPr lang="zh-CN" altLang="en-US" sz="2800" b="1" dirty="0">
                <a:solidFill>
                  <a:srgbClr val="000000"/>
                </a:solidFill>
              </a:rPr>
              <a:t>我</a:t>
            </a:r>
            <a:r>
              <a:rPr lang="en-US" altLang="x-none" sz="2800" b="1" dirty="0">
                <a:solidFill>
                  <a:srgbClr val="000000"/>
                </a:solidFill>
              </a:rPr>
              <a:t>—” </a:t>
            </a:r>
            <a:r>
              <a:rPr lang="zh-CN" altLang="en-US" sz="2800" b="1" dirty="0">
                <a:solidFill>
                  <a:srgbClr val="000000"/>
                </a:solidFill>
              </a:rPr>
              <a:t>但是他</a:t>
            </a:r>
            <a:r>
              <a:rPr lang="zh-CN" altLang="en-US" sz="2800" b="1" u="sng" dirty="0">
                <a:solidFill>
                  <a:srgbClr val="FF3300"/>
                </a:solidFill>
              </a:rPr>
              <a:t>哽住</a:t>
            </a:r>
            <a:r>
              <a:rPr lang="zh-CN" altLang="en-US" sz="2800" b="1" dirty="0">
                <a:solidFill>
                  <a:srgbClr val="000000"/>
                </a:solidFill>
              </a:rPr>
              <a:t>了，他说不下去了。 他</a:t>
            </a:r>
            <a:r>
              <a:rPr lang="zh-CN" altLang="en-US" sz="2800" b="1" u="sng" dirty="0">
                <a:solidFill>
                  <a:srgbClr val="FF3300"/>
                </a:solidFill>
              </a:rPr>
              <a:t>转身</a:t>
            </a:r>
            <a:r>
              <a:rPr lang="zh-CN" altLang="en-US" sz="2800" b="1" dirty="0">
                <a:solidFill>
                  <a:srgbClr val="000000"/>
                </a:solidFill>
              </a:rPr>
              <a:t>朝着黑板，</a:t>
            </a:r>
            <a:r>
              <a:rPr lang="zh-CN" altLang="en-US" sz="2800" b="1" u="sng" dirty="0">
                <a:solidFill>
                  <a:srgbClr val="FF3300"/>
                </a:solidFill>
              </a:rPr>
              <a:t>拿起</a:t>
            </a:r>
            <a:r>
              <a:rPr lang="zh-CN" altLang="en-US" sz="2800" b="1" dirty="0">
                <a:solidFill>
                  <a:srgbClr val="000000"/>
                </a:solidFill>
              </a:rPr>
              <a:t>一支粉笔，使出全身力量，</a:t>
            </a:r>
            <a:r>
              <a:rPr lang="zh-CN" altLang="en-US" sz="2800" b="1" u="sng" dirty="0">
                <a:solidFill>
                  <a:srgbClr val="FF3300"/>
                </a:solidFill>
              </a:rPr>
              <a:t>写了</a:t>
            </a:r>
            <a:r>
              <a:rPr lang="zh-CN" altLang="en-US" sz="2800" b="1" dirty="0">
                <a:solidFill>
                  <a:srgbClr val="000000"/>
                </a:solidFill>
              </a:rPr>
              <a:t>两个大字： “法兰西万岁！” 然后，他</a:t>
            </a:r>
            <a:r>
              <a:rPr lang="zh-CN" altLang="en-US" sz="2800" b="1" u="sng" dirty="0">
                <a:solidFill>
                  <a:srgbClr val="FF3300"/>
                </a:solidFill>
              </a:rPr>
              <a:t>呆在</a:t>
            </a:r>
            <a:r>
              <a:rPr lang="zh-CN" altLang="en-US" sz="2800" b="1" dirty="0">
                <a:solidFill>
                  <a:srgbClr val="000000"/>
                </a:solidFill>
              </a:rPr>
              <a:t>那儿，头</a:t>
            </a:r>
            <a:r>
              <a:rPr lang="zh-CN" altLang="en-US" sz="2800" b="1" u="sng" dirty="0">
                <a:solidFill>
                  <a:srgbClr val="FF3300"/>
                </a:solidFill>
              </a:rPr>
              <a:t>靠着</a:t>
            </a:r>
            <a:r>
              <a:rPr lang="zh-CN" altLang="en-US" sz="2800" b="1" dirty="0">
                <a:solidFill>
                  <a:srgbClr val="000000"/>
                </a:solidFill>
              </a:rPr>
              <a:t>墙壁，话也不说，只向我们</a:t>
            </a:r>
            <a:r>
              <a:rPr lang="zh-CN" altLang="en-US" sz="2800" b="1" u="sng" dirty="0">
                <a:solidFill>
                  <a:srgbClr val="FF3300"/>
                </a:solidFill>
              </a:rPr>
              <a:t>做了一个手势</a:t>
            </a:r>
            <a:r>
              <a:rPr lang="zh-CN" altLang="en-US" sz="2800" b="1" dirty="0">
                <a:solidFill>
                  <a:srgbClr val="000000"/>
                </a:solidFill>
              </a:rPr>
              <a:t>：“放学了，</a:t>
            </a:r>
            <a:r>
              <a:rPr lang="en-US" altLang="x-none" sz="2800" b="1" dirty="0">
                <a:solidFill>
                  <a:srgbClr val="000000"/>
                </a:solidFill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</a:rPr>
              <a:t>你们走吧。” </a:t>
            </a:r>
            <a:r>
              <a:rPr lang="en-US" altLang="x-none" sz="2800" b="1" dirty="0">
                <a:solidFill>
                  <a:srgbClr val="000000"/>
                </a:solidFill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</a:rPr>
              <a:t>都德</a:t>
            </a:r>
            <a:r>
              <a:rPr lang="en-US" altLang="x-none" sz="2800" b="1" dirty="0">
                <a:solidFill>
                  <a:srgbClr val="000000"/>
                </a:solidFill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</a:rPr>
              <a:t>最后一课</a:t>
            </a:r>
            <a:r>
              <a:rPr lang="en-US" altLang="x-none" sz="2800" b="1" dirty="0">
                <a:solidFill>
                  <a:srgbClr val="000000"/>
                </a:solidFill>
              </a:rPr>
              <a:t>》</a:t>
            </a:r>
            <a:endParaRPr lang="en-US" altLang="x-none" sz="2800" b="1" dirty="0">
              <a:solidFill>
                <a:srgbClr val="000000"/>
              </a:solidFill>
            </a:endParaRPr>
          </a:p>
        </p:txBody>
      </p:sp>
      <p:sp>
        <p:nvSpPr>
          <p:cNvPr id="27651" name="文本占位符 27650"/>
          <p:cNvSpPr>
            <a:spLocks noGrp="1"/>
          </p:cNvSpPr>
          <p:nvPr>
            <p:ph type="body" idx="1"/>
          </p:nvPr>
        </p:nvSpPr>
        <p:spPr>
          <a:xfrm>
            <a:off x="2057400" y="5257800"/>
            <a:ext cx="8307388" cy="12763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x-none" sz="2800" b="1" dirty="0">
                <a:solidFill>
                  <a:srgbClr val="FF5050"/>
                </a:solidFill>
              </a:rPr>
              <a:t>[</a:t>
            </a:r>
            <a:r>
              <a:rPr lang="zh-CN" altLang="en-US" sz="2800" b="1" dirty="0">
                <a:solidFill>
                  <a:srgbClr val="FF5050"/>
                </a:solidFill>
              </a:rPr>
              <a:t>简析</a:t>
            </a:r>
            <a:r>
              <a:rPr lang="en-US" altLang="x-none" sz="2800" b="1" dirty="0">
                <a:solidFill>
                  <a:srgbClr val="FF5050"/>
                </a:solidFill>
              </a:rPr>
              <a:t>] </a:t>
            </a:r>
            <a:r>
              <a:rPr lang="zh-CN" altLang="en-US" sz="2800" b="1" dirty="0">
                <a:solidFill>
                  <a:srgbClr val="FF5050"/>
                </a:solidFill>
              </a:rPr>
              <a:t>动作描写 动词“哽”“呆”“靠” 生动传神地表达出韩麦尔先生悲愤不能自已，难以言表，从而烘托出其高尚的爱国情操</a:t>
            </a:r>
            <a:r>
              <a:rPr lang="zh-CN" altLang="en-US" sz="2800" b="1" dirty="0"/>
              <a:t>。 </a:t>
            </a:r>
            <a:endParaRPr lang="zh-CN" altLang="en-US" sz="2800" b="1" dirty="0"/>
          </a:p>
        </p:txBody>
      </p:sp>
      <p:sp>
        <p:nvSpPr>
          <p:cNvPr id="27652" name="文本框 27651"/>
          <p:cNvSpPr txBox="1"/>
          <p:nvPr/>
        </p:nvSpPr>
        <p:spPr>
          <a:xfrm>
            <a:off x="2351088" y="620713"/>
            <a:ext cx="69850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800" dirty="0">
                <a:solidFill>
                  <a:srgbClr val="006666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技法点拨二：体现人物性格和内心世界</a:t>
            </a:r>
            <a:endParaRPr lang="zh-CN" altLang="en-US" sz="2800" dirty="0">
              <a:solidFill>
                <a:srgbClr val="006666"/>
              </a:solidFill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P spid="2765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29697"/>
          <p:cNvSpPr txBox="1"/>
          <p:nvPr/>
        </p:nvSpPr>
        <p:spPr>
          <a:xfrm>
            <a:off x="3124200" y="533400"/>
            <a:ext cx="614045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x-none" sz="4400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zh-CN" altLang="en-US" sz="4400" dirty="0">
                <a:solidFill>
                  <a:schemeClr val="hlink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动作描写的要点</a:t>
            </a:r>
            <a:r>
              <a:rPr lang="en-US" altLang="x-none" sz="4400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endParaRPr lang="en-US" altLang="x-none" sz="4400" dirty="0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9699" name="图片 29698" descr="0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7400" y="228600"/>
            <a:ext cx="1524000" cy="1143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9700" name="文本框 29699"/>
          <p:cNvSpPr txBox="1"/>
          <p:nvPr/>
        </p:nvSpPr>
        <p:spPr>
          <a:xfrm>
            <a:off x="2133600" y="1828800"/>
            <a:ext cx="8196263" cy="3383280"/>
          </a:xfrm>
          <a:prstGeom prst="rect">
            <a:avLst/>
          </a:prstGeom>
          <a:noFill/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x-none" sz="3600" dirty="0">
                <a:latin typeface="Times New Roman" panose="02020603050405020304" pitchFamily="2" charset="0"/>
                <a:ea typeface="华文新魏" panose="02010800040101010101" pitchFamily="2" charset="-122"/>
              </a:rPr>
              <a:t>1</a:t>
            </a:r>
            <a:r>
              <a:rPr lang="zh-CN" altLang="en-US" sz="3600" dirty="0">
                <a:latin typeface="Times New Roman" panose="02020603050405020304" pitchFamily="2" charset="0"/>
                <a:ea typeface="华文新魏" panose="02010800040101010101" pitchFamily="2" charset="-122"/>
              </a:rPr>
              <a:t>、</a:t>
            </a:r>
            <a:r>
              <a:rPr lang="zh-CN" altLang="en-US" sz="3600" dirty="0">
                <a:latin typeface="隶书" panose="02010509060101010101" pitchFamily="1" charset="-122"/>
                <a:ea typeface="隶书" panose="02010509060101010101" pitchFamily="1" charset="-122"/>
              </a:rPr>
              <a:t>能选用好动词，并加以修饰。</a:t>
            </a:r>
            <a:endParaRPr lang="zh-CN" altLang="en-US" sz="3600" dirty="0"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eaLnBrk="1" hangingPunct="1"/>
            <a:r>
              <a:rPr lang="zh-CN" altLang="en-US" sz="3600" dirty="0">
                <a:solidFill>
                  <a:srgbClr val="0000FF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</a:t>
            </a:r>
            <a:endParaRPr lang="zh-CN" altLang="en-US" sz="3600" dirty="0">
              <a:solidFill>
                <a:srgbClr val="0000FF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eaLnBrk="1" hangingPunct="1"/>
            <a:r>
              <a:rPr lang="en-US" altLang="x-none" sz="3600" dirty="0">
                <a:latin typeface="隶书" panose="02010509060101010101" pitchFamily="1" charset="-122"/>
                <a:ea typeface="隶书" panose="02010509060101010101" pitchFamily="1" charset="-122"/>
              </a:rPr>
              <a:t>2</a:t>
            </a:r>
            <a:r>
              <a:rPr lang="zh-CN" altLang="en-US" sz="3600" dirty="0">
                <a:latin typeface="隶书" panose="02010509060101010101" pitchFamily="1" charset="-122"/>
                <a:ea typeface="隶书" panose="02010509060101010101" pitchFamily="1" charset="-122"/>
              </a:rPr>
              <a:t>、能体现人物的性格和内心世界。</a:t>
            </a:r>
            <a:endParaRPr lang="zh-CN" altLang="en-US" sz="3600" dirty="0"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eaLnBrk="1" hangingPunct="1"/>
            <a:endParaRPr lang="zh-CN" altLang="en-US" sz="3600" dirty="0"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eaLnBrk="1" hangingPunct="1"/>
            <a:r>
              <a:rPr lang="en-US" altLang="x-none" sz="3600" dirty="0">
                <a:latin typeface="隶书" panose="02010509060101010101" pitchFamily="1" charset="-122"/>
                <a:ea typeface="隶书" panose="02010509060101010101" pitchFamily="1" charset="-122"/>
              </a:rPr>
              <a:t>3</a:t>
            </a:r>
            <a:r>
              <a:rPr lang="zh-CN" altLang="en-US" sz="3600" dirty="0">
                <a:latin typeface="隶书" panose="02010509060101010101" pitchFamily="1" charset="-122"/>
                <a:ea typeface="隶书" panose="02010509060101010101" pitchFamily="1" charset="-122"/>
              </a:rPr>
              <a:t>、抓住人物的身份、性格和当时情         </a:t>
            </a:r>
            <a:endParaRPr lang="zh-CN" altLang="en-US" sz="3600" dirty="0"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eaLnBrk="1" hangingPunct="1"/>
            <a:r>
              <a:rPr lang="zh-CN" altLang="en-US" sz="3600" dirty="0">
                <a:latin typeface="隶书" panose="02010509060101010101" pitchFamily="1" charset="-122"/>
                <a:ea typeface="隶书" panose="02010509060101010101" pitchFamily="1" charset="-122"/>
              </a:rPr>
              <a:t>   境来写。</a:t>
            </a:r>
            <a:endParaRPr lang="en-US" altLang="x-none" sz="3600" dirty="0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4"/>
          <p:cNvSpPr/>
          <p:nvPr/>
        </p:nvSpPr>
        <p:spPr>
          <a:xfrm>
            <a:off x="2208213" y="1773238"/>
            <a:ext cx="7488237" cy="4358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Clr>
                <a:srgbClr val="000000"/>
              </a:buClr>
            </a:pPr>
            <a:r>
              <a:rPr lang="zh-CN" altLang="en-US" dirty="0">
                <a:solidFill>
                  <a:srgbClr val="CC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对人物在一定环境中，围绕客观事物而产生的看法、感触、联想、潜意识等思想活动的描写，称作心理描写。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spcBef>
                <a:spcPct val="50000"/>
              </a:spcBef>
              <a:buClr>
                <a:srgbClr val="000000"/>
              </a:buClr>
            </a:pP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       心理描写的作用：能够直接深入人物心灵，揭示人物的内心世界，表现人物丰富而复杂的思想感情。</a:t>
            </a:r>
            <a:br>
              <a:rPr lang="en-US" altLang="x-none" sz="2800" dirty="0">
                <a:solidFill>
                  <a:srgbClr val="990033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3" name="Text Box 4"/>
          <p:cNvSpPr txBox="1"/>
          <p:nvPr/>
        </p:nvSpPr>
        <p:spPr>
          <a:xfrm>
            <a:off x="2135188" y="549275"/>
            <a:ext cx="361950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600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心理描写</a:t>
            </a:r>
            <a:endParaRPr lang="zh-CN" altLang="en-US" sz="3600" dirty="0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b="1">
                <a:solidFill>
                  <a:srgbClr val="006666"/>
                </a:solidFill>
                <a:sym typeface="+mn-ea"/>
              </a:rPr>
              <a:t>心理描写技法一：内心独白法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（注意：在内心独白之前一般可以加上“想”、“心里说”等提示语）</a:t>
            </a:r>
            <a:endParaRPr lang="zh-CN" altLang="en-US" b="1">
              <a:solidFill>
                <a:srgbClr val="006666"/>
              </a:solidFill>
            </a:endParaRPr>
          </a:p>
          <a:p>
            <a:r>
              <a:rPr lang="zh-CN" altLang="en-US" b="1">
                <a:solidFill>
                  <a:srgbClr val="006666"/>
                </a:solidFill>
                <a:sym typeface="+mn-ea"/>
              </a:rPr>
              <a:t>心理描写技法二：梦幻描绘法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（在进行幻觉描写前也要用一些提示语，</a:t>
            </a:r>
            <a:r>
              <a:rPr lang="zh-CN" altLang="en-US" b="1" dirty="0">
                <a:sym typeface="+mn-ea"/>
              </a:rPr>
              <a:t>如：似乎看见，仿佛听到等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）</a:t>
            </a:r>
            <a:endParaRPr lang="zh-CN" altLang="en-US" b="1">
              <a:solidFill>
                <a:srgbClr val="006666"/>
              </a:solidFill>
            </a:endParaRPr>
          </a:p>
          <a:p>
            <a:r>
              <a:rPr lang="zh-CN" altLang="en-US" b="1">
                <a:solidFill>
                  <a:srgbClr val="006666"/>
                </a:solidFill>
                <a:sym typeface="+mn-ea"/>
              </a:rPr>
              <a:t>心理描写技法三：神态动作表现法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（通过人物的动作、语言、神态反映内心变化）</a:t>
            </a:r>
            <a:endParaRPr lang="en-US" altLang="x-none" b="1" dirty="0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006666"/>
                </a:solidFill>
                <a:sym typeface="+mn-ea"/>
              </a:rPr>
              <a:t>心理描写技法四：环境衬托法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（根据人物的心情，随主观感受选择景物，充分表现人物的心理状态）</a:t>
            </a:r>
            <a:endParaRPr lang="en-US" altLang="x-none" b="1" dirty="0">
              <a:solidFill>
                <a:srgbClr val="FF0000"/>
              </a:solidFill>
            </a:endParaRPr>
          </a:p>
          <a:p>
            <a:endParaRPr lang="zh-CN" altLang="en-US" b="1">
              <a:solidFill>
                <a:srgbClr val="006666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标题 35841"/>
          <p:cNvSpPr>
            <a:spLocks noGrp="1"/>
          </p:cNvSpPr>
          <p:nvPr>
            <p:ph type="title"/>
          </p:nvPr>
        </p:nvSpPr>
        <p:spPr>
          <a:xfrm>
            <a:off x="1919288" y="620713"/>
            <a:ext cx="6324600" cy="1143000"/>
          </a:xfrm>
        </p:spPr>
        <p:txBody>
          <a:bodyPr anchor="ctr"/>
          <a:lstStyle/>
          <a:p>
            <a:r>
              <a:rPr lang="zh-CN" altLang="en-US" sz="3600" b="1">
                <a:solidFill>
                  <a:schemeClr val="hlink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心理描写方法积累</a:t>
            </a:r>
            <a:r>
              <a:rPr lang="zh-CN" altLang="en-US">
                <a:solidFill>
                  <a:schemeClr val="hlink"/>
                </a:solidFill>
              </a:rPr>
              <a:t> </a:t>
            </a:r>
            <a:endParaRPr lang="zh-CN" altLang="en-US">
              <a:solidFill>
                <a:schemeClr val="hlink"/>
              </a:solidFill>
            </a:endParaRPr>
          </a:p>
        </p:txBody>
      </p:sp>
      <p:sp>
        <p:nvSpPr>
          <p:cNvPr id="35843" name="文本框 35842"/>
          <p:cNvSpPr txBox="1"/>
          <p:nvPr/>
        </p:nvSpPr>
        <p:spPr>
          <a:xfrm>
            <a:off x="2566988" y="1989138"/>
            <a:ext cx="31242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dirty="0">
                <a:latin typeface="隶书" panose="02010509060101010101" pitchFamily="1" charset="-122"/>
                <a:ea typeface="隶书" panose="02010509060101010101" pitchFamily="1" charset="-122"/>
              </a:rPr>
              <a:t>直接描写 ：</a:t>
            </a:r>
            <a:endParaRPr lang="zh-CN" altLang="en-US" sz="4000" dirty="0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35844" name="文本框 35843"/>
          <p:cNvSpPr txBox="1"/>
          <p:nvPr/>
        </p:nvSpPr>
        <p:spPr>
          <a:xfrm>
            <a:off x="2495550" y="3644900"/>
            <a:ext cx="32004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dirty="0">
                <a:latin typeface="隶书" panose="02010509060101010101" pitchFamily="1" charset="-122"/>
                <a:ea typeface="隶书" panose="02010509060101010101" pitchFamily="1" charset="-122"/>
              </a:rPr>
              <a:t>间接描写 ：</a:t>
            </a:r>
            <a:r>
              <a:rPr lang="zh-CN" altLang="en-US" sz="4000" b="0" dirty="0">
                <a:latin typeface="隶书" panose="02010509060101010101" pitchFamily="1" charset="-122"/>
                <a:ea typeface="隶书" panose="02010509060101010101" pitchFamily="1" charset="-122"/>
              </a:rPr>
              <a:t> </a:t>
            </a:r>
            <a:endParaRPr lang="zh-CN" altLang="en-US" sz="4000" b="0" dirty="0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5519738" y="1773238"/>
            <a:ext cx="3307080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eaLnBrk="1" hangingPunct="1">
              <a:buClr>
                <a:srgbClr val="000000"/>
              </a:buClr>
            </a:pPr>
            <a:r>
              <a:rPr lang="zh-CN" altLang="en-US" sz="4000" dirty="0">
                <a:latin typeface="隶书" panose="02010509060101010101" pitchFamily="1" charset="-122"/>
                <a:ea typeface="隶书" panose="02010509060101010101" pitchFamily="1" charset="-122"/>
              </a:rPr>
              <a:t>  </a:t>
            </a: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内心独白法</a:t>
            </a:r>
            <a:endParaRPr lang="zh-CN" altLang="en-US" sz="4000" dirty="0">
              <a:solidFill>
                <a:srgbClr val="FF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eaLnBrk="1" hangingPunct="1">
              <a:buClr>
                <a:srgbClr val="000000"/>
              </a:buClr>
            </a:pPr>
            <a:r>
              <a:rPr lang="zh-CN" altLang="en-US" sz="4000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 梦幻描绘法</a:t>
            </a:r>
            <a:r>
              <a:rPr lang="zh-CN" altLang="en-US" sz="2400" b="0" dirty="0">
                <a:latin typeface="Times New Roman" panose="02020603050405020304" pitchFamily="2" charset="0"/>
                <a:ea typeface="宋体" panose="02010600030101010101" pitchFamily="2" charset="-122"/>
              </a:rPr>
              <a:t> </a:t>
            </a:r>
            <a:endParaRPr lang="zh-CN" altLang="en-US" sz="2400" b="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5951538" y="4508500"/>
            <a:ext cx="2881312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 环境衬托法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6096000" y="4797425"/>
            <a:ext cx="2376488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Clr>
                <a:srgbClr val="000000"/>
              </a:buClr>
            </a:pPr>
            <a:endParaRPr lang="en-US" altLang="x-none" sz="4000" dirty="0"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  <p:sp>
        <p:nvSpPr>
          <p:cNvPr id="35848" name="文本框 35847"/>
          <p:cNvSpPr txBox="1"/>
          <p:nvPr/>
        </p:nvSpPr>
        <p:spPr>
          <a:xfrm>
            <a:off x="6311900" y="5516563"/>
            <a:ext cx="2879725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6024563" y="3716338"/>
            <a:ext cx="373888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eaLnBrk="1" hangingPunct="1"/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动作神态表现法</a:t>
            </a:r>
            <a:endParaRPr lang="zh-CN" altLang="en-US" sz="4000" dirty="0">
              <a:solidFill>
                <a:srgbClr val="FF0000"/>
              </a:solidFill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  <p:sp>
        <p:nvSpPr>
          <p:cNvPr id="35850" name="文本框 35849"/>
          <p:cNvSpPr txBox="1"/>
          <p:nvPr/>
        </p:nvSpPr>
        <p:spPr>
          <a:xfrm>
            <a:off x="2711450" y="5734050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eaLnBrk="1" hangingPunct="1"/>
            <a:endParaRPr lang="zh-CN" altLang="en-US" sz="1800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  <p:bldP spid="358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/>
          <p:nvPr/>
        </p:nvSpPr>
        <p:spPr>
          <a:xfrm>
            <a:off x="1847850" y="115888"/>
            <a:ext cx="7235825" cy="23012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dirty="0">
                <a:solidFill>
                  <a:schemeClr val="hlink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学会观察，捕捉特点</a:t>
            </a:r>
            <a:endParaRPr lang="zh-CN" altLang="en-US" sz="4800" dirty="0">
              <a:solidFill>
                <a:schemeClr val="hlink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hlink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       仔细观察下面一组图片，你知道他们是谁吗？请用一两句话形象地描绘他们的外貌。</a:t>
            </a:r>
            <a:endParaRPr lang="zh-CN" altLang="en-US" sz="2800" dirty="0">
              <a:solidFill>
                <a:schemeClr val="hlink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x-none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x-none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71" name="图片 7170" descr="20107231631219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51313" y="2852738"/>
            <a:ext cx="1800225" cy="24479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2" name="图片 7171" descr="W0201311213727058204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188" y="2852738"/>
            <a:ext cx="1851025" cy="242411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3" name="图片 7172" descr="W0200504193770492152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852738"/>
            <a:ext cx="2016125" cy="24479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4" name="图片 7173" descr="1_120306011216_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588" y="2852738"/>
            <a:ext cx="1905000" cy="2449512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/>
        <p:txBody>
          <a:bodyPr vert="horz" wrap="square" anchor="ctr"/>
          <a:lstStyle/>
          <a:p>
            <a:pPr lvl="0" algn="l" eaLnBrk="1" hangingPunct="1"/>
            <a:r>
              <a:rPr lang="zh-CN" altLang="en-US" sz="4800" b="1">
                <a:solidFill>
                  <a:schemeClr val="hlink"/>
                </a:solidFill>
              </a:rPr>
              <a:t>学会观察，捕捉特点</a:t>
            </a:r>
            <a:endParaRPr lang="zh-CN" altLang="en-US" sz="4800" b="1">
              <a:solidFill>
                <a:schemeClr val="hlink"/>
              </a:solidFill>
            </a:endParaRPr>
          </a:p>
        </p:txBody>
      </p:sp>
      <p:sp>
        <p:nvSpPr>
          <p:cNvPr id="9219" name="Rectangle 3"/>
          <p:cNvSpPr>
            <a:spLocks noGrp="1"/>
          </p:cNvSpPr>
          <p:nvPr>
            <p:ph type="body"/>
          </p:nvPr>
        </p:nvSpPr>
        <p:spPr>
          <a:xfrm>
            <a:off x="1847850" y="1484313"/>
            <a:ext cx="8280400" cy="4751387"/>
          </a:xfrm>
        </p:spPr>
        <p:txBody>
          <a:bodyPr vert="horz" wrap="square" anchor="t"/>
          <a:lstStyle/>
          <a:p>
            <a:pPr lvl="0" eaLnBrk="1" hangingPunct="1"/>
            <a:r>
              <a:rPr lang="en-US" altLang="x-none" b="1" dirty="0">
                <a:latin typeface="宋体" panose="02010600030101010101" pitchFamily="2" charset="-122"/>
              </a:rPr>
              <a:t>1.</a:t>
            </a:r>
            <a:r>
              <a:rPr lang="zh-CN" altLang="en-US" b="1" dirty="0">
                <a:latin typeface="宋体" panose="02010600030101010101" pitchFamily="2" charset="-122"/>
              </a:rPr>
              <a:t> 鲁迅：隶体“一”字式的胡须，寸把长的头发倔强的直竖着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lvl="0" eaLnBrk="1" hangingPunct="1"/>
            <a:r>
              <a:rPr lang="en-US" altLang="x-none" b="1" dirty="0">
                <a:latin typeface="宋体" panose="02010600030101010101" pitchFamily="2" charset="-122"/>
              </a:rPr>
              <a:t>2. </a:t>
            </a:r>
            <a:r>
              <a:rPr lang="zh-CN" altLang="en-US" b="1" dirty="0">
                <a:latin typeface="宋体" panose="02010600030101010101" pitchFamily="2" charset="-122"/>
              </a:rPr>
              <a:t>闻一多：炯炯有神的目光，一直远射到有史以前。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lvl="0" eaLnBrk="1" hangingPunct="1"/>
            <a:r>
              <a:rPr lang="en-US" altLang="x-none" b="1" dirty="0">
                <a:latin typeface="宋体" panose="02010600030101010101" pitchFamily="2" charset="-122"/>
              </a:rPr>
              <a:t>3. </a:t>
            </a:r>
            <a:r>
              <a:rPr lang="zh-CN" altLang="en-US" b="1" dirty="0">
                <a:latin typeface="宋体" panose="02010600030101010101" pitchFamily="2" charset="-122"/>
              </a:rPr>
              <a:t>爱因斯坦：蓬乱的头发，满是褶皱的额头。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lvl="0"/>
            <a:r>
              <a:rPr lang="en-US" altLang="x-none" b="1" dirty="0">
                <a:latin typeface="宋体" panose="02010600030101010101" pitchFamily="2" charset="-122"/>
              </a:rPr>
              <a:t>4. </a:t>
            </a:r>
            <a:r>
              <a:rPr lang="zh-CN" altLang="en-US" b="1" dirty="0">
                <a:latin typeface="宋体" panose="02010600030101010101" pitchFamily="2" charset="-122"/>
              </a:rPr>
              <a:t>泰戈尔：浓密雪白的胡须。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lvl="0"/>
            <a:endParaRPr lang="zh-CN" altLang="en-US" sz="3600" b="1" dirty="0"/>
          </a:p>
          <a:p>
            <a:pPr lvl="0"/>
            <a:endParaRPr lang="en-US" altLang="x-none" b="1" dirty="0">
              <a:latin typeface="宋体" panose="02010600030101010101" pitchFamily="2" charset="-122"/>
            </a:endParaRPr>
          </a:p>
          <a:p>
            <a:pPr lvl="0" eaLnBrk="1" hangingPunct="1"/>
            <a:endParaRPr lang="zh-CN" altLang="en-US" b="1" dirty="0">
              <a:solidFill>
                <a:srgbClr val="0033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>
          <a:xfrm>
            <a:off x="-311150" y="-169862"/>
            <a:ext cx="8228013" cy="1141412"/>
          </a:xfrm>
        </p:spPr>
        <p:txBody>
          <a:bodyPr vert="horz" wrap="square" anchor="ctr"/>
          <a:lstStyle/>
          <a:p>
            <a:pPr lvl="0"/>
            <a:r>
              <a:rPr lang="zh-CN" altLang="en-US" sz="2800" b="1">
                <a:solidFill>
                  <a:srgbClr val="006666"/>
                </a:solidFill>
              </a:rPr>
              <a:t>语言描写不成功的例子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7651" name="Rectangle 3"/>
          <p:cNvSpPr>
            <a:spLocks noGrp="1"/>
          </p:cNvSpPr>
          <p:nvPr>
            <p:ph type="body"/>
          </p:nvPr>
        </p:nvSpPr>
        <p:spPr>
          <a:xfrm>
            <a:off x="1992313" y="1628775"/>
            <a:ext cx="7199312" cy="4525963"/>
          </a:xfrm>
        </p:spPr>
        <p:txBody>
          <a:bodyPr vert="horz" wrap="square" anchor="t"/>
          <a:lstStyle/>
          <a:p>
            <a:pPr lvl="0"/>
            <a:r>
              <a:rPr lang="en-US" altLang="x-none" sz="2400" b="1" dirty="0">
                <a:latin typeface="宋体" panose="02010600030101010101" pitchFamily="2" charset="-122"/>
              </a:rPr>
              <a:t>A.</a:t>
            </a:r>
            <a:r>
              <a:rPr lang="zh-CN" altLang="en-US" sz="2400" b="1" dirty="0">
                <a:latin typeface="宋体" panose="02010600030101010101" pitchFamily="2" charset="-122"/>
              </a:rPr>
              <a:t>八岁的小明对爸爸说：“你给我好好听着，下班就回家，不准喝酒打牌</a:t>
            </a:r>
            <a:r>
              <a:rPr lang="en-US" altLang="x-none" sz="2400" b="1" dirty="0">
                <a:latin typeface="宋体" panose="02010600030101010101" pitchFamily="2" charset="-122"/>
              </a:rPr>
              <a:t>……”</a:t>
            </a:r>
            <a:endParaRPr lang="en-US" altLang="x-none" sz="2400" b="1" dirty="0">
              <a:latin typeface="宋体" panose="02010600030101010101" pitchFamily="2" charset="-122"/>
            </a:endParaRPr>
          </a:p>
          <a:p>
            <a:pPr lvl="0"/>
            <a:r>
              <a:rPr lang="en-US" altLang="x-none" sz="2400" b="1" dirty="0">
                <a:latin typeface="宋体" panose="02010600030101010101" pitchFamily="2" charset="-122"/>
              </a:rPr>
              <a:t>B.</a:t>
            </a:r>
            <a:r>
              <a:rPr lang="zh-CN" altLang="en-US" sz="2400" b="1" dirty="0">
                <a:latin typeface="宋体" panose="02010600030101010101" pitchFamily="2" charset="-122"/>
              </a:rPr>
              <a:t>不识字的农民李大伯说：“今天的菜真咸，氯化钠（食盐的化学名称）放得太多了。”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 lvl="0"/>
            <a:r>
              <a:rPr lang="en-US" altLang="x-none" sz="2400" b="1" dirty="0">
                <a:latin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宋体" panose="02010600030101010101" pitchFamily="2" charset="-122"/>
              </a:rPr>
              <a:t>、领导来到我班检查，班长说：“你能来检查，应该感到荣幸，我们欢迎你！”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48"/>
  <p:tag name="KSO_WM_UNIT_TYPE" val="l_i"/>
  <p:tag name="KSO_WM_UNIT_INDEX" val="1_4"/>
  <p:tag name="KSO_WM_UNIT_ID" val="150995243*l_i*1_4"/>
  <p:tag name="KSO_WM_UNIT_CLEAR" val="1"/>
  <p:tag name="KSO_WM_UNIT_LAYERLEVEL" val="1_1"/>
  <p:tag name="KSO_WM_BEAUTIFY_FLAG" val="#wm#"/>
  <p:tag name="KSO_WM_DIAGRAM_GROUP_CODE" val="l1-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48"/>
  <p:tag name="KSO_WM_UNIT_TYPE" val="m_i"/>
  <p:tag name="KSO_WM_UNIT_INDEX" val="1_17"/>
  <p:tag name="KSO_WM_UNIT_ID" val="150995213*m_i*1_17"/>
  <p:tag name="KSO_WM_UNIT_CLEAR" val="1"/>
  <p:tag name="KSO_WM_UNIT_LAYERLEVEL" val="1_1"/>
  <p:tag name="KSO_WM_BEAUTIFY_FLAG" val="#wm#"/>
  <p:tag name="KSO_WM_DIAGRAM_GROUP_CODE" val="m1-1"/>
</p:tagLst>
</file>

<file path=ppt/tags/tag3.xml><?xml version="1.0" encoding="utf-8"?>
<p:tagLst xmlns:p="http://schemas.openxmlformats.org/presentationml/2006/main">
  <p:tag name="KSO_WM_TAG_VERSION" val="1.0"/>
  <p:tag name="KSO_WM_TEMPLATE_CATEGORY" val="custom"/>
  <p:tag name="KSO_WM_TEMPLATE_INDEX" val="48"/>
  <p:tag name="KSO_WM_UNIT_TYPE" val="m_i"/>
  <p:tag name="KSO_WM_UNIT_INDEX" val="1_17"/>
  <p:tag name="KSO_WM_UNIT_ID" val="150995213*m_i*1_17"/>
  <p:tag name="KSO_WM_UNIT_CLEAR" val="1"/>
  <p:tag name="KSO_WM_UNIT_LAYERLEVEL" val="1_1"/>
  <p:tag name="KSO_WM_BEAUTIFY_FLAG" val="#wm#"/>
  <p:tag name="KSO_WM_DIAGRAM_GROUP_CODE" val="m1-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48"/>
  <p:tag name="KSO_WM_UNIT_TYPE" val="m_i"/>
  <p:tag name="KSO_WM_UNIT_INDEX" val="1_17"/>
  <p:tag name="KSO_WM_UNIT_ID" val="150995213*m_i*1_17"/>
  <p:tag name="KSO_WM_UNIT_CLEAR" val="1"/>
  <p:tag name="KSO_WM_UNIT_LAYERLEVEL" val="1_1"/>
  <p:tag name="KSO_WM_BEAUTIFY_FLAG" val="#wm#"/>
  <p:tag name="KSO_WM_DIAGRAM_GROUP_CODE" val="m1-1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48"/>
  <p:tag name="KSO_WM_UNIT_TYPE" val="m_i"/>
  <p:tag name="KSO_WM_UNIT_INDEX" val="1_17"/>
  <p:tag name="KSO_WM_UNIT_ID" val="150995213*m_i*1_17"/>
  <p:tag name="KSO_WM_UNIT_CLEAR" val="1"/>
  <p:tag name="KSO_WM_UNIT_LAYERLEVEL" val="1_1"/>
  <p:tag name="KSO_WM_BEAUTIFY_FLAG" val="#wm#"/>
  <p:tag name="KSO_WM_DIAGRAM_GROUP_CODE" val="m1-1"/>
</p:tagLst>
</file>

<file path=ppt/tags/tag6.xml><?xml version="1.0" encoding="utf-8"?>
<p:tagLst xmlns:p="http://schemas.openxmlformats.org/presentationml/2006/main">
  <p:tag name="KSO_WM_TAG_VERSION" val="1.0"/>
  <p:tag name="KSO_WM_TEMPLATE_CATEGORY" val="custom"/>
  <p:tag name="KSO_WM_TEMPLATE_INDEX" val="48"/>
  <p:tag name="KSO_WM_UNIT_TYPE" val="m_i"/>
  <p:tag name="KSO_WM_UNIT_INDEX" val="1_17"/>
  <p:tag name="KSO_WM_UNIT_ID" val="150995213*m_i*1_17"/>
  <p:tag name="KSO_WM_UNIT_CLEAR" val="1"/>
  <p:tag name="KSO_WM_UNIT_LAYERLEVEL" val="1_1"/>
  <p:tag name="KSO_WM_BEAUTIFY_FLAG" val="#wm#"/>
  <p:tag name="KSO_WM_DIAGRAM_GROUP_CODE" val="m1-1"/>
</p:tagLst>
</file>

<file path=ppt/tags/tag7.xml><?xml version="1.0" encoding="utf-8"?>
<p:tagLst xmlns:p="http://schemas.openxmlformats.org/presentationml/2006/main">
  <p:tag name="KSO_WM_TAG_VERSION" val="1.0"/>
  <p:tag name="KSO_WM_TEMPLATE_CATEGORY" val="custom"/>
  <p:tag name="KSO_WM_TEMPLATE_INDEX" val="48"/>
  <p:tag name="KSO_WM_UNIT_TYPE" val="m_i"/>
  <p:tag name="KSO_WM_UNIT_INDEX" val="1_17"/>
  <p:tag name="KSO_WM_UNIT_ID" val="150995213*m_i*1_17"/>
  <p:tag name="KSO_WM_UNIT_CLEAR" val="1"/>
  <p:tag name="KSO_WM_UNIT_LAYERLEVEL" val="1_1"/>
  <p:tag name="KSO_WM_BEAUTIFY_FLAG" val="#wm#"/>
  <p:tag name="KSO_WM_DIAGRAM_GROUP_CODE" val="m1-1"/>
</p:tagLst>
</file>

<file path=ppt/tags/tag8.xml><?xml version="1.0" encoding="utf-8"?>
<p:tagLst xmlns:p="http://schemas.openxmlformats.org/presentationml/2006/main">
  <p:tag name="KSO_WM_TEMPLATE_CATEGORY" val="custom"/>
  <p:tag name="KSO_WM_TEMPLATE_INDEX" val="160048"/>
</p:tagLst>
</file>

<file path=ppt/theme/theme1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3036</Words>
  <Application>WPS 演示</Application>
  <PresentationFormat>宽屏</PresentationFormat>
  <Paragraphs>204</Paragraphs>
  <Slides>28</Slides>
  <Notes>1</Notes>
  <HiddenSlides>4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9" baseType="lpstr">
      <vt:lpstr>Arial</vt:lpstr>
      <vt:lpstr>宋体</vt:lpstr>
      <vt:lpstr>Wingdings</vt:lpstr>
      <vt:lpstr>黑体</vt:lpstr>
      <vt:lpstr>华文琥珀</vt:lpstr>
      <vt:lpstr>Times New Roman</vt:lpstr>
      <vt:lpstr>楷体</vt:lpstr>
      <vt:lpstr>华文新魏</vt:lpstr>
      <vt:lpstr>华文彩云</vt:lpstr>
      <vt:lpstr>华文行楷</vt:lpstr>
      <vt:lpstr>方正姚体</vt:lpstr>
      <vt:lpstr>隶书</vt:lpstr>
      <vt:lpstr>华文中宋</vt:lpstr>
      <vt:lpstr>仿宋</vt:lpstr>
      <vt:lpstr>楷体_GB2312</vt:lpstr>
      <vt:lpstr>微软雅黑</vt:lpstr>
      <vt:lpstr>Arial Unicode MS</vt:lpstr>
      <vt:lpstr>Calibri</vt:lpstr>
      <vt:lpstr>Tahoma</vt:lpstr>
      <vt:lpstr>新宋体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猜一猜他们的身份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语言描写的要领</vt:lpstr>
      <vt:lpstr>猜一猜他们的身份</vt:lpstr>
      <vt:lpstr>       韩麦尔先生站起来，脸色惨白，我觉得他从来没有这么高大。 “我的朋友们啊，”他说，“我—我—” 但是他哽住了，他说不下去了。 他转身朝着黑板，拿起一支粉笔，使出全身力量，写了两个大字： “法兰西万岁！” 然后，他呆在那儿，头靠着墙壁，话也不说，只向我们做了一个手势：“放学了，——你们走吧。” ——都德《最后一课》</vt:lpstr>
      <vt:lpstr>PowerPoint 演示文稿</vt:lpstr>
      <vt:lpstr>PowerPoint 演示文稿</vt:lpstr>
      <vt:lpstr>PowerPoint 演示文稿</vt:lpstr>
      <vt:lpstr>心理描写方法积累 </vt:lpstr>
      <vt:lpstr>PowerPoint 演示文稿</vt:lpstr>
      <vt:lpstr>学会观察，捕捉特点</vt:lpstr>
      <vt:lpstr>语言描写不成功的例子 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爱睡觉的猪</cp:lastModifiedBy>
  <cp:revision>17</cp:revision>
  <dcterms:created xsi:type="dcterms:W3CDTF">2016-04-12T08:04:00Z</dcterms:created>
  <dcterms:modified xsi:type="dcterms:W3CDTF">2018-10-16T00:05:19Z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