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29" r:id="rId3"/>
  </p:sldMasterIdLst>
  <p:notesMasterIdLst>
    <p:notesMasterId r:id="rId4"/>
  </p:notesMasterIdLst>
  <p:sldIdLst>
    <p:sldId id="301" r:id="rId5"/>
    <p:sldId id="299" r:id="rId6"/>
    <p:sldId id="442" r:id="rId7"/>
    <p:sldId id="443" r:id="rId8"/>
    <p:sldId id="444" r:id="rId9"/>
    <p:sldId id="445" r:id="rId10"/>
    <p:sldId id="446" r:id="rId11"/>
    <p:sldId id="447" r:id="rId12"/>
    <p:sldId id="448" r:id="rId13"/>
    <p:sldId id="449" r:id="rId14"/>
    <p:sldId id="450" r:id="rId15"/>
    <p:sldId id="451" r:id="rId16"/>
    <p:sldId id="452" r:id="rId17"/>
    <p:sldId id="453" r:id="rId18"/>
    <p:sldId id="454" r:id="rId19"/>
    <p:sldId id="455" r:id="rId20"/>
    <p:sldId id="456" r:id="rId21"/>
    <p:sldId id="457" r:id="rId22"/>
    <p:sldId id="459" r:id="rId23"/>
    <p:sldId id="460" r:id="rId24"/>
    <p:sldId id="461" r:id="rId25"/>
    <p:sldId id="462" r:id="rId26"/>
    <p:sldId id="458" r:id="rId27"/>
    <p:sldId id="321" r:id="rId28"/>
  </p:sldIdLst>
  <p:sldSz cx="12192000" cy="685800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91" userDrawn="1">
          <p15:clr>
            <a:srgbClr val="A4A3A4"/>
          </p15:clr>
        </p15:guide>
        <p15:guide id="2" pos="371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78" autoAdjust="0"/>
    <p:restoredTop sz="94352" autoAdjust="0"/>
  </p:normalViewPr>
  <p:slideViewPr>
    <p:cSldViewPr>
      <p:cViewPr varScale="1">
        <p:scale>
          <a:sx n="79" d="100"/>
          <a:sy n="79" d="100"/>
        </p:scale>
        <p:origin x="-84" y="-414"/>
      </p:cViewPr>
      <p:guideLst>
        <p:guide orient="horz" pos="2191"/>
        <p:guide pos="371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tags" Target="tags/tag7.xml" /><Relationship Id="rId3" Type="http://schemas.openxmlformats.org/officeDocument/2006/relationships/slideMaster" Target="slideMasters/slideMaster3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Relationship Id="rId2" Type="http://schemas.openxmlformats.org/officeDocument/2006/relationships/image" Target="../media/image17.wmf" /><Relationship Id="rId3" Type="http://schemas.openxmlformats.org/officeDocument/2006/relationships/image" Target="../media/image18.wmf" /><Relationship Id="rId4" Type="http://schemas.openxmlformats.org/officeDocument/2006/relationships/image" Target="../media/image19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wmf" /><Relationship Id="rId2" Type="http://schemas.openxmlformats.org/officeDocument/2006/relationships/image" Target="../media/image23.wmf" /><Relationship Id="rId3" Type="http://schemas.openxmlformats.org/officeDocument/2006/relationships/image" Target="../media/image24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9FB8AD65-A1B2-4F9B-BB81-979AD967029F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58E29750-2A3B-4F58-9E74-A1FEEF588EFB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BFF6CDA0-D997-479F-8303-0DFFE62C4A0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241F7939-7C5E-4ED5-A11C-5C755CDDE07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DE13F19C-65CF-433B-99BB-4957D630933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09D51BDA-2C43-4CB2-930F-3991431785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81D19E-05C0-4301-B02D-4476C73840D2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5980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1" name="幻灯片图像占位符 1">
            <a:extLst>
              <a:ext uri="{FF2B5EF4-FFF2-40B4-BE49-F238E27FC236}">
                <a16:creationId xmlns="" xmlns:a16="http://schemas.microsoft.com/office/drawing/2014/main" id="{4494FA3E-504F-467A-92EC-F068BC7F036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0962" name="备注占位符 2">
            <a:extLst>
              <a:ext uri="{FF2B5EF4-FFF2-40B4-BE49-F238E27FC236}">
                <a16:creationId xmlns="" xmlns:a16="http://schemas.microsoft.com/office/drawing/2014/main" id="{0C6F82ED-28A1-4DBA-BF7C-9EE58B24715E}"/>
              </a:ext>
            </a:extLst>
          </p:cNvPr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0963" name="灯片编号占位符 3">
            <a:extLst>
              <a:ext uri="{FF2B5EF4-FFF2-40B4-BE49-F238E27FC236}">
                <a16:creationId xmlns="" xmlns:a16="http://schemas.microsoft.com/office/drawing/2014/main" id="{8DE17EFE-417D-4C47-9780-4AB3D23987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31F6FB6-995E-445F-A04D-199608B0E3B5}" type="slidenum">
              <a:rPr lang="zh-CN" altLang="en-US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3" name="幻灯片图像占位符 1">
            <a:extLst>
              <a:ext uri="{FF2B5EF4-FFF2-40B4-BE49-F238E27FC236}">
                <a16:creationId xmlns="" xmlns:a16="http://schemas.microsoft.com/office/drawing/2014/main" id="{7B569FF3-2BA6-42D4-B368-72D01598196B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4034" name="备注占位符 2">
            <a:extLst>
              <a:ext uri="{FF2B5EF4-FFF2-40B4-BE49-F238E27FC236}">
                <a16:creationId xmlns="" xmlns:a16="http://schemas.microsoft.com/office/drawing/2014/main" id="{00075B5E-599E-445F-987C-BD0B2B9C682E}"/>
              </a:ext>
            </a:extLst>
          </p:cNvPr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5" name="灯片编号占位符 3">
            <a:extLst>
              <a:ext uri="{FF2B5EF4-FFF2-40B4-BE49-F238E27FC236}">
                <a16:creationId xmlns="" xmlns:a16="http://schemas.microsoft.com/office/drawing/2014/main" id="{D1EB92EF-66E1-43C3-910D-9A5F4FDE63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D7C55D57-BC42-4EA4-8BCA-5C0D4092A35B}" type="slidenum">
              <a:rPr lang="zh-CN" altLang="en-US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5523EDC6-4686-43B6-9039-70D44A57574A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894BCF43-66FF-4694-A14A-5E61DC07BD2C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551EA607-1ACA-4E12-AED8-FBD14354D337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C7D3491-116E-4188-8A74-AF7D3BE9A2F5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3967A7E-DC5C-4601-A784-8CFF83B79F8C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7158B12A-6F86-46E0-9076-4CB308B71E93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2DAF99F-CFC2-453A-8B01-68493B3144E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BE4A3E21-5299-4A50-9A2B-72D9F71D6A63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15E91DCC-9AE4-4E3C-BC4F-23AC28D2DD54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AD26F653-BA78-46D7-9734-55591A43A015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0153E65D-DD22-4C71-83C1-7AC5983CC208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825BF7CA-8FB7-43DB-B4AE-76E6A685D289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1EFBD852-8951-432D-9C80-04290ACAE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112B3AE7-01B2-4A4F-B984-5A38FA7FE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31CBA1B9-25C7-45D7-8A31-5BEBA1501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5722C-617D-42E1-AC30-FF6B3BFC86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26961960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2DD9979-78A5-42E7-A757-1259878F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7173285-FFBC-49B5-A551-7937129D5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A44391-55CC-4682-83C3-B18ADA2E6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E1642-413F-41AD-818B-773E8FC5349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15740531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1E5AD962-6FDF-4353-B463-7C512C76F21E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6E13BDE2-C222-4B5C-88F6-A9E73E9A7F79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44D5DF9C-63A3-4678-9CC2-AA8801CF199A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20235A0-7879-4D2F-98EE-E1D451CA803F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A17242D-3102-4751-96B9-06800564E32B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56690BC8-D6DB-4D4C-856D-DBCAA1310296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772455FF-C163-476C-BBBF-678534CACE8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E9F36272-894B-4F3E-AC30-76907D67F09F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58697141-7BC6-4AB9-92F3-1E401087F559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5572C009-2AA7-480C-AA5B-0CE5A9E0931C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AC87094C-4F01-4A9B-8DF5-246079B0C878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9667DE45-6C07-446A-87E7-4C23E4BD5E65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F7632969-6A94-4771-B680-2DE10FBDE831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51EBD4B0-0D1C-49CF-870A-9E89E97FF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A172677E-5FDD-4CA8-90C4-5F718B3F1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571056AE-0B46-4C29-845B-A0E69FB81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4D1A8B-2024-43EC-8B7A-1A2ED68FF2C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38394460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1345EEDB-EF27-4448-A5C7-D92919500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6F4533F2-BB0A-4AA4-B62E-7342BCC06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A6455D84-EDBD-4A00-81E2-EBB1AB8FC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ACC24-9342-4683-AE47-40D6D697219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13582089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5A3CD2E1-6994-4CE1-ACB5-3DB1DE72C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EADA9010-EFCD-4FA2-A5CE-55E502AE9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6BE0C1FA-5FBC-47D5-AEE8-3F5340FF8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65605-845A-47AF-91AF-D07ED9A99C5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21069105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20E648F1-F8CF-4FDE-B571-DE9CCC17F95E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C83E4A7C-B97E-4BD4-9732-57BA25A8B47F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8C83F7DB-14DB-4267-801B-813568B954A3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7FF5D66C-A7F4-4F96-A48F-8C880109F0C4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F2589F06-EED3-4561-9D99-D49300B68F60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76B37910-DFC0-43F7-8322-8DA5F7981D52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72697719-4994-428F-9D98-387DBE320E26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59F60758-D0A6-4616-BC11-BDE8E7F01B8D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80768C8A-A676-4EED-AD92-732082EA8D4E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DB547910-2633-4B7F-903A-38B12991EAE7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44FC76E5-92C2-4759-B116-A0FC550BD6D2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7FD16B4D-38D9-472F-B0A7-32EED7BF63CB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779F5CE1-6E7F-4D8F-8128-7A1E4FE8CBD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AE25419D-B376-4F80-A2D0-DCD192E5AE2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F4132607-33B5-4A5B-A329-6FDC4A74C21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7C9F103-A15E-47E7-8714-9360983C89E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7885160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ABB71904-94B1-4093-94C9-0B6ECDC22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C5D41981-8A9C-4C66-9335-8ED027AC5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D54E14F8-D3B4-44ED-BA12-DE690AC20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2E16C-CE95-42A1-B384-F8CE88B23A1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43918411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F52640-0F2D-4E17-B6D5-26FD2007B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E6DDD05-3232-4809-A774-26B3C63BE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CED6C03-D53C-47E2-AE1E-3A92B049D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4A217-5D61-45B7-8995-5552A785695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61237713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CB7F5D2-5D40-468E-AA25-F92A23623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02E5398-45CC-4189-9534-26472DAD1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CA6E425-0588-47A8-A5B4-B9CED86C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C0885-9A4A-401F-8CC3-A3BD3F226FA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767804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3F739C63-E3C9-4E15-B2EF-16AC80FBBD5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3D8079D5-1E53-4C77-A012-4232E97FA75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EF31AE29-31A7-48F7-A5C8-B74A7DE08EF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9119AA4-B61B-4412-A3FB-54676560B2D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26749408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AD295203-9575-4764-8AE0-BA33917BB244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648D763E-EDDE-4368-9BED-A48463E8622E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CE196C55-C48A-4786-AABF-7F7753E39A97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EBC9A5CA-9D44-4D33-9BBF-BB756C71846B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0910351D-770A-4BCA-8F79-049B5297538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B3259402-ACEF-4E39-AE05-F61C5965E210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9A14115E-3748-4AC4-9670-6734447A6DB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C86B6370-BC35-419D-8DE7-0E8834B9067D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9319FA27-CBB5-4918-8EF0-FE09856BAAC5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FA423483-510B-4F05-8A97-1215A1A414ED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ACB8F64A-92E1-4BC9-9F0B-9884A48C5367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B1F693CE-88B3-4313-8D4F-C90D456E0D29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24A0E55F-3B8C-4FC9-AA2B-62B8A67D3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DFB8A879-B74E-4A6A-89BF-4F9F8615A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3D53E226-7E8F-413A-9E97-E1A3AC644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6B6B-BB43-47F1-A3D0-E69D9623596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39650477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7388CE1-9CBF-4950-9339-FCB220532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9203E24-48C5-4FE2-874E-C6BFEA89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AFFC135-88EF-4618-834F-F062A26CB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9909C-D56C-4E92-BC99-A265EE317FE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2401754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B8923F70-C02A-4B30-950E-1B58D9FDA38D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9C490C2C-D4B6-489E-BD70-2EAD7F509432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D4CD8D3A-5D14-4AA2-8D8C-8B210168A7CA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137FE43A-86A6-4B3F-9C2D-65C0A69D6198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4B5CE42-8A00-4A4A-A125-BB8DB1B098E8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4C9433EF-5F72-4ED4-BDCE-14EF3B76516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E8EF5ADC-B377-460A-9497-75F68C04565C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37EDDF6-6052-46C1-80A2-5225B2DE4028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3F7F9F61-6C40-44F3-A880-05C764F00D35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28DBD3CD-38E6-45BF-9A99-8FCDD1A2113A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71EC91CB-FC13-4D2E-827A-686DE521C241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FB708FC8-324B-423A-BF39-C86152E20BDA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03FD14D7-04B7-42D7-B430-72AA7D26F2BA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88EB5D14-15D2-40E6-92B4-823B4FF12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EE1A79A0-FE42-4466-A5B0-9A871DD54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A687797E-F237-44DB-A6F8-F3587CEBC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CB6F79-BA34-4CF5-AB19-CFAE1A642E4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842419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6C82FF77-A6E1-49DA-B21B-714F3F57A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D2C9F7C6-9645-48AF-8A9F-4516D5230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C1A396BC-E4C8-4970-A5C3-D45A78CF7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FCB4C-EB1B-4915-A229-F9B285B75E3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5274176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104F975C-4ADD-4541-8B75-AE09C2514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60D33B7F-DB4A-4918-8D09-41F7526AC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81E9E5D9-9349-4F39-874F-BBBDE9DB6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B4C2C-488E-444F-8481-BE1BEBFC55A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17008377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F43219CD-7F0E-482C-94A5-DDC6B822BE84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F791934E-2369-42E9-8DB2-043779502187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7E6239A3-02CF-4003-9A58-6FC055D05007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83D5853E-7533-40CE-A4C4-B04164347F7F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3A4F54FA-A110-40D5-A3E1-41BC4CBF66EC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391618F8-28F1-4F2F-BB72-5BB97AE1A885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C3B65C2-F317-462B-A0B8-135334406C32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F9E2ADE-5C85-442F-A371-4292984B7166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3C4E5EB3-767D-4448-8021-77BF0D5A5E51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D45C93D7-90DB-426D-92F0-91917752B83E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DB0D024C-6D5C-4B0D-8F8D-45A2463B5A1A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C5D5F851-46C5-4BE3-8E1E-2E60E83270F3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81FF7AE2-649A-4B7E-8F05-6640F5F48A2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9CCE64DB-D1C1-40EC-BE21-455F2F4334C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80D4EC80-1CB4-448C-8F52-CD5445BB272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7292BBE-03A9-4BFA-AF94-57BEB94647A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60094197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99259870-04E4-41B6-B866-9EC9A26AA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2BB00A4F-0F20-401E-B00C-DA3242EAD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FE7A9D40-3B2D-4216-B088-998AA5779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85490-98EA-41DB-8C8F-A253A465AF2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69252878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5E9D3EA-1614-4FB4-9382-1E597D1C5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F6F9AB21-E98B-460B-8791-2F9CA5CB6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05491C9-9F76-45EF-A8F3-4CD85E69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E967-5DA9-42BF-91AD-BE5EFFEB1C6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88903856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61B2013-EF00-4602-9D20-09ADACD53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335C762-C0F1-4980-9DC4-76442ABBB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C7EF2DC-AE9F-40BE-B2D6-8B9E9AE74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0077F-490A-49D1-B4ED-77840BFF321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07672637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E0D807B9-8789-4F37-9AD8-1BE6413C1FC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3AC45E2-72D3-4531-BFAA-A83330B26C0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D64BD22B-DB80-4CD0-A959-13660A1301C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0E24816-E8A3-40D0-9C89-F43AE71BCF6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1311929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BC6B6B-BB43-47F1-A3D0-E69D9623596B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75281928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4B85490-98EA-41DB-8C8F-A253A465AF2A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90316579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F6EDC3BE-65C6-48AD-92B1-0A684577F523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7E4567FE-79F5-4BBB-96FC-D475A5B4F900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ED7E6609-14A3-4B54-9D8C-612B5DE27846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FF6A5AB5-8DA0-4ADE-A6E7-E194382BBBD4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8BFE2D65-AE8D-4F7B-B648-DAEBD7D1D31D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85B379F6-AA1F-4EC6-BBB0-B645348F4509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C821BD7C-AF6E-4B42-947B-F3B5A28B7267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D1E7131A-AAD2-4C55-922D-62044AED0F4C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3BFCB6DC-F37C-4274-9332-8D0DB24C2942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E52E70A6-5C0E-41C5-A1E6-102A1EF4D5B0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928FC0B-1FBA-4748-A875-BF94C42C4A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7B2F34-70D8-4A92-BA80-11235D2C6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DC9C9E9-BA01-4CF2-9D9B-1158F070D4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2098EAF0-3DF0-492F-987F-89C104DB1D8D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FC39FBAE-F8FF-451D-8D11-C3004DA20CD0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2F86B1DE-0D8A-4837-B03E-FAA98680651B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114071B2-334C-4996-A361-3849C5460C9B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2D5AEEBF-8B1F-444D-88AF-611A1B238B99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84155FED-1F81-4740-AE89-297783BF0CB7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93F1690E-B5D5-4A44-AD76-222FC0B55393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84AFE8E6-EFAA-49E0-BC87-8D61DEFE9671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E25451FF-BF04-44BD-B133-F8C52C972FA6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E34D9451-DA06-4D9B-A182-C674AB17B5BF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87752AF2-E845-42C3-A4B7-D4102FB19D6E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763C82EC-110C-4332-A3BF-7A6180522F6D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2E0785B-A997-42E5-A13C-0A8087AF43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0F778FC-2070-40E2-A044-A12E817F0C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2C69272-032C-43D1-B653-725DF91A2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14D1732-A175-49FA-A5ED-499993CB7E7F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8AA2860A-ECAD-4693-A6B8-E6FC24E1DEE4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microsoft.com/office/2007/relationships/hdphoto" Target="../media/image5.wdp" /><Relationship Id="rId5" Type="http://schemas.microsoft.com/office/2007/relationships/hdphoto" Target="../media/image6.wdp" /><Relationship Id="rId6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8.w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2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Relationship Id="rId4" Type="http://schemas.openxmlformats.org/officeDocument/2006/relationships/image" Target="../media/image1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10" Type="http://schemas.openxmlformats.org/officeDocument/2006/relationships/vmlDrawing" Target="../drawings/vmlDrawing1.v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6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17.wmf" /><Relationship Id="rId6" Type="http://schemas.openxmlformats.org/officeDocument/2006/relationships/oleObject" Target="../embeddings/oleObject3.bin" TargetMode="Internal" /><Relationship Id="rId7" Type="http://schemas.openxmlformats.org/officeDocument/2006/relationships/image" Target="../media/image18.wmf" /><Relationship Id="rId8" Type="http://schemas.openxmlformats.org/officeDocument/2006/relationships/oleObject" Target="../embeddings/oleObject4.bin" TargetMode="Internal" /><Relationship Id="rId9" Type="http://schemas.openxmlformats.org/officeDocument/2006/relationships/image" Target="../media/image19.w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22.wmf" /><Relationship Id="rId4" Type="http://schemas.openxmlformats.org/officeDocument/2006/relationships/oleObject" Target="../embeddings/oleObject6.bin" TargetMode="Internal" /><Relationship Id="rId5" Type="http://schemas.openxmlformats.org/officeDocument/2006/relationships/image" Target="../media/image23.wmf" /><Relationship Id="rId6" Type="http://schemas.openxmlformats.org/officeDocument/2006/relationships/oleObject" Target="../embeddings/oleObject7.bin" TargetMode="Internal" /><Relationship Id="rId7" Type="http://schemas.openxmlformats.org/officeDocument/2006/relationships/image" Target="../media/image24.wmf" /><Relationship Id="rId8" Type="http://schemas.openxmlformats.org/officeDocument/2006/relationships/vmlDrawing" Target="../drawings/vmlDrawing2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3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27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424" y="1772816"/>
            <a:ext cx="10405491" cy="220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</a:t>
            </a:r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目标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了解直线和圆的位置关系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=""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292251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2852936"/>
            <a:ext cx="10630804" cy="146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理解直线和圆的三种位置关系圆心到直线的距离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d</a:t>
            </a: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和圆的半径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r</a:t>
            </a: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之间的数量关系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48328" y="4005064"/>
            <a:ext cx="2970514" cy="269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33CB6C41-6D01-4880-BA44-1752B0693C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968" y="1049038"/>
            <a:ext cx="4800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点和圆的位置关系有几种？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="" xmlns:a16="http://schemas.microsoft.com/office/drawing/2014/main" id="{698A2411-CD03-4A4F-9483-E3AD7BE8B9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9581" y="2104025"/>
            <a:ext cx="10668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r>
              <a:rPr lang="zh-CN" altLang="zh-CN" sz="4000" b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&lt;</a:t>
            </a: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r 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="" xmlns:a16="http://schemas.microsoft.com/office/drawing/2014/main" id="{91CA67EE-B8B7-46C8-8DAB-068801A77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9581" y="3446491"/>
            <a:ext cx="1143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d=r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="" xmlns:a16="http://schemas.microsoft.com/office/drawing/2014/main" id="{84B81E78-B202-4414-937B-8E326F373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9581" y="4860457"/>
            <a:ext cx="990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4000" b="1" i="1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d&gt;r</a:t>
            </a:r>
          </a:p>
        </p:txBody>
      </p:sp>
      <p:sp>
        <p:nvSpPr>
          <p:cNvPr id="8" name="Rectangle 15">
            <a:extLst>
              <a:ext uri="{FF2B5EF4-FFF2-40B4-BE49-F238E27FC236}">
                <a16:creationId xmlns="" xmlns:a16="http://schemas.microsoft.com/office/drawing/2014/main" id="{37C3DB65-FA0F-4A0E-BD53-D79C1DB8F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9033" y="1065261"/>
            <a:ext cx="5485854" cy="548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用数量关系如何来判断呢？</a:t>
            </a:r>
          </a:p>
        </p:txBody>
      </p:sp>
      <p:grpSp>
        <p:nvGrpSpPr>
          <p:cNvPr id="9" name="Group 38">
            <a:extLst>
              <a:ext uri="{FF2B5EF4-FFF2-40B4-BE49-F238E27FC236}">
                <a16:creationId xmlns="" xmlns:a16="http://schemas.microsoft.com/office/drawing/2014/main" id="{A1875308-D247-468E-B92E-EFF234F46209}"/>
              </a:ext>
            </a:extLst>
          </p:cNvPr>
          <p:cNvGrpSpPr/>
          <p:nvPr/>
        </p:nvGrpSpPr>
        <p:grpSpPr>
          <a:xfrm>
            <a:off x="245924" y="1763245"/>
            <a:ext cx="4789488" cy="1457325"/>
            <a:chOff x="-17" y="1570"/>
            <a:chExt cx="3017" cy="918"/>
          </a:xfrm>
        </p:grpSpPr>
        <p:sp>
          <p:nvSpPr>
            <p:cNvPr id="10" name="Rectangle 3">
              <a:extLst>
                <a:ext uri="{FF2B5EF4-FFF2-40B4-BE49-F238E27FC236}">
                  <a16:creationId xmlns="" xmlns:a16="http://schemas.microsoft.com/office/drawing/2014/main" id="{7FB4654E-9E6E-4FF7-A0C7-4DEE9C6D9D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7" y="1892"/>
              <a:ext cx="1632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⑴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点在圆内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25C38AFD-71A1-4BB6-B007-D54B6E59E0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064" y="1570"/>
              <a:ext cx="936" cy="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31">
            <a:extLst>
              <a:ext uri="{FF2B5EF4-FFF2-40B4-BE49-F238E27FC236}">
                <a16:creationId xmlns="" xmlns:a16="http://schemas.microsoft.com/office/drawing/2014/main" id="{A8876043-E628-4AEE-8A8D-5A835D82B534}"/>
              </a:ext>
            </a:extLst>
          </p:cNvPr>
          <p:cNvGrpSpPr/>
          <p:nvPr/>
        </p:nvGrpSpPr>
        <p:grpSpPr>
          <a:xfrm>
            <a:off x="3741599" y="1836270"/>
            <a:ext cx="609600" cy="1006475"/>
            <a:chOff x="2154" y="1616"/>
            <a:chExt cx="384" cy="634"/>
          </a:xfrm>
        </p:grpSpPr>
        <p:sp>
          <p:nvSpPr>
            <p:cNvPr id="13" name="Text Box 9">
              <a:extLst>
                <a:ext uri="{FF2B5EF4-FFF2-40B4-BE49-F238E27FC236}">
                  <a16:creationId xmlns="" xmlns:a16="http://schemas.microsoft.com/office/drawing/2014/main" id="{C9F59510-D1D3-4B63-BC3E-06AD28EB07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54" y="1616"/>
              <a:ext cx="38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6000">
                  <a:latin typeface="Times New Roman" panose="02020603050405020304" pitchFamily="18" charset="0"/>
                </a:rPr>
                <a:t>·</a:t>
              </a:r>
            </a:p>
          </p:txBody>
        </p:sp>
        <p:sp>
          <p:nvSpPr>
            <p:cNvPr id="14" name="Text Box 17">
              <a:extLst>
                <a:ext uri="{FF2B5EF4-FFF2-40B4-BE49-F238E27FC236}">
                  <a16:creationId xmlns="" xmlns:a16="http://schemas.microsoft.com/office/drawing/2014/main" id="{3B4B5B72-E344-40D3-A233-561806FF8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9" y="1661"/>
              <a:ext cx="27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b="1">
                  <a:latin typeface="Calibri" panose="020f0502020204030204" pitchFamily="34" charset="0"/>
                </a:rPr>
                <a:t>P</a:t>
              </a:r>
            </a:p>
          </p:txBody>
        </p:sp>
      </p:grpSp>
      <p:sp>
        <p:nvSpPr>
          <p:cNvPr id="15" name="Line 21">
            <a:extLst>
              <a:ext uri="{FF2B5EF4-FFF2-40B4-BE49-F238E27FC236}">
                <a16:creationId xmlns="" xmlns:a16="http://schemas.microsoft.com/office/drawing/2014/main" id="{3B0EC804-6E7F-41C0-9566-DFEB89A6FCA4}"/>
              </a:ext>
            </a:extLst>
          </p:cNvPr>
          <p:cNvSpPr>
            <a:spLocks noChangeShapeType="1"/>
          </p:cNvSpPr>
          <p:nvPr/>
        </p:nvSpPr>
        <p:spPr bwMode="auto">
          <a:xfrm>
            <a:off x="3884475" y="2339507"/>
            <a:ext cx="360363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6" name="Group 39">
            <a:extLst>
              <a:ext uri="{FF2B5EF4-FFF2-40B4-BE49-F238E27FC236}">
                <a16:creationId xmlns="" xmlns:a16="http://schemas.microsoft.com/office/drawing/2014/main" id="{DEDA0D37-4770-438C-8217-1E69FDC485D3}"/>
              </a:ext>
            </a:extLst>
          </p:cNvPr>
          <p:cNvGrpSpPr/>
          <p:nvPr/>
        </p:nvGrpSpPr>
        <p:grpSpPr>
          <a:xfrm>
            <a:off x="284024" y="3131670"/>
            <a:ext cx="4575175" cy="1457325"/>
            <a:chOff x="158" y="2432"/>
            <a:chExt cx="2882" cy="918"/>
          </a:xfrm>
        </p:grpSpPr>
        <p:sp>
          <p:nvSpPr>
            <p:cNvPr id="17" name="Rectangle 4">
              <a:extLst>
                <a:ext uri="{FF2B5EF4-FFF2-40B4-BE49-F238E27FC236}">
                  <a16:creationId xmlns="" xmlns:a16="http://schemas.microsoft.com/office/drawing/2014/main" id="{027CDE9A-B40B-4F86-B4AF-4D49A31AD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" y="2637"/>
              <a:ext cx="158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⑵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点在圆上</a:t>
              </a:r>
            </a:p>
          </p:txBody>
        </p:sp>
        <p:pic>
          <p:nvPicPr>
            <p:cNvPr id="18" name="Picture 11">
              <a:extLst>
                <a:ext uri="{FF2B5EF4-FFF2-40B4-BE49-F238E27FC236}">
                  <a16:creationId xmlns="" xmlns:a16="http://schemas.microsoft.com/office/drawing/2014/main" id="{C51F6BCB-C493-4E68-9DD9-6438EBF885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04" y="2432"/>
              <a:ext cx="936" cy="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33">
            <a:extLst>
              <a:ext uri="{FF2B5EF4-FFF2-40B4-BE49-F238E27FC236}">
                <a16:creationId xmlns="" xmlns:a16="http://schemas.microsoft.com/office/drawing/2014/main" id="{CA549593-F1EA-4E0C-BB72-489BA5B242FF}"/>
              </a:ext>
            </a:extLst>
          </p:cNvPr>
          <p:cNvGrpSpPr/>
          <p:nvPr/>
        </p:nvGrpSpPr>
        <p:grpSpPr>
          <a:xfrm>
            <a:off x="3092313" y="3276132"/>
            <a:ext cx="827087" cy="1006475"/>
            <a:chOff x="1927" y="2523"/>
            <a:chExt cx="521" cy="634"/>
          </a:xfrm>
        </p:grpSpPr>
        <p:sp>
          <p:nvSpPr>
            <p:cNvPr id="20" name="Text Box 13">
              <a:extLst>
                <a:ext uri="{FF2B5EF4-FFF2-40B4-BE49-F238E27FC236}">
                  <a16:creationId xmlns="" xmlns:a16="http://schemas.microsoft.com/office/drawing/2014/main" id="{F9E01A9B-2149-461C-88FE-BE739DCE6E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4" y="2523"/>
              <a:ext cx="38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6000">
                  <a:latin typeface="Times New Roman" panose="02020603050405020304" pitchFamily="18" charset="0"/>
                </a:rPr>
                <a:t>·</a:t>
              </a:r>
            </a:p>
          </p:txBody>
        </p:sp>
        <p:sp>
          <p:nvSpPr>
            <p:cNvPr id="21" name="Text Box 18">
              <a:extLst>
                <a:ext uri="{FF2B5EF4-FFF2-40B4-BE49-F238E27FC236}">
                  <a16:creationId xmlns="" xmlns:a16="http://schemas.microsoft.com/office/drawing/2014/main" id="{AF5FB5EF-8A24-41C5-8A1A-BC8B157055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7" y="2750"/>
              <a:ext cx="18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b="1">
                  <a:latin typeface="Calibri" panose="020f0502020204030204" pitchFamily="34" charset="0"/>
                </a:rPr>
                <a:t>P</a:t>
              </a:r>
            </a:p>
          </p:txBody>
        </p:sp>
      </p:grpSp>
      <p:grpSp>
        <p:nvGrpSpPr>
          <p:cNvPr id="22" name="Group 40">
            <a:extLst>
              <a:ext uri="{FF2B5EF4-FFF2-40B4-BE49-F238E27FC236}">
                <a16:creationId xmlns="" xmlns:a16="http://schemas.microsoft.com/office/drawing/2014/main" id="{717AD848-C6F3-423E-A1B4-F1AAEDDAB9DB}"/>
              </a:ext>
            </a:extLst>
          </p:cNvPr>
          <p:cNvGrpSpPr/>
          <p:nvPr/>
        </p:nvGrpSpPr>
        <p:grpSpPr>
          <a:xfrm>
            <a:off x="261800" y="4500095"/>
            <a:ext cx="4676775" cy="1457325"/>
            <a:chOff x="144" y="3294"/>
            <a:chExt cx="2946" cy="918"/>
          </a:xfrm>
        </p:grpSpPr>
        <p:sp>
          <p:nvSpPr>
            <p:cNvPr id="23" name="Rectangle 5">
              <a:extLst>
                <a:ext uri="{FF2B5EF4-FFF2-40B4-BE49-F238E27FC236}">
                  <a16:creationId xmlns="" xmlns:a16="http://schemas.microsoft.com/office/drawing/2014/main" id="{5868285C-068D-4B53-B297-7D1A21E67D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" y="3408"/>
              <a:ext cx="158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Ctr="1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>
                  <a:latin typeface="黑体" panose="02010609060101010101" pitchFamily="49" charset="-122"/>
                  <a:ea typeface="黑体" panose="02010609060101010101" pitchFamily="49" charset="-122"/>
                </a:rPr>
                <a:t>⑶</a:t>
              </a: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点在圆外</a:t>
              </a:r>
            </a:p>
          </p:txBody>
        </p:sp>
        <p:pic>
          <p:nvPicPr>
            <p:cNvPr id="24" name="Picture 12">
              <a:extLst>
                <a:ext uri="{FF2B5EF4-FFF2-40B4-BE49-F238E27FC236}">
                  <a16:creationId xmlns="" xmlns:a16="http://schemas.microsoft.com/office/drawing/2014/main" id="{77D3AD6E-5029-4674-8E6D-E6988E23EF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54" y="3294"/>
              <a:ext cx="936" cy="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29">
            <a:extLst>
              <a:ext uri="{FF2B5EF4-FFF2-40B4-BE49-F238E27FC236}">
                <a16:creationId xmlns="" xmlns:a16="http://schemas.microsoft.com/office/drawing/2014/main" id="{478C9A22-7F48-4BE2-8767-CD50923804CA}"/>
              </a:ext>
            </a:extLst>
          </p:cNvPr>
          <p:cNvGrpSpPr/>
          <p:nvPr/>
        </p:nvGrpSpPr>
        <p:grpSpPr>
          <a:xfrm>
            <a:off x="2733538" y="5122395"/>
            <a:ext cx="682625" cy="1006475"/>
            <a:chOff x="1701" y="3686"/>
            <a:chExt cx="430" cy="634"/>
          </a:xfrm>
        </p:grpSpPr>
        <p:sp>
          <p:nvSpPr>
            <p:cNvPr id="26" name="Text Box 14">
              <a:extLst>
                <a:ext uri="{FF2B5EF4-FFF2-40B4-BE49-F238E27FC236}">
                  <a16:creationId xmlns="" xmlns:a16="http://schemas.microsoft.com/office/drawing/2014/main" id="{4A618441-4711-47EB-8526-70A41B7A01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47" y="3686"/>
              <a:ext cx="38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6000">
                  <a:latin typeface="Times New Roman" panose="02020603050405020304" pitchFamily="18" charset="0"/>
                </a:rPr>
                <a:t>·</a:t>
              </a:r>
            </a:p>
          </p:txBody>
        </p:sp>
        <p:sp>
          <p:nvSpPr>
            <p:cNvPr id="27" name="Text Box 19">
              <a:extLst>
                <a:ext uri="{FF2B5EF4-FFF2-40B4-BE49-F238E27FC236}">
                  <a16:creationId xmlns="" xmlns:a16="http://schemas.microsoft.com/office/drawing/2014/main" id="{98F9413A-08C7-42BE-BA43-8E054E6BA8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3810"/>
              <a:ext cx="18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b="1">
                  <a:latin typeface="Calibri" panose="020f0502020204030204" pitchFamily="34" charset="0"/>
                </a:rPr>
                <a:t>P</a:t>
              </a:r>
            </a:p>
          </p:txBody>
        </p:sp>
      </p:grpSp>
      <p:sp>
        <p:nvSpPr>
          <p:cNvPr id="28" name="Text Box 27">
            <a:extLst>
              <a:ext uri="{FF2B5EF4-FFF2-40B4-BE49-F238E27FC236}">
                <a16:creationId xmlns="" xmlns:a16="http://schemas.microsoft.com/office/drawing/2014/main" id="{C358BC2E-F7AA-4E9E-B527-9943AF0DEA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5648" y="1599210"/>
            <a:ext cx="18716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C00000"/>
                </a:solidFill>
                <a:latin typeface="Calibri" panose="020f0502020204030204" pitchFamily="34" charset="0"/>
              </a:rPr>
              <a:t>(</a:t>
            </a:r>
            <a:r>
              <a:rPr lang="zh-CN" altLang="en-US" sz="2800" b="1">
                <a:solidFill>
                  <a:srgbClr val="C00000"/>
                </a:solidFill>
                <a:latin typeface="Calibri" panose="020f0502020204030204" pitchFamily="34" charset="0"/>
              </a:rPr>
              <a:t>令</a:t>
            </a:r>
            <a:r>
              <a:rPr lang="zh-CN" altLang="zh-CN" sz="2800" b="1">
                <a:solidFill>
                  <a:srgbClr val="C00000"/>
                </a:solidFill>
                <a:latin typeface="Calibri" panose="020f0502020204030204" pitchFamily="34" charset="0"/>
              </a:rPr>
              <a:t>OP=</a:t>
            </a:r>
            <a:r>
              <a:rPr lang="zh-CN" altLang="zh-CN" sz="2800" b="1" i="1">
                <a:solidFill>
                  <a:srgbClr val="C00000"/>
                </a:solidFill>
                <a:latin typeface="Calibri" panose="020f0502020204030204" pitchFamily="34" charset="0"/>
              </a:rPr>
              <a:t>d</a:t>
            </a:r>
            <a:r>
              <a:rPr lang="zh-CN" altLang="zh-CN" sz="2800" b="1">
                <a:solidFill>
                  <a:srgbClr val="C00000"/>
                </a:solidFill>
                <a:latin typeface="Calibri" panose="020f0502020204030204" pitchFamily="34" charset="0"/>
              </a:rPr>
              <a:t> )</a:t>
            </a:r>
          </a:p>
        </p:txBody>
      </p:sp>
      <p:sp>
        <p:nvSpPr>
          <p:cNvPr id="29" name="Line 30">
            <a:extLst>
              <a:ext uri="{FF2B5EF4-FFF2-40B4-BE49-F238E27FC236}">
                <a16:creationId xmlns="" xmlns:a16="http://schemas.microsoft.com/office/drawing/2014/main" id="{EE05A8DA-4B7A-4CCB-B8DA-7C0974DD50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20874" y="5220819"/>
            <a:ext cx="1150938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37">
            <a:extLst>
              <a:ext uri="{FF2B5EF4-FFF2-40B4-BE49-F238E27FC236}">
                <a16:creationId xmlns="" xmlns:a16="http://schemas.microsoft.com/office/drawing/2014/main" id="{66CFB620-C730-40C2-9E53-1251766D8415}"/>
              </a:ext>
            </a:extLst>
          </p:cNvPr>
          <p:cNvSpPr>
            <a:spLocks noChangeShapeType="1"/>
          </p:cNvSpPr>
          <p:nvPr/>
        </p:nvSpPr>
        <p:spPr bwMode="auto">
          <a:xfrm>
            <a:off x="3525700" y="3779370"/>
            <a:ext cx="574675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AutoShape 41">
            <a:extLst>
              <a:ext uri="{FF2B5EF4-FFF2-40B4-BE49-F238E27FC236}">
                <a16:creationId xmlns="" xmlns:a16="http://schemas.microsoft.com/office/drawing/2014/main" id="{8691A9EA-8CCA-4402-87E1-2D911CD8A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1020" y="2383957"/>
            <a:ext cx="719137" cy="215900"/>
          </a:xfrm>
          <a:prstGeom prst="leftRightArrow">
            <a:avLst>
              <a:gd name="adj1" fmla="val 50000"/>
              <a:gd name="adj2" fmla="val 6604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32" name="AutoShape 42">
            <a:extLst>
              <a:ext uri="{FF2B5EF4-FFF2-40B4-BE49-F238E27FC236}">
                <a16:creationId xmlns="" xmlns:a16="http://schemas.microsoft.com/office/drawing/2014/main" id="{A0E5F27D-4209-43ED-AC89-E19123F84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1020" y="3779369"/>
            <a:ext cx="647700" cy="215900"/>
          </a:xfrm>
          <a:prstGeom prst="leftRightArrow">
            <a:avLst>
              <a:gd name="adj1" fmla="val 50000"/>
              <a:gd name="adj2" fmla="val 596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33" name="AutoShape 43">
            <a:extLst>
              <a:ext uri="{FF2B5EF4-FFF2-40B4-BE49-F238E27FC236}">
                <a16:creationId xmlns="" xmlns:a16="http://schemas.microsoft.com/office/drawing/2014/main" id="{3BE7230C-2232-4F8D-B2B6-7DCE24721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1020" y="5103345"/>
            <a:ext cx="647700" cy="215900"/>
          </a:xfrm>
          <a:prstGeom prst="leftRightArrow">
            <a:avLst>
              <a:gd name="adj1" fmla="val 50000"/>
              <a:gd name="adj2" fmla="val 596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>
              <a:latin typeface="Calibri" panose="020f0502020204030204" pitchFamily="34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55DDF541-E177-4179-8B39-14663FFC379C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8534715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5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8">
            <a:extLst>
              <a:ext uri="{FF2B5EF4-FFF2-40B4-BE49-F238E27FC236}">
                <a16:creationId xmlns="" xmlns:a16="http://schemas.microsoft.com/office/drawing/2014/main" id="{9A76E08B-077B-4326-820F-511A0EABE4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52" y="858226"/>
            <a:ext cx="11928648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如果我们把太阳看成一个圆，地平线看成一条直线，那你能根据直线和圆的公共点个数想象一下，直线和圆有几种位置关系吗？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23">
            <a:extLst>
              <a:ext uri="{FF2B5EF4-FFF2-40B4-BE49-F238E27FC236}">
                <a16:creationId xmlns="" xmlns:a16="http://schemas.microsoft.com/office/drawing/2014/main" id="{19AEFF03-98B1-422C-9D9A-96BECC36A987}"/>
              </a:ext>
            </a:extLst>
          </p:cNvPr>
          <p:cNvGrpSpPr/>
          <p:nvPr/>
        </p:nvGrpSpPr>
        <p:grpSpPr>
          <a:xfrm>
            <a:off x="911424" y="2564904"/>
            <a:ext cx="3466377" cy="2529072"/>
            <a:chOff x="2064" y="2160"/>
            <a:chExt cx="1679" cy="1225"/>
          </a:xfrm>
        </p:grpSpPr>
        <p:pic>
          <p:nvPicPr>
            <p:cNvPr id="4" name="Picture 5" descr="891016002h">
              <a:extLst>
                <a:ext uri="{FF2B5EF4-FFF2-40B4-BE49-F238E27FC236}">
                  <a16:creationId xmlns="" xmlns:a16="http://schemas.microsoft.com/office/drawing/2014/main" id="{FB9603AD-C021-4528-BA38-AE2A227275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37"/>
            <a:stretch>
              <a:fillRect/>
            </a:stretch>
          </p:blipFill>
          <p:spPr bwMode="auto">
            <a:xfrm>
              <a:off x="2064" y="2160"/>
              <a:ext cx="1679" cy="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Line 19">
              <a:extLst>
                <a:ext uri="{FF2B5EF4-FFF2-40B4-BE49-F238E27FC236}">
                  <a16:creationId xmlns="" xmlns:a16="http://schemas.microsoft.com/office/drawing/2014/main" id="{2FAFC971-D8E6-4CAB-9B7A-4C57864AEB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64" y="2523"/>
              <a:ext cx="1633" cy="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55">
            <a:extLst>
              <a:ext uri="{FF2B5EF4-FFF2-40B4-BE49-F238E27FC236}">
                <a16:creationId xmlns="" xmlns:a16="http://schemas.microsoft.com/office/drawing/2014/main" id="{4D513F7F-D4C0-4D0F-9210-0C81695559B4}"/>
              </a:ext>
            </a:extLst>
          </p:cNvPr>
          <p:cNvGrpSpPr/>
          <p:nvPr/>
        </p:nvGrpSpPr>
        <p:grpSpPr>
          <a:xfrm>
            <a:off x="7845737" y="2546669"/>
            <a:ext cx="3431280" cy="2527008"/>
            <a:chOff x="6037420" y="3789040"/>
            <a:chExt cx="2639036" cy="1944216"/>
          </a:xfrm>
        </p:grpSpPr>
        <p:pic>
          <p:nvPicPr>
            <p:cNvPr id="7" name="Picture 3" descr="883554004i">
              <a:extLst>
                <a:ext uri="{FF2B5EF4-FFF2-40B4-BE49-F238E27FC236}">
                  <a16:creationId xmlns="" xmlns:a16="http://schemas.microsoft.com/office/drawing/2014/main" id="{F104C5FB-0D81-416A-9EF6-45D3E94114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37"/>
            <a:stretch>
              <a:fillRect/>
            </a:stretch>
          </p:blipFill>
          <p:spPr bwMode="auto">
            <a:xfrm>
              <a:off x="6037420" y="3789040"/>
              <a:ext cx="2592387" cy="1944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Line 20">
              <a:extLst>
                <a:ext uri="{FF2B5EF4-FFF2-40B4-BE49-F238E27FC236}">
                  <a16:creationId xmlns="" xmlns:a16="http://schemas.microsoft.com/office/drawing/2014/main" id="{31B1B084-686A-4E18-A875-83EA29A5CE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84069" y="4825200"/>
              <a:ext cx="2592387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22">
            <a:extLst>
              <a:ext uri="{FF2B5EF4-FFF2-40B4-BE49-F238E27FC236}">
                <a16:creationId xmlns="" xmlns:a16="http://schemas.microsoft.com/office/drawing/2014/main" id="{9C83BBCE-70F7-4EAF-9E5F-0CBF0D58E0BB}"/>
              </a:ext>
            </a:extLst>
          </p:cNvPr>
          <p:cNvGrpSpPr/>
          <p:nvPr/>
        </p:nvGrpSpPr>
        <p:grpSpPr>
          <a:xfrm>
            <a:off x="4358714" y="2564905"/>
            <a:ext cx="3476700" cy="2529071"/>
            <a:chOff x="244" y="2160"/>
            <a:chExt cx="1684" cy="1225"/>
          </a:xfrm>
        </p:grpSpPr>
        <p:pic>
          <p:nvPicPr>
            <p:cNvPr id="10" name="Picture 4" descr="501503001a">
              <a:extLst>
                <a:ext uri="{FF2B5EF4-FFF2-40B4-BE49-F238E27FC236}">
                  <a16:creationId xmlns="" xmlns:a16="http://schemas.microsoft.com/office/drawing/2014/main" id="{58EA5CFB-0716-44AB-8B79-5E05472CF1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37"/>
            <a:stretch>
              <a:fillRect/>
            </a:stretch>
          </p:blipFill>
          <p:spPr bwMode="auto">
            <a:xfrm>
              <a:off x="249" y="2160"/>
              <a:ext cx="1679" cy="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Line 18">
              <a:extLst>
                <a:ext uri="{FF2B5EF4-FFF2-40B4-BE49-F238E27FC236}">
                  <a16:creationId xmlns="" xmlns:a16="http://schemas.microsoft.com/office/drawing/2014/main" id="{8A0B47D2-19B6-4989-9DBA-3EC521D9EE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" y="2887"/>
              <a:ext cx="167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Oval 21">
              <a:extLst>
                <a:ext uri="{FF2B5EF4-FFF2-40B4-BE49-F238E27FC236}">
                  <a16:creationId xmlns="" xmlns:a16="http://schemas.microsoft.com/office/drawing/2014/main" id="{9C87B9B0-0D0D-4298-8A83-FB737E3C7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3" y="2568"/>
              <a:ext cx="363" cy="318"/>
            </a:xfrm>
            <a:prstGeom prst="ellipse">
              <a:avLst/>
            </a:prstGeom>
            <a:gradFill rotWithShape="1">
              <a:gsLst>
                <a:gs pos="0">
                  <a:srgbClr val="FFF200"/>
                </a:gs>
                <a:gs pos="45000">
                  <a:srgbClr val="FF7A00">
                    <a:alpha val="86500"/>
                  </a:srgbClr>
                </a:gs>
                <a:gs pos="70000">
                  <a:srgbClr val="FF0300">
                    <a:alpha val="79000"/>
                  </a:srgbClr>
                </a:gs>
                <a:gs pos="100000">
                  <a:srgbClr val="4D0808">
                    <a:alpha val="7000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folHlink"/>
              </a:solidFill>
              <a:rou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2A83905-E737-4C3C-90C8-95B3DC87572E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问题引入</a:t>
            </a:r>
          </a:p>
        </p:txBody>
      </p:sp>
    </p:spTree>
    <p:extLst>
      <p:ext uri="{BB962C8B-B14F-4D97-AF65-F5344CB8AC3E}">
        <p14:creationId xmlns:p14="http://schemas.microsoft.com/office/powerpoint/2010/main" val="784037202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" name="Picture 6" descr="4345141_141948025603_2">
            <a:extLst>
              <a:ext uri="{FF2B5EF4-FFF2-40B4-BE49-F238E27FC236}">
                <a16:creationId xmlns="" xmlns:a16="http://schemas.microsoft.com/office/drawing/2014/main" id="{D68D3FA3-BC99-45EC-A313-E7147E41C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"/>
          <a:stretch>
            <a:fillRect/>
          </a:stretch>
        </p:blipFill>
        <p:spPr bwMode="auto">
          <a:xfrm>
            <a:off x="5532636" y="3306192"/>
            <a:ext cx="19446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4345141_141948025603_2">
            <a:extLst>
              <a:ext uri="{FF2B5EF4-FFF2-40B4-BE49-F238E27FC236}">
                <a16:creationId xmlns="" xmlns:a16="http://schemas.microsoft.com/office/drawing/2014/main" id="{993385E2-7E24-4465-9D7C-4F65532D2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"/>
          <a:stretch>
            <a:fillRect/>
          </a:stretch>
        </p:blipFill>
        <p:spPr bwMode="auto">
          <a:xfrm>
            <a:off x="3271044" y="4678362"/>
            <a:ext cx="19446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4345141_141948025603_2">
            <a:extLst>
              <a:ext uri="{FF2B5EF4-FFF2-40B4-BE49-F238E27FC236}">
                <a16:creationId xmlns="" xmlns:a16="http://schemas.microsoft.com/office/drawing/2014/main" id="{A9FF57DD-0296-4C0C-AAE4-C4F1EBD7D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"/>
          <a:stretch>
            <a:fillRect/>
          </a:stretch>
        </p:blipFill>
        <p:spPr bwMode="auto">
          <a:xfrm>
            <a:off x="4548983" y="3998914"/>
            <a:ext cx="19446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5">
            <a:extLst>
              <a:ext uri="{FF2B5EF4-FFF2-40B4-BE49-F238E27FC236}">
                <a16:creationId xmlns="" xmlns:a16="http://schemas.microsoft.com/office/drawing/2014/main" id="{F8C9BFB6-C31A-4C33-8273-9ECEB6AB80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882649"/>
            <a:ext cx="12000656" cy="177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请同学在纸上画一条直线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，把硬币的边缘看作圆，在纸上移动硬币，你能发现直线和圆的公共点个数的变化情况吗？公共点个数最少时有几个？最多时有几个？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Line 7">
            <a:extLst>
              <a:ext uri="{FF2B5EF4-FFF2-40B4-BE49-F238E27FC236}">
                <a16:creationId xmlns="" xmlns:a16="http://schemas.microsoft.com/office/drawing/2014/main" id="{C1ECACA2-DC3B-4B89-9B2D-1ED39434EC35}"/>
              </a:ext>
            </a:extLst>
          </p:cNvPr>
          <p:cNvSpPr>
            <a:spLocks noChangeShapeType="1"/>
          </p:cNvSpPr>
          <p:nvPr/>
        </p:nvSpPr>
        <p:spPr bwMode="auto">
          <a:xfrm>
            <a:off x="5014913" y="2997200"/>
            <a:ext cx="2305050" cy="273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C36C6E86-4C97-47D3-B6DC-05E230C97C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875" y="4179888"/>
            <a:ext cx="412750" cy="3667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●</a:t>
            </a:r>
          </a:p>
        </p:txBody>
      </p:sp>
      <p:sp>
        <p:nvSpPr>
          <p:cNvPr id="8" name="Rectangle 11">
            <a:extLst>
              <a:ext uri="{FF2B5EF4-FFF2-40B4-BE49-F238E27FC236}">
                <a16:creationId xmlns="" xmlns:a16="http://schemas.microsoft.com/office/drawing/2014/main" id="{12CF7462-823A-4FE8-B688-BDCB45448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7150" y="4684713"/>
            <a:ext cx="412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●</a:t>
            </a:r>
          </a:p>
        </p:txBody>
      </p:sp>
      <p:sp>
        <p:nvSpPr>
          <p:cNvPr id="9" name="Rectangle 12">
            <a:extLst>
              <a:ext uri="{FF2B5EF4-FFF2-40B4-BE49-F238E27FC236}">
                <a16:creationId xmlns="" xmlns:a16="http://schemas.microsoft.com/office/drawing/2014/main" id="{433C1B6C-02AE-425E-8EB3-F9D909E6C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9738" y="3644901"/>
            <a:ext cx="41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●</a:t>
            </a:r>
          </a:p>
        </p:txBody>
      </p:sp>
      <p:sp>
        <p:nvSpPr>
          <p:cNvPr id="10" name="Text Box 13">
            <a:extLst>
              <a:ext uri="{FF2B5EF4-FFF2-40B4-BE49-F238E27FC236}">
                <a16:creationId xmlns="" xmlns:a16="http://schemas.microsoft.com/office/drawing/2014/main" id="{D821532B-081A-4C4A-84F5-4C426007F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963" y="5492750"/>
            <a:ext cx="792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i="1">
                <a:latin typeface="Times New Roman" panose="02020603050405020304" pitchFamily="18" charset="0"/>
              </a:rPr>
              <a:t>l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544E3EFE-9403-4915-A7E2-1743AB625BE2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问题引入</a:t>
            </a:r>
          </a:p>
        </p:txBody>
      </p:sp>
    </p:spTree>
    <p:extLst>
      <p:ext uri="{BB962C8B-B14F-4D97-AF65-F5344CB8AC3E}">
        <p14:creationId xmlns:p14="http://schemas.microsoft.com/office/powerpoint/2010/main" val="9813214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06 -4.07407E-06 L 0.10468 -0.09953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34" y="-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06 0 L 0.07982 -0.10278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4" y="-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06 -4.07407E-06 L 0.09297 -0.09907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48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Group 60">
            <a:extLst>
              <a:ext uri="{FF2B5EF4-FFF2-40B4-BE49-F238E27FC236}">
                <a16:creationId xmlns="" xmlns:a16="http://schemas.microsoft.com/office/drawing/2014/main" id="{4EF077FB-D5CA-4C94-8992-173DB8A24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263564"/>
              </p:ext>
            </p:extLst>
          </p:nvPr>
        </p:nvGraphicFramePr>
        <p:xfrm>
          <a:off x="1866900" y="1712550"/>
          <a:ext cx="8458200" cy="4161019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462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923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33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96047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直线与圆的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位置关系</a:t>
                      </a:r>
                    </a:p>
                  </a:txBody>
                  <a:tcPr marL="91432" marR="91432" marT="45713" marB="45713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</a:t>
                      </a:r>
                    </a:p>
                  </a:txBody>
                  <a:tcPr marL="89992" marR="89992" marT="46792" marB="46792" anchor="ctr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</a:t>
                      </a:r>
                    </a:p>
                  </a:txBody>
                  <a:tcPr marL="89992" marR="89992" marT="46792" marB="46792" anchor="ctr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</a:p>
                  </a:txBody>
                  <a:tcPr marL="89992" marR="89992" marT="46792" marB="46792" anchor="ctr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7381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图形</a:t>
                      </a:r>
                    </a:p>
                    <a:p>
                      <a:pPr marL="0" marR="0" lvl="0" indent="0" algn="ctr" defTabSz="914400" rtl="0" eaLnBrk="1" fontAlgn="ctr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8289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ctr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公共点个数</a:t>
                      </a:r>
                    </a:p>
                  </a:txBody>
                  <a:tcPr marL="89992" marR="89992" marT="46792" marB="46792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9321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公共点名称</a:t>
                      </a:r>
                    </a:p>
                  </a:txBody>
                  <a:tcPr marL="89992" marR="89992" marT="46792" marB="46792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 </a:t>
                      </a: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33366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直线名称</a:t>
                      </a:r>
                    </a:p>
                  </a:txBody>
                  <a:tcPr marL="89992" marR="89992" marT="46792" marB="46792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2" marR="91432" marT="45713" marB="45713" horzOverflow="overflow">
                    <a:lnL w="12700" cap="flat" cmpd="sng" algn="ctr">
                      <a:solidFill>
                        <a:srgbClr val="FF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 Box 40">
            <a:extLst>
              <a:ext uri="{FF2B5EF4-FFF2-40B4-BE49-F238E27FC236}">
                <a16:creationId xmlns="" xmlns:a16="http://schemas.microsoft.com/office/drawing/2014/main" id="{9BF96581-67D4-4AE3-BF51-5B2EDF962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72512" y="441923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</a:p>
        </p:txBody>
      </p:sp>
      <p:sp>
        <p:nvSpPr>
          <p:cNvPr id="4" name="Text Box 41">
            <a:extLst>
              <a:ext uri="{FF2B5EF4-FFF2-40B4-BE49-F238E27FC236}">
                <a16:creationId xmlns="" xmlns:a16="http://schemas.microsoft.com/office/drawing/2014/main" id="{3CA62BEC-F71E-4DCC-B0C7-2E1ACB22B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7100" y="4857388"/>
            <a:ext cx="1295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交点</a:t>
            </a:r>
          </a:p>
        </p:txBody>
      </p:sp>
      <p:sp>
        <p:nvSpPr>
          <p:cNvPr id="5" name="Text Box 43">
            <a:extLst>
              <a:ext uri="{FF2B5EF4-FFF2-40B4-BE49-F238E27FC236}">
                <a16:creationId xmlns="" xmlns:a16="http://schemas.microsoft.com/office/drawing/2014/main" id="{975CC82B-3936-4E39-8D97-D03AAC1846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3712" y="441923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</a:p>
        </p:txBody>
      </p:sp>
      <p:sp>
        <p:nvSpPr>
          <p:cNvPr id="6" name="Text Box 44">
            <a:extLst>
              <a:ext uri="{FF2B5EF4-FFF2-40B4-BE49-F238E27FC236}">
                <a16:creationId xmlns="" xmlns:a16="http://schemas.microsoft.com/office/drawing/2014/main" id="{12E8BFC0-ACE4-4591-A4F1-F0A1099F0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00" y="4852626"/>
            <a:ext cx="1219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切点</a:t>
            </a:r>
          </a:p>
        </p:txBody>
      </p:sp>
      <p:sp>
        <p:nvSpPr>
          <p:cNvPr id="7" name="Text Box 45">
            <a:extLst>
              <a:ext uri="{FF2B5EF4-FFF2-40B4-BE49-F238E27FC236}">
                <a16:creationId xmlns="" xmlns:a16="http://schemas.microsoft.com/office/drawing/2014/main" id="{E40A8A73-450B-4663-B392-761607960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1162" y="534633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切线</a:t>
            </a:r>
          </a:p>
        </p:txBody>
      </p:sp>
      <p:sp>
        <p:nvSpPr>
          <p:cNvPr id="8" name="Line 46">
            <a:extLst>
              <a:ext uri="{FF2B5EF4-FFF2-40B4-BE49-F238E27FC236}">
                <a16:creationId xmlns="" xmlns:a16="http://schemas.microsoft.com/office/drawing/2014/main" id="{082D8668-5A05-4989-990D-418A81C3B31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81475" y="4882788"/>
            <a:ext cx="2025650" cy="430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51">
            <a:extLst>
              <a:ext uri="{FF2B5EF4-FFF2-40B4-BE49-F238E27FC236}">
                <a16:creationId xmlns="" xmlns:a16="http://schemas.microsoft.com/office/drawing/2014/main" id="{A8D01068-513A-47B8-BA36-416E2850B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837" y="4428763"/>
            <a:ext cx="1295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</a:p>
        </p:txBody>
      </p:sp>
      <p:pic>
        <p:nvPicPr>
          <p:cNvPr id="11" name="Picture 56">
            <a:extLst>
              <a:ext uri="{FF2B5EF4-FFF2-40B4-BE49-F238E27FC236}">
                <a16:creationId xmlns="" xmlns:a16="http://schemas.microsoft.com/office/drawing/2014/main" id="{AAFED798-9C24-4BE2-B470-88E566D2A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2913" y="2723789"/>
            <a:ext cx="18716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7">
            <a:extLst>
              <a:ext uri="{FF2B5EF4-FFF2-40B4-BE49-F238E27FC236}">
                <a16:creationId xmlns="" xmlns:a16="http://schemas.microsoft.com/office/drawing/2014/main" id="{076994A6-3F40-4B5B-BCA7-C393C3E8C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69037" y="2655525"/>
            <a:ext cx="18732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8">
            <a:extLst>
              <a:ext uri="{FF2B5EF4-FFF2-40B4-BE49-F238E27FC236}">
                <a16:creationId xmlns="" xmlns:a16="http://schemas.microsoft.com/office/drawing/2014/main" id="{F20EEB0E-7ED4-4936-986E-CF5648B9B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13725" y="2646001"/>
            <a:ext cx="205105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67">
            <a:extLst>
              <a:ext uri="{FF2B5EF4-FFF2-40B4-BE49-F238E27FC236}">
                <a16:creationId xmlns="" xmlns:a16="http://schemas.microsoft.com/office/drawing/2014/main" id="{853362FF-CCA2-478E-A81D-D128B26683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7738" y="1863363"/>
            <a:ext cx="803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</a:p>
        </p:txBody>
      </p:sp>
      <p:sp>
        <p:nvSpPr>
          <p:cNvPr id="15" name="Rectangle 68">
            <a:extLst>
              <a:ext uri="{FF2B5EF4-FFF2-40B4-BE49-F238E27FC236}">
                <a16:creationId xmlns="" xmlns:a16="http://schemas.microsoft.com/office/drawing/2014/main" id="{3F2BE1B1-6FA4-4359-8B9D-66EBBB26B8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301" y="1836376"/>
            <a:ext cx="803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</a:p>
        </p:txBody>
      </p:sp>
      <p:sp>
        <p:nvSpPr>
          <p:cNvPr id="16" name="Rectangle 69">
            <a:extLst>
              <a:ext uri="{FF2B5EF4-FFF2-40B4-BE49-F238E27FC236}">
                <a16:creationId xmlns="" xmlns:a16="http://schemas.microsoft.com/office/drawing/2014/main" id="{AAFCF51F-741B-4C07-A800-C0ED6E1BD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9988" y="1809389"/>
            <a:ext cx="803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">
              <a:spcBef>
                <a:spcPct val="2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</a:p>
        </p:txBody>
      </p:sp>
      <p:sp>
        <p:nvSpPr>
          <p:cNvPr id="17" name="Text Box 71">
            <a:extLst>
              <a:ext uri="{FF2B5EF4-FFF2-40B4-BE49-F238E27FC236}">
                <a16:creationId xmlns="" xmlns:a16="http://schemas.microsoft.com/office/drawing/2014/main" id="{A98EF9F0-E12F-49EE-98B2-6AE03DFB3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6103576"/>
            <a:ext cx="1439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位置关系</a:t>
            </a:r>
          </a:p>
        </p:txBody>
      </p:sp>
      <p:sp>
        <p:nvSpPr>
          <p:cNvPr id="18" name="Text Box 72">
            <a:extLst>
              <a:ext uri="{FF2B5EF4-FFF2-40B4-BE49-F238E27FC236}">
                <a16:creationId xmlns="" xmlns:a16="http://schemas.microsoft.com/office/drawing/2014/main" id="{E603486D-3C50-4339-8C51-C5D76D5DC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4588" y="6086113"/>
            <a:ext cx="1844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公共点个数</a:t>
            </a:r>
          </a:p>
        </p:txBody>
      </p:sp>
      <p:sp>
        <p:nvSpPr>
          <p:cNvPr id="19" name="AutoShape 73">
            <a:extLst>
              <a:ext uri="{FF2B5EF4-FFF2-40B4-BE49-F238E27FC236}">
                <a16:creationId xmlns="" xmlns:a16="http://schemas.microsoft.com/office/drawing/2014/main" id="{589B8B42-E3A2-44EA-86ED-C6952FB0E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6176601"/>
            <a:ext cx="792163" cy="288925"/>
          </a:xfrm>
          <a:prstGeom prst="leftRightArrow">
            <a:avLst>
              <a:gd name="adj1" fmla="val 50000"/>
              <a:gd name="adj2" fmla="val 54454"/>
            </a:avLst>
          </a:prstGeom>
          <a:solidFill>
            <a:srgbClr val="FF0000"/>
          </a:solidFill>
          <a:ln w="25400">
            <a:solidFill>
              <a:srgbClr val="EB2A03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1" name="Line 47">
            <a:extLst>
              <a:ext uri="{FF2B5EF4-FFF2-40B4-BE49-F238E27FC236}">
                <a16:creationId xmlns="" xmlns:a16="http://schemas.microsoft.com/office/drawing/2014/main" id="{414700FF-F8F1-4FE6-9C97-D64A649EB37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91001" y="5406664"/>
            <a:ext cx="2016125" cy="466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组合 19">
            <a:extLst>
              <a:ext uri="{FF2B5EF4-FFF2-40B4-BE49-F238E27FC236}">
                <a16:creationId xmlns="" xmlns:a16="http://schemas.microsoft.com/office/drawing/2014/main" id="{1EFD1B68-3311-4CE7-8D6F-B9C839760A4A}"/>
              </a:ext>
            </a:extLst>
          </p:cNvPr>
          <p:cNvGrpSpPr/>
          <p:nvPr/>
        </p:nvGrpSpPr>
        <p:grpSpPr>
          <a:xfrm>
            <a:off x="256609" y="1040787"/>
            <a:ext cx="3220581" cy="431801"/>
            <a:chOff x="1097904" y="1484783"/>
            <a:chExt cx="2957562" cy="432049"/>
          </a:xfrm>
          <a:solidFill>
            <a:srgbClr val="002060"/>
          </a:solidFill>
        </p:grpSpPr>
        <p:sp>
          <p:nvSpPr>
            <p:cNvPr id="24" name="矩形 20">
              <a:extLst>
                <a:ext uri="{FF2B5EF4-FFF2-40B4-BE49-F238E27FC236}">
                  <a16:creationId xmlns="" xmlns:a16="http://schemas.microsoft.com/office/drawing/2014/main" id="{AEA5DDFD-DD4D-4D27-B589-D666878C93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accent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矩形 21">
              <a:extLst>
                <a:ext uri="{FF2B5EF4-FFF2-40B4-BE49-F238E27FC236}">
                  <a16:creationId xmlns="" xmlns:a16="http://schemas.microsoft.com/office/drawing/2014/main" id="{2E0E5822-350B-46EB-941B-FC96EEE1B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430" y="1484783"/>
              <a:ext cx="2723036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直线与圆的位置关系</a:t>
              </a:r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868198FD-3AF8-4DB2-AD58-28D24583FDE3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  <p:sp>
        <p:nvSpPr>
          <p:cNvPr id="27" name="Text Box 45">
            <a:extLst>
              <a:ext uri="{FF2B5EF4-FFF2-40B4-BE49-F238E27FC236}">
                <a16:creationId xmlns="" xmlns:a16="http://schemas.microsoft.com/office/drawing/2014/main" id="{4400FA1D-487E-44E1-9508-5D3671ACF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3131" y="5365478"/>
            <a:ext cx="1143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割线</a:t>
            </a:r>
          </a:p>
        </p:txBody>
      </p:sp>
    </p:spTree>
    <p:extLst>
      <p:ext uri="{BB962C8B-B14F-4D97-AF65-F5344CB8AC3E}">
        <p14:creationId xmlns:p14="http://schemas.microsoft.com/office/powerpoint/2010/main" val="37924959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1085">
            <a:extLst>
              <a:ext uri="{FF2B5EF4-FFF2-40B4-BE49-F238E27FC236}">
                <a16:creationId xmlns="" xmlns:a16="http://schemas.microsoft.com/office/drawing/2014/main" id="{AE171A86-A2C6-4554-8A2E-8E60B7DD11A9}"/>
              </a:ext>
            </a:extLst>
          </p:cNvPr>
          <p:cNvSpPr txBox="1"/>
          <p:nvPr/>
        </p:nvSpPr>
        <p:spPr>
          <a:xfrm>
            <a:off x="458168" y="1760762"/>
            <a:ext cx="11326464" cy="1152367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直线和圆有唯一的公共点（即直线和圆相切）时，这条直线叫做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圆的切线（如图直线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，这个唯一的公共点叫做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切点（如图点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3" name="组合 84">
            <a:extLst>
              <a:ext uri="{FF2B5EF4-FFF2-40B4-BE49-F238E27FC236}">
                <a16:creationId xmlns="" xmlns:a16="http://schemas.microsoft.com/office/drawing/2014/main" id="{F3E9F587-F3D2-4C1A-B2A6-E441D3D77DED}"/>
              </a:ext>
            </a:extLst>
          </p:cNvPr>
          <p:cNvGrpSpPr/>
          <p:nvPr/>
        </p:nvGrpSpPr>
        <p:grpSpPr>
          <a:xfrm>
            <a:off x="8976320" y="3445339"/>
            <a:ext cx="2312988" cy="1598613"/>
            <a:chOff x="5651965" y="4581626"/>
            <a:chExt cx="2312988" cy="1598613"/>
          </a:xfrm>
        </p:grpSpPr>
        <p:grpSp>
          <p:nvGrpSpPr>
            <p:cNvPr id="4" name="组合 71">
              <a:extLst>
                <a:ext uri="{FF2B5EF4-FFF2-40B4-BE49-F238E27FC236}">
                  <a16:creationId xmlns="" xmlns:a16="http://schemas.microsoft.com/office/drawing/2014/main" id="{0AB55C86-721A-4EEB-94AE-595A538685B5}"/>
                </a:ext>
              </a:extLst>
            </p:cNvPr>
            <p:cNvGrpSpPr/>
            <p:nvPr/>
          </p:nvGrpSpPr>
          <p:grpSpPr>
            <a:xfrm>
              <a:off x="5651965" y="4581626"/>
              <a:ext cx="2312988" cy="1598613"/>
              <a:chOff x="5651965" y="4581626"/>
              <a:chExt cx="2312988" cy="1598613"/>
            </a:xfrm>
          </p:grpSpPr>
          <p:grpSp>
            <p:nvGrpSpPr>
              <p:cNvPr id="8" name="Group 62">
                <a:extLst>
                  <a:ext uri="{FF2B5EF4-FFF2-40B4-BE49-F238E27FC236}">
                    <a16:creationId xmlns="" xmlns:a16="http://schemas.microsoft.com/office/drawing/2014/main" id="{E4FF260D-BC21-4B4C-B6A9-ECED64B101E9}"/>
                  </a:ext>
                </a:extLst>
              </p:cNvPr>
              <p:cNvGrpSpPr/>
              <p:nvPr/>
            </p:nvGrpSpPr>
            <p:grpSpPr>
              <a:xfrm>
                <a:off x="5651965" y="4581626"/>
                <a:ext cx="2312988" cy="1598613"/>
                <a:chOff x="2863" y="2058"/>
                <a:chExt cx="1457" cy="1007"/>
              </a:xfrm>
            </p:grpSpPr>
            <p:sp>
              <p:nvSpPr>
                <p:cNvPr id="11" name="Oval 51">
                  <a:extLst>
                    <a:ext uri="{FF2B5EF4-FFF2-40B4-BE49-F238E27FC236}">
                      <a16:creationId xmlns="" xmlns:a16="http://schemas.microsoft.com/office/drawing/2014/main" id="{5B242941-E550-43FC-BA6D-53C347D0EB7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07" y="2058"/>
                  <a:ext cx="799" cy="761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2" name="Line 52">
                  <a:extLst>
                    <a:ext uri="{FF2B5EF4-FFF2-40B4-BE49-F238E27FC236}">
                      <a16:creationId xmlns="" xmlns:a16="http://schemas.microsoft.com/office/drawing/2014/main" id="{3D953FAC-02C8-4240-BC86-6F1AAF8AAE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863" y="2818"/>
                  <a:ext cx="1270" cy="0"/>
                </a:xfrm>
                <a:prstGeom prst="line">
                  <a:avLst/>
                </a:prstGeom>
                <a:noFill/>
                <a:ln w="25400">
                  <a:solidFill>
                    <a:srgbClr val="000099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" name="Text Box 55">
                  <a:extLst>
                    <a:ext uri="{FF2B5EF4-FFF2-40B4-BE49-F238E27FC236}">
                      <a16:creationId xmlns="" xmlns:a16="http://schemas.microsoft.com/office/drawing/2014/main" id="{C6F5F404-DF6D-48E1-AB72-272571B2036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454" y="2738"/>
                  <a:ext cx="265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b="1" i="1">
                      <a:latin typeface="Times New Roman" panose="02020603050405020304" pitchFamily="18" charset="0"/>
                      <a:ea typeface="楷体_GB2312" pitchFamily="49" charset="-122"/>
                    </a:rPr>
                    <a:t>A</a:t>
                  </a:r>
                </a:p>
              </p:txBody>
            </p:sp>
            <p:sp>
              <p:nvSpPr>
                <p:cNvPr id="14" name="Text Box 56">
                  <a:extLst>
                    <a:ext uri="{FF2B5EF4-FFF2-40B4-BE49-F238E27FC236}">
                      <a16:creationId xmlns="" xmlns:a16="http://schemas.microsoft.com/office/drawing/2014/main" id="{D4DB4541-86A7-4672-9777-C6D605C444F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42" y="2647"/>
                  <a:ext cx="178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800" b="1" i="1">
                      <a:solidFill>
                        <a:srgbClr val="000099"/>
                      </a:solidFill>
                      <a:latin typeface="Times New Roman" panose="02020603050405020304" pitchFamily="18" charset="0"/>
                      <a:ea typeface="楷体_GB2312" pitchFamily="49" charset="-122"/>
                    </a:rPr>
                    <a:t>l</a:t>
                  </a:r>
                </a:p>
              </p:txBody>
            </p:sp>
            <p:sp>
              <p:nvSpPr>
                <p:cNvPr id="15" name="Line 57">
                  <a:extLst>
                    <a:ext uri="{FF2B5EF4-FFF2-40B4-BE49-F238E27FC236}">
                      <a16:creationId xmlns="" xmlns:a16="http://schemas.microsoft.com/office/drawing/2014/main" id="{48CCEA83-31EC-49B1-ADE8-4FE032C833E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515" y="2466"/>
                  <a:ext cx="0" cy="35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" name="Text Box 59">
                  <a:extLst>
                    <a:ext uri="{FF2B5EF4-FFF2-40B4-BE49-F238E27FC236}">
                      <a16:creationId xmlns="" xmlns:a16="http://schemas.microsoft.com/office/drawing/2014/main" id="{CC5F5F77-F06B-405A-9A3B-4AF5410457A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464" y="2239"/>
                  <a:ext cx="227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latin typeface="Times New Roman" panose="02020603050405020304" pitchFamily="18" charset="0"/>
                      <a:ea typeface="楷体_GB2312" pitchFamily="49" charset="-122"/>
                    </a:rPr>
                    <a:t>O</a:t>
                  </a:r>
                </a:p>
              </p:txBody>
            </p:sp>
          </p:grpSp>
          <p:sp>
            <p:nvSpPr>
              <p:cNvPr id="9" name="Oval 30">
                <a:extLst>
                  <a:ext uri="{FF2B5EF4-FFF2-40B4-BE49-F238E27FC236}">
                    <a16:creationId xmlns="" xmlns:a16="http://schemas.microsoft.com/office/drawing/2014/main" id="{6F6FFEF9-E73E-43F4-AB9C-628F5DD340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32614" y="5147330"/>
                <a:ext cx="101541" cy="97179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" name="Oval 30">
                <a:extLst>
                  <a:ext uri="{FF2B5EF4-FFF2-40B4-BE49-F238E27FC236}">
                    <a16:creationId xmlns="" xmlns:a16="http://schemas.microsoft.com/office/drawing/2014/main" id="{4CC5E38A-6554-402D-A979-77F81DF873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42476" y="5744581"/>
                <a:ext cx="101541" cy="97179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000000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5" name="组合 75">
              <a:extLst>
                <a:ext uri="{FF2B5EF4-FFF2-40B4-BE49-F238E27FC236}">
                  <a16:creationId xmlns="" xmlns:a16="http://schemas.microsoft.com/office/drawing/2014/main" id="{DF14251B-B8F6-4499-8527-06B002B1C740}"/>
                </a:ext>
              </a:extLst>
            </p:cNvPr>
            <p:cNvGrpSpPr/>
            <p:nvPr/>
          </p:nvGrpSpPr>
          <p:grpSpPr>
            <a:xfrm>
              <a:off x="6660232" y="5643383"/>
              <a:ext cx="142875" cy="153987"/>
              <a:chOff x="4062413" y="3981450"/>
              <a:chExt cx="142875" cy="153987"/>
            </a:xfrm>
          </p:grpSpPr>
          <p:sp>
            <p:nvSpPr>
              <p:cNvPr id="6" name="Line 24">
                <a:extLst>
                  <a:ext uri="{FF2B5EF4-FFF2-40B4-BE49-F238E27FC236}">
                    <a16:creationId xmlns="" xmlns:a16="http://schemas.microsoft.com/office/drawing/2014/main" id="{E672FF24-63F4-4ABD-A477-38120FC10F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62413" y="3990975"/>
                <a:ext cx="14287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Line 25">
                <a:extLst>
                  <a:ext uri="{FF2B5EF4-FFF2-40B4-BE49-F238E27FC236}">
                    <a16:creationId xmlns="" xmlns:a16="http://schemas.microsoft.com/office/drawing/2014/main" id="{119B8F7D-374E-4B9D-9D00-D6FD8E55DD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05288" y="3981450"/>
                <a:ext cx="0" cy="15398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7" name="圆角矩形 31">
            <a:extLst>
              <a:ext uri="{FF2B5EF4-FFF2-40B4-BE49-F238E27FC236}">
                <a16:creationId xmlns="" xmlns:a16="http://schemas.microsoft.com/office/drawing/2014/main" id="{203B9A8E-7530-400E-B7D4-39038C168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1052736"/>
            <a:ext cx="1462087" cy="501650"/>
          </a:xfrm>
          <a:prstGeom prst="roundRect">
            <a:avLst>
              <a:gd name="adj" fmla="val 16667"/>
            </a:avLst>
          </a:prstGeom>
          <a:noFill/>
          <a:ln w="25400">
            <a:noFill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要点归纳</a:t>
            </a:r>
          </a:p>
          <a:p>
            <a:pPr algn="ctr"/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FBF71898-6A42-48FE-B81F-884ED65CD704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175831851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81">
            <a:extLst>
              <a:ext uri="{FF2B5EF4-FFF2-40B4-BE49-F238E27FC236}">
                <a16:creationId xmlns="" xmlns:a16="http://schemas.microsoft.com/office/drawing/2014/main" id="{C9B4BDD3-1A78-468D-9211-BC3A3D59B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1556792"/>
            <a:ext cx="10441160" cy="324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直线与圆最多有两个公共点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若直线与圆相交，则直线上的点都在圆上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上一点，则直线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外一点，则过点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的直线与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相交或相离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endParaRPr lang="zh-CN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有公共点，则直线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82">
            <a:extLst>
              <a:ext uri="{FF2B5EF4-FFF2-40B4-BE49-F238E27FC236}">
                <a16:creationId xmlns="" xmlns:a16="http://schemas.microsoft.com/office/drawing/2014/main" id="{28DFC28C-1095-41F2-92B3-AE5E303F8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7" y="1034504"/>
            <a:ext cx="1261884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断</a:t>
            </a:r>
            <a:r>
              <a:rPr lang="zh-CN" altLang="zh-CN" sz="2800" b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83">
            <a:extLst>
              <a:ext uri="{FF2B5EF4-FFF2-40B4-BE49-F238E27FC236}">
                <a16:creationId xmlns="" xmlns:a16="http://schemas.microsoft.com/office/drawing/2014/main" id="{319FE619-C812-43F3-9C89-90A0AD9E3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551" y="1704429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5" name="TextBox 84">
            <a:extLst>
              <a:ext uri="{FF2B5EF4-FFF2-40B4-BE49-F238E27FC236}">
                <a16:creationId xmlns="" xmlns:a16="http://schemas.microsoft.com/office/drawing/2014/main" id="{1246E4BF-7A7A-44BF-AA76-4D7E6AA85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0114" y="2310854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6" name="TextBox 85">
            <a:extLst>
              <a:ext uri="{FF2B5EF4-FFF2-40B4-BE49-F238E27FC236}">
                <a16:creationId xmlns="" xmlns:a16="http://schemas.microsoft.com/office/drawing/2014/main" id="{F85763D2-FAB5-4F65-BA6E-1B3CEC956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0114" y="3004592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7" name="TextBox 86">
            <a:extLst>
              <a:ext uri="{FF2B5EF4-FFF2-40B4-BE49-F238E27FC236}">
                <a16:creationId xmlns="" xmlns:a16="http://schemas.microsoft.com/office/drawing/2014/main" id="{066D03D7-144A-4F50-9023-8FE0B5F4A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352" y="3553708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8" name="TextBox 87">
            <a:extLst>
              <a:ext uri="{FF2B5EF4-FFF2-40B4-BE49-F238E27FC236}">
                <a16:creationId xmlns="" xmlns:a16="http://schemas.microsoft.com/office/drawing/2014/main" id="{447B948F-164C-41BF-8CEE-41C74EDBB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5456" y="4275742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C980D25-DA33-4C85-BBD5-B7447B5239DC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2732191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91">
            <a:extLst>
              <a:ext uri="{FF2B5EF4-FFF2-40B4-BE49-F238E27FC236}">
                <a16:creationId xmlns="" xmlns:a16="http://schemas.microsoft.com/office/drawing/2014/main" id="{205163A5-3E9A-4190-9136-374E0EDAB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68" y="1480988"/>
            <a:ext cx="11870995" cy="121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同学们用直尺在圆上移动的过程中，除了发现公共点的个数发生了变化外，还发现有什么量也在改变？它与圆的半径有什么样的数量关系呢？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37">
            <a:extLst>
              <a:ext uri="{FF2B5EF4-FFF2-40B4-BE49-F238E27FC236}">
                <a16:creationId xmlns="" xmlns:a16="http://schemas.microsoft.com/office/drawing/2014/main" id="{C866681A-AD54-44DF-9DEA-7FE232ED6020}"/>
              </a:ext>
            </a:extLst>
          </p:cNvPr>
          <p:cNvGrpSpPr/>
          <p:nvPr/>
        </p:nvGrpSpPr>
        <p:grpSpPr>
          <a:xfrm>
            <a:off x="4583832" y="2898411"/>
            <a:ext cx="7372350" cy="2690813"/>
            <a:chOff x="3323475" y="3576332"/>
            <a:chExt cx="7371374" cy="2690597"/>
          </a:xfrm>
          <a:solidFill>
            <a:schemeClr val="accent2">
              <a:lumMod val="20000"/>
              <a:lumOff val="80000"/>
            </a:schemeClr>
          </a:solidFill>
        </p:grpSpPr>
        <p:grpSp>
          <p:nvGrpSpPr>
            <p:cNvPr id="4" name="组合 36">
              <a:extLst>
                <a:ext uri="{FF2B5EF4-FFF2-40B4-BE49-F238E27FC236}">
                  <a16:creationId xmlns="" xmlns:a16="http://schemas.microsoft.com/office/drawing/2014/main" id="{9E7AFD99-9241-4D2B-BA29-041DCA8CCF44}"/>
                </a:ext>
              </a:extLst>
            </p:cNvPr>
            <p:cNvGrpSpPr/>
            <p:nvPr/>
          </p:nvGrpSpPr>
          <p:grpSpPr>
            <a:xfrm>
              <a:off x="3323475" y="3576332"/>
              <a:ext cx="7371374" cy="2690280"/>
              <a:chOff x="1153904" y="3576332"/>
              <a:chExt cx="7371374" cy="2690280"/>
            </a:xfrm>
            <a:grpFill/>
          </p:grpSpPr>
          <p:grpSp>
            <p:nvGrpSpPr>
              <p:cNvPr id="7" name="组合 35">
                <a:extLst>
                  <a:ext uri="{FF2B5EF4-FFF2-40B4-BE49-F238E27FC236}">
                    <a16:creationId xmlns="" xmlns:a16="http://schemas.microsoft.com/office/drawing/2014/main" id="{872BA0FF-9C43-47BE-9D79-D4674590EC47}"/>
                  </a:ext>
                </a:extLst>
              </p:cNvPr>
              <p:cNvGrpSpPr/>
              <p:nvPr/>
            </p:nvGrpSpPr>
            <p:grpSpPr>
              <a:xfrm>
                <a:off x="1153904" y="3576332"/>
                <a:ext cx="7371374" cy="2690280"/>
                <a:chOff x="731187" y="3576332"/>
                <a:chExt cx="7371374" cy="2690280"/>
              </a:xfrm>
              <a:grpFill/>
            </p:grpSpPr>
            <p:sp>
              <p:nvSpPr>
                <p:cNvPr id="14" name="折角形 34">
                  <a:extLst>
                    <a:ext uri="{FF2B5EF4-FFF2-40B4-BE49-F238E27FC236}">
                      <a16:creationId xmlns="" xmlns:a16="http://schemas.microsoft.com/office/drawing/2014/main" id="{74C4E7D9-CBD6-415B-8E83-A058EEB0F1C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1187" y="3576332"/>
                  <a:ext cx="7371374" cy="2690280"/>
                </a:xfrm>
                <a:prstGeom prst="foldedCorner">
                  <a:avLst>
                    <a:gd name="adj" fmla="val 16667"/>
                  </a:avLst>
                </a:prstGeom>
                <a:grpFill/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" name="TextBox 23">
                  <a:extLst>
                    <a:ext uri="{FF2B5EF4-FFF2-40B4-BE49-F238E27FC236}">
                      <a16:creationId xmlns="" xmlns:a16="http://schemas.microsoft.com/office/drawing/2014/main" id="{7B18A1F6-1AF5-456B-9AA8-26AFBB5BF3E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55313" y="3645542"/>
                  <a:ext cx="7212645" cy="129720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lnSpc>
                      <a:spcPct val="110000"/>
                    </a:lnSpc>
                  </a:pPr>
                  <a:r>
                    <a:rPr lang="zh-CN" altLang="en-US" sz="2400">
                      <a:solidFill>
                        <a:srgbClr val="000099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相关知识：</a:t>
                  </a:r>
                  <a:endParaRPr lang="en-US" altLang="zh-CN" sz="2400">
                    <a:solidFill>
                      <a:srgbClr val="000099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>
                    <a:lnSpc>
                      <a:spcPct val="110000"/>
                    </a:lnSpc>
                  </a:pPr>
                  <a:r>
                    <a:rPr lang="en-US" altLang="zh-CN" sz="2400">
                      <a:solidFill>
                        <a:srgbClr val="000099"/>
                      </a:solidFill>
                      <a:latin typeface="黑体" panose="02010609060101010101" pitchFamily="49" charset="-122"/>
                      <a:ea typeface="黑体" panose="02010609060101010101" pitchFamily="49" charset="-122"/>
                    </a:rPr>
                    <a:t>     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点到直线的距离是指从直线外一点（</a:t>
                  </a:r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A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)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到直线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(</a:t>
                  </a:r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l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)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的垂线段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(</a:t>
                  </a:r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OA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)</a:t>
                  </a:r>
                  <a:r>
                    <a:rPr lang="zh-CN" altLang="en-US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的长度</a:t>
                  </a:r>
                  <a:r>
                    <a:rPr lang="en-US" altLang="zh-CN" sz="24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.</a:t>
                  </a:r>
                </a:p>
              </p:txBody>
            </p:sp>
          </p:grpSp>
          <p:grpSp>
            <p:nvGrpSpPr>
              <p:cNvPr id="8" name="组合 33">
                <a:extLst>
                  <a:ext uri="{FF2B5EF4-FFF2-40B4-BE49-F238E27FC236}">
                    <a16:creationId xmlns="" xmlns:a16="http://schemas.microsoft.com/office/drawing/2014/main" id="{F13A3200-838A-4E2C-A144-EF6727238AD6}"/>
                  </a:ext>
                </a:extLst>
              </p:cNvPr>
              <p:cNvGrpSpPr/>
              <p:nvPr/>
            </p:nvGrpSpPr>
            <p:grpSpPr>
              <a:xfrm>
                <a:off x="1547664" y="5003845"/>
                <a:ext cx="2022382" cy="1080120"/>
                <a:chOff x="1547664" y="5003845"/>
                <a:chExt cx="2022382" cy="1080120"/>
              </a:xfrm>
              <a:grpFill/>
            </p:grpSpPr>
            <p:sp>
              <p:nvSpPr>
                <p:cNvPr id="9" name="椭圆 24">
                  <a:extLst>
                    <a:ext uri="{FF2B5EF4-FFF2-40B4-BE49-F238E27FC236}">
                      <a16:creationId xmlns="" xmlns:a16="http://schemas.microsoft.com/office/drawing/2014/main" id="{2357582B-73F2-49FF-877E-A77564C8C5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67744" y="5003845"/>
                  <a:ext cx="72008" cy="72008"/>
                </a:xfrm>
                <a:prstGeom prst="ellipse">
                  <a:avLst/>
                </a:prstGeom>
                <a:grpFill/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cxnSp>
              <p:nvCxnSpPr>
                <p:cNvPr id="10" name="直接连接符 26">
                  <a:extLst>
                    <a:ext uri="{FF2B5EF4-FFF2-40B4-BE49-F238E27FC236}">
                      <a16:creationId xmlns="" xmlns:a16="http://schemas.microsoft.com/office/drawing/2014/main" id="{3973452F-14CC-45E8-91F1-A0916D0BB77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1547664" y="5867941"/>
                  <a:ext cx="1800200" cy="0"/>
                </a:xfrm>
                <a:prstGeom prst="line">
                  <a:avLst/>
                </a:prstGeom>
                <a:grpFill/>
                <a:ln w="25400">
                  <a:solidFill>
                    <a:schemeClr val="tx1"/>
                  </a:solidFill>
                  <a:round/>
                </a:ln>
              </p:spPr>
            </p:cxnSp>
            <p:cxnSp>
              <p:nvCxnSpPr>
                <p:cNvPr id="11" name="直接连接符 28">
                  <a:extLst>
                    <a:ext uri="{FF2B5EF4-FFF2-40B4-BE49-F238E27FC236}">
                      <a16:creationId xmlns="" xmlns:a16="http://schemas.microsoft.com/office/drawing/2014/main" id="{D1BB9A92-0FC4-4836-AC79-DCA7FFE2CCD9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2295737" y="5055977"/>
                  <a:ext cx="10545" cy="802633"/>
                </a:xfrm>
                <a:prstGeom prst="line">
                  <a:avLst/>
                </a:prstGeom>
                <a:grpFill/>
                <a:ln w="25400">
                  <a:solidFill>
                    <a:srgbClr val="000099"/>
                  </a:solidFill>
                  <a:round/>
                </a:ln>
              </p:spPr>
            </p:cxnSp>
            <p:sp>
              <p:nvSpPr>
                <p:cNvPr id="12" name="矩形 29">
                  <a:extLst>
                    <a:ext uri="{FF2B5EF4-FFF2-40B4-BE49-F238E27FC236}">
                      <a16:creationId xmlns="" xmlns:a16="http://schemas.microsoft.com/office/drawing/2014/main" id="{66623961-35EE-4D92-8576-54D2829750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95737" y="5723925"/>
                  <a:ext cx="144016" cy="144016"/>
                </a:xfrm>
                <a:prstGeom prst="rect">
                  <a:avLst/>
                </a:prstGeom>
                <a:grpFill/>
                <a:ln w="25400">
                  <a:solidFill>
                    <a:srgbClr val="FF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3" name="TextBox 32">
                  <a:extLst>
                    <a:ext uri="{FF2B5EF4-FFF2-40B4-BE49-F238E27FC236}">
                      <a16:creationId xmlns="" xmlns:a16="http://schemas.microsoft.com/office/drawing/2014/main" id="{668D01BE-8E28-4268-9187-B081740140F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300420" y="5622300"/>
                  <a:ext cx="269626" cy="46166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l</a:t>
                  </a:r>
                </a:p>
              </p:txBody>
            </p:sp>
          </p:grpSp>
        </p:grpSp>
        <p:sp>
          <p:nvSpPr>
            <p:cNvPr id="5" name="TextBox 30">
              <a:extLst>
                <a:ext uri="{FF2B5EF4-FFF2-40B4-BE49-F238E27FC236}">
                  <a16:creationId xmlns="" xmlns:a16="http://schemas.microsoft.com/office/drawing/2014/main" id="{5B0BEDFA-143A-489F-8EAE-A58A74044B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7984" y="4769159"/>
              <a:ext cx="389798" cy="4616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6" name="TextBox 31">
              <a:extLst>
                <a:ext uri="{FF2B5EF4-FFF2-40B4-BE49-F238E27FC236}">
                  <a16:creationId xmlns="" xmlns:a16="http://schemas.microsoft.com/office/drawing/2014/main" id="{6E9B3451-F49F-47A3-BDF4-75FE9C3204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3336" y="5805264"/>
              <a:ext cx="423514" cy="46166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6" name="文本框 6151">
            <a:extLst>
              <a:ext uri="{FF2B5EF4-FFF2-40B4-BE49-F238E27FC236}">
                <a16:creationId xmlns="" xmlns:a16="http://schemas.microsoft.com/office/drawing/2014/main" id="{9505EA3F-36EE-4456-9C32-8DDEE8837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173" y="905843"/>
            <a:ext cx="5929827" cy="523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用数量关系判断直线与圆的位置关系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4BA06982-A0CF-4738-A0BC-338509D2FB47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9154263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92">
            <a:extLst>
              <a:ext uri="{FF2B5EF4-FFF2-40B4-BE49-F238E27FC236}">
                <a16:creationId xmlns="" xmlns:a16="http://schemas.microsoft.com/office/drawing/2014/main" id="{8F0DE381-A03A-4457-A11B-49BED7CD3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" y="906101"/>
            <a:ext cx="12007850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C00000"/>
                </a:solidFill>
              </a:rPr>
              <a:t>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怎样用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圆心与直线的距离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来判别直线与圆的位置关系呢？</a:t>
            </a:r>
            <a:endParaRPr lang="zh-CN" altLang="en-US" sz="2800"/>
          </a:p>
        </p:txBody>
      </p:sp>
      <p:sp>
        <p:nvSpPr>
          <p:cNvPr id="3" name="椭圆 22">
            <a:extLst>
              <a:ext uri="{FF2B5EF4-FFF2-40B4-BE49-F238E27FC236}">
                <a16:creationId xmlns="" xmlns:a16="http://schemas.microsoft.com/office/drawing/2014/main" id="{F83EDF50-CE07-4090-B2F4-FBEB148AD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4425" y="2117725"/>
            <a:ext cx="1081088" cy="10795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" name="椭圆 24">
            <a:extLst>
              <a:ext uri="{FF2B5EF4-FFF2-40B4-BE49-F238E27FC236}">
                <a16:creationId xmlns="" xmlns:a16="http://schemas.microsoft.com/office/drawing/2014/main" id="{2ABB18F2-7003-40F9-B5DF-3BBD948AAA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9251" y="2603501"/>
            <a:ext cx="73025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769727A9-8B55-41E5-8BC5-1EA56D2A638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248525" y="4062413"/>
            <a:ext cx="17287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411C3994-7E60-441D-9617-86C418ED53B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8013701" y="2655888"/>
            <a:ext cx="9525" cy="1397000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Box 29">
            <a:extLst>
              <a:ext uri="{FF2B5EF4-FFF2-40B4-BE49-F238E27FC236}">
                <a16:creationId xmlns="" xmlns:a16="http://schemas.microsoft.com/office/drawing/2014/main" id="{EFA65D8E-AAED-4A34-8C37-F059CDB71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9250" y="2376489"/>
            <a:ext cx="40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O</a:t>
            </a:r>
            <a:endParaRPr lang="zh-CN" altLang="en-US" sz="2400" b="1" i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30">
            <a:extLst>
              <a:ext uri="{FF2B5EF4-FFF2-40B4-BE49-F238E27FC236}">
                <a16:creationId xmlns="" xmlns:a16="http://schemas.microsoft.com/office/drawing/2014/main" id="{65AAEE51-29EA-438D-A034-61F4814C3F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2063" y="3413126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0077EA1C-8048-4A5F-9009-3135879F4502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8013700" y="2665413"/>
            <a:ext cx="0" cy="785812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F016C6F0-6109-4A2D-B7E1-1AC40F2A6AD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8013700" y="2647950"/>
            <a:ext cx="0" cy="292100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5214DC98-6779-4958-9B6C-E5155A809312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8013700" y="2640013"/>
            <a:ext cx="0" cy="576262"/>
          </a:xfrm>
          <a:prstGeom prst="line">
            <a:avLst/>
          </a:prstGeom>
          <a:noFill/>
          <a:ln w="25400">
            <a:solidFill>
              <a:srgbClr val="000099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TextBox 30">
            <a:extLst>
              <a:ext uri="{FF2B5EF4-FFF2-40B4-BE49-F238E27FC236}">
                <a16:creationId xmlns="" xmlns:a16="http://schemas.microsoft.com/office/drawing/2014/main" id="{B04890BD-465B-4661-972A-F721D9E3E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9410" y="2583574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13" name="TextBox 30">
            <a:extLst>
              <a:ext uri="{FF2B5EF4-FFF2-40B4-BE49-F238E27FC236}">
                <a16:creationId xmlns="" xmlns:a16="http://schemas.microsoft.com/office/drawing/2014/main" id="{4A8D7155-253A-4245-B7A5-DD459296B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9786" y="2857650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55DDCC87-B3F8-4969-928E-BF51B735446D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3563464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06 -4.25862E-06 L 4.16667E-06 -0.08628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43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6 -0.08119 L 1.38889E-06 -0.12329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21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12468 L -0.00104 -0.16655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9335B821-4050-4267-AA49-A36667655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4325" y="3948114"/>
            <a:ext cx="2667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直线和圆相交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="" xmlns:a16="http://schemas.microsoft.com/office/drawing/2014/main" id="{AAC58700-F6F0-4B5F-8E0B-A5BFA9388D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5563" y="3933825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d&lt; r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="" xmlns:a16="http://schemas.microsoft.com/office/drawing/2014/main" id="{7BCE01BC-EB69-474A-86FE-0DAC36014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875" y="4570413"/>
            <a:ext cx="23574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直线和圆相切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="" xmlns:a16="http://schemas.microsoft.com/office/drawing/2014/main" id="{A5D26F2F-3DFC-4D5A-8CB2-866B9F027D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5563" y="45085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d= r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="" xmlns:a16="http://schemas.microsoft.com/office/drawing/2014/main" id="{4CD5E68A-8B7E-4604-9FD3-6976F4A55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8" y="5146676"/>
            <a:ext cx="236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直线和圆相离</a:t>
            </a:r>
          </a:p>
        </p:txBody>
      </p:sp>
      <p:sp>
        <p:nvSpPr>
          <p:cNvPr id="7" name="Text Box 7">
            <a:extLst>
              <a:ext uri="{FF2B5EF4-FFF2-40B4-BE49-F238E27FC236}">
                <a16:creationId xmlns="" xmlns:a16="http://schemas.microsoft.com/office/drawing/2014/main" id="{C2890337-BFFD-4B6B-B76C-EAFC4E88C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5084763"/>
            <a:ext cx="83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d&gt; r</a:t>
            </a:r>
          </a:p>
        </p:txBody>
      </p:sp>
      <p:grpSp>
        <p:nvGrpSpPr>
          <p:cNvPr id="8" name="Group 10">
            <a:extLst>
              <a:ext uri="{FF2B5EF4-FFF2-40B4-BE49-F238E27FC236}">
                <a16:creationId xmlns="" xmlns:a16="http://schemas.microsoft.com/office/drawing/2014/main" id="{757EB527-8353-4DD1-A757-349762BFCB1B}"/>
              </a:ext>
            </a:extLst>
          </p:cNvPr>
          <p:cNvGrpSpPr/>
          <p:nvPr/>
        </p:nvGrpSpPr>
        <p:grpSpPr>
          <a:xfrm>
            <a:off x="2424113" y="2482850"/>
            <a:ext cx="1873250" cy="1125538"/>
            <a:chOff x="840" y="436"/>
            <a:chExt cx="1284" cy="800"/>
          </a:xfrm>
        </p:grpSpPr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4DC63985-170A-4D8B-8D93-A7D47BF455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2" y="436"/>
              <a:ext cx="798" cy="800"/>
            </a:xfrm>
            <a:prstGeom prst="ellips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Line 12">
              <a:extLst>
                <a:ext uri="{FF2B5EF4-FFF2-40B4-BE49-F238E27FC236}">
                  <a16:creationId xmlns="" xmlns:a16="http://schemas.microsoft.com/office/drawing/2014/main" id="{9DF75898-63E5-41DD-A316-4D3A8AAF64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" y="1110"/>
              <a:ext cx="1284" cy="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13">
              <a:extLst>
                <a:ext uri="{FF2B5EF4-FFF2-40B4-BE49-F238E27FC236}">
                  <a16:creationId xmlns="" xmlns:a16="http://schemas.microsoft.com/office/drawing/2014/main" id="{555F7A4F-56BC-4929-A346-EAC486A401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58" y="833"/>
              <a:ext cx="1" cy="277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14">
              <a:extLst>
                <a:ext uri="{FF2B5EF4-FFF2-40B4-BE49-F238E27FC236}">
                  <a16:creationId xmlns="" xmlns:a16="http://schemas.microsoft.com/office/drawing/2014/main" id="{FBB76117-1F4B-4DB4-B90E-F28DCACEDD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58" y="833"/>
              <a:ext cx="288" cy="277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15">
              <a:extLst>
                <a:ext uri="{FF2B5EF4-FFF2-40B4-BE49-F238E27FC236}">
                  <a16:creationId xmlns="" xmlns:a16="http://schemas.microsoft.com/office/drawing/2014/main" id="{C5F9BE8B-D018-482D-9905-46209E527F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58" y="1042"/>
              <a:ext cx="54" cy="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16">
              <a:extLst>
                <a:ext uri="{FF2B5EF4-FFF2-40B4-BE49-F238E27FC236}">
                  <a16:creationId xmlns="" xmlns:a16="http://schemas.microsoft.com/office/drawing/2014/main" id="{BB1B6BCE-2D46-44BA-B562-B6F14EFAEE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12" y="1043"/>
              <a:ext cx="1" cy="6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Rectangle 17">
              <a:extLst>
                <a:ext uri="{FF2B5EF4-FFF2-40B4-BE49-F238E27FC236}">
                  <a16:creationId xmlns="" xmlns:a16="http://schemas.microsoft.com/office/drawing/2014/main" id="{F3E79573-9802-4E78-B147-D06A531848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2" y="773"/>
              <a:ext cx="92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</a:p>
          </p:txBody>
        </p:sp>
        <p:sp>
          <p:nvSpPr>
            <p:cNvPr id="16" name="Rectangle 18">
              <a:extLst>
                <a:ext uri="{FF2B5EF4-FFF2-40B4-BE49-F238E27FC236}">
                  <a16:creationId xmlns="" xmlns:a16="http://schemas.microsoft.com/office/drawing/2014/main" id="{61B8DE56-F041-44D8-B172-CF04682199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0" y="821"/>
              <a:ext cx="119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CEBA6599-1176-43EC-972A-AB83C8E59F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8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Oval 20">
              <a:extLst>
                <a:ext uri="{FF2B5EF4-FFF2-40B4-BE49-F238E27FC236}">
                  <a16:creationId xmlns="" xmlns:a16="http://schemas.microsoft.com/office/drawing/2014/main" id="{B071B5E7-5908-4128-8DE9-2470B2647D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4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Oval 21">
              <a:extLst>
                <a:ext uri="{FF2B5EF4-FFF2-40B4-BE49-F238E27FC236}">
                  <a16:creationId xmlns="" xmlns:a16="http://schemas.microsoft.com/office/drawing/2014/main" id="{ACC6D07E-5341-4FF3-A1D4-99ACDFF179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6" y="821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0" name="Group 22">
            <a:extLst>
              <a:ext uri="{FF2B5EF4-FFF2-40B4-BE49-F238E27FC236}">
                <a16:creationId xmlns="" xmlns:a16="http://schemas.microsoft.com/office/drawing/2014/main" id="{F613B87F-9D44-4842-8CA4-9140D855C2F1}"/>
              </a:ext>
            </a:extLst>
          </p:cNvPr>
          <p:cNvGrpSpPr/>
          <p:nvPr/>
        </p:nvGrpSpPr>
        <p:grpSpPr>
          <a:xfrm>
            <a:off x="4511676" y="2427288"/>
            <a:ext cx="2087563" cy="1289050"/>
            <a:chOff x="840" y="1644"/>
            <a:chExt cx="1398" cy="902"/>
          </a:xfrm>
        </p:grpSpPr>
        <p:sp>
          <p:nvSpPr>
            <p:cNvPr id="21" name="Rectangle 23">
              <a:extLst>
                <a:ext uri="{FF2B5EF4-FFF2-40B4-BE49-F238E27FC236}">
                  <a16:creationId xmlns="" xmlns:a16="http://schemas.microsoft.com/office/drawing/2014/main" id="{DC2AECAD-99E7-4308-A44A-D498CCA4575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0784729">
              <a:off x="1384" y="2289"/>
              <a:ext cx="277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</a:rPr>
                <a:t>∟</a:t>
              </a:r>
            </a:p>
          </p:txBody>
        </p:sp>
        <p:sp>
          <p:nvSpPr>
            <p:cNvPr id="22" name="Oval 24">
              <a:extLst>
                <a:ext uri="{FF2B5EF4-FFF2-40B4-BE49-F238E27FC236}">
                  <a16:creationId xmlns="" xmlns:a16="http://schemas.microsoft.com/office/drawing/2014/main" id="{F80BB27D-AFEE-4635-BAAA-2E9CC8BA8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" y="1644"/>
              <a:ext cx="798" cy="800"/>
            </a:xfrm>
            <a:prstGeom prst="ellips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Line 25">
              <a:extLst>
                <a:ext uri="{FF2B5EF4-FFF2-40B4-BE49-F238E27FC236}">
                  <a16:creationId xmlns="" xmlns:a16="http://schemas.microsoft.com/office/drawing/2014/main" id="{766D75D1-6FDA-4386-A3C3-A755B3ADE9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" y="2444"/>
              <a:ext cx="1398" cy="6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26">
              <a:extLst>
                <a:ext uri="{FF2B5EF4-FFF2-40B4-BE49-F238E27FC236}">
                  <a16:creationId xmlns="" xmlns:a16="http://schemas.microsoft.com/office/drawing/2014/main" id="{51B258B4-F1E0-41B7-BC01-4667F7F643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2" y="2041"/>
              <a:ext cx="1" cy="397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27">
              <a:extLst>
                <a:ext uri="{FF2B5EF4-FFF2-40B4-BE49-F238E27FC236}">
                  <a16:creationId xmlns="" xmlns:a16="http://schemas.microsoft.com/office/drawing/2014/main" id="{BD00B7F5-4C2D-4C8C-92DC-CB9D591D0D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2" y="2041"/>
              <a:ext cx="354" cy="180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Rectangle 28">
              <a:extLst>
                <a:ext uri="{FF2B5EF4-FFF2-40B4-BE49-F238E27FC236}">
                  <a16:creationId xmlns="" xmlns:a16="http://schemas.microsoft.com/office/drawing/2014/main" id="{CB418FFB-8407-4E85-9B8C-D655125B74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0" y="1909"/>
              <a:ext cx="9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</a:p>
          </p:txBody>
        </p:sp>
        <p:sp>
          <p:nvSpPr>
            <p:cNvPr id="27" name="Rectangle 29">
              <a:extLst>
                <a:ext uri="{FF2B5EF4-FFF2-40B4-BE49-F238E27FC236}">
                  <a16:creationId xmlns="" xmlns:a16="http://schemas.microsoft.com/office/drawing/2014/main" id="{58E1D43E-6082-422F-A9BE-59FF81E6A5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7" y="2083"/>
              <a:ext cx="11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28" name="Oval 30">
              <a:extLst>
                <a:ext uri="{FF2B5EF4-FFF2-40B4-BE49-F238E27FC236}">
                  <a16:creationId xmlns="" xmlns:a16="http://schemas.microsoft.com/office/drawing/2014/main" id="{9CC14AA2-2000-4E25-A41B-3ACCCD8808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0" y="2029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Oval 31">
              <a:extLst>
                <a:ext uri="{FF2B5EF4-FFF2-40B4-BE49-F238E27FC236}">
                  <a16:creationId xmlns="" xmlns:a16="http://schemas.microsoft.com/office/drawing/2014/main" id="{634F6744-CC7E-4006-AF42-E86DE7408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0" y="2426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Oval 32">
              <a:extLst>
                <a:ext uri="{FF2B5EF4-FFF2-40B4-BE49-F238E27FC236}">
                  <a16:creationId xmlns="" xmlns:a16="http://schemas.microsoft.com/office/drawing/2014/main" id="{FA448CB4-5BD7-42A0-9414-F2CC867960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2209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1" name="Group 33">
            <a:extLst>
              <a:ext uri="{FF2B5EF4-FFF2-40B4-BE49-F238E27FC236}">
                <a16:creationId xmlns="" xmlns:a16="http://schemas.microsoft.com/office/drawing/2014/main" id="{60E3448E-82DD-441E-8378-30D509A7FDB3}"/>
              </a:ext>
            </a:extLst>
          </p:cNvPr>
          <p:cNvGrpSpPr/>
          <p:nvPr/>
        </p:nvGrpSpPr>
        <p:grpSpPr>
          <a:xfrm>
            <a:off x="6816726" y="2060576"/>
            <a:ext cx="2232025" cy="1603375"/>
            <a:chOff x="768" y="2883"/>
            <a:chExt cx="1488" cy="1101"/>
          </a:xfrm>
        </p:grpSpPr>
        <p:sp>
          <p:nvSpPr>
            <p:cNvPr id="32" name="Text Box 34">
              <a:extLst>
                <a:ext uri="{FF2B5EF4-FFF2-40B4-BE49-F238E27FC236}">
                  <a16:creationId xmlns="" xmlns:a16="http://schemas.microsoft.com/office/drawing/2014/main" id="{EF880BC0-8A97-4D48-A8F6-5E39C821E7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2928"/>
              <a:ext cx="912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itchFamily="18" charset="0"/>
              </a:endParaRPr>
            </a:p>
          </p:txBody>
        </p:sp>
        <p:sp>
          <p:nvSpPr>
            <p:cNvPr id="33" name="Text Box 35">
              <a:extLst>
                <a:ext uri="{FF2B5EF4-FFF2-40B4-BE49-F238E27FC236}">
                  <a16:creationId xmlns="" xmlns:a16="http://schemas.microsoft.com/office/drawing/2014/main" id="{3717BF98-EEDE-4212-ACD3-3779E7DEFF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3312"/>
              <a:ext cx="1296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4" name="Text Box 36">
              <a:extLst>
                <a:ext uri="{FF2B5EF4-FFF2-40B4-BE49-F238E27FC236}">
                  <a16:creationId xmlns="" xmlns:a16="http://schemas.microsoft.com/office/drawing/2014/main" id="{4AF13513-A067-44A2-A682-C522FFE56F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3" y="3312"/>
              <a:ext cx="1009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5" name="Text Box 37">
              <a:extLst>
                <a:ext uri="{FF2B5EF4-FFF2-40B4-BE49-F238E27FC236}">
                  <a16:creationId xmlns="" xmlns:a16="http://schemas.microsoft.com/office/drawing/2014/main" id="{093D23C4-FDCC-4E5F-B6FA-28B1A737C6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" y="3264"/>
              <a:ext cx="768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6" name="Text Box 38">
              <a:extLst>
                <a:ext uri="{FF2B5EF4-FFF2-40B4-BE49-F238E27FC236}">
                  <a16:creationId xmlns="" xmlns:a16="http://schemas.microsoft.com/office/drawing/2014/main" id="{7AB01FA4-0CAB-49B2-915B-F2003C4E9F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" y="3072"/>
              <a:ext cx="912" cy="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7" name="Text Box 39">
              <a:extLst>
                <a:ext uri="{FF2B5EF4-FFF2-40B4-BE49-F238E27FC236}">
                  <a16:creationId xmlns="" xmlns:a16="http://schemas.microsoft.com/office/drawing/2014/main" id="{D4C0C4A9-830D-48F2-A636-F978733858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" y="3504"/>
              <a:ext cx="960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8" name="Rectangle 40">
              <a:extLst>
                <a:ext uri="{FF2B5EF4-FFF2-40B4-BE49-F238E27FC236}">
                  <a16:creationId xmlns="" xmlns:a16="http://schemas.microsoft.com/office/drawing/2014/main" id="{A9DC235F-75EA-419E-B982-F4F930CEE8F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337" y="3732"/>
              <a:ext cx="27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</a:rPr>
                <a:t>∟</a:t>
              </a:r>
            </a:p>
          </p:txBody>
        </p:sp>
        <p:sp>
          <p:nvSpPr>
            <p:cNvPr id="39" name="Oval 41">
              <a:extLst>
                <a:ext uri="{FF2B5EF4-FFF2-40B4-BE49-F238E27FC236}">
                  <a16:creationId xmlns="" xmlns:a16="http://schemas.microsoft.com/office/drawing/2014/main" id="{9FAB15C3-81A6-48AD-AAB0-C90B7609BE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6" y="2883"/>
              <a:ext cx="798" cy="800"/>
            </a:xfrm>
            <a:prstGeom prst="ellips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0" name="Line 42">
              <a:extLst>
                <a:ext uri="{FF2B5EF4-FFF2-40B4-BE49-F238E27FC236}">
                  <a16:creationId xmlns="" xmlns:a16="http://schemas.microsoft.com/office/drawing/2014/main" id="{7A761135-3EC1-4B1E-B0A3-9A97E61B03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2" y="3900"/>
              <a:ext cx="1398" cy="6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Line 43">
              <a:extLst>
                <a:ext uri="{FF2B5EF4-FFF2-40B4-BE49-F238E27FC236}">
                  <a16:creationId xmlns="" xmlns:a16="http://schemas.microsoft.com/office/drawing/2014/main" id="{3461CCB2-1094-4C94-9126-FE181524F0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22" y="3280"/>
              <a:ext cx="1" cy="620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Line 44">
              <a:extLst>
                <a:ext uri="{FF2B5EF4-FFF2-40B4-BE49-F238E27FC236}">
                  <a16:creationId xmlns="" xmlns:a16="http://schemas.microsoft.com/office/drawing/2014/main" id="{E8F61AD3-3BD9-47A8-86C5-0DE684682F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22" y="3280"/>
              <a:ext cx="294" cy="271"/>
            </a:xfrm>
            <a:prstGeom prst="line">
              <a:avLst/>
            </a:prstGeom>
            <a:noFill/>
            <a:ln w="28575">
              <a:solidFill>
                <a:srgbClr val="00008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Rectangle 45">
              <a:extLst>
                <a:ext uri="{FF2B5EF4-FFF2-40B4-BE49-F238E27FC236}">
                  <a16:creationId xmlns="" xmlns:a16="http://schemas.microsoft.com/office/drawing/2014/main" id="{F6F2DAF7-7029-43CA-A257-130DF7219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3180"/>
              <a:ext cx="89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</a:p>
          </p:txBody>
        </p:sp>
        <p:sp>
          <p:nvSpPr>
            <p:cNvPr id="44" name="Rectangle 46">
              <a:extLst>
                <a:ext uri="{FF2B5EF4-FFF2-40B4-BE49-F238E27FC236}">
                  <a16:creationId xmlns="" xmlns:a16="http://schemas.microsoft.com/office/drawing/2014/main" id="{78564792-6447-4E75-B040-5B32064233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1" y="3408"/>
              <a:ext cx="115" cy="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en-US" altLang="zh-CN" sz="27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45" name="Oval 47">
              <a:extLst>
                <a:ext uri="{FF2B5EF4-FFF2-40B4-BE49-F238E27FC236}">
                  <a16:creationId xmlns="" xmlns:a16="http://schemas.microsoft.com/office/drawing/2014/main" id="{D3384EB2-BD5B-4CEA-8FD2-85AEA069AD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0" y="388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Oval 48">
              <a:extLst>
                <a:ext uri="{FF2B5EF4-FFF2-40B4-BE49-F238E27FC236}">
                  <a16:creationId xmlns="" xmlns:a16="http://schemas.microsoft.com/office/drawing/2014/main" id="{E76D74C0-03DB-485E-AB63-07FAEE792C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0" y="3268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Oval 49">
              <a:extLst>
                <a:ext uri="{FF2B5EF4-FFF2-40B4-BE49-F238E27FC236}">
                  <a16:creationId xmlns="" xmlns:a16="http://schemas.microsoft.com/office/drawing/2014/main" id="{E53AC399-F5A2-4EF4-A8E1-E817FDADF2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4" y="3539"/>
              <a:ext cx="30" cy="30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8" name="Text Box 53">
            <a:extLst>
              <a:ext uri="{FF2B5EF4-FFF2-40B4-BE49-F238E27FC236}">
                <a16:creationId xmlns="" xmlns:a16="http://schemas.microsoft.com/office/drawing/2014/main" id="{85D7A0C2-E2A8-4B4F-8E99-B3AE8BBDB2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8326" y="5948363"/>
            <a:ext cx="29384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b="1"/>
          </a:p>
        </p:txBody>
      </p:sp>
      <p:sp>
        <p:nvSpPr>
          <p:cNvPr id="49" name="Text Box 54">
            <a:extLst>
              <a:ext uri="{FF2B5EF4-FFF2-40B4-BE49-F238E27FC236}">
                <a16:creationId xmlns="" xmlns:a16="http://schemas.microsoft.com/office/drawing/2014/main" id="{FE651F57-DA82-4931-AFC6-1052E25C5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5661026"/>
            <a:ext cx="1785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数形结合：</a:t>
            </a:r>
          </a:p>
        </p:txBody>
      </p:sp>
      <p:sp>
        <p:nvSpPr>
          <p:cNvPr id="50" name="Text Box 56">
            <a:extLst>
              <a:ext uri="{FF2B5EF4-FFF2-40B4-BE49-F238E27FC236}">
                <a16:creationId xmlns="" xmlns:a16="http://schemas.microsoft.com/office/drawing/2014/main" id="{3E8BC573-8594-438D-B6B2-E932FE358A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626" y="5699125"/>
            <a:ext cx="1497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</a:p>
        </p:txBody>
      </p:sp>
      <p:sp>
        <p:nvSpPr>
          <p:cNvPr id="51" name="Text Box 60">
            <a:extLst>
              <a:ext uri="{FF2B5EF4-FFF2-40B4-BE49-F238E27FC236}">
                <a16:creationId xmlns="" xmlns:a16="http://schemas.microsoft.com/office/drawing/2014/main" id="{A682236E-A0AC-417C-A30A-B17FC5BE5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2863" y="5689600"/>
            <a:ext cx="1439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</a:t>
            </a:r>
          </a:p>
        </p:txBody>
      </p:sp>
      <p:sp>
        <p:nvSpPr>
          <p:cNvPr id="52" name="Text Box 62">
            <a:extLst>
              <a:ext uri="{FF2B5EF4-FFF2-40B4-BE49-F238E27FC236}">
                <a16:creationId xmlns="" xmlns:a16="http://schemas.microsoft.com/office/drawing/2014/main" id="{1824AA82-299B-480F-B8F1-BD59F9F0E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4982" y="1392536"/>
            <a:ext cx="7726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（用圆心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到直线的距离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与圆的半径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的关系来区分）</a:t>
            </a:r>
          </a:p>
        </p:txBody>
      </p:sp>
      <p:sp>
        <p:nvSpPr>
          <p:cNvPr id="53" name="Line 65">
            <a:extLst>
              <a:ext uri="{FF2B5EF4-FFF2-40B4-BE49-F238E27FC236}">
                <a16:creationId xmlns="" xmlns:a16="http://schemas.microsoft.com/office/drawing/2014/main" id="{C9DB9B4C-631B-465E-9AFF-361EB00B3E23}"/>
              </a:ext>
            </a:extLst>
          </p:cNvPr>
          <p:cNvSpPr>
            <a:spLocks noChangeShapeType="1"/>
          </p:cNvSpPr>
          <p:nvPr/>
        </p:nvSpPr>
        <p:spPr bwMode="auto">
          <a:xfrm>
            <a:off x="5664201" y="4230688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4" name="Line 66">
            <a:extLst>
              <a:ext uri="{FF2B5EF4-FFF2-40B4-BE49-F238E27FC236}">
                <a16:creationId xmlns="" xmlns:a16="http://schemas.microsoft.com/office/drawing/2014/main" id="{7E2627E8-EC30-4D56-AF77-8A4CDF1493D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30814" y="4237038"/>
            <a:ext cx="8651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" name="Line 67">
            <a:extLst>
              <a:ext uri="{FF2B5EF4-FFF2-40B4-BE49-F238E27FC236}">
                <a16:creationId xmlns="" xmlns:a16="http://schemas.microsoft.com/office/drawing/2014/main" id="{97A7AFD4-1D71-49B3-A3D1-05CE7C32D45E}"/>
              </a:ext>
            </a:extLst>
          </p:cNvPr>
          <p:cNvSpPr>
            <a:spLocks noChangeShapeType="1"/>
          </p:cNvSpPr>
          <p:nvPr/>
        </p:nvSpPr>
        <p:spPr bwMode="auto">
          <a:xfrm>
            <a:off x="5618164" y="481647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" name="Line 68">
            <a:extLst>
              <a:ext uri="{FF2B5EF4-FFF2-40B4-BE49-F238E27FC236}">
                <a16:creationId xmlns="" xmlns:a16="http://schemas.microsoft.com/office/drawing/2014/main" id="{F493E4A4-3638-42F3-A8BF-CD6F0B3078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59375" y="4811713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7" name="Line 69">
            <a:extLst>
              <a:ext uri="{FF2B5EF4-FFF2-40B4-BE49-F238E27FC236}">
                <a16:creationId xmlns="" xmlns:a16="http://schemas.microsoft.com/office/drawing/2014/main" id="{D9DE8578-10B7-481A-90E8-4E79791A84BC}"/>
              </a:ext>
            </a:extLst>
          </p:cNvPr>
          <p:cNvSpPr>
            <a:spLocks noChangeShapeType="1"/>
          </p:cNvSpPr>
          <p:nvPr/>
        </p:nvSpPr>
        <p:spPr bwMode="auto">
          <a:xfrm>
            <a:off x="5618164" y="5410200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" name="Line 70">
            <a:extLst>
              <a:ext uri="{FF2B5EF4-FFF2-40B4-BE49-F238E27FC236}">
                <a16:creationId xmlns="" xmlns:a16="http://schemas.microsoft.com/office/drawing/2014/main" id="{B59B68DF-D410-43B9-A935-4A8966A0364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6364" y="5410200"/>
            <a:ext cx="8651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" name="Line 72">
            <a:extLst>
              <a:ext uri="{FF2B5EF4-FFF2-40B4-BE49-F238E27FC236}">
                <a16:creationId xmlns="" xmlns:a16="http://schemas.microsoft.com/office/drawing/2014/main" id="{3432F84D-DF03-4AAF-BC36-EA77B7D610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72139" y="587692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" name="Line 73">
            <a:extLst>
              <a:ext uri="{FF2B5EF4-FFF2-40B4-BE49-F238E27FC236}">
                <a16:creationId xmlns="" xmlns:a16="http://schemas.microsoft.com/office/drawing/2014/main" id="{00651CD2-6AA7-4B9F-BBAC-63E2963766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40325" y="5876925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" name="TextBox 62">
            <a:extLst>
              <a:ext uri="{FF2B5EF4-FFF2-40B4-BE49-F238E27FC236}">
                <a16:creationId xmlns="" xmlns:a16="http://schemas.microsoft.com/office/drawing/2014/main" id="{67F1CEAE-D28E-4A14-87EA-260413454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7700" y="2525713"/>
            <a:ext cx="4079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i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63">
            <a:extLst>
              <a:ext uri="{FF2B5EF4-FFF2-40B4-BE49-F238E27FC236}">
                <a16:creationId xmlns="" xmlns:a16="http://schemas.microsoft.com/office/drawing/2014/main" id="{3D8DBF36-6F8C-4493-B2C1-DFBF399F5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2420938"/>
            <a:ext cx="3642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4">
            <a:extLst>
              <a:ext uri="{FF2B5EF4-FFF2-40B4-BE49-F238E27FC236}">
                <a16:creationId xmlns="" xmlns:a16="http://schemas.microsoft.com/office/drawing/2014/main" id="{A3BEFFEB-F495-4B6C-8F78-280FA71B1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325" y="2205038"/>
            <a:ext cx="3642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Line 72">
            <a:extLst>
              <a:ext uri="{FF2B5EF4-FFF2-40B4-BE49-F238E27FC236}">
                <a16:creationId xmlns="" xmlns:a16="http://schemas.microsoft.com/office/drawing/2014/main" id="{5DB370A3-34EF-4957-9099-71BF1FF47B6B}"/>
              </a:ext>
            </a:extLst>
          </p:cNvPr>
          <p:cNvSpPr>
            <a:spLocks noChangeShapeType="1"/>
          </p:cNvSpPr>
          <p:nvPr/>
        </p:nvSpPr>
        <p:spPr bwMode="auto">
          <a:xfrm>
            <a:off x="8366126" y="592137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" name="Line 73">
            <a:extLst>
              <a:ext uri="{FF2B5EF4-FFF2-40B4-BE49-F238E27FC236}">
                <a16:creationId xmlns="" xmlns:a16="http://schemas.microsoft.com/office/drawing/2014/main" id="{5E6A271B-5EA5-4962-807B-D31A07CADAA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34314" y="5921375"/>
            <a:ext cx="8651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6" name="Text Box 60">
            <a:extLst>
              <a:ext uri="{FF2B5EF4-FFF2-40B4-BE49-F238E27FC236}">
                <a16:creationId xmlns="" xmlns:a16="http://schemas.microsoft.com/office/drawing/2014/main" id="{DDAF09CF-64F6-4610-8BE1-D9E789544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6592" y="5661026"/>
            <a:ext cx="17859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公共点个数</a:t>
            </a:r>
          </a:p>
        </p:txBody>
      </p:sp>
      <p:sp>
        <p:nvSpPr>
          <p:cNvPr id="67" name="文本框 6151">
            <a:extLst>
              <a:ext uri="{FF2B5EF4-FFF2-40B4-BE49-F238E27FC236}">
                <a16:creationId xmlns="" xmlns:a16="http://schemas.microsoft.com/office/drawing/2014/main" id="{E5ACD6AB-995B-41B0-8004-9CDBED2A7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173" y="905843"/>
            <a:ext cx="5929827" cy="523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用数量关系判断直线与圆的位置关系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546B9FB3-CC9D-4144-A45E-7251668DDD03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6505163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49" grpId="0"/>
      <p:bldP spid="50" grpId="0"/>
      <p:bldP spid="51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D855C1DA-EED8-484C-9189-21813F15DBE2}"/>
              </a:ext>
            </a:extLst>
          </p:cNvPr>
          <p:cNvGrpSpPr/>
          <p:nvPr/>
        </p:nvGrpSpPr>
        <p:grpSpPr>
          <a:xfrm>
            <a:off x="407368" y="1493837"/>
            <a:ext cx="9007475" cy="1935163"/>
            <a:chOff x="-218" y="0"/>
            <a:chExt cx="5565" cy="1219"/>
          </a:xfrm>
        </p:grpSpPr>
        <p:sp>
          <p:nvSpPr>
            <p:cNvPr id="3" name="Text Box 3">
              <a:extLst>
                <a:ext uri="{FF2B5EF4-FFF2-40B4-BE49-F238E27FC236}">
                  <a16:creationId xmlns="" xmlns:a16="http://schemas.microsoft.com/office/drawing/2014/main" id="{44A86D9E-6B43-49D7-9300-3066BA4AAC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77" y="0"/>
              <a:ext cx="55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1.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已知圆的半径为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6cm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，设直线和圆心的距离为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：</a:t>
              </a:r>
            </a:p>
          </p:txBody>
        </p:sp>
        <p:sp>
          <p:nvSpPr>
            <p:cNvPr id="4" name="Text Box 4">
              <a:extLst>
                <a:ext uri="{FF2B5EF4-FFF2-40B4-BE49-F238E27FC236}">
                  <a16:creationId xmlns="" xmlns:a16="http://schemas.microsoft.com/office/drawing/2014/main" id="{EB99730A-91CE-4539-9A64-E79E475BE7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73" y="931"/>
              <a:ext cx="53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=8cm 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______</a:t>
              </a:r>
              <a:r>
                <a:rPr lang="en-US" altLang="zh-CN" sz="24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  <p:sp>
          <p:nvSpPr>
            <p:cNvPr id="5" name="Text Box 5">
              <a:extLst>
                <a:ext uri="{FF2B5EF4-FFF2-40B4-BE49-F238E27FC236}">
                  <a16:creationId xmlns="" xmlns:a16="http://schemas.microsoft.com/office/drawing/2014/main" id="{BD40EDDF-8539-4C01-AB3E-5B94FE35A2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73" y="661"/>
              <a:ext cx="55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=6cm 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______</a:t>
              </a:r>
              <a:r>
                <a:rPr lang="en-US" altLang="zh-CN" sz="24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en-US" altLang="zh-CN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  <p:sp>
          <p:nvSpPr>
            <p:cNvPr id="6" name="Text Box 6">
              <a:extLst>
                <a:ext uri="{FF2B5EF4-FFF2-40B4-BE49-F238E27FC236}">
                  <a16:creationId xmlns="" xmlns:a16="http://schemas.microsoft.com/office/drawing/2014/main" id="{8262A510-1A1A-4D2B-BCBD-EF4FD40BD9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18" y="336"/>
              <a:ext cx="545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（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=4cm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则直线与圆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　　　</a:t>
              </a:r>
              <a:r>
                <a:rPr lang="en-US" altLang="zh-CN" sz="24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直线与圆有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____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个公共点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           </a:t>
              </a:r>
            </a:p>
          </p:txBody>
        </p:sp>
      </p:grpSp>
      <p:grpSp>
        <p:nvGrpSpPr>
          <p:cNvPr id="7" name="Group 7">
            <a:extLst>
              <a:ext uri="{FF2B5EF4-FFF2-40B4-BE49-F238E27FC236}">
                <a16:creationId xmlns="" xmlns:a16="http://schemas.microsoft.com/office/drawing/2014/main" id="{F4E6AF09-8F68-4D9F-BCC4-AA13B85B78CF}"/>
              </a:ext>
            </a:extLst>
          </p:cNvPr>
          <p:cNvGrpSpPr/>
          <p:nvPr/>
        </p:nvGrpSpPr>
        <p:grpSpPr>
          <a:xfrm>
            <a:off x="478805" y="3779836"/>
            <a:ext cx="11017249" cy="2128838"/>
            <a:chOff x="-192" y="140"/>
            <a:chExt cx="6940" cy="1341"/>
          </a:xfrm>
        </p:grpSpPr>
        <p:sp>
          <p:nvSpPr>
            <p:cNvPr id="8" name="Text Box 8">
              <a:extLst>
                <a:ext uri="{FF2B5EF4-FFF2-40B4-BE49-F238E27FC236}">
                  <a16:creationId xmlns="" xmlns:a16="http://schemas.microsoft.com/office/drawing/2014/main" id="{508606E3-1311-4BAE-B5FA-2B1A221EF7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4" y="1190"/>
              <a:ext cx="441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(3)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相交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              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sp>
          <p:nvSpPr>
            <p:cNvPr id="9" name="Text Box 9">
              <a:extLst>
                <a:ext uri="{FF2B5EF4-FFF2-40B4-BE49-F238E27FC236}">
                  <a16:creationId xmlns="" xmlns:a16="http://schemas.microsoft.com/office/drawing/2014/main" id="{D97E3AE4-E94F-4F0D-9B8B-32CD02A92B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192" y="140"/>
              <a:ext cx="6940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2.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已知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的半径为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5cm,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圆心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与直线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的距离为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根据条件填写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的范围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: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  (1)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相离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            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; </a:t>
              </a:r>
            </a:p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   (2)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若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相切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, 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则</a:t>
              </a:r>
              <a:r>
                <a:rPr lang="zh-CN" altLang="en-US" sz="2400" u="sng">
                  <a:latin typeface="黑体" panose="02010609060101010101" pitchFamily="49" charset="-122"/>
                  <a:ea typeface="黑体" panose="02010609060101010101" pitchFamily="49" charset="-122"/>
                </a:rPr>
                <a:t>            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;</a:t>
              </a:r>
            </a:p>
          </p:txBody>
        </p:sp>
      </p:grpSp>
      <p:sp>
        <p:nvSpPr>
          <p:cNvPr id="10" name="Text Box 10">
            <a:extLst>
              <a:ext uri="{FF2B5EF4-FFF2-40B4-BE49-F238E27FC236}">
                <a16:creationId xmlns="" xmlns:a16="http://schemas.microsoft.com/office/drawing/2014/main" id="{7113F571-3A91-47C9-BE88-E375A948D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6418" y="1900236"/>
            <a:ext cx="906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="" xmlns:a16="http://schemas.microsoft.com/office/drawing/2014/main" id="{DC24FCEE-6317-4DE1-AAE0-FFE7953E8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7205" y="2414586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="" xmlns:a16="http://schemas.microsoft.com/office/drawing/2014/main" id="{FE9EE2CC-1863-4B08-88A8-FBF76D13A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8792" y="2919411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</a:p>
        </p:txBody>
      </p:sp>
      <p:sp>
        <p:nvSpPr>
          <p:cNvPr id="13" name="Text Box 13">
            <a:extLst>
              <a:ext uri="{FF2B5EF4-FFF2-40B4-BE49-F238E27FC236}">
                <a16:creationId xmlns="" xmlns:a16="http://schemas.microsoft.com/office/drawing/2014/main" id="{4AEFEFEB-36BD-4C91-A179-ADE73A4DF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7768" y="4338636"/>
            <a:ext cx="1676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 &gt;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="" xmlns:a16="http://schemas.microsoft.com/office/drawing/2014/main" id="{ED1AEE96-CE5D-4D87-A655-D9BA9F2F26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205" y="4838699"/>
            <a:ext cx="1981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 =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="" xmlns:a16="http://schemas.microsoft.com/office/drawing/2014/main" id="{2BEBBF1A-519D-4A8F-A0EB-EC8F962BD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6330" y="5338761"/>
            <a:ext cx="23764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0cm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 &lt;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</a:p>
        </p:txBody>
      </p:sp>
      <p:sp>
        <p:nvSpPr>
          <p:cNvPr id="16" name="Text Box 17">
            <a:extLst>
              <a:ext uri="{FF2B5EF4-FFF2-40B4-BE49-F238E27FC236}">
                <a16:creationId xmlns="" xmlns:a16="http://schemas.microsoft.com/office/drawing/2014/main" id="{16AF3EAC-5A82-44A0-8D7D-83FEF44F6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1055" y="1993899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</a:p>
        </p:txBody>
      </p:sp>
      <p:sp>
        <p:nvSpPr>
          <p:cNvPr id="17" name="Text Box 18">
            <a:extLst>
              <a:ext uri="{FF2B5EF4-FFF2-40B4-BE49-F238E27FC236}">
                <a16:creationId xmlns="" xmlns:a16="http://schemas.microsoft.com/office/drawing/2014/main" id="{D0E2F4C5-4265-45CB-AB48-32F20D8AE6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8517" y="2487611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</a:p>
        </p:txBody>
      </p:sp>
      <p:sp>
        <p:nvSpPr>
          <p:cNvPr id="18" name="Text Box 19">
            <a:extLst>
              <a:ext uri="{FF2B5EF4-FFF2-40B4-BE49-F238E27FC236}">
                <a16:creationId xmlns="" xmlns:a16="http://schemas.microsoft.com/office/drawing/2014/main" id="{50ED59C0-DBD0-42F8-843E-F74D5CC4B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2493" y="2994024"/>
            <a:ext cx="26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</a:p>
        </p:txBody>
      </p:sp>
      <p:sp>
        <p:nvSpPr>
          <p:cNvPr id="19" name="TextBox 64">
            <a:extLst>
              <a:ext uri="{FF2B5EF4-FFF2-40B4-BE49-F238E27FC236}">
                <a16:creationId xmlns="" xmlns:a16="http://schemas.microsoft.com/office/drawing/2014/main" id="{E8F1D807-C540-4486-AC6A-D2DEE36BB4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5" y="922337"/>
            <a:ext cx="1414462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sz="24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练一练：</a:t>
            </a:r>
            <a:endParaRPr lang="zh-CN" altLang="en-US" sz="24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C2314C3-27EF-4DB9-8F51-850D9E8C1A12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10041644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3">
            <a:extLst>
              <a:ext uri="{FF2B5EF4-FFF2-40B4-BE49-F238E27FC236}">
                <a16:creationId xmlns="" xmlns:a16="http://schemas.microsoft.com/office/drawing/2014/main" id="{E2693412-5AB3-4258-B791-48F2B87D45F3}"/>
              </a:ext>
            </a:extLst>
          </p:cNvPr>
          <p:cNvGrpSpPr/>
          <p:nvPr/>
        </p:nvGrpSpPr>
        <p:grpSpPr>
          <a:xfrm>
            <a:off x="8832304" y="2679402"/>
            <a:ext cx="2105025" cy="2855566"/>
            <a:chOff x="-13" y="0"/>
            <a:chExt cx="1697" cy="2237"/>
          </a:xfrm>
        </p:grpSpPr>
        <p:grpSp>
          <p:nvGrpSpPr>
            <p:cNvPr id="3" name="Group 4">
              <a:extLst>
                <a:ext uri="{FF2B5EF4-FFF2-40B4-BE49-F238E27FC236}">
                  <a16:creationId xmlns="" xmlns:a16="http://schemas.microsoft.com/office/drawing/2014/main" id="{00D2C3BE-04A4-4985-834A-C6D77B1C8E0A}"/>
                </a:ext>
              </a:extLst>
            </p:cNvPr>
            <p:cNvGrpSpPr/>
            <p:nvPr/>
          </p:nvGrpSpPr>
          <p:grpSpPr>
            <a:xfrm>
              <a:off x="-13" y="0"/>
              <a:ext cx="1697" cy="1971"/>
              <a:chOff x="-13" y="0"/>
              <a:chExt cx="1697" cy="1971"/>
            </a:xfrm>
          </p:grpSpPr>
          <p:sp>
            <p:nvSpPr>
              <p:cNvPr id="6" name="AutoShape 5">
                <a:extLst>
                  <a:ext uri="{FF2B5EF4-FFF2-40B4-BE49-F238E27FC236}">
                    <a16:creationId xmlns="" xmlns:a16="http://schemas.microsoft.com/office/drawing/2014/main" id="{16880089-AE5E-4D14-9927-3DD49F7452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" name="Text Box 6">
                <a:extLst>
                  <a:ext uri="{FF2B5EF4-FFF2-40B4-BE49-F238E27FC236}">
                    <a16:creationId xmlns="" xmlns:a16="http://schemas.microsoft.com/office/drawing/2014/main" id="{3EFDEAC4-55F5-4678-ABB5-7A2C8CD239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3" y="0"/>
                <a:ext cx="314" cy="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8" name="Text Box 7">
                <a:extLst>
                  <a:ext uri="{FF2B5EF4-FFF2-40B4-BE49-F238E27FC236}">
                    <a16:creationId xmlns="" xmlns:a16="http://schemas.microsoft.com/office/drawing/2014/main" id="{7E439901-9DD1-477C-8B24-4DAF83309B9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1574"/>
                <a:ext cx="314" cy="3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9" name="Text Box 8">
                <a:extLst>
                  <a:ext uri="{FF2B5EF4-FFF2-40B4-BE49-F238E27FC236}">
                    <a16:creationId xmlns="" xmlns:a16="http://schemas.microsoft.com/office/drawing/2014/main" id="{6C244368-711D-45F6-A5D0-8E5A6AD5510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4" y="1606"/>
                <a:ext cx="340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A</a:t>
                </a:r>
              </a:p>
            </p:txBody>
          </p:sp>
        </p:grpSp>
        <p:sp>
          <p:nvSpPr>
            <p:cNvPr id="4" name="Text Box 9">
              <a:extLst>
                <a:ext uri="{FF2B5EF4-FFF2-40B4-BE49-F238E27FC236}">
                  <a16:creationId xmlns="" xmlns:a16="http://schemas.microsoft.com/office/drawing/2014/main" id="{D3F4A0D5-9791-459B-A86E-9D50216EE3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960"/>
              <a:ext cx="314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>
                  <a:latin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5" name="Text Box 10">
              <a:extLst>
                <a:ext uri="{FF2B5EF4-FFF2-40B4-BE49-F238E27FC236}">
                  <a16:creationId xmlns="" xmlns:a16="http://schemas.microsoft.com/office/drawing/2014/main" id="{A8CB53DD-8303-46EB-B021-B18A8D41FF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7" y="1779"/>
              <a:ext cx="314" cy="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200" b="1">
                  <a:latin typeface="Times New Roman" panose="02020603050405020304" pitchFamily="18" charset="0"/>
                </a:rPr>
                <a:t>3</a:t>
              </a:r>
            </a:p>
          </p:txBody>
        </p:sp>
      </p:grpSp>
      <p:sp>
        <p:nvSpPr>
          <p:cNvPr id="10" name="Rectangle 2">
            <a:extLst>
              <a:ext uri="{FF2B5EF4-FFF2-40B4-BE49-F238E27FC236}">
                <a16:creationId xmlns="" xmlns:a16="http://schemas.microsoft.com/office/drawing/2014/main" id="{F39BEEAD-4C78-411D-A3A7-4E6006EE97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966882"/>
            <a:ext cx="11377264" cy="17727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lnSpc>
                <a:spcPct val="130000"/>
              </a:lnSpc>
              <a:spcAft>
                <a:spcPct val="0"/>
              </a:spcAft>
              <a:defRPr/>
            </a:pPr>
            <a:r>
              <a:rPr lang="zh-CN" altLang="en-US" sz="2800" b="1" ker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中，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=90°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AC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BC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=4cm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以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为圆心，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为半径的圆与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有怎样的位置关系？为什么？</a:t>
            </a:r>
          </a:p>
          <a:p>
            <a:pPr fontAlgn="auto">
              <a:lnSpc>
                <a:spcPct val="130000"/>
              </a:lnSpc>
              <a:spcAft>
                <a:spcPct val="0"/>
              </a:spcAft>
              <a:defRPr/>
            </a:pP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=2.4cm； (3)</a:t>
            </a:r>
            <a:r>
              <a:rPr lang="en-US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b="1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zh-CN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=3cm</a:t>
            </a:r>
            <a:r>
              <a:rPr lang="zh-CN" altLang="en-US" sz="2800" b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．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="" xmlns:a16="http://schemas.microsoft.com/office/drawing/2014/main" id="{7BAC3674-FDD3-40B9-9C4A-FC10DB6B9F70}"/>
              </a:ext>
            </a:extLst>
          </p:cNvPr>
          <p:cNvSpPr txBox="1"/>
          <p:nvPr/>
        </p:nvSpPr>
        <p:spPr>
          <a:xfrm>
            <a:off x="512781" y="3012336"/>
            <a:ext cx="8196849" cy="1130220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 lIns="91414" tIns="45707" rIns="91414" bIns="45707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分析：要了解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400" b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的位置关系，只要知道圆心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的关系．已知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，只需求出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2740F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lang="en-US" altLang="zh-CN" sz="2400" b="1" i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400" b="1" noProof="1">
                <a:solidFill>
                  <a:srgbClr val="2740F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noProof="1">
              <a:solidFill>
                <a:srgbClr val="2740F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" name="Group 12">
            <a:extLst>
              <a:ext uri="{FF2B5EF4-FFF2-40B4-BE49-F238E27FC236}">
                <a16:creationId xmlns="" xmlns:a16="http://schemas.microsoft.com/office/drawing/2014/main" id="{03606C1F-44AF-424E-B647-2CED43838D03}"/>
              </a:ext>
            </a:extLst>
          </p:cNvPr>
          <p:cNvGrpSpPr/>
          <p:nvPr/>
        </p:nvGrpSpPr>
        <p:grpSpPr>
          <a:xfrm>
            <a:off x="9306966" y="4135140"/>
            <a:ext cx="1374775" cy="849313"/>
            <a:chOff x="0" y="-47"/>
            <a:chExt cx="1161" cy="702"/>
          </a:xfrm>
        </p:grpSpPr>
        <p:sp>
          <p:nvSpPr>
            <p:cNvPr id="13" name="Text Box 13">
              <a:extLst>
                <a:ext uri="{FF2B5EF4-FFF2-40B4-BE49-F238E27FC236}">
                  <a16:creationId xmlns="" xmlns:a16="http://schemas.microsoft.com/office/drawing/2014/main" id="{01CC2D1B-0143-47A3-A89B-44183626EC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7" y="-47"/>
              <a:ext cx="344" cy="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  <p:grpSp>
          <p:nvGrpSpPr>
            <p:cNvPr id="14" name="Group 14">
              <a:extLst>
                <a:ext uri="{FF2B5EF4-FFF2-40B4-BE49-F238E27FC236}">
                  <a16:creationId xmlns="" xmlns:a16="http://schemas.microsoft.com/office/drawing/2014/main" id="{E5874D68-A1CF-4CD6-AA03-FB34853A5F89}"/>
                </a:ext>
              </a:extLst>
            </p:cNvPr>
            <p:cNvGrpSpPr/>
            <p:nvPr/>
          </p:nvGrpSpPr>
          <p:grpSpPr>
            <a:xfrm>
              <a:off x="0" y="119"/>
              <a:ext cx="749" cy="536"/>
              <a:chExt cx="749" cy="536"/>
            </a:xfrm>
          </p:grpSpPr>
          <p:sp>
            <p:nvSpPr>
              <p:cNvPr id="15" name="Line 15">
                <a:extLst>
                  <a:ext uri="{FF2B5EF4-FFF2-40B4-BE49-F238E27FC236}">
                    <a16:creationId xmlns="" xmlns:a16="http://schemas.microsoft.com/office/drawing/2014/main" id="{10C14CA5-E46B-424D-8000-DE992CAFD3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21503140" flipV="1">
                <a:off x="0" y="98"/>
                <a:ext cx="749" cy="438"/>
              </a:xfrm>
              <a:prstGeom prst="line">
                <a:avLst/>
              </a:prstGeom>
              <a:noFill/>
              <a:ln w="38100" cap="rnd">
                <a:solidFill>
                  <a:srgbClr val="0000FF"/>
                </a:solidFill>
                <a:prstDash val="sysDot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未知">
                <a:extLst>
                  <a:ext uri="{FF2B5EF4-FFF2-40B4-BE49-F238E27FC236}">
                    <a16:creationId xmlns="" xmlns:a16="http://schemas.microsoft.com/office/drawing/2014/main" id="{8C2B5D95-D5CB-479E-9470-86992F0949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7246165">
                <a:off x="551" y="-1"/>
                <a:ext cx="136" cy="137"/>
              </a:xfrm>
              <a:custGeom>
                <a:gdLst>
                  <a:gd name="T0" fmla="*/ 0 w 952"/>
                  <a:gd name="T1" fmla="*/ 0 h 227"/>
                  <a:gd name="T2" fmla="*/ 952 w 952"/>
                  <a:gd name="T3" fmla="*/ 0 h 227"/>
                  <a:gd name="T4" fmla="*/ 952 w 952"/>
                  <a:gd name="T5" fmla="*/ 227 h 2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52" h="226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15296544-23C0-47A5-8CD7-9561703CEFEA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1015780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51B8BEF1-6572-47CF-9A22-25B2BC2100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5458" y="35276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3">
            <a:extLst>
              <a:ext uri="{FF2B5EF4-FFF2-40B4-BE49-F238E27FC236}">
                <a16:creationId xmlns="" xmlns:a16="http://schemas.microsoft.com/office/drawing/2014/main" id="{263485C3-70A5-4C49-BDF8-C0890AE04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1052736"/>
            <a:ext cx="51641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解：过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垂足为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="" xmlns:a16="http://schemas.microsoft.com/office/drawing/2014/main" id="{17DE2E8C-60DD-4119-BC42-BF0DE2C22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7670" y="1621061"/>
            <a:ext cx="2319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="" xmlns:a16="http://schemas.microsoft.com/office/drawing/2014/main" id="{25954AFA-67DB-4306-AF76-A679C133D7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7671" y="2237011"/>
            <a:ext cx="860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="" xmlns:a16="http://schemas.microsoft.com/office/drawing/2014/main" id="{D98DAD03-521B-479E-8251-9CA7C2648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0458" y="48230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Object 7">
            <a:extLst>
              <a:ext uri="{FF2B5EF4-FFF2-40B4-BE49-F238E27FC236}">
                <a16:creationId xmlns="" xmlns:a16="http://schemas.microsoft.com/office/drawing/2014/main" id="{B20F3E06-00EF-4B5F-B2F1-B0AC431C52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419949"/>
              </p:ext>
            </p:extLst>
          </p:nvPr>
        </p:nvGraphicFramePr>
        <p:xfrm>
          <a:off x="2099196" y="2267174"/>
          <a:ext cx="1820863" cy="469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978750" imgH="254221" progId="Equation.DSMT4">
                  <p:embed/>
                </p:oleObj>
              </mc:Choice>
              <mc:Fallback>
                <p:oleObj r:id="rId2" imgW="978750" imgH="254221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099196" y="2267174"/>
                        <a:ext cx="1820863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8">
            <a:extLst>
              <a:ext uri="{FF2B5EF4-FFF2-40B4-BE49-F238E27FC236}">
                <a16:creationId xmlns="" xmlns:a16="http://schemas.microsoft.com/office/drawing/2014/main" id="{A79C4EED-CC3C-432D-A376-043B9AAEE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5458" y="48230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9" name="Object 9">
            <a:extLst>
              <a:ext uri="{FF2B5EF4-FFF2-40B4-BE49-F238E27FC236}">
                <a16:creationId xmlns="" xmlns:a16="http://schemas.microsoft.com/office/drawing/2014/main" id="{23550B62-57E7-476D-A2DE-EC688F5F8A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53164"/>
              </p:ext>
            </p:extLst>
          </p:nvPr>
        </p:nvGraphicFramePr>
        <p:xfrm>
          <a:off x="3920058" y="2279875"/>
          <a:ext cx="1300162" cy="479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4" imgW="686396" imgH="254221" progId="Equation.DSMT4">
                  <p:embed/>
                </p:oleObj>
              </mc:Choice>
              <mc:Fallback>
                <p:oleObj r:id="rId4" imgW="686396" imgH="254221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920058" y="2279875"/>
                        <a:ext cx="1300162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10">
            <a:extLst>
              <a:ext uri="{FF2B5EF4-FFF2-40B4-BE49-F238E27FC236}">
                <a16:creationId xmlns="" xmlns:a16="http://schemas.microsoft.com/office/drawing/2014/main" id="{10310ED0-A52C-4A2D-B210-1F9435D8A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220" y="2269883"/>
            <a:ext cx="4539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</a:p>
        </p:txBody>
      </p:sp>
      <p:sp>
        <p:nvSpPr>
          <p:cNvPr id="11" name="Text Box 11">
            <a:extLst>
              <a:ext uri="{FF2B5EF4-FFF2-40B4-BE49-F238E27FC236}">
                <a16:creationId xmlns="" xmlns:a16="http://schemas.microsoft.com/office/drawing/2014/main" id="{EFD96AED-FAC5-4BAE-88A7-A572E2175A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6859" y="2759300"/>
            <a:ext cx="4270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根据三角形的面积公式有</a:t>
            </a:r>
          </a:p>
        </p:txBody>
      </p:sp>
      <p:sp>
        <p:nvSpPr>
          <p:cNvPr id="12" name="Text Box 12">
            <a:extLst>
              <a:ext uri="{FF2B5EF4-FFF2-40B4-BE49-F238E27FC236}">
                <a16:creationId xmlns="" xmlns:a16="http://schemas.microsoft.com/office/drawing/2014/main" id="{2B9FC379-CE02-47E9-A4A0-C036DED8D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0858" y="558504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3" name="Object 13">
            <a:extLst>
              <a:ext uri="{FF2B5EF4-FFF2-40B4-BE49-F238E27FC236}">
                <a16:creationId xmlns="" xmlns:a16="http://schemas.microsoft.com/office/drawing/2014/main" id="{7FF74A92-B628-45E8-B234-E9A6620890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7469790"/>
              </p:ext>
            </p:extLst>
          </p:nvPr>
        </p:nvGraphicFramePr>
        <p:xfrm>
          <a:off x="1327671" y="3278411"/>
          <a:ext cx="2720975" cy="6937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6" imgW="1537691" imgH="393790" progId="Equation.DSMT4">
                  <p:embed/>
                </p:oleObj>
              </mc:Choice>
              <mc:Fallback>
                <p:oleObj r:id="rId6" imgW="1537691" imgH="39379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27671" y="3278411"/>
                        <a:ext cx="2720975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4">
            <a:extLst>
              <a:ext uri="{FF2B5EF4-FFF2-40B4-BE49-F238E27FC236}">
                <a16:creationId xmlns="" xmlns:a16="http://schemas.microsoft.com/office/drawing/2014/main" id="{0359B3F0-4E32-4795-ACEF-F2F42768EF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908" y="4084861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</a:p>
        </p:txBody>
      </p:sp>
      <p:graphicFrame>
        <p:nvGraphicFramePr>
          <p:cNvPr id="15" name="Object 16">
            <a:extLst>
              <a:ext uri="{FF2B5EF4-FFF2-40B4-BE49-F238E27FC236}">
                <a16:creationId xmlns="" xmlns:a16="http://schemas.microsoft.com/office/drawing/2014/main" id="{77F1FDBE-448D-4EF3-A23D-2776858B22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44854"/>
              </p:ext>
            </p:extLst>
          </p:nvPr>
        </p:nvGraphicFramePr>
        <p:xfrm>
          <a:off x="1176859" y="3984850"/>
          <a:ext cx="4270375" cy="720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8" imgW="2095200" imgH="393480" progId="Equation.DSMT4">
                  <p:embed/>
                </p:oleObj>
              </mc:Choice>
              <mc:Fallback>
                <p:oleObj r:id="rId8" imgW="209520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76859" y="3984850"/>
                        <a:ext cx="427037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7">
            <a:extLst>
              <a:ext uri="{FF2B5EF4-FFF2-40B4-BE49-F238E27FC236}">
                <a16:creationId xmlns="" xmlns:a16="http://schemas.microsoft.com/office/drawing/2014/main" id="{BD6E208D-93DD-4224-8708-56015068C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70" y="4823050"/>
            <a:ext cx="4914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即圆心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=2.4cm.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 Box 18">
            <a:extLst>
              <a:ext uri="{FF2B5EF4-FFF2-40B4-BE49-F238E27FC236}">
                <a16:creationId xmlns="" xmlns:a16="http://schemas.microsoft.com/office/drawing/2014/main" id="{BCF07EDD-B334-43EE-983D-699EF1F7E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821" y="5394083"/>
            <a:ext cx="33826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</a:p>
        </p:txBody>
      </p:sp>
      <p:sp>
        <p:nvSpPr>
          <p:cNvPr id="18" name="Oval 19">
            <a:extLst>
              <a:ext uri="{FF2B5EF4-FFF2-40B4-BE49-F238E27FC236}">
                <a16:creationId xmlns="" xmlns:a16="http://schemas.microsoft.com/office/drawing/2014/main" id="{9062429E-7A2D-4F3F-B947-326C2E7BD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7793" y="3878261"/>
            <a:ext cx="1447800" cy="1447800"/>
          </a:xfrm>
          <a:prstGeom prst="ellipse">
            <a:avLst/>
          </a:prstGeom>
          <a:noFill/>
          <a:ln w="254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 b="1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21">
            <a:extLst>
              <a:ext uri="{FF2B5EF4-FFF2-40B4-BE49-F238E27FC236}">
                <a16:creationId xmlns="" xmlns:a16="http://schemas.microsoft.com/office/drawing/2014/main" id="{E4691B4F-0D27-4FC6-A9B6-7D270AAF3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2159" y="5425039"/>
            <a:ext cx="12474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&gt;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</a:p>
        </p:txBody>
      </p:sp>
      <p:sp>
        <p:nvSpPr>
          <p:cNvPr id="20" name="Text Box 22">
            <a:extLst>
              <a:ext uri="{FF2B5EF4-FFF2-40B4-BE49-F238E27FC236}">
                <a16:creationId xmlns="" xmlns:a16="http://schemas.microsoft.com/office/drawing/2014/main" id="{A2846194-39BF-4D84-B0A3-E47482238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858" y="6042250"/>
            <a:ext cx="3206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1" name="Group 23">
            <a:extLst>
              <a:ext uri="{FF2B5EF4-FFF2-40B4-BE49-F238E27FC236}">
                <a16:creationId xmlns="" xmlns:a16="http://schemas.microsoft.com/office/drawing/2014/main" id="{DA369AD1-2B7B-4B5F-8737-DD0EA598D703}"/>
              </a:ext>
            </a:extLst>
          </p:cNvPr>
          <p:cNvGrpSpPr/>
          <p:nvPr/>
        </p:nvGrpSpPr>
        <p:grpSpPr>
          <a:xfrm rot="-18294">
            <a:off x="7699094" y="1785937"/>
            <a:ext cx="2649537" cy="3286125"/>
            <a:chOff x="15" y="37"/>
            <a:chExt cx="1669" cy="2070"/>
          </a:xfrm>
        </p:grpSpPr>
        <p:grpSp>
          <p:nvGrpSpPr>
            <p:cNvPr id="22" name="Group 24">
              <a:extLst>
                <a:ext uri="{FF2B5EF4-FFF2-40B4-BE49-F238E27FC236}">
                  <a16:creationId xmlns="" xmlns:a16="http://schemas.microsoft.com/office/drawing/2014/main" id="{9F3C46E6-FE58-450A-AB3F-ED3AF2FAB80C}"/>
                </a:ext>
              </a:extLst>
            </p:cNvPr>
            <p:cNvGrpSpPr/>
            <p:nvPr/>
          </p:nvGrpSpPr>
          <p:grpSpPr>
            <a:xfrm>
              <a:off x="28" y="37"/>
              <a:ext cx="1656" cy="1897"/>
              <a:chOff x="28" y="37"/>
              <a:chExt cx="1656" cy="1897"/>
            </a:xfrm>
          </p:grpSpPr>
          <p:sp>
            <p:nvSpPr>
              <p:cNvPr id="25" name="AutoShape 25">
                <a:extLst>
                  <a:ext uri="{FF2B5EF4-FFF2-40B4-BE49-F238E27FC236}">
                    <a16:creationId xmlns="" xmlns:a16="http://schemas.microsoft.com/office/drawing/2014/main" id="{FC2911E3-677D-4535-9EB8-57BBF3323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" name="Text Box 26">
                <a:extLst>
                  <a:ext uri="{FF2B5EF4-FFF2-40B4-BE49-F238E27FC236}">
                    <a16:creationId xmlns="" xmlns:a16="http://schemas.microsoft.com/office/drawing/2014/main" id="{69B68D4E-C191-43EF-B456-4453F39156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3" y="37"/>
                <a:ext cx="24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</a:p>
            </p:txBody>
          </p:sp>
          <p:sp>
            <p:nvSpPr>
              <p:cNvPr id="27" name="Text Box 27">
                <a:extLst>
                  <a:ext uri="{FF2B5EF4-FFF2-40B4-BE49-F238E27FC236}">
                    <a16:creationId xmlns="" xmlns:a16="http://schemas.microsoft.com/office/drawing/2014/main" id="{172F6466-F7BE-4834-9F10-286A38D80C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" y="1611"/>
                <a:ext cx="24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</a:p>
            </p:txBody>
          </p:sp>
          <p:sp>
            <p:nvSpPr>
              <p:cNvPr id="28" name="Text Box 28">
                <a:extLst>
                  <a:ext uri="{FF2B5EF4-FFF2-40B4-BE49-F238E27FC236}">
                    <a16:creationId xmlns="" xmlns:a16="http://schemas.microsoft.com/office/drawing/2014/main" id="{E43B2C05-5461-4E1E-971A-8DC61644C86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4" y="1643"/>
                <a:ext cx="340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14" tIns="45707" rIns="91414" bIns="45707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</a:p>
            </p:txBody>
          </p:sp>
        </p:grpSp>
        <p:sp>
          <p:nvSpPr>
            <p:cNvPr id="23" name="Text Box 29">
              <a:extLst>
                <a:ext uri="{FF2B5EF4-FFF2-40B4-BE49-F238E27FC236}">
                  <a16:creationId xmlns="" xmlns:a16="http://schemas.microsoft.com/office/drawing/2014/main" id="{64F00ED3-D395-4A67-8FE5-C9B229CE63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" y="997"/>
              <a:ext cx="21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4</a:t>
              </a:r>
            </a:p>
          </p:txBody>
        </p:sp>
        <p:sp>
          <p:nvSpPr>
            <p:cNvPr id="24" name="Text Box 30">
              <a:extLst>
                <a:ext uri="{FF2B5EF4-FFF2-40B4-BE49-F238E27FC236}">
                  <a16:creationId xmlns="" xmlns:a16="http://schemas.microsoft.com/office/drawing/2014/main" id="{C2C5355B-F53D-48E5-89E2-3148D007F1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2" y="1816"/>
              <a:ext cx="21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14" tIns="45707" rIns="91414" bIns="45707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</a:p>
          </p:txBody>
        </p:sp>
      </p:grpSp>
      <p:grpSp>
        <p:nvGrpSpPr>
          <p:cNvPr id="29" name="Group 31">
            <a:extLst>
              <a:ext uri="{FF2B5EF4-FFF2-40B4-BE49-F238E27FC236}">
                <a16:creationId xmlns="" xmlns:a16="http://schemas.microsoft.com/office/drawing/2014/main" id="{5707CE78-B33C-4DE5-89CB-0B84211D6EB2}"/>
              </a:ext>
            </a:extLst>
          </p:cNvPr>
          <p:cNvGrpSpPr/>
          <p:nvPr/>
        </p:nvGrpSpPr>
        <p:grpSpPr>
          <a:xfrm>
            <a:off x="8219793" y="3544886"/>
            <a:ext cx="1663700" cy="1035050"/>
            <a:chOff x="11" y="-1"/>
            <a:chExt cx="1048" cy="652"/>
          </a:xfrm>
        </p:grpSpPr>
        <p:sp>
          <p:nvSpPr>
            <p:cNvPr id="30" name="Text Box 32">
              <a:extLst>
                <a:ext uri="{FF2B5EF4-FFF2-40B4-BE49-F238E27FC236}">
                  <a16:creationId xmlns="" xmlns:a16="http://schemas.microsoft.com/office/drawing/2014/main" id="{13339655-D74C-42F0-B36F-279BAFC4A3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2" y="-1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grpSp>
          <p:nvGrpSpPr>
            <p:cNvPr id="31" name="Group 33">
              <a:extLst>
                <a:ext uri="{FF2B5EF4-FFF2-40B4-BE49-F238E27FC236}">
                  <a16:creationId xmlns="" xmlns:a16="http://schemas.microsoft.com/office/drawing/2014/main" id="{03D4094F-D190-4E0A-8F0B-846BBF938F57}"/>
                </a:ext>
              </a:extLst>
            </p:cNvPr>
            <p:cNvGrpSpPr/>
            <p:nvPr/>
          </p:nvGrpSpPr>
          <p:grpSpPr>
            <a:xfrm rot="-7246165">
              <a:off x="179" y="45"/>
              <a:ext cx="438" cy="774"/>
              <a:chOff x="0" y="12"/>
              <a:chExt cx="438" cy="774"/>
            </a:xfrm>
          </p:grpSpPr>
          <p:sp>
            <p:nvSpPr>
              <p:cNvPr id="32" name="Line 34">
                <a:extLst>
                  <a:ext uri="{FF2B5EF4-FFF2-40B4-BE49-F238E27FC236}">
                    <a16:creationId xmlns="" xmlns:a16="http://schemas.microsoft.com/office/drawing/2014/main" id="{F610C2FD-C99D-4309-84FC-0B986A2851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7149305" flipV="1">
                <a:off x="-156" y="156"/>
                <a:ext cx="749" cy="438"/>
              </a:xfrm>
              <a:prstGeom prst="line">
                <a:avLst/>
              </a:prstGeom>
              <a:noFill/>
              <a:ln w="38100" cap="rnd">
                <a:solidFill>
                  <a:schemeClr val="tx1"/>
                </a:solidFill>
                <a:prstDash val="sysDot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未知">
                <a:extLst>
                  <a:ext uri="{FF2B5EF4-FFF2-40B4-BE49-F238E27FC236}">
                    <a16:creationId xmlns="" xmlns:a16="http://schemas.microsoft.com/office/drawing/2014/main" id="{42A55870-33C1-49ED-A65A-39B0855E5D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" y="649"/>
                <a:ext cx="136" cy="137"/>
              </a:xfrm>
              <a:custGeom>
                <a:gdLst>
                  <a:gd name="T0" fmla="*/ 0 w 952"/>
                  <a:gd name="T1" fmla="*/ 0 h 227"/>
                  <a:gd name="T2" fmla="*/ 952 w 952"/>
                  <a:gd name="T3" fmla="*/ 0 h 227"/>
                  <a:gd name="T4" fmla="*/ 952 w 952"/>
                  <a:gd name="T5" fmla="*/ 227 h 227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52" h="226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4" name="Text Box 36">
            <a:extLst>
              <a:ext uri="{FF2B5EF4-FFF2-40B4-BE49-F238E27FC236}">
                <a16:creationId xmlns="" xmlns:a16="http://schemas.microsoft.com/office/drawing/2014/main" id="{3A1603BE-0F2C-4D0B-B9D6-8011B0CE7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319" y="3619499"/>
            <a:ext cx="4333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35" name="矩形标注 44">
            <a:extLst>
              <a:ext uri="{FF2B5EF4-FFF2-40B4-BE49-F238E27FC236}">
                <a16:creationId xmlns="" xmlns:a16="http://schemas.microsoft.com/office/drawing/2014/main" id="{CEBAD8D3-4725-46EB-84CF-BE0D882D36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07570" y="1602805"/>
            <a:ext cx="2051050" cy="1081087"/>
          </a:xfrm>
          <a:prstGeom prst="wedgeRectCallout">
            <a:avLst>
              <a:gd name="adj1" fmla="val -78769"/>
              <a:gd name="adj2" fmla="val 16767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记住：斜边上的高等于两直角边的乘积除以斜边</a:t>
            </a:r>
            <a:r>
              <a:rPr lang="en-US" altLang="zh-CN" sz="20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A70059CF-5395-47BD-ACFB-4B6A19BCCE69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1159773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D11BDE40-3A95-4A9B-9269-2C7A7B634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244" y="1127178"/>
            <a:ext cx="4146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=2.4cm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r.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="" xmlns:a16="http://schemas.microsoft.com/office/drawing/2014/main" id="{2DF9B137-EBC5-4022-A95E-88EBE5C7E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0775" y="1901826"/>
            <a:ext cx="3206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6">
            <a:extLst>
              <a:ext uri="{FF2B5EF4-FFF2-40B4-BE49-F238E27FC236}">
                <a16:creationId xmlns="" xmlns:a16="http://schemas.microsoft.com/office/drawing/2014/main" id="{156BB675-5B23-4343-9D74-20B00124C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524" y="3910668"/>
            <a:ext cx="43893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8">
            <a:extLst>
              <a:ext uri="{FF2B5EF4-FFF2-40B4-BE49-F238E27FC236}">
                <a16:creationId xmlns="" xmlns:a16="http://schemas.microsoft.com/office/drawing/2014/main" id="{FDFC707B-05DF-485B-A661-7E247D1A0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0775" y="4686903"/>
            <a:ext cx="35623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因此，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6F2FBBE-144B-445C-AF07-F97D2719C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555" y="793997"/>
            <a:ext cx="2306191" cy="273794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BE7DFBD1-57B7-4BB3-8B16-C304EDCA8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531941"/>
            <a:ext cx="2316349" cy="2737944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D7EB8D07-3088-4F45-8423-3087A9A544FB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4800737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AutoShape 2">
            <a:extLst>
              <a:ext uri="{FF2B5EF4-FFF2-40B4-BE49-F238E27FC236}">
                <a16:creationId xmlns="" xmlns:a16="http://schemas.microsoft.com/office/drawing/2014/main" id="{D9979919-CF0B-4C9E-96D1-8817938DE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8125" y="2780928"/>
            <a:ext cx="1130300" cy="1931988"/>
          </a:xfrm>
          <a:prstGeom prst="rtTriangle">
            <a:avLst/>
          </a:prstGeom>
          <a:solidFill>
            <a:schemeClr val="bg1"/>
          </a:solidFill>
          <a:ln w="57150">
            <a:solidFill>
              <a:srgbClr val="FF0000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" name="Text Box 25">
            <a:extLst>
              <a:ext uri="{FF2B5EF4-FFF2-40B4-BE49-F238E27FC236}">
                <a16:creationId xmlns="" xmlns:a16="http://schemas.microsoft.com/office/drawing/2014/main" id="{4AB1E4EB-0D38-4C53-B7E1-E25F3EA53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8425" y="4409704"/>
            <a:ext cx="373062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4" name="Text Box 26">
            <a:extLst>
              <a:ext uri="{FF2B5EF4-FFF2-40B4-BE49-F238E27FC236}">
                <a16:creationId xmlns="" xmlns:a16="http://schemas.microsoft.com/office/drawing/2014/main" id="{372ED991-646F-4CAA-A187-C2BB460EF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8562" y="2268166"/>
            <a:ext cx="41275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5" name="Text Box 27">
            <a:extLst>
              <a:ext uri="{FF2B5EF4-FFF2-40B4-BE49-F238E27FC236}">
                <a16:creationId xmlns="" xmlns:a16="http://schemas.microsoft.com/office/drawing/2014/main" id="{51444775-7D8F-4F92-B7D4-BD0A0B5170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0937" y="4409704"/>
            <a:ext cx="433388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6" name="Text Box 28">
            <a:extLst>
              <a:ext uri="{FF2B5EF4-FFF2-40B4-BE49-F238E27FC236}">
                <a16:creationId xmlns="" xmlns:a16="http://schemas.microsoft.com/office/drawing/2014/main" id="{45E9E589-1BF9-4E4A-BF49-4E5FB1384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8425" y="4409704"/>
            <a:ext cx="373062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7" name="Line 29">
            <a:extLst>
              <a:ext uri="{FF2B5EF4-FFF2-40B4-BE49-F238E27FC236}">
                <a16:creationId xmlns="" xmlns:a16="http://schemas.microsoft.com/office/drawing/2014/main" id="{B477BD90-3059-449A-AFEF-E7149C91ADBE}"/>
              </a:ext>
            </a:extLst>
          </p:cNvPr>
          <p:cNvSpPr>
            <a:spLocks noChangeShapeType="1"/>
          </p:cNvSpPr>
          <p:nvPr/>
        </p:nvSpPr>
        <p:spPr bwMode="auto">
          <a:xfrm>
            <a:off x="9128126" y="4411291"/>
            <a:ext cx="238125" cy="0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30">
            <a:extLst>
              <a:ext uri="{FF2B5EF4-FFF2-40B4-BE49-F238E27FC236}">
                <a16:creationId xmlns="" xmlns:a16="http://schemas.microsoft.com/office/drawing/2014/main" id="{EE836E53-A3E0-42F5-AC01-56A2209EC8D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366250" y="4411292"/>
            <a:ext cx="0" cy="301625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31">
            <a:extLst>
              <a:ext uri="{FF2B5EF4-FFF2-40B4-BE49-F238E27FC236}">
                <a16:creationId xmlns="" xmlns:a16="http://schemas.microsoft.com/office/drawing/2014/main" id="{D498F23A-64FE-4BC0-B005-A553968875C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28125" y="4173166"/>
            <a:ext cx="838200" cy="539750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Text Box 32">
            <a:extLst>
              <a:ext uri="{FF2B5EF4-FFF2-40B4-BE49-F238E27FC236}">
                <a16:creationId xmlns="" xmlns:a16="http://schemas.microsoft.com/office/drawing/2014/main" id="{A086E909-C347-495E-88A2-D99F88AF3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18713" y="3928692"/>
            <a:ext cx="3968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500" b="1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1" name="Line 33">
            <a:extLst>
              <a:ext uri="{FF2B5EF4-FFF2-40B4-BE49-F238E27FC236}">
                <a16:creationId xmlns="" xmlns:a16="http://schemas.microsoft.com/office/drawing/2014/main" id="{8B48167B-AAC9-4EFE-9B45-282EB884F658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5037" y="4241429"/>
            <a:ext cx="77788" cy="188913"/>
          </a:xfrm>
          <a:prstGeom prst="line">
            <a:avLst/>
          </a:prstGeom>
          <a:noFill/>
          <a:ln w="57150">
            <a:solidFill>
              <a:srgbClr val="33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34">
            <a:extLst>
              <a:ext uri="{FF2B5EF4-FFF2-40B4-BE49-F238E27FC236}">
                <a16:creationId xmlns="" xmlns:a16="http://schemas.microsoft.com/office/drawing/2014/main" id="{D02CB484-3306-4D6B-BADC-A310F68C2C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902825" y="4363667"/>
            <a:ext cx="125412" cy="66675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35">
            <a:extLst>
              <a:ext uri="{FF2B5EF4-FFF2-40B4-BE49-F238E27FC236}">
                <a16:creationId xmlns="" xmlns:a16="http://schemas.microsoft.com/office/drawing/2014/main" id="{B8A1D937-7895-4DD6-81EF-6D5BE5039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0937" y="3688979"/>
            <a:ext cx="350838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14" name="Text Box 36">
            <a:extLst>
              <a:ext uri="{FF2B5EF4-FFF2-40B4-BE49-F238E27FC236}">
                <a16:creationId xmlns="" xmlns:a16="http://schemas.microsoft.com/office/drawing/2014/main" id="{605196A4-AEFE-48CE-A3EE-798463938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44101" y="3428629"/>
            <a:ext cx="350837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5</a:t>
            </a:r>
          </a:p>
        </p:txBody>
      </p:sp>
      <p:sp>
        <p:nvSpPr>
          <p:cNvPr id="15" name="Text Box 37">
            <a:extLst>
              <a:ext uri="{FF2B5EF4-FFF2-40B4-BE49-F238E27FC236}">
                <a16:creationId xmlns="" xmlns:a16="http://schemas.microsoft.com/office/drawing/2014/main" id="{5F123D63-6045-4985-A91D-E0F155533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4376" y="4651004"/>
            <a:ext cx="350837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900" b="1"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16" name="Text Box 40">
            <a:extLst>
              <a:ext uri="{FF2B5EF4-FFF2-40B4-BE49-F238E27FC236}">
                <a16:creationId xmlns="" xmlns:a16="http://schemas.microsoft.com/office/drawing/2014/main" id="{28562D46-DFB8-4160-9A2A-22563D7BD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463" y="921544"/>
            <a:ext cx="11729193" cy="12946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037" tIns="41518" rIns="83037" bIns="41518">
            <a:spAutoFit/>
          </a:bodyPr>
          <a:lstStyle/>
          <a:p>
            <a:pPr defTabSz="829945">
              <a:lnSpc>
                <a:spcPct val="150000"/>
              </a:lnSpc>
              <a:defRPr/>
            </a:pPr>
            <a:r>
              <a:rPr lang="en-US" altLang="zh-CN" sz="2800" smtClean="0">
                <a:latin typeface="Times New Roman" panose="02020603050405020304" pitchFamily="18" charset="0"/>
              </a:rPr>
              <a:t>1.</a:t>
            </a:r>
            <a:r>
              <a:rPr lang="zh-CN" altLang="zh-CN" sz="2800">
                <a:latin typeface="Times New Roman" panose="02020603050405020304" pitchFamily="18" charset="0"/>
              </a:rPr>
              <a:t>Rt△ABC,∠C=90°AC=3cm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</a:rPr>
              <a:t>BC=4cm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zh-CN" sz="2800">
                <a:latin typeface="Times New Roman" panose="02020603050405020304" pitchFamily="18" charset="0"/>
              </a:rPr>
              <a:t>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为圆心画圆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当半径</a:t>
            </a:r>
            <a:r>
              <a:rPr lang="zh-CN" altLang="zh-CN" sz="2800">
                <a:latin typeface="Times New Roman" panose="02020603050405020304" pitchFamily="18" charset="0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为何值时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r>
              <a:rPr lang="en-US" altLang="zh-CN" sz="2800">
                <a:latin typeface="Times New Roman" panose="02020603050405020304" pitchFamily="18" charset="0"/>
              </a:rPr>
              <a:t>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与直线</a:t>
            </a:r>
            <a:r>
              <a:rPr lang="zh-CN" altLang="zh-CN" sz="2800">
                <a:latin typeface="Times New Roman" panose="02020603050405020304" pitchFamily="18" charset="0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没有公共点</a:t>
            </a:r>
            <a:r>
              <a:rPr lang="zh-CN" altLang="en-US" sz="2800">
                <a:latin typeface="Times New Roman" panose="02020603050405020304" pitchFamily="18" charset="0"/>
              </a:rPr>
              <a:t>？</a:t>
            </a:r>
            <a:endParaRPr lang="en-US" altLang="zh-CN" sz="2800">
              <a:latin typeface="Times New Roman" pitchFamily="18" charset="0"/>
            </a:endParaRPr>
          </a:p>
        </p:txBody>
      </p:sp>
      <p:sp>
        <p:nvSpPr>
          <p:cNvPr id="17" name="Text Box 6">
            <a:extLst>
              <a:ext uri="{FF2B5EF4-FFF2-40B4-BE49-F238E27FC236}">
                <a16:creationId xmlns="" xmlns:a16="http://schemas.microsoft.com/office/drawing/2014/main" id="{635B88FD-61E5-4B6E-A0C1-D46FAC9DB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924" y="2420888"/>
            <a:ext cx="6743179" cy="114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.4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</a:p>
          <a:p>
            <a:pPr>
              <a:lnSpc>
                <a:spcPct val="13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与线段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没有公共点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A1A02F9-A4A7-455B-8F21-E1F7422B0116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变式练习</a:t>
            </a:r>
          </a:p>
        </p:txBody>
      </p:sp>
    </p:spTree>
    <p:extLst>
      <p:ext uri="{BB962C8B-B14F-4D97-AF65-F5344CB8AC3E}">
        <p14:creationId xmlns:p14="http://schemas.microsoft.com/office/powerpoint/2010/main" val="28502931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D677F10-4D77-4F4A-A76C-F1987180F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805270"/>
            <a:ext cx="1188132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Rt△ABC,∠C=90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AC=3cm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BC=4cm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，以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为圆心画圆，当半径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为何值时，圆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zh-CN" altLang="en-US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线段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有一个公共点？当半径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为何值时，圆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zh-CN" altLang="en-US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线段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有两个公共点？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1382D2BD-EBCF-4391-8DBB-325D598CFBE5}"/>
              </a:ext>
            </a:extLst>
          </p:cNvPr>
          <p:cNvGrpSpPr/>
          <p:nvPr/>
        </p:nvGrpSpPr>
        <p:grpSpPr>
          <a:xfrm>
            <a:off x="9192344" y="2686932"/>
            <a:ext cx="1860550" cy="2957513"/>
            <a:chOff x="9599612" y="2665502"/>
            <a:chExt cx="1860550" cy="2957513"/>
          </a:xfrm>
        </p:grpSpPr>
        <p:sp>
          <p:nvSpPr>
            <p:cNvPr id="3" name="AutoShape 2">
              <a:extLst>
                <a:ext uri="{FF2B5EF4-FFF2-40B4-BE49-F238E27FC236}">
                  <a16:creationId xmlns="" xmlns:a16="http://schemas.microsoft.com/office/drawing/2014/main" id="{A49698FC-B1AB-49B9-9156-B5B0E692D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56800" y="3227476"/>
              <a:ext cx="1130300" cy="1931988"/>
            </a:xfrm>
            <a:prstGeom prst="rtTriangle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Text Box 25">
              <a:extLst>
                <a:ext uri="{FF2B5EF4-FFF2-40B4-BE49-F238E27FC236}">
                  <a16:creationId xmlns="" xmlns:a16="http://schemas.microsoft.com/office/drawing/2014/main" id="{E0334059-32FC-4097-9DEA-54EB6510F1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87100" y="4856252"/>
              <a:ext cx="373062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" name="Text Box 26">
              <a:extLst>
                <a:ext uri="{FF2B5EF4-FFF2-40B4-BE49-F238E27FC236}">
                  <a16:creationId xmlns="" xmlns:a16="http://schemas.microsoft.com/office/drawing/2014/main" id="{295E15D1-C5DF-490B-AB5E-7693D2B642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13925" y="2665502"/>
              <a:ext cx="412750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6" name="Text Box 27">
              <a:extLst>
                <a:ext uri="{FF2B5EF4-FFF2-40B4-BE49-F238E27FC236}">
                  <a16:creationId xmlns="" xmlns:a16="http://schemas.microsoft.com/office/drawing/2014/main" id="{2B1CDD4B-8A34-4385-BEB4-7C234AF4D3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99612" y="4856252"/>
              <a:ext cx="433388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7" name="Text Box 28">
              <a:extLst>
                <a:ext uri="{FF2B5EF4-FFF2-40B4-BE49-F238E27FC236}">
                  <a16:creationId xmlns="" xmlns:a16="http://schemas.microsoft.com/office/drawing/2014/main" id="{3EFCCFF3-84E8-41C1-A18A-895A9D794E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87100" y="4856252"/>
              <a:ext cx="373062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" name="Line 29">
              <a:extLst>
                <a:ext uri="{FF2B5EF4-FFF2-40B4-BE49-F238E27FC236}">
                  <a16:creationId xmlns="" xmlns:a16="http://schemas.microsoft.com/office/drawing/2014/main" id="{79DA8C09-09D5-4DB2-823F-0B80826403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956801" y="4857839"/>
              <a:ext cx="238125" cy="0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30">
              <a:extLst>
                <a:ext uri="{FF2B5EF4-FFF2-40B4-BE49-F238E27FC236}">
                  <a16:creationId xmlns="" xmlns:a16="http://schemas.microsoft.com/office/drawing/2014/main" id="{42740B21-FCD5-4FFE-B278-5CA1F93AF4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194925" y="4857840"/>
              <a:ext cx="0" cy="301625"/>
            </a:xfrm>
            <a:prstGeom prst="line">
              <a:avLst/>
            </a:prstGeom>
            <a:noFill/>
            <a:ln w="38100">
              <a:solidFill>
                <a:srgbClr val="00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31">
              <a:extLst>
                <a:ext uri="{FF2B5EF4-FFF2-40B4-BE49-F238E27FC236}">
                  <a16:creationId xmlns="" xmlns:a16="http://schemas.microsoft.com/office/drawing/2014/main" id="{92A5F870-1967-4F1A-8CCA-5A24DF4A5F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956800" y="4619714"/>
              <a:ext cx="838200" cy="539750"/>
            </a:xfrm>
            <a:prstGeom prst="line">
              <a:avLst/>
            </a:prstGeom>
            <a:noFill/>
            <a:ln w="57150" cap="rnd">
              <a:solidFill>
                <a:srgbClr val="0000FF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32">
              <a:extLst>
                <a:ext uri="{FF2B5EF4-FFF2-40B4-BE49-F238E27FC236}">
                  <a16:creationId xmlns="" xmlns:a16="http://schemas.microsoft.com/office/drawing/2014/main" id="{B261541C-C40F-4057-9952-035B3A2F16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47388" y="4375240"/>
              <a:ext cx="396875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500" b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2" name="Line 33">
              <a:extLst>
                <a:ext uri="{FF2B5EF4-FFF2-40B4-BE49-F238E27FC236}">
                  <a16:creationId xmlns="" xmlns:a16="http://schemas.microsoft.com/office/drawing/2014/main" id="{68C62E86-AEA7-4D05-B037-C72E56C04D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653712" y="4687977"/>
              <a:ext cx="77788" cy="188913"/>
            </a:xfrm>
            <a:prstGeom prst="line">
              <a:avLst/>
            </a:prstGeom>
            <a:noFill/>
            <a:ln w="57150">
              <a:solidFill>
                <a:srgbClr val="33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34">
              <a:extLst>
                <a:ext uri="{FF2B5EF4-FFF2-40B4-BE49-F238E27FC236}">
                  <a16:creationId xmlns="" xmlns:a16="http://schemas.microsoft.com/office/drawing/2014/main" id="{8610B282-C66C-40EC-98C3-982C578BA2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731500" y="4810215"/>
              <a:ext cx="125412" cy="66675"/>
            </a:xfrm>
            <a:prstGeom prst="line">
              <a:avLst/>
            </a:prstGeom>
            <a:noFill/>
            <a:ln w="57150">
              <a:solidFill>
                <a:srgbClr val="0066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Text Box 35">
              <a:extLst>
                <a:ext uri="{FF2B5EF4-FFF2-40B4-BE49-F238E27FC236}">
                  <a16:creationId xmlns="" xmlns:a16="http://schemas.microsoft.com/office/drawing/2014/main" id="{3125462B-E36E-4680-886F-7BE99E6988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99612" y="4135527"/>
              <a:ext cx="350838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15" name="Text Box 36">
              <a:extLst>
                <a:ext uri="{FF2B5EF4-FFF2-40B4-BE49-F238E27FC236}">
                  <a16:creationId xmlns="" xmlns:a16="http://schemas.microsoft.com/office/drawing/2014/main" id="{1201175A-73A0-4292-9CA9-D3FEBE9A02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72776" y="3875177"/>
              <a:ext cx="350837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5</a:t>
              </a:r>
            </a:p>
          </p:txBody>
        </p:sp>
        <p:sp>
          <p:nvSpPr>
            <p:cNvPr id="16" name="Text Box 37">
              <a:extLst>
                <a:ext uri="{FF2B5EF4-FFF2-40B4-BE49-F238E27FC236}">
                  <a16:creationId xmlns="" xmlns:a16="http://schemas.microsoft.com/office/drawing/2014/main" id="{2EE92B63-2709-4569-B084-636EE1C5D3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33051" y="5097552"/>
              <a:ext cx="350837" cy="525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3037" tIns="41518" rIns="83037" bIns="41518">
              <a:spAutoFit/>
            </a:bodyPr>
            <a:lstStyle>
              <a:lvl1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83026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8302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900" b="1">
                  <a:latin typeface="Times New Roman" panose="02020603050405020304" pitchFamily="18" charset="0"/>
                </a:rPr>
                <a:t>3</a:t>
              </a:r>
            </a:p>
          </p:txBody>
        </p:sp>
      </p:grpSp>
      <p:sp>
        <p:nvSpPr>
          <p:cNvPr id="17" name="Text Box 6">
            <a:extLst>
              <a:ext uri="{FF2B5EF4-FFF2-40B4-BE49-F238E27FC236}">
                <a16:creationId xmlns="" xmlns:a16="http://schemas.microsoft.com/office/drawing/2014/main" id="{82E9387D-3470-4703-B9E5-9F20299E2F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938" y="2902329"/>
            <a:ext cx="7237214" cy="114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r=2.4cm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与线段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有一个公共点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8" name="Text Box 6">
            <a:extLst>
              <a:ext uri="{FF2B5EF4-FFF2-40B4-BE49-F238E27FC236}">
                <a16:creationId xmlns="" xmlns:a16="http://schemas.microsoft.com/office/drawing/2014/main" id="{04F28086-62D0-428C-9BAF-F91BC6E72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618" y="4273903"/>
            <a:ext cx="7538566" cy="58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037" tIns="41518" rIns="83037" bIns="41518">
            <a:spAutoFit/>
          </a:bodyPr>
          <a:lstStyle>
            <a:lvl1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8302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83026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2.4cm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与线段</a:t>
            </a: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有两公共点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06A818A-C439-41CA-B33C-1B070F7DDC66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变式练习</a:t>
            </a:r>
          </a:p>
        </p:txBody>
      </p:sp>
    </p:spTree>
    <p:extLst>
      <p:ext uri="{BB962C8B-B14F-4D97-AF65-F5344CB8AC3E}">
        <p14:creationId xmlns:p14="http://schemas.microsoft.com/office/powerpoint/2010/main" val="451448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ABA0465-52F9-404E-8886-46BE6F3B2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99" y="855176"/>
            <a:ext cx="11964001" cy="2031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en-US" sz="2800" b="1" kern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kern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如图，</a:t>
            </a:r>
            <a:r>
              <a:rPr lang="zh-CN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Rt△</a:t>
            </a:r>
            <a:r>
              <a:rPr lang="zh-CN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的斜边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AB=</a:t>
            </a:r>
            <a:r>
              <a:rPr lang="en-US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10cm,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∠A=</a:t>
            </a:r>
            <a:r>
              <a:rPr lang="en-US" altLang="zh-CN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30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°，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以点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为圆心，当半径为多少时，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与☉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相切？</a:t>
            </a:r>
          </a:p>
          <a:p>
            <a:pPr fontAlgn="auto">
              <a:lnSpc>
                <a:spcPct val="150000"/>
              </a:lnSpc>
              <a:spcAft>
                <a:spcPct val="0"/>
              </a:spcAft>
              <a:defRPr/>
            </a:pPr>
            <a:endParaRPr lang="en-US" altLang="zh-CN" sz="2800" kern="0"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9">
            <a:extLst>
              <a:ext uri="{FF2B5EF4-FFF2-40B4-BE49-F238E27FC236}">
                <a16:creationId xmlns="" xmlns:a16="http://schemas.microsoft.com/office/drawing/2014/main" id="{DB9DDC80-017C-48D6-94C1-5A2C73384D0D}"/>
              </a:ext>
            </a:extLst>
          </p:cNvPr>
          <p:cNvGrpSpPr/>
          <p:nvPr/>
        </p:nvGrpSpPr>
        <p:grpSpPr>
          <a:xfrm>
            <a:off x="8766826" y="3098473"/>
            <a:ext cx="2886075" cy="2054225"/>
            <a:chOff x="9597" y="4887"/>
            <a:chExt cx="4545" cy="3235"/>
          </a:xfrm>
        </p:grpSpPr>
        <p:sp>
          <p:nvSpPr>
            <p:cNvPr id="6" name="AutoShape 5">
              <a:extLst>
                <a:ext uri="{FF2B5EF4-FFF2-40B4-BE49-F238E27FC236}">
                  <a16:creationId xmlns="" xmlns:a16="http://schemas.microsoft.com/office/drawing/2014/main" id="{4C331135-3C94-4CA7-AB83-AA86C512B6E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200000">
              <a:off x="10867" y="5461"/>
              <a:ext cx="2008" cy="3293"/>
            </a:xfrm>
            <a:prstGeom prst="rtTriangl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5871BCFA-F184-4935-893B-3D1C273770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61" y="6916"/>
              <a:ext cx="581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</a:t>
              </a:r>
              <a:endParaRPr lang="zh-CN" altLang="en-US" sz="2400">
                <a:latin typeface="Times New Roman" pitchFamily="18" charset="0"/>
                <a:ea typeface="黑体" panose="02010609060101010101" pitchFamily="49" charset="-122"/>
                <a:sym typeface="宋体" pitchFamily="2" charset="-122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72146F03-CFEA-4BA5-B445-80EA95DA7F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28" y="4887"/>
              <a:ext cx="608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endPara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3AA5945C-C30E-4A1F-B3EA-CD18C0E306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97" y="7029"/>
              <a:ext cx="581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endParaRPr lang="zh-CN" altLang="en-US" sz="24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887EA9E9-58B6-42B5-9E20-D6511AACC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606" y="2285824"/>
            <a:ext cx="51924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(1)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作边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上的高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</a:p>
        </p:txBody>
      </p:sp>
      <p:grpSp>
        <p:nvGrpSpPr>
          <p:cNvPr id="11" name="组合 13">
            <a:extLst>
              <a:ext uri="{FF2B5EF4-FFF2-40B4-BE49-F238E27FC236}">
                <a16:creationId xmlns="" xmlns:a16="http://schemas.microsoft.com/office/drawing/2014/main" id="{EACAB6AF-17A6-427A-85F9-5C931D78DBA5}"/>
              </a:ext>
            </a:extLst>
          </p:cNvPr>
          <p:cNvGrpSpPr/>
          <p:nvPr/>
        </p:nvGrpSpPr>
        <p:grpSpPr>
          <a:xfrm>
            <a:off x="9411350" y="3554085"/>
            <a:ext cx="495300" cy="1367156"/>
            <a:chOff x="10612" y="5606"/>
            <a:chExt cx="780" cy="2152"/>
          </a:xfrm>
        </p:grpSpPr>
        <p:sp>
          <p:nvSpPr>
            <p:cNvPr id="12" name="Line 15">
              <a:extLst>
                <a:ext uri="{FF2B5EF4-FFF2-40B4-BE49-F238E27FC236}">
                  <a16:creationId xmlns="" xmlns:a16="http://schemas.microsoft.com/office/drawing/2014/main" id="{8451FF91-A424-4B5F-9333-75D373537FF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6983141" flipV="1">
              <a:off x="10290" y="5928"/>
              <a:ext cx="1424" cy="780"/>
            </a:xfrm>
            <a:prstGeom prst="line">
              <a:avLst/>
            </a:prstGeom>
            <a:noFill/>
            <a:ln w="38100" cap="rnd">
              <a:solidFill>
                <a:srgbClr val="0000FF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>
              <a:extLst>
                <a:ext uri="{FF2B5EF4-FFF2-40B4-BE49-F238E27FC236}">
                  <a16:creationId xmlns="" xmlns:a16="http://schemas.microsoft.com/office/drawing/2014/main" id="{F7AF8BE9-7181-43B9-BC6A-7316AE0D05D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66165">
              <a:off x="11039" y="6854"/>
              <a:ext cx="259" cy="256"/>
            </a:xfrm>
            <a:custGeom>
              <a:gdLst>
                <a:gd name="T0" fmla="*/ 0 w 952"/>
                <a:gd name="T1" fmla="*/ 0 h 227"/>
                <a:gd name="T2" fmla="*/ 952 w 952"/>
                <a:gd name="T3" fmla="*/ 0 h 227"/>
                <a:gd name="T4" fmla="*/ 952 w 952"/>
                <a:gd name="T5" fmla="*/ 227 h 2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2" h="226">
                  <a:moveTo>
                    <a:pt x="0" y="0"/>
                  </a:moveTo>
                  <a:lnTo>
                    <a:pt x="952" y="0"/>
                  </a:lnTo>
                  <a:lnTo>
                    <a:pt x="952" y="227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 Box 13">
              <a:extLst>
                <a:ext uri="{FF2B5EF4-FFF2-40B4-BE49-F238E27FC236}">
                  <a16:creationId xmlns="" xmlns:a16="http://schemas.microsoft.com/office/drawing/2014/main" id="{91FC790D-5238-48EB-B844-03F6F60D08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17" y="7031"/>
              <a:ext cx="6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</a:rPr>
                <a:t>D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1EB665F0-BBE2-41BC-8E2A-4F6F1ED36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2480" y="2868438"/>
            <a:ext cx="38925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=10cm,</a:t>
            </a:r>
          </a:p>
        </p:txBody>
      </p:sp>
      <p:graphicFrame>
        <p:nvGraphicFramePr>
          <p:cNvPr id="16" name="Object 7">
            <a:extLst>
              <a:ext uri="{FF2B5EF4-FFF2-40B4-BE49-F238E27FC236}">
                <a16:creationId xmlns="" xmlns:a16="http://schemas.microsoft.com/office/drawing/2014/main" id="{6442820E-3C0F-48D2-B7B9-43DDC5EA6E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2546149"/>
              </p:ext>
            </p:extLst>
          </p:nvPr>
        </p:nvGraphicFramePr>
        <p:xfrm>
          <a:off x="1612481" y="3311350"/>
          <a:ext cx="2287587" cy="7667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68200" imgH="393480" progId="Equation.DSMT4">
                  <p:embed/>
                </p:oleObj>
              </mc:Choice>
              <mc:Fallback>
                <p:oleObj r:id="rId2" imgW="116820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12481" y="3311350"/>
                        <a:ext cx="2287587" cy="76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CF0CDE93-6AD9-498E-A8BB-D7B7E63FF6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4693" y="4013024"/>
            <a:ext cx="30083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Rt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中，有</a:t>
            </a:r>
          </a:p>
        </p:txBody>
      </p:sp>
      <p:graphicFrame>
        <p:nvGraphicFramePr>
          <p:cNvPr id="18" name="Object 7">
            <a:extLst>
              <a:ext uri="{FF2B5EF4-FFF2-40B4-BE49-F238E27FC236}">
                <a16:creationId xmlns="" xmlns:a16="http://schemas.microsoft.com/office/drawing/2014/main" id="{16662D73-C7DB-460D-9530-AAD3FD4EB7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7462828"/>
              </p:ext>
            </p:extLst>
          </p:nvPr>
        </p:nvGraphicFramePr>
        <p:xfrm>
          <a:off x="1533106" y="4451174"/>
          <a:ext cx="6276975" cy="782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3136680" imgH="393480" progId="Equation.DSMT4">
                  <p:embed/>
                </p:oleObj>
              </mc:Choice>
              <mc:Fallback>
                <p:oleObj r:id="rId4" imgW="313668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533106" y="4451174"/>
                        <a:ext cx="6276975" cy="782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组合 21">
            <a:extLst>
              <a:ext uri="{FF2B5EF4-FFF2-40B4-BE49-F238E27FC236}">
                <a16:creationId xmlns="" xmlns:a16="http://schemas.microsoft.com/office/drawing/2014/main" id="{368BE6B3-29DE-47E6-A399-C6EB28540A5C}"/>
              </a:ext>
            </a:extLst>
          </p:cNvPr>
          <p:cNvGrpSpPr/>
          <p:nvPr/>
        </p:nvGrpSpPr>
        <p:grpSpPr>
          <a:xfrm>
            <a:off x="1455317" y="5075063"/>
            <a:ext cx="5709920" cy="725487"/>
            <a:chOff x="2119" y="9113"/>
            <a:chExt cx="8992" cy="1143"/>
          </a:xfrm>
        </p:grpSpPr>
        <p:sp>
          <p:nvSpPr>
            <p:cNvPr id="20" name="文本框 18">
              <a:extLst>
                <a:ext uri="{FF2B5EF4-FFF2-40B4-BE49-F238E27FC236}">
                  <a16:creationId xmlns="" xmlns:a16="http://schemas.microsoft.com/office/drawing/2014/main" id="{667B64A6-9A19-4A86-B587-3E3C953663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9" y="9274"/>
              <a:ext cx="8992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当半径为             时，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AB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与☉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相切</a:t>
              </a:r>
              <a:r>
                <a:rPr lang="en-US" altLang="zh-CN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.</a:t>
              </a:r>
            </a:p>
          </p:txBody>
        </p:sp>
        <p:graphicFrame>
          <p:nvGraphicFramePr>
            <p:cNvPr id="21" name="Object 7">
              <a:extLst>
                <a:ext uri="{FF2B5EF4-FFF2-40B4-BE49-F238E27FC236}">
                  <a16:creationId xmlns="" xmlns:a16="http://schemas.microsoft.com/office/drawing/2014/main" id="{16966086-ED96-40D1-8057-8056B345AA2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451" y="9113"/>
            <a:ext cx="1520" cy="1143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4" r:id="rId6" imgW="520560" imgH="393480" progId="Equation.DSMT4">
                    <p:embed/>
                  </p:oleObj>
                </mc:Choice>
                <mc:Fallback>
                  <p:oleObj r:id="rId6" imgW="52056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451" y="9113"/>
                          <a:ext cx="1520" cy="11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6198FB8C-9211-482F-9B4D-2D982C20AF9A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40962122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Oval 2">
            <a:extLst>
              <a:ext uri="{FF2B5EF4-FFF2-40B4-BE49-F238E27FC236}">
                <a16:creationId xmlns="" xmlns:a16="http://schemas.microsoft.com/office/drawing/2014/main" id="{DEF37F09-CC77-4D1D-AF9B-F7B6509A9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40" y="2424182"/>
            <a:ext cx="1008063" cy="1081088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Line 3">
            <a:extLst>
              <a:ext uri="{FF2B5EF4-FFF2-40B4-BE49-F238E27FC236}">
                <a16:creationId xmlns="" xmlns:a16="http://schemas.microsoft.com/office/drawing/2014/main" id="{0A757210-E62D-4024-91E5-C0FCCEB2EDB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84339" y="1849507"/>
            <a:ext cx="0" cy="20891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16" name="Rectangle 4">
            <a:extLst>
              <a:ext uri="{FF2B5EF4-FFF2-40B4-BE49-F238E27FC236}">
                <a16:creationId xmlns="" xmlns:a16="http://schemas.microsoft.com/office/drawing/2014/main" id="{742CC352-28D9-45FF-AC5A-66A31EE0D6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9015" y="2621032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38917" name="Oval 5">
            <a:extLst>
              <a:ext uri="{FF2B5EF4-FFF2-40B4-BE49-F238E27FC236}">
                <a16:creationId xmlns="" xmlns:a16="http://schemas.microsoft.com/office/drawing/2014/main" id="{7523E031-9178-4F46-B652-C5284F406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4064" y="2352745"/>
            <a:ext cx="1079500" cy="1079500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8" name="Line 6">
            <a:extLst>
              <a:ext uri="{FF2B5EF4-FFF2-40B4-BE49-F238E27FC236}">
                <a16:creationId xmlns="" xmlns:a16="http://schemas.microsoft.com/office/drawing/2014/main" id="{7B9AB7B4-48C5-4631-87DB-0711F5ED16F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32265" y="2208283"/>
            <a:ext cx="1871663" cy="13684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19" name="Rectangle 7">
            <a:extLst>
              <a:ext uri="{FF2B5EF4-FFF2-40B4-BE49-F238E27FC236}">
                <a16:creationId xmlns="" xmlns:a16="http://schemas.microsoft.com/office/drawing/2014/main" id="{AD28D8A3-382F-4985-9682-52788D52A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9352" y="2540070"/>
            <a:ext cx="677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38920" name="Oval 8">
            <a:extLst>
              <a:ext uri="{FF2B5EF4-FFF2-40B4-BE49-F238E27FC236}">
                <a16:creationId xmlns="" xmlns:a16="http://schemas.microsoft.com/office/drawing/2014/main" id="{B5AE17E7-8EDE-4E75-B98D-5419F6D4E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5228" y="2281307"/>
            <a:ext cx="1152525" cy="1081088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1" name="Line 9">
            <a:extLst>
              <a:ext uri="{FF2B5EF4-FFF2-40B4-BE49-F238E27FC236}">
                <a16:creationId xmlns="" xmlns:a16="http://schemas.microsoft.com/office/drawing/2014/main" id="{449C280C-0139-431A-A962-2B64A36A5FA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67528" y="1776482"/>
            <a:ext cx="1512887" cy="14620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2" name="Rectangle 10">
            <a:extLst>
              <a:ext uri="{FF2B5EF4-FFF2-40B4-BE49-F238E27FC236}">
                <a16:creationId xmlns="" xmlns:a16="http://schemas.microsoft.com/office/drawing/2014/main" id="{D2E3EEE8-C983-4229-8AAF-2B1E6D080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8140" y="2459107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38923" name="Oval 11">
            <a:extLst>
              <a:ext uri="{FF2B5EF4-FFF2-40B4-BE49-F238E27FC236}">
                <a16:creationId xmlns="" xmlns:a16="http://schemas.microsoft.com/office/drawing/2014/main" id="{B91DDD50-0319-4424-B648-BF7354B3A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7578" y="4660971"/>
            <a:ext cx="1006475" cy="1006475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4" name="Line 12">
            <a:extLst>
              <a:ext uri="{FF2B5EF4-FFF2-40B4-BE49-F238E27FC236}">
                <a16:creationId xmlns="" xmlns:a16="http://schemas.microsoft.com/office/drawing/2014/main" id="{97680CD5-6F5B-4643-9BF8-3F595F5FBF6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95414" y="4946720"/>
            <a:ext cx="2374900" cy="1444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5" name="Rectangle 13">
            <a:extLst>
              <a:ext uri="{FF2B5EF4-FFF2-40B4-BE49-F238E27FC236}">
                <a16:creationId xmlns="" xmlns:a16="http://schemas.microsoft.com/office/drawing/2014/main" id="{B9B64E39-0F57-4DCB-A0ED-6CEA50D31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4290" y="4816545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38926" name="Oval 14">
            <a:extLst>
              <a:ext uri="{FF2B5EF4-FFF2-40B4-BE49-F238E27FC236}">
                <a16:creationId xmlns="" xmlns:a16="http://schemas.microsoft.com/office/drawing/2014/main" id="{A9056203-B7DE-477B-BDF5-D55D3A9159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2965" y="4713358"/>
            <a:ext cx="1006475" cy="1008063"/>
          </a:xfrm>
          <a:prstGeom prst="ellips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7" name="Line 15">
            <a:extLst>
              <a:ext uri="{FF2B5EF4-FFF2-40B4-BE49-F238E27FC236}">
                <a16:creationId xmlns="" xmlns:a16="http://schemas.microsoft.com/office/drawing/2014/main" id="{1730FCC9-4DD3-4E09-AF7D-5F87092051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94302" y="4730821"/>
            <a:ext cx="1727200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28" name="Rectangle 16">
            <a:extLst>
              <a:ext uri="{FF2B5EF4-FFF2-40B4-BE49-F238E27FC236}">
                <a16:creationId xmlns="" xmlns:a16="http://schemas.microsoft.com/office/drawing/2014/main" id="{FDA89EAA-DBC5-4F9D-B377-ABC7EEE8D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3640" y="4872107"/>
            <a:ext cx="677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20496" name="Rectangle 18">
            <a:extLst>
              <a:ext uri="{FF2B5EF4-FFF2-40B4-BE49-F238E27FC236}">
                <a16:creationId xmlns="" xmlns:a16="http://schemas.microsoft.com/office/drawing/2014/main" id="{84811F42-8191-4938-8BF0-CEB94663B5C1}"/>
              </a:ext>
            </a:extLst>
          </p:cNvPr>
          <p:cNvSpPr/>
          <p:nvPr/>
        </p:nvSpPr>
        <p:spPr>
          <a:xfrm>
            <a:off x="251455" y="997595"/>
            <a:ext cx="58594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1.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看图判断直线</a:t>
            </a:r>
            <a:r>
              <a:rPr lang="en-US" altLang="zh-CN" sz="2800" i="1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l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与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lang="zh-CN" altLang="en-US" sz="280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的位置关系？</a:t>
            </a:r>
            <a:endParaRPr lang="zh-CN" altLang="en-US" sz="2800" noProof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30" name="Text Box 19">
            <a:extLst>
              <a:ext uri="{FF2B5EF4-FFF2-40B4-BE49-F238E27FC236}">
                <a16:creationId xmlns="" xmlns:a16="http://schemas.microsoft.com/office/drawing/2014/main" id="{346111AD-1369-406E-95E4-E38060AD3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553" y="1849508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</a:p>
        </p:txBody>
      </p:sp>
      <p:sp>
        <p:nvSpPr>
          <p:cNvPr id="38931" name="Text Box 20">
            <a:extLst>
              <a:ext uri="{FF2B5EF4-FFF2-40B4-BE49-F238E27FC236}">
                <a16:creationId xmlns="" xmlns:a16="http://schemas.microsoft.com/office/drawing/2014/main" id="{F6986A16-7B21-468F-BA45-1B8C48684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1403" y="1778071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</a:p>
        </p:txBody>
      </p:sp>
      <p:sp>
        <p:nvSpPr>
          <p:cNvPr id="38932" name="Text Box 21">
            <a:extLst>
              <a:ext uri="{FF2B5EF4-FFF2-40B4-BE49-F238E27FC236}">
                <a16:creationId xmlns="" xmlns:a16="http://schemas.microsoft.com/office/drawing/2014/main" id="{598CFA9F-F860-4352-84F5-AC73D2A37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90" y="1766958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(3)</a:t>
            </a:r>
          </a:p>
        </p:txBody>
      </p:sp>
      <p:sp>
        <p:nvSpPr>
          <p:cNvPr id="38933" name="Text Box 22">
            <a:extLst>
              <a:ext uri="{FF2B5EF4-FFF2-40B4-BE49-F238E27FC236}">
                <a16:creationId xmlns="" xmlns:a16="http://schemas.microsoft.com/office/drawing/2014/main" id="{7F7D2983-38D3-4300-B57F-D6607C49F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553" y="4083121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</a:p>
        </p:txBody>
      </p:sp>
      <p:sp>
        <p:nvSpPr>
          <p:cNvPr id="38934" name="Text Box 23">
            <a:extLst>
              <a:ext uri="{FF2B5EF4-FFF2-40B4-BE49-F238E27FC236}">
                <a16:creationId xmlns="" xmlns:a16="http://schemas.microsoft.com/office/drawing/2014/main" id="{20794DB7-EBDA-490D-82CB-5998BC6F5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965" y="4083121"/>
            <a:ext cx="5437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(5)</a:t>
            </a:r>
          </a:p>
        </p:txBody>
      </p:sp>
      <p:sp>
        <p:nvSpPr>
          <p:cNvPr id="65" name="Text Box 24">
            <a:extLst>
              <a:ext uri="{FF2B5EF4-FFF2-40B4-BE49-F238E27FC236}">
                <a16:creationId xmlns="" xmlns:a16="http://schemas.microsoft.com/office/drawing/2014/main" id="{EE816AB4-EC1F-428E-8261-91322328AA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4339" y="3649732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</a:p>
        </p:txBody>
      </p:sp>
      <p:sp>
        <p:nvSpPr>
          <p:cNvPr id="66" name="Text Box 25">
            <a:extLst>
              <a:ext uri="{FF2B5EF4-FFF2-40B4-BE49-F238E27FC236}">
                <a16:creationId xmlns="" xmlns:a16="http://schemas.microsoft.com/office/drawing/2014/main" id="{73386139-5588-4CAC-A2AE-FD79DC35B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5014" y="3649732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</a:p>
        </p:txBody>
      </p:sp>
      <p:sp>
        <p:nvSpPr>
          <p:cNvPr id="67" name="Text Box 26">
            <a:extLst>
              <a:ext uri="{FF2B5EF4-FFF2-40B4-BE49-F238E27FC236}">
                <a16:creationId xmlns="" xmlns:a16="http://schemas.microsoft.com/office/drawing/2014/main" id="{43EF5FAC-A9A1-412C-BE22-BE51FD6E4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6814" y="3576707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</a:p>
        </p:txBody>
      </p:sp>
      <p:sp>
        <p:nvSpPr>
          <p:cNvPr id="68" name="Text Box 27">
            <a:extLst>
              <a:ext uri="{FF2B5EF4-FFF2-40B4-BE49-F238E27FC236}">
                <a16:creationId xmlns="" xmlns:a16="http://schemas.microsoft.com/office/drawing/2014/main" id="{75800138-3387-4AE3-BF7F-B7906696A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7" y="5811907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</a:p>
        </p:txBody>
      </p:sp>
      <p:sp>
        <p:nvSpPr>
          <p:cNvPr id="69" name="Rectangle 28">
            <a:extLst>
              <a:ext uri="{FF2B5EF4-FFF2-40B4-BE49-F238E27FC236}">
                <a16:creationId xmlns="" xmlns:a16="http://schemas.microsoft.com/office/drawing/2014/main" id="{B6542C78-FED0-49FD-85D5-44A3C3841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5839" y="5002283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</p:txBody>
      </p:sp>
      <p:sp>
        <p:nvSpPr>
          <p:cNvPr id="71" name="Line 15">
            <a:extLst>
              <a:ext uri="{FF2B5EF4-FFF2-40B4-BE49-F238E27FC236}">
                <a16:creationId xmlns="" xmlns:a16="http://schemas.microsoft.com/office/drawing/2014/main" id="{4161DE70-AEE4-4A09-842E-A12D5A94C4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35478" y="5137220"/>
            <a:ext cx="1512887" cy="62071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Text Box 27">
            <a:extLst>
              <a:ext uri="{FF2B5EF4-FFF2-40B4-BE49-F238E27FC236}">
                <a16:creationId xmlns="" xmlns:a16="http://schemas.microsoft.com/office/drawing/2014/main" id="{713E87AD-801C-4913-BEDD-0E4087A00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5814" y="5799207"/>
            <a:ext cx="1082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相交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6198FB8C-9211-482F-9B4D-2D982C20AF9A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68647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69" grpId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7" name="TextBox 47">
            <a:extLst>
              <a:ext uri="{FF2B5EF4-FFF2-40B4-BE49-F238E27FC236}">
                <a16:creationId xmlns="" xmlns:a16="http://schemas.microsoft.com/office/drawing/2014/main" id="{61B2E66F-3E3A-4077-9E50-9259E2297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949325"/>
            <a:ext cx="11737304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直线和圆相交，圆的半径为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且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圆心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直线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则有（   ）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&lt; 5     B.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&gt; 5   C.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= 5    D. 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≥ 5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的最大弦长为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若圆心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上的一点到圆心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的距离是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则直线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的位置关系是（   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相交或相切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相交或相离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相切或相离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上三种情况都有可能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0E1D4CB9-52A1-438E-B088-CCBC864B5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4512" y="1124744"/>
            <a:ext cx="4508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458BF40D-07CD-45D4-B674-F3CB079BB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2852936"/>
            <a:ext cx="9604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EACAE3FD-F720-41AA-8BF6-E1F9E27C3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1544" y="4296569"/>
            <a:ext cx="4730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6198FB8C-9211-482F-9B4D-2D982C20AF9A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25590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1" name="文本框 100">
            <a:extLst>
              <a:ext uri="{FF2B5EF4-FFF2-40B4-BE49-F238E27FC236}">
                <a16:creationId xmlns="" xmlns:a16="http://schemas.microsoft.com/office/drawing/2014/main" id="{D5F0768B-E030-457F-B586-A2CDF1DE9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82" y="3614764"/>
            <a:ext cx="884904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解析：过点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AQ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，连接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，设半径为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，由垂径定理有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，利用勾股定理可以求出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NQ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1.5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，所以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点坐标为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．故选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</a:p>
        </p:txBody>
      </p:sp>
      <p:sp>
        <p:nvSpPr>
          <p:cNvPr id="41986" name="文本框 2">
            <a:extLst>
              <a:ext uri="{FF2B5EF4-FFF2-40B4-BE49-F238E27FC236}">
                <a16:creationId xmlns="" xmlns:a16="http://schemas.microsoft.com/office/drawing/2014/main" id="{B10712CA-4D6F-49FD-82DA-ED56E01F63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919768"/>
            <a:ext cx="11737304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如图，在平面直角坐标系中，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轴相切于原点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，平行于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轴的直线交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两点．若点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的坐标是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的坐标为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            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         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(1.5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41987" name="图片 -2147482616">
            <a:extLst>
              <a:ext uri="{FF2B5EF4-FFF2-40B4-BE49-F238E27FC236}">
                <a16:creationId xmlns="" xmlns:a16="http://schemas.microsoft.com/office/drawing/2014/main" id="{4345F55E-E668-4D6F-AD60-DD2975F46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328" y="2542436"/>
            <a:ext cx="22352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文本框 3">
            <a:extLst>
              <a:ext uri="{FF2B5EF4-FFF2-40B4-BE49-F238E27FC236}">
                <a16:creationId xmlns="" xmlns:a16="http://schemas.microsoft.com/office/drawing/2014/main" id="{117E1A18-ABBB-416E-A2E9-64F55E8F7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0496" y="1739039"/>
            <a:ext cx="444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pic>
        <p:nvPicPr>
          <p:cNvPr id="5" name="图片 4" descr="Y_[Q8_0EY0{$%A8EHC~$2%V">
            <a:extLst>
              <a:ext uri="{FF2B5EF4-FFF2-40B4-BE49-F238E27FC236}">
                <a16:creationId xmlns="" xmlns:a16="http://schemas.microsoft.com/office/drawing/2014/main" id="{096F7263-B359-47C6-8D29-0F1B082FC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48328" y="2258596"/>
            <a:ext cx="2451224" cy="2266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198FB8C-9211-482F-9B4D-2D982C20AF9A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673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276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3009" name="Group 11">
            <a:extLst>
              <a:ext uri="{FF2B5EF4-FFF2-40B4-BE49-F238E27FC236}">
                <a16:creationId xmlns="" xmlns:a16="http://schemas.microsoft.com/office/drawing/2014/main" id="{CFB4B461-69C0-4B05-B7C3-DA8BFDBA3200}"/>
              </a:ext>
            </a:extLst>
          </p:cNvPr>
          <p:cNvGrpSpPr/>
          <p:nvPr/>
        </p:nvGrpSpPr>
        <p:grpSpPr>
          <a:xfrm>
            <a:off x="2374900" y="976314"/>
            <a:ext cx="242888" cy="263525"/>
            <a:chOff x="348" y="329"/>
            <a:chExt cx="349" cy="340"/>
          </a:xfrm>
        </p:grpSpPr>
        <p:sp>
          <p:nvSpPr>
            <p:cNvPr id="43010" name="MH_Other_9">
              <a:extLst>
                <a:ext uri="{FF2B5EF4-FFF2-40B4-BE49-F238E27FC236}">
                  <a16:creationId xmlns="" xmlns:a16="http://schemas.microsoft.com/office/drawing/2014/main" id="{77C0AA38-9A87-42FA-86A6-FB28C9225B7D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348" y="329"/>
              <a:ext cx="349" cy="340"/>
            </a:xfrm>
            <a:custGeom>
              <a:gdLst>
                <a:gd name="T0" fmla="*/ 105 w 108"/>
                <a:gd name="T1" fmla="*/ 95 h 107"/>
                <a:gd name="T2" fmla="*/ 76 w 108"/>
                <a:gd name="T3" fmla="*/ 66 h 107"/>
                <a:gd name="T4" fmla="*/ 83 w 108"/>
                <a:gd name="T5" fmla="*/ 42 h 107"/>
                <a:gd name="T6" fmla="*/ 42 w 108"/>
                <a:gd name="T7" fmla="*/ 0 h 107"/>
                <a:gd name="T8" fmla="*/ 0 w 108"/>
                <a:gd name="T9" fmla="*/ 42 h 107"/>
                <a:gd name="T10" fmla="*/ 42 w 108"/>
                <a:gd name="T11" fmla="*/ 83 h 107"/>
                <a:gd name="T12" fmla="*/ 66 w 108"/>
                <a:gd name="T13" fmla="*/ 76 h 107"/>
                <a:gd name="T14" fmla="*/ 95 w 108"/>
                <a:gd name="T15" fmla="*/ 105 h 107"/>
                <a:gd name="T16" fmla="*/ 100 w 108"/>
                <a:gd name="T17" fmla="*/ 107 h 107"/>
                <a:gd name="T18" fmla="*/ 105 w 108"/>
                <a:gd name="T19" fmla="*/ 105 h 107"/>
                <a:gd name="T20" fmla="*/ 105 w 108"/>
                <a:gd name="T21" fmla="*/ 95 h 107"/>
                <a:gd name="T22" fmla="*/ 7 w 108"/>
                <a:gd name="T23" fmla="*/ 42 h 107"/>
                <a:gd name="T24" fmla="*/ 42 w 108"/>
                <a:gd name="T25" fmla="*/ 7 h 107"/>
                <a:gd name="T26" fmla="*/ 76 w 108"/>
                <a:gd name="T27" fmla="*/ 42 h 107"/>
                <a:gd name="T28" fmla="*/ 42 w 108"/>
                <a:gd name="T29" fmla="*/ 76 h 107"/>
                <a:gd name="T30" fmla="*/ 7 w 108"/>
                <a:gd name="T31" fmla="*/ 42 h 10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011" name="MH_Other_10">
              <a:extLst>
                <a:ext uri="{FF2B5EF4-FFF2-40B4-BE49-F238E27FC236}">
                  <a16:creationId xmlns="" xmlns:a16="http://schemas.microsoft.com/office/drawing/2014/main" id="{9CB7FDB0-82C8-4AD0-9B69-797E2C18CE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" y="404"/>
              <a:ext cx="140" cy="140"/>
            </a:xfrm>
            <a:custGeom>
              <a:gdLst>
                <a:gd name="T0" fmla="*/ 39 w 43"/>
                <a:gd name="T1" fmla="*/ 18 h 44"/>
                <a:gd name="T2" fmla="*/ 25 w 43"/>
                <a:gd name="T3" fmla="*/ 18 h 44"/>
                <a:gd name="T4" fmla="*/ 25 w 43"/>
                <a:gd name="T5" fmla="*/ 4 h 44"/>
                <a:gd name="T6" fmla="*/ 21 w 43"/>
                <a:gd name="T7" fmla="*/ 0 h 44"/>
                <a:gd name="T8" fmla="*/ 18 w 43"/>
                <a:gd name="T9" fmla="*/ 4 h 44"/>
                <a:gd name="T10" fmla="*/ 18 w 43"/>
                <a:gd name="T11" fmla="*/ 18 h 44"/>
                <a:gd name="T12" fmla="*/ 3 w 43"/>
                <a:gd name="T13" fmla="*/ 18 h 44"/>
                <a:gd name="T14" fmla="*/ 0 w 43"/>
                <a:gd name="T15" fmla="*/ 22 h 44"/>
                <a:gd name="T16" fmla="*/ 3 w 43"/>
                <a:gd name="T17" fmla="*/ 26 h 44"/>
                <a:gd name="T18" fmla="*/ 18 w 43"/>
                <a:gd name="T19" fmla="*/ 26 h 44"/>
                <a:gd name="T20" fmla="*/ 18 w 43"/>
                <a:gd name="T21" fmla="*/ 40 h 44"/>
                <a:gd name="T22" fmla="*/ 21 w 43"/>
                <a:gd name="T23" fmla="*/ 44 h 44"/>
                <a:gd name="T24" fmla="*/ 25 w 43"/>
                <a:gd name="T25" fmla="*/ 40 h 44"/>
                <a:gd name="T26" fmla="*/ 25 w 43"/>
                <a:gd name="T27" fmla="*/ 26 h 44"/>
                <a:gd name="T28" fmla="*/ 39 w 43"/>
                <a:gd name="T29" fmla="*/ 26 h 44"/>
                <a:gd name="T30" fmla="*/ 43 w 43"/>
                <a:gd name="T31" fmla="*/ 22 h 44"/>
                <a:gd name="T32" fmla="*/ 39 w 43"/>
                <a:gd name="T33" fmla="*/ 18 h 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1514" name="Text Box 2">
            <a:extLst>
              <a:ext uri="{FF2B5EF4-FFF2-40B4-BE49-F238E27FC236}">
                <a16:creationId xmlns="" xmlns:a16="http://schemas.microsoft.com/office/drawing/2014/main" id="{78B0B094-7984-4526-966A-2C4EFFAA9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963" y="1029684"/>
            <a:ext cx="11593685" cy="121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defRPr/>
            </a:pPr>
            <a:r>
              <a:rPr kumimoji="1" lang="en-US" altLang="zh-CN" sz="2800" smtClean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kumimoji="1"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的半径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=7cm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直线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// 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且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☉</a:t>
            </a:r>
            <a:r>
              <a:rPr lang="en-US" altLang="zh-CN" sz="2800" i="1" ker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相切</a:t>
            </a:r>
            <a:r>
              <a:rPr kumimoji="1"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9cm.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kumimoji="1"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kumimoji="1" lang="en-US" altLang="zh-CN" sz="28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</a:t>
            </a: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0" name="Line 3">
            <a:extLst>
              <a:ext uri="{FF2B5EF4-FFF2-40B4-BE49-F238E27FC236}">
                <a16:creationId xmlns="" xmlns:a16="http://schemas.microsoft.com/office/drawing/2014/main" id="{95B6280F-80A7-4714-ABF5-FFDA6CCB76E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39664" y="2881312"/>
            <a:ext cx="2663825" cy="1223962"/>
          </a:xfrm>
          <a:prstGeom prst="line">
            <a:avLst/>
          </a:prstGeom>
          <a:noFill/>
          <a:ln w="38100" cap="rnd">
            <a:solidFill>
              <a:srgbClr val="FF0000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4">
            <a:extLst>
              <a:ext uri="{FF2B5EF4-FFF2-40B4-BE49-F238E27FC236}">
                <a16:creationId xmlns="" xmlns:a16="http://schemas.microsoft.com/office/drawing/2014/main" id="{303AA40D-748F-438E-95AC-82F3BD4AC71B}"/>
              </a:ext>
            </a:extLst>
          </p:cNvPr>
          <p:cNvGrpSpPr/>
          <p:nvPr/>
        </p:nvGrpSpPr>
        <p:grpSpPr>
          <a:xfrm>
            <a:off x="8857214" y="2090738"/>
            <a:ext cx="2244726" cy="2420938"/>
            <a:chOff x="2154" y="2115"/>
            <a:chExt cx="1414" cy="1525"/>
          </a:xfrm>
        </p:grpSpPr>
        <p:grpSp>
          <p:nvGrpSpPr>
            <p:cNvPr id="43015" name="Group 5">
              <a:extLst>
                <a:ext uri="{FF2B5EF4-FFF2-40B4-BE49-F238E27FC236}">
                  <a16:creationId xmlns="" xmlns:a16="http://schemas.microsoft.com/office/drawing/2014/main" id="{96831CF3-E87D-43D7-AF0B-F85D462BFB7C}"/>
                </a:ext>
              </a:extLst>
            </p:cNvPr>
            <p:cNvGrpSpPr/>
            <p:nvPr/>
          </p:nvGrpSpPr>
          <p:grpSpPr>
            <a:xfrm>
              <a:off x="2154" y="2115"/>
              <a:ext cx="1225" cy="1315"/>
              <a:chOff x="2154" y="2115"/>
              <a:chExt cx="1225" cy="1315"/>
            </a:xfrm>
          </p:grpSpPr>
          <p:grpSp>
            <p:nvGrpSpPr>
              <p:cNvPr id="43016" name="Group 6">
                <a:extLst>
                  <a:ext uri="{FF2B5EF4-FFF2-40B4-BE49-F238E27FC236}">
                    <a16:creationId xmlns="" xmlns:a16="http://schemas.microsoft.com/office/drawing/2014/main" id="{ECECFDC5-5000-4BCF-91AC-D7A910AA6CCE}"/>
                  </a:ext>
                </a:extLst>
              </p:cNvPr>
              <p:cNvGrpSpPr/>
              <p:nvPr/>
            </p:nvGrpSpPr>
            <p:grpSpPr>
              <a:xfrm>
                <a:off x="2154" y="2478"/>
                <a:ext cx="907" cy="908"/>
                <a:chOff x="2154" y="2024"/>
                <a:chExt cx="907" cy="908"/>
              </a:xfrm>
            </p:grpSpPr>
            <p:sp>
              <p:nvSpPr>
                <p:cNvPr id="43017" name="Oval 7">
                  <a:extLst>
                    <a:ext uri="{FF2B5EF4-FFF2-40B4-BE49-F238E27FC236}">
                      <a16:creationId xmlns="" xmlns:a16="http://schemas.microsoft.com/office/drawing/2014/main" id="{DF0B9E52-3784-4374-810D-E8D54C7C7FC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54" y="2024"/>
                  <a:ext cx="907" cy="908"/>
                </a:xfrm>
                <a:prstGeom prst="ellips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43018" name="Text Box 9">
                  <a:extLst>
                    <a:ext uri="{FF2B5EF4-FFF2-40B4-BE49-F238E27FC236}">
                      <a16:creationId xmlns="" xmlns:a16="http://schemas.microsoft.com/office/drawing/2014/main" id="{0026E278-CF81-45B8-BC2E-72FE3490455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518" y="2412"/>
                  <a:ext cx="27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o</a:t>
                  </a:r>
                </a:p>
              </p:txBody>
            </p:sp>
          </p:grpSp>
          <p:sp>
            <p:nvSpPr>
              <p:cNvPr id="43019" name="Line 11">
                <a:extLst>
                  <a:ext uri="{FF2B5EF4-FFF2-40B4-BE49-F238E27FC236}">
                    <a16:creationId xmlns="" xmlns:a16="http://schemas.microsoft.com/office/drawing/2014/main" id="{597CFA53-5F23-44A5-A730-C88EE16194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44" y="2115"/>
                <a:ext cx="635" cy="1315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3020" name="Rectangle 12">
              <a:extLst>
                <a:ext uri="{FF2B5EF4-FFF2-40B4-BE49-F238E27FC236}">
                  <a16:creationId xmlns="" xmlns:a16="http://schemas.microsoft.com/office/drawing/2014/main" id="{DCDF320A-3655-4F0B-AE41-C831EB5531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3349"/>
              <a:ext cx="23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l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endParaRPr lang="en-US" altLang="zh-CN" sz="2400" i="1"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6" name="Group 13">
            <a:extLst>
              <a:ext uri="{FF2B5EF4-FFF2-40B4-BE49-F238E27FC236}">
                <a16:creationId xmlns="" xmlns:a16="http://schemas.microsoft.com/office/drawing/2014/main" id="{8824A1E8-87D3-4BF3-8312-E6F789CB08B5}"/>
              </a:ext>
            </a:extLst>
          </p:cNvPr>
          <p:cNvGrpSpPr/>
          <p:nvPr/>
        </p:nvGrpSpPr>
        <p:grpSpPr>
          <a:xfrm>
            <a:off x="8066640" y="2881314"/>
            <a:ext cx="1308101" cy="2347913"/>
            <a:chOff x="1655" y="2614"/>
            <a:chExt cx="824" cy="1479"/>
          </a:xfrm>
        </p:grpSpPr>
        <p:sp>
          <p:nvSpPr>
            <p:cNvPr id="43022" name="Line 14">
              <a:extLst>
                <a:ext uri="{FF2B5EF4-FFF2-40B4-BE49-F238E27FC236}">
                  <a16:creationId xmlns="" xmlns:a16="http://schemas.microsoft.com/office/drawing/2014/main" id="{EC6CC2F1-B1A2-4BA8-ABEE-2B4C719091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55" y="2614"/>
              <a:ext cx="635" cy="13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23" name="Rectangle 15">
              <a:extLst>
                <a:ext uri="{FF2B5EF4-FFF2-40B4-BE49-F238E27FC236}">
                  <a16:creationId xmlns="" xmlns:a16="http://schemas.microsoft.com/office/drawing/2014/main" id="{0676EF21-9E2D-4802-8A36-EA1AC8E93A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5" y="3802"/>
              <a:ext cx="23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l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" name="Group 16">
            <a:extLst>
              <a:ext uri="{FF2B5EF4-FFF2-40B4-BE49-F238E27FC236}">
                <a16:creationId xmlns="" xmlns:a16="http://schemas.microsoft.com/office/drawing/2014/main" id="{987ED53B-34DB-46B1-83F8-5B1DD75569AD}"/>
              </a:ext>
            </a:extLst>
          </p:cNvPr>
          <p:cNvGrpSpPr/>
          <p:nvPr/>
        </p:nvGrpSpPr>
        <p:grpSpPr>
          <a:xfrm>
            <a:off x="8569877" y="2667000"/>
            <a:ext cx="2879725" cy="1609725"/>
            <a:chOff x="1973" y="2024"/>
            <a:chExt cx="1814" cy="1014"/>
          </a:xfrm>
        </p:grpSpPr>
        <p:sp>
          <p:nvSpPr>
            <p:cNvPr id="43025" name="Text Box 17">
              <a:extLst>
                <a:ext uri="{FF2B5EF4-FFF2-40B4-BE49-F238E27FC236}">
                  <a16:creationId xmlns="" xmlns:a16="http://schemas.microsoft.com/office/drawing/2014/main" id="{FFE26EF3-2D86-42A6-8223-E1D282BEB6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9" y="2024"/>
              <a:ext cx="4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43026" name="Text Box 18">
              <a:extLst>
                <a:ext uri="{FF2B5EF4-FFF2-40B4-BE49-F238E27FC236}">
                  <a16:creationId xmlns="" xmlns:a16="http://schemas.microsoft.com/office/drawing/2014/main" id="{7BDEE9B0-93D2-45C0-A0EF-C2D55B8339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61" y="2251"/>
              <a:ext cx="27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43027" name="Text Box 19">
              <a:extLst>
                <a:ext uri="{FF2B5EF4-FFF2-40B4-BE49-F238E27FC236}">
                  <a16:creationId xmlns="" xmlns:a16="http://schemas.microsoft.com/office/drawing/2014/main" id="{E5F170DC-DD1B-4AB0-8D82-267535CAC4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3" y="2750"/>
              <a:ext cx="36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</p:grpSp>
      <p:grpSp>
        <p:nvGrpSpPr>
          <p:cNvPr id="8" name="Group 21">
            <a:extLst>
              <a:ext uri="{FF2B5EF4-FFF2-40B4-BE49-F238E27FC236}">
                <a16:creationId xmlns="" xmlns:a16="http://schemas.microsoft.com/office/drawing/2014/main" id="{484579CD-4BB1-45F8-ADDA-F6675FF543BA}"/>
              </a:ext>
            </a:extLst>
          </p:cNvPr>
          <p:cNvGrpSpPr/>
          <p:nvPr/>
        </p:nvGrpSpPr>
        <p:grpSpPr>
          <a:xfrm>
            <a:off x="10227226" y="1944688"/>
            <a:ext cx="1441450" cy="2401887"/>
            <a:chOff x="3016" y="2024"/>
            <a:chExt cx="908" cy="1513"/>
          </a:xfrm>
        </p:grpSpPr>
        <p:sp>
          <p:nvSpPr>
            <p:cNvPr id="43029" name="Line 22">
              <a:extLst>
                <a:ext uri="{FF2B5EF4-FFF2-40B4-BE49-F238E27FC236}">
                  <a16:creationId xmlns="" xmlns:a16="http://schemas.microsoft.com/office/drawing/2014/main" id="{10DB3AB5-7514-4F7A-89CE-ADD55C394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6" y="2024"/>
              <a:ext cx="590" cy="127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30" name="Text Box 23">
              <a:extLst>
                <a:ext uri="{FF2B5EF4-FFF2-40B4-BE49-F238E27FC236}">
                  <a16:creationId xmlns="" xmlns:a16="http://schemas.microsoft.com/office/drawing/2014/main" id="{25800E06-84FF-4A0E-B2A8-0B30CC2F0C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6" y="3249"/>
              <a:ext cx="31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l</a:t>
              </a:r>
              <a:r>
                <a:rPr lang="en-US" altLang="zh-CN" sz="2400" i="1" baseline="-2500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endPara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70" name="Text Box 34">
            <a:extLst>
              <a:ext uri="{FF2B5EF4-FFF2-40B4-BE49-F238E27FC236}">
                <a16:creationId xmlns="" xmlns:a16="http://schemas.microsoft.com/office/drawing/2014/main" id="{BFCA0C68-7810-43CC-9A40-B2F777B819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2282032"/>
            <a:ext cx="7344816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在圆的同一侧：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=9-7=2 cm</a:t>
            </a:r>
          </a:p>
          <a:p>
            <a:endParaRPr lang="en-US" altLang="zh-CN" sz="2800" baseline="-25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" name="Rectangle 35">
            <a:extLst>
              <a:ext uri="{FF2B5EF4-FFF2-40B4-BE49-F238E27FC236}">
                <a16:creationId xmlns="" xmlns:a16="http://schemas.microsoft.com/office/drawing/2014/main" id="{4CE5F47F-7036-4510-8F3F-2E4C594313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9976" y="3493293"/>
            <a:ext cx="4535984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在圆的两侧：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=9+7=16 cm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6198FB8C-9211-482F-9B4D-2D982C20AF9A}"/>
              </a:ext>
            </a:extLst>
          </p:cNvPr>
          <p:cNvSpPr/>
          <p:nvPr/>
        </p:nvSpPr>
        <p:spPr>
          <a:xfrm>
            <a:off x="4655840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0598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963B226-DB24-4746-91F6-0C554BF5D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464" y="980728"/>
            <a:ext cx="10009112" cy="570478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F3D8D253-8B7D-4BBD-BF17-7710F4E80D6C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</p:spTree>
    <p:extLst>
      <p:ext uri="{BB962C8B-B14F-4D97-AF65-F5344CB8AC3E}">
        <p14:creationId xmlns:p14="http://schemas.microsoft.com/office/powerpoint/2010/main" val="3445255302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306300" y="12344400"/>
            <a:ext cx="419100" cy="3175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232</Paragraphs>
  <Slides>24</Slides>
  <Notes>3</Notes>
  <TotalTime>81</TotalTime>
  <HiddenSlides>0</HiddenSlides>
  <MMClips>0</MMClips>
  <ScaleCrop>0</ScaleCrop>
  <HeadingPairs>
    <vt:vector baseType="variant" size="6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7">
      <vt:lpstr>Arial</vt:lpstr>
      <vt:lpstr>微软雅黑</vt:lpstr>
      <vt:lpstr>华文琥珀</vt:lpstr>
      <vt:lpstr>等线 Light</vt:lpstr>
      <vt:lpstr>等线</vt:lpstr>
      <vt:lpstr>宋体</vt:lpstr>
      <vt:lpstr>Calibri</vt:lpstr>
      <vt:lpstr>华文行楷</vt:lpstr>
      <vt:lpstr>黑体</vt:lpstr>
      <vt:lpstr>Times New Roman</vt:lpstr>
      <vt:lpstr>楷体_GB2312</vt:lpstr>
      <vt:lpstr>Wingdings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232</cp:revision>
  <dcterms:created xsi:type="dcterms:W3CDTF">2015-07-09T08:14:18Z</dcterms:created>
  <dcterms:modified xsi:type="dcterms:W3CDTF">2020-07-06T04:03:23Z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