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57" r:id="rId4"/>
    <p:sldId id="258" r:id="rId5"/>
    <p:sldId id="259" r:id="rId6"/>
    <p:sldId id="287" r:id="rId7"/>
    <p:sldId id="264" r:id="rId8"/>
    <p:sldId id="261" r:id="rId9"/>
    <p:sldId id="262" r:id="rId10"/>
    <p:sldId id="263" r:id="rId11"/>
    <p:sldId id="302" r:id="rId12"/>
    <p:sldId id="292" r:id="rId13"/>
    <p:sldId id="301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266" r:id="rId23"/>
    <p:sldId id="278" r:id="rId24"/>
    <p:sldId id="271" r:id="rId25"/>
    <p:sldId id="276" r:id="rId26"/>
    <p:sldId id="272" r:id="rId27"/>
    <p:sldId id="277" r:id="rId28"/>
    <p:sldId id="288" r:id="rId29"/>
    <p:sldId id="289" r:id="rId30"/>
    <p:sldId id="274" r:id="rId31"/>
    <p:sldId id="283" r:id="rId32"/>
    <p:sldId id="291" r:id="rId33"/>
    <p:sldId id="281" r:id="rId34"/>
    <p:sldId id="280" r:id="rId35"/>
    <p:sldId id="279" r:id="rId36"/>
    <p:sldId id="285" r:id="rId3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A6C47-F5FA-4DEE-A751-D3A13BF19956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C7094E-2273-45CC-A94F-549ACAE720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147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06400" y="652463"/>
            <a:ext cx="8331200" cy="5357812"/>
            <a:chOff x="838200" y="112569"/>
            <a:chExt cx="10327546" cy="6640659"/>
          </a:xfrm>
        </p:grpSpPr>
        <p:pic>
          <p:nvPicPr>
            <p:cNvPr id="5" name="图片 8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37" t="10416" r="27148" b="33891"/>
            <a:stretch>
              <a:fillRect/>
            </a:stretch>
          </p:blipFill>
          <p:spPr bwMode="auto">
            <a:xfrm>
              <a:off x="8271763" y="112569"/>
              <a:ext cx="663914" cy="4141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图片 9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687" t="10963" r="55997" b="33345"/>
            <a:stretch>
              <a:fillRect/>
            </a:stretch>
          </p:blipFill>
          <p:spPr bwMode="auto">
            <a:xfrm>
              <a:off x="4554981" y="153263"/>
              <a:ext cx="663914" cy="4141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图片 10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08" t="11343" r="79077" b="32965"/>
            <a:stretch>
              <a:fillRect/>
            </a:stretch>
          </p:blipFill>
          <p:spPr bwMode="auto">
            <a:xfrm>
              <a:off x="1581556" y="181496"/>
              <a:ext cx="663914" cy="4141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图片 12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997" t="11653" r="38687" b="32655"/>
            <a:stretch>
              <a:fillRect/>
            </a:stretch>
          </p:blipFill>
          <p:spPr bwMode="auto">
            <a:xfrm>
              <a:off x="6785051" y="204583"/>
              <a:ext cx="663914" cy="41417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13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077" t="11652" r="15608" b="291"/>
            <a:stretch>
              <a:fillRect/>
            </a:stretch>
          </p:blipFill>
          <p:spPr bwMode="auto">
            <a:xfrm>
              <a:off x="9758475" y="204582"/>
              <a:ext cx="663914" cy="65486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图片 14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18" t="14598" r="61768" b="40327"/>
            <a:stretch>
              <a:fillRect/>
            </a:stretch>
          </p:blipFill>
          <p:spPr bwMode="auto">
            <a:xfrm>
              <a:off x="3811625" y="423579"/>
              <a:ext cx="663914" cy="335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图片 15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846" t="15208" r="9837" b="8145"/>
            <a:stretch>
              <a:fillRect/>
            </a:stretch>
          </p:blipFill>
          <p:spPr bwMode="auto">
            <a:xfrm>
              <a:off x="10501832" y="469070"/>
              <a:ext cx="663914" cy="5699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图片 16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37" t="18942" r="84846" b="44672"/>
            <a:stretch>
              <a:fillRect/>
            </a:stretch>
          </p:blipFill>
          <p:spPr bwMode="auto">
            <a:xfrm>
              <a:off x="838200" y="746699"/>
              <a:ext cx="663914" cy="2705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图片 17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768" t="19543" r="32918" b="21864"/>
            <a:stretch>
              <a:fillRect/>
            </a:stretch>
          </p:blipFill>
          <p:spPr bwMode="auto">
            <a:xfrm>
              <a:off x="7528405" y="791436"/>
              <a:ext cx="663914" cy="4357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图片 18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56" t="21829" r="50227" b="24742"/>
            <a:stretch>
              <a:fillRect/>
            </a:stretch>
          </p:blipFill>
          <p:spPr bwMode="auto">
            <a:xfrm>
              <a:off x="5298337" y="961419"/>
              <a:ext cx="663914" cy="397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图片 19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306" t="22804" r="21378" b="14984"/>
            <a:stretch>
              <a:fillRect/>
            </a:stretch>
          </p:blipFill>
          <p:spPr bwMode="auto">
            <a:xfrm>
              <a:off x="9015118" y="1034045"/>
              <a:ext cx="663914" cy="4626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图片 20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48" t="23930" r="67537" b="26859"/>
            <a:stretch>
              <a:fillRect/>
            </a:stretch>
          </p:blipFill>
          <p:spPr bwMode="auto">
            <a:xfrm>
              <a:off x="3068269" y="1117622"/>
              <a:ext cx="663914" cy="3659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21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227" t="27232" r="44456" b="32025"/>
            <a:stretch>
              <a:fillRect/>
            </a:stretch>
          </p:blipFill>
          <p:spPr bwMode="auto">
            <a:xfrm>
              <a:off x="6041693" y="1363196"/>
              <a:ext cx="663914" cy="3030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图片 22" descr="nature, r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78" t="33401" r="73306" b="24742"/>
            <a:stretch>
              <a:fillRect/>
            </a:stretch>
          </p:blipFill>
          <p:spPr bwMode="auto">
            <a:xfrm>
              <a:off x="2324913" y="1822054"/>
              <a:ext cx="663914" cy="3112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610580" y="5727011"/>
            <a:ext cx="6392260" cy="5412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marL="0" indent="0" algn="l">
              <a:buNone/>
              <a:defRPr sz="2000" b="0" baseline="0">
                <a:solidFill>
                  <a:schemeClr val="tx1"/>
                </a:solidFill>
                <a:effectLst/>
                <a:latin typeface="+mn-lt"/>
                <a:ea typeface="+mn-ea"/>
              </a:defRPr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610580" y="4785813"/>
            <a:ext cx="6392260" cy="909502"/>
          </a:xfrm>
        </p:spPr>
        <p:txBody>
          <a:bodyPr anchor="b">
            <a:normAutofit/>
          </a:bodyPr>
          <a:lstStyle>
            <a:lvl1pPr algn="l">
              <a:defRPr sz="2800" b="1" kern="1000" baseline="0">
                <a:solidFill>
                  <a:schemeClr val="accent2">
                    <a:lumMod val="75000"/>
                  </a:schemeClr>
                </a:solidFill>
                <a:effectLst/>
                <a:latin typeface="+mj-lt"/>
                <a:ea typeface="+mj-ea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2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7F61C55-445B-4A5A-B76F-6CD640BCA8D8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F2E5B-7CDA-43A5-9673-169489577B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792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>
                <a:solidFill>
                  <a:schemeClr val="accent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/>
                </a:solidFill>
              </a:defRPr>
            </a:lvl1pPr>
            <a:lvl2pPr>
              <a:defRPr sz="2000" b="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69050"/>
            <a:ext cx="20574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A339A05-FAA9-4E49-A736-8868E064C87C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69050"/>
            <a:ext cx="30861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69050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fld id="{912670E8-0D07-4375-943C-07A254CD5AA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665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4" name="MH_Others_1"/>
          <p:cNvSpPr>
            <a:spLocks noChangeArrowheads="1"/>
          </p:cNvSpPr>
          <p:nvPr/>
        </p:nvSpPr>
        <p:spPr bwMode="auto">
          <a:xfrm>
            <a:off x="5873750" y="1792288"/>
            <a:ext cx="1179513" cy="1166812"/>
          </a:xfrm>
          <a:prstGeom prst="ellipse">
            <a:avLst/>
          </a:prstGeom>
          <a:solidFill>
            <a:srgbClr val="BDAACA"/>
          </a:solidFill>
          <a:ln w="12700">
            <a:noFill/>
            <a:round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400" b="1">
                <a:solidFill>
                  <a:srgbClr val="FFFFFF"/>
                </a:solidFill>
                <a:ea typeface="宋体" pitchFamily="2" charset="-122"/>
              </a:rPr>
              <a:t>PART</a:t>
            </a:r>
            <a:endParaRPr lang="zh-CN" altLang="en-US" sz="2400" b="1">
              <a:solidFill>
                <a:srgbClr val="FFFFFF"/>
              </a:solidFill>
              <a:ea typeface="宋体" pitchFamily="2" charset="-122"/>
            </a:endParaRPr>
          </a:p>
        </p:txBody>
      </p:sp>
      <p:sp>
        <p:nvSpPr>
          <p:cNvPr id="5" name="MH_Number"/>
          <p:cNvSpPr/>
          <p:nvPr/>
        </p:nvSpPr>
        <p:spPr>
          <a:xfrm>
            <a:off x="6491288" y="2674938"/>
            <a:ext cx="771525" cy="763587"/>
          </a:xfrm>
          <a:prstGeom prst="ellipse">
            <a:avLst/>
          </a:prstGeom>
          <a:solidFill>
            <a:srgbClr val="FFFFFF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lIns="0" tIns="7200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sz="3600" b="1" kern="0" noProof="1">
              <a:solidFill>
                <a:schemeClr val="accent1"/>
              </a:solidFill>
            </a:endParaRPr>
          </a:p>
        </p:txBody>
      </p:sp>
      <p:sp>
        <p:nvSpPr>
          <p:cNvPr id="12" name="KSO_ST1"/>
          <p:cNvSpPr>
            <a:spLocks noGrp="1"/>
          </p:cNvSpPr>
          <p:nvPr>
            <p:ph type="title"/>
          </p:nvPr>
        </p:nvSpPr>
        <p:spPr>
          <a:xfrm>
            <a:off x="1245800" y="2972600"/>
            <a:ext cx="5216400" cy="1879200"/>
          </a:xfrm>
        </p:spPr>
        <p:txBody>
          <a:bodyPr anchor="t">
            <a:normAutofit/>
          </a:bodyPr>
          <a:lstStyle>
            <a:lvl1pPr algn="r">
              <a:defRPr sz="2400">
                <a:solidFill>
                  <a:schemeClr val="tx1"/>
                </a:solidFill>
                <a:effectLst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B9E85F2-8D0B-4CE7-93C3-3C474C7A6A66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0A2A3-D344-47A7-B9D0-48A645D0655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840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28651" y="371475"/>
            <a:ext cx="7886700" cy="714654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628650" y="1244603"/>
            <a:ext cx="3810000" cy="493236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0"/>
              </a:spcAft>
              <a:defRPr sz="2400" b="0"/>
            </a:lvl1pPr>
            <a:lvl2pPr>
              <a:defRPr b="0"/>
            </a:lvl2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694763" y="1244603"/>
            <a:ext cx="3820587" cy="4932363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0"/>
              </a:spcAft>
              <a:defRPr sz="2400" b="0"/>
            </a:lvl1pPr>
            <a:lvl2pPr>
              <a:defRPr b="0"/>
            </a:lvl2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46825"/>
            <a:ext cx="20574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44AAA07-30FF-4BA5-9F33-D1CD3E10701A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46825"/>
            <a:ext cx="30861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46825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fld id="{BFBCFFD1-7580-434E-AEEB-BBBDAD3B61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89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28633" y="524932"/>
            <a:ext cx="7886698" cy="717022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33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28633" y="2200274"/>
            <a:ext cx="3868340" cy="399732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7941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10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27941" y="2200274"/>
            <a:ext cx="3887391" cy="3997326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6346825"/>
            <a:ext cx="2057400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7B0F009-9D6A-4026-9653-8038FC754B88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6346825"/>
            <a:ext cx="30861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6346825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fld id="{5AF2430E-6F26-45A8-A134-0DFA28C9F0F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870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5" name="矩形 8"/>
          <p:cNvSpPr/>
          <p:nvPr/>
        </p:nvSpPr>
        <p:spPr>
          <a:xfrm>
            <a:off x="0" y="3498850"/>
            <a:ext cx="91440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 noProof="1"/>
          </a:p>
        </p:txBody>
      </p:sp>
      <p:sp>
        <p:nvSpPr>
          <p:cNvPr id="6" name="任意多边形 9"/>
          <p:cNvSpPr/>
          <p:nvPr/>
        </p:nvSpPr>
        <p:spPr>
          <a:xfrm>
            <a:off x="1935163" y="3660775"/>
            <a:ext cx="1501775" cy="1246188"/>
          </a:xfrm>
          <a:custGeom>
            <a:avLst/>
            <a:gdLst>
              <a:gd name="connsiteX0" fmla="*/ 683259 w 1501139"/>
              <a:gd name="connsiteY0" fmla="*/ 0 h 1247086"/>
              <a:gd name="connsiteX1" fmla="*/ 962295 w 1501139"/>
              <a:gd name="connsiteY1" fmla="*/ 0 h 1247086"/>
              <a:gd name="connsiteX2" fmla="*/ 1501139 w 1501139"/>
              <a:gd name="connsiteY2" fmla="*/ 623543 h 1247086"/>
              <a:gd name="connsiteX3" fmla="*/ 962295 w 1501139"/>
              <a:gd name="connsiteY3" fmla="*/ 1247086 h 1247086"/>
              <a:gd name="connsiteX4" fmla="*/ 683259 w 1501139"/>
              <a:gd name="connsiteY4" fmla="*/ 1247086 h 1247086"/>
              <a:gd name="connsiteX5" fmla="*/ 1123741 w 1501139"/>
              <a:gd name="connsiteY5" fmla="*/ 737366 h 1247086"/>
              <a:gd name="connsiteX6" fmla="*/ 0 w 1501139"/>
              <a:gd name="connsiteY6" fmla="*/ 737366 h 1247086"/>
              <a:gd name="connsiteX7" fmla="*/ 0 w 1501139"/>
              <a:gd name="connsiteY7" fmla="*/ 509720 h 1247086"/>
              <a:gd name="connsiteX8" fmla="*/ 1123741 w 1501139"/>
              <a:gd name="connsiteY8" fmla="*/ 509720 h 1247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01139" h="1247086">
                <a:moveTo>
                  <a:pt x="683259" y="0"/>
                </a:moveTo>
                <a:lnTo>
                  <a:pt x="962295" y="0"/>
                </a:lnTo>
                <a:lnTo>
                  <a:pt x="1501139" y="623543"/>
                </a:lnTo>
                <a:lnTo>
                  <a:pt x="962295" y="1247086"/>
                </a:lnTo>
                <a:lnTo>
                  <a:pt x="683259" y="1247086"/>
                </a:lnTo>
                <a:lnTo>
                  <a:pt x="1123741" y="737366"/>
                </a:lnTo>
                <a:lnTo>
                  <a:pt x="0" y="737366"/>
                </a:lnTo>
                <a:lnTo>
                  <a:pt x="0" y="509720"/>
                </a:lnTo>
                <a:lnTo>
                  <a:pt x="1123741" y="50972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schemeClr val="tx1"/>
              </a:solidFill>
            </a:endParaRPr>
          </a:p>
        </p:txBody>
      </p:sp>
      <p:sp>
        <p:nvSpPr>
          <p:cNvPr id="11" name="文本占位符 2"/>
          <p:cNvSpPr>
            <a:spLocks noGrp="1"/>
          </p:cNvSpPr>
          <p:nvPr>
            <p:ph type="body" sz="quarter" idx="13"/>
          </p:nvPr>
        </p:nvSpPr>
        <p:spPr>
          <a:xfrm>
            <a:off x="3581400" y="2402082"/>
            <a:ext cx="4064000" cy="1108800"/>
          </a:xfrm>
        </p:spPr>
        <p:txBody>
          <a:bodyPr>
            <a:normAutofit/>
          </a:bodyPr>
          <a:lstStyle>
            <a:lvl1pPr marL="0" indent="0" algn="l">
              <a:buNone/>
              <a:defRPr sz="49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3510883"/>
            <a:ext cx="4064000" cy="1547174"/>
          </a:xfrm>
        </p:spPr>
        <p:txBody>
          <a:bodyPr>
            <a:no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A316B93-B7FD-4C64-9B0A-44827C797921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87621AF-7DF6-4ED0-ADAB-81AD9594961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4366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68CB8E-98AF-4571-9D72-05F531082BE9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C23750-CF46-4C53-ADD9-55A1927BBE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168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Autofit/>
          </a:bodyPr>
          <a:lstStyle>
            <a:lvl1pPr>
              <a:defRPr sz="4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26747-637D-4E8C-9162-5D4EE2B87154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52C2FE-2B24-406A-B552-E00812CE19B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192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291550"/>
            <a:ext cx="886883" cy="584364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628650" y="291550"/>
            <a:ext cx="6762750" cy="584364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910896-0A65-46E6-88AD-0B3FB10A9233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2927D-ED21-49BD-A53E-161AF8C98A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87523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1" y="477839"/>
            <a:ext cx="7886700" cy="5643561"/>
          </a:xfrm>
        </p:spPr>
        <p:txBody>
          <a:bodyPr/>
          <a:lstStyle>
            <a:lvl1pPr marL="0" indent="0">
              <a:spcBef>
                <a:spcPts val="0"/>
              </a:spcBef>
              <a:buClrTx/>
              <a:buSzPct val="100000"/>
              <a:buFont typeface="Arial" pitchFamily="34" charset="0"/>
              <a:buChar char="•"/>
              <a:defRPr/>
            </a:lvl1pPr>
            <a:lvl2pPr marL="269875" indent="0">
              <a:spcAft>
                <a:spcPts val="0"/>
              </a:spcAft>
              <a:buClrTx/>
              <a:buFont typeface="Arial" pitchFamily="34" charset="0"/>
              <a:buChar char="•"/>
              <a:defRPr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KSO_FD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7179A-3E92-4E05-B73E-58BDF9ECAEE3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AD78C8D-DDE5-48D3-B83D-EC48A40A64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78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2016/10/26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295275"/>
            <a:ext cx="9144000" cy="6410325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10313"/>
            <a:ext cx="2057400" cy="3794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noProof="1" smtClean="0">
                <a:solidFill>
                  <a:schemeClr val="tx1"/>
                </a:solidFill>
                <a:ea typeface="宋体" pitchFamily="2" charset="-122"/>
                <a:cs typeface="+mn-ea"/>
              </a:defRPr>
            </a:lvl1pPr>
          </a:lstStyle>
          <a:p>
            <a:pPr>
              <a:defRPr/>
            </a:pPr>
            <a:fld id="{5A8BF719-BDDB-4512-9460-D9B3B511563B}" type="datetimeFigureOut">
              <a:rPr lang="zh-CN" altLang="en-US"/>
              <a:pPr>
                <a:defRPr/>
              </a:pPr>
              <a:t>2016/10/26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10313"/>
            <a:ext cx="3086100" cy="3794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noProof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10313"/>
            <a:ext cx="2057400" cy="3794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anose="02010600030101010101" pitchFamily="2" charset="-122"/>
              </a:defRPr>
            </a:lvl1pPr>
          </a:lstStyle>
          <a:p>
            <a:fld id="{AD8F1C3D-53D2-4BC5-8690-1A77BED62289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030" name="KSO_BC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28650" y="1209675"/>
            <a:ext cx="7886700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31" name="KSO_BT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28650" y="371475"/>
            <a:ext cx="78867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0978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2pPr>
      <a:lvl3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3pPr>
      <a:lvl4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4pPr>
      <a:lvl5pPr algn="l" defTabSz="5143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5pPr>
      <a:lvl6pPr marL="4572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6pPr>
      <a:lvl7pPr marL="9144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7pPr>
      <a:lvl8pPr marL="13716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8pPr>
      <a:lvl9pPr marL="1828800" algn="l" defTabSz="514350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itchFamily="34" charset="0"/>
          <a:ea typeface="黑体" pitchFamily="49" charset="-122"/>
        </a:defRPr>
      </a:lvl9pPr>
    </p:titleStyle>
    <p:bodyStyle>
      <a:lvl1pPr algn="just" defTabSz="514350" rtl="0" eaLnBrk="0" fontAlgn="base" hangingPunct="0">
        <a:spcBef>
          <a:spcPct val="0"/>
        </a:spcBef>
        <a:spcAft>
          <a:spcPct val="0"/>
        </a:spcAft>
        <a:buSzPct val="100000"/>
        <a:buFont typeface="Arial" panose="020B0604020202020204" pitchFamily="34" charset="0"/>
        <a:buChar char="•"/>
        <a:defRPr lang="zh-CN" altLang="en-US" sz="24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69875" algn="just" defTabSz="514350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microsoft.com/office/2007/relationships/media" Target="../media/media2.WAV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7.jpeg"/><Relationship Id="rId4" Type="http://schemas.openxmlformats.org/officeDocument/2006/relationships/audio" Target="../media/media2.WAV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lo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899" name="musi2405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0" name="cree2405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1" name="Picture 5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196975"/>
            <a:ext cx="865187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2" name="Picture 6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188913"/>
            <a:ext cx="792163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3" name="Picture 7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981075"/>
            <a:ext cx="827088" cy="82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4" name="Picture 8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0"/>
            <a:ext cx="652462" cy="6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5" name="Picture 9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141663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6" name="Picture 10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628775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7" name="Picture 11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492375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8" name="Picture 12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716338"/>
            <a:ext cx="903287" cy="90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9" name="Picture 13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429000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0" name="Picture 14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916113"/>
            <a:ext cx="93662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1" name="Picture 15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429000"/>
            <a:ext cx="1008062" cy="100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2" name="Picture 16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0350"/>
            <a:ext cx="720725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3" name="Picture 17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868863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4" name="Picture 18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500438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5" name="Picture 19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6021388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6" name="Picture 20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868863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7" name="Picture 21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4724400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8" name="Picture 22" descr="duck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084763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9" name="Picture 23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437063"/>
            <a:ext cx="817563" cy="81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0" name="Picture 24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300663"/>
            <a:ext cx="1392238" cy="139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1" name="Picture 25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412875"/>
            <a:ext cx="1223963" cy="122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2" name="Picture 26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5084763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3" name="Picture 27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013325"/>
            <a:ext cx="175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4" name="Picture 28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133600"/>
            <a:ext cx="1392237" cy="139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5" name="Picture 29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636838"/>
            <a:ext cx="744538" cy="74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6" name="Picture 30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4451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7" name="Picture 31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7082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8" name="Picture 32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29" name="Picture 33" descr="gras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39850"/>
            <a:ext cx="601663" cy="60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1066800"/>
            <a:ext cx="49530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009900"/>
                </a:solidFill>
                <a:ea typeface="隶书" pitchFamily="49" charset="-122"/>
              </a:rPr>
              <a:t>孤独之旅</a:t>
            </a:r>
          </a:p>
          <a:p>
            <a:pPr algn="r">
              <a:spcBef>
                <a:spcPct val="50000"/>
              </a:spcBef>
            </a:pPr>
            <a:r>
              <a:rPr lang="zh-CN" altLang="en-US" sz="4000" b="1" dirty="0">
                <a:solidFill>
                  <a:srgbClr val="009900"/>
                </a:solidFill>
                <a:ea typeface="隶书" pitchFamily="49" charset="-122"/>
              </a:rPr>
              <a:t>曹文轩</a:t>
            </a:r>
          </a:p>
        </p:txBody>
      </p:sp>
      <p:pic>
        <p:nvPicPr>
          <p:cNvPr id="35" name="Picture 2" descr="E:\听雨这一届\初三\教学工作\2016年公开课\146215933074325369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50899"/>
            <a:ext cx="2476500" cy="277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97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6" fill="hold"/>
                                        <p:tgtEl>
                                          <p:spTgt spid="809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41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512" fill="hold"/>
                                        <p:tgtEl>
                                          <p:spTgt spid="808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900"/>
                </p:tgtEl>
              </p:cMediaNode>
            </p:audio>
            <p:audio>
              <p:cMediaNode>
                <p:cTn id="1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89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听雨这一届\初三\教学工作\2016年公开课\d6d432faf4f252f8ee5faea5e7ce3d0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644" y="832804"/>
            <a:ext cx="3666933" cy="399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91587" y="312330"/>
            <a:ext cx="482055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国际安徒生奖</a:t>
            </a:r>
          </a:p>
        </p:txBody>
      </p:sp>
      <p:pic>
        <p:nvPicPr>
          <p:cNvPr id="8" name="Picture 2" descr="E:\听雨这一届\初三\教学工作\2016年公开课\u=67218301,2921702666&amp;fm=21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40" y="1700808"/>
            <a:ext cx="4752528" cy="391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59231" y="5146389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“儿童文学的诺贝尔文学奖”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8408" y="5949280"/>
            <a:ext cx="8447184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2016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日，</a:t>
            </a:r>
            <a:r>
              <a:rPr lang="zh-CN" altLang="zh-CN" sz="2800" b="1" dirty="0"/>
              <a:t>曹文轩</a:t>
            </a:r>
            <a:r>
              <a:rPr lang="zh-CN" altLang="en-US" sz="2800" b="1" dirty="0"/>
              <a:t>荣获</a:t>
            </a:r>
            <a:r>
              <a:rPr lang="en-US" altLang="zh-CN" sz="2800" b="1" dirty="0"/>
              <a:t>2016</a:t>
            </a:r>
            <a:r>
              <a:rPr lang="zh-CN" altLang="en-US" sz="2800" b="1" dirty="0"/>
              <a:t>年度“国际安徒生奖”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580112" y="81498"/>
            <a:ext cx="2501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600" b="1" dirty="0"/>
              <a:t>江苏盐城人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90855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7284" y="4038232"/>
            <a:ext cx="8568952" cy="2664296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altLang="zh-CN" dirty="0"/>
              <a:t>          </a:t>
            </a:r>
            <a:r>
              <a:rPr lang="zh-CN" altLang="zh-CN" b="1" dirty="0"/>
              <a:t>曹文轩的作品</a:t>
            </a:r>
            <a:r>
              <a:rPr lang="zh-CN" altLang="zh-CN" b="1" dirty="0">
                <a:solidFill>
                  <a:srgbClr val="FF0000"/>
                </a:solidFill>
              </a:rPr>
              <a:t>读起来很美</a:t>
            </a:r>
            <a:r>
              <a:rPr lang="zh-CN" altLang="zh-CN" b="1" dirty="0"/>
              <a:t>，书写了关于悲伤和苦痛的童年生活，树立了孩子们面对艰难生活挑战的榜样，能够赢得广泛的儿童读者的喜爱。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                                         ——</a:t>
            </a:r>
            <a:r>
              <a:rPr lang="zh-CN" altLang="en-US" b="1" dirty="0"/>
              <a:t>国际安徒生奖颁奖词</a:t>
            </a:r>
          </a:p>
        </p:txBody>
      </p:sp>
      <p:pic>
        <p:nvPicPr>
          <p:cNvPr id="1027" name="Picture 3" descr="E:\听雨这一届\初三\教学工作\2016年公开课\1462159329645980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381"/>
            <a:ext cx="3888432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听雨这一届\初三\教学工作\2016年公开课\u=2689667808,520798655&amp;fm=21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8407"/>
            <a:ext cx="3838575" cy="255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听雨这一届\初三\教学工作\2016年公开课\10366049_92669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7315" r="12575" b="16279"/>
          <a:stretch/>
        </p:blipFill>
        <p:spPr bwMode="auto">
          <a:xfrm>
            <a:off x="3442111" y="1627931"/>
            <a:ext cx="2179299" cy="240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501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2052" name="Picture 4" descr="E:\听雨这一届\初三\教学工作\2016年公开课\2005092102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61"/>
          <a:stretch/>
        </p:blipFill>
        <p:spPr bwMode="auto">
          <a:xfrm>
            <a:off x="140734" y="991681"/>
            <a:ext cx="5080000" cy="222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E:\听雨这一届\初三\教学工作\2016年公开课\a000015376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3" r="13844"/>
          <a:stretch/>
        </p:blipFill>
        <p:spPr bwMode="auto">
          <a:xfrm rot="891700">
            <a:off x="4875946" y="981547"/>
            <a:ext cx="412073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:\听雨这一届\初三\教学工作\2016年公开课\rBEhWFHpafIIAAAAAARYeczJ6FYAABMYgB7PgAABFiR9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7626">
            <a:off x="178781" y="3641835"/>
            <a:ext cx="3960440" cy="344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088261" y="87015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纯美小说</a:t>
            </a:r>
          </a:p>
        </p:txBody>
      </p:sp>
    </p:spTree>
    <p:extLst>
      <p:ext uri="{BB962C8B-B14F-4D97-AF65-F5344CB8AC3E}">
        <p14:creationId xmlns:p14="http://schemas.microsoft.com/office/powerpoint/2010/main" val="3034418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99792" y="476671"/>
            <a:ext cx="6336704" cy="4229331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zh-CN" altLang="zh-CN" sz="2800" b="1" dirty="0"/>
              <a:t>他的作品以庄重忧郁的风格、</a:t>
            </a:r>
            <a:r>
              <a:rPr lang="zh-CN" altLang="zh-CN" sz="2800" b="1" dirty="0">
                <a:solidFill>
                  <a:srgbClr val="FF0000"/>
                </a:solidFill>
              </a:rPr>
              <a:t>诗情画意的意境</a:t>
            </a:r>
            <a:r>
              <a:rPr lang="zh-CN" altLang="zh-CN" sz="2800" b="1" dirty="0"/>
              <a:t>、充满智慧的叙述方式，呈现给了我们一个真善美的艺术世界</a:t>
            </a:r>
            <a:r>
              <a:rPr lang="zh-CN" altLang="en-US" sz="2800" b="1" dirty="0"/>
              <a:t>。</a:t>
            </a:r>
            <a:r>
              <a:rPr lang="en-US" altLang="zh-CN" sz="2800" b="1" dirty="0"/>
              <a:t>                              </a:t>
            </a:r>
          </a:p>
          <a:p>
            <a:r>
              <a:rPr lang="en-US" altLang="zh-CN" sz="2800" b="1" dirty="0"/>
              <a:t>                                                      ——</a:t>
            </a:r>
            <a:r>
              <a:rPr lang="zh-CN" altLang="en-US" sz="2800" b="1" dirty="0"/>
              <a:t>评论</a:t>
            </a:r>
            <a:endParaRPr lang="en-US" altLang="zh-CN" sz="2800" b="1" dirty="0"/>
          </a:p>
          <a:p>
            <a:endParaRPr lang="en-US" altLang="zh-CN" sz="2800" b="1" dirty="0"/>
          </a:p>
          <a:p>
            <a:r>
              <a:rPr lang="zh-CN" altLang="en-US" sz="2800" b="1" dirty="0"/>
              <a:t>人们可以在他作品中看到人情之美、</a:t>
            </a:r>
            <a:r>
              <a:rPr lang="zh-CN" altLang="en-US" sz="2800" b="1" dirty="0">
                <a:solidFill>
                  <a:srgbClr val="FF0000"/>
                </a:solidFill>
              </a:rPr>
              <a:t>风景之美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这也是他的书受到那么多人喜爱的原因。</a:t>
            </a:r>
            <a:endParaRPr lang="en-US" altLang="zh-CN" sz="2800" b="1" dirty="0"/>
          </a:p>
          <a:p>
            <a:r>
              <a:rPr lang="en-US" altLang="zh-CN" sz="2800" b="1" dirty="0"/>
              <a:t>                                                     ——</a:t>
            </a:r>
            <a:r>
              <a:rPr lang="zh-CN" altLang="en-US" sz="2800" b="1" dirty="0"/>
              <a:t>评论</a:t>
            </a:r>
          </a:p>
        </p:txBody>
      </p:sp>
      <p:pic>
        <p:nvPicPr>
          <p:cNvPr id="4098" name="Picture 2" descr="E:\听雨这一届\初三\教学工作\2016年公开课\55453_P_138116930986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5" r="13308"/>
          <a:stretch/>
        </p:blipFill>
        <p:spPr bwMode="auto">
          <a:xfrm>
            <a:off x="245029" y="188640"/>
            <a:ext cx="2208811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-252536" y="6150114"/>
            <a:ext cx="619268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“纯美小说”美在哪里？</a:t>
            </a:r>
          </a:p>
        </p:txBody>
      </p:sp>
      <p:pic>
        <p:nvPicPr>
          <p:cNvPr id="5" name="Picture 5" descr="E:\听雨这一届\初三\教学工作\2016年公开课\10366049_92669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7315" r="12575" b="16279"/>
          <a:stretch/>
        </p:blipFill>
        <p:spPr bwMode="auto">
          <a:xfrm>
            <a:off x="281032" y="3501008"/>
            <a:ext cx="2179299" cy="240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680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5085184"/>
            <a:ext cx="8496944" cy="4525963"/>
          </a:xfrm>
        </p:spPr>
        <p:txBody>
          <a:bodyPr/>
          <a:lstStyle/>
          <a:p>
            <a:r>
              <a:rPr lang="zh-CN" altLang="en-US" dirty="0"/>
              <a:t>         生成美的途径尽管千条万条，但最重要并最容易收到效果的途径就是</a:t>
            </a:r>
            <a:r>
              <a:rPr lang="zh-CN" altLang="en-US" dirty="0">
                <a:solidFill>
                  <a:srgbClr val="FF0000"/>
                </a:solidFill>
              </a:rPr>
              <a:t>描写风景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en-US" altLang="zh-CN" dirty="0"/>
              <a:t>                                                          ——</a:t>
            </a:r>
            <a:r>
              <a:rPr lang="zh-CN" altLang="en-US" dirty="0"/>
              <a:t>曹文轩</a:t>
            </a:r>
          </a:p>
        </p:txBody>
      </p:sp>
      <p:pic>
        <p:nvPicPr>
          <p:cNvPr id="3074" name="Picture 2" descr="E:\听雨这一届\初三\教学工作\2016年公开课\u=302008790,3213660360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3830209" cy="3679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听雨这一届\初三\教学工作\2016年公开课\u=2525595408,889729496&amp;fm=21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096" y="117759"/>
            <a:ext cx="3887352" cy="291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539552" y="117759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纯美小说</a:t>
            </a:r>
          </a:p>
        </p:txBody>
      </p:sp>
    </p:spTree>
    <p:extLst>
      <p:ext uri="{BB962C8B-B14F-4D97-AF65-F5344CB8AC3E}">
        <p14:creationId xmlns:p14="http://schemas.microsoft.com/office/powerpoint/2010/main" val="232440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609600" y="76200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>
              <a:latin typeface="Times New Roman" pitchFamily="18" charset="0"/>
            </a:endParaRPr>
          </a:p>
        </p:txBody>
      </p:sp>
      <p:pic>
        <p:nvPicPr>
          <p:cNvPr id="59395" name="Picture 3" descr="luwe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78" y="116403"/>
            <a:ext cx="28194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6" name="Picture 4" descr="15_12_30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707" y="116403"/>
            <a:ext cx="3200400" cy="203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7" name="Picture 5" descr="anbian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28278"/>
            <a:ext cx="2819400" cy="19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8" name="Picture 6" descr="bas409_01_p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906" y="128278"/>
            <a:ext cx="22860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609600" y="2241150"/>
            <a:ext cx="86868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zh-CN" altLang="zh-CN" sz="3200" b="1" dirty="0"/>
              <a:t>诗意如水的笔触</a:t>
            </a:r>
            <a:r>
              <a:rPr lang="en-US" altLang="zh-CN" sz="3200" b="1" dirty="0"/>
              <a:t>        </a:t>
            </a:r>
            <a:r>
              <a:rPr lang="zh-CN" altLang="zh-CN" sz="3200" b="1" dirty="0"/>
              <a:t>至纯至美的世界</a:t>
            </a:r>
          </a:p>
          <a:p>
            <a:endParaRPr lang="zh-CN" altLang="en-US" sz="6000" dirty="0">
              <a:solidFill>
                <a:schemeClr val="tx2"/>
              </a:solidFill>
            </a:endParaRPr>
          </a:p>
        </p:txBody>
      </p:sp>
      <p:pic>
        <p:nvPicPr>
          <p:cNvPr id="59400" name="Picture 8" descr="fangy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466825"/>
            <a:ext cx="9144000" cy="319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879941" y="3195532"/>
            <a:ext cx="49530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8000" b="1" dirty="0">
                <a:solidFill>
                  <a:srgbClr val="009900"/>
                </a:solidFill>
                <a:ea typeface="隶书" pitchFamily="49" charset="-122"/>
              </a:rPr>
              <a:t>孤独之旅</a:t>
            </a:r>
          </a:p>
          <a:p>
            <a:pPr algn="r">
              <a:spcBef>
                <a:spcPct val="50000"/>
              </a:spcBef>
            </a:pPr>
            <a:r>
              <a:rPr lang="zh-CN" altLang="en-US" sz="4000" b="1" dirty="0">
                <a:solidFill>
                  <a:srgbClr val="009900"/>
                </a:solidFill>
                <a:ea typeface="隶书" pitchFamily="49" charset="-122"/>
              </a:rPr>
              <a:t>曹文轩</a:t>
            </a:r>
          </a:p>
        </p:txBody>
      </p:sp>
    </p:spTree>
    <p:extLst>
      <p:ext uri="{BB962C8B-B14F-4D97-AF65-F5344CB8AC3E}">
        <p14:creationId xmlns:p14="http://schemas.microsoft.com/office/powerpoint/2010/main" val="15322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808287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20054302314285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54" y="3501877"/>
            <a:ext cx="2808287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283968" y="453526"/>
            <a:ext cx="358303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学习目标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59887" y="2432405"/>
            <a:ext cx="623119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          </a:t>
            </a:r>
            <a:r>
              <a:rPr lang="zh-CN" altLang="zh-CN" sz="3200" b="1" dirty="0"/>
              <a:t>通过</a:t>
            </a:r>
            <a:r>
              <a:rPr lang="zh-CN" altLang="zh-CN" sz="3200" b="1" dirty="0">
                <a:solidFill>
                  <a:srgbClr val="FF0000"/>
                </a:solidFill>
              </a:rPr>
              <a:t>赏析自然环境描写</a:t>
            </a:r>
            <a:r>
              <a:rPr lang="zh-CN" altLang="zh-CN" sz="3200" b="1" dirty="0"/>
              <a:t>，理</a:t>
            </a:r>
            <a:endParaRPr lang="en-US" altLang="zh-CN" sz="3200" b="1" dirty="0"/>
          </a:p>
          <a:p>
            <a:r>
              <a:rPr lang="en-US" altLang="zh-CN" sz="3200" b="1" dirty="0"/>
              <a:t>   </a:t>
            </a:r>
            <a:r>
              <a:rPr lang="zh-CN" altLang="zh-CN" sz="3200" b="1" dirty="0"/>
              <a:t>解杜小康的成长和小说的主旨。</a:t>
            </a:r>
          </a:p>
          <a:p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1547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8197">
            <a:off x="1780906" y="884885"/>
            <a:ext cx="2808287" cy="309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20054302314285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2702">
            <a:off x="5442564" y="437199"/>
            <a:ext cx="2808287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87" y="4060552"/>
            <a:ext cx="91299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   </a:t>
            </a:r>
            <a:r>
              <a:rPr lang="zh-CN" altLang="zh-CN" sz="3200" b="1" dirty="0"/>
              <a:t>油麻地家底最厚实的一户人家，就是杜小康家，但它竟在一天早上，忽然一落千丈，跌落到了另一番境地里，杜家的独生子杜小康失学了，只好跟着父亲去放鸭。</a:t>
            </a:r>
            <a:r>
              <a:rPr lang="en-US" altLang="zh-CN" sz="3200" b="1" dirty="0"/>
              <a:t> </a:t>
            </a:r>
            <a:endParaRPr lang="zh-CN" altLang="en-US" sz="3200" dirty="0"/>
          </a:p>
        </p:txBody>
      </p:sp>
      <p:sp>
        <p:nvSpPr>
          <p:cNvPr id="5" name="椭圆 4"/>
          <p:cNvSpPr/>
          <p:nvPr/>
        </p:nvSpPr>
        <p:spPr>
          <a:xfrm>
            <a:off x="2987824" y="4060552"/>
            <a:ext cx="1368152" cy="6645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5550562" y="4545248"/>
            <a:ext cx="1685733" cy="6645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-28330" y="124281"/>
            <a:ext cx="3663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课文开头：</a:t>
            </a:r>
          </a:p>
        </p:txBody>
      </p:sp>
    </p:spTree>
    <p:extLst>
      <p:ext uri="{BB962C8B-B14F-4D97-AF65-F5344CB8AC3E}">
        <p14:creationId xmlns:p14="http://schemas.microsoft.com/office/powerpoint/2010/main" val="125760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p000000503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1325" y="331123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8000" b="1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孤独之旅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115616" y="1568986"/>
            <a:ext cx="60821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本文讲了一个怎样的故事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?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83568" y="2852936"/>
            <a:ext cx="7632700" cy="255454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        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贫困失学后的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</a:rPr>
              <a:t>（背景）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杜小康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（人）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和父亲一起去放鸭</a:t>
            </a:r>
            <a:r>
              <a:rPr kumimoji="1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,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在暴风雨中经受磨难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</a:rPr>
              <a:t>（事）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，逐渐成长、坚强的故事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</a:rPr>
              <a:t>（果）</a:t>
            </a:r>
            <a:r>
              <a:rPr kumimoji="1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56673" y="5747883"/>
            <a:ext cx="4540025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（背景）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+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人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+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事</a:t>
            </a: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+</a:t>
            </a:r>
            <a:r>
              <a:rPr kumimoji="0" lang="zh-CN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果</a:t>
            </a:r>
          </a:p>
        </p:txBody>
      </p:sp>
    </p:spTree>
    <p:extLst>
      <p:ext uri="{BB962C8B-B14F-4D97-AF65-F5344CB8AC3E}">
        <p14:creationId xmlns:p14="http://schemas.microsoft.com/office/powerpoint/2010/main" val="305932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9" name="Text Box 17"/>
          <p:cNvSpPr txBox="1">
            <a:spLocks noChangeArrowheads="1"/>
          </p:cNvSpPr>
          <p:nvPr/>
        </p:nvSpPr>
        <p:spPr bwMode="auto">
          <a:xfrm>
            <a:off x="3471478" y="1124744"/>
            <a:ext cx="14478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茫然</a:t>
            </a: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13920" y="1124744"/>
            <a:ext cx="35317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刚出发的第一天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0989" y="2111788"/>
            <a:ext cx="26564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初到芦荡时：</a:t>
            </a: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440472" y="2013412"/>
            <a:ext cx="1008609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胆怯</a:t>
            </a:r>
            <a:endParaRPr kumimoji="1" lang="en-US" altLang="zh-CN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1501196" y="1749160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67781" y="4053148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经历暴风雨后：</a:t>
            </a: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3312596" y="4066218"/>
            <a:ext cx="203934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勇敢 坚强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67781" y="3028375"/>
            <a:ext cx="22445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吃完饭时：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415991" y="3028374"/>
            <a:ext cx="18325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稍稍平静</a:t>
            </a:r>
          </a:p>
        </p:txBody>
      </p:sp>
      <p:sp>
        <p:nvSpPr>
          <p:cNvPr id="22" name="Line 4"/>
          <p:cNvSpPr>
            <a:spLocks noChangeShapeType="1"/>
          </p:cNvSpPr>
          <p:nvPr/>
        </p:nvSpPr>
        <p:spPr bwMode="auto">
          <a:xfrm>
            <a:off x="1508641" y="2640215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1501196" y="3580041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5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214" y="1124744"/>
            <a:ext cx="1530544" cy="393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2072297" y="116632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10803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9" grpId="0"/>
      <p:bldP spid="7" grpId="0"/>
      <p:bldP spid="12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9" name="Text Box 17"/>
          <p:cNvSpPr txBox="1">
            <a:spLocks noChangeArrowheads="1"/>
          </p:cNvSpPr>
          <p:nvPr/>
        </p:nvSpPr>
        <p:spPr bwMode="auto">
          <a:xfrm>
            <a:off x="3471478" y="1124744"/>
            <a:ext cx="14478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茫然</a:t>
            </a: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13920" y="1124744"/>
            <a:ext cx="35317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刚出发的第一天</a:t>
            </a:r>
            <a:r>
              <a: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0989" y="2111788"/>
            <a:ext cx="26564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初到芦荡时：</a:t>
            </a: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440472" y="2013412"/>
            <a:ext cx="1008609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胆怯</a:t>
            </a:r>
            <a:endParaRPr kumimoji="1" lang="en-US" altLang="zh-CN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1501196" y="1749160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67781" y="4053148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经历暴风雨后：</a:t>
            </a: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3312596" y="4066218"/>
            <a:ext cx="203934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勇敢 坚强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67781" y="3028375"/>
            <a:ext cx="22445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吃完饭时：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415991" y="3028374"/>
            <a:ext cx="18325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</a:rPr>
              <a:t>稍稍平静</a:t>
            </a:r>
          </a:p>
        </p:txBody>
      </p:sp>
      <p:sp>
        <p:nvSpPr>
          <p:cNvPr id="22" name="Line 4"/>
          <p:cNvSpPr>
            <a:spLocks noChangeShapeType="1"/>
          </p:cNvSpPr>
          <p:nvPr/>
        </p:nvSpPr>
        <p:spPr bwMode="auto">
          <a:xfrm>
            <a:off x="1508641" y="2640215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1501196" y="3580041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2072297" y="116632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</a:rPr>
              <a:t>杜小康的心路历程                                      </a:t>
            </a:r>
          </a:p>
        </p:txBody>
      </p:sp>
      <p:sp>
        <p:nvSpPr>
          <p:cNvPr id="2" name="Rectangle 1"/>
          <p:cNvSpPr/>
          <p:nvPr/>
        </p:nvSpPr>
        <p:spPr>
          <a:xfrm>
            <a:off x="4858755" y="1207844"/>
            <a:ext cx="3897221" cy="563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ea typeface="楷体_GB2312" charset="-122"/>
              </a:rPr>
              <a:t>“我不去放鸭了，我要上岸回家</a:t>
            </a:r>
            <a:r>
              <a:rPr lang="en-US" altLang="zh-CN" b="1" dirty="0">
                <a:ea typeface="楷体_GB2312" charset="-122"/>
              </a:rPr>
              <a:t>… …”</a:t>
            </a:r>
          </a:p>
        </p:txBody>
      </p:sp>
      <p:sp>
        <p:nvSpPr>
          <p:cNvPr id="3" name="Rectangle 2"/>
          <p:cNvSpPr/>
          <p:nvPr/>
        </p:nvSpPr>
        <p:spPr>
          <a:xfrm>
            <a:off x="6156176" y="2013412"/>
            <a:ext cx="1819729" cy="563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ea typeface="楷体_GB2312" charset="-122"/>
              </a:rPr>
              <a:t>“我要回家</a:t>
            </a:r>
            <a:r>
              <a:rPr lang="en-US" altLang="zh-CN" b="1" dirty="0">
                <a:ea typeface="楷体_GB2312" charset="-122"/>
              </a:rPr>
              <a:t>… …”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3690" y="4087762"/>
            <a:ext cx="2492990" cy="563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>
                <a:ea typeface="楷体_GB2312" charset="-122"/>
              </a:rPr>
              <a:t>“还是分头去找吧。”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5428283" y="4369377"/>
            <a:ext cx="3416320" cy="5632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defRPr b="1">
                <a:ea typeface="楷体_GB2312" charset="-122"/>
              </a:defRPr>
            </a:lvl1pPr>
          </a:lstStyle>
          <a:p>
            <a:r>
              <a:rPr lang="zh-CN" altLang="en-US" dirty="0"/>
              <a:t>“蛋！爸！鸭蛋！鸭下蛋了！”</a:t>
            </a:r>
          </a:p>
        </p:txBody>
      </p:sp>
    </p:spTree>
    <p:extLst>
      <p:ext uri="{BB962C8B-B14F-4D97-AF65-F5344CB8AC3E}">
        <p14:creationId xmlns:p14="http://schemas.microsoft.com/office/powerpoint/2010/main" val="337470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 noChangeArrowheads="1"/>
          </p:cNvSpPr>
          <p:nvPr>
            <p:ph type="title"/>
          </p:nvPr>
        </p:nvSpPr>
        <p:spPr>
          <a:xfrm>
            <a:off x="2365375" y="566738"/>
            <a:ext cx="6162675" cy="946150"/>
          </a:xfrm>
        </p:spPr>
        <p:txBody>
          <a:bodyPr/>
          <a:lstStyle/>
          <a:p>
            <a:pPr eaLnBrk="1" hangingPunct="1"/>
            <a:r>
              <a:rPr lang="en-US" altLang="zh-CN" sz="3700" b="1">
                <a:solidFill>
                  <a:srgbClr val="1E8ED5"/>
                </a:solidFill>
              </a:rPr>
              <a:t>—— </a:t>
            </a:r>
            <a:r>
              <a:rPr lang="zh-CN" altLang="en-US" sz="3700" b="1">
                <a:solidFill>
                  <a:srgbClr val="1E8ED5"/>
                </a:solidFill>
              </a:rPr>
              <a:t>勾画杜小康的语言</a:t>
            </a:r>
          </a:p>
        </p:txBody>
      </p:sp>
      <p:sp>
        <p:nvSpPr>
          <p:cNvPr id="9" name="标题 2"/>
          <p:cNvSpPr/>
          <p:nvPr/>
        </p:nvSpPr>
        <p:spPr>
          <a:xfrm>
            <a:off x="787400" y="385763"/>
            <a:ext cx="1350963" cy="1027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anchor="ctr"/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i="0" kern="1200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143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微软雅黑" pitchFamily="34" charset="-122"/>
                <a:cs typeface="+mj-cs"/>
                <a:sym typeface="+mn-ea"/>
              </a:rPr>
              <a:t>速读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/>
        </p:nvSpPr>
        <p:spPr bwMode="auto">
          <a:xfrm>
            <a:off x="179388" y="1512888"/>
            <a:ext cx="87852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每一句话的后面站着一个怎样的杜小康？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83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"/>
          <p:cNvSpPr>
            <a:spLocks noGrp="1" noChangeArrowheads="1"/>
          </p:cNvSpPr>
          <p:nvPr>
            <p:ph type="title"/>
          </p:nvPr>
        </p:nvSpPr>
        <p:spPr>
          <a:xfrm>
            <a:off x="171450" y="495300"/>
            <a:ext cx="8801100" cy="7143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CN" altLang="en-US" sz="3200" b="1">
                <a:solidFill>
                  <a:srgbClr val="1E8ED5"/>
                </a:solidFill>
                <a:sym typeface="黑体" pitchFamily="49" charset="-122"/>
              </a:rPr>
              <a:t>赏析示例：“我不去放鸭了，我要上岸回家……”</a:t>
            </a:r>
            <a:br>
              <a:rPr lang="zh-CN" altLang="en-US" sz="3200" b="1"/>
            </a:br>
            <a:endParaRPr lang="zh-CN" altLang="en-US" sz="3200" b="1"/>
          </a:p>
        </p:txBody>
      </p:sp>
      <p:sp>
        <p:nvSpPr>
          <p:cNvPr id="16386" name="内容占位符 2"/>
          <p:cNvSpPr>
            <a:spLocks noGrp="1" noChangeArrowheads="1"/>
          </p:cNvSpPr>
          <p:nvPr>
            <p:ph idx="1"/>
          </p:nvPr>
        </p:nvSpPr>
        <p:spPr>
          <a:xfrm>
            <a:off x="171450" y="942975"/>
            <a:ext cx="8724900" cy="56292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/>
              <a:t>分析过程：</a:t>
            </a:r>
          </a:p>
          <a:p>
            <a:pPr eaLnBrk="1" hangingPunct="1">
              <a:lnSpc>
                <a:spcPct val="144000"/>
              </a:lnSpc>
              <a:spcBef>
                <a:spcPct val="0"/>
              </a:spcBef>
              <a:spcAft>
                <a:spcPct val="0"/>
              </a:spcAft>
            </a:pPr>
            <a:r>
              <a:rPr b="1"/>
              <a:t>▲</a:t>
            </a:r>
            <a:r>
              <a:rPr sz="2800" b="1">
                <a:solidFill>
                  <a:srgbClr val="1E8ED5"/>
                </a:solidFill>
              </a:rPr>
              <a:t>联系上文</a:t>
            </a:r>
            <a:r>
              <a:rPr sz="2800" b="1"/>
              <a:t>：“失学了”“跟着父亲去放鸭”可以知道杜小康因为失学，所以跟从父亲踏上放鸭之旅。</a:t>
            </a:r>
            <a:r>
              <a:rPr sz="2800" b="1" u="sng">
                <a:solidFill>
                  <a:srgbClr val="FF0000"/>
                </a:solidFill>
              </a:rPr>
              <a:t>（情景）</a:t>
            </a:r>
          </a:p>
          <a:p>
            <a:pPr eaLnBrk="1" hangingPunct="1">
              <a:lnSpc>
                <a:spcPct val="144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/>
              <a:t>从</a:t>
            </a:r>
            <a:r>
              <a:rPr sz="2800" b="1" u="sng">
                <a:solidFill>
                  <a:srgbClr val="FF0000"/>
                </a:solidFill>
              </a:rPr>
              <a:t>关键词</a:t>
            </a:r>
            <a:r>
              <a:rPr sz="2800" b="1"/>
              <a:t>“只好”可读出杜小康</a:t>
            </a:r>
            <a:r>
              <a:rPr sz="2800" b="1">
                <a:solidFill>
                  <a:srgbClr val="1E8ED5"/>
                </a:solidFill>
              </a:rPr>
              <a:t>无奈的心情</a:t>
            </a:r>
            <a:r>
              <a:rPr sz="2800" b="1"/>
              <a:t>。</a:t>
            </a:r>
          </a:p>
          <a:p>
            <a:pPr eaLnBrk="1" hangingPunct="1">
              <a:lnSpc>
                <a:spcPct val="144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/>
              <a:t>▲</a:t>
            </a:r>
            <a:r>
              <a:rPr sz="2800" b="1">
                <a:solidFill>
                  <a:srgbClr val="1E8ED5"/>
                </a:solidFill>
              </a:rPr>
              <a:t>联系下文</a:t>
            </a:r>
            <a:r>
              <a:rPr sz="2800" b="1"/>
              <a:t>：“他站在船上，向后眺望，除了朦朦胧胧的树烟，就什么也没有了。”</a:t>
            </a:r>
          </a:p>
          <a:p>
            <a:pPr eaLnBrk="1" hangingPunct="1">
              <a:lnSpc>
                <a:spcPct val="144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/>
              <a:t>从“向后眺望”这个</a:t>
            </a:r>
            <a:r>
              <a:rPr sz="2800" b="1" u="sng">
                <a:solidFill>
                  <a:srgbClr val="FF0000"/>
                </a:solidFill>
              </a:rPr>
              <a:t>细节描写</a:t>
            </a:r>
            <a:r>
              <a:rPr sz="2800" b="1"/>
              <a:t>可看出杜小康</a:t>
            </a:r>
            <a:r>
              <a:rPr sz="2800" b="1">
                <a:sym typeface="Arial" panose="020B0604020202020204" pitchFamily="34" charset="0"/>
              </a:rPr>
              <a:t>离家时</a:t>
            </a:r>
            <a:r>
              <a:rPr sz="2800" b="1">
                <a:solidFill>
                  <a:srgbClr val="1E8ED5"/>
                </a:solidFill>
              </a:rPr>
              <a:t>茫然、恐惧的心情。</a:t>
            </a:r>
          </a:p>
        </p:txBody>
      </p:sp>
    </p:spTree>
    <p:extLst>
      <p:ext uri="{BB962C8B-B14F-4D97-AF65-F5344CB8AC3E}">
        <p14:creationId xmlns:p14="http://schemas.microsoft.com/office/powerpoint/2010/main" val="2413805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12641"/>
          <p:cNvSpPr>
            <a:spLocks noGrp="1" noChangeArrowheads="1"/>
          </p:cNvSpPr>
          <p:nvPr>
            <p:ph type="title"/>
          </p:nvPr>
        </p:nvSpPr>
        <p:spPr>
          <a:xfrm>
            <a:off x="125413" y="369888"/>
            <a:ext cx="7886700" cy="714375"/>
          </a:xfrm>
        </p:spPr>
        <p:txBody>
          <a:bodyPr/>
          <a:lstStyle/>
          <a:p>
            <a:pPr eaLnBrk="1" hangingPunct="1"/>
            <a:r>
              <a:rPr lang="zh-CN" altLang="en-US" sz="3700" b="1">
                <a:solidFill>
                  <a:schemeClr val="tx1"/>
                </a:solidFill>
              </a:rPr>
              <a:t>赏析人物语言的方法</a:t>
            </a:r>
          </a:p>
        </p:txBody>
      </p:sp>
      <p:sp>
        <p:nvSpPr>
          <p:cNvPr id="17410" name="文本占位符 112642"/>
          <p:cNvSpPr>
            <a:spLocks noGrp="1" noChangeArrowheads="1"/>
          </p:cNvSpPr>
          <p:nvPr>
            <p:ph idx="1"/>
          </p:nvPr>
        </p:nvSpPr>
        <p:spPr>
          <a:xfrm>
            <a:off x="-58738" y="1084263"/>
            <a:ext cx="9615488" cy="5943600"/>
          </a:xfrm>
        </p:spPr>
        <p:txBody>
          <a:bodyPr/>
          <a:lstStyle/>
          <a:p>
            <a:pPr eaLnBrk="1" hangingPunct="1">
              <a:lnSpc>
                <a:spcPct val="18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1</a:t>
            </a:r>
            <a:r>
              <a:rPr sz="3200" b="1" dirty="0">
                <a:solidFill>
                  <a:srgbClr val="FF0000"/>
                </a:solidFill>
                <a:latin typeface="+mn-ea"/>
              </a:rPr>
              <a:t>、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联系</a:t>
            </a:r>
            <a:r>
              <a:rPr sz="3200" b="1" dirty="0" err="1">
                <a:solidFill>
                  <a:srgbClr val="FF0000"/>
                </a:solidFill>
                <a:latin typeface="+mn-ea"/>
              </a:rPr>
              <a:t>上下文，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结合</a:t>
            </a:r>
            <a:r>
              <a:rPr sz="3200" b="1" dirty="0" err="1">
                <a:solidFill>
                  <a:srgbClr val="FF0000"/>
                </a:solidFill>
                <a:latin typeface="+mn-ea"/>
              </a:rPr>
              <a:t>情景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进行分析。</a:t>
            </a:r>
          </a:p>
          <a:p>
            <a:pPr eaLnBrk="1" hangingPunct="1">
              <a:lnSpc>
                <a:spcPct val="180000"/>
              </a:lnSpc>
              <a:buFont typeface="Arial" panose="020B0604020202020204" pitchFamily="34" charset="0"/>
              <a:buNone/>
              <a:defRPr/>
            </a:pPr>
            <a:r>
              <a:rPr sz="2800" b="1" dirty="0">
                <a:latin typeface="+mn-ea"/>
              </a:rPr>
              <a:t>（如：什么时候，什么地点，怎样的情节下说这些话。）</a:t>
            </a:r>
          </a:p>
          <a:p>
            <a:pPr eaLnBrk="1" hangingPunct="1">
              <a:lnSpc>
                <a:spcPct val="18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2、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抓住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关键词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及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细节描写，</a:t>
            </a:r>
            <a:r>
              <a:rPr lang="en-US" altLang="zh-CN" sz="3200" b="1" dirty="0" err="1">
                <a:solidFill>
                  <a:schemeClr val="bg2">
                    <a:lumMod val="50000"/>
                  </a:schemeClr>
                </a:solidFill>
                <a:latin typeface="+mn-ea"/>
              </a:rPr>
              <a:t>揣摩人物</a:t>
            </a:r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内心情感。</a:t>
            </a:r>
          </a:p>
          <a:p>
            <a:pPr eaLnBrk="1" hangingPunct="1">
              <a:lnSpc>
                <a:spcPct val="180000"/>
              </a:lnSpc>
              <a:buFont typeface="Arial" panose="020B0604020202020204" pitchFamily="34" charset="0"/>
              <a:buNone/>
              <a:defRPr/>
            </a:pPr>
            <a:endParaRPr lang="en-US" altLang="zh-CN" sz="3200" b="1" dirty="0">
              <a:solidFill>
                <a:srgbClr val="FF0000"/>
              </a:solidFill>
              <a:latin typeface="+mn-ea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88574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/>
          <p:cNvSpPr>
            <a:spLocks noGrp="1"/>
          </p:cNvSpPr>
          <p:nvPr>
            <p:ph type="title"/>
          </p:nvPr>
        </p:nvSpPr>
        <p:spPr>
          <a:xfrm>
            <a:off x="341313" y="611188"/>
            <a:ext cx="7550150" cy="946150"/>
          </a:xfrm>
        </p:spPr>
        <p:txBody>
          <a:bodyPr/>
          <a:lstStyle/>
          <a:p>
            <a:pPr eaLnBrk="1" fontAlgn="auto" hangingPunct="1">
              <a:defRPr/>
            </a:pPr>
            <a:r>
              <a:rPr lang="zh-CN" altLang="en-US" sz="3700" b="1" noProof="1">
                <a:solidFill>
                  <a:srgbClr val="1E8ED5"/>
                </a:solidFill>
              </a:rPr>
              <a:t>归纳：</a:t>
            </a:r>
            <a:r>
              <a:rPr lang="en-US" altLang="zh-CN" sz="3700" b="1" dirty="0" err="1">
                <a:solidFill>
                  <a:srgbClr val="00B050"/>
                </a:solidFill>
                <a:latin typeface="+mn-ea"/>
                <a:sym typeface="+mn-ea"/>
              </a:rPr>
              <a:t>语境分析</a:t>
            </a:r>
            <a:r>
              <a:rPr lang="en-US" altLang="zh-CN" sz="3700" b="1" dirty="0">
                <a:solidFill>
                  <a:srgbClr val="00B050"/>
                </a:solidFill>
                <a:latin typeface="+mn-ea"/>
                <a:sym typeface="+mn-ea"/>
              </a:rPr>
              <a:t> </a:t>
            </a:r>
            <a:r>
              <a:rPr lang="en-US" altLang="zh-CN" sz="3700" b="1" dirty="0">
                <a:solidFill>
                  <a:srgbClr val="FF0000"/>
                </a:solidFill>
                <a:latin typeface="+mn-ea"/>
                <a:sym typeface="+mn-ea"/>
              </a:rPr>
              <a:t>+ </a:t>
            </a:r>
            <a:r>
              <a:rPr lang="en-US" altLang="zh-CN" sz="3700" b="1" dirty="0" err="1">
                <a:solidFill>
                  <a:schemeClr val="accent6">
                    <a:lumMod val="75000"/>
                  </a:schemeClr>
                </a:solidFill>
                <a:latin typeface="+mn-ea"/>
                <a:sym typeface="+mn-ea"/>
              </a:rPr>
              <a:t>内心情感</a:t>
            </a:r>
            <a:endParaRPr lang="zh-CN" altLang="en-US" sz="3700" b="1" noProof="1">
              <a:solidFill>
                <a:srgbClr val="1E8ED5"/>
              </a:solidFill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idx="1"/>
          </p:nvPr>
        </p:nvSpPr>
        <p:spPr>
          <a:xfrm>
            <a:off x="333375" y="1557338"/>
            <a:ext cx="8477250" cy="4495800"/>
          </a:xfrm>
        </p:spPr>
        <p:txBody>
          <a:bodyPr/>
          <a:lstStyle/>
          <a:p>
            <a:pPr eaLnBrk="1" fontAlgn="auto" hangingPunct="1">
              <a:lnSpc>
                <a:spcPct val="170000"/>
              </a:lnSpc>
              <a:defRPr/>
            </a:pPr>
            <a:r>
              <a:rPr lang="en-US" altLang="zh-CN" sz="3600" b="1" dirty="0" err="1">
                <a:solidFill>
                  <a:srgbClr val="00B050"/>
                </a:solidFill>
                <a:latin typeface="楷体_GB2312" charset="0"/>
                <a:ea typeface="楷体_GB2312" charset="0"/>
              </a:rPr>
              <a:t>杜小康因为失学不得不跟着父亲去放鸭</a:t>
            </a:r>
            <a:r>
              <a:rPr sz="3600" b="1" dirty="0">
                <a:solidFill>
                  <a:srgbClr val="00B050"/>
                </a:solidFill>
                <a:latin typeface="楷体_GB2312" charset="0"/>
                <a:ea typeface="楷体_GB2312" charset="0"/>
              </a:rPr>
              <a:t>，</a:t>
            </a:r>
            <a:r>
              <a:rPr sz="3600" b="1" noProof="1">
                <a:solidFill>
                  <a:schemeClr val="accent6">
                    <a:lumMod val="75000"/>
                  </a:schemeClr>
                </a:solidFill>
                <a:ea typeface="楷体_GB2312" charset="-122"/>
              </a:rPr>
              <a:t>表现了他无奈、茫然、恐惧的心情。</a:t>
            </a:r>
          </a:p>
          <a:p>
            <a:pPr eaLnBrk="1" fontAlgn="auto" hangingPunct="1">
              <a:lnSpc>
                <a:spcPct val="17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+mn-ea"/>
                <a:sym typeface="+mn-ea"/>
              </a:rPr>
              <a:t>       </a:t>
            </a:r>
            <a:endParaRPr sz="3600" b="1" dirty="0">
              <a:solidFill>
                <a:srgbClr val="FF0000"/>
              </a:solidFill>
              <a:latin typeface="+mn-ea"/>
              <a:sym typeface="+mn-ea"/>
            </a:endParaRPr>
          </a:p>
          <a:p>
            <a:pPr eaLnBrk="1" fontAlgn="auto" hangingPunct="1">
              <a:lnSpc>
                <a:spcPct val="170000"/>
              </a:lnSpc>
              <a:defRPr/>
            </a:pPr>
            <a:endParaRPr sz="3600" b="1" noProof="1">
              <a:solidFill>
                <a:srgbClr val="FF0000"/>
              </a:solidFill>
              <a:ea typeface="楷体_GB231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319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333375" y="334963"/>
            <a:ext cx="5303838" cy="830262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“我要回家……”</a:t>
            </a:r>
          </a:p>
        </p:txBody>
      </p:sp>
      <p:sp>
        <p:nvSpPr>
          <p:cNvPr id="10243" name="Rectangle 3"/>
          <p:cNvSpPr>
            <a:spLocks noGrp="1"/>
          </p:cNvSpPr>
          <p:nvPr/>
        </p:nvSpPr>
        <p:spPr>
          <a:xfrm>
            <a:off x="333375" y="2355850"/>
            <a:ext cx="8477250" cy="2973388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</a:ln>
        </p:spPr>
        <p:txBody>
          <a:bodyPr>
            <a:normAutofit/>
          </a:bodyPr>
          <a:lstStyle>
            <a:lvl1pPr marL="0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defRPr lang="zh-CN" altLang="en-US" sz="24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9875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 sz="20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32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4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6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78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9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91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63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51435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tabLst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_GB2312" charset="0"/>
                <a:ea typeface="楷体_GB2312" charset="0"/>
                <a:cs typeface="+mn-cs"/>
              </a:rPr>
              <a:t>杜小康因为在芦苇荡单调无聊的生活而迫切想家，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楷体_GB2312" charset="-122"/>
                <a:cs typeface="+mn-cs"/>
              </a:rPr>
              <a:t>表现了他孤独的心情。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楷体_GB231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263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215900" y="319088"/>
            <a:ext cx="5711825" cy="762000"/>
          </a:xfrm>
          <a:prstGeom prst="rect">
            <a:avLst/>
          </a:prstGeom>
          <a:solidFill>
            <a:schemeClr val="bg1">
              <a:alpha val="5215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还是分头去找吧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15900" y="1219200"/>
            <a:ext cx="5711825" cy="762000"/>
          </a:xfrm>
          <a:prstGeom prst="rect">
            <a:avLst/>
          </a:pr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“还是分头去找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？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15900" y="2117725"/>
            <a:ext cx="5711825" cy="762000"/>
          </a:xfrm>
          <a:prstGeom prst="rect">
            <a:avLst/>
          </a:prstGeom>
          <a:solidFill>
            <a:schemeClr val="bg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“还是分头去找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！</a:t>
            </a:r>
            <a:r>
              <a:rPr kumimoji="0" lang="zh-CN" altLang="en-US" sz="44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</a:p>
        </p:txBody>
      </p:sp>
      <p:sp>
        <p:nvSpPr>
          <p:cNvPr id="10243" name="Rectangle 3"/>
          <p:cNvSpPr>
            <a:spLocks noGrp="1"/>
          </p:cNvSpPr>
          <p:nvPr/>
        </p:nvSpPr>
        <p:spPr>
          <a:xfrm>
            <a:off x="333375" y="3314700"/>
            <a:ext cx="8477250" cy="29749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</a:ln>
        </p:spPr>
        <p:txBody>
          <a:bodyPr>
            <a:normAutofit/>
          </a:bodyPr>
          <a:lstStyle>
            <a:lvl1pPr marL="0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defRPr lang="zh-CN" altLang="en-US" sz="24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9875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 sz="20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32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4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6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78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9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91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63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51435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tabLst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_GB2312" charset="0"/>
                <a:ea typeface="楷体_GB2312" charset="0"/>
                <a:cs typeface="+mn-cs"/>
              </a:rPr>
              <a:t>杜小康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_GB2312" charset="0"/>
                <a:ea typeface="楷体_GB2312" charset="0"/>
                <a:cs typeface="+mn-cs"/>
              </a:rPr>
              <a:t>在鸭子丢失的情况下还能保持平静，不顾疼痛，努力寻找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楷体_GB2312" charset="-122"/>
                <a:cs typeface="+mn-cs"/>
              </a:rPr>
              <a:t>，表现了他的坚强和勇敢。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楷体_GB231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365146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10243" grpId="0" build="allAtOnce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293688" y="260350"/>
            <a:ext cx="6415087" cy="646113"/>
          </a:xfrm>
          <a:prstGeom prst="rect">
            <a:avLst/>
          </a:prstGeom>
          <a:solidFill>
            <a:schemeClr val="bg2">
              <a:alpha val="5215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>
                <a:ln>
                  <a:noFill/>
                </a:ln>
                <a:solidFill>
                  <a:srgbClr val="1E8ED5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“蛋！爸！鸭蛋！鸭下蛋了！”</a:t>
            </a:r>
            <a:endParaRPr kumimoji="0" lang="zh-CN" altLang="en-US" sz="3600" b="1" i="0" u="none" strike="noStrike" kern="0" cap="none" spc="0" normalizeH="0" baseline="0" noProof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Rectangle 3"/>
          <p:cNvSpPr>
            <a:spLocks noGrp="1"/>
          </p:cNvSpPr>
          <p:nvPr/>
        </p:nvSpPr>
        <p:spPr>
          <a:xfrm>
            <a:off x="333375" y="1941513"/>
            <a:ext cx="8477250" cy="29749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</a:ln>
        </p:spPr>
        <p:txBody>
          <a:bodyPr>
            <a:normAutofit/>
          </a:bodyPr>
          <a:lstStyle>
            <a:lvl1pPr marL="0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defRPr lang="zh-CN" altLang="en-US" sz="24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9875" indent="0" algn="just" defTabSz="514350" rtl="0" eaLnBrk="1" latinLnBrk="0" hangingPunct="1">
              <a:spcBef>
                <a:spcPts val="0"/>
              </a:spcBef>
              <a:spcAft>
                <a:spcPts val="0"/>
              </a:spcAft>
              <a:buClrTx/>
              <a:buFont typeface="Arial" pitchFamily="34" charset="0"/>
              <a:buChar char="•"/>
              <a:defRPr sz="20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32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4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6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78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95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9130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6305" indent="-128905" algn="l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Char char="•"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514350" rtl="0" eaLnBrk="1" fontAlgn="auto" latinLnBrk="0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itchFamily="34" charset="0"/>
              <a:buChar char="•"/>
              <a:tabLst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_GB2312" charset="0"/>
                <a:ea typeface="楷体_GB2312" charset="0"/>
                <a:cs typeface="+mn-cs"/>
              </a:rPr>
              <a:t>鸭子长大了，第一次下蛋，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n-lt"/>
                <a:ea typeface="楷体_GB2312" charset="-122"/>
                <a:cs typeface="+mn-cs"/>
              </a:rPr>
              <a:t>让杜小康感到十分惊喜和激动。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楷体_GB231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40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allAtOnce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2"/>
          <p:cNvSpPr/>
          <p:nvPr/>
        </p:nvSpPr>
        <p:spPr>
          <a:xfrm>
            <a:off x="787400" y="385763"/>
            <a:ext cx="1350963" cy="1027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anchor="ctr"/>
          <a:lstStyle>
            <a:lvl1pPr algn="l" defTabSz="5143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0" i="0" kern="1200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143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微软雅黑" pitchFamily="34" charset="-122"/>
                <a:cs typeface="+mj-cs"/>
                <a:sym typeface="+mn-ea"/>
              </a:rPr>
              <a:t>诵读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85775" y="1627188"/>
            <a:ext cx="8334375" cy="4495800"/>
          </a:xfrm>
        </p:spPr>
        <p:txBody>
          <a:bodyPr/>
          <a:lstStyle/>
          <a:p>
            <a:pPr eaLnBrk="1" hangingPunct="1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3600" b="1" dirty="0">
                <a:ea typeface="楷体_GB2312" charset="-122"/>
              </a:rPr>
              <a:t>“</a:t>
            </a:r>
            <a:r>
              <a:rPr sz="3600" b="1" dirty="0">
                <a:ea typeface="楷体_GB2312" charset="-122"/>
              </a:rPr>
              <a:t>我不去放鸭了，我要上岸回家</a:t>
            </a:r>
            <a:r>
              <a:rPr lang="en-US" altLang="zh-CN" sz="3600" b="1" dirty="0">
                <a:ea typeface="楷体_GB2312" charset="-122"/>
              </a:rPr>
              <a:t>… …”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ea typeface="楷体_GB2312" charset="-122"/>
              </a:rPr>
              <a:t>“</a:t>
            </a:r>
            <a:r>
              <a:rPr sz="3600" b="1" dirty="0">
                <a:ea typeface="楷体_GB2312" charset="-122"/>
              </a:rPr>
              <a:t>我要回家</a:t>
            </a:r>
            <a:r>
              <a:rPr lang="en-US" altLang="zh-CN" sz="3600" b="1" dirty="0">
                <a:ea typeface="楷体_GB2312" charset="-122"/>
              </a:rPr>
              <a:t>… …”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600" b="1" dirty="0">
                <a:ea typeface="楷体_GB2312" charset="-122"/>
              </a:rPr>
              <a:t>“</a:t>
            </a:r>
            <a:r>
              <a:rPr sz="3600" b="1" dirty="0">
                <a:ea typeface="楷体_GB2312" charset="-122"/>
              </a:rPr>
              <a:t>还是分头去找吧。</a:t>
            </a:r>
            <a:r>
              <a:rPr lang="en-US" altLang="zh-CN" sz="3600" b="1" dirty="0">
                <a:ea typeface="楷体_GB2312" charset="-122"/>
              </a:rPr>
              <a:t>”</a:t>
            </a:r>
            <a:endParaRPr lang="en-US" sz="3600" b="1" dirty="0">
              <a:ea typeface="楷体_GB2312" charset="-122"/>
            </a:endParaRPr>
          </a:p>
          <a:p>
            <a:pPr eaLnBrk="1" hangingPunct="1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3600" b="1" dirty="0">
                <a:ea typeface="楷体_GB2312" charset="-122"/>
              </a:rPr>
              <a:t>“</a:t>
            </a:r>
            <a:r>
              <a:rPr sz="3600" b="1" dirty="0">
                <a:ea typeface="楷体_GB2312" charset="-122"/>
              </a:rPr>
              <a:t>蛋！爸！鸭蛋！鸭下蛋了！</a:t>
            </a:r>
            <a:r>
              <a:rPr lang="en-US" altLang="zh-CN" sz="3600" b="1" dirty="0">
                <a:ea typeface="楷体_GB2312" charset="-122"/>
              </a:rPr>
              <a:t>”</a:t>
            </a:r>
            <a:endParaRPr sz="3600" b="1" dirty="0">
              <a:ea typeface="楷体_GB231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647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00" y="1556792"/>
            <a:ext cx="3203777" cy="476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072297" y="116632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5337007" y="2636912"/>
            <a:ext cx="29674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茫然   恐惧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354777" y="1556791"/>
            <a:ext cx="6207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刚出发的时候是怎样的心理？</a:t>
            </a:r>
          </a:p>
        </p:txBody>
      </p:sp>
    </p:spTree>
    <p:extLst>
      <p:ext uri="{BB962C8B-B14F-4D97-AF65-F5344CB8AC3E}">
        <p14:creationId xmlns:p14="http://schemas.microsoft.com/office/powerpoint/2010/main" val="234651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39401" y="745"/>
            <a:ext cx="60045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         杜小康已不可能再去想他的油麻地。现在，占据他心灵的全部是前方：还要走多远？ 前方是什么样子？前方是未知的。未知的东西，似乎更能撩逗一个少年的心思。他盘腿坐在船头上，望着一片茫茫的水。 </a:t>
            </a:r>
            <a:br>
              <a:rPr lang="zh-CN" altLang="en-US" sz="2400" dirty="0"/>
            </a:br>
            <a:r>
              <a:rPr lang="zh-CN" altLang="en-US" sz="2400" dirty="0"/>
              <a:t> </a:t>
            </a:r>
            <a:r>
              <a:rPr lang="en-US" altLang="zh-CN" sz="2400" dirty="0"/>
              <a:t>       </a:t>
            </a:r>
            <a:r>
              <a:rPr lang="zh-CN" altLang="en-US" sz="2400" dirty="0"/>
              <a:t>四周只是草滩或凹地，已无一户人家。 </a:t>
            </a:r>
            <a:br>
              <a:rPr lang="zh-CN" altLang="en-US" sz="2400" dirty="0"/>
            </a:br>
            <a:r>
              <a:rPr lang="en-US" altLang="zh-CN" sz="2400" dirty="0"/>
              <a:t>       </a:t>
            </a:r>
            <a:r>
              <a:rPr lang="zh-CN" altLang="en-US" sz="2400" b="1" dirty="0">
                <a:solidFill>
                  <a:srgbClr val="0070C0"/>
                </a:solidFill>
              </a:rPr>
              <a:t>黄昏，船舱里的小泥炉，飘起第一缕炊烟，它是这里的惟一的炊烟。它们在晚风中向水面飘去，然后又贴着水面，慢慢飘去。当锅中的饭已经煮熟时，河水因晒了一天太阳而开始飘起炊烟一样的热气。此时，热气与炊烟，就再也无法分得清楚了。</a:t>
            </a:r>
            <a:endParaRPr lang="en-US" altLang="zh-CN" sz="2400" b="1" dirty="0">
              <a:solidFill>
                <a:srgbClr val="0070C0"/>
              </a:solidFill>
            </a:endParaRPr>
          </a:p>
          <a:p>
            <a:r>
              <a:rPr lang="zh-CN" altLang="en-US" sz="2400" b="1" dirty="0">
                <a:solidFill>
                  <a:srgbClr val="0070C0"/>
                </a:solidFill>
              </a:rPr>
              <a:t>        </a:t>
            </a:r>
            <a:r>
              <a:rPr lang="zh-CN" altLang="en-US" sz="2400" dirty="0"/>
              <a:t>月亮从河的东头升上空中时，杜雍和父子俩已经开始吃饭。</a:t>
            </a:r>
          </a:p>
        </p:txBody>
      </p:sp>
      <p:pic>
        <p:nvPicPr>
          <p:cNvPr id="3" name="Picture 5" descr="anbian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9" y="908720"/>
            <a:ext cx="2819400" cy="226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83999" y="131374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品一品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9632" y="1054704"/>
            <a:ext cx="155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/>
              <a:t>11-14</a:t>
            </a:r>
            <a:r>
              <a:rPr lang="zh-CN" altLang="en-US" sz="3200" b="1" dirty="0"/>
              <a:t>段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8444" y="3501008"/>
            <a:ext cx="2358178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如果删掉这段环境描写，</a:t>
            </a:r>
            <a:endParaRPr lang="en-US" altLang="zh-CN" sz="3200" b="1" dirty="0"/>
          </a:p>
          <a:p>
            <a:r>
              <a:rPr lang="zh-CN" altLang="en-US" sz="3200" b="1" dirty="0"/>
              <a:t>好不好？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5445224"/>
            <a:ext cx="770434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烘托了杜小康</a:t>
            </a:r>
            <a:r>
              <a:rPr lang="zh-CN" altLang="en-US" sz="2800" b="1" dirty="0">
                <a:solidFill>
                  <a:srgbClr val="FF0000"/>
                </a:solidFill>
              </a:rPr>
              <a:t>孤独和 茫然</a:t>
            </a:r>
            <a:r>
              <a:rPr lang="zh-CN" altLang="en-US" sz="2800" b="1" dirty="0"/>
              <a:t>的心情。</a:t>
            </a:r>
          </a:p>
        </p:txBody>
      </p:sp>
      <p:sp>
        <p:nvSpPr>
          <p:cNvPr id="6" name="矩形 5"/>
          <p:cNvSpPr/>
          <p:nvPr/>
        </p:nvSpPr>
        <p:spPr>
          <a:xfrm>
            <a:off x="368154" y="6150114"/>
            <a:ext cx="79031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丰富了人物的内心，让人真实可感</a:t>
            </a:r>
          </a:p>
        </p:txBody>
      </p:sp>
    </p:spTree>
    <p:extLst>
      <p:ext uri="{BB962C8B-B14F-4D97-AF65-F5344CB8AC3E}">
        <p14:creationId xmlns:p14="http://schemas.microsoft.com/office/powerpoint/2010/main" val="149198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47" y="1879956"/>
            <a:ext cx="3203777" cy="476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9057" y="260648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915816" y="1331707"/>
            <a:ext cx="66704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初到芦荡的时候是怎样的心理？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4964206" y="2564904"/>
            <a:ext cx="29674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 胆怯  害怕 </a:t>
            </a:r>
          </a:p>
        </p:txBody>
      </p:sp>
    </p:spTree>
    <p:extLst>
      <p:ext uri="{BB962C8B-B14F-4D97-AF65-F5344CB8AC3E}">
        <p14:creationId xmlns:p14="http://schemas.microsoft.com/office/powerpoint/2010/main" val="1239586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03678" y="328284"/>
            <a:ext cx="57246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         </a:t>
            </a:r>
            <a:r>
              <a:rPr lang="zh-CN" altLang="zh-CN" sz="2400" dirty="0"/>
              <a:t>到达这里时，已是</a:t>
            </a:r>
            <a:r>
              <a:rPr lang="zh-CN" altLang="zh-CN" sz="2400" dirty="0">
                <a:solidFill>
                  <a:srgbClr val="FF0000"/>
                </a:solidFill>
              </a:rPr>
              <a:t>傍晚</a:t>
            </a:r>
            <a:r>
              <a:rPr lang="zh-CN" altLang="zh-CN" sz="2400" dirty="0"/>
              <a:t>。当杜小康</a:t>
            </a:r>
            <a:endParaRPr lang="en-US" altLang="zh-CN" sz="2400" dirty="0"/>
          </a:p>
          <a:p>
            <a:r>
              <a:rPr lang="zh-CN" altLang="zh-CN" sz="2400" dirty="0"/>
              <a:t>一眼望去，看到</a:t>
            </a:r>
            <a:r>
              <a:rPr lang="zh-CN" altLang="zh-CN" sz="2400" dirty="0">
                <a:solidFill>
                  <a:srgbClr val="FF0000"/>
                </a:solidFill>
              </a:rPr>
              <a:t>芦苇如绿色的浪潮直涌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zh-CN" altLang="zh-CN" sz="2400" dirty="0">
                <a:solidFill>
                  <a:srgbClr val="FF0000"/>
                </a:solidFill>
              </a:rPr>
              <a:t>到天边</a:t>
            </a:r>
            <a:r>
              <a:rPr lang="zh-CN" altLang="zh-CN" sz="2400" dirty="0"/>
              <a:t>时，他害怕了</a:t>
            </a:r>
            <a:r>
              <a:rPr lang="en-US" altLang="zh-CN" sz="2400" dirty="0"/>
              <a:t>——</a:t>
            </a:r>
            <a:r>
              <a:rPr lang="zh-CN" altLang="zh-CN" sz="2400" dirty="0"/>
              <a:t>这是他出门以来</a:t>
            </a:r>
            <a:endParaRPr lang="en-US" altLang="zh-CN" sz="2400" dirty="0"/>
          </a:p>
          <a:p>
            <a:r>
              <a:rPr lang="zh-CN" altLang="zh-CN" sz="2400" dirty="0"/>
              <a:t>第一回真正感到害怕。</a:t>
            </a:r>
            <a:r>
              <a:rPr lang="zh-CN" altLang="zh-CN" sz="2400" dirty="0">
                <a:solidFill>
                  <a:srgbClr val="FF0000"/>
                </a:solidFill>
              </a:rPr>
              <a:t>芦荡如万重大山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zh-CN" altLang="zh-CN" sz="2400" dirty="0">
                <a:solidFill>
                  <a:srgbClr val="FF0000"/>
                </a:solidFill>
              </a:rPr>
              <a:t>围住了小船</a:t>
            </a:r>
            <a:r>
              <a:rPr lang="zh-CN" altLang="zh-CN" sz="2400" dirty="0"/>
              <a:t>。杜小康</a:t>
            </a:r>
            <a:r>
              <a:rPr lang="zh-CN" altLang="en-US" sz="2400" dirty="0"/>
              <a:t>有</a:t>
            </a:r>
            <a:r>
              <a:rPr lang="zh-CN" altLang="zh-CN" sz="2400" dirty="0"/>
              <a:t>一种永远逃不走的</a:t>
            </a:r>
            <a:endParaRPr lang="en-US" altLang="zh-CN" sz="2400" dirty="0"/>
          </a:p>
          <a:p>
            <a:r>
              <a:rPr lang="zh-CN" altLang="zh-CN" sz="2400" dirty="0"/>
              <a:t>感觉。他望着父亲，眼中露出了一个孩子</a:t>
            </a:r>
            <a:endParaRPr lang="en-US" altLang="zh-CN" sz="2400" dirty="0"/>
          </a:p>
          <a:p>
            <a:r>
              <a:rPr lang="zh-CN" altLang="zh-CN" sz="2400" dirty="0"/>
              <a:t>的胆怯。 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283999" y="131374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品一品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3380" y="1051559"/>
            <a:ext cx="10134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/>
              <a:t>21</a:t>
            </a:r>
            <a:r>
              <a:rPr lang="zh-CN" altLang="en-US" sz="3200" b="1" dirty="0"/>
              <a:t>段</a:t>
            </a:r>
          </a:p>
        </p:txBody>
      </p:sp>
      <p:pic>
        <p:nvPicPr>
          <p:cNvPr id="8" name="Picture 7" descr="p0000005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2604" y="1636334"/>
            <a:ext cx="3213205" cy="2402886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-118591" y="4941168"/>
            <a:ext cx="52020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改一改</a:t>
            </a:r>
            <a:r>
              <a:rPr lang="zh-CN" altLang="en-US" sz="36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，效果会怎样？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35809" y="3371508"/>
            <a:ext cx="60324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         </a:t>
            </a:r>
            <a:r>
              <a:rPr lang="zh-CN" altLang="zh-CN" sz="2400" dirty="0"/>
              <a:t>到达这里时，杜小康一眼望去，</a:t>
            </a:r>
            <a:r>
              <a:rPr lang="zh-CN" altLang="zh-CN" sz="2400" dirty="0">
                <a:solidFill>
                  <a:srgbClr val="FF0000"/>
                </a:solidFill>
              </a:rPr>
              <a:t>看到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zh-CN" altLang="en-US" sz="2400" dirty="0">
                <a:solidFill>
                  <a:srgbClr val="FF0000"/>
                </a:solidFill>
              </a:rPr>
              <a:t>很多芦苇</a:t>
            </a:r>
            <a:r>
              <a:rPr lang="zh-CN" altLang="zh-CN" sz="2400" dirty="0"/>
              <a:t>，他害怕了</a:t>
            </a:r>
            <a:r>
              <a:rPr lang="en-US" altLang="zh-CN" sz="2400" dirty="0"/>
              <a:t>——</a:t>
            </a:r>
            <a:r>
              <a:rPr lang="zh-CN" altLang="zh-CN" sz="2400" dirty="0"/>
              <a:t>这是他出门以来</a:t>
            </a:r>
            <a:endParaRPr lang="en-US" altLang="zh-CN" sz="2400" dirty="0"/>
          </a:p>
          <a:p>
            <a:r>
              <a:rPr lang="zh-CN" altLang="zh-CN" sz="2400" dirty="0"/>
              <a:t>第一回真正感到害怕。杜小康</a:t>
            </a:r>
            <a:r>
              <a:rPr lang="zh-CN" altLang="en-US" sz="2400" dirty="0"/>
              <a:t>有</a:t>
            </a:r>
            <a:r>
              <a:rPr lang="zh-CN" altLang="zh-CN" sz="2400" dirty="0"/>
              <a:t>一种永远逃</a:t>
            </a:r>
            <a:endParaRPr lang="en-US" altLang="zh-CN" sz="2400" dirty="0"/>
          </a:p>
          <a:p>
            <a:r>
              <a:rPr lang="zh-CN" altLang="zh-CN" sz="2400" dirty="0"/>
              <a:t>不走的感觉。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5116740" y="2575300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对比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1560" y="5639551"/>
            <a:ext cx="7758855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/>
              <a:t>原句烘托出了杜小康</a:t>
            </a:r>
            <a:r>
              <a:rPr lang="zh-CN" altLang="en-US" sz="2800" b="1" dirty="0">
                <a:solidFill>
                  <a:srgbClr val="FF0000"/>
                </a:solidFill>
              </a:rPr>
              <a:t>害怕、胆怯和压抑</a:t>
            </a:r>
            <a:r>
              <a:rPr lang="zh-CN" altLang="en-US" sz="2800" b="1" dirty="0"/>
              <a:t>的心情。</a:t>
            </a:r>
          </a:p>
        </p:txBody>
      </p:sp>
      <p:sp>
        <p:nvSpPr>
          <p:cNvPr id="12" name="矩形 11"/>
          <p:cNvSpPr/>
          <p:nvPr/>
        </p:nvSpPr>
        <p:spPr>
          <a:xfrm>
            <a:off x="368154" y="6150114"/>
            <a:ext cx="79031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丰富了人物的内心，让人真实可感</a:t>
            </a:r>
          </a:p>
        </p:txBody>
      </p:sp>
    </p:spTree>
    <p:extLst>
      <p:ext uri="{BB962C8B-B14F-4D97-AF65-F5344CB8AC3E}">
        <p14:creationId xmlns:p14="http://schemas.microsoft.com/office/powerpoint/2010/main" val="226360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6" grpId="0"/>
      <p:bldP spid="10" grpId="0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47" y="1879956"/>
            <a:ext cx="3203777" cy="476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9057" y="260648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915816" y="1331707"/>
            <a:ext cx="6207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吃完饭的时候是怎样的心理？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4964206" y="2564904"/>
            <a:ext cx="25026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 稍稍平静 </a:t>
            </a:r>
          </a:p>
        </p:txBody>
      </p:sp>
    </p:spTree>
    <p:extLst>
      <p:ext uri="{BB962C8B-B14F-4D97-AF65-F5344CB8AC3E}">
        <p14:creationId xmlns:p14="http://schemas.microsoft.com/office/powerpoint/2010/main" val="80652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osh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27308"/>
            <a:ext cx="180020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3848" y="0"/>
            <a:ext cx="58326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         </a:t>
            </a:r>
            <a:r>
              <a:rPr lang="zh-CN" altLang="en-US" sz="2400" b="1" dirty="0"/>
              <a:t>吃完饭，杜小康才</a:t>
            </a:r>
            <a:r>
              <a:rPr lang="zh-CN" altLang="en-US" sz="2400" b="1" dirty="0">
                <a:solidFill>
                  <a:srgbClr val="FF0000"/>
                </a:solidFill>
              </a:rPr>
              <a:t>稍稍从恐慌中安静</a:t>
            </a:r>
            <a:r>
              <a:rPr lang="zh-CN" altLang="en-US" sz="2400" b="1" dirty="0"/>
              <a:t>下来。</a:t>
            </a:r>
          </a:p>
          <a:p>
            <a:r>
              <a:rPr lang="zh-CN" altLang="en-US" sz="2400" b="1" dirty="0"/>
              <a:t>　　</a:t>
            </a:r>
            <a:r>
              <a:rPr lang="zh-CN" altLang="en-US" sz="2400" b="1" dirty="0">
                <a:solidFill>
                  <a:srgbClr val="0070C0"/>
                </a:solidFill>
              </a:rPr>
              <a:t>这里的气味，倒是很好闻的。万顷芦苇，且又是在夏季青森森一片时，空气里满是清香。芦苇丛中还有一种不知名的香草，一缕一缕地掺杂在芦叶的清香里，使杜小康不时地去用劲嗅着。</a:t>
            </a:r>
          </a:p>
          <a:p>
            <a:r>
              <a:rPr lang="zh-CN" altLang="en-US" sz="2400" b="1" dirty="0">
                <a:solidFill>
                  <a:srgbClr val="0070C0"/>
                </a:solidFill>
              </a:rPr>
              <a:t>　　水边的芦叶里，飞着无数萤火虫。有时，它们几十只几百只地聚集在一起时，居然能把水面照亮，使杜小康能看见一只小鸟正浮在水面上。</a:t>
            </a:r>
          </a:p>
          <a:p>
            <a:r>
              <a:rPr lang="zh-CN" altLang="en-US" sz="2400" b="1" dirty="0"/>
              <a:t>　　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317448" y="188640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品一品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9806" y="1116033"/>
            <a:ext cx="155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/>
              <a:t>23-25</a:t>
            </a:r>
            <a:r>
              <a:rPr lang="zh-CN" altLang="en-US" sz="3200" b="1" dirty="0"/>
              <a:t>段</a:t>
            </a:r>
          </a:p>
        </p:txBody>
      </p:sp>
      <p:sp>
        <p:nvSpPr>
          <p:cNvPr id="6" name="矩形 5"/>
          <p:cNvSpPr/>
          <p:nvPr/>
        </p:nvSpPr>
        <p:spPr>
          <a:xfrm>
            <a:off x="158618" y="4654875"/>
            <a:ext cx="634821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这里的环境描写好的哪里？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2823" y="5445224"/>
            <a:ext cx="3430747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烘托心情，充满童趣</a:t>
            </a:r>
          </a:p>
        </p:txBody>
      </p:sp>
      <p:sp>
        <p:nvSpPr>
          <p:cNvPr id="8" name="矩形 7"/>
          <p:cNvSpPr/>
          <p:nvPr/>
        </p:nvSpPr>
        <p:spPr>
          <a:xfrm>
            <a:off x="4319716" y="6150961"/>
            <a:ext cx="430117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丰富了人物的形象</a:t>
            </a:r>
          </a:p>
        </p:txBody>
      </p:sp>
    </p:spTree>
    <p:extLst>
      <p:ext uri="{BB962C8B-B14F-4D97-AF65-F5344CB8AC3E}">
        <p14:creationId xmlns:p14="http://schemas.microsoft.com/office/powerpoint/2010/main" val="349420996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242543" y="391596"/>
            <a:ext cx="435728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    暴风雨来临时，</a:t>
            </a:r>
            <a:endParaRPr kumimoji="1" lang="en-US" altLang="zh-CN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是怎样的情景？</a:t>
            </a:r>
            <a:endParaRPr kumimoji="1" lang="en-US" altLang="zh-CN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  <a:p>
            <a:pPr>
              <a:buFont typeface="Wingdings" pitchFamily="2" charset="2"/>
              <a:buNone/>
            </a:pPr>
            <a:endParaRPr kumimoji="1" lang="zh-CN" altLang="en-US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564904"/>
            <a:ext cx="9824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       </a:t>
            </a:r>
            <a:r>
              <a:rPr lang="zh-CN" altLang="en-US" sz="2400" b="1" dirty="0"/>
              <a:t>（第</a:t>
            </a:r>
            <a:r>
              <a:rPr lang="en-US" altLang="zh-CN" sz="2400" b="1" dirty="0"/>
              <a:t>36</a:t>
            </a:r>
            <a:r>
              <a:rPr lang="zh-CN" altLang="en-US" sz="2400" b="1" dirty="0"/>
              <a:t>段）</a:t>
            </a:r>
            <a:r>
              <a:rPr lang="zh-CN" altLang="zh-CN" sz="2400" b="1" dirty="0"/>
              <a:t>那天，是他们离家以来所遇到的一个最恶劣的天气。</a:t>
            </a:r>
            <a:endParaRPr lang="en-US" altLang="zh-CN" sz="2400" b="1" dirty="0"/>
          </a:p>
          <a:p>
            <a:r>
              <a:rPr lang="zh-CN" altLang="zh-CN" sz="2400" b="1" dirty="0"/>
              <a:t>一早上，天就阴沉下来。天黑，河水也黑，芦苇成了一片黑海。</a:t>
            </a:r>
            <a:endParaRPr lang="en-US" altLang="zh-CN" sz="2400" b="1" dirty="0"/>
          </a:p>
          <a:p>
            <a:r>
              <a:rPr lang="zh-CN" altLang="zh-CN" sz="2400" b="1" dirty="0"/>
              <a:t>杜小康甚至觉得风也是黑的。临近中午时，雷声已如万辆战车从</a:t>
            </a:r>
            <a:endParaRPr lang="en-US" altLang="zh-CN" sz="2400" b="1" dirty="0"/>
          </a:p>
          <a:p>
            <a:r>
              <a:rPr lang="zh-CN" altLang="zh-CN" sz="2400" b="1" dirty="0"/>
              <a:t>天边滚动过来，过不一会，暴风雨就歇斯底里地开始了，顿时，</a:t>
            </a:r>
            <a:endParaRPr lang="en-US" altLang="zh-CN" sz="2400" b="1" dirty="0"/>
          </a:p>
          <a:p>
            <a:r>
              <a:rPr lang="zh-CN" altLang="zh-CN" sz="2400" b="1" dirty="0"/>
              <a:t>天昏地暗，仿佛世纪已到了末日。四下里，一片呼呼的风声和千万</a:t>
            </a:r>
            <a:endParaRPr lang="en-US" altLang="zh-CN" sz="2400" b="1" dirty="0"/>
          </a:p>
          <a:p>
            <a:r>
              <a:rPr lang="zh-CN" altLang="zh-CN" sz="2400" b="1" dirty="0"/>
              <a:t>支芦苇被风撅断的咔嚓声。</a:t>
            </a:r>
            <a:r>
              <a:rPr lang="en-US" altLang="zh-CN" sz="2400" b="1" dirty="0"/>
              <a:t> </a:t>
            </a:r>
          </a:p>
          <a:p>
            <a:r>
              <a:rPr lang="en-US" altLang="zh-CN" sz="2400" b="1" dirty="0"/>
              <a:t>……</a:t>
            </a:r>
            <a:br>
              <a:rPr lang="en-US" altLang="zh-CN" sz="2400" b="1" dirty="0"/>
            </a:br>
            <a:endParaRPr lang="zh-CN" altLang="en-US" sz="2400" b="1" dirty="0"/>
          </a:p>
        </p:txBody>
      </p:sp>
      <p:pic>
        <p:nvPicPr>
          <p:cNvPr id="7" name="Picture 5" descr="ba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3515"/>
            <a:ext cx="3371417" cy="221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-276514" y="5040169"/>
            <a:ext cx="95862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这段环境描写好在哪里？有什么作用？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37228" y="5783467"/>
            <a:ext cx="415209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渲染气氛，为下文作铺垫</a:t>
            </a:r>
          </a:p>
        </p:txBody>
      </p:sp>
      <p:sp>
        <p:nvSpPr>
          <p:cNvPr id="8" name="矩形 7"/>
          <p:cNvSpPr/>
          <p:nvPr/>
        </p:nvSpPr>
        <p:spPr>
          <a:xfrm>
            <a:off x="5841366" y="6117142"/>
            <a:ext cx="32720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让人真实可感</a:t>
            </a:r>
          </a:p>
        </p:txBody>
      </p:sp>
    </p:spTree>
    <p:extLst>
      <p:ext uri="{BB962C8B-B14F-4D97-AF65-F5344CB8AC3E}">
        <p14:creationId xmlns:p14="http://schemas.microsoft.com/office/powerpoint/2010/main" val="311428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 animBg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-588055" y="1196752"/>
            <a:ext cx="885624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    面对暴风雨，杜小康有怎样的表现？</a:t>
            </a:r>
            <a:endParaRPr kumimoji="1" lang="en-US" altLang="zh-CN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  <a:p>
            <a:pPr>
              <a:buFont typeface="Wingdings" pitchFamily="2" charset="2"/>
              <a:buNone/>
            </a:pPr>
            <a:endParaRPr kumimoji="1" lang="zh-CN" altLang="en-US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6732" y="2132856"/>
            <a:ext cx="8837264" cy="15696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（第</a:t>
            </a:r>
            <a:r>
              <a:rPr lang="en-US" altLang="zh-CN" sz="2400" b="1" dirty="0"/>
              <a:t>38</a:t>
            </a:r>
            <a:r>
              <a:rPr lang="zh-CN" altLang="en-US" sz="2400" b="1" dirty="0"/>
              <a:t>段）</a:t>
            </a:r>
            <a:r>
              <a:rPr lang="zh-CN" altLang="zh-CN" sz="2400" b="1" dirty="0"/>
              <a:t>杜小康</a:t>
            </a:r>
            <a:r>
              <a:rPr lang="zh-CN" altLang="zh-CN" sz="2400" b="1" dirty="0">
                <a:solidFill>
                  <a:srgbClr val="FF0000"/>
                </a:solidFill>
              </a:rPr>
              <a:t>忘记了父亲</a:t>
            </a:r>
            <a:r>
              <a:rPr lang="zh-CN" altLang="zh-CN" sz="2400" b="1" dirty="0"/>
              <a:t>，朝一股鸭子</a:t>
            </a:r>
            <a:r>
              <a:rPr lang="zh-CN" altLang="zh-CN" sz="2400" b="1" dirty="0">
                <a:solidFill>
                  <a:srgbClr val="FF0000"/>
                </a:solidFill>
              </a:rPr>
              <a:t>追</a:t>
            </a:r>
            <a:r>
              <a:rPr lang="zh-CN" altLang="zh-CN" sz="2400" b="1" dirty="0"/>
              <a:t>去。</a:t>
            </a:r>
            <a:r>
              <a:rPr lang="en-US" altLang="zh-CN" sz="2400" b="1" dirty="0"/>
              <a:t>……</a:t>
            </a:r>
          </a:p>
          <a:p>
            <a:r>
              <a:rPr lang="zh-CN" altLang="zh-CN" sz="2400" b="1" dirty="0"/>
              <a:t>他</a:t>
            </a:r>
            <a:r>
              <a:rPr lang="zh-CN" altLang="zh-CN" sz="2400" b="1" dirty="0">
                <a:solidFill>
                  <a:srgbClr val="FF0000"/>
                </a:solidFill>
              </a:rPr>
              <a:t>紧紧地跟随</a:t>
            </a:r>
            <a:r>
              <a:rPr lang="zh-CN" altLang="zh-CN" sz="2400" b="1" dirty="0"/>
              <a:t>着它们。他</a:t>
            </a:r>
            <a:r>
              <a:rPr lang="zh-CN" altLang="zh-CN" sz="2400" b="1" dirty="0">
                <a:solidFill>
                  <a:srgbClr val="FF0000"/>
                </a:solidFill>
              </a:rPr>
              <a:t>不停地用手拨</a:t>
            </a:r>
            <a:r>
              <a:rPr lang="zh-CN" altLang="zh-CN" sz="2400" b="1" dirty="0"/>
              <a:t>着眼前的芦苇。</a:t>
            </a:r>
            <a:r>
              <a:rPr lang="en-US" altLang="zh-CN" sz="2400" b="1" dirty="0"/>
              <a:t>……</a:t>
            </a:r>
          </a:p>
          <a:p>
            <a:r>
              <a:rPr lang="zh-CN" altLang="zh-CN" sz="2400" b="1" dirty="0"/>
              <a:t>他感到脚钻心地疼痛。他</a:t>
            </a:r>
            <a:r>
              <a:rPr lang="zh-CN" altLang="zh-CN" sz="2400" b="1" dirty="0">
                <a:solidFill>
                  <a:srgbClr val="FF0000"/>
                </a:solidFill>
              </a:rPr>
              <a:t>顾不得去察看</a:t>
            </a:r>
            <a:r>
              <a:rPr lang="zh-CN" altLang="zh-CN" sz="2400" b="1" dirty="0"/>
              <a:t>一下。</a:t>
            </a:r>
            <a:r>
              <a:rPr lang="en-US" altLang="zh-CN" sz="2400" b="1" dirty="0"/>
              <a:t>……</a:t>
            </a:r>
          </a:p>
          <a:p>
            <a:r>
              <a:rPr lang="zh-CN" altLang="en-US" sz="2400" b="1" dirty="0"/>
              <a:t>（第</a:t>
            </a:r>
            <a:r>
              <a:rPr lang="en-US" altLang="zh-CN" sz="2400" b="1" dirty="0"/>
              <a:t>41</a:t>
            </a:r>
            <a:r>
              <a:rPr lang="zh-CN" altLang="en-US" sz="2400" b="1" dirty="0"/>
              <a:t>段）</a:t>
            </a:r>
            <a:r>
              <a:rPr lang="zh-CN" altLang="zh-CN" sz="2400" b="1" dirty="0"/>
              <a:t>杜小康</a:t>
            </a:r>
            <a:r>
              <a:rPr lang="zh-CN" altLang="zh-CN" sz="2400" b="1" dirty="0">
                <a:solidFill>
                  <a:srgbClr val="FF0000"/>
                </a:solidFill>
              </a:rPr>
              <a:t>摇摇头：</a:t>
            </a:r>
            <a:r>
              <a:rPr lang="en-US" altLang="zh-CN" sz="2400" b="1" dirty="0">
                <a:solidFill>
                  <a:srgbClr val="FF0000"/>
                </a:solidFill>
              </a:rPr>
              <a:t>“</a:t>
            </a:r>
            <a:r>
              <a:rPr lang="zh-CN" altLang="zh-CN" sz="2400" b="1" dirty="0">
                <a:solidFill>
                  <a:srgbClr val="FF0000"/>
                </a:solidFill>
              </a:rPr>
              <a:t>还是分头去找吧。</a:t>
            </a:r>
            <a:r>
              <a:rPr lang="en-US" altLang="zh-CN" sz="2400" b="1" dirty="0"/>
              <a:t>”</a:t>
            </a:r>
            <a:r>
              <a:rPr lang="zh-CN" altLang="zh-CN" sz="2400" b="1" dirty="0"/>
              <a:t>说完，就又走了。</a:t>
            </a:r>
            <a:r>
              <a:rPr lang="en-US" altLang="zh-CN" sz="2400" b="1" dirty="0"/>
              <a:t> </a:t>
            </a:r>
            <a:endParaRPr lang="zh-CN" altLang="en-US" sz="2400" b="1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62238" y="5386578"/>
            <a:ext cx="8856249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宋体" charset="-122"/>
                <a:sym typeface="Wingdings" pitchFamily="2" charset="2"/>
              </a:rPr>
              <a:t>（第</a:t>
            </a:r>
            <a:r>
              <a:rPr lang="en-US" altLang="zh-CN" sz="2400" b="1" dirty="0">
                <a:latin typeface="宋体" charset="-122"/>
                <a:sym typeface="Wingdings" pitchFamily="2" charset="2"/>
              </a:rPr>
              <a:t>26</a:t>
            </a:r>
            <a:r>
              <a:rPr lang="zh-CN" altLang="en-US" sz="2400" b="1" dirty="0">
                <a:latin typeface="宋体" charset="-122"/>
                <a:sym typeface="Wingdings" pitchFamily="2" charset="2"/>
              </a:rPr>
              <a:t>段）夜里睡觉时，他</a:t>
            </a:r>
            <a:r>
              <a:rPr lang="zh-CN" altLang="en-US" sz="2400" b="1" dirty="0">
                <a:solidFill>
                  <a:srgbClr val="FF0000"/>
                </a:solidFill>
                <a:latin typeface="宋体" charset="-122"/>
                <a:sym typeface="Wingdings" pitchFamily="2" charset="2"/>
              </a:rPr>
              <a:t>紧紧地挨着</a:t>
            </a:r>
            <a:r>
              <a:rPr lang="zh-CN" altLang="en-US" sz="2400" b="1" dirty="0">
                <a:latin typeface="宋体" charset="-122"/>
                <a:sym typeface="Wingdings" pitchFamily="2" charset="2"/>
              </a:rPr>
              <a:t>父亲，并且迟迟不能入睡。</a:t>
            </a:r>
            <a:endParaRPr lang="zh-CN" altLang="en-US" sz="2400" b="1" dirty="0">
              <a:latin typeface="宋体" charset="-122"/>
            </a:endParaRPr>
          </a:p>
          <a:p>
            <a:pPr>
              <a:buFont typeface="Wingdings" pitchFamily="2" charset="2"/>
              <a:buNone/>
            </a:pPr>
            <a:r>
              <a:rPr kumimoji="1" lang="zh-CN" altLang="en-US" sz="2400" b="1" dirty="0">
                <a:latin typeface="黑体" pitchFamily="49" charset="-122"/>
                <a:ea typeface="黑体" pitchFamily="49" charset="-122"/>
              </a:rPr>
              <a:t>（第</a:t>
            </a:r>
            <a:r>
              <a:rPr kumimoji="1" lang="en-US" altLang="zh-CN" sz="2400" b="1" dirty="0">
                <a:latin typeface="黑体" pitchFamily="49" charset="-122"/>
                <a:ea typeface="黑体" pitchFamily="49" charset="-122"/>
              </a:rPr>
              <a:t>31</a:t>
            </a:r>
            <a:r>
              <a:rPr kumimoji="1" lang="zh-CN" altLang="en-US" sz="2400" b="1" dirty="0">
                <a:latin typeface="黑体" pitchFamily="49" charset="-122"/>
                <a:ea typeface="黑体" pitchFamily="49" charset="-122"/>
              </a:rPr>
              <a:t>段）“</a:t>
            </a:r>
            <a:r>
              <a:rPr kumimoji="1"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我要回家</a:t>
            </a:r>
            <a:r>
              <a:rPr kumimoji="1" lang="en-US" altLang="zh-CN" sz="2400" b="1" dirty="0">
                <a:latin typeface="黑体" pitchFamily="49" charset="-122"/>
                <a:ea typeface="黑体" pitchFamily="49" charset="-122"/>
              </a:rPr>
              <a:t>……</a:t>
            </a:r>
            <a:r>
              <a:rPr kumimoji="1" lang="zh-CN" altLang="en-US" sz="2400" b="1" dirty="0">
                <a:latin typeface="黑体" pitchFamily="49" charset="-122"/>
                <a:ea typeface="黑体" pitchFamily="49" charset="-122"/>
              </a:rPr>
              <a:t>”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6736" y="4463248"/>
            <a:ext cx="75969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初到芦荡时，杜小康有怎样的表现？</a:t>
            </a:r>
            <a:endParaRPr kumimoji="1" lang="en-US" altLang="zh-CN" sz="3600" b="1" dirty="0">
              <a:solidFill>
                <a:schemeClr val="accent1"/>
              </a:solidFill>
              <a:latin typeface="黑体" pitchFamily="49" charset="-122"/>
              <a:ea typeface="黑体" pitchFamily="49" charset="-122"/>
            </a:endParaRPr>
          </a:p>
          <a:p>
            <a:endParaRPr lang="zh-CN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06736" y="221693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212221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47" y="1879956"/>
            <a:ext cx="3203777" cy="476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9057" y="260648"/>
            <a:ext cx="528788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 dirty="0">
                <a:latin typeface="Times New Roman" pitchFamily="18" charset="0"/>
              </a:rPr>
              <a:t>杜小康的心路历程                                      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145704" y="1386157"/>
            <a:ext cx="52806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经历暴风雨后变得怎样？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4964206" y="2564904"/>
            <a:ext cx="29674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latin typeface="黑体" pitchFamily="49" charset="-122"/>
                <a:ea typeface="黑体" pitchFamily="49" charset="-122"/>
              </a:rPr>
              <a:t> 勇敢  坚强 </a:t>
            </a:r>
          </a:p>
        </p:txBody>
      </p:sp>
    </p:spTree>
    <p:extLst>
      <p:ext uri="{BB962C8B-B14F-4D97-AF65-F5344CB8AC3E}">
        <p14:creationId xmlns:p14="http://schemas.microsoft.com/office/powerpoint/2010/main" val="10989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9" name="Text Box 17"/>
          <p:cNvSpPr txBox="1">
            <a:spLocks noChangeArrowheads="1"/>
          </p:cNvSpPr>
          <p:nvPr/>
        </p:nvSpPr>
        <p:spPr bwMode="auto">
          <a:xfrm>
            <a:off x="3471478" y="1124744"/>
            <a:ext cx="14478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茫然</a:t>
            </a:r>
            <a:r>
              <a:rPr kumimoji="1" lang="zh-CN" altLang="en-US" sz="32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zh-CN" altLang="en-US" sz="36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113920" y="1124744"/>
            <a:ext cx="35317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2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刚出发的第一天</a:t>
            </a:r>
            <a:r>
              <a:rPr kumimoji="1" lang="zh-CN" altLang="en-US" sz="36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0989" y="2111788"/>
            <a:ext cx="26564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2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初到芦荡时：</a:t>
            </a: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440472" y="2013412"/>
            <a:ext cx="1008609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胆怯</a:t>
            </a:r>
            <a:endParaRPr kumimoji="1" lang="en-US" altLang="zh-CN" sz="3200" b="1" dirty="0">
              <a:latin typeface="黑体" pitchFamily="49" charset="-122"/>
              <a:ea typeface="黑体" pitchFamily="49" charset="-122"/>
            </a:endParaRPr>
          </a:p>
          <a:p>
            <a:endParaRPr kumimoji="1" lang="zh-CN" altLang="en-US" sz="36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Line 4"/>
          <p:cNvSpPr>
            <a:spLocks noChangeShapeType="1"/>
          </p:cNvSpPr>
          <p:nvPr/>
        </p:nvSpPr>
        <p:spPr bwMode="auto">
          <a:xfrm>
            <a:off x="1501196" y="1749160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67781" y="4053148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2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经历暴风雨后：</a:t>
            </a: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3312596" y="4066218"/>
            <a:ext cx="203934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勇敢 坚强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67781" y="3028375"/>
            <a:ext cx="22445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kumimoji="1" lang="zh-CN" altLang="en-US" sz="3200" b="1" dirty="0">
                <a:solidFill>
                  <a:schemeClr val="accent1"/>
                </a:solidFill>
                <a:latin typeface="黑体" pitchFamily="49" charset="-122"/>
                <a:ea typeface="黑体" pitchFamily="49" charset="-122"/>
              </a:rPr>
              <a:t>吃完饭时：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415991" y="3028374"/>
            <a:ext cx="183255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latin typeface="黑体" pitchFamily="49" charset="-122"/>
                <a:ea typeface="黑体" pitchFamily="49" charset="-122"/>
              </a:rPr>
              <a:t>稍稍平静</a:t>
            </a:r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8100392" y="522212"/>
            <a:ext cx="0" cy="4356000"/>
          </a:xfrm>
          <a:prstGeom prst="line">
            <a:avLst/>
          </a:prstGeom>
          <a:noFill/>
          <a:ln w="76200">
            <a:solidFill>
              <a:srgbClr val="008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7074601" y="786401"/>
            <a:ext cx="685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孤</a:t>
            </a:r>
            <a:endParaRPr kumimoji="1" lang="en-US" altLang="zh-CN" sz="4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独</a:t>
            </a:r>
            <a:endParaRPr kumimoji="1" lang="en-US" altLang="zh-CN" sz="4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之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旅</a:t>
            </a: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8244408" y="786401"/>
            <a:ext cx="685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成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长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之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4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旅</a:t>
            </a:r>
          </a:p>
        </p:txBody>
      </p:sp>
      <p:sp>
        <p:nvSpPr>
          <p:cNvPr id="20" name="矩形 19"/>
          <p:cNvSpPr/>
          <p:nvPr/>
        </p:nvSpPr>
        <p:spPr>
          <a:xfrm>
            <a:off x="571097" y="5733256"/>
            <a:ext cx="5330305" cy="707886"/>
          </a:xfrm>
          <a:prstGeom prst="rect">
            <a:avLst/>
          </a:prstGeom>
          <a:solidFill>
            <a:schemeClr val="bg2"/>
          </a:solidFill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all" spc="0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一路的风景伴他成长！</a:t>
            </a:r>
          </a:p>
        </p:txBody>
      </p:sp>
      <p:sp>
        <p:nvSpPr>
          <p:cNvPr id="22" name="Line 4"/>
          <p:cNvSpPr>
            <a:spLocks noChangeShapeType="1"/>
          </p:cNvSpPr>
          <p:nvPr/>
        </p:nvSpPr>
        <p:spPr bwMode="auto">
          <a:xfrm>
            <a:off x="1508641" y="2640215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1501196" y="3580041"/>
            <a:ext cx="0" cy="4680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25" name="Picture 5" descr="2-1-5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358" y="1305781"/>
            <a:ext cx="1530544" cy="393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7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83768" y="1789538"/>
            <a:ext cx="6660232" cy="237626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          曹文轩写人物，能深入到人物的内心；这内心世界的揭发，又不仅仅靠作者的申说，而是用</a:t>
            </a:r>
            <a:r>
              <a:rPr lang="zh-CN" altLang="en-US" sz="2800" b="1" dirty="0">
                <a:solidFill>
                  <a:srgbClr val="FF0000"/>
                </a:solidFill>
              </a:rPr>
              <a:t>环境描写</a:t>
            </a:r>
            <a:r>
              <a:rPr lang="zh-CN" altLang="en-US" sz="2800" b="1" dirty="0">
                <a:solidFill>
                  <a:schemeClr val="accent2"/>
                </a:solidFill>
              </a:rPr>
              <a:t>，让它们自然地表露。</a:t>
            </a:r>
          </a:p>
          <a:p>
            <a:endParaRPr lang="zh-CN" altLang="zh-CN" sz="2800" b="1" dirty="0"/>
          </a:p>
          <a:p>
            <a:pPr marL="0" indent="0">
              <a:buNone/>
            </a:pPr>
            <a:r>
              <a:rPr lang="en-US" altLang="zh-CN" sz="2800" b="1" dirty="0"/>
              <a:t>         </a:t>
            </a:r>
            <a:endParaRPr lang="zh-CN" altLang="en-US" sz="2800" b="1" dirty="0"/>
          </a:p>
        </p:txBody>
      </p:sp>
      <p:pic>
        <p:nvPicPr>
          <p:cNvPr id="4098" name="Picture 2" descr="E:\听雨这一届\初三\教学工作\2016年公开课\55453_P_138116930986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5" r="13308"/>
          <a:stretch/>
        </p:blipFill>
        <p:spPr bwMode="auto">
          <a:xfrm>
            <a:off x="174533" y="260648"/>
            <a:ext cx="2208811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-180528" y="6138898"/>
            <a:ext cx="619268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“纯美小说 ” 美在哪里？</a:t>
            </a:r>
          </a:p>
        </p:txBody>
      </p:sp>
      <p:pic>
        <p:nvPicPr>
          <p:cNvPr id="5" name="Picture 5" descr="E:\听雨这一届\初三\教学工作\2016年公开课\10366049_92669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7315" r="12575" b="16279"/>
          <a:stretch/>
        </p:blipFill>
        <p:spPr bwMode="auto">
          <a:xfrm>
            <a:off x="176697" y="3728908"/>
            <a:ext cx="2179299" cy="240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46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BV-12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27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436138" y="404664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自然环境描写的作用</a:t>
            </a:r>
            <a:endParaRPr lang="zh-CN" alt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35896" y="1988840"/>
            <a:ext cx="3480440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 dirty="0"/>
              <a:t>①渲染气氛。</a:t>
            </a:r>
          </a:p>
          <a:p>
            <a:r>
              <a:rPr lang="zh-CN" altLang="zh-CN" sz="3200" b="1" dirty="0"/>
              <a:t>②烘托心情。</a:t>
            </a:r>
            <a:endParaRPr lang="en-US" altLang="zh-CN" sz="3200" b="1" dirty="0"/>
          </a:p>
          <a:p>
            <a:r>
              <a:rPr lang="zh-CN" altLang="zh-CN" sz="3200" b="1" dirty="0"/>
              <a:t>③为下</a:t>
            </a:r>
            <a:r>
              <a:rPr lang="zh-CN" altLang="en-US" sz="3200" b="1" dirty="0"/>
              <a:t>文</a:t>
            </a:r>
            <a:r>
              <a:rPr lang="zh-CN" altLang="zh-CN" sz="3200" b="1" dirty="0"/>
              <a:t>作铺垫。</a:t>
            </a:r>
            <a:endParaRPr lang="en-US" altLang="zh-CN" sz="3200" b="1" dirty="0"/>
          </a:p>
          <a:p>
            <a:r>
              <a:rPr lang="zh-CN" altLang="zh-CN" sz="3200" b="1" dirty="0"/>
              <a:t>④</a:t>
            </a:r>
            <a:r>
              <a:rPr lang="en-US" altLang="zh-CN" sz="3200" b="1" dirty="0"/>
              <a:t>……</a:t>
            </a:r>
            <a:endParaRPr lang="zh-CN" altLang="zh-CN" sz="3200" b="1" dirty="0">
              <a:solidFill>
                <a:schemeClr val="accent5"/>
              </a:solidFill>
            </a:endParaRPr>
          </a:p>
          <a:p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446076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2189" y="2999064"/>
            <a:ext cx="863141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未经凝视的世界是毫无意义的</a:t>
            </a:r>
            <a:endParaRPr lang="en-US" altLang="zh-CN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altLang="zh-CN" sz="2400" dirty="0"/>
          </a:p>
        </p:txBody>
      </p:sp>
      <p:pic>
        <p:nvPicPr>
          <p:cNvPr id="5122" name="Picture 2" descr="C:\Users\CL-pc\Desktop\u=1146773548,1924949430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89" y="4053068"/>
            <a:ext cx="4031779" cy="268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CL-pc\Desktop\W0201604040127942676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097" y="101736"/>
            <a:ext cx="3802869" cy="253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217232" y="101736"/>
            <a:ext cx="457079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曹文轩寄语：</a:t>
            </a:r>
          </a:p>
        </p:txBody>
      </p:sp>
      <p:pic>
        <p:nvPicPr>
          <p:cNvPr id="6" name="Picture 3" descr="BV-12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58595"/>
            <a:ext cx="2627784" cy="251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059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4005064"/>
            <a:ext cx="8432515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少年时，就有一种对痛苦的风度，长大时才可能是一个强者。</a:t>
            </a:r>
            <a:endParaRPr lang="en-US" altLang="zh-CN" sz="2800" b="1" dirty="0"/>
          </a:p>
          <a:p>
            <a:r>
              <a:rPr lang="en-US" altLang="zh-CN" sz="2800" b="1" dirty="0"/>
              <a:t>                                                                       ——</a:t>
            </a:r>
            <a:r>
              <a:rPr lang="zh-CN" altLang="en-US" sz="2800" b="1" dirty="0"/>
              <a:t>曹文轩</a:t>
            </a:r>
          </a:p>
        </p:txBody>
      </p:sp>
      <p:pic>
        <p:nvPicPr>
          <p:cNvPr id="1027" name="Picture 3" descr="C:\Users\CL-pc\Desktop\u=772410752,2085785674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4510720" cy="300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L-pc\Desktop\u=2067702223,4242890555&amp;fm=21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7496">
            <a:off x="5930625" y="195239"/>
            <a:ext cx="2255599" cy="357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19507" y="5861744"/>
            <a:ext cx="84176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想一想：少年应该具有怎样的风度？</a:t>
            </a:r>
            <a:endParaRPr lang="zh-CN" alt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9072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1475656" y="332656"/>
            <a:ext cx="5257800" cy="1447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推荐阅读</a:t>
            </a:r>
          </a:p>
        </p:txBody>
      </p:sp>
      <p:sp>
        <p:nvSpPr>
          <p:cNvPr id="30725" name="Text Box 6"/>
          <p:cNvSpPr txBox="1">
            <a:spLocks noChangeArrowheads="1"/>
          </p:cNvSpPr>
          <p:nvPr/>
        </p:nvSpPr>
        <p:spPr bwMode="auto">
          <a:xfrm>
            <a:off x="3567894" y="4399500"/>
            <a:ext cx="62801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 b="1" dirty="0"/>
              <a:t>        </a:t>
            </a:r>
            <a:r>
              <a:rPr lang="zh-CN" altLang="en-US" sz="4000" b="1" dirty="0"/>
              <a:t>在奔向中考的路上，</a:t>
            </a:r>
          </a:p>
          <a:p>
            <a:pPr eaLnBrk="1" hangingPunct="1"/>
            <a:r>
              <a:rPr lang="zh-CN" altLang="en-US" sz="4000" b="1" dirty="0"/>
              <a:t>读了它，你会觉得平静</a:t>
            </a:r>
            <a:r>
              <a:rPr lang="en-US" altLang="zh-CN" sz="4000" b="1" dirty="0"/>
              <a:t>……</a:t>
            </a:r>
          </a:p>
          <a:p>
            <a:pPr eaLnBrk="1" hangingPunct="1"/>
            <a:r>
              <a:rPr lang="zh-CN" altLang="en-US" sz="4000" b="1" dirty="0"/>
              <a:t>读了它，你会觉得从容</a:t>
            </a:r>
            <a:r>
              <a:rPr lang="en-US" altLang="zh-CN" sz="4000" b="1" dirty="0"/>
              <a:t>……</a:t>
            </a:r>
          </a:p>
        </p:txBody>
      </p:sp>
      <p:pic>
        <p:nvPicPr>
          <p:cNvPr id="6" name="Picture 5" descr="E:\听雨这一届\初三\教学工作\2016年公开课\10366049_92669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7315" r="12575" b="16279"/>
          <a:stretch/>
        </p:blipFill>
        <p:spPr bwMode="auto">
          <a:xfrm>
            <a:off x="-252536" y="2276872"/>
            <a:ext cx="3838888" cy="424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13787" y="2243155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/>
              <a:t>“曹文轩纯美小说系列”</a:t>
            </a:r>
          </a:p>
        </p:txBody>
      </p:sp>
    </p:spTree>
    <p:extLst>
      <p:ext uri="{BB962C8B-B14F-4D97-AF65-F5344CB8AC3E}">
        <p14:creationId xmlns:p14="http://schemas.microsoft.com/office/powerpoint/2010/main" val="90625247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000120140530A99PPBG">
  <a:themeElements>
    <a:clrScheme name="自定义 145">
      <a:dk1>
        <a:srgbClr val="3D3F41"/>
      </a:dk1>
      <a:lt1>
        <a:srgbClr val="FFFFFF"/>
      </a:lt1>
      <a:dk2>
        <a:srgbClr val="454749"/>
      </a:dk2>
      <a:lt2>
        <a:srgbClr val="EAF5FC"/>
      </a:lt2>
      <a:accent1>
        <a:srgbClr val="507AAE"/>
      </a:accent1>
      <a:accent2>
        <a:srgbClr val="9172A6"/>
      </a:accent2>
      <a:accent3>
        <a:srgbClr val="817C8C"/>
      </a:accent3>
      <a:accent4>
        <a:srgbClr val="6296DC"/>
      </a:accent4>
      <a:accent5>
        <a:srgbClr val="AACC0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0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itchFamily="34" charset="0"/>
            <a:ea typeface="微软雅黑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2083</Words>
  <Application>Microsoft Office PowerPoint</Application>
  <PresentationFormat>On-screen Show (4:3)</PresentationFormat>
  <Paragraphs>184</Paragraphs>
  <Slides>35</Slides>
  <Notes>0</Notes>
  <HiddenSlides>1</HiddenSlides>
  <MMClips>2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黑体</vt:lpstr>
      <vt:lpstr>华文琥珀</vt:lpstr>
      <vt:lpstr>华文新魏</vt:lpstr>
      <vt:lpstr>楷体_GB2312</vt:lpstr>
      <vt:lpstr>隶书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1_A000120140530A99PPBG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孤独之旅</vt:lpstr>
      <vt:lpstr>PowerPoint Presentation</vt:lpstr>
      <vt:lpstr>PowerPoint Presentation</vt:lpstr>
      <vt:lpstr>—— 勾画杜小康的语言</vt:lpstr>
      <vt:lpstr>赏析示例：“我不去放鸭了，我要上岸回家……” </vt:lpstr>
      <vt:lpstr>赏析人物语言的方法</vt:lpstr>
      <vt:lpstr>归纳：语境分析 + 内心情感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NAT</cp:lastModifiedBy>
  <cp:revision>63</cp:revision>
  <dcterms:created xsi:type="dcterms:W3CDTF">2016-10-18T12:07:36Z</dcterms:created>
  <dcterms:modified xsi:type="dcterms:W3CDTF">2016-10-26T03:16:11Z</dcterms:modified>
</cp:coreProperties>
</file>