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6" r:id="rId2"/>
    <p:sldId id="258" r:id="rId3"/>
    <p:sldId id="256" r:id="rId4"/>
    <p:sldId id="259" r:id="rId5"/>
    <p:sldId id="262" r:id="rId6"/>
    <p:sldId id="263" r:id="rId7"/>
    <p:sldId id="264" r:id="rId8"/>
    <p:sldId id="265" r:id="rId9"/>
    <p:sldId id="257" r:id="rId10"/>
    <p:sldId id="267" r:id="rId11"/>
    <p:sldId id="268" r:id="rId12"/>
    <p:sldId id="280" r:id="rId13"/>
    <p:sldId id="269" r:id="rId14"/>
    <p:sldId id="270" r:id="rId15"/>
    <p:sldId id="271" r:id="rId16"/>
    <p:sldId id="272" r:id="rId17"/>
    <p:sldId id="273" r:id="rId18"/>
    <p:sldId id="274" r:id="rId19"/>
    <p:sldId id="275" r:id="rId20"/>
    <p:sldId id="276" r:id="rId21"/>
    <p:sldId id="261" r:id="rId22"/>
    <p:sldId id="260" r:id="rId23"/>
    <p:sldId id="278" r:id="rId24"/>
    <p:sldId id="277" r:id="rId25"/>
    <p:sldId id="279"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7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5BBA59-57DF-45F7-AC4F-6F62E8C7A6A7}" type="datetimeFigureOut">
              <a:rPr lang="zh-CN" altLang="en-US" smtClean="0"/>
              <a:t>2022/11/9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F1BDD8-4667-48BF-8321-C281C82D045E}" type="slidenum">
              <a:rPr lang="zh-CN" altLang="en-US" smtClean="0"/>
              <a:t>‹#›</a:t>
            </a:fld>
            <a:endParaRPr lang="zh-CN" altLang="en-US"/>
          </a:p>
        </p:txBody>
      </p:sp>
    </p:spTree>
    <p:extLst>
      <p:ext uri="{BB962C8B-B14F-4D97-AF65-F5344CB8AC3E}">
        <p14:creationId xmlns:p14="http://schemas.microsoft.com/office/powerpoint/2010/main" val="2943033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讲到这里</a:t>
            </a:r>
          </a:p>
        </p:txBody>
      </p:sp>
      <p:sp>
        <p:nvSpPr>
          <p:cNvPr id="4" name="灯片编号占位符 3"/>
          <p:cNvSpPr>
            <a:spLocks noGrp="1"/>
          </p:cNvSpPr>
          <p:nvPr>
            <p:ph type="sldNum" sz="quarter" idx="5"/>
          </p:nvPr>
        </p:nvSpPr>
        <p:spPr/>
        <p:txBody>
          <a:bodyPr/>
          <a:lstStyle/>
          <a:p>
            <a:fld id="{CCF1BDD8-4667-48BF-8321-C281C82D045E}" type="slidenum">
              <a:rPr lang="zh-CN" altLang="en-US" smtClean="0"/>
              <a:t>10</a:t>
            </a:fld>
            <a:endParaRPr lang="zh-CN" altLang="en-US"/>
          </a:p>
        </p:txBody>
      </p:sp>
    </p:spTree>
    <p:extLst>
      <p:ext uri="{BB962C8B-B14F-4D97-AF65-F5344CB8AC3E}">
        <p14:creationId xmlns:p14="http://schemas.microsoft.com/office/powerpoint/2010/main" val="822693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A4E8EFA-2170-AC6E-B780-58B1D0B73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B0FBE5C-A259-61FF-3CD2-08BBD8D178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1CC7443F-6F0C-F01B-664F-6C2C47A79C85}"/>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60E0A05A-424C-FBFA-D62D-9EF8B1CDC3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F01770B-D1E6-729F-2411-551CE13E94B9}"/>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1569870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F674C5-564D-D980-73B3-FCD77BFB20A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B9FEDEE-CD43-92EE-B2C4-A3019C2FFF86}"/>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25AD898-06D5-D50B-C1BA-4CCD88DDD4CE}"/>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0DDF9F1A-6299-9157-F640-4BEAD044F36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FD98C39-DC12-AD0A-0158-52F0BE4E3CCE}"/>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1390511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999BBC3-46EE-7C2A-1883-3721F34B014B}"/>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8F9A35E2-A825-12CF-A4F8-788B17BABB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8C739F8D-0EDC-528D-7F14-D117AC814396}"/>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3CEBC663-4CA7-7739-6E81-CBCFFA146BB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57BE59C-5654-B1AB-5294-B72FE374D037}"/>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38534316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FAD343-6992-5B8A-A73C-EFE25025ED6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08C1C944-8FFC-3450-B8EE-E262998EABD6}"/>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57EC5B76-D9E2-49A7-DABD-AECCFACE52B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581F70F-85A4-2C95-737F-F681583850B9}"/>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6" name="页脚占位符 5">
            <a:extLst>
              <a:ext uri="{FF2B5EF4-FFF2-40B4-BE49-F238E27FC236}">
                <a16:creationId xmlns:a16="http://schemas.microsoft.com/office/drawing/2014/main" id="{C1CC3A90-FAAC-5F8B-8EA7-A18EA313962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57AAFE6-A919-D6FE-1E1B-5EA1771AB548}"/>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24668312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8CD0AAC-7710-0748-4086-C96124EA2D1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4C807BE-ABCA-281E-DBC7-E95891B376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4ACB8D01-5F85-5DF0-E7FC-32C1841B0173}"/>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E80F894B-5030-9409-3FF0-A0E2F0DBCC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4E8185BB-B8E6-E971-B664-E51F578AD25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5E67C48-7333-22E9-6631-B22A9AE3EB2B}"/>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8" name="页脚占位符 7">
            <a:extLst>
              <a:ext uri="{FF2B5EF4-FFF2-40B4-BE49-F238E27FC236}">
                <a16:creationId xmlns:a16="http://schemas.microsoft.com/office/drawing/2014/main" id="{7FAD232C-9E3E-4ECD-E212-CDFE5626B88F}"/>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7186DB4-734A-86CA-D79D-CCA4B7D00297}"/>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20596681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226F3D-3099-FF3A-669E-29419E6B797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0AC7A65-822D-52AB-C374-CC41FAE90324}"/>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4" name="页脚占位符 3">
            <a:extLst>
              <a:ext uri="{FF2B5EF4-FFF2-40B4-BE49-F238E27FC236}">
                <a16:creationId xmlns:a16="http://schemas.microsoft.com/office/drawing/2014/main" id="{CD3CC166-E425-D5CC-0C44-5540498B8F0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76362EB5-5DF5-F0F8-76D4-85A884CC2DF8}"/>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24987774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4E6D669-2880-23B7-BE4A-019FC76263C4}"/>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3" name="页脚占位符 2">
            <a:extLst>
              <a:ext uri="{FF2B5EF4-FFF2-40B4-BE49-F238E27FC236}">
                <a16:creationId xmlns:a16="http://schemas.microsoft.com/office/drawing/2014/main" id="{FE3AC49E-AFBD-DAA7-AD83-BBF7FE487BF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840F488-BE75-C8F5-29AB-2B95D9242B61}"/>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5738799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8DCF4-8FD1-3693-59F4-84B24390D99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711B03FF-28D2-07FF-83D3-CB0ABE06CF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3A9B8A2C-51DC-8F9E-3511-1D837A4B37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E6F58F3-E821-BD2B-8400-C2FFD09A627B}"/>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6" name="页脚占位符 5">
            <a:extLst>
              <a:ext uri="{FF2B5EF4-FFF2-40B4-BE49-F238E27FC236}">
                <a16:creationId xmlns:a16="http://schemas.microsoft.com/office/drawing/2014/main" id="{F13E8285-762A-C27D-687C-16477BF4754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0E9622E-A077-FB5F-3B75-863472A85429}"/>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8930240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5FA50B-8670-AA19-926D-61CD1E47052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7A93AC2A-E6D1-19F9-4554-22CADDCA22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B6407AB-C54E-9A47-1A4A-1BD232D3F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5F54D2A2-FFF1-012D-7FDE-245CD7692F25}"/>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6" name="页脚占位符 5">
            <a:extLst>
              <a:ext uri="{FF2B5EF4-FFF2-40B4-BE49-F238E27FC236}">
                <a16:creationId xmlns:a16="http://schemas.microsoft.com/office/drawing/2014/main" id="{5ABB3189-CEB0-2C4A-9590-8CABEB32D5A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288EFB0-0FD2-BA1A-F553-AE750FBB19D3}"/>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5237978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97AAA1B-87D8-E8D6-1D94-D1E6010259E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8602C62-5132-B2E7-117D-FF78B5BB3E1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07CFB6D-FDEE-211C-889D-0F398BE25D83}"/>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442CFA0B-1457-2734-56A7-C49FECE0DD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B43BB16-E719-DB91-FD9C-D19B852A0C4D}"/>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300727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2C5E04F7-5FAB-7F03-9CC1-DE6C4DE9C0F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D4EB69F-A648-893E-DF29-01AEEF9078A1}"/>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23C57E6-6929-6848-3357-ACC6DBE98D33}"/>
              </a:ext>
            </a:extLst>
          </p:cNvPr>
          <p:cNvSpPr>
            <a:spLocks noGrp="1"/>
          </p:cNvSpPr>
          <p:nvPr>
            <p:ph type="dt" sz="half" idx="10"/>
          </p:nvPr>
        </p:nvSpPr>
        <p:spPr/>
        <p:txBody>
          <a:body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9E05CFBC-E3C2-C58F-9CCF-059709CE855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2B3026F-F579-8E5D-BA9C-E61EA944A360}"/>
              </a:ext>
            </a:extLst>
          </p:cNvPr>
          <p:cNvSpPr>
            <a:spLocks noGrp="1"/>
          </p:cNvSpPr>
          <p:nvPr>
            <p:ph type="sldNum" sz="quarter" idx="12"/>
          </p:nvPr>
        </p:nvSpPr>
        <p:spPr/>
        <p:txBody>
          <a:body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1560568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857065B-D202-F13A-C38A-5B667FC22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21C0158-684C-B47D-E80D-83282170AE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2A31CBE-490B-D524-D9F9-29B7A1FCCD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68B0D1-DD25-4BC6-BD4A-70674F9C6A42}" type="datetimeFigureOut">
              <a:rPr lang="zh-CN" altLang="en-US" smtClean="0"/>
              <a:t>2022/11/9</a:t>
            </a:fld>
            <a:endParaRPr lang="zh-CN" altLang="en-US"/>
          </a:p>
        </p:txBody>
      </p:sp>
      <p:sp>
        <p:nvSpPr>
          <p:cNvPr id="5" name="页脚占位符 4">
            <a:extLst>
              <a:ext uri="{FF2B5EF4-FFF2-40B4-BE49-F238E27FC236}">
                <a16:creationId xmlns:a16="http://schemas.microsoft.com/office/drawing/2014/main" id="{FA46A6DD-2368-14CC-C332-E807DDE610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6588BDDE-DAD4-0229-2D31-A2009FB10A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C900CE-2FA5-47F7-A2E1-211D0CDC954C}" type="slidenum">
              <a:rPr lang="zh-CN" altLang="en-US" smtClean="0"/>
              <a:t>‹#›</a:t>
            </a:fld>
            <a:endParaRPr lang="zh-CN" altLang="en-US"/>
          </a:p>
        </p:txBody>
      </p:sp>
    </p:spTree>
    <p:extLst>
      <p:ext uri="{BB962C8B-B14F-4D97-AF65-F5344CB8AC3E}">
        <p14:creationId xmlns:p14="http://schemas.microsoft.com/office/powerpoint/2010/main" val="1121348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F9217721-1119-A033-A16D-03A2F0841ECB}"/>
              </a:ext>
            </a:extLst>
          </p:cNvPr>
          <p:cNvSpPr txBox="1"/>
          <p:nvPr/>
        </p:nvSpPr>
        <p:spPr>
          <a:xfrm>
            <a:off x="1188720" y="1288353"/>
            <a:ext cx="9814560" cy="3323795"/>
          </a:xfrm>
          <a:prstGeom prst="rect">
            <a:avLst/>
          </a:prstGeom>
          <a:noFill/>
        </p:spPr>
        <p:txBody>
          <a:bodyPr wrap="square">
            <a:spAutoFit/>
          </a:bodyPr>
          <a:lstStyle/>
          <a:p>
            <a:pPr algn="l">
              <a:lnSpc>
                <a:spcPct val="150000"/>
              </a:lnSpc>
            </a:pPr>
            <a:r>
              <a:rPr lang="en-US" altLang="zh-CN" sz="2400" b="1" dirty="0">
                <a:ln w="0"/>
                <a:latin typeface="微软雅黑" panose="020B0503020204020204" pitchFamily="34" charset="-122"/>
                <a:ea typeface="微软雅黑" panose="020B0503020204020204" pitchFamily="34" charset="-122"/>
                <a:sym typeface="+mn-ea"/>
              </a:rPr>
              <a:t>【</a:t>
            </a:r>
            <a:r>
              <a:rPr lang="zh-CN" altLang="en-US" sz="2400" b="1" dirty="0">
                <a:ln w="0"/>
                <a:latin typeface="微软雅黑" panose="020B0503020204020204" pitchFamily="34" charset="-122"/>
                <a:ea typeface="微软雅黑" panose="020B0503020204020204" pitchFamily="34" charset="-122"/>
                <a:sym typeface="+mn-ea"/>
              </a:rPr>
              <a:t>思考</a:t>
            </a:r>
            <a:r>
              <a:rPr lang="en-US" altLang="zh-CN" sz="2400" b="1" dirty="0">
                <a:ln w="0"/>
                <a:latin typeface="微软雅黑" panose="020B0503020204020204" pitchFamily="34" charset="-122"/>
                <a:ea typeface="微软雅黑" panose="020B0503020204020204" pitchFamily="34" charset="-122"/>
                <a:sym typeface="+mn-ea"/>
              </a:rPr>
              <a:t>】</a:t>
            </a:r>
          </a:p>
          <a:p>
            <a:pPr marL="457200" indent="-457200" algn="l">
              <a:lnSpc>
                <a:spcPct val="150000"/>
              </a:lnSpc>
              <a:buFont typeface="Arial" panose="020B0604020202020204" pitchFamily="34" charset="0"/>
              <a:buChar char="•"/>
            </a:pPr>
            <a:r>
              <a:rPr lang="zh-CN" altLang="en-US" sz="2400" b="1" dirty="0">
                <a:ln w="0"/>
                <a:latin typeface="楷体" panose="02010609060101010101" pitchFamily="49" charset="-122"/>
                <a:ea typeface="楷体" panose="02010609060101010101" pitchFamily="49" charset="-122"/>
                <a:sym typeface="+mn-ea"/>
              </a:rPr>
              <a:t>孟子相信：人皆有不忍人之心。</a:t>
            </a:r>
            <a:endParaRPr lang="en-US" altLang="zh-CN" sz="2400" b="1" dirty="0">
              <a:ln w="0"/>
              <a:latin typeface="楷体" panose="02010609060101010101" pitchFamily="49" charset="-122"/>
              <a:ea typeface="楷体" panose="02010609060101010101" pitchFamily="49" charset="-122"/>
              <a:sym typeface="+mn-ea"/>
            </a:endParaRPr>
          </a:p>
          <a:p>
            <a:pPr marL="457200" indent="-457200">
              <a:lnSpc>
                <a:spcPct val="150000"/>
              </a:lnSpc>
              <a:buFont typeface="Arial" panose="020B0604020202020204" pitchFamily="34" charset="0"/>
              <a:buChar char="•"/>
            </a:pPr>
            <a:r>
              <a:rPr lang="zh-CN" altLang="en-US" sz="2400" b="1" dirty="0">
                <a:ln w="0"/>
                <a:latin typeface="楷体" panose="02010609060101010101" pitchFamily="49" charset="-122"/>
                <a:ea typeface="楷体" panose="02010609060101010101" pitchFamily="49" charset="-122"/>
                <a:sym typeface="+mn-ea"/>
              </a:rPr>
              <a:t>荀子认为：人之性，恶；其善者，伪也。</a:t>
            </a:r>
            <a:endParaRPr lang="en-US" altLang="zh-CN" sz="2400" b="1" dirty="0">
              <a:ln w="0"/>
              <a:latin typeface="楷体" panose="02010609060101010101" pitchFamily="49" charset="-122"/>
              <a:ea typeface="楷体" panose="02010609060101010101" pitchFamily="49" charset="-122"/>
              <a:sym typeface="+mn-ea"/>
            </a:endParaRPr>
          </a:p>
          <a:p>
            <a:pPr marL="457200" indent="-457200">
              <a:lnSpc>
                <a:spcPct val="150000"/>
              </a:lnSpc>
              <a:buFont typeface="Arial" panose="020B0604020202020204" pitchFamily="34" charset="0"/>
              <a:buChar char="•"/>
            </a:pPr>
            <a:r>
              <a:rPr lang="zh-CN" altLang="en-US" sz="2400" b="1" dirty="0">
                <a:ln w="0"/>
                <a:latin typeface="楷体" panose="02010609060101010101" pitchFamily="49" charset="-122"/>
                <a:ea typeface="楷体" panose="02010609060101010101" pitchFamily="49" charset="-122"/>
                <a:sym typeface="+mn-ea"/>
              </a:rPr>
              <a:t>马克思说：人的本质是一切社会关系的总和。</a:t>
            </a:r>
            <a:endParaRPr lang="en-US" altLang="zh-CN" sz="2400" b="1" dirty="0">
              <a:ln w="0"/>
              <a:latin typeface="楷体" panose="02010609060101010101" pitchFamily="49" charset="-122"/>
              <a:ea typeface="楷体" panose="02010609060101010101" pitchFamily="49" charset="-122"/>
              <a:sym typeface="+mn-ea"/>
            </a:endParaRPr>
          </a:p>
          <a:p>
            <a:pPr algn="l">
              <a:lnSpc>
                <a:spcPct val="150000"/>
              </a:lnSpc>
            </a:pPr>
            <a:r>
              <a:rPr lang="zh-CN" altLang="en-US" sz="2400" b="1" dirty="0">
                <a:ln w="0"/>
                <a:solidFill>
                  <a:srgbClr val="FF0000"/>
                </a:solidFill>
                <a:latin typeface="微软雅黑" panose="020B0503020204020204" pitchFamily="34" charset="-122"/>
                <a:ea typeface="微软雅黑" panose="020B0503020204020204" pitchFamily="34" charset="-122"/>
                <a:sym typeface="+mn-ea"/>
              </a:rPr>
              <a:t>人的本质到底是什么？人性本善还是性本恶？还是无所谓善恶？</a:t>
            </a:r>
            <a:endParaRPr lang="en-US" altLang="zh-CN" sz="2400" b="1" dirty="0">
              <a:ln w="0"/>
              <a:solidFill>
                <a:srgbClr val="FF0000"/>
              </a:solidFill>
              <a:latin typeface="微软雅黑" panose="020B0503020204020204" pitchFamily="34" charset="-122"/>
              <a:ea typeface="微软雅黑" panose="020B0503020204020204" pitchFamily="34" charset="-122"/>
              <a:sym typeface="+mn-ea"/>
            </a:endParaRPr>
          </a:p>
          <a:p>
            <a:pPr algn="l">
              <a:lnSpc>
                <a:spcPct val="150000"/>
              </a:lnSpc>
            </a:pPr>
            <a:r>
              <a:rPr lang="zh-CN" altLang="en-US" sz="2400" b="1" dirty="0">
                <a:ln w="0"/>
                <a:solidFill>
                  <a:srgbClr val="0070C0"/>
                </a:solidFill>
                <a:latin typeface="方正姚体" panose="02010601030101010101" pitchFamily="2" charset="-122"/>
                <a:ea typeface="方正姚体" panose="02010601030101010101" pitchFamily="2" charset="-122"/>
                <a:sym typeface="+mn-ea"/>
              </a:rPr>
              <a:t>哲学家们对人性的思考，目的在于让人类如何更好地相处、生存的问题。</a:t>
            </a:r>
            <a:endParaRPr lang="en-US" altLang="zh-CN" sz="2400" b="1" dirty="0">
              <a:ln w="0"/>
              <a:solidFill>
                <a:srgbClr val="0070C0"/>
              </a:solidFill>
              <a:latin typeface="方正姚体" panose="02010601030101010101" pitchFamily="2" charset="-122"/>
              <a:ea typeface="方正姚体" panose="02010601030101010101" pitchFamily="2" charset="-122"/>
              <a:sym typeface="+mn-ea"/>
            </a:endParaRPr>
          </a:p>
        </p:txBody>
      </p:sp>
    </p:spTree>
    <p:extLst>
      <p:ext uri="{BB962C8B-B14F-4D97-AF65-F5344CB8AC3E}">
        <p14:creationId xmlns:p14="http://schemas.microsoft.com/office/powerpoint/2010/main" val="3295590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94ACB9E-6E24-CD82-F7D4-9FEBAA93E14D}"/>
              </a:ext>
            </a:extLst>
          </p:cNvPr>
          <p:cNvSpPr/>
          <p:nvPr/>
        </p:nvSpPr>
        <p:spPr bwMode="auto">
          <a:xfrm>
            <a:off x="1090411" y="1246505"/>
            <a:ext cx="10011178" cy="4364990"/>
          </a:xfrm>
          <a:prstGeom prst="rect">
            <a:avLst/>
          </a:prstGeom>
          <a:solidFill>
            <a:schemeClr val="bg1">
              <a:alpha val="85000"/>
            </a:schemeClr>
          </a:solidFill>
          <a:ln w="25400">
            <a:solidFill>
              <a:schemeClr val="tx1"/>
            </a:solidFill>
          </a:ln>
        </p:spPr>
        <p:txBody>
          <a:bodyPr vert="horz" wrap="square" lIns="91440" tIns="45720" rIns="91440" bIns="45720" numCol="1" rtlCol="0" anchor="t"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a:ln>
                <a:noFill/>
              </a:ln>
              <a:solidFill>
                <a:sysClr val="windowText" lastClr="000000"/>
              </a:solidFill>
              <a:effectLst/>
              <a:uLnTx/>
              <a:uFillTx/>
              <a:latin typeface="+mn-lt"/>
              <a:ea typeface="+mn-ea"/>
              <a:cs typeface="+mn-cs"/>
            </a:endParaRPr>
          </a:p>
        </p:txBody>
      </p:sp>
      <p:sp>
        <p:nvSpPr>
          <p:cNvPr id="5" name="文本框 4">
            <a:extLst>
              <a:ext uri="{FF2B5EF4-FFF2-40B4-BE49-F238E27FC236}">
                <a16:creationId xmlns:a16="http://schemas.microsoft.com/office/drawing/2014/main" id="{4D4867D7-0036-0981-111E-A92886C323FB}"/>
              </a:ext>
            </a:extLst>
          </p:cNvPr>
          <p:cNvSpPr txBox="1"/>
          <p:nvPr/>
        </p:nvSpPr>
        <p:spPr>
          <a:xfrm>
            <a:off x="2523507" y="2502973"/>
            <a:ext cx="5031740" cy="400110"/>
          </a:xfrm>
          <a:prstGeom prst="rect">
            <a:avLst/>
          </a:prstGeom>
          <a:noFill/>
          <a:effectLst>
            <a:outerShdw blurRad="50800" dist="38100" dir="2700000" algn="tl" rotWithShape="0">
              <a:prstClr val="black">
                <a:alpha val="40000"/>
              </a:prstClr>
            </a:outerShdw>
          </a:effectLst>
        </p:spPr>
        <p:txBody>
          <a:bodyPr wrap="square" rtlCol="0">
            <a:spAutoFit/>
          </a:bodyPr>
          <a:lstStyle/>
          <a:p>
            <a:pPr algn="l"/>
            <a:r>
              <a:rPr lang="zh-CN" altLang="en-US" sz="2000" dirty="0">
                <a:ln w="0"/>
                <a:latin typeface="微软雅黑" panose="020B0503020204020204" pitchFamily="34" charset="-122"/>
                <a:ea typeface="微软雅黑" panose="020B0503020204020204" pitchFamily="34" charset="-122"/>
                <a:sym typeface="+mn-ea"/>
              </a:rPr>
              <a:t>部编版高中语文选择性必修中册</a:t>
            </a:r>
            <a:r>
              <a:rPr lang="en-US" altLang="zh-CN" sz="2000" dirty="0">
                <a:ln w="0"/>
                <a:latin typeface="微软雅黑" panose="020B0503020204020204" pitchFamily="34" charset="-122"/>
                <a:ea typeface="微软雅黑" panose="020B0503020204020204" pitchFamily="34" charset="-122"/>
                <a:sym typeface="+mn-ea"/>
              </a:rPr>
              <a:t>-</a:t>
            </a:r>
            <a:r>
              <a:rPr lang="zh-CN" altLang="en-US" sz="2000" dirty="0">
                <a:ln w="0"/>
                <a:latin typeface="微软雅黑" panose="020B0503020204020204" pitchFamily="34" charset="-122"/>
                <a:ea typeface="微软雅黑" panose="020B0503020204020204" pitchFamily="34" charset="-122"/>
                <a:sym typeface="+mn-ea"/>
              </a:rPr>
              <a:t>第一单元</a:t>
            </a:r>
            <a:endParaRPr lang="en-US" altLang="zh-CN" sz="1400" dirty="0">
              <a:ln w="0"/>
              <a:latin typeface="微软雅黑" panose="020B0503020204020204" pitchFamily="34" charset="-122"/>
              <a:ea typeface="微软雅黑" panose="020B0503020204020204" pitchFamily="34" charset="-122"/>
              <a:sym typeface="+mn-ea"/>
            </a:endParaRPr>
          </a:p>
        </p:txBody>
      </p:sp>
      <p:sp>
        <p:nvSpPr>
          <p:cNvPr id="6" name="文本框 5">
            <a:extLst>
              <a:ext uri="{FF2B5EF4-FFF2-40B4-BE49-F238E27FC236}">
                <a16:creationId xmlns:a16="http://schemas.microsoft.com/office/drawing/2014/main" id="{09E2F02A-B578-071E-B770-4E0E72A9627D}"/>
              </a:ext>
            </a:extLst>
          </p:cNvPr>
          <p:cNvSpPr txBox="1"/>
          <p:nvPr/>
        </p:nvSpPr>
        <p:spPr>
          <a:xfrm>
            <a:off x="3027065" y="2999430"/>
            <a:ext cx="6137869" cy="1482650"/>
          </a:xfrm>
          <a:prstGeom prst="rect">
            <a:avLst/>
          </a:prstGeom>
          <a:noFill/>
        </p:spPr>
        <p:txBody>
          <a:bodyPr wrap="square" rtlCol="0">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第</a:t>
            </a: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课    </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怜悯是人的天性</a:t>
            </a:r>
            <a:r>
              <a:rPr lang="en-US" altLang="zh-CN" sz="3200" b="1" dirty="0">
                <a:latin typeface="微软雅黑" panose="020B0503020204020204" pitchFamily="34" charset="-122"/>
                <a:ea typeface="微软雅黑" panose="020B0503020204020204" pitchFamily="34" charset="-122"/>
              </a:rPr>
              <a:t>》</a:t>
            </a:r>
          </a:p>
          <a:p>
            <a:pPr algn="ctr">
              <a:lnSpc>
                <a:spcPct val="150000"/>
              </a:lnSpc>
            </a:pPr>
            <a:r>
              <a:rPr lang="en-US" altLang="zh-CN" sz="3200" b="1" dirty="0">
                <a:latin typeface="仿宋" panose="02010609060101010101" pitchFamily="49" charset="-122"/>
                <a:ea typeface="仿宋" panose="02010609060101010101" pitchFamily="49" charset="-122"/>
              </a:rPr>
              <a:t>[</a:t>
            </a:r>
            <a:r>
              <a:rPr lang="zh-CN" altLang="en-US" sz="3200" b="1" dirty="0">
                <a:latin typeface="仿宋" panose="02010609060101010101" pitchFamily="49" charset="-122"/>
                <a:ea typeface="仿宋" panose="02010609060101010101" pitchFamily="49" charset="-122"/>
              </a:rPr>
              <a:t>法</a:t>
            </a:r>
            <a:r>
              <a:rPr lang="en-US" altLang="zh-CN" sz="3200" b="1" dirty="0">
                <a:latin typeface="仿宋" panose="02010609060101010101" pitchFamily="49" charset="-122"/>
                <a:ea typeface="仿宋" panose="02010609060101010101" pitchFamily="49" charset="-122"/>
              </a:rPr>
              <a:t>]</a:t>
            </a:r>
            <a:r>
              <a:rPr lang="zh-CN" altLang="en-US" sz="3200" b="1" dirty="0">
                <a:latin typeface="仿宋" panose="02010609060101010101" pitchFamily="49" charset="-122"/>
                <a:ea typeface="仿宋" panose="02010609060101010101" pitchFamily="49" charset="-122"/>
              </a:rPr>
              <a:t>卢梭</a:t>
            </a:r>
            <a:endParaRPr lang="en-US" altLang="zh-CN" sz="3200" b="1" dirty="0">
              <a:latin typeface="仿宋" panose="02010609060101010101" pitchFamily="49" charset="-122"/>
              <a:ea typeface="仿宋" panose="02010609060101010101" pitchFamily="49" charset="-122"/>
            </a:endParaRPr>
          </a:p>
        </p:txBody>
      </p:sp>
      <p:cxnSp>
        <p:nvCxnSpPr>
          <p:cNvPr id="7" name="直接连接符 1">
            <a:extLst>
              <a:ext uri="{FF2B5EF4-FFF2-40B4-BE49-F238E27FC236}">
                <a16:creationId xmlns:a16="http://schemas.microsoft.com/office/drawing/2014/main" id="{4A81AFBD-612E-5FD5-D26B-2E31EA74F37D}"/>
              </a:ext>
            </a:extLst>
          </p:cNvPr>
          <p:cNvCxnSpPr/>
          <p:nvPr/>
        </p:nvCxnSpPr>
        <p:spPr>
          <a:xfrm>
            <a:off x="2111049" y="3740755"/>
            <a:ext cx="7612500" cy="0"/>
          </a:xfrm>
          <a:prstGeom prst="line">
            <a:avLst/>
          </a:prstGeom>
          <a:ln w="1905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92037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750E9D5-56CB-8FDA-2459-042378419B2C}"/>
              </a:ext>
            </a:extLst>
          </p:cNvPr>
          <p:cNvPicPr>
            <a:picLocks noChangeAspect="1"/>
          </p:cNvPicPr>
          <p:nvPr/>
        </p:nvPicPr>
        <p:blipFill>
          <a:blip r:embed="rId2">
            <a:extLst>
              <a:ext uri="{28A0092B-C50C-407E-A947-70E740481C1C}">
                <a14:useLocalDpi xmlns:a14="http://schemas.microsoft.com/office/drawing/2010/main" val="0"/>
              </a:ext>
            </a:extLst>
          </a:blip>
          <a:srcRect l="5036" r="5036"/>
          <a:stretch>
            <a:fillRect/>
          </a:stretch>
        </p:blipFill>
        <p:spPr>
          <a:xfrm>
            <a:off x="155331" y="779050"/>
            <a:ext cx="4895536" cy="5299899"/>
          </a:xfrm>
          <a:prstGeom prst="rect">
            <a:avLst/>
          </a:prstGeom>
          <a:ln w="88900" cap="sq" cmpd="thickThin">
            <a:solidFill>
              <a:srgbClr val="000000"/>
            </a:solidFill>
            <a:prstDash val="solid"/>
            <a:miter lim="800000"/>
            <a:headEnd/>
            <a:tailEnd/>
          </a:ln>
          <a:effectLst>
            <a:innerShdw blurRad="76200">
              <a:srgbClr val="000000"/>
            </a:innerShdw>
          </a:effectLst>
        </p:spPr>
      </p:pic>
      <p:sp>
        <p:nvSpPr>
          <p:cNvPr id="5" name="矩形 4">
            <a:extLst>
              <a:ext uri="{FF2B5EF4-FFF2-40B4-BE49-F238E27FC236}">
                <a16:creationId xmlns:a16="http://schemas.microsoft.com/office/drawing/2014/main" id="{4D1A5AB4-211E-068C-F9F4-1F150E1DFBF3}"/>
              </a:ext>
            </a:extLst>
          </p:cNvPr>
          <p:cNvSpPr/>
          <p:nvPr/>
        </p:nvSpPr>
        <p:spPr>
          <a:xfrm>
            <a:off x="4321581" y="1134534"/>
            <a:ext cx="7715088" cy="4588932"/>
          </a:xfrm>
          <a:prstGeom prst="rect">
            <a:avLst/>
          </a:prstGeom>
          <a:solidFill>
            <a:schemeClr val="tx1">
              <a:lumMod val="50000"/>
              <a:lumOff val="50000"/>
            </a:schemeClr>
          </a:solidFill>
          <a:ln w="571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文本框 5">
            <a:extLst>
              <a:ext uri="{FF2B5EF4-FFF2-40B4-BE49-F238E27FC236}">
                <a16:creationId xmlns:a16="http://schemas.microsoft.com/office/drawing/2014/main" id="{44527653-4E2D-4F35-EF63-2035300B1A89}"/>
              </a:ext>
            </a:extLst>
          </p:cNvPr>
          <p:cNvSpPr txBox="1"/>
          <p:nvPr/>
        </p:nvSpPr>
        <p:spPr>
          <a:xfrm>
            <a:off x="4436207" y="2030750"/>
            <a:ext cx="7485836" cy="2243050"/>
          </a:xfrm>
          <a:prstGeom prst="rect">
            <a:avLst/>
          </a:prstGeom>
          <a:noFill/>
        </p:spPr>
        <p:txBody>
          <a:bodyPr wrap="square" rtlCol="0">
            <a:spAutoFit/>
          </a:bodyPr>
          <a:lstStyle/>
          <a:p>
            <a:pPr>
              <a:lnSpc>
                <a:spcPct val="150000"/>
              </a:lnSpc>
            </a:pPr>
            <a:r>
              <a:rPr lang="zh-CN" altLang="en-US" sz="2400" b="1" dirty="0">
                <a:latin typeface="微软雅黑" panose="020B0503020204020204" pitchFamily="34" charset="-122"/>
                <a:ea typeface="微软雅黑" panose="020B0503020204020204" pitchFamily="34" charset="-122"/>
                <a:sym typeface="+mn-ea"/>
              </a:rPr>
              <a:t>      </a:t>
            </a:r>
            <a:r>
              <a:rPr lang="zh-CN" altLang="en-US" sz="2400" b="1" dirty="0">
                <a:solidFill>
                  <a:schemeClr val="bg1"/>
                </a:solidFill>
                <a:latin typeface="微软雅黑" panose="020B0503020204020204" pitchFamily="34" charset="-122"/>
                <a:ea typeface="微软雅黑" panose="020B0503020204020204" pitchFamily="34" charset="-122"/>
                <a:sym typeface="+mn-ea"/>
              </a:rPr>
              <a:t>卢梭</a:t>
            </a:r>
            <a:r>
              <a:rPr lang="en-US" altLang="zh-CN" sz="2400" b="1" dirty="0">
                <a:solidFill>
                  <a:schemeClr val="bg1"/>
                </a:solidFill>
                <a:latin typeface="微软雅黑" panose="020B0503020204020204" pitchFamily="34" charset="-122"/>
                <a:ea typeface="微软雅黑" panose="020B0503020204020204" pitchFamily="34" charset="-122"/>
                <a:sym typeface="+mn-ea"/>
              </a:rPr>
              <a:t>(1712—1778),</a:t>
            </a:r>
            <a:r>
              <a:rPr lang="zh-CN" altLang="en-US" sz="2400" b="1" dirty="0">
                <a:solidFill>
                  <a:schemeClr val="accent1">
                    <a:lumMod val="40000"/>
                    <a:lumOff val="60000"/>
                  </a:schemeClr>
                </a:solidFill>
                <a:latin typeface="微软雅黑" panose="020B0503020204020204" pitchFamily="34" charset="-122"/>
                <a:ea typeface="微软雅黑" panose="020B0503020204020204" pitchFamily="34" charset="-122"/>
                <a:sym typeface="+mn-ea"/>
              </a:rPr>
              <a:t>法国思想家、哲学家、教育家、文学家</a:t>
            </a:r>
            <a:r>
              <a:rPr lang="en-US" altLang="zh-CN" sz="2400" b="1" dirty="0">
                <a:solidFill>
                  <a:schemeClr val="accent1">
                    <a:lumMod val="40000"/>
                    <a:lumOff val="60000"/>
                  </a:schemeClr>
                </a:solidFill>
                <a:latin typeface="微软雅黑" panose="020B0503020204020204" pitchFamily="34" charset="-122"/>
                <a:ea typeface="微软雅黑" panose="020B0503020204020204" pitchFamily="34" charset="-122"/>
                <a:sym typeface="+mn-ea"/>
              </a:rPr>
              <a:t>,18</a:t>
            </a:r>
            <a:r>
              <a:rPr lang="zh-CN" altLang="en-US" sz="2400" b="1" dirty="0">
                <a:solidFill>
                  <a:schemeClr val="accent1">
                    <a:lumMod val="40000"/>
                    <a:lumOff val="60000"/>
                  </a:schemeClr>
                </a:solidFill>
                <a:latin typeface="微软雅黑" panose="020B0503020204020204" pitchFamily="34" charset="-122"/>
                <a:ea typeface="微软雅黑" panose="020B0503020204020204" pitchFamily="34" charset="-122"/>
                <a:sym typeface="+mn-ea"/>
              </a:rPr>
              <a:t>世纪法国大革命的思想先驱</a:t>
            </a:r>
            <a:r>
              <a:rPr lang="en-US" altLang="zh-CN" sz="2400" b="1" dirty="0">
                <a:solidFill>
                  <a:schemeClr val="accent1">
                    <a:lumMod val="40000"/>
                    <a:lumOff val="60000"/>
                  </a:schemeClr>
                </a:solidFill>
                <a:latin typeface="微软雅黑" panose="020B0503020204020204" pitchFamily="34" charset="-122"/>
                <a:ea typeface="微软雅黑" panose="020B0503020204020204" pitchFamily="34" charset="-122"/>
                <a:sym typeface="+mn-ea"/>
              </a:rPr>
              <a:t>,</a:t>
            </a:r>
            <a:r>
              <a:rPr lang="zh-CN" altLang="en-US" sz="2400" b="1" dirty="0">
                <a:solidFill>
                  <a:srgbClr val="FF0000"/>
                </a:solidFill>
                <a:latin typeface="微软雅黑" panose="020B0503020204020204" pitchFamily="34" charset="-122"/>
                <a:ea typeface="微软雅黑" panose="020B0503020204020204" pitchFamily="34" charset="-122"/>
                <a:sym typeface="+mn-ea"/>
              </a:rPr>
              <a:t>启蒙运动</a:t>
            </a:r>
            <a:r>
              <a:rPr lang="zh-CN" altLang="en-US" sz="2400" b="1" dirty="0">
                <a:solidFill>
                  <a:schemeClr val="accent1">
                    <a:lumMod val="40000"/>
                    <a:lumOff val="60000"/>
                  </a:schemeClr>
                </a:solidFill>
                <a:latin typeface="微软雅黑" panose="020B0503020204020204" pitchFamily="34" charset="-122"/>
                <a:ea typeface="微软雅黑" panose="020B0503020204020204" pitchFamily="34" charset="-122"/>
                <a:sym typeface="+mn-ea"/>
              </a:rPr>
              <a:t>的代表人物之一。</a:t>
            </a:r>
            <a:r>
              <a:rPr lang="zh-CN" altLang="en-US" sz="2400" b="1" dirty="0">
                <a:solidFill>
                  <a:schemeClr val="bg1"/>
                </a:solidFill>
                <a:latin typeface="微软雅黑" panose="020B0503020204020204" pitchFamily="34" charset="-122"/>
                <a:ea typeface="微软雅黑" panose="020B0503020204020204" pitchFamily="34" charset="-122"/>
                <a:sym typeface="+mn-ea"/>
              </a:rPr>
              <a:t>著有</a:t>
            </a:r>
            <a:r>
              <a:rPr lang="en-US" altLang="zh-CN" sz="2400" b="1" dirty="0">
                <a:solidFill>
                  <a:srgbClr val="FF0000"/>
                </a:solidFill>
                <a:latin typeface="微软雅黑" panose="020B0503020204020204" pitchFamily="34" charset="-122"/>
                <a:ea typeface="微软雅黑" panose="020B0503020204020204" pitchFamily="34" charset="-122"/>
                <a:sym typeface="+mn-ea"/>
              </a:rPr>
              <a:t>《</a:t>
            </a:r>
            <a:r>
              <a:rPr lang="zh-CN" altLang="en-US" sz="2400" b="1" dirty="0">
                <a:solidFill>
                  <a:srgbClr val="FF0000"/>
                </a:solidFill>
                <a:latin typeface="微软雅黑" panose="020B0503020204020204" pitchFamily="34" charset="-122"/>
                <a:ea typeface="微软雅黑" panose="020B0503020204020204" pitchFamily="34" charset="-122"/>
                <a:sym typeface="+mn-ea"/>
              </a:rPr>
              <a:t>论人与人之间不平等的起因和基础</a:t>
            </a:r>
            <a:r>
              <a:rPr lang="en-US" altLang="zh-CN" sz="2400" b="1" dirty="0">
                <a:solidFill>
                  <a:srgbClr val="FF0000"/>
                </a:solidFill>
                <a:latin typeface="微软雅黑" panose="020B0503020204020204" pitchFamily="34" charset="-122"/>
                <a:ea typeface="微软雅黑" panose="020B0503020204020204" pitchFamily="34" charset="-122"/>
                <a:sym typeface="+mn-ea"/>
              </a:rPr>
              <a:t>》</a:t>
            </a:r>
            <a:r>
              <a:rPr lang="en-US" altLang="zh-CN" sz="2400" b="1" dirty="0">
                <a:solidFill>
                  <a:schemeClr val="bg1"/>
                </a:solidFill>
                <a:latin typeface="微软雅黑" panose="020B0503020204020204" pitchFamily="34" charset="-122"/>
                <a:ea typeface="微软雅黑" panose="020B0503020204020204" pitchFamily="34" charset="-122"/>
                <a:sym typeface="+mn-ea"/>
              </a:rPr>
              <a:t>《</a:t>
            </a:r>
            <a:r>
              <a:rPr lang="zh-CN" altLang="en-US" sz="2400" b="1" dirty="0">
                <a:solidFill>
                  <a:schemeClr val="bg1"/>
                </a:solidFill>
                <a:latin typeface="微软雅黑" panose="020B0503020204020204" pitchFamily="34" charset="-122"/>
                <a:ea typeface="微软雅黑" panose="020B0503020204020204" pitchFamily="34" charset="-122"/>
                <a:sym typeface="+mn-ea"/>
              </a:rPr>
              <a:t>社会契约论</a:t>
            </a:r>
            <a:r>
              <a:rPr lang="en-US" altLang="zh-CN" sz="2400" b="1" dirty="0">
                <a:solidFill>
                  <a:schemeClr val="bg1"/>
                </a:solidFill>
                <a:latin typeface="微软雅黑" panose="020B0503020204020204" pitchFamily="34" charset="-122"/>
                <a:ea typeface="微软雅黑" panose="020B0503020204020204" pitchFamily="34" charset="-122"/>
                <a:sym typeface="+mn-ea"/>
              </a:rPr>
              <a:t>》《</a:t>
            </a:r>
            <a:r>
              <a:rPr lang="zh-CN" altLang="en-US" sz="2400" b="1" dirty="0">
                <a:solidFill>
                  <a:schemeClr val="bg1"/>
                </a:solidFill>
                <a:latin typeface="微软雅黑" panose="020B0503020204020204" pitchFamily="34" charset="-122"/>
                <a:ea typeface="微软雅黑" panose="020B0503020204020204" pitchFamily="34" charset="-122"/>
                <a:sym typeface="+mn-ea"/>
              </a:rPr>
              <a:t>爱弥儿</a:t>
            </a:r>
            <a:r>
              <a:rPr lang="en-US" altLang="zh-CN" sz="2400" b="1" dirty="0">
                <a:solidFill>
                  <a:schemeClr val="bg1"/>
                </a:solidFill>
                <a:latin typeface="微软雅黑" panose="020B0503020204020204" pitchFamily="34" charset="-122"/>
                <a:ea typeface="微软雅黑" panose="020B0503020204020204" pitchFamily="34" charset="-122"/>
                <a:sym typeface="+mn-ea"/>
              </a:rPr>
              <a:t>》《</a:t>
            </a:r>
            <a:r>
              <a:rPr lang="zh-CN" altLang="en-US" sz="2400" b="1" dirty="0">
                <a:solidFill>
                  <a:schemeClr val="bg1"/>
                </a:solidFill>
                <a:latin typeface="微软雅黑" panose="020B0503020204020204" pitchFamily="34" charset="-122"/>
                <a:ea typeface="微软雅黑" panose="020B0503020204020204" pitchFamily="34" charset="-122"/>
                <a:sym typeface="+mn-ea"/>
              </a:rPr>
              <a:t>忏悔录</a:t>
            </a:r>
            <a:r>
              <a:rPr lang="en-US" altLang="zh-CN" sz="2400" b="1" dirty="0">
                <a:solidFill>
                  <a:schemeClr val="bg1"/>
                </a:solidFill>
                <a:latin typeface="微软雅黑" panose="020B0503020204020204" pitchFamily="34" charset="-122"/>
                <a:ea typeface="微软雅黑" panose="020B0503020204020204" pitchFamily="34" charset="-122"/>
                <a:sym typeface="+mn-ea"/>
              </a:rPr>
              <a:t>》</a:t>
            </a:r>
            <a:r>
              <a:rPr lang="zh-CN" altLang="en-US" sz="2400" b="1" dirty="0">
                <a:solidFill>
                  <a:schemeClr val="bg1"/>
                </a:solidFill>
                <a:latin typeface="微软雅黑" panose="020B0503020204020204" pitchFamily="34" charset="-122"/>
                <a:ea typeface="微软雅黑" panose="020B0503020204020204" pitchFamily="34" charset="-122"/>
                <a:sym typeface="+mn-ea"/>
              </a:rPr>
              <a:t>等。</a:t>
            </a:r>
          </a:p>
        </p:txBody>
      </p:sp>
    </p:spTree>
    <p:extLst>
      <p:ext uri="{BB962C8B-B14F-4D97-AF65-F5344CB8AC3E}">
        <p14:creationId xmlns:p14="http://schemas.microsoft.com/office/powerpoint/2010/main" val="3665334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0B51080-241B-B53B-427E-B3C21C10A7D7}"/>
              </a:ext>
            </a:extLst>
          </p:cNvPr>
          <p:cNvSpPr txBox="1"/>
          <p:nvPr/>
        </p:nvSpPr>
        <p:spPr>
          <a:xfrm>
            <a:off x="639123" y="2012425"/>
            <a:ext cx="11131244" cy="3883755"/>
          </a:xfrm>
          <a:prstGeom prst="rect">
            <a:avLst/>
          </a:prstGeom>
          <a:noFill/>
        </p:spPr>
        <p:txBody>
          <a:bodyPr wrap="square" rtlCol="0">
            <a:spAutoFit/>
          </a:bodyPr>
          <a:lstStyle/>
          <a:p>
            <a:pPr>
              <a:lnSpc>
                <a:spcPct val="150000"/>
              </a:lnSpc>
            </a:pPr>
            <a:r>
              <a:rPr lang="zh-CN" altLang="en-US" sz="2400" dirty="0">
                <a:solidFill>
                  <a:srgbClr val="FF0000"/>
                </a:solidFill>
                <a:latin typeface="楷体" panose="02010609060101010101" pitchFamily="49" charset="-122"/>
                <a:ea typeface="楷体" panose="02010609060101010101" pitchFamily="49" charset="-122"/>
              </a:rPr>
              <a:t>    </a:t>
            </a:r>
            <a:r>
              <a:rPr lang="zh-CN" altLang="en-US" sz="2400" b="1" dirty="0">
                <a:solidFill>
                  <a:srgbClr val="FF0000"/>
                </a:solidFill>
                <a:latin typeface="楷体" panose="02010609060101010101" pitchFamily="49" charset="-122"/>
                <a:ea typeface="楷体" panose="02010609060101010101" pitchFamily="49" charset="-122"/>
              </a:rPr>
              <a:t>启蒙运动，指发生在</a:t>
            </a:r>
            <a:r>
              <a:rPr lang="en-US" altLang="zh-CN" sz="2400" b="1" dirty="0">
                <a:solidFill>
                  <a:srgbClr val="FF0000"/>
                </a:solidFill>
                <a:latin typeface="楷体" panose="02010609060101010101" pitchFamily="49" charset="-122"/>
                <a:ea typeface="楷体" panose="02010609060101010101" pitchFamily="49" charset="-122"/>
              </a:rPr>
              <a:t>17</a:t>
            </a:r>
            <a:r>
              <a:rPr lang="zh-CN" altLang="en-US" sz="2400" b="1" dirty="0">
                <a:solidFill>
                  <a:srgbClr val="FF0000"/>
                </a:solidFill>
                <a:latin typeface="楷体" panose="02010609060101010101" pitchFamily="49" charset="-122"/>
                <a:ea typeface="楷体" panose="02010609060101010101" pitchFamily="49" charset="-122"/>
              </a:rPr>
              <a:t>～</a:t>
            </a:r>
            <a:r>
              <a:rPr lang="en-US" altLang="zh-CN" sz="2400" b="1" dirty="0">
                <a:solidFill>
                  <a:srgbClr val="FF0000"/>
                </a:solidFill>
                <a:latin typeface="楷体" panose="02010609060101010101" pitchFamily="49" charset="-122"/>
                <a:ea typeface="楷体" panose="02010609060101010101" pitchFamily="49" charset="-122"/>
              </a:rPr>
              <a:t>18</a:t>
            </a:r>
            <a:r>
              <a:rPr lang="zh-CN" altLang="en-US" sz="2400" b="1" dirty="0">
                <a:solidFill>
                  <a:srgbClr val="FF0000"/>
                </a:solidFill>
                <a:latin typeface="楷体" panose="02010609060101010101" pitchFamily="49" charset="-122"/>
                <a:ea typeface="楷体" panose="02010609060101010101" pitchFamily="49" charset="-122"/>
              </a:rPr>
              <a:t>世纪的一场资产阶级和人民大众的反封建、反教会的思想文化运动。</a:t>
            </a:r>
            <a:r>
              <a:rPr lang="zh-CN" altLang="en-US" sz="2400" dirty="0">
                <a:latin typeface="楷体" panose="02010609060101010101" pitchFamily="49" charset="-122"/>
                <a:ea typeface="楷体" panose="02010609060101010101" pitchFamily="49" charset="-122"/>
              </a:rPr>
              <a:t>是继文艺复兴后的又一次伟大的反封建的思想解放运动。</a:t>
            </a:r>
            <a:endParaRPr lang="en-US" altLang="zh-CN" sz="2400" dirty="0">
              <a:latin typeface="楷体" panose="02010609060101010101" pitchFamily="49" charset="-122"/>
              <a:ea typeface="楷体" panose="02010609060101010101" pitchFamily="49" charset="-122"/>
            </a:endParaRPr>
          </a:p>
          <a:p>
            <a:pPr>
              <a:lnSpc>
                <a:spcPct val="150000"/>
              </a:lnSpc>
            </a:pPr>
            <a:r>
              <a:rPr lang="en-US" altLang="zh-CN" sz="2400" b="1" dirty="0">
                <a:solidFill>
                  <a:srgbClr val="FF0000"/>
                </a:solidFill>
                <a:latin typeface="楷体" panose="02010609060101010101" pitchFamily="49" charset="-122"/>
                <a:ea typeface="楷体" panose="02010609060101010101" pitchFamily="49" charset="-122"/>
              </a:rPr>
              <a:t>    </a:t>
            </a:r>
            <a:r>
              <a:rPr lang="zh-CN" altLang="en-US" sz="2400" b="1" dirty="0">
                <a:solidFill>
                  <a:srgbClr val="FF0000"/>
                </a:solidFill>
                <a:latin typeface="楷体" panose="02010609060101010101" pitchFamily="49" charset="-122"/>
                <a:ea typeface="楷体" panose="02010609060101010101" pitchFamily="49" charset="-122"/>
              </a:rPr>
              <a:t>以法国为中心，其核心思想是“理性崇拜”</a:t>
            </a:r>
            <a:r>
              <a:rPr lang="zh-CN" altLang="en-US" sz="2400" dirty="0">
                <a:latin typeface="楷体" panose="02010609060101010101" pitchFamily="49" charset="-122"/>
                <a:ea typeface="楷体" panose="02010609060101010101" pitchFamily="49" charset="-122"/>
              </a:rPr>
              <a:t>，用理性之光驱散愚昧的黑暗。</a:t>
            </a:r>
            <a:endParaRPr lang="en-US" altLang="zh-CN" sz="2400" dirty="0">
              <a:latin typeface="楷体" panose="02010609060101010101" pitchFamily="49" charset="-122"/>
              <a:ea typeface="楷体" panose="02010609060101010101" pitchFamily="49" charset="-122"/>
            </a:endParaRPr>
          </a:p>
          <a:p>
            <a:pPr>
              <a:lnSpc>
                <a:spcPct val="150000"/>
              </a:lnSpc>
            </a:pPr>
            <a:r>
              <a:rPr lang="en-US" altLang="zh-CN" sz="2400" b="1" dirty="0">
                <a:solidFill>
                  <a:srgbClr val="FF0000"/>
                </a:solidFill>
                <a:latin typeface="楷体" panose="02010609060101010101" pitchFamily="49" charset="-122"/>
                <a:ea typeface="楷体" panose="02010609060101010101" pitchFamily="49" charset="-122"/>
              </a:rPr>
              <a:t>    </a:t>
            </a:r>
            <a:r>
              <a:rPr lang="zh-CN" altLang="en-US" sz="2400" b="1" dirty="0">
                <a:solidFill>
                  <a:srgbClr val="FF0000"/>
                </a:solidFill>
                <a:latin typeface="楷体" panose="02010609060101010101" pitchFamily="49" charset="-122"/>
                <a:ea typeface="楷体" panose="02010609060101010101" pitchFamily="49" charset="-122"/>
              </a:rPr>
              <a:t>覆盖了各个知识领域，如自然科学、哲学、伦理学、政治学、经济学、历史学、文学、教育学等等。</a:t>
            </a:r>
            <a:endParaRPr lang="en-US" altLang="zh-CN" sz="2400" b="1" dirty="0">
              <a:solidFill>
                <a:srgbClr val="FF0000"/>
              </a:solidFill>
              <a:latin typeface="楷体" panose="02010609060101010101" pitchFamily="49" charset="-122"/>
              <a:ea typeface="楷体" panose="02010609060101010101" pitchFamily="49" charset="-122"/>
            </a:endParaRPr>
          </a:p>
          <a:p>
            <a:pPr>
              <a:lnSpc>
                <a:spcPct val="150000"/>
              </a:lnSpc>
            </a:pPr>
            <a:r>
              <a:rPr lang="en-US" altLang="zh-CN" sz="2400" b="1" dirty="0">
                <a:solidFill>
                  <a:srgbClr val="FF0000"/>
                </a:solidFill>
                <a:latin typeface="楷体" panose="02010609060101010101" pitchFamily="49" charset="-122"/>
                <a:ea typeface="楷体" panose="02010609060101010101" pitchFamily="49" charset="-122"/>
              </a:rPr>
              <a:t>    </a:t>
            </a:r>
            <a:r>
              <a:rPr lang="zh-CN" altLang="en-US" sz="2400" dirty="0">
                <a:latin typeface="楷体" panose="02010609060101010101" pitchFamily="49" charset="-122"/>
                <a:ea typeface="楷体" panose="02010609060101010101" pitchFamily="49" charset="-122"/>
              </a:rPr>
              <a:t>这次运动有力批判了</a:t>
            </a:r>
            <a:r>
              <a:rPr lang="zh-CN" altLang="en-US" sz="2400" b="1" dirty="0">
                <a:solidFill>
                  <a:srgbClr val="FF0000"/>
                </a:solidFill>
                <a:latin typeface="楷体" panose="02010609060101010101" pitchFamily="49" charset="-122"/>
                <a:ea typeface="楷体" panose="02010609060101010101" pitchFamily="49" charset="-122"/>
              </a:rPr>
              <a:t>封建专制主义、宗教愚昧及特权主义</a:t>
            </a:r>
            <a:r>
              <a:rPr lang="zh-CN" altLang="en-US" sz="2400" dirty="0">
                <a:latin typeface="楷体" panose="02010609060101010101" pitchFamily="49" charset="-122"/>
                <a:ea typeface="楷体" panose="02010609060101010101" pitchFamily="49" charset="-122"/>
              </a:rPr>
              <a:t>，宣传了</a:t>
            </a:r>
            <a:r>
              <a:rPr lang="zh-CN" altLang="en-US" sz="2400" b="1" dirty="0">
                <a:solidFill>
                  <a:srgbClr val="FF0000"/>
                </a:solidFill>
                <a:latin typeface="楷体" panose="02010609060101010101" pitchFamily="49" charset="-122"/>
                <a:ea typeface="楷体" panose="02010609060101010101" pitchFamily="49" charset="-122"/>
              </a:rPr>
              <a:t>自由、民主和平等</a:t>
            </a:r>
            <a:r>
              <a:rPr lang="zh-CN" altLang="en-US" sz="2400" dirty="0">
                <a:latin typeface="楷体" panose="02010609060101010101" pitchFamily="49" charset="-122"/>
                <a:ea typeface="楷体" panose="02010609060101010101" pitchFamily="49" charset="-122"/>
              </a:rPr>
              <a:t>的思想。</a:t>
            </a:r>
            <a:endParaRPr lang="en-US" altLang="zh-CN" sz="2400" dirty="0">
              <a:latin typeface="楷体" panose="02010609060101010101" pitchFamily="49" charset="-122"/>
              <a:ea typeface="楷体" panose="02010609060101010101" pitchFamily="49" charset="-122"/>
            </a:endParaRPr>
          </a:p>
        </p:txBody>
      </p:sp>
      <p:sp>
        <p:nvSpPr>
          <p:cNvPr id="5" name="矩形 4">
            <a:extLst>
              <a:ext uri="{FF2B5EF4-FFF2-40B4-BE49-F238E27FC236}">
                <a16:creationId xmlns:a16="http://schemas.microsoft.com/office/drawing/2014/main" id="{71A5E737-5D75-87B6-5B0E-57AB10C635AB}"/>
              </a:ext>
            </a:extLst>
          </p:cNvPr>
          <p:cNvSpPr/>
          <p:nvPr/>
        </p:nvSpPr>
        <p:spPr>
          <a:xfrm>
            <a:off x="130629" y="130629"/>
            <a:ext cx="11899075" cy="6590805"/>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文本框 5">
            <a:extLst>
              <a:ext uri="{FF2B5EF4-FFF2-40B4-BE49-F238E27FC236}">
                <a16:creationId xmlns:a16="http://schemas.microsoft.com/office/drawing/2014/main" id="{9AB6BE6E-935B-8053-A2D8-FDBBCA963BDB}"/>
              </a:ext>
            </a:extLst>
          </p:cNvPr>
          <p:cNvSpPr txBox="1"/>
          <p:nvPr/>
        </p:nvSpPr>
        <p:spPr>
          <a:xfrm>
            <a:off x="639123" y="913537"/>
            <a:ext cx="2985987" cy="662489"/>
          </a:xfrm>
          <a:prstGeom prst="rect">
            <a:avLst/>
          </a:prstGeom>
          <a:noFill/>
          <a:effectLst>
            <a:reflection blurRad="6350" stA="50000" endA="300" endPos="55000" dir="5400000" sy="-100000" algn="bl" rotWithShape="0"/>
          </a:effectLst>
        </p:spPr>
        <p:txBody>
          <a:bodyPr wrap="square" rtlCol="0">
            <a:spAutoFit/>
          </a:bodyPr>
          <a:lstStyle/>
          <a:p>
            <a:pPr marL="457200" indent="-457200">
              <a:lnSpc>
                <a:spcPct val="150000"/>
              </a:lnSpc>
              <a:buFont typeface="Wingdings" panose="05000000000000000000" pitchFamily="2" charset="2"/>
              <a:buChar char="u"/>
            </a:pPr>
            <a:r>
              <a:rPr lang="en-US" altLang="zh-CN" sz="2800" b="1" dirty="0">
                <a:solidFill>
                  <a:schemeClr val="bg1">
                    <a:lumMod val="50000"/>
                  </a:schemeClr>
                </a:solidFill>
                <a:latin typeface="微软雅黑" panose="020B0503020204020204" pitchFamily="34" charset="-122"/>
                <a:ea typeface="微软雅黑" panose="020B0503020204020204" pitchFamily="34" charset="-122"/>
              </a:rPr>
              <a:t>1. </a:t>
            </a:r>
            <a:r>
              <a:rPr lang="zh-CN" altLang="en-US" sz="2800" b="1" dirty="0">
                <a:solidFill>
                  <a:schemeClr val="bg1">
                    <a:lumMod val="50000"/>
                  </a:schemeClr>
                </a:solidFill>
                <a:latin typeface="微软雅黑" panose="020B0503020204020204" pitchFamily="34" charset="-122"/>
                <a:ea typeface="微软雅黑" panose="020B0503020204020204" pitchFamily="34" charset="-122"/>
              </a:rPr>
              <a:t>启蒙运动</a:t>
            </a:r>
          </a:p>
        </p:txBody>
      </p:sp>
    </p:spTree>
    <p:extLst>
      <p:ext uri="{BB962C8B-B14F-4D97-AF65-F5344CB8AC3E}">
        <p14:creationId xmlns:p14="http://schemas.microsoft.com/office/powerpoint/2010/main" val="119868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0B51080-241B-B53B-427E-B3C21C10A7D7}"/>
              </a:ext>
            </a:extLst>
          </p:cNvPr>
          <p:cNvSpPr txBox="1"/>
          <p:nvPr/>
        </p:nvSpPr>
        <p:spPr>
          <a:xfrm>
            <a:off x="385905" y="2358999"/>
            <a:ext cx="11131244" cy="26015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effectLst/>
                <a:uLnTx/>
                <a:uFillTx/>
                <a:latin typeface="华文楷体" panose="02010600040101010101" pitchFamily="2" charset="-122"/>
                <a:ea typeface="华文楷体" panose="02010600040101010101" pitchFamily="2" charset="-122"/>
              </a:rPr>
              <a:t>      第一部分：详述了</a:t>
            </a:r>
            <a:r>
              <a:rPr kumimoji="0" lang="zh-CN" altLang="en-US" sz="2800" b="1" i="0" u="sng"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自然状态</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以及在</a:t>
            </a:r>
            <a:r>
              <a:rPr kumimoji="0" lang="zh-CN" altLang="en-US" sz="2800" b="1" i="0" u="sng"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自然状态</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中发展起来的、导致</a:t>
            </a:r>
            <a:r>
              <a:rPr kumimoji="0" lang="zh-CN" altLang="en-US" sz="2800" b="1" i="0" u="sng"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人类进入文明社会</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rPr>
              <a:t>的因素</a:t>
            </a:r>
            <a:r>
              <a:rPr kumimoji="0" lang="zh-CN" altLang="en-US" sz="2800" b="1" i="0" u="none" strike="noStrike" kern="1200" cap="none" spc="0" normalizeH="0" baseline="0" noProof="0" dirty="0">
                <a:ln>
                  <a:noFill/>
                </a:ln>
                <a:effectLst/>
                <a:uLnTx/>
                <a:uFillTx/>
                <a:latin typeface="华文楷体" panose="02010600040101010101" pitchFamily="2" charset="-122"/>
                <a:ea typeface="华文楷体" panose="02010600040101010101" pitchFamily="2" charset="-122"/>
              </a:rPr>
              <a:t>；</a:t>
            </a:r>
            <a:endParaRPr kumimoji="0" lang="en-US" altLang="zh-CN" sz="2800" b="1" i="0" u="none" strike="noStrike" kern="1200" cap="none" spc="0" normalizeH="0" baseline="0" noProof="0" dirty="0">
              <a:ln>
                <a:noFill/>
              </a:ln>
              <a:effectLst/>
              <a:uLnTx/>
              <a:uFillTx/>
              <a:latin typeface="华文楷体" panose="02010600040101010101" pitchFamily="2" charset="-122"/>
              <a:ea typeface="华文楷体" panose="0201060004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latin typeface="华文楷体" panose="02010600040101010101" pitchFamily="2" charset="-122"/>
                <a:ea typeface="华文楷体" panose="02010600040101010101" pitchFamily="2" charset="-122"/>
              </a:rPr>
              <a:t>       第二部分：论述了</a:t>
            </a:r>
            <a:r>
              <a:rPr lang="zh-CN" altLang="en-US" sz="2800" b="1" u="sng" dirty="0">
                <a:solidFill>
                  <a:srgbClr val="FF0000"/>
                </a:solidFill>
                <a:latin typeface="华文楷体" panose="02010600040101010101" pitchFamily="2" charset="-122"/>
                <a:ea typeface="华文楷体" panose="02010600040101010101" pitchFamily="2" charset="-122"/>
              </a:rPr>
              <a:t>社会状态</a:t>
            </a:r>
            <a:r>
              <a:rPr lang="zh-CN" altLang="en-US" sz="2800" b="1" dirty="0">
                <a:solidFill>
                  <a:srgbClr val="FF0000"/>
                </a:solidFill>
                <a:latin typeface="华文楷体" panose="02010600040101010101" pitchFamily="2" charset="-122"/>
                <a:ea typeface="华文楷体" panose="02010600040101010101" pitchFamily="2" charset="-122"/>
              </a:rPr>
              <a:t>中人类的</a:t>
            </a:r>
            <a:r>
              <a:rPr lang="zh-CN" altLang="en-US" sz="2800" b="1" u="sng" dirty="0">
                <a:solidFill>
                  <a:srgbClr val="FF0000"/>
                </a:solidFill>
                <a:latin typeface="华文楷体" panose="02010600040101010101" pitchFamily="2" charset="-122"/>
                <a:ea typeface="华文楷体" panose="02010600040101010101" pitchFamily="2" charset="-122"/>
              </a:rPr>
              <a:t>不平等、政治奴役</a:t>
            </a:r>
            <a:r>
              <a:rPr lang="zh-CN" altLang="en-US" sz="2800" b="1" dirty="0">
                <a:solidFill>
                  <a:srgbClr val="FF0000"/>
                </a:solidFill>
                <a:latin typeface="华文楷体" panose="02010600040101010101" pitchFamily="2" charset="-122"/>
                <a:ea typeface="华文楷体" panose="02010600040101010101" pitchFamily="2" charset="-122"/>
              </a:rPr>
              <a:t>和</a:t>
            </a:r>
            <a:r>
              <a:rPr lang="zh-CN" altLang="en-US" sz="2800" b="1" u="sng" dirty="0">
                <a:solidFill>
                  <a:srgbClr val="FF0000"/>
                </a:solidFill>
                <a:latin typeface="华文楷体" panose="02010600040101010101" pitchFamily="2" charset="-122"/>
                <a:ea typeface="华文楷体" panose="02010600040101010101" pitchFamily="2" charset="-122"/>
              </a:rPr>
              <a:t>道德堕落</a:t>
            </a:r>
            <a:r>
              <a:rPr lang="zh-CN" altLang="en-US" sz="2800" b="1" dirty="0">
                <a:solidFill>
                  <a:srgbClr val="FF0000"/>
                </a:solidFill>
                <a:latin typeface="华文楷体" panose="02010600040101010101" pitchFamily="2" charset="-122"/>
                <a:ea typeface="华文楷体" panose="02010600040101010101" pitchFamily="2" charset="-122"/>
              </a:rPr>
              <a:t>的发展</a:t>
            </a:r>
            <a:r>
              <a:rPr lang="zh-CN" altLang="en-US" sz="2800" b="1" dirty="0">
                <a:latin typeface="华文楷体" panose="02010600040101010101" pitchFamily="2" charset="-122"/>
                <a:ea typeface="华文楷体" panose="02010600040101010101" pitchFamily="2" charset="-122"/>
              </a:rPr>
              <a:t>。</a:t>
            </a:r>
            <a:endParaRPr kumimoji="0" lang="zh-CN" altLang="en-US" sz="2800" b="1" i="0" u="none" strike="noStrike" kern="1200" cap="none" spc="0" normalizeH="0" baseline="0" noProof="0" dirty="0">
              <a:ln>
                <a:noFill/>
              </a:ln>
              <a:effectLst/>
              <a:uLnTx/>
              <a:uFillTx/>
              <a:latin typeface="华文楷体" panose="02010600040101010101" pitchFamily="2" charset="-122"/>
              <a:ea typeface="华文楷体" panose="02010600040101010101" pitchFamily="2" charset="-122"/>
            </a:endParaRPr>
          </a:p>
        </p:txBody>
      </p:sp>
      <p:sp>
        <p:nvSpPr>
          <p:cNvPr id="5" name="矩形 4">
            <a:extLst>
              <a:ext uri="{FF2B5EF4-FFF2-40B4-BE49-F238E27FC236}">
                <a16:creationId xmlns:a16="http://schemas.microsoft.com/office/drawing/2014/main" id="{71A5E737-5D75-87B6-5B0E-57AB10C635AB}"/>
              </a:ext>
            </a:extLst>
          </p:cNvPr>
          <p:cNvSpPr/>
          <p:nvPr/>
        </p:nvSpPr>
        <p:spPr>
          <a:xfrm>
            <a:off x="130629" y="130629"/>
            <a:ext cx="11899075" cy="6590805"/>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文本框 5">
            <a:extLst>
              <a:ext uri="{FF2B5EF4-FFF2-40B4-BE49-F238E27FC236}">
                <a16:creationId xmlns:a16="http://schemas.microsoft.com/office/drawing/2014/main" id="{9AB6BE6E-935B-8053-A2D8-FDBBCA963BDB}"/>
              </a:ext>
            </a:extLst>
          </p:cNvPr>
          <p:cNvSpPr txBox="1"/>
          <p:nvPr/>
        </p:nvSpPr>
        <p:spPr>
          <a:xfrm>
            <a:off x="639123" y="913537"/>
            <a:ext cx="7819077" cy="662554"/>
          </a:xfrm>
          <a:prstGeom prst="rect">
            <a:avLst/>
          </a:prstGeom>
          <a:noFill/>
          <a:effectLst>
            <a:reflection blurRad="6350" stA="50000" endA="300" endPos="55000" dir="5400000" sy="-100000" algn="bl" rotWithShape="0"/>
          </a:effectLst>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u"/>
              <a:tabLst/>
              <a:defRPr/>
            </a:pP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著作</a:t>
            </a: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论人与人之间不平等的起因和基础</a:t>
            </a: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a:t>
            </a:r>
            <a:endPar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169258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0B51080-241B-B53B-427E-B3C21C10A7D7}"/>
              </a:ext>
            </a:extLst>
          </p:cNvPr>
          <p:cNvSpPr txBox="1"/>
          <p:nvPr/>
        </p:nvSpPr>
        <p:spPr>
          <a:xfrm>
            <a:off x="385905" y="2060708"/>
            <a:ext cx="11131244" cy="277576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    卢梭在书中</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假想人类在进入社会状态前曾生活在</a:t>
            </a:r>
            <a:r>
              <a:rPr kumimoji="0" lang="zh-CN" altLang="en-US" sz="24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自然状态</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中</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a:t>
            </a:r>
            <a:endPar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prstClr val="black"/>
                </a:solidFill>
                <a:latin typeface="仿宋" panose="02010609060101010101" pitchFamily="49" charset="-122"/>
                <a:ea typeface="仿宋" panose="02010609060101010101" pitchFamily="49" charset="-122"/>
              </a:rPr>
              <a:t>    那时的人类过着</a:t>
            </a:r>
            <a:r>
              <a:rPr lang="zh-CN" altLang="en-US" sz="2400" b="1" dirty="0">
                <a:solidFill>
                  <a:srgbClr val="FF0000"/>
                </a:solidFill>
                <a:latin typeface="仿宋" panose="02010609060101010101" pitchFamily="49" charset="-122"/>
                <a:ea typeface="仿宋" panose="02010609060101010101" pitchFamily="49" charset="-122"/>
              </a:rPr>
              <a:t>利索群居</a:t>
            </a:r>
            <a:r>
              <a:rPr lang="zh-CN" altLang="en-US" sz="2400" b="1" dirty="0">
                <a:solidFill>
                  <a:prstClr val="black"/>
                </a:solidFill>
                <a:latin typeface="仿宋" panose="02010609060101010101" pitchFamily="49" charset="-122"/>
                <a:ea typeface="仿宋" panose="02010609060101010101" pitchFamily="49" charset="-122"/>
              </a:rPr>
              <a:t>的生活，</a:t>
            </a:r>
            <a:r>
              <a:rPr lang="zh-CN" altLang="en-US" sz="2400" b="1" dirty="0">
                <a:solidFill>
                  <a:srgbClr val="FF0000"/>
                </a:solidFill>
                <a:latin typeface="仿宋" panose="02010609060101010101" pitchFamily="49" charset="-122"/>
                <a:ea typeface="仿宋" panose="02010609060101010101" pitchFamily="49" charset="-122"/>
              </a:rPr>
              <a:t>没有固定的家庭生活</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400" b="1" dirty="0">
                <a:solidFill>
                  <a:srgbClr val="FF0000"/>
                </a:solidFill>
                <a:latin typeface="仿宋" panose="02010609060101010101" pitchFamily="49" charset="-122"/>
                <a:ea typeface="仿宋" panose="02010609060101010101" pitchFamily="49" charset="-122"/>
              </a:rPr>
              <a:t>没有住宅、财产</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400" b="1" dirty="0">
                <a:solidFill>
                  <a:srgbClr val="FF0000"/>
                </a:solidFill>
                <a:latin typeface="仿宋" panose="02010609060101010101" pitchFamily="49" charset="-122"/>
                <a:ea typeface="仿宋" panose="02010609060101010101" pitchFamily="49" charset="-122"/>
              </a:rPr>
              <a:t>没有互相攻击和掠夺的本性</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400" b="1" dirty="0">
                <a:solidFill>
                  <a:srgbClr val="FF0000"/>
                </a:solidFill>
                <a:latin typeface="仿宋" panose="02010609060101010101" pitchFamily="49" charset="-122"/>
                <a:ea typeface="仿宋" panose="02010609060101010101" pitchFamily="49" charset="-122"/>
              </a:rPr>
              <a:t>只有怜悯他人和自我保护的天然感情</a:t>
            </a:r>
            <a:r>
              <a:rPr lang="zh-CN" altLang="en-US" sz="2400" b="1" dirty="0">
                <a:solidFill>
                  <a:prstClr val="black"/>
                </a:solidFill>
                <a:latin typeface="仿宋" panose="02010609060101010101" pitchFamily="49" charset="-122"/>
                <a:ea typeface="仿宋" panose="02010609060101010101" pitchFamily="49" charset="-122"/>
              </a:rPr>
              <a:t>；人的各种技能诸如理性、语言、观念、欲望和情感，尤其是爱慕虚荣、贪婪都处于低级阶段，</a:t>
            </a:r>
            <a:r>
              <a:rPr lang="zh-CN" altLang="en-US" sz="2400" b="1" dirty="0">
                <a:solidFill>
                  <a:srgbClr val="FF0000"/>
                </a:solidFill>
                <a:latin typeface="仿宋" panose="02010609060101010101" pitchFamily="49" charset="-122"/>
                <a:ea typeface="仿宋" panose="02010609060101010101" pitchFamily="49" charset="-122"/>
              </a:rPr>
              <a:t>不存在精神的、政治的不平等</a:t>
            </a:r>
            <a:r>
              <a:rPr lang="zh-CN" altLang="en-US" sz="2400" b="1" dirty="0">
                <a:solidFill>
                  <a:prstClr val="black"/>
                </a:solidFill>
                <a:latin typeface="仿宋" panose="02010609060101010101" pitchFamily="49" charset="-122"/>
                <a:ea typeface="仿宋" panose="02010609060101010101" pitchFamily="49" charset="-122"/>
              </a:rPr>
              <a:t>。</a:t>
            </a:r>
            <a:endParaRPr lang="en-US" altLang="zh-CN" sz="2400" b="1" dirty="0">
              <a:solidFill>
                <a:prstClr val="black"/>
              </a:solidFill>
              <a:latin typeface="仿宋" panose="02010609060101010101" pitchFamily="49" charset="-122"/>
              <a:ea typeface="仿宋" panose="02010609060101010101" pitchFamily="49" charset="-122"/>
            </a:endParaRPr>
          </a:p>
        </p:txBody>
      </p:sp>
      <p:sp>
        <p:nvSpPr>
          <p:cNvPr id="5" name="矩形 4">
            <a:extLst>
              <a:ext uri="{FF2B5EF4-FFF2-40B4-BE49-F238E27FC236}">
                <a16:creationId xmlns:a16="http://schemas.microsoft.com/office/drawing/2014/main" id="{71A5E737-5D75-87B6-5B0E-57AB10C635AB}"/>
              </a:ext>
            </a:extLst>
          </p:cNvPr>
          <p:cNvSpPr/>
          <p:nvPr/>
        </p:nvSpPr>
        <p:spPr>
          <a:xfrm>
            <a:off x="130629" y="130629"/>
            <a:ext cx="11899075" cy="6590805"/>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文本框 5">
            <a:extLst>
              <a:ext uri="{FF2B5EF4-FFF2-40B4-BE49-F238E27FC236}">
                <a16:creationId xmlns:a16="http://schemas.microsoft.com/office/drawing/2014/main" id="{9AB6BE6E-935B-8053-A2D8-FDBBCA963BDB}"/>
              </a:ext>
            </a:extLst>
          </p:cNvPr>
          <p:cNvSpPr txBox="1"/>
          <p:nvPr/>
        </p:nvSpPr>
        <p:spPr>
          <a:xfrm>
            <a:off x="639123" y="913537"/>
            <a:ext cx="7110417" cy="662554"/>
          </a:xfrm>
          <a:prstGeom prst="rect">
            <a:avLst/>
          </a:prstGeom>
          <a:noFill/>
          <a:effectLst>
            <a:reflection blurRad="6350" stA="50000" endA="300" endPos="55000" dir="5400000" sy="-100000" algn="bl" rotWithShape="0"/>
          </a:effectLst>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u"/>
              <a:tabLst/>
              <a:defRPr/>
            </a:pP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3. </a:t>
            </a:r>
            <a:r>
              <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自然状态：</a:t>
            </a:r>
          </a:p>
        </p:txBody>
      </p:sp>
    </p:spTree>
    <p:extLst>
      <p:ext uri="{BB962C8B-B14F-4D97-AF65-F5344CB8AC3E}">
        <p14:creationId xmlns:p14="http://schemas.microsoft.com/office/powerpoint/2010/main" val="8792308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0B51080-241B-B53B-427E-B3C21C10A7D7}"/>
              </a:ext>
            </a:extLst>
          </p:cNvPr>
          <p:cNvSpPr txBox="1"/>
          <p:nvPr/>
        </p:nvSpPr>
        <p:spPr>
          <a:xfrm>
            <a:off x="130629" y="1280731"/>
            <a:ext cx="11867407" cy="4991751"/>
          </a:xfrm>
          <a:prstGeom prst="rect">
            <a:avLst/>
          </a:prstGeom>
          <a:noFill/>
        </p:spPr>
        <p:txBody>
          <a:bodyPr wrap="square" rtlCol="0">
            <a:spAutoFit/>
          </a:bodyPr>
          <a:lstStyle/>
          <a:p>
            <a:pPr lvl="0">
              <a:lnSpc>
                <a:spcPct val="150000"/>
              </a:lnSpc>
            </a:pPr>
            <a:r>
              <a:rPr lang="zh-CN" altLang="en-US" sz="2400" b="1" dirty="0">
                <a:solidFill>
                  <a:prstClr val="black"/>
                </a:solidFill>
                <a:latin typeface="仿宋" panose="02010609060101010101" pitchFamily="49" charset="-122"/>
                <a:ea typeface="仿宋" panose="02010609060101010101" pitchFamily="49" charset="-122"/>
              </a:rPr>
              <a:t>    人有独特的易于禽兽的</a:t>
            </a:r>
            <a:r>
              <a:rPr lang="zh-CN" altLang="en-US" sz="2400" b="1" dirty="0">
                <a:solidFill>
                  <a:srgbClr val="FF0000"/>
                </a:solidFill>
                <a:latin typeface="仿宋" panose="02010609060101010101" pitchFamily="49" charset="-122"/>
                <a:ea typeface="仿宋" panose="02010609060101010101" pitchFamily="49" charset="-122"/>
              </a:rPr>
              <a:t>自我完善的能力</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400" b="1" dirty="0">
                <a:solidFill>
                  <a:srgbClr val="FF0000"/>
                </a:solidFill>
                <a:latin typeface="仿宋" panose="02010609060101010101" pitchFamily="49" charset="-122"/>
                <a:ea typeface="仿宋" panose="02010609060101010101" pitchFamily="49" charset="-122"/>
              </a:rPr>
              <a:t>共同劳动、家庭的发展促进了人与人的交往</a:t>
            </a:r>
            <a:r>
              <a:rPr lang="zh-CN" altLang="en-US" sz="2400" b="1" dirty="0">
                <a:solidFill>
                  <a:prstClr val="black"/>
                </a:solidFill>
                <a:latin typeface="仿宋" panose="02010609060101010101" pitchFamily="49" charset="-122"/>
                <a:ea typeface="仿宋" panose="02010609060101010101" pitchFamily="49" charset="-122"/>
              </a:rPr>
              <a:t>，使</a:t>
            </a:r>
            <a:r>
              <a:rPr lang="zh-CN" altLang="en-US" sz="2400" b="1" dirty="0">
                <a:solidFill>
                  <a:srgbClr val="FF0000"/>
                </a:solidFill>
                <a:latin typeface="仿宋" panose="02010609060101010101" pitchFamily="49" charset="-122"/>
                <a:ea typeface="仿宋" panose="02010609060101010101" pitchFamily="49" charset="-122"/>
              </a:rPr>
              <a:t>人的潜在机能被激发起来</a:t>
            </a:r>
            <a:r>
              <a:rPr lang="zh-CN" altLang="en-US" sz="2400" b="1" dirty="0">
                <a:solidFill>
                  <a:prstClr val="black"/>
                </a:solidFill>
                <a:latin typeface="仿宋" panose="02010609060101010101" pitchFamily="49" charset="-122"/>
                <a:ea typeface="仿宋" panose="02010609060101010101" pitchFamily="49" charset="-122"/>
              </a:rPr>
              <a:t>，导致</a:t>
            </a:r>
            <a:r>
              <a:rPr lang="zh-CN" altLang="en-US" sz="2400" b="1" dirty="0">
                <a:solidFill>
                  <a:srgbClr val="FF0000"/>
                </a:solidFill>
                <a:latin typeface="仿宋" panose="02010609060101010101" pitchFamily="49" charset="-122"/>
                <a:ea typeface="仿宋" panose="02010609060101010101" pitchFamily="49" charset="-122"/>
              </a:rPr>
              <a:t>社会状态的出现</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000" dirty="0">
                <a:solidFill>
                  <a:prstClr val="black"/>
                </a:solidFill>
                <a:latin typeface="微软雅黑" panose="020B0503020204020204" pitchFamily="34" charset="-122"/>
                <a:ea typeface="微软雅黑" panose="020B0503020204020204" pitchFamily="34" charset="-122"/>
              </a:rPr>
              <a:t>        </a:t>
            </a:r>
            <a:endParaRPr lang="en-US" altLang="zh-CN" sz="20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400" b="1" dirty="0">
                <a:solidFill>
                  <a:prstClr val="black"/>
                </a:solidFill>
                <a:latin typeface="仿宋" panose="02010609060101010101" pitchFamily="49" charset="-122"/>
                <a:ea typeface="仿宋" panose="02010609060101010101" pitchFamily="49" charset="-122"/>
              </a:rPr>
              <a:t>    </a:t>
            </a:r>
            <a:r>
              <a:rPr lang="zh-CN" altLang="en-US" sz="2400" b="1" dirty="0">
                <a:solidFill>
                  <a:srgbClr val="FF0000"/>
                </a:solidFill>
                <a:latin typeface="仿宋" panose="02010609060101010101" pitchFamily="49" charset="-122"/>
                <a:ea typeface="仿宋" panose="02010609060101010101" pitchFamily="49" charset="-122"/>
              </a:rPr>
              <a:t>农业的产生和冶金术的发明导致私有制的诞生</a:t>
            </a:r>
            <a:r>
              <a:rPr lang="zh-CN" altLang="en-US" sz="2400" b="1" dirty="0">
                <a:solidFill>
                  <a:prstClr val="black"/>
                </a:solidFill>
                <a:latin typeface="仿宋" panose="02010609060101010101" pitchFamily="49" charset="-122"/>
                <a:ea typeface="仿宋" panose="02010609060101010101" pitchFamily="49" charset="-122"/>
              </a:rPr>
              <a:t>。从此人类</a:t>
            </a:r>
            <a:r>
              <a:rPr lang="zh-CN" altLang="en-US" sz="2400" b="1" u="sng" dirty="0">
                <a:solidFill>
                  <a:srgbClr val="FF0000"/>
                </a:solidFill>
                <a:latin typeface="仿宋" panose="02010609060101010101" pitchFamily="49" charset="-122"/>
                <a:ea typeface="仿宋" panose="02010609060101010101" pitchFamily="49" charset="-122"/>
              </a:rPr>
              <a:t>产生了许多欲望、偏见，道德堕落，富人和穷人的差别出现了</a:t>
            </a:r>
            <a:r>
              <a:rPr lang="zh-CN" altLang="en-US" sz="2400" b="1" dirty="0">
                <a:solidFill>
                  <a:prstClr val="black"/>
                </a:solidFill>
                <a:latin typeface="仿宋" panose="02010609060101010101" pitchFamily="49" charset="-122"/>
                <a:ea typeface="仿宋" panose="02010609060101010101" pitchFamily="49" charset="-122"/>
              </a:rPr>
              <a:t>。</a:t>
            </a:r>
            <a:endParaRPr lang="en-US" altLang="zh-CN" sz="2400" b="1" dirty="0">
              <a:solidFill>
                <a:prstClr val="black"/>
              </a:solidFill>
              <a:latin typeface="仿宋" panose="02010609060101010101" pitchFamily="49" charset="-122"/>
              <a:ea typeface="仿宋" panose="02010609060101010101" pitchFamily="49" charset="-122"/>
            </a:endParaRPr>
          </a:p>
          <a:p>
            <a:pPr lvl="0">
              <a:lnSpc>
                <a:spcPct val="150000"/>
              </a:lnSpc>
            </a:pPr>
            <a:r>
              <a:rPr kumimoji="0" lang="zh-CN" altLang="en-US" sz="2400" b="1" i="0" u="none" strike="noStrike" kern="1200" cap="none" spc="0" normalizeH="0" baseline="0" noProof="0" dirty="0">
                <a:ln>
                  <a:noFill/>
                </a:ln>
                <a:solidFill>
                  <a:srgbClr val="0070C0"/>
                </a:solidFill>
                <a:effectLst/>
                <a:uLnTx/>
                <a:uFillTx/>
                <a:latin typeface="仿宋" panose="02010609060101010101" pitchFamily="49" charset="-122"/>
                <a:ea typeface="仿宋" panose="02010609060101010101" pitchFamily="49" charset="-122"/>
              </a:rPr>
              <a:t>第一阶段</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：富人哄骗穷人订立社会契约，</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社会和法律就此起源</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，它们保护</a:t>
            </a:r>
            <a:r>
              <a:rPr kumimoji="0" lang="zh-CN" altLang="en-US" sz="24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富人欺压穷人</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a:t>
            </a:r>
            <a:endPar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srgbClr val="0070C0"/>
                </a:solidFill>
                <a:latin typeface="仿宋" panose="02010609060101010101" pitchFamily="49" charset="-122"/>
                <a:ea typeface="仿宋" panose="02010609060101010101" pitchFamily="49" charset="-122"/>
              </a:rPr>
              <a:t>第二阶段</a:t>
            </a:r>
            <a:r>
              <a:rPr lang="zh-CN" altLang="en-US" sz="2400" b="1" dirty="0">
                <a:solidFill>
                  <a:prstClr val="black"/>
                </a:solidFill>
                <a:latin typeface="仿宋" panose="02010609060101010101" pitchFamily="49" charset="-122"/>
                <a:ea typeface="仿宋" panose="02010609060101010101" pitchFamily="49" charset="-122"/>
              </a:rPr>
              <a:t>：需要有保障契约实施的强力机构，由此出现</a:t>
            </a:r>
            <a:r>
              <a:rPr lang="zh-CN" altLang="en-US" sz="2400" b="1" dirty="0">
                <a:solidFill>
                  <a:srgbClr val="FF0000"/>
                </a:solidFill>
                <a:latin typeface="仿宋" panose="02010609060101010101" pitchFamily="49" charset="-122"/>
                <a:ea typeface="仿宋" panose="02010609060101010101" pitchFamily="49" charset="-122"/>
              </a:rPr>
              <a:t>权力</a:t>
            </a:r>
            <a:r>
              <a:rPr lang="zh-CN" altLang="en-US" sz="2400" b="1" dirty="0">
                <a:solidFill>
                  <a:prstClr val="black"/>
                </a:solidFill>
                <a:latin typeface="仿宋" panose="02010609060101010101" pitchFamily="49" charset="-122"/>
                <a:ea typeface="仿宋" panose="02010609060101010101" pitchFamily="49" charset="-122"/>
              </a:rPr>
              <a:t>。</a:t>
            </a:r>
            <a:r>
              <a:rPr lang="zh-CN" altLang="en-US" sz="2400" b="1" u="sng" dirty="0">
                <a:solidFill>
                  <a:srgbClr val="FF0000"/>
                </a:solidFill>
                <a:latin typeface="仿宋" panose="02010609060101010101" pitchFamily="49" charset="-122"/>
                <a:ea typeface="仿宋" panose="02010609060101010101" pitchFamily="49" charset="-122"/>
              </a:rPr>
              <a:t>强者和弱者的区别也产生</a:t>
            </a:r>
            <a:r>
              <a:rPr lang="zh-CN" altLang="en-US" sz="2400" b="1" dirty="0">
                <a:solidFill>
                  <a:prstClr val="black"/>
                </a:solidFill>
                <a:latin typeface="仿宋" panose="02010609060101010101" pitchFamily="49" charset="-122"/>
                <a:ea typeface="仿宋" panose="02010609060101010101" pitchFamily="49" charset="-122"/>
              </a:rPr>
              <a:t>；</a:t>
            </a:r>
            <a:endParaRPr lang="en-US" altLang="zh-CN" sz="2400" b="1" dirty="0">
              <a:solidFill>
                <a:prstClr val="black"/>
              </a:solidFill>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srgbClr val="0070C0"/>
                </a:solidFill>
                <a:latin typeface="仿宋" panose="02010609060101010101" pitchFamily="49" charset="-122"/>
                <a:ea typeface="仿宋" panose="02010609060101010101" pitchFamily="49" charset="-122"/>
              </a:rPr>
              <a:t>第三阶段</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权力高度集中，暴君政治出现</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，确立了</a:t>
            </a:r>
            <a:r>
              <a:rPr kumimoji="0" lang="zh-CN" altLang="en-US" sz="2400" b="1" i="0" u="sng"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主人和奴隶的区别</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a:t>
            </a:r>
            <a:endPar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400" b="1" dirty="0">
                <a:solidFill>
                  <a:prstClr val="black"/>
                </a:solidFill>
                <a:latin typeface="仿宋" panose="02010609060101010101" pitchFamily="49" charset="-122"/>
                <a:ea typeface="仿宋" panose="02010609060101010101" pitchFamily="49" charset="-122"/>
              </a:rPr>
              <a:t>    </a:t>
            </a:r>
            <a:r>
              <a:rPr lang="zh-CN" altLang="en-US" sz="2400" b="1" dirty="0">
                <a:solidFill>
                  <a:prstClr val="black"/>
                </a:solidFill>
                <a:latin typeface="仿宋" panose="02010609060101010101" pitchFamily="49" charset="-122"/>
                <a:ea typeface="仿宋" panose="02010609060101010101" pitchFamily="49" charset="-122"/>
              </a:rPr>
              <a:t>卢梭认为：</a:t>
            </a:r>
            <a:r>
              <a:rPr lang="zh-CN" altLang="en-US" sz="2400" b="1" dirty="0">
                <a:solidFill>
                  <a:srgbClr val="0070C0"/>
                </a:solidFill>
                <a:latin typeface="仿宋" panose="02010609060101010101" pitchFamily="49" charset="-122"/>
                <a:ea typeface="仿宋" panose="02010609060101010101" pitchFamily="49" charset="-122"/>
              </a:rPr>
              <a:t>既然暴君倚仗权力蹂躏法律，人民就有权用暴力推翻他</a:t>
            </a:r>
            <a:r>
              <a:rPr lang="zh-CN" altLang="en-US" sz="2400" b="1" dirty="0">
                <a:solidFill>
                  <a:prstClr val="black"/>
                </a:solidFill>
                <a:latin typeface="仿宋" panose="02010609060101010101" pitchFamily="49" charset="-122"/>
                <a:ea typeface="仿宋" panose="02010609060101010101" pitchFamily="49" charset="-122"/>
              </a:rPr>
              <a:t>。</a:t>
            </a:r>
            <a:endParaRPr lang="en-US" altLang="zh-CN" sz="2400" b="1" dirty="0">
              <a:solidFill>
                <a:prstClr val="black"/>
              </a:solidFill>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    </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他说：“</a:t>
            </a:r>
            <a:r>
              <a:rPr lang="zh-CN" altLang="en-US" sz="2400" b="1" dirty="0">
                <a:solidFill>
                  <a:srgbClr val="0070C0"/>
                </a:solidFill>
                <a:latin typeface="仿宋" panose="02010609060101010101" pitchFamily="49" charset="-122"/>
                <a:ea typeface="仿宋" panose="02010609060101010101" pitchFamily="49" charset="-122"/>
              </a:rPr>
              <a:t>人天生下来是善的，是因为制度才把人变成恶</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a:t>
            </a:r>
            <a:endParaRPr kumimoji="0" lang="zh-CN" altLang="en-US" sz="20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endParaRPr>
          </a:p>
        </p:txBody>
      </p:sp>
      <p:sp>
        <p:nvSpPr>
          <p:cNvPr id="5" name="矩形 4">
            <a:extLst>
              <a:ext uri="{FF2B5EF4-FFF2-40B4-BE49-F238E27FC236}">
                <a16:creationId xmlns:a16="http://schemas.microsoft.com/office/drawing/2014/main" id="{71A5E737-5D75-87B6-5B0E-57AB10C635AB}"/>
              </a:ext>
            </a:extLst>
          </p:cNvPr>
          <p:cNvSpPr/>
          <p:nvPr/>
        </p:nvSpPr>
        <p:spPr>
          <a:xfrm>
            <a:off x="130629" y="130629"/>
            <a:ext cx="11899075" cy="6590805"/>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文本框 5">
            <a:extLst>
              <a:ext uri="{FF2B5EF4-FFF2-40B4-BE49-F238E27FC236}">
                <a16:creationId xmlns:a16="http://schemas.microsoft.com/office/drawing/2014/main" id="{9AB6BE6E-935B-8053-A2D8-FDBBCA963BDB}"/>
              </a:ext>
            </a:extLst>
          </p:cNvPr>
          <p:cNvSpPr txBox="1"/>
          <p:nvPr/>
        </p:nvSpPr>
        <p:spPr>
          <a:xfrm>
            <a:off x="428107" y="196789"/>
            <a:ext cx="7110417" cy="662554"/>
          </a:xfrm>
          <a:prstGeom prst="rect">
            <a:avLst/>
          </a:prstGeom>
          <a:noFill/>
          <a:effectLst>
            <a:reflection blurRad="6350" stA="50000" endA="300" endPos="55000" dir="5400000" sy="-100000" algn="bl" rotWithShape="0"/>
          </a:effectLst>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u"/>
              <a:tabLst/>
              <a:defRPr/>
            </a:pP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 </a:t>
            </a:r>
            <a:r>
              <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社会的不平等是什么导致的呢？</a:t>
            </a:r>
          </a:p>
        </p:txBody>
      </p:sp>
    </p:spTree>
    <p:extLst>
      <p:ext uri="{BB962C8B-B14F-4D97-AF65-F5344CB8AC3E}">
        <p14:creationId xmlns:p14="http://schemas.microsoft.com/office/powerpoint/2010/main" val="102067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0B51080-241B-B53B-427E-B3C21C10A7D7}"/>
              </a:ext>
            </a:extLst>
          </p:cNvPr>
          <p:cNvSpPr txBox="1"/>
          <p:nvPr/>
        </p:nvSpPr>
        <p:spPr>
          <a:xfrm>
            <a:off x="639123" y="2052291"/>
            <a:ext cx="11131244" cy="33510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    一旦人类在自己生产力发展的道路上向前走了稍微巨大的几步之后，</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自然状态中占统治地位的平等关系就遭到了破坏</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，人类也就</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无法在恢复到开始时代的平等关系</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，唯有采取能够</a:t>
            </a:r>
            <a:r>
              <a:rPr kumimoji="0" lang="zh-CN" altLang="en-US" sz="2400" b="1" i="0" u="none" strike="noStrike" kern="120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rPr>
              <a:t>延缓</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不平等现象增长的措施。</a:t>
            </a:r>
            <a:endPar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US" altLang="zh-CN" sz="2400" b="1" dirty="0">
              <a:solidFill>
                <a:prstClr val="black"/>
              </a:solidFill>
              <a:latin typeface="仿宋" panose="02010609060101010101" pitchFamily="49" charset="-122"/>
              <a:ea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    </a:t>
            </a:r>
            <a:r>
              <a:rPr kumimoji="0" lang="zh-CN" altLang="en-US" sz="2400" b="1" i="0" u="none" strike="noStrike" kern="1200" cap="none" spc="0" normalizeH="0" baseline="0" noProof="0" dirty="0">
                <a:ln>
                  <a:noFill/>
                </a:ln>
                <a:solidFill>
                  <a:prstClr val="black"/>
                </a:solidFill>
                <a:effectLst/>
                <a:uLnTx/>
                <a:uFillTx/>
                <a:latin typeface="仿宋" panose="02010609060101010101" pitchFamily="49" charset="-122"/>
                <a:ea typeface="仿宋" panose="02010609060101010101" pitchFamily="49" charset="-122"/>
              </a:rPr>
              <a:t>本文就是在这样的理论背景之下来论述 “怜悯是人类的天性”，作者认为重视这一天性有益于对于人类更好地生存。</a:t>
            </a:r>
          </a:p>
        </p:txBody>
      </p:sp>
      <p:sp>
        <p:nvSpPr>
          <p:cNvPr id="5" name="矩形 4">
            <a:extLst>
              <a:ext uri="{FF2B5EF4-FFF2-40B4-BE49-F238E27FC236}">
                <a16:creationId xmlns:a16="http://schemas.microsoft.com/office/drawing/2014/main" id="{71A5E737-5D75-87B6-5B0E-57AB10C635AB}"/>
              </a:ext>
            </a:extLst>
          </p:cNvPr>
          <p:cNvSpPr/>
          <p:nvPr/>
        </p:nvSpPr>
        <p:spPr>
          <a:xfrm>
            <a:off x="130629" y="130629"/>
            <a:ext cx="11899075" cy="6590805"/>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文本框 5">
            <a:extLst>
              <a:ext uri="{FF2B5EF4-FFF2-40B4-BE49-F238E27FC236}">
                <a16:creationId xmlns:a16="http://schemas.microsoft.com/office/drawing/2014/main" id="{9AB6BE6E-935B-8053-A2D8-FDBBCA963BDB}"/>
              </a:ext>
            </a:extLst>
          </p:cNvPr>
          <p:cNvSpPr txBox="1"/>
          <p:nvPr/>
        </p:nvSpPr>
        <p:spPr>
          <a:xfrm>
            <a:off x="639123" y="913537"/>
            <a:ext cx="8253417" cy="662554"/>
          </a:xfrm>
          <a:prstGeom prst="rect">
            <a:avLst/>
          </a:prstGeom>
          <a:noFill/>
          <a:effectLst>
            <a:reflection blurRad="6350" stA="50000" endA="300" endPos="55000" dir="5400000" sy="-100000" algn="bl" rotWithShape="0"/>
          </a:effectLst>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u"/>
              <a:tabLst/>
              <a:defRPr/>
            </a:pPr>
            <a:r>
              <a:rPr kumimoji="0" lang="en-US" altLang="zh-CN"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 </a:t>
            </a:r>
            <a:r>
              <a:rPr kumimoji="0" lang="zh-CN" altLang="en-US" sz="28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人类的不平等出现后，还能回到自然状态吗？</a:t>
            </a:r>
          </a:p>
        </p:txBody>
      </p:sp>
    </p:spTree>
    <p:extLst>
      <p:ext uri="{BB962C8B-B14F-4D97-AF65-F5344CB8AC3E}">
        <p14:creationId xmlns:p14="http://schemas.microsoft.com/office/powerpoint/2010/main" val="1786845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0CF01DAC-1934-CA44-A203-79F90E505875}"/>
              </a:ext>
            </a:extLst>
          </p:cNvPr>
          <p:cNvSpPr txBox="1"/>
          <p:nvPr/>
        </p:nvSpPr>
        <p:spPr>
          <a:xfrm>
            <a:off x="1423763" y="1576461"/>
            <a:ext cx="9823357" cy="3247877"/>
          </a:xfrm>
          <a:prstGeom prst="rect">
            <a:avLst/>
          </a:prstGeom>
          <a:noFill/>
          <a:ln w="25400">
            <a:solidFill>
              <a:schemeClr val="tx1"/>
            </a:solidFill>
          </a:ln>
        </p:spPr>
        <p:txBody>
          <a:bodyPr wrap="square" rtlCol="0">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一、</a:t>
            </a:r>
            <a:r>
              <a:rPr lang="zh-CN" altLang="en-US" sz="2800" b="1" dirty="0">
                <a:solidFill>
                  <a:srgbClr val="FF0000"/>
                </a:solidFill>
                <a:latin typeface="微软雅黑" panose="020B0503020204020204" pitchFamily="34" charset="-122"/>
                <a:ea typeface="微软雅黑" panose="020B0503020204020204" pitchFamily="34" charset="-122"/>
              </a:rPr>
              <a:t>中心论点：</a:t>
            </a:r>
            <a:endParaRPr lang="en-US" altLang="zh-CN" sz="2800" b="1" dirty="0">
              <a:solidFill>
                <a:srgbClr val="FF0000"/>
              </a:solidFill>
              <a:latin typeface="微软雅黑" panose="020B0503020204020204" pitchFamily="34" charset="-122"/>
              <a:ea typeface="微软雅黑" panose="020B0503020204020204" pitchFamily="34" charset="-122"/>
            </a:endParaRPr>
          </a:p>
          <a:p>
            <a:pPr>
              <a:lnSpc>
                <a:spcPct val="150000"/>
              </a:lnSpc>
            </a:pPr>
            <a:r>
              <a:rPr lang="en-US" altLang="zh-CN" sz="2800" b="1" dirty="0">
                <a:solidFill>
                  <a:srgbClr val="FF0000"/>
                </a:solidFill>
                <a:latin typeface="华文楷体" panose="02010600040101010101" pitchFamily="2" charset="-122"/>
                <a:ea typeface="华文楷体" panose="02010600040101010101" pitchFamily="2" charset="-122"/>
              </a:rPr>
              <a:t>       </a:t>
            </a:r>
            <a:r>
              <a:rPr lang="zh-CN" altLang="en-US" sz="2800" b="1" dirty="0">
                <a:solidFill>
                  <a:srgbClr val="FF0000"/>
                </a:solidFill>
                <a:latin typeface="华文楷体" panose="02010600040101010101" pitchFamily="2" charset="-122"/>
                <a:ea typeface="华文楷体" panose="02010600040101010101" pitchFamily="2" charset="-122"/>
              </a:rPr>
              <a:t>怜悯是人的天性</a:t>
            </a:r>
            <a:endParaRPr lang="en-US" altLang="zh-CN" sz="2800" b="1" dirty="0">
              <a:solidFill>
                <a:srgbClr val="FF0000"/>
              </a:solidFill>
              <a:latin typeface="华文楷体" panose="02010600040101010101" pitchFamily="2" charset="-122"/>
              <a:ea typeface="华文楷体" panose="02010600040101010101" pitchFamily="2" charset="-122"/>
            </a:endParaRPr>
          </a:p>
          <a:p>
            <a:pPr>
              <a:lnSpc>
                <a:spcPct val="150000"/>
              </a:lnSpc>
            </a:pPr>
            <a:r>
              <a:rPr lang="zh-CN" altLang="en-US" sz="2800" b="1" dirty="0">
                <a:latin typeface="华文楷体" panose="02010600040101010101" pitchFamily="2" charset="-122"/>
                <a:ea typeface="华文楷体" panose="02010600040101010101" pitchFamily="2" charset="-122"/>
              </a:rPr>
              <a:t>①“怜悯”指对</a:t>
            </a:r>
            <a:r>
              <a:rPr lang="zh-CN" altLang="en-US" sz="2800" b="1" dirty="0">
                <a:solidFill>
                  <a:srgbClr val="FF0000"/>
                </a:solidFill>
                <a:latin typeface="华文楷体" panose="02010600040101010101" pitchFamily="2" charset="-122"/>
                <a:ea typeface="华文楷体" panose="02010600040101010101" pitchFamily="2" charset="-122"/>
              </a:rPr>
              <a:t>遭遇不幸的人表示同</a:t>
            </a:r>
            <a:r>
              <a:rPr lang="zh-CN" altLang="en-US" sz="2800" b="1" dirty="0">
                <a:latin typeface="华文楷体" panose="02010600040101010101" pitchFamily="2" charset="-122"/>
                <a:ea typeface="华文楷体" panose="02010600040101010101" pitchFamily="2" charset="-122"/>
              </a:rPr>
              <a:t>情</a:t>
            </a:r>
            <a:r>
              <a:rPr lang="en-US" altLang="zh-CN" sz="2800" b="1" dirty="0">
                <a:latin typeface="华文楷体" panose="02010600040101010101" pitchFamily="2" charset="-122"/>
                <a:ea typeface="华文楷体" panose="02010600040101010101" pitchFamily="2" charset="-122"/>
              </a:rPr>
              <a:t>;</a:t>
            </a:r>
          </a:p>
          <a:p>
            <a:pPr>
              <a:lnSpc>
                <a:spcPct val="150000"/>
              </a:lnSpc>
            </a:pPr>
            <a:r>
              <a:rPr lang="en-US" altLang="zh-CN" sz="2800" b="1" dirty="0">
                <a:latin typeface="华文楷体" panose="02010600040101010101" pitchFamily="2" charset="-122"/>
                <a:ea typeface="华文楷体" panose="02010600040101010101" pitchFamily="2" charset="-122"/>
              </a:rPr>
              <a:t>②“</a:t>
            </a:r>
            <a:r>
              <a:rPr lang="zh-CN" altLang="en-US" sz="2800" b="1" dirty="0">
                <a:latin typeface="华文楷体" panose="02010600040101010101" pitchFamily="2" charset="-122"/>
                <a:ea typeface="华文楷体" panose="02010600040101010101" pitchFamily="2" charset="-122"/>
              </a:rPr>
              <a:t>天性”指</a:t>
            </a:r>
            <a:r>
              <a:rPr lang="zh-CN" altLang="en-US" sz="2800" b="1" dirty="0">
                <a:solidFill>
                  <a:srgbClr val="FF0000"/>
                </a:solidFill>
                <a:latin typeface="华文楷体" panose="02010600040101010101" pitchFamily="2" charset="-122"/>
                <a:ea typeface="华文楷体" panose="02010600040101010101" pitchFamily="2" charset="-122"/>
              </a:rPr>
              <a:t>人先天具有的品质或性情</a:t>
            </a:r>
            <a:r>
              <a:rPr lang="en-US" altLang="zh-CN" sz="2800" b="1" dirty="0">
                <a:solidFill>
                  <a:srgbClr val="FF0000"/>
                </a:solidFill>
                <a:latin typeface="华文楷体" panose="02010600040101010101" pitchFamily="2" charset="-122"/>
                <a:ea typeface="华文楷体" panose="02010600040101010101" pitchFamily="2" charset="-122"/>
              </a:rPr>
              <a:t>,</a:t>
            </a:r>
            <a:r>
              <a:rPr lang="zh-CN" altLang="en-US" sz="2800" b="1" dirty="0">
                <a:solidFill>
                  <a:srgbClr val="FF0000"/>
                </a:solidFill>
                <a:latin typeface="华文楷体" panose="02010600040101010101" pitchFamily="2" charset="-122"/>
                <a:ea typeface="华文楷体" panose="02010600040101010101" pitchFamily="2" charset="-122"/>
              </a:rPr>
              <a:t>外界难以改变的心理感知特性及行为趋向</a:t>
            </a:r>
            <a:r>
              <a:rPr lang="zh-CN" altLang="en-US" sz="2800" b="1" dirty="0">
                <a:latin typeface="华文楷体" panose="02010600040101010101" pitchFamily="2" charset="-122"/>
                <a:ea typeface="华文楷体" panose="02010600040101010101" pitchFamily="2" charset="-122"/>
              </a:rPr>
              <a:t>。</a:t>
            </a:r>
          </a:p>
        </p:txBody>
      </p:sp>
    </p:spTree>
    <p:extLst>
      <p:ext uri="{BB962C8B-B14F-4D97-AF65-F5344CB8AC3E}">
        <p14:creationId xmlns:p14="http://schemas.microsoft.com/office/powerpoint/2010/main" val="781784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29C60D1B-27DB-9AE6-E3D8-42345AA1E952}"/>
              </a:ext>
            </a:extLst>
          </p:cNvPr>
          <p:cNvSpPr txBox="1"/>
          <p:nvPr/>
        </p:nvSpPr>
        <p:spPr>
          <a:xfrm>
            <a:off x="269557" y="830340"/>
            <a:ext cx="11652885" cy="5197320"/>
          </a:xfrm>
          <a:prstGeom prst="rect">
            <a:avLst/>
          </a:prstGeom>
          <a:noFill/>
        </p:spPr>
        <p:txBody>
          <a:bodyPr wrap="square">
            <a:spAutoFit/>
          </a:bodyPr>
          <a:lstStyle/>
          <a:p>
            <a:pPr>
              <a:lnSpc>
                <a:spcPct val="150000"/>
              </a:lnSpc>
            </a:pPr>
            <a:r>
              <a:rPr lang="zh-CN" altLang="en-US" sz="2800" b="1" dirty="0">
                <a:latin typeface="黑体" panose="02010609060101010101" pitchFamily="49" charset="-122"/>
                <a:ea typeface="黑体" panose="02010609060101010101" pitchFamily="49" charset="-122"/>
              </a:rPr>
              <a:t>二、理解文本内涵：</a:t>
            </a:r>
            <a:endParaRPr lang="en-US" altLang="zh-CN" sz="2800" b="1" dirty="0">
              <a:latin typeface="黑体" panose="02010609060101010101" pitchFamily="49" charset="-122"/>
              <a:ea typeface="黑体" panose="02010609060101010101" pitchFamily="49" charset="-122"/>
            </a:endParaRPr>
          </a:p>
          <a:p>
            <a:pPr>
              <a:lnSpc>
                <a:spcPct val="150000"/>
              </a:lnSpc>
            </a:pPr>
            <a:r>
              <a:rPr lang="zh-CN" altLang="en-US" sz="2800" b="1" dirty="0">
                <a:highlight>
                  <a:srgbClr val="FFFF00"/>
                </a:highlight>
                <a:latin typeface="黑体" panose="02010609060101010101" pitchFamily="49" charset="-122"/>
                <a:ea typeface="黑体" panose="02010609060101010101" pitchFamily="49" charset="-122"/>
              </a:rPr>
              <a:t>第</a:t>
            </a:r>
            <a:r>
              <a:rPr lang="en-US" altLang="zh-CN" sz="2800" b="1" dirty="0">
                <a:highlight>
                  <a:srgbClr val="FFFF00"/>
                </a:highlight>
                <a:latin typeface="黑体" panose="02010609060101010101" pitchFamily="49" charset="-122"/>
                <a:ea typeface="黑体" panose="02010609060101010101" pitchFamily="49" charset="-122"/>
              </a:rPr>
              <a:t>1</a:t>
            </a:r>
            <a:r>
              <a:rPr lang="zh-CN" altLang="en-US" sz="2800" b="1" dirty="0">
                <a:highlight>
                  <a:srgbClr val="FFFF00"/>
                </a:highlight>
                <a:latin typeface="黑体" panose="02010609060101010101" pitchFamily="49" charset="-122"/>
                <a:ea typeface="黑体" panose="02010609060101010101" pitchFamily="49" charset="-122"/>
              </a:rPr>
              <a:t>段：</a:t>
            </a:r>
            <a:r>
              <a:rPr lang="en-US" altLang="zh-CN" sz="2800" b="1" dirty="0">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 请概述第</a:t>
            </a:r>
            <a:r>
              <a:rPr lang="en-US" altLang="zh-CN" sz="2800" b="1" dirty="0">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段内容。</a:t>
            </a:r>
            <a:endParaRPr lang="en-US" altLang="zh-CN" sz="2800" b="1" dirty="0">
              <a:latin typeface="黑体" panose="02010609060101010101" pitchFamily="49" charset="-122"/>
              <a:ea typeface="黑体" panose="02010609060101010101" pitchFamily="49" charset="-122"/>
            </a:endParaRPr>
          </a:p>
          <a:p>
            <a:pPr>
              <a:lnSpc>
                <a:spcPct val="150000"/>
              </a:lnSpc>
            </a:pPr>
            <a:r>
              <a:rPr lang="en-US" altLang="zh-CN" sz="2800" b="1" dirty="0"/>
              <a:t>——</a:t>
            </a:r>
            <a:r>
              <a:rPr lang="zh-CN" altLang="en-US" sz="2800" b="1" dirty="0">
                <a:solidFill>
                  <a:srgbClr val="FF0000"/>
                </a:solidFill>
                <a:latin typeface="楷体" panose="02010609060101010101" pitchFamily="49" charset="-122"/>
                <a:ea typeface="楷体" panose="02010609060101010101" pitchFamily="49" charset="-122"/>
              </a:rPr>
              <a:t>阐述自然状态中的人原始的品性，即无善恶之分，并由此引导人们思考。 </a:t>
            </a:r>
            <a:endParaRPr lang="en-US" altLang="zh-CN" sz="2800" b="1" dirty="0">
              <a:solidFill>
                <a:srgbClr val="FF0000"/>
              </a:solidFill>
              <a:latin typeface="楷体" panose="02010609060101010101" pitchFamily="49" charset="-122"/>
              <a:ea typeface="楷体" panose="02010609060101010101" pitchFamily="49" charset="-122"/>
            </a:endParaRPr>
          </a:p>
          <a:p>
            <a:pPr>
              <a:lnSpc>
                <a:spcPct val="150000"/>
              </a:lnSpc>
            </a:pPr>
            <a:r>
              <a:rPr lang="en-US" altLang="zh-CN" sz="2800" b="1" dirty="0">
                <a:latin typeface="黑体" panose="02010609060101010101" pitchFamily="49" charset="-122"/>
                <a:ea typeface="黑体" panose="02010609060101010101" pitchFamily="49" charset="-122"/>
              </a:rPr>
              <a:t>2. </a:t>
            </a:r>
            <a:r>
              <a:rPr lang="zh-CN" altLang="en-US" sz="2800" b="1" dirty="0">
                <a:latin typeface="黑体" panose="02010609060101010101" pitchFamily="49" charset="-122"/>
                <a:ea typeface="黑体" panose="02010609060101010101" pitchFamily="49" charset="-122"/>
              </a:rPr>
              <a:t>“衡量一下”后面的内容怎么理解？</a:t>
            </a:r>
            <a:endParaRPr lang="en-US" altLang="zh-CN" sz="2800" b="1" dirty="0">
              <a:latin typeface="黑体" panose="02010609060101010101" pitchFamily="49" charset="-122"/>
              <a:ea typeface="黑体" panose="02010609060101010101" pitchFamily="49" charset="-122"/>
            </a:endParaRPr>
          </a:p>
          <a:p>
            <a:pPr>
              <a:lnSpc>
                <a:spcPct val="150000"/>
              </a:lnSpc>
            </a:pPr>
            <a:r>
              <a:rPr lang="en-US" altLang="zh-CN" sz="2800" b="1" dirty="0"/>
              <a:t>——</a:t>
            </a:r>
            <a:r>
              <a:rPr lang="zh-CN" altLang="en-US" sz="2800" b="1" dirty="0">
                <a:solidFill>
                  <a:srgbClr val="0070C0"/>
                </a:solidFill>
                <a:latin typeface="华文楷体" panose="02010600040101010101" pitchFamily="2" charset="-122"/>
                <a:ea typeface="华文楷体" panose="02010600040101010101" pitchFamily="2" charset="-122"/>
              </a:rPr>
              <a:t>将自然状态与文明社会作对比，让人们思考：那一种状态下的人会更幸福？</a:t>
            </a:r>
            <a:endParaRPr lang="en-US" altLang="zh-CN" sz="2800" b="1" dirty="0">
              <a:solidFill>
                <a:srgbClr val="0070C0"/>
              </a:solidFill>
              <a:latin typeface="华文楷体" panose="02010600040101010101" pitchFamily="2" charset="-122"/>
              <a:ea typeface="华文楷体" panose="02010600040101010101" pitchFamily="2" charset="-122"/>
            </a:endParaRPr>
          </a:p>
          <a:p>
            <a:pPr>
              <a:lnSpc>
                <a:spcPct val="150000"/>
              </a:lnSpc>
            </a:pPr>
            <a:r>
              <a:rPr lang="en-US" altLang="zh-CN" sz="2800" b="1" dirty="0">
                <a:solidFill>
                  <a:srgbClr val="0070C0"/>
                </a:solidFill>
                <a:latin typeface="方正姚体" panose="02010601030101010101" pitchFamily="2" charset="-122"/>
                <a:ea typeface="方正姚体" panose="02010601030101010101" pitchFamily="2" charset="-122"/>
              </a:rPr>
              <a:t>——</a:t>
            </a:r>
            <a:r>
              <a:rPr lang="zh-CN" altLang="en-US" sz="2800" b="1" dirty="0">
                <a:solidFill>
                  <a:srgbClr val="0070C0"/>
                </a:solidFill>
                <a:latin typeface="方正姚体" panose="02010601030101010101" pitchFamily="2" charset="-122"/>
                <a:ea typeface="方正姚体" panose="02010601030101010101" pitchFamily="2" charset="-122"/>
              </a:rPr>
              <a:t>自己提出一个观点，再假定有人质疑，于是设问引发质疑的人思考。</a:t>
            </a:r>
          </a:p>
        </p:txBody>
      </p:sp>
    </p:spTree>
    <p:extLst>
      <p:ext uri="{BB962C8B-B14F-4D97-AF65-F5344CB8AC3E}">
        <p14:creationId xmlns:p14="http://schemas.microsoft.com/office/powerpoint/2010/main" val="10429554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457347"/>
            <a:ext cx="11698606" cy="5197320"/>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zh-CN" altLang="en-US"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第</a:t>
            </a:r>
            <a:r>
              <a:rPr kumimoji="0" lang="en-US" altLang="zh-CN"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2</a:t>
            </a:r>
            <a:r>
              <a:rPr lang="zh-CN" altLang="en-US" sz="2800" b="1" dirty="0">
                <a:solidFill>
                  <a:prstClr val="black"/>
                </a:solidFill>
                <a:highlight>
                  <a:srgbClr val="FFFF00"/>
                </a:highlight>
                <a:latin typeface="黑体" panose="02010609060101010101" pitchFamily="49" charset="-122"/>
                <a:ea typeface="黑体" panose="02010609060101010101" pitchFamily="49" charset="-122"/>
              </a:rPr>
              <a:t>段</a:t>
            </a:r>
            <a:r>
              <a:rPr lang="zh-CN" altLang="en-US" sz="2800" b="1" dirty="0">
                <a:solidFill>
                  <a:prstClr val="black"/>
                </a:solidFill>
                <a:latin typeface="黑体" panose="02010609060101010101" pitchFamily="49" charset="-122"/>
                <a:ea typeface="黑体" panose="02010609060101010101" pitchFamily="49" charset="-122"/>
              </a:rPr>
              <a:t>：</a:t>
            </a:r>
            <a:r>
              <a:rPr lang="en-US" altLang="zh-CN" sz="2800" b="1" dirty="0">
                <a:solidFill>
                  <a:prstClr val="black"/>
                </a:solidFill>
                <a:latin typeface="黑体" panose="02010609060101010101" pitchFamily="49" charset="-122"/>
                <a:ea typeface="黑体" panose="02010609060101010101" pitchFamily="49" charset="-122"/>
              </a:rPr>
              <a:t>1.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请概述第</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段内容。</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在批驳霍布斯错误观点的基础上，提出中心论点：怜悯是人的天性。 </a:t>
            </a:r>
            <a:endPar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黑体" panose="02010609060101010101" pitchFamily="49" charset="-122"/>
                <a:ea typeface="黑体" panose="02010609060101010101" pitchFamily="49" charset="-122"/>
              </a:rPr>
              <a:t>2. </a:t>
            </a:r>
            <a:r>
              <a:rPr lang="zh-CN" altLang="en-US" sz="2800" b="1" dirty="0">
                <a:solidFill>
                  <a:prstClr val="black"/>
                </a:solidFill>
                <a:latin typeface="黑体" panose="02010609060101010101" pitchFamily="49" charset="-122"/>
                <a:ea typeface="黑体" panose="02010609060101010101" pitchFamily="49" charset="-122"/>
              </a:rPr>
              <a:t>霍布斯的观点是什么？作者又是以怎样来反驳的？</a:t>
            </a:r>
            <a:endParaRPr lang="en-US" altLang="zh-CN" sz="2800" b="1" dirty="0">
              <a:solidFill>
                <a:prstClr val="black"/>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    霍布斯：人天生是恶人。在他眼中，人生来就没有任何善的观念，不知道什么是美德，从来不对他的同类效劳，人总是以为自己是整个宇宙的主人。</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FF0000"/>
                </a:solidFill>
                <a:latin typeface="方正姚体" panose="02010601030101010101" pitchFamily="2" charset="-122"/>
                <a:ea typeface="方正姚体" panose="02010601030101010101" pitchFamily="2" charset="-122"/>
              </a:rPr>
              <a:t>（</a:t>
            </a:r>
            <a:r>
              <a:rPr lang="en-US" altLang="zh-CN" sz="2800" b="1" dirty="0">
                <a:solidFill>
                  <a:srgbClr val="FF0000"/>
                </a:solidFill>
                <a:latin typeface="方正姚体" panose="02010601030101010101" pitchFamily="2" charset="-122"/>
                <a:ea typeface="方正姚体" panose="02010601030101010101" pitchFamily="2" charset="-122"/>
              </a:rPr>
              <a:t>1</a:t>
            </a:r>
            <a:r>
              <a:rPr lang="zh-CN" altLang="en-US" sz="2800" b="1" dirty="0">
                <a:solidFill>
                  <a:srgbClr val="FF0000"/>
                </a:solidFill>
                <a:latin typeface="方正姚体" panose="02010601030101010101" pitchFamily="2" charset="-122"/>
                <a:ea typeface="方正姚体" panose="02010601030101010101" pitchFamily="2" charset="-122"/>
              </a:rPr>
              <a:t>）辩证地看待霍布斯的观点：</a:t>
            </a:r>
            <a:r>
              <a:rPr lang="zh-CN" altLang="en-US" sz="2800" b="1" u="sng" dirty="0">
                <a:solidFill>
                  <a:srgbClr val="FF0000"/>
                </a:solidFill>
                <a:latin typeface="方正姚体" panose="02010601030101010101" pitchFamily="2" charset="-122"/>
                <a:ea typeface="方正姚体" panose="02010601030101010101" pitchFamily="2" charset="-122"/>
              </a:rPr>
              <a:t>肯定一部分</a:t>
            </a:r>
            <a:endParaRPr lang="en-US" altLang="zh-CN" sz="2800" b="1" u="sng" dirty="0">
              <a:solidFill>
                <a:srgbClr val="FF000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“诚然，霍布斯看出了现今的人们对自然的权利所作的种种解释的缺点”</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4051414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BB39EBAB-4E46-4BD6-8D52-F74B4247C2DC}"/>
              </a:ext>
            </a:extLst>
          </p:cNvPr>
          <p:cNvSpPr txBox="1"/>
          <p:nvPr/>
        </p:nvSpPr>
        <p:spPr>
          <a:xfrm>
            <a:off x="1362221" y="505122"/>
            <a:ext cx="9467557" cy="5201424"/>
          </a:xfrm>
          <a:prstGeom prst="rect">
            <a:avLst/>
          </a:prstGeom>
          <a:noFill/>
          <a:ln w="25400">
            <a:solidFill>
              <a:schemeClr val="tx1"/>
            </a:solid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课后作业：</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70C0"/>
                </a:solidFill>
                <a:effectLst/>
                <a:uLnTx/>
                <a:uFillTx/>
                <a:latin typeface="华文楷体" panose="02010600040101010101" pitchFamily="2" charset="-122"/>
                <a:ea typeface="华文楷体" panose="02010600040101010101" pitchFamily="2" charset="-122"/>
                <a:cs typeface="+mn-cs"/>
              </a:rPr>
              <a:t>1.</a:t>
            </a:r>
            <a:r>
              <a:rPr kumimoji="0" lang="zh-CN" altLang="en-US" sz="2800" b="1" i="0" u="none" strike="noStrike" kern="1200" cap="none" spc="0" normalizeH="0" baseline="0" noProof="0" dirty="0">
                <a:ln>
                  <a:noFill/>
                </a:ln>
                <a:solidFill>
                  <a:srgbClr val="0070C0"/>
                </a:solidFill>
                <a:effectLst/>
                <a:uLnTx/>
                <a:uFillTx/>
                <a:latin typeface="华文楷体" panose="02010600040101010101" pitchFamily="2" charset="-122"/>
                <a:ea typeface="华文楷体" panose="02010600040101010101" pitchFamily="2" charset="-122"/>
                <a:cs typeface="+mn-cs"/>
              </a:rPr>
              <a:t>阅读：拓展阅读资料（新发）</a:t>
            </a:r>
            <a:endParaRPr kumimoji="0" lang="en-US" altLang="zh-CN" sz="2800" b="1" i="0" u="none" strike="noStrike" kern="1200" cap="none" spc="0" normalizeH="0" baseline="0" noProof="0" dirty="0">
              <a:ln>
                <a:noFill/>
              </a:ln>
              <a:solidFill>
                <a:srgbClr val="0070C0"/>
              </a:solidFill>
              <a:effectLst/>
              <a:uLnTx/>
              <a:uFillTx/>
              <a:latin typeface="华文楷体" panose="02010600040101010101" pitchFamily="2" charset="-122"/>
              <a:ea typeface="华文楷体" panose="0201060004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华文楷体" panose="02010600040101010101" pitchFamily="2" charset="-122"/>
                <a:ea typeface="华文楷体" panose="02010600040101010101" pitchFamily="2" charset="-122"/>
                <a:cs typeface="+mn-cs"/>
              </a:rPr>
              <a:t>要求：拍照上传阅读痕迹</a:t>
            </a:r>
            <a:endParaRPr kumimoji="0" lang="en-US" altLang="zh-CN" sz="2800" b="1" i="0" u="none" strike="noStrike" kern="1200" cap="none" spc="0" normalizeH="0" baseline="0" noProof="0" dirty="0">
              <a:ln>
                <a:noFill/>
              </a:ln>
              <a:solidFill>
                <a:srgbClr val="0070C0"/>
              </a:solidFill>
              <a:effectLst/>
              <a:uLnTx/>
              <a:uFillTx/>
              <a:latin typeface="华文楷体" panose="02010600040101010101" pitchFamily="2" charset="-122"/>
              <a:ea typeface="华文楷体" panose="0201060004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2.</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补阅读教材</a:t>
            </a:r>
            <a:r>
              <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人应当坚持正义</a:t>
            </a:r>
            <a:r>
              <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作文！</a:t>
            </a:r>
            <a:endPar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注意</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考勤、作业统计一周出现</a:t>
            </a:r>
            <a:r>
              <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3</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次名字要接受惩罚</a:t>
            </a:r>
            <a:r>
              <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1</a:t>
            </a: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次</a:t>
            </a:r>
            <a:endPar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惩罚也不重，在家里网课，就为家里做点贡献</a:t>
            </a:r>
            <a:endParaRPr kumimoji="0" lang="en-US" altLang="zh-CN"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8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拖地、洗碗、做一道菜，拍照到班群，以照为证</a:t>
            </a:r>
            <a:endParaRPr kumimoji="0" lang="zh-CN" altLang="en-US" sz="28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cs typeface="+mn-cs"/>
            </a:endParaRPr>
          </a:p>
        </p:txBody>
      </p:sp>
    </p:spTree>
    <p:extLst>
      <p:ext uri="{BB962C8B-B14F-4D97-AF65-F5344CB8AC3E}">
        <p14:creationId xmlns:p14="http://schemas.microsoft.com/office/powerpoint/2010/main" val="24468110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 calcmode="lin" valueType="num">
                                      <p:cBhvr additive="base">
                                        <p:cTn id="3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 calcmode="lin" valueType="num">
                                      <p:cBhvr additive="base">
                                        <p:cTn id="43"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935648"/>
            <a:ext cx="11698606" cy="390465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霍布斯的观点是什么？作者又是以怎样来反驳的？</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2</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zh-CN" altLang="en-US" sz="2800" b="1" i="0" u="sng"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直接反驳</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，再</a:t>
            </a:r>
            <a:r>
              <a:rPr kumimoji="0" lang="zh-CN" altLang="en-US" sz="2800" b="1" i="0" u="sng"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顺着对方的逻辑得出结论</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，而此结论证明了自己的观点是对的：</a:t>
            </a:r>
            <a:endPar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“然而，他的解释的着眼点也是错误的”</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70C0"/>
                </a:solidFill>
                <a:latin typeface="楷体" panose="02010609060101010101" pitchFamily="49" charset="-122"/>
                <a:ea typeface="楷体" panose="02010609060101010101" pitchFamily="49" charset="-122"/>
              </a:rPr>
              <a:t>“根据他自己提出的原则</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表述：在自然状态中</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关心的”</a:t>
            </a:r>
            <a:endParaRPr lang="en-US" altLang="zh-CN" sz="2800" b="1" dirty="0">
              <a:solidFill>
                <a:srgbClr val="0070C0"/>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“因此这个状态</a:t>
            </a:r>
            <a:r>
              <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适合于人类的”</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7147570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457347"/>
            <a:ext cx="11698606" cy="519732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2.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霍布斯的观点是什么？作者又是以怎样来反驳的？</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3</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）再直接</a:t>
            </a:r>
            <a:r>
              <a:rPr kumimoji="0" lang="zh-CN" altLang="en-US" sz="2800" b="1" i="0" u="sng"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指出对方的逻辑错误</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，采用</a:t>
            </a:r>
            <a:r>
              <a:rPr lang="zh-CN" altLang="en-US" sz="2800" b="1" u="sng" dirty="0">
                <a:solidFill>
                  <a:srgbClr val="FF0000"/>
                </a:solidFill>
                <a:latin typeface="方正姚体" panose="02010601030101010101" pitchFamily="2" charset="-122"/>
                <a:ea typeface="方正姚体" panose="02010601030101010101" pitchFamily="2" charset="-122"/>
              </a:rPr>
              <a:t>归谬法</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lang="zh-CN" altLang="en-US" sz="2800" b="1" u="sng" dirty="0">
                <a:solidFill>
                  <a:srgbClr val="FF0000"/>
                </a:solidFill>
                <a:latin typeface="方正姚体" panose="02010601030101010101" pitchFamily="2" charset="-122"/>
                <a:ea typeface="方正姚体" panose="02010601030101010101" pitchFamily="2" charset="-122"/>
              </a:rPr>
              <a:t>举例论证</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，从而顺理成章地推出自己的观点：</a:t>
            </a:r>
            <a:endPar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“然而他在书中所说的话恰恰相反</a:t>
            </a:r>
            <a:r>
              <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混为一谈”</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70C0"/>
                </a:solidFill>
                <a:latin typeface="楷体" panose="02010609060101010101" pitchFamily="49" charset="-122"/>
                <a:ea typeface="楷体" panose="02010609060101010101" pitchFamily="49" charset="-122"/>
              </a:rPr>
              <a:t>“既然霍布斯认为恶人是一个强壮的孩子</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野蛮人</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咬别人的腿”</a:t>
            </a:r>
            <a:endParaRPr lang="en-US" altLang="zh-CN" sz="2800" b="1" dirty="0">
              <a:solidFill>
                <a:srgbClr val="0070C0"/>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rPr>
              <a:t>——</a:t>
            </a:r>
            <a:r>
              <a:rPr kumimoji="0" lang="zh-CN" altLang="en-US"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rPr>
              <a:t>这些欲望乃是社会造成的，而且，正是因为人的欲望丛生，才使得法律成为必须的东西。</a:t>
            </a:r>
            <a:endPar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srgbClr val="00B050"/>
                </a:solidFill>
                <a:latin typeface="幼圆" panose="02010509060101010101" pitchFamily="49" charset="-122"/>
                <a:ea typeface="幼圆" panose="02010509060101010101" pitchFamily="49" charset="-122"/>
              </a:rPr>
              <a:t>——</a:t>
            </a:r>
            <a:r>
              <a:rPr lang="zh-CN" altLang="en-US" sz="2800" b="1" dirty="0">
                <a:solidFill>
                  <a:srgbClr val="00B050"/>
                </a:solidFill>
                <a:latin typeface="幼圆" panose="02010509060101010101" pitchFamily="49" charset="-122"/>
                <a:ea typeface="幼圆" panose="02010509060101010101" pitchFamily="49" charset="-122"/>
              </a:rPr>
              <a:t>野蛮人之所以不是恶人</a:t>
            </a:r>
            <a:r>
              <a:rPr lang="en-US" altLang="zh-CN" sz="2800" b="1" dirty="0">
                <a:solidFill>
                  <a:srgbClr val="00B050"/>
                </a:solidFill>
                <a:latin typeface="幼圆" panose="02010509060101010101" pitchFamily="49" charset="-122"/>
                <a:ea typeface="幼圆" panose="02010509060101010101" pitchFamily="49" charset="-122"/>
              </a:rPr>
              <a:t>……</a:t>
            </a:r>
            <a:r>
              <a:rPr lang="zh-CN" altLang="en-US" sz="2800" b="1" dirty="0">
                <a:solidFill>
                  <a:srgbClr val="00B050"/>
                </a:solidFill>
                <a:latin typeface="幼圆" panose="02010509060101010101" pitchFamily="49" charset="-122"/>
                <a:ea typeface="幼圆" panose="02010509060101010101" pitchFamily="49" charset="-122"/>
              </a:rPr>
              <a:t>而是欲念的平静和对恶事的无知。</a:t>
            </a:r>
            <a:endPar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4149758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184009"/>
            <a:ext cx="11698606" cy="648998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霍布斯的观点是什么？作者又是以怎样来反驳以及论证自己的观点的？</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4</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）直接反驳</a:t>
            </a:r>
            <a:r>
              <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陈述观点</a:t>
            </a:r>
            <a:endPar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70C0"/>
                </a:solidFill>
                <a:latin typeface="楷体" panose="02010609060101010101" pitchFamily="49" charset="-122"/>
                <a:ea typeface="楷体" panose="02010609060101010101" pitchFamily="49" charset="-122"/>
              </a:rPr>
              <a:t>“霍布斯忽略了这样一个事实：人天生就有 一种不愿意看见自己同类受苦的厌恶心理</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a:t>
            </a:r>
            <a:endParaRPr lang="en-US" altLang="zh-CN" sz="2800" b="1" dirty="0">
              <a:solidFill>
                <a:srgbClr val="0070C0"/>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FF0000"/>
                </a:solidFill>
                <a:latin typeface="方正姚体" panose="02010601030101010101" pitchFamily="2" charset="-122"/>
                <a:ea typeface="方正姚体" panose="02010601030101010101" pitchFamily="2" charset="-122"/>
              </a:rPr>
              <a:t>（</a:t>
            </a:r>
            <a:r>
              <a:rPr lang="en-US" altLang="zh-CN" sz="2800" b="1" dirty="0">
                <a:solidFill>
                  <a:srgbClr val="FF0000"/>
                </a:solidFill>
                <a:latin typeface="方正姚体" panose="02010601030101010101" pitchFamily="2" charset="-122"/>
                <a:ea typeface="方正姚体" panose="02010601030101010101" pitchFamily="2" charset="-122"/>
              </a:rPr>
              <a:t>5</a:t>
            </a:r>
            <a:r>
              <a:rPr lang="zh-CN" altLang="en-US" sz="2800" b="1" dirty="0">
                <a:solidFill>
                  <a:srgbClr val="FF0000"/>
                </a:solidFill>
                <a:latin typeface="方正姚体" panose="02010601030101010101" pitchFamily="2" charset="-122"/>
                <a:ea typeface="方正姚体" panose="02010601030101010101" pitchFamily="2" charset="-122"/>
              </a:rPr>
              <a:t>）类比论证</a:t>
            </a:r>
            <a:endParaRPr lang="en-US" altLang="zh-CN" sz="2800" b="1" dirty="0">
              <a:solidFill>
                <a:srgbClr val="FF000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70C0"/>
                </a:solidFill>
                <a:latin typeface="楷体" panose="02010609060101010101" pitchFamily="49" charset="-122"/>
                <a:ea typeface="楷体" panose="02010609060101010101" pitchFamily="49" charset="-122"/>
              </a:rPr>
              <a:t>“曼德维尔</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蜜蜂的语言</a:t>
            </a:r>
            <a:r>
              <a:rPr lang="en-US" altLang="zh-CN" sz="2800" b="1" dirty="0">
                <a:solidFill>
                  <a:srgbClr val="0070C0"/>
                </a:solidFill>
                <a:latin typeface="楷体" panose="02010609060101010101" pitchFamily="49" charset="-122"/>
                <a:ea typeface="楷体" panose="02010609060101010101" pitchFamily="49" charset="-122"/>
              </a:rPr>
              <a:t>》</a:t>
            </a:r>
            <a:r>
              <a:rPr lang="zh-CN" altLang="en-US" sz="2800" b="1" dirty="0">
                <a:solidFill>
                  <a:srgbClr val="0070C0"/>
                </a:solidFill>
                <a:latin typeface="楷体" panose="02010609060101010101" pitchFamily="49" charset="-122"/>
                <a:ea typeface="楷体" panose="02010609060101010101" pitchFamily="49" charset="-122"/>
              </a:rPr>
              <a:t>”“母兽对幼兽”“马”“动物对同类的尸体”“埋葬死去的同类”“屠宰场动物的哀鸣”</a:t>
            </a:r>
            <a:endParaRPr lang="en-US" altLang="zh-CN" sz="2800" b="1" dirty="0">
              <a:solidFill>
                <a:srgbClr val="0070C0"/>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rPr>
              <a:t>——</a:t>
            </a:r>
            <a:r>
              <a:rPr kumimoji="0" lang="zh-CN" altLang="en-US"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rPr>
              <a:t>我认为怜悯心是我们这样柔弱的和最容易遭受苦难折磨的人最应具备的禀性，是最普遍的和最有用的美德，人类在开始运用头脑思考以前就有怜悯心了。</a:t>
            </a:r>
            <a:endPar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3520333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1487029"/>
            <a:ext cx="11698606" cy="322299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第</a:t>
            </a:r>
            <a:r>
              <a:rPr kumimoji="0" lang="en-US" altLang="zh-CN"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3</a:t>
            </a:r>
            <a:r>
              <a:rPr kumimoji="0" lang="zh-CN" altLang="en-US"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段</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：进一步论证“怜悯是</a:t>
            </a:r>
            <a:r>
              <a:rPr lang="zh-CN" altLang="en-US" sz="2800" b="1" dirty="0">
                <a:solidFill>
                  <a:prstClr val="black"/>
                </a:solidFill>
                <a:latin typeface="黑体" panose="02010609060101010101" pitchFamily="49" charset="-122"/>
                <a:ea typeface="黑体" panose="02010609060101010101" pitchFamily="49" charset="-122"/>
              </a:rPr>
              <a:t>人的天性</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srgbClr val="00B050"/>
                </a:solidFill>
                <a:latin typeface="幼圆" panose="02010509060101010101" pitchFamily="49" charset="-122"/>
                <a:ea typeface="幼圆" panose="02010509060101010101" pitchFamily="49" charset="-122"/>
              </a:rPr>
              <a:t>——</a:t>
            </a:r>
            <a:r>
              <a:rPr lang="zh-CN" altLang="en-US" sz="2800" b="1" dirty="0">
                <a:solidFill>
                  <a:srgbClr val="00B050"/>
                </a:solidFill>
                <a:latin typeface="幼圆" panose="02010509060101010101" pitchFamily="49" charset="-122"/>
                <a:ea typeface="幼圆" panose="02010509060101010101" pitchFamily="49" charset="-122"/>
              </a:rPr>
              <a:t>这是纯粹的天性的运动，是先于思维的心灵的运动</a:t>
            </a:r>
            <a:r>
              <a:rPr lang="en-US" altLang="zh-CN" sz="2800" b="1" dirty="0">
                <a:solidFill>
                  <a:srgbClr val="00B050"/>
                </a:solidFill>
                <a:latin typeface="幼圆" panose="02010509060101010101" pitchFamily="49" charset="-122"/>
                <a:ea typeface="幼圆" panose="02010509060101010101" pitchFamily="49" charset="-122"/>
              </a:rPr>
              <a:t>……</a:t>
            </a:r>
            <a:r>
              <a:rPr lang="zh-CN" altLang="en-US" sz="2800" b="1" dirty="0">
                <a:solidFill>
                  <a:srgbClr val="00B050"/>
                </a:solidFill>
                <a:latin typeface="幼圆" panose="02010509060101010101" pitchFamily="49" charset="-122"/>
                <a:ea typeface="幼圆" panose="02010509060101010101" pitchFamily="49" charset="-122"/>
              </a:rPr>
              <a:t>难以摧毁的。</a:t>
            </a:r>
            <a:endParaRPr lang="en-US" altLang="zh-CN" sz="2800" b="1" dirty="0">
              <a:solidFill>
                <a:srgbClr val="00B050"/>
              </a:solidFill>
              <a:latin typeface="幼圆" panose="02010509060101010101" pitchFamily="49" charset="-122"/>
              <a:ea typeface="幼圆" panose="020105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effectLst/>
                <a:uLnTx/>
                <a:uFillTx/>
                <a:latin typeface="黑体" panose="02010609060101010101" pitchFamily="49" charset="-122"/>
                <a:ea typeface="黑体" panose="02010609060101010101" pitchFamily="49" charset="-122"/>
              </a:rPr>
              <a:t>采取何种方式论证？</a:t>
            </a:r>
            <a:endParaRPr kumimoji="0" lang="en-US" altLang="zh-CN" sz="2800" b="1" i="0" u="none" strike="noStrike" kern="1200" cap="none" spc="0" normalizeH="0" baseline="0" noProof="0" dirty="0">
              <a:ln>
                <a:noFill/>
              </a:ln>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a:t>
            </a: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举例论证</a:t>
            </a:r>
            <a:endPar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70C0"/>
                </a:solidFill>
                <a:effectLst/>
                <a:uLnTx/>
                <a:uFillTx/>
                <a:latin typeface="幼圆" panose="02010509060101010101" pitchFamily="49" charset="-122"/>
                <a:ea typeface="幼圆" panose="02010509060101010101" pitchFamily="49" charset="-122"/>
              </a:rPr>
              <a:t>——</a:t>
            </a:r>
            <a:r>
              <a:rPr kumimoji="0" lang="zh-CN" altLang="en-US" sz="2800" b="1" i="0" u="none" strike="noStrike" kern="1200" cap="none" spc="0" normalizeH="0" baseline="0" noProof="0" dirty="0">
                <a:ln>
                  <a:noFill/>
                </a:ln>
                <a:solidFill>
                  <a:srgbClr val="0070C0"/>
                </a:solidFill>
                <a:effectLst/>
                <a:uLnTx/>
                <a:uFillTx/>
                <a:latin typeface="幼圆" panose="02010509060101010101" pitchFamily="49" charset="-122"/>
                <a:ea typeface="幼圆" panose="02010509060101010101" pitchFamily="49" charset="-122"/>
              </a:rPr>
              <a:t>用两个最暴虐的君王都具有怜悯之心来增强自己观点的说服力。</a:t>
            </a:r>
            <a:endParaRPr kumimoji="0" lang="en-US" altLang="zh-CN" sz="2800" b="1" i="0" u="none" strike="noStrike" kern="1200" cap="none" spc="0" normalizeH="0" baseline="0" noProof="0" dirty="0">
              <a:ln>
                <a:noFill/>
              </a:ln>
              <a:solidFill>
                <a:srgbClr val="0070C0"/>
              </a:solidFill>
              <a:effectLst/>
              <a:uLnTx/>
              <a:uFillTx/>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1954755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161149"/>
            <a:ext cx="11698606" cy="519732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highlight>
                  <a:srgbClr val="FFFF00"/>
                </a:highlight>
                <a:uLnTx/>
                <a:uFillTx/>
                <a:latin typeface="黑体" panose="02010609060101010101" pitchFamily="49" charset="-122"/>
                <a:ea typeface="黑体" panose="02010609060101010101" pitchFamily="49" charset="-122"/>
              </a:rPr>
              <a:t>第</a:t>
            </a:r>
            <a:r>
              <a:rPr lang="en-US" altLang="zh-CN" sz="2800" b="1" dirty="0">
                <a:solidFill>
                  <a:prstClr val="black"/>
                </a:solidFill>
                <a:highlight>
                  <a:srgbClr val="FFFF00"/>
                </a:highlight>
                <a:latin typeface="黑体" panose="02010609060101010101" pitchFamily="49" charset="-122"/>
                <a:ea typeface="黑体" panose="02010609060101010101" pitchFamily="49" charset="-122"/>
              </a:rPr>
              <a:t>4</a:t>
            </a:r>
            <a:r>
              <a:rPr lang="zh-CN" altLang="en-US" sz="2800" b="1" dirty="0">
                <a:solidFill>
                  <a:prstClr val="black"/>
                </a:solidFill>
                <a:highlight>
                  <a:srgbClr val="FFFF00"/>
                </a:highlight>
                <a:latin typeface="黑体" panose="02010609060101010101" pitchFamily="49" charset="-122"/>
                <a:ea typeface="黑体" panose="02010609060101010101" pitchFamily="49" charset="-122"/>
              </a:rPr>
              <a:t>段</a:t>
            </a:r>
            <a:r>
              <a:rPr lang="zh-CN" altLang="en-US" sz="2800" b="1" dirty="0">
                <a:solidFill>
                  <a:prstClr val="black"/>
                </a:solidFill>
                <a:latin typeface="黑体" panose="02010609060101010101" pitchFamily="49" charset="-122"/>
                <a:ea typeface="黑体" panose="02010609060101010101" pitchFamily="49" charset="-122"/>
              </a:rPr>
              <a:t>：</a:t>
            </a:r>
            <a:r>
              <a:rPr lang="en-US" altLang="zh-CN" sz="2800" b="1" dirty="0">
                <a:solidFill>
                  <a:prstClr val="black"/>
                </a:solidFill>
                <a:latin typeface="黑体" panose="02010609060101010101" pitchFamily="49" charset="-122"/>
                <a:ea typeface="黑体" panose="02010609060101010101" pitchFamily="49" charset="-122"/>
              </a:rPr>
              <a:t>1.</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请概述第</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4</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段的内容。</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    </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对人天生就具有怜悯心展开论证。</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作者是如何展开论证的？</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FF0000"/>
                </a:solidFill>
                <a:latin typeface="方正姚体" panose="02010601030101010101" pitchFamily="2" charset="-122"/>
                <a:ea typeface="方正姚体" panose="02010601030101010101" pitchFamily="2" charset="-122"/>
              </a:rPr>
              <a:t>先破后立</a:t>
            </a:r>
            <a:endParaRPr lang="en-US" altLang="zh-CN" sz="2800" b="1" dirty="0">
              <a:solidFill>
                <a:srgbClr val="FF000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“曼德维尔已经很清楚地认识到</a:t>
            </a:r>
            <a:r>
              <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“曼德维尔没有看到的是</a:t>
            </a:r>
            <a:r>
              <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srgbClr val="00B050"/>
                </a:solidFill>
                <a:latin typeface="幼圆" panose="02010509060101010101" pitchFamily="49" charset="-122"/>
                <a:ea typeface="幼圆" panose="02010509060101010101" pitchFamily="49" charset="-122"/>
              </a:rPr>
              <a:t>——</a:t>
            </a:r>
            <a:r>
              <a:rPr lang="zh-CN" altLang="en-US" sz="2800" b="1" dirty="0">
                <a:solidFill>
                  <a:srgbClr val="00B050"/>
                </a:solidFill>
                <a:latin typeface="幼圆" panose="02010509060101010101" pitchFamily="49" charset="-122"/>
                <a:ea typeface="幼圆" panose="02010509060101010101" pitchFamily="49" charset="-122"/>
              </a:rPr>
              <a:t>慷慨、仁慈、人道、善意、友谊都是我们希望某一个人不受苦，仍属于“怜悯心”</a:t>
            </a:r>
            <a:endParaRPr kumimoji="0" lang="en-US" altLang="zh-CN" sz="2800" b="1" i="0" u="none" strike="noStrike" kern="1200" cap="none" spc="0" normalizeH="0" baseline="0" noProof="0" dirty="0">
              <a:ln>
                <a:noFill/>
              </a:ln>
              <a:solidFill>
                <a:srgbClr val="00B050"/>
              </a:solidFill>
              <a:effectLst/>
              <a:uLnTx/>
              <a:uFillTx/>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8798733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755509"/>
            <a:ext cx="11698606" cy="455098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3.</a:t>
            </a:r>
            <a:r>
              <a:rPr lang="en-US" altLang="zh-CN" sz="2800" b="1" dirty="0">
                <a:solidFill>
                  <a:prstClr val="black"/>
                </a:solidFill>
                <a:latin typeface="黑体" panose="02010609060101010101" pitchFamily="49" charset="-122"/>
                <a:ea typeface="黑体" panose="02010609060101010101" pitchFamily="49" charset="-122"/>
              </a:rPr>
              <a:t>【</a:t>
            </a:r>
            <a:r>
              <a:rPr lang="zh-CN" altLang="en-US" sz="2800" b="1" dirty="0">
                <a:solidFill>
                  <a:prstClr val="black"/>
                </a:solidFill>
                <a:latin typeface="黑体" panose="02010609060101010101" pitchFamily="49" charset="-122"/>
                <a:ea typeface="黑体" panose="02010609060101010101" pitchFamily="49" charset="-122"/>
              </a:rPr>
              <a:t>思考</a:t>
            </a:r>
            <a:r>
              <a:rPr lang="en-US" altLang="zh-CN" sz="2800" b="1" dirty="0">
                <a:solidFill>
                  <a:prstClr val="black"/>
                </a:solidFill>
                <a:latin typeface="黑体" panose="02010609060101010101" pitchFamily="49" charset="-122"/>
                <a:ea typeface="黑体" panose="02010609060101010101" pitchFamily="49" charset="-122"/>
              </a:rPr>
              <a:t>】</a:t>
            </a:r>
            <a:r>
              <a:rPr lang="zh-CN" altLang="en-US" sz="2800" b="1" dirty="0">
                <a:solidFill>
                  <a:prstClr val="black"/>
                </a:solidFill>
                <a:latin typeface="黑体" panose="02010609060101010101" pitchFamily="49" charset="-122"/>
                <a:ea typeface="黑体" panose="02010609060101010101" pitchFamily="49" charset="-122"/>
              </a:rPr>
              <a:t>如何理解第</a:t>
            </a:r>
            <a:r>
              <a:rPr lang="en-US" altLang="zh-CN" sz="2800" b="1" dirty="0">
                <a:solidFill>
                  <a:prstClr val="black"/>
                </a:solidFill>
                <a:latin typeface="黑体" panose="02010609060101010101" pitchFamily="49" charset="-122"/>
                <a:ea typeface="黑体" panose="02010609060101010101" pitchFamily="49" charset="-122"/>
              </a:rPr>
              <a:t>4</a:t>
            </a:r>
            <a:r>
              <a:rPr lang="zh-CN" altLang="en-US" sz="2800" b="1" dirty="0">
                <a:solidFill>
                  <a:prstClr val="black"/>
                </a:solidFill>
                <a:latin typeface="黑体" panose="02010609060101010101" pitchFamily="49" charset="-122"/>
                <a:ea typeface="黑体" panose="02010609060101010101" pitchFamily="49" charset="-122"/>
              </a:rPr>
              <a:t>段中“哲学家”和“平民、市井小民、菜市场妇女”的行为？</a:t>
            </a:r>
            <a:endParaRPr lang="en-US" altLang="zh-CN" sz="2800" b="1" dirty="0">
              <a:solidFill>
                <a:prstClr val="black"/>
              </a:solidFill>
              <a:latin typeface="黑体" panose="02010609060101010101" pitchFamily="49" charset="-122"/>
              <a:ea typeface="黑体" panose="02010609060101010101" pitchFamily="49" charset="-122"/>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p"/>
              <a:tabLst/>
              <a:defRPr/>
            </a:pPr>
            <a:r>
              <a:rPr kumimoji="0" lang="zh-CN" altLang="en-US"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rPr>
              <a:t>哲学家</a:t>
            </a: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富有</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智慧和理智</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，是</a:t>
            </a:r>
            <a:r>
              <a:rPr lang="zh-CN" altLang="en-US" sz="2800" b="1" u="sng" dirty="0">
                <a:solidFill>
                  <a:srgbClr val="FF0000"/>
                </a:solidFill>
                <a:latin typeface="楷体" panose="02010609060101010101" pitchFamily="49" charset="-122"/>
                <a:ea typeface="楷体" panose="02010609060101010101" pitchFamily="49" charset="-122"/>
              </a:rPr>
              <a:t>文明社会</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的人，在理性思考后，产生</a:t>
            </a:r>
            <a:r>
              <a:rPr lang="zh-CN" altLang="en-US" sz="2800" b="1" u="sng" dirty="0">
                <a:solidFill>
                  <a:srgbClr val="FF0000"/>
                </a:solidFill>
                <a:latin typeface="楷体" panose="02010609060101010101" pitchFamily="49" charset="-122"/>
                <a:ea typeface="楷体" panose="02010609060101010101" pitchFamily="49" charset="-122"/>
              </a:rPr>
              <a:t>自爱心</a:t>
            </a:r>
            <a:r>
              <a:rPr lang="zh-CN" altLang="en-US" sz="2800" b="1" dirty="0">
                <a:solidFill>
                  <a:srgbClr val="FF0000"/>
                </a:solidFill>
                <a:latin typeface="楷体" panose="02010609060101010101" pitchFamily="49" charset="-122"/>
                <a:ea typeface="楷体" panose="02010609060101010101" pitchFamily="49" charset="-122"/>
              </a:rPr>
              <a:t>，有</a:t>
            </a:r>
            <a:r>
              <a:rPr lang="zh-CN" altLang="en-US" sz="2800" b="1" u="sng" dirty="0">
                <a:solidFill>
                  <a:srgbClr val="FF0000"/>
                </a:solidFill>
                <a:latin typeface="楷体" panose="02010609060101010101" pitchFamily="49" charset="-122"/>
                <a:ea typeface="楷体" panose="02010609060101010101" pitchFamily="49" charset="-122"/>
              </a:rPr>
              <a:t>自保心</a:t>
            </a:r>
            <a:r>
              <a:rPr lang="zh-CN" altLang="en-US" sz="2800" b="1" dirty="0">
                <a:solidFill>
                  <a:srgbClr val="FF0000"/>
                </a:solidFill>
                <a:latin typeface="楷体" panose="02010609060101010101" pitchFamily="49" charset="-122"/>
                <a:ea typeface="楷体" panose="02010609060101010101" pitchFamily="49" charset="-122"/>
              </a:rPr>
              <a:t>理</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，远离让自己感到为难和痛苦的事物，只思考更</a:t>
            </a:r>
            <a:r>
              <a:rPr lang="zh-CN" altLang="en-US" sz="2800" b="1" u="sng" dirty="0">
                <a:solidFill>
                  <a:srgbClr val="FF0000"/>
                </a:solidFill>
                <a:latin typeface="楷体" panose="02010609060101010101" pitchFamily="49" charset="-122"/>
                <a:ea typeface="楷体" panose="02010609060101010101" pitchFamily="49" charset="-122"/>
              </a:rPr>
              <a:t>宏大的事物，去肯定和实现自我的价值</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p"/>
              <a:tabLst/>
              <a:defRPr/>
            </a:pPr>
            <a:r>
              <a:rPr lang="zh-CN" altLang="en-US" sz="2800" b="1" dirty="0">
                <a:solidFill>
                  <a:srgbClr val="FF0000"/>
                </a:solidFill>
                <a:latin typeface="方正姚体" panose="02010601030101010101" pitchFamily="2" charset="-122"/>
                <a:ea typeface="方正姚体" panose="02010601030101010101" pitchFamily="2" charset="-122"/>
              </a:rPr>
              <a:t>平民、市井小民、菜市场妇女</a:t>
            </a:r>
            <a:r>
              <a:rPr lang="zh-CN" altLang="en-US" sz="2800" b="1" dirty="0">
                <a:solidFill>
                  <a:prstClr val="black"/>
                </a:solidFill>
                <a:latin typeface="等线" panose="020F0502020204030204"/>
                <a:ea typeface="等线" panose="02010600030101010101" pitchFamily="2" charset="-122"/>
              </a:rPr>
              <a:t>：</a:t>
            </a:r>
            <a:r>
              <a:rPr lang="zh-CN" altLang="en-US" sz="2800" b="1" dirty="0">
                <a:solidFill>
                  <a:srgbClr val="FF0000"/>
                </a:solidFill>
                <a:latin typeface="楷体" panose="02010609060101010101" pitchFamily="49" charset="-122"/>
                <a:ea typeface="楷体" panose="02010609060101010101" pitchFamily="49" charset="-122"/>
              </a:rPr>
              <a:t>少有智慧</a:t>
            </a:r>
            <a:r>
              <a:rPr lang="zh-CN" altLang="en-US" sz="2800" b="1" dirty="0">
                <a:solidFill>
                  <a:prstClr val="black"/>
                </a:solidFill>
                <a:latin typeface="楷体" panose="02010609060101010101" pitchFamily="49" charset="-122"/>
                <a:ea typeface="楷体" panose="02010609060101010101" pitchFamily="49" charset="-122"/>
              </a:rPr>
              <a:t>，更接近</a:t>
            </a:r>
            <a:r>
              <a:rPr lang="zh-CN" altLang="en-US" sz="2800" b="1" u="sng" dirty="0">
                <a:solidFill>
                  <a:srgbClr val="FF0000"/>
                </a:solidFill>
                <a:latin typeface="楷体" panose="02010609060101010101" pitchFamily="49" charset="-122"/>
                <a:ea typeface="楷体" panose="02010609060101010101" pitchFamily="49" charset="-122"/>
              </a:rPr>
              <a:t>自然状态的野蛮人</a:t>
            </a:r>
            <a:r>
              <a:rPr lang="zh-CN" altLang="en-US" sz="2800" b="1" dirty="0">
                <a:solidFill>
                  <a:prstClr val="black"/>
                </a:solidFill>
                <a:latin typeface="楷体" panose="02010609060101010101" pitchFamily="49" charset="-122"/>
                <a:ea typeface="楷体" panose="02010609060101010101" pitchFamily="49" charset="-122"/>
              </a:rPr>
              <a:t>，去劝阻争执是天性中的</a:t>
            </a:r>
            <a:r>
              <a:rPr lang="zh-CN" altLang="en-US" sz="2800" b="1" dirty="0">
                <a:solidFill>
                  <a:srgbClr val="FF0000"/>
                </a:solidFill>
                <a:latin typeface="楷体" panose="02010609060101010101" pitchFamily="49" charset="-122"/>
                <a:ea typeface="楷体" panose="02010609060101010101" pitchFamily="49" charset="-122"/>
              </a:rPr>
              <a:t>怜悯心</a:t>
            </a:r>
            <a:r>
              <a:rPr lang="zh-CN" altLang="en-US" sz="2800" b="1" dirty="0">
                <a:solidFill>
                  <a:prstClr val="black"/>
                </a:solidFill>
                <a:latin typeface="楷体" panose="02010609060101010101" pitchFamily="49" charset="-122"/>
                <a:ea typeface="楷体" panose="02010609060101010101" pitchFamily="49" charset="-122"/>
              </a:rPr>
              <a:t>在发挥作用。</a:t>
            </a:r>
            <a:endParaRPr lang="en-US" altLang="zh-CN" sz="2800" b="1" dirty="0">
              <a:solidFill>
                <a:prstClr val="black"/>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8500421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1984973" y="966524"/>
            <a:ext cx="8222054" cy="45156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highlight>
                  <a:srgbClr val="FFFF00"/>
                </a:highlight>
                <a:latin typeface="等线" panose="020F0502020204030204"/>
                <a:ea typeface="等线" panose="02010600030101010101" pitchFamily="2" charset="-122"/>
              </a:rPr>
              <a:t>第</a:t>
            </a:r>
            <a:r>
              <a:rPr lang="en-US" altLang="zh-CN" sz="2800" b="1" dirty="0">
                <a:solidFill>
                  <a:prstClr val="black"/>
                </a:solidFill>
                <a:highlight>
                  <a:srgbClr val="FFFF00"/>
                </a:highlight>
                <a:latin typeface="等线" panose="020F0502020204030204"/>
                <a:ea typeface="等线" panose="02010600030101010101" pitchFamily="2" charset="-122"/>
              </a:rPr>
              <a:t>5</a:t>
            </a:r>
            <a:r>
              <a:rPr lang="zh-CN" altLang="en-US" sz="2800" b="1" dirty="0">
                <a:solidFill>
                  <a:prstClr val="black"/>
                </a:solidFill>
                <a:highlight>
                  <a:srgbClr val="FFFF00"/>
                </a:highlight>
                <a:latin typeface="等线" panose="020F0502020204030204"/>
                <a:ea typeface="等线" panose="02010600030101010101" pitchFamily="2" charset="-122"/>
              </a:rPr>
              <a:t>段</a:t>
            </a:r>
            <a:r>
              <a:rPr lang="zh-CN" altLang="en-US" sz="2800" b="1" dirty="0">
                <a:solidFill>
                  <a:prstClr val="black"/>
                </a:solidFill>
                <a:latin typeface="等线" panose="020F0502020204030204"/>
                <a:ea typeface="等线" panose="02010600030101010101" pitchFamily="2" charset="-122"/>
              </a:rPr>
              <a:t>：</a:t>
            </a:r>
            <a:endParaRPr lang="en-US" altLang="zh-CN" sz="2800" b="1" dirty="0">
              <a:solidFill>
                <a:prstClr val="black"/>
              </a:solidFill>
              <a:latin typeface="等线" panose="020F0502020204030204"/>
              <a:ea typeface="等线"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本段内容概述：</a:t>
            </a: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论证怜悯心对人类社会的重要作用。</a:t>
            </a:r>
            <a:endParaRPr kumimoji="0" lang="en-US" altLang="zh-CN"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黑体" panose="02010609060101010101" pitchFamily="49" charset="-122"/>
                <a:ea typeface="黑体" panose="02010609060101010101" pitchFamily="49" charset="-122"/>
              </a:rPr>
              <a:t>1. </a:t>
            </a:r>
            <a:r>
              <a:rPr lang="zh-CN" altLang="en-US" sz="2800" b="1" dirty="0">
                <a:solidFill>
                  <a:prstClr val="black"/>
                </a:solidFill>
                <a:latin typeface="黑体" panose="02010609060101010101" pitchFamily="49" charset="-122"/>
                <a:ea typeface="黑体" panose="02010609060101010101" pitchFamily="49" charset="-122"/>
              </a:rPr>
              <a:t>作用是什么呢？</a:t>
            </a:r>
            <a:endParaRPr lang="en-US" altLang="zh-CN" sz="2800" b="1" dirty="0">
              <a:solidFill>
                <a:prstClr val="black"/>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B050"/>
                </a:solidFill>
                <a:latin typeface="幼圆" panose="02010509060101010101" pitchFamily="49" charset="-122"/>
                <a:ea typeface="幼圆" panose="02010509060101010101" pitchFamily="49" charset="-122"/>
              </a:rPr>
              <a:t>（</a:t>
            </a:r>
            <a:r>
              <a:rPr lang="en-US" altLang="zh-CN" sz="2800" b="1" dirty="0">
                <a:solidFill>
                  <a:srgbClr val="00B050"/>
                </a:solidFill>
                <a:latin typeface="幼圆" panose="02010509060101010101" pitchFamily="49" charset="-122"/>
                <a:ea typeface="幼圆" panose="02010509060101010101" pitchFamily="49" charset="-122"/>
              </a:rPr>
              <a:t>1</a:t>
            </a:r>
            <a:r>
              <a:rPr lang="zh-CN" altLang="en-US" sz="2800" b="1" dirty="0">
                <a:solidFill>
                  <a:srgbClr val="00B050"/>
                </a:solidFill>
                <a:latin typeface="幼圆" panose="02010509060101010101" pitchFamily="49" charset="-122"/>
                <a:ea typeface="幼圆" panose="02010509060101010101" pitchFamily="49" charset="-122"/>
              </a:rPr>
              <a:t>）降低自爱心，有助于人类互相保存</a:t>
            </a:r>
            <a:endParaRPr lang="en-US" altLang="zh-CN" sz="2800" b="1" dirty="0">
              <a:solidFill>
                <a:srgbClr val="00B050"/>
              </a:solidFill>
              <a:latin typeface="幼圆" panose="02010509060101010101" pitchFamily="49" charset="-122"/>
              <a:ea typeface="幼圆" panose="020105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srgbClr val="00B050"/>
                </a:solidFill>
                <a:latin typeface="幼圆" panose="02010509060101010101" pitchFamily="49" charset="-122"/>
                <a:ea typeface="幼圆" panose="02010509060101010101" pitchFamily="49" charset="-122"/>
              </a:rPr>
              <a:t>（</a:t>
            </a:r>
            <a:r>
              <a:rPr lang="en-US" altLang="zh-CN" sz="2800" b="1" dirty="0">
                <a:solidFill>
                  <a:srgbClr val="00B050"/>
                </a:solidFill>
                <a:latin typeface="幼圆" panose="02010509060101010101" pitchFamily="49" charset="-122"/>
                <a:ea typeface="幼圆" panose="02010509060101010101" pitchFamily="49" charset="-122"/>
              </a:rPr>
              <a:t>2</a:t>
            </a:r>
            <a:r>
              <a:rPr lang="zh-CN" altLang="en-US" sz="2800" b="1" dirty="0">
                <a:solidFill>
                  <a:srgbClr val="00B050"/>
                </a:solidFill>
                <a:latin typeface="幼圆" panose="02010509060101010101" pitchFamily="49" charset="-122"/>
                <a:ea typeface="幼圆" panose="02010509060101010101" pitchFamily="49" charset="-122"/>
              </a:rPr>
              <a:t>）代替法律、良风美俗和道德</a:t>
            </a:r>
            <a:endParaRPr lang="en-US" altLang="zh-CN" sz="2800" b="1" dirty="0">
              <a:solidFill>
                <a:srgbClr val="00B050"/>
              </a:solidFill>
              <a:latin typeface="幼圆" panose="02010509060101010101" pitchFamily="49" charset="-122"/>
              <a:ea typeface="幼圆" panose="02010509060101010101" pitchFamily="49" charset="-122"/>
            </a:endParaRPr>
          </a:p>
          <a:p>
            <a:pPr lvl="0">
              <a:lnSpc>
                <a:spcPct val="150000"/>
              </a:lnSpc>
              <a:defRPr/>
            </a:pPr>
            <a:r>
              <a:rPr lang="zh-CN" altLang="en-US" sz="2800" b="1" dirty="0">
                <a:solidFill>
                  <a:srgbClr val="00B050"/>
                </a:solidFill>
                <a:latin typeface="幼圆" panose="02010509060101010101" pitchFamily="49" charset="-122"/>
                <a:ea typeface="幼圆" panose="02010509060101010101" pitchFamily="49" charset="-122"/>
              </a:rPr>
              <a:t>（</a:t>
            </a:r>
            <a:r>
              <a:rPr lang="en-US" altLang="zh-CN" sz="2800" b="1" dirty="0">
                <a:solidFill>
                  <a:srgbClr val="00B050"/>
                </a:solidFill>
                <a:latin typeface="幼圆" panose="02010509060101010101" pitchFamily="49" charset="-122"/>
                <a:ea typeface="幼圆" panose="02010509060101010101" pitchFamily="49" charset="-122"/>
              </a:rPr>
              <a:t>3</a:t>
            </a:r>
            <a:r>
              <a:rPr lang="zh-CN" altLang="en-US" sz="2800" b="1" dirty="0">
                <a:solidFill>
                  <a:srgbClr val="00B050"/>
                </a:solidFill>
                <a:latin typeface="幼圆" panose="02010509060101010101" pitchFamily="49" charset="-122"/>
                <a:ea typeface="幼圆" panose="02010509060101010101" pitchFamily="49" charset="-122"/>
              </a:rPr>
              <a:t>）在在训导人们方面，强调“在谋求自己的利益时，要尽可能不损害他人”的原则。</a:t>
            </a:r>
            <a:endParaRPr lang="en-US" altLang="zh-CN" sz="2800" b="1" dirty="0">
              <a:solidFill>
                <a:srgbClr val="00B050"/>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0091855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C7041EF-7EFB-C80B-F430-02F63C0881D4}"/>
              </a:ext>
            </a:extLst>
          </p:cNvPr>
          <p:cNvSpPr txBox="1"/>
          <p:nvPr/>
        </p:nvSpPr>
        <p:spPr>
          <a:xfrm>
            <a:off x="246697" y="755509"/>
            <a:ext cx="11698606" cy="256980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第</a:t>
            </a:r>
            <a:r>
              <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5</a:t>
            </a:r>
            <a:r>
              <a:rPr kumimoji="0" lang="zh-CN" altLang="en-US"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段：</a:t>
            </a:r>
            <a:endParaRPr kumimoji="0" lang="en-US" altLang="zh-CN" sz="2800" b="1"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如何理解“虽然苏格拉底</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则人类也许早就灭亡了”这句话？</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srgbClr val="FF0000"/>
                </a:solidFill>
                <a:latin typeface="方正姚体" panose="02010601030101010101" pitchFamily="2" charset="-122"/>
                <a:ea typeface="方正姚体" panose="02010601030101010101" pitchFamily="2" charset="-122"/>
              </a:rPr>
              <a:t>——</a:t>
            </a:r>
            <a:r>
              <a:rPr lang="zh-CN" altLang="en-US" sz="2800" b="1" dirty="0">
                <a:solidFill>
                  <a:srgbClr val="FF0000"/>
                </a:solidFill>
                <a:latin typeface="方正姚体" panose="02010601030101010101" pitchFamily="2" charset="-122"/>
                <a:ea typeface="方正姚体" panose="02010601030101010101" pitchFamily="2" charset="-122"/>
              </a:rPr>
              <a:t>作者认为靠理性获得道德人是少数，更多的是欲望、自爱心。要人类能更好地生存，还得依靠每个人都拥有的天性。</a:t>
            </a:r>
            <a:endParaRPr kumimoji="0" lang="en-US" altLang="zh-CN" sz="28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19782795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5C3A04DE-DF38-B79F-7913-EAD091A508E2}"/>
              </a:ext>
            </a:extLst>
          </p:cNvPr>
          <p:cNvSpPr txBox="1"/>
          <p:nvPr/>
        </p:nvSpPr>
        <p:spPr>
          <a:xfrm>
            <a:off x="211455" y="206088"/>
            <a:ext cx="6092190" cy="637675"/>
          </a:xfrm>
          <a:prstGeom prst="rect">
            <a:avLst/>
          </a:prstGeom>
          <a:noFill/>
        </p:spPr>
        <p:txBody>
          <a:bodyPr wrap="square">
            <a:spAutoFit/>
          </a:bodyPr>
          <a:lstStyle/>
          <a:p>
            <a:pPr>
              <a:lnSpc>
                <a:spcPct val="150000"/>
              </a:lnSpc>
            </a:pPr>
            <a:r>
              <a:rPr lang="zh-CN" altLang="en-US" sz="2800" b="1" dirty="0">
                <a:latin typeface="黑体" panose="02010609060101010101" pitchFamily="49" charset="-122"/>
                <a:ea typeface="黑体" panose="02010609060101010101" pitchFamily="49" charset="-122"/>
              </a:rPr>
              <a:t>三、小结：行文思路</a:t>
            </a:r>
            <a:endParaRPr lang="en-US" altLang="zh-CN" sz="2800" b="1" dirty="0">
              <a:latin typeface="黑体" panose="02010609060101010101" pitchFamily="49" charset="-122"/>
              <a:ea typeface="黑体" panose="02010609060101010101" pitchFamily="49" charset="-122"/>
            </a:endParaRPr>
          </a:p>
        </p:txBody>
      </p:sp>
      <p:sp>
        <p:nvSpPr>
          <p:cNvPr id="2" name="文本框 1">
            <a:extLst>
              <a:ext uri="{FF2B5EF4-FFF2-40B4-BE49-F238E27FC236}">
                <a16:creationId xmlns:a16="http://schemas.microsoft.com/office/drawing/2014/main" id="{9DB12AC4-4299-1791-AE4F-FAC63218EE84}"/>
              </a:ext>
            </a:extLst>
          </p:cNvPr>
          <p:cNvSpPr txBox="1"/>
          <p:nvPr/>
        </p:nvSpPr>
        <p:spPr>
          <a:xfrm>
            <a:off x="523240" y="1177209"/>
            <a:ext cx="11145520" cy="4449231"/>
          </a:xfrm>
          <a:prstGeom prst="rect">
            <a:avLst/>
          </a:prstGeom>
          <a:noFill/>
        </p:spPr>
        <p:txBody>
          <a:bodyPr wrap="square" rtlCol="0" anchor="t">
            <a:spAutoFit/>
          </a:bodyPr>
          <a:lstStyle/>
          <a:p>
            <a:pPr fontAlgn="auto">
              <a:lnSpc>
                <a:spcPct val="150000"/>
              </a:lnSpc>
            </a:pPr>
            <a:r>
              <a:rPr lang="zh-CN" altLang="en-US" sz="3200" b="1" dirty="0">
                <a:latin typeface="楷体" panose="02010609060101010101" pitchFamily="49" charset="-122"/>
                <a:ea typeface="楷体" panose="02010609060101010101" pitchFamily="49" charset="-122"/>
              </a:rPr>
              <a:t>第一部分（第1段）：阐述自然状态中的人原始的品性，即无善恶之分，并由此引导人们思考。 </a:t>
            </a:r>
          </a:p>
          <a:p>
            <a:pPr fontAlgn="auto">
              <a:lnSpc>
                <a:spcPct val="150000"/>
              </a:lnSpc>
            </a:pPr>
            <a:r>
              <a:rPr lang="zh-CN" altLang="en-US" sz="3200" b="1" dirty="0">
                <a:latin typeface="楷体" panose="02010609060101010101" pitchFamily="49" charset="-122"/>
                <a:ea typeface="楷体" panose="02010609060101010101" pitchFamily="49" charset="-122"/>
              </a:rPr>
              <a:t>第二部分（第2-3段）：在批驳霍布斯错误观点的基础上，提出中心论点：怜悯是人的天性。 </a:t>
            </a:r>
          </a:p>
          <a:p>
            <a:pPr fontAlgn="auto">
              <a:lnSpc>
                <a:spcPct val="150000"/>
              </a:lnSpc>
            </a:pPr>
            <a:r>
              <a:rPr lang="zh-CN" altLang="en-US" sz="3200" b="1" dirty="0">
                <a:latin typeface="楷体" panose="02010609060101010101" pitchFamily="49" charset="-122"/>
                <a:ea typeface="楷体" panose="02010609060101010101" pitchFamily="49" charset="-122"/>
              </a:rPr>
              <a:t>第三部分（第4段）：对人天生就具有怜悯心展开论证。</a:t>
            </a:r>
          </a:p>
          <a:p>
            <a:pPr fontAlgn="auto">
              <a:lnSpc>
                <a:spcPct val="150000"/>
              </a:lnSpc>
            </a:pPr>
            <a:r>
              <a:rPr lang="zh-CN" altLang="en-US" sz="3200" b="1" dirty="0">
                <a:latin typeface="楷体" panose="02010609060101010101" pitchFamily="49" charset="-122"/>
                <a:ea typeface="楷体" panose="02010609060101010101" pitchFamily="49" charset="-122"/>
              </a:rPr>
              <a:t>第四部分（第5段）：论证怜悯心对人类社会的重要作用。</a:t>
            </a:r>
          </a:p>
        </p:txBody>
      </p:sp>
    </p:spTree>
    <p:extLst>
      <p:ext uri="{BB962C8B-B14F-4D97-AF65-F5344CB8AC3E}">
        <p14:creationId xmlns:p14="http://schemas.microsoft.com/office/powerpoint/2010/main" val="1929365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5C3A04DE-DF38-B79F-7913-EAD091A508E2}"/>
              </a:ext>
            </a:extLst>
          </p:cNvPr>
          <p:cNvSpPr txBox="1"/>
          <p:nvPr/>
        </p:nvSpPr>
        <p:spPr>
          <a:xfrm>
            <a:off x="292416" y="269691"/>
            <a:ext cx="11607165" cy="637675"/>
          </a:xfrm>
          <a:prstGeom prst="rect">
            <a:avLst/>
          </a:prstGeom>
          <a:noFill/>
        </p:spPr>
        <p:txBody>
          <a:bodyPr wrap="square">
            <a:spAutoFit/>
          </a:bodyPr>
          <a:lstStyle/>
          <a:p>
            <a:pPr>
              <a:lnSpc>
                <a:spcPct val="150000"/>
              </a:lnSpc>
            </a:pPr>
            <a:r>
              <a:rPr lang="zh-CN" altLang="en-US" sz="2800" b="1" dirty="0">
                <a:latin typeface="黑体" panose="02010609060101010101" pitchFamily="49" charset="-122"/>
                <a:ea typeface="黑体" panose="02010609060101010101" pitchFamily="49" charset="-122"/>
              </a:rPr>
              <a:t>四、以思维导图的形式理清行文思路</a:t>
            </a:r>
            <a:endParaRPr lang="en-US" altLang="zh-CN" sz="2800" b="1" dirty="0">
              <a:latin typeface="黑体" panose="02010609060101010101" pitchFamily="49" charset="-122"/>
              <a:ea typeface="黑体" panose="02010609060101010101" pitchFamily="49" charset="-122"/>
            </a:endParaRPr>
          </a:p>
        </p:txBody>
      </p:sp>
      <p:pic>
        <p:nvPicPr>
          <p:cNvPr id="6" name="图片 -2147482622">
            <a:extLst>
              <a:ext uri="{FF2B5EF4-FFF2-40B4-BE49-F238E27FC236}">
                <a16:creationId xmlns:a16="http://schemas.microsoft.com/office/drawing/2014/main" id="{AD9B8A40-2045-833F-EC13-5F7F06D31809}"/>
              </a:ext>
            </a:extLst>
          </p:cNvPr>
          <p:cNvPicPr/>
          <p:nvPr/>
        </p:nvPicPr>
        <p:blipFill>
          <a:blip r:embed="rId2"/>
          <a:stretch>
            <a:fillRect/>
          </a:stretch>
        </p:blipFill>
        <p:spPr>
          <a:xfrm>
            <a:off x="2912950" y="1435980"/>
            <a:ext cx="6366096" cy="2798396"/>
          </a:xfrm>
          <a:prstGeom prst="rect">
            <a:avLst/>
          </a:prstGeom>
          <a:noFill/>
          <a:ln w="9525">
            <a:noFill/>
          </a:ln>
        </p:spPr>
      </p:pic>
      <p:sp>
        <p:nvSpPr>
          <p:cNvPr id="7" name="文本框 6">
            <a:extLst>
              <a:ext uri="{FF2B5EF4-FFF2-40B4-BE49-F238E27FC236}">
                <a16:creationId xmlns:a16="http://schemas.microsoft.com/office/drawing/2014/main" id="{4359DB02-DD52-FFAF-C33A-039A81C12ED0}"/>
              </a:ext>
            </a:extLst>
          </p:cNvPr>
          <p:cNvSpPr txBox="1"/>
          <p:nvPr/>
        </p:nvSpPr>
        <p:spPr>
          <a:xfrm>
            <a:off x="292415" y="4784345"/>
            <a:ext cx="11607165" cy="1969770"/>
          </a:xfrm>
          <a:prstGeom prst="rect">
            <a:avLst/>
          </a:prstGeom>
          <a:noFill/>
        </p:spPr>
        <p:txBody>
          <a:bodyPr wrap="square">
            <a:spAutoFit/>
          </a:bodyPr>
          <a:lstStyle/>
          <a:p>
            <a:pPr>
              <a:lnSpc>
                <a:spcPct val="150000"/>
              </a:lnSpc>
            </a:pPr>
            <a:r>
              <a:rPr lang="zh-CN" altLang="en-US" sz="2800" b="1" dirty="0">
                <a:latin typeface="黑体" panose="02010609060101010101" pitchFamily="49" charset="-122"/>
                <a:ea typeface="黑体" panose="02010609060101010101" pitchFamily="49" charset="-122"/>
              </a:rPr>
              <a:t>五、论证特点：</a:t>
            </a:r>
            <a:endParaRPr lang="en-US" altLang="zh-CN" sz="2800" b="1" dirty="0">
              <a:latin typeface="黑体" panose="02010609060101010101" pitchFamily="49" charset="-122"/>
              <a:ea typeface="黑体" panose="02010609060101010101" pitchFamily="49" charset="-122"/>
            </a:endParaRPr>
          </a:p>
          <a:p>
            <a:pPr>
              <a:lnSpc>
                <a:spcPct val="150000"/>
              </a:lnSpc>
            </a:pPr>
            <a:r>
              <a:rPr lang="en-US" altLang="zh-CN" sz="2800" b="1" dirty="0">
                <a:solidFill>
                  <a:srgbClr val="FF0000"/>
                </a:solidFill>
                <a:latin typeface="黑体" panose="02010609060101010101" pitchFamily="49" charset="-122"/>
                <a:ea typeface="黑体" panose="02010609060101010101" pitchFamily="49" charset="-122"/>
              </a:rPr>
              <a:t>    </a:t>
            </a:r>
            <a:r>
              <a:rPr lang="zh-CN" altLang="en-US" sz="2800" b="1" dirty="0">
                <a:solidFill>
                  <a:srgbClr val="FF0000"/>
                </a:solidFill>
                <a:latin typeface="华文楷体" panose="02010600040101010101" pitchFamily="2" charset="-122"/>
                <a:ea typeface="华文楷体" panose="02010600040101010101" pitchFamily="2" charset="-122"/>
              </a:rPr>
              <a:t>批驳为主，先破后立，边破边立，逻辑严密，环环相扣，具有浓厚的思辨色彩。</a:t>
            </a:r>
            <a:endParaRPr lang="en-US" altLang="zh-CN" sz="2800" b="1" dirty="0">
              <a:solidFill>
                <a:srgbClr val="FF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9465701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additive="base">
                                        <p:cTn id="19"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7CA66DE8-9A10-E865-1435-28E7EBE888EF}"/>
              </a:ext>
            </a:extLst>
          </p:cNvPr>
          <p:cNvSpPr txBox="1"/>
          <p:nvPr/>
        </p:nvSpPr>
        <p:spPr>
          <a:xfrm>
            <a:off x="1058083" y="1553581"/>
            <a:ext cx="10356897" cy="3222998"/>
          </a:xfrm>
          <a:prstGeom prst="rect">
            <a:avLst/>
          </a:prstGeom>
          <a:solidFill>
            <a:schemeClr val="bg1"/>
          </a:solidFill>
          <a:effectLst/>
        </p:spPr>
        <p:txBody>
          <a:bodyPr wrap="square" rtlCol="0">
            <a:spAutoFit/>
          </a:bodyPr>
          <a:lstStyle/>
          <a:p>
            <a:pPr>
              <a:lnSpc>
                <a:spcPct val="150000"/>
              </a:lnSpc>
            </a:pPr>
            <a:r>
              <a:rPr lang="en-US" altLang="zh-CN" sz="2800" b="1" dirty="0">
                <a:latin typeface="仿宋" panose="02010609060101010101" pitchFamily="49" charset="-122"/>
                <a:ea typeface="仿宋" panose="02010609060101010101" pitchFamily="49" charset="-122"/>
                <a:sym typeface="+mn-ea"/>
              </a:rPr>
              <a:t>【</a:t>
            </a:r>
            <a:r>
              <a:rPr lang="zh-CN" altLang="en-US" sz="2800" b="1" dirty="0">
                <a:latin typeface="仿宋" panose="02010609060101010101" pitchFamily="49" charset="-122"/>
                <a:ea typeface="仿宋" panose="02010609060101010101" pitchFamily="49" charset="-122"/>
                <a:sym typeface="+mn-ea"/>
              </a:rPr>
              <a:t>小结</a:t>
            </a:r>
            <a:r>
              <a:rPr lang="en-US" altLang="zh-CN" sz="2800" b="1" dirty="0">
                <a:latin typeface="仿宋" panose="02010609060101010101" pitchFamily="49" charset="-122"/>
                <a:ea typeface="仿宋" panose="02010609060101010101" pitchFamily="49" charset="-122"/>
                <a:sym typeface="+mn-ea"/>
              </a:rPr>
              <a:t>】</a:t>
            </a:r>
          </a:p>
          <a:p>
            <a:pPr>
              <a:lnSpc>
                <a:spcPct val="150000"/>
              </a:lnSpc>
            </a:pPr>
            <a:r>
              <a:rPr lang="zh-CN" altLang="en-US" sz="2800" b="1" dirty="0">
                <a:latin typeface="仿宋" panose="02010609060101010101" pitchFamily="49" charset="-122"/>
                <a:ea typeface="仿宋" panose="02010609060101010101" pitchFamily="49" charset="-122"/>
                <a:sym typeface="+mn-ea"/>
              </a:rPr>
              <a:t>     本文在批评霍布斯“人天生是恶人”观点的基础上</a:t>
            </a:r>
            <a:r>
              <a:rPr lang="en-US" altLang="zh-CN" sz="2800" b="1" dirty="0">
                <a:latin typeface="仿宋" panose="02010609060101010101" pitchFamily="49" charset="-122"/>
                <a:ea typeface="仿宋" panose="02010609060101010101" pitchFamily="49" charset="-122"/>
                <a:sym typeface="+mn-ea"/>
              </a:rPr>
              <a:t>,</a:t>
            </a:r>
            <a:r>
              <a:rPr lang="zh-CN" altLang="en-US" sz="2800" b="1" dirty="0">
                <a:latin typeface="仿宋" panose="02010609060101010101" pitchFamily="49" charset="-122"/>
                <a:ea typeface="仿宋" panose="02010609060101010101" pitchFamily="49" charset="-122"/>
                <a:sym typeface="+mn-ea"/>
              </a:rPr>
              <a:t>用事实指出</a:t>
            </a:r>
            <a:r>
              <a:rPr lang="en-US" altLang="zh-CN" sz="2800" b="1" dirty="0">
                <a:latin typeface="仿宋" panose="02010609060101010101" pitchFamily="49" charset="-122"/>
                <a:ea typeface="仿宋" panose="02010609060101010101" pitchFamily="49" charset="-122"/>
                <a:sym typeface="+mn-ea"/>
              </a:rPr>
              <a:t>,</a:t>
            </a:r>
            <a:r>
              <a:rPr lang="zh-CN" altLang="en-US" sz="2800" b="1" dirty="0">
                <a:latin typeface="仿宋" panose="02010609060101010101" pitchFamily="49" charset="-122"/>
                <a:ea typeface="仿宋" panose="02010609060101010101" pitchFamily="49" charset="-122"/>
                <a:sym typeface="+mn-ea"/>
              </a:rPr>
              <a:t>善是人的本性</a:t>
            </a:r>
            <a:r>
              <a:rPr lang="en-US" altLang="zh-CN" sz="2800" b="1" dirty="0">
                <a:latin typeface="仿宋" panose="02010609060101010101" pitchFamily="49" charset="-122"/>
                <a:ea typeface="仿宋" panose="02010609060101010101" pitchFamily="49" charset="-122"/>
                <a:sym typeface="+mn-ea"/>
              </a:rPr>
              <a:t>,</a:t>
            </a:r>
            <a:r>
              <a:rPr lang="zh-CN" altLang="en-US" sz="2800" b="1" dirty="0">
                <a:latin typeface="仿宋" panose="02010609060101010101" pitchFamily="49" charset="-122"/>
                <a:ea typeface="仿宋" panose="02010609060101010101" pitchFamily="49" charset="-122"/>
                <a:sym typeface="+mn-ea"/>
              </a:rPr>
              <a:t>怜悯心作为一种善</a:t>
            </a:r>
            <a:r>
              <a:rPr lang="en-US" altLang="zh-CN" sz="2800" b="1" dirty="0">
                <a:latin typeface="仿宋" panose="02010609060101010101" pitchFamily="49" charset="-122"/>
                <a:ea typeface="仿宋" panose="02010609060101010101" pitchFamily="49" charset="-122"/>
                <a:sym typeface="+mn-ea"/>
              </a:rPr>
              <a:t>,</a:t>
            </a:r>
            <a:r>
              <a:rPr lang="zh-CN" altLang="en-US" sz="2800" b="1" dirty="0">
                <a:latin typeface="仿宋" panose="02010609060101010101" pitchFamily="49" charset="-122"/>
                <a:ea typeface="仿宋" panose="02010609060101010101" pitchFamily="49" charset="-122"/>
                <a:sym typeface="+mn-ea"/>
              </a:rPr>
              <a:t>是人类最普遍和最有用的一种美德。怜悯心对于人类生活、对于调节人与人的关系具有重要意义。</a:t>
            </a:r>
          </a:p>
        </p:txBody>
      </p:sp>
    </p:spTree>
    <p:extLst>
      <p:ext uri="{BB962C8B-B14F-4D97-AF65-F5344CB8AC3E}">
        <p14:creationId xmlns:p14="http://schemas.microsoft.com/office/powerpoint/2010/main" val="9787608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28A8418-482A-CD67-4E81-BDBA511FE08A}"/>
              </a:ext>
            </a:extLst>
          </p:cNvPr>
          <p:cNvSpPr txBox="1"/>
          <p:nvPr/>
        </p:nvSpPr>
        <p:spPr>
          <a:xfrm>
            <a:off x="339090" y="201674"/>
            <a:ext cx="11513820" cy="645465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讨论</a:t>
            </a: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比较孟子的</a:t>
            </a: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人皆有不忍人之心</a:t>
            </a: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与卢梭的</a:t>
            </a: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怜悯是人的天性</a:t>
            </a:r>
            <a:r>
              <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a:t>
            </a:r>
            <a:r>
              <a:rPr kumimoji="0" lang="zh-CN" altLang="en-US"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rPr>
              <a:t>的异同。</a:t>
            </a:r>
            <a:endParaRPr kumimoji="0" lang="en-US" altLang="zh-CN" sz="2800" b="1" i="0" u="none" strike="noStrike" kern="1200" cap="none" spc="0" normalizeH="0" baseline="0" noProof="0" dirty="0">
              <a:ln w="0"/>
              <a:solidFill>
                <a:prstClr val="black"/>
              </a:solidFill>
              <a:effectLst/>
              <a:uLnTx/>
              <a:uFillTx/>
              <a:latin typeface="黑体" panose="02010609060101010101" pitchFamily="49" charset="-122"/>
              <a:ea typeface="黑体" panose="02010609060101010101" pitchFamily="49" charset="-122"/>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w="0"/>
                <a:solidFill>
                  <a:srgbClr val="FF0000"/>
                </a:solidFill>
                <a:effectLst/>
                <a:uLnTx/>
                <a:uFillTx/>
                <a:latin typeface="微软雅黑" panose="020B0503020204020204" pitchFamily="34" charset="-122"/>
                <a:ea typeface="微软雅黑" panose="020B0503020204020204" pitchFamily="34" charset="-122"/>
                <a:cs typeface="+mn-cs"/>
                <a:sym typeface="+mn-ea"/>
              </a:rPr>
              <a:t>同</a:t>
            </a:r>
            <a:r>
              <a:rPr kumimoji="0" lang="zh-CN" altLang="en-US" sz="2800" b="1" i="0" u="none" strike="noStrike" kern="1200" cap="none" spc="0" normalizeH="0" baseline="0" noProof="0" dirty="0">
                <a:ln w="0"/>
                <a:solidFill>
                  <a:prstClr val="black"/>
                </a:solidFill>
                <a:effectLst/>
                <a:uLnTx/>
                <a:uFillTx/>
                <a:latin typeface="微软雅黑" panose="020B0503020204020204" pitchFamily="34" charset="-122"/>
                <a:ea typeface="微软雅黑" panose="020B0503020204020204" pitchFamily="34" charset="-122"/>
                <a:cs typeface="+mn-cs"/>
                <a:sym typeface="+mn-ea"/>
              </a:rPr>
              <a:t>：</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二者对怜悯之心进行论述的基础之上都推崇其重要的</a:t>
            </a:r>
            <a:r>
              <a:rPr kumimoji="0" lang="zh-CN" altLang="en-US" sz="2800" b="1" i="0" u="none" strike="noStrike" kern="1200" cap="none" spc="0" normalizeH="0" baseline="0" noProof="0" dirty="0">
                <a:ln w="0"/>
                <a:solidFill>
                  <a:srgbClr val="FF0000"/>
                </a:solidFill>
                <a:effectLst/>
                <a:uLnTx/>
                <a:uFillTx/>
                <a:latin typeface="仿宋" panose="02010609060101010101" pitchFamily="49" charset="-122"/>
                <a:ea typeface="仿宋" panose="02010609060101010101" pitchFamily="49" charset="-122"/>
                <a:sym typeface="+mn-ea"/>
              </a:rPr>
              <a:t>道德意义</a:t>
            </a:r>
            <a:endParaRPr kumimoji="0" lang="en-US" altLang="zh-CN" sz="2800" b="1" i="0" u="none" strike="noStrike" kern="1200" cap="none" spc="0" normalizeH="0" baseline="0" noProof="0" dirty="0">
              <a:ln w="0"/>
              <a:solidFill>
                <a:srgbClr val="FF0000"/>
              </a:solidFill>
              <a:effectLst/>
              <a:uLnTx/>
              <a:uFillTx/>
              <a:latin typeface="仿宋" panose="02010609060101010101" pitchFamily="49" charset="-122"/>
              <a:ea typeface="仿宋" panose="02010609060101010101" pitchFamily="49" charset="-122"/>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w="0"/>
                <a:solidFill>
                  <a:srgbClr val="FF0000"/>
                </a:solidFill>
                <a:effectLst/>
                <a:uLnTx/>
                <a:uFillTx/>
                <a:latin typeface="微软雅黑" panose="020B0503020204020204" pitchFamily="34" charset="-122"/>
                <a:ea typeface="微软雅黑" panose="020B0503020204020204" pitchFamily="34" charset="-122"/>
                <a:cs typeface="+mn-cs"/>
                <a:sym typeface="+mn-ea"/>
              </a:rPr>
              <a:t>异</a:t>
            </a:r>
            <a:r>
              <a:rPr kumimoji="0" lang="zh-CN" altLang="en-US" sz="2800" b="1" i="0" u="none" strike="noStrike" kern="1200" cap="none" spc="0" normalizeH="0" baseline="0" noProof="0" dirty="0">
                <a:ln w="0"/>
                <a:solidFill>
                  <a:prstClr val="black"/>
                </a:solidFill>
                <a:effectLst/>
                <a:uLnTx/>
                <a:uFillTx/>
                <a:latin typeface="微软雅黑" panose="020B0503020204020204" pitchFamily="34" charset="-122"/>
                <a:ea typeface="微软雅黑" panose="020B0503020204020204" pitchFamily="34" charset="-122"/>
                <a:cs typeface="+mn-cs"/>
                <a:sym typeface="+mn-ea"/>
              </a:rPr>
              <a:t>：</a:t>
            </a:r>
            <a:endParaRPr kumimoji="0" lang="en-US" altLang="zh-CN" sz="2800" b="1" i="0" u="none" strike="noStrike" kern="1200" cap="none" spc="0" normalizeH="0" baseline="0" noProof="0" dirty="0">
              <a:ln w="0"/>
              <a:solidFill>
                <a:prstClr val="black"/>
              </a:solidFill>
              <a:effectLst/>
              <a:uLnTx/>
              <a:uFillTx/>
              <a:latin typeface="微软雅黑" panose="020B0503020204020204" pitchFamily="34" charset="-122"/>
              <a:ea typeface="微软雅黑" panose="020B0503020204020204" pitchFamily="34" charset="-122"/>
              <a:cs typeface="+mn-cs"/>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dirty="0">
                <a:ln w="0"/>
                <a:solidFill>
                  <a:prstClr val="black"/>
                </a:solidFill>
                <a:latin typeface="微软雅黑" panose="020B0503020204020204" pitchFamily="34" charset="-122"/>
                <a:ea typeface="微软雅黑" panose="020B0503020204020204" pitchFamily="34" charset="-122"/>
                <a:sym typeface="+mn-ea"/>
              </a:rPr>
              <a:t>       </a:t>
            </a:r>
            <a:r>
              <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1.</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孟子更希望于推行“不忍人之政”，在</a:t>
            </a:r>
            <a:r>
              <a:rPr kumimoji="0" lang="zh-CN" altLang="en-US" sz="2800" b="1" i="0" u="none" strike="noStrike" kern="1200" cap="none" spc="0" normalizeH="0" baseline="0" noProof="0" dirty="0">
                <a:ln w="0"/>
                <a:solidFill>
                  <a:srgbClr val="FF0000"/>
                </a:solidFill>
                <a:effectLst/>
                <a:uLnTx/>
                <a:uFillTx/>
                <a:latin typeface="仿宋" panose="02010609060101010101" pitchFamily="49" charset="-122"/>
                <a:ea typeface="仿宋" panose="02010609060101010101" pitchFamily="49" charset="-122"/>
                <a:sym typeface="+mn-ea"/>
              </a:rPr>
              <a:t>社会治理</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上发挥其作用；</a:t>
            </a:r>
            <a:endPar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      </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卢梭更多的是从</a:t>
            </a:r>
            <a:r>
              <a:rPr kumimoji="0" lang="zh-CN" altLang="en-US" sz="2800" b="1" i="0" u="none" strike="noStrike" kern="1200" cap="none" spc="0" normalizeH="0" baseline="0" noProof="0" dirty="0">
                <a:ln w="0"/>
                <a:solidFill>
                  <a:srgbClr val="FF0000"/>
                </a:solidFill>
                <a:effectLst/>
                <a:uLnTx/>
                <a:uFillTx/>
                <a:latin typeface="仿宋" panose="02010609060101010101" pitchFamily="49" charset="-122"/>
                <a:ea typeface="仿宋" panose="02010609060101010101" pitchFamily="49" charset="-122"/>
                <a:sym typeface="+mn-ea"/>
              </a:rPr>
              <a:t>人类不平等的角度</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来考虑，发挥其减轻不平等程度的作用；</a:t>
            </a:r>
            <a:endPar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    2.</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孟子认为后天不加以弘扬，就会消失；卢梭则认为社会文明的理性可能会让其消失；</a:t>
            </a:r>
            <a:endPar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ln w="0"/>
                <a:solidFill>
                  <a:prstClr val="black"/>
                </a:solidFill>
                <a:latin typeface="仿宋" panose="02010609060101010101" pitchFamily="49" charset="-122"/>
                <a:ea typeface="仿宋" panose="02010609060101010101" pitchFamily="49" charset="-122"/>
                <a:sym typeface="+mn-ea"/>
              </a:rPr>
              <a:t>    3.</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从论证上来说，</a:t>
            </a:r>
            <a:r>
              <a:rPr kumimoji="0" lang="zh-CN" altLang="en-US" sz="2800" b="1" i="0" u="none" strike="noStrike" kern="1200" cap="none" spc="0" normalizeH="0" baseline="0" noProof="0" dirty="0">
                <a:ln w="0"/>
                <a:solidFill>
                  <a:srgbClr val="FF0000"/>
                </a:solidFill>
                <a:effectLst/>
                <a:uLnTx/>
                <a:uFillTx/>
                <a:latin typeface="仿宋" panose="02010609060101010101" pitchFamily="49" charset="-122"/>
                <a:ea typeface="仿宋" panose="02010609060101010101" pitchFamily="49" charset="-122"/>
                <a:sym typeface="+mn-ea"/>
              </a:rPr>
              <a:t>卢梭的论证更为详细，逻辑更为严密</a:t>
            </a:r>
            <a:r>
              <a:rPr kumimoji="0" lang="zh-CN" altLang="en-US"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rPr>
              <a:t>。</a:t>
            </a:r>
            <a:endParaRPr kumimoji="0" lang="en-US" altLang="zh-CN" sz="2800" b="1" i="0" u="none" strike="noStrike" kern="1200" cap="none" spc="0" normalizeH="0" baseline="0" noProof="0" dirty="0">
              <a:ln w="0"/>
              <a:solidFill>
                <a:prstClr val="black"/>
              </a:solidFill>
              <a:effectLst/>
              <a:uLnTx/>
              <a:uFillTx/>
              <a:latin typeface="仿宋" panose="02010609060101010101" pitchFamily="49" charset="-122"/>
              <a:ea typeface="仿宋" panose="02010609060101010101" pitchFamily="49" charset="-122"/>
              <a:sym typeface="+mn-ea"/>
            </a:endParaRPr>
          </a:p>
        </p:txBody>
      </p:sp>
    </p:spTree>
    <p:extLst>
      <p:ext uri="{BB962C8B-B14F-4D97-AF65-F5344CB8AC3E}">
        <p14:creationId xmlns:p14="http://schemas.microsoft.com/office/powerpoint/2010/main" val="12385676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E3984814-8703-6AA7-E0A5-02661716A361}"/>
              </a:ext>
            </a:extLst>
          </p:cNvPr>
          <p:cNvSpPr txBox="1"/>
          <p:nvPr/>
        </p:nvSpPr>
        <p:spPr>
          <a:xfrm>
            <a:off x="160995" y="1795786"/>
            <a:ext cx="11712136" cy="3883755"/>
          </a:xfrm>
          <a:prstGeom prst="rect">
            <a:avLst/>
          </a:prstGeom>
          <a:noFill/>
        </p:spPr>
        <p:txBody>
          <a:bodyPr wrap="square" rtlCol="0" anchor="t">
            <a:spAutoFit/>
          </a:bodyPr>
          <a:lstStyle/>
          <a:p>
            <a:pPr fontAlgn="auto">
              <a:lnSpc>
                <a:spcPct val="150000"/>
              </a:lnSpc>
            </a:pPr>
            <a:r>
              <a:rPr lang="en-US" altLang="zh-CN" sz="2400" b="1" dirty="0">
                <a:latin typeface="楷体" panose="02010609060101010101" pitchFamily="49" charset="-122"/>
                <a:ea typeface="楷体" panose="02010609060101010101" pitchFamily="49" charset="-122"/>
              </a:rPr>
              <a:t>  （1）不赞同。人类社会是</a:t>
            </a:r>
            <a:r>
              <a:rPr lang="en-US" altLang="zh-CN" sz="2400" b="1" dirty="0">
                <a:solidFill>
                  <a:srgbClr val="FF0000"/>
                </a:solidFill>
                <a:latin typeface="楷体" panose="02010609060101010101" pitchFamily="49" charset="-122"/>
                <a:ea typeface="楷体" panose="02010609060101010101" pitchFamily="49" charset="-122"/>
              </a:rPr>
              <a:t>从低级向高级</a:t>
            </a:r>
            <a:r>
              <a:rPr lang="en-US" altLang="zh-CN" sz="2400" b="1" dirty="0">
                <a:latin typeface="楷体" panose="02010609060101010101" pitchFamily="49" charset="-122"/>
                <a:ea typeface="楷体" panose="02010609060101010101" pitchFamily="49" charset="-122"/>
              </a:rPr>
              <a:t>不断发展的，而随着人类社会的发展，人类从自然到文明，由自然本能到理性的进步是一种必然。虽然在这个过程中，会带来自私、冷漠等负面影响，但这些负面影响</a:t>
            </a:r>
            <a:r>
              <a:rPr lang="en-US" altLang="zh-CN" sz="2400" b="1" dirty="0">
                <a:solidFill>
                  <a:srgbClr val="FF0000"/>
                </a:solidFill>
                <a:latin typeface="楷体" panose="02010609060101010101" pitchFamily="49" charset="-122"/>
                <a:ea typeface="楷体" panose="02010609060101010101" pitchFamily="49" charset="-122"/>
              </a:rPr>
              <a:t>并非完全是这种进步造成的</a:t>
            </a:r>
            <a:r>
              <a:rPr lang="en-US" altLang="zh-CN" sz="2400" b="1" dirty="0">
                <a:latin typeface="楷体" panose="02010609060101010101" pitchFamily="49" charset="-122"/>
                <a:ea typeface="楷体" panose="02010609060101010101" pitchFamily="49" charset="-122"/>
              </a:rPr>
              <a:t>，</a:t>
            </a:r>
            <a:r>
              <a:rPr lang="en-US" altLang="zh-CN" sz="2400" b="1" dirty="0">
                <a:solidFill>
                  <a:srgbClr val="FF0000"/>
                </a:solidFill>
                <a:latin typeface="楷体" panose="02010609060101010101" pitchFamily="49" charset="-122"/>
                <a:ea typeface="楷体" panose="02010609060101010101" pitchFamily="49" charset="-122"/>
              </a:rPr>
              <a:t>人类可以通过法律等方面的束缚来消除这些影响</a:t>
            </a:r>
            <a:r>
              <a:rPr lang="en-US" altLang="zh-CN" sz="2400" b="1" dirty="0">
                <a:latin typeface="楷体" panose="02010609060101010101" pitchFamily="49" charset="-122"/>
                <a:ea typeface="楷体" panose="02010609060101010101" pitchFamily="49" charset="-122"/>
              </a:rPr>
              <a:t>。</a:t>
            </a:r>
          </a:p>
          <a:p>
            <a:pPr fontAlgn="auto">
              <a:lnSpc>
                <a:spcPct val="150000"/>
              </a:lnSpc>
            </a:pPr>
            <a:r>
              <a:rPr lang="en-US" altLang="zh-CN" sz="2400" b="1" dirty="0">
                <a:latin typeface="楷体" panose="02010609060101010101" pitchFamily="49" charset="-122"/>
                <a:ea typeface="楷体" panose="02010609060101010101" pitchFamily="49" charset="-122"/>
              </a:rPr>
              <a:t>  （2）赞同。人天生就具有怜悯心，在原始社会中，</a:t>
            </a:r>
            <a:r>
              <a:rPr lang="en-US" altLang="zh-CN" sz="2400" b="1" dirty="0">
                <a:solidFill>
                  <a:srgbClr val="FF0000"/>
                </a:solidFill>
                <a:latin typeface="楷体" panose="02010609060101010101" pitchFamily="49" charset="-122"/>
                <a:ea typeface="楷体" panose="02010609060101010101" pitchFamily="49" charset="-122"/>
              </a:rPr>
              <a:t>人与人、人与自然都能和谐相处，人们能满足最低的生存需求</a:t>
            </a:r>
            <a:r>
              <a:rPr lang="en-US" altLang="zh-CN" sz="2400" b="1" dirty="0">
                <a:latin typeface="楷体" panose="02010609060101010101" pitchFamily="49" charset="-122"/>
                <a:ea typeface="楷体" panose="02010609060101010101" pitchFamily="49" charset="-122"/>
              </a:rPr>
              <a:t>。正是因为文明的发展，使人们产生了远超于生存需要之外的</a:t>
            </a:r>
            <a:r>
              <a:rPr lang="en-US" altLang="zh-CN" sz="2400" b="1" dirty="0">
                <a:solidFill>
                  <a:srgbClr val="FF0000"/>
                </a:solidFill>
                <a:latin typeface="楷体" panose="02010609060101010101" pitchFamily="49" charset="-122"/>
                <a:ea typeface="楷体" panose="02010609060101010101" pitchFamily="49" charset="-122"/>
              </a:rPr>
              <a:t>过分的需求和欲望</a:t>
            </a:r>
            <a:r>
              <a:rPr lang="en-US" altLang="zh-CN" sz="2400" b="1" dirty="0">
                <a:latin typeface="楷体" panose="02010609060101010101" pitchFamily="49" charset="-122"/>
                <a:ea typeface="楷体" panose="02010609060101010101" pitchFamily="49" charset="-122"/>
              </a:rPr>
              <a:t>，人变得理性、冷漠、自私，这无疑是一种蜕变，甚至是堕落。</a:t>
            </a:r>
          </a:p>
        </p:txBody>
      </p:sp>
      <p:sp>
        <p:nvSpPr>
          <p:cNvPr id="5" name="Text Box 4">
            <a:extLst>
              <a:ext uri="{FF2B5EF4-FFF2-40B4-BE49-F238E27FC236}">
                <a16:creationId xmlns:a16="http://schemas.microsoft.com/office/drawing/2014/main" id="{C0639423-99D8-0E42-9E82-21C38BAA8A4A}"/>
              </a:ext>
            </a:extLst>
          </p:cNvPr>
          <p:cNvSpPr txBox="1">
            <a:spLocks noChangeArrowheads="1"/>
          </p:cNvSpPr>
          <p:nvPr/>
        </p:nvSpPr>
        <p:spPr bwMode="auto">
          <a:xfrm>
            <a:off x="372012" y="423447"/>
            <a:ext cx="11501119" cy="1113766"/>
          </a:xfrm>
          <a:prstGeom prst="rect">
            <a:avLst/>
          </a:prstGeom>
          <a:noFill/>
          <a:ln>
            <a:noFill/>
          </a:ln>
        </p:spPr>
        <p:txBody>
          <a:bodyPr wrap="square">
            <a:spAutoFit/>
          </a:bodyPr>
          <a:lstStyle>
            <a:lvl1pPr>
              <a:defRPr>
                <a:solidFill>
                  <a:schemeClr val="tx1"/>
                </a:solidFill>
                <a:latin typeface="Calibri"/>
                <a:ea typeface="宋体" pitchFamily="2" charset="-122"/>
              </a:defRPr>
            </a:lvl1pPr>
            <a:lvl2pPr marL="742950" indent="-285750">
              <a:defRPr>
                <a:solidFill>
                  <a:schemeClr val="tx1"/>
                </a:solidFill>
                <a:latin typeface="Calibri"/>
                <a:ea typeface="宋体" pitchFamily="2" charset="-122"/>
              </a:defRPr>
            </a:lvl2pPr>
            <a:lvl3pPr marL="1143000" indent="-228600">
              <a:defRPr>
                <a:solidFill>
                  <a:schemeClr val="tx1"/>
                </a:solidFill>
                <a:latin typeface="Calibri"/>
                <a:ea typeface="宋体" pitchFamily="2" charset="-122"/>
              </a:defRPr>
            </a:lvl3pPr>
            <a:lvl4pPr marL="1600200" indent="-228600">
              <a:defRPr>
                <a:solidFill>
                  <a:schemeClr val="tx1"/>
                </a:solidFill>
                <a:latin typeface="Calibri"/>
                <a:ea typeface="宋体" pitchFamily="2" charset="-122"/>
              </a:defRPr>
            </a:lvl4pPr>
            <a:lvl5pPr marL="2057400" indent="-228600">
              <a:defRPr>
                <a:solidFill>
                  <a:schemeClr val="tx1"/>
                </a:solidFill>
                <a:latin typeface="Calibri"/>
                <a:ea typeface="宋体" pitchFamily="2" charset="-122"/>
              </a:defRPr>
            </a:lvl5pPr>
            <a:lvl6pPr marL="2514600" indent="-228600" eaLnBrk="0" fontAlgn="base" hangingPunct="0">
              <a:spcBef>
                <a:spcPct val="0"/>
              </a:spcBef>
              <a:spcAft>
                <a:spcPct val="0"/>
              </a:spcAft>
              <a:defRPr>
                <a:solidFill>
                  <a:schemeClr val="tx1"/>
                </a:solidFill>
                <a:latin typeface="Calibri"/>
                <a:ea typeface="宋体" pitchFamily="2" charset="-122"/>
              </a:defRPr>
            </a:lvl6pPr>
            <a:lvl7pPr marL="2971800" indent="-228600" eaLnBrk="0" fontAlgn="base" hangingPunct="0">
              <a:spcBef>
                <a:spcPct val="0"/>
              </a:spcBef>
              <a:spcAft>
                <a:spcPct val="0"/>
              </a:spcAft>
              <a:defRPr>
                <a:solidFill>
                  <a:schemeClr val="tx1"/>
                </a:solidFill>
                <a:latin typeface="Calibri"/>
                <a:ea typeface="宋体" pitchFamily="2" charset="-122"/>
              </a:defRPr>
            </a:lvl7pPr>
            <a:lvl8pPr marL="3429000" indent="-228600" eaLnBrk="0" fontAlgn="base" hangingPunct="0">
              <a:spcBef>
                <a:spcPct val="0"/>
              </a:spcBef>
              <a:spcAft>
                <a:spcPct val="0"/>
              </a:spcAft>
              <a:defRPr>
                <a:solidFill>
                  <a:schemeClr val="tx1"/>
                </a:solidFill>
                <a:latin typeface="Calibri"/>
                <a:ea typeface="宋体" pitchFamily="2" charset="-122"/>
              </a:defRPr>
            </a:lvl8pPr>
            <a:lvl9pPr marL="3886200" indent="-228600" eaLnBrk="0" fontAlgn="base" hangingPunct="0">
              <a:spcBef>
                <a:spcPct val="0"/>
              </a:spcBef>
              <a:spcAft>
                <a:spcPct val="0"/>
              </a:spcAft>
              <a:defRPr>
                <a:solidFill>
                  <a:schemeClr val="tx1"/>
                </a:solidFill>
                <a:latin typeface="Calibri"/>
                <a:ea typeface="宋体" pitchFamily="2" charset="-122"/>
              </a:defRPr>
            </a:lvl9pPr>
          </a:lstStyle>
          <a:p>
            <a:pPr eaLnBrk="1" hangingPunct="1">
              <a:lnSpc>
                <a:spcPct val="150000"/>
              </a:lnSpc>
              <a:spcBef>
                <a:spcPct val="50000"/>
              </a:spcBef>
            </a:pPr>
            <a:r>
              <a:rPr lang="en-US" altLang="zh-CN" sz="2400" b="1" dirty="0" err="1">
                <a:latin typeface="黑体" panose="02010609060101010101" pitchFamily="49" charset="-122"/>
                <a:ea typeface="黑体" panose="02010609060101010101" pitchFamily="49" charset="-122"/>
              </a:rPr>
              <a:t>卢梭认为</a:t>
            </a:r>
            <a:r>
              <a:rPr lang="en-US" altLang="zh-CN" sz="2400" b="1" dirty="0">
                <a:latin typeface="黑体" panose="02010609060101010101" pitchFamily="49" charset="-122"/>
                <a:ea typeface="黑体" panose="02010609060101010101" pitchFamily="49" charset="-122"/>
              </a:rPr>
              <a:t>，“文明与自然、理性与自然本能相比，是一种蜕变，甚至是堕落”。你是否赞同这种观点？请结合本文内容，谈谈你的看法。</a:t>
            </a:r>
          </a:p>
        </p:txBody>
      </p:sp>
    </p:spTree>
    <p:extLst>
      <p:ext uri="{BB962C8B-B14F-4D97-AF65-F5344CB8AC3E}">
        <p14:creationId xmlns:p14="http://schemas.microsoft.com/office/powerpoint/2010/main" val="11682955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2256</Words>
  <Application>Microsoft Office PowerPoint</Application>
  <PresentationFormat>宽屏</PresentationFormat>
  <Paragraphs>120</Paragraphs>
  <Slides>25</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方正姚体</vt:lpstr>
      <vt:lpstr>仿宋</vt:lpstr>
      <vt:lpstr>黑体</vt:lpstr>
      <vt:lpstr>华文楷体</vt:lpstr>
      <vt:lpstr>楷体</vt:lpstr>
      <vt:lpstr>微软雅黑</vt:lpstr>
      <vt:lpstr>幼圆</vt:lpstr>
      <vt:lpstr>Arial</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 凡</dc:creator>
  <cp:lastModifiedBy>赵 凡</cp:lastModifiedBy>
  <cp:revision>48</cp:revision>
  <dcterms:created xsi:type="dcterms:W3CDTF">2022-11-08T02:24:41Z</dcterms:created>
  <dcterms:modified xsi:type="dcterms:W3CDTF">2022-11-09T03:27:02Z</dcterms:modified>
</cp:coreProperties>
</file>