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</p:sldMasterIdLst>
  <p:sldIdLst>
    <p:sldId id="257" r:id="rId3"/>
    <p:sldId id="277" r:id="rId4"/>
    <p:sldId id="278" r:id="rId5"/>
    <p:sldId id="258" r:id="rId6"/>
    <p:sldId id="294" r:id="rId7"/>
    <p:sldId id="280" r:id="rId8"/>
    <p:sldId id="268" r:id="rId9"/>
    <p:sldId id="295" r:id="rId10"/>
    <p:sldId id="296" r:id="rId11"/>
    <p:sldId id="302" r:id="rId12"/>
    <p:sldId id="297" r:id="rId13"/>
    <p:sldId id="260" r:id="rId14"/>
    <p:sldId id="261" r:id="rId15"/>
    <p:sldId id="299" r:id="rId16"/>
    <p:sldId id="300" r:id="rId17"/>
    <p:sldId id="301" r:id="rId18"/>
    <p:sldId id="298" r:id="rId19"/>
    <p:sldId id="267" r:id="rId20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p="http://schemas.openxmlformats.org/presentationml/2006/main">
  <p:cmAuthor id="1" name="Administrator" initials="A" lastIdx="0" clrIdx="0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8.xml" /><Relationship Id="rId21" Type="http://schemas.openxmlformats.org/officeDocument/2006/relationships/tags" Target="tags/tag1.xml" /><Relationship Id="rId22" Type="http://schemas.openxmlformats.org/officeDocument/2006/relationships/presProps" Target="presProps.xml" /><Relationship Id="rId23" Type="http://schemas.openxmlformats.org/officeDocument/2006/relationships/viewProps" Target="viewProps.xml" /><Relationship Id="rId24" Type="http://schemas.openxmlformats.org/officeDocument/2006/relationships/theme" Target="theme/theme1.xml" /><Relationship Id="rId25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image" Target="file:///D:\qq&#25991;&#20214;\712321467\Image\C2C\Image2\%7b75232B38-A165-1FB7-499C-2E1C792CACB5%7d.png" TargetMode="External" /><Relationship Id="rId13" Type="http://schemas.openxmlformats.org/officeDocument/2006/relationships/image" Target="../media/image1.png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  <p:pic>
        <p:nvPicPr>
          <p:cNvPr id="7" name="图片 1073743875" descr="学科网 zxxk.com"/>
          <p:cNvPicPr>
            <a:picLocks noChangeAspect="1"/>
          </p:cNvPicPr>
          <p:nvPr/>
        </p:nvPicPr>
        <p:blipFill>
          <a:blip r:embed="rId13" r:link="rId12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rgbClr val="FBFB11"/>
            </a:gs>
            <a:gs pos="100000">
              <a:srgbClr val="838309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59660" y="1517015"/>
            <a:ext cx="6527800" cy="3823970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 fontAlgn="auto">
              <a:lnSpc>
                <a:spcPct val="150000"/>
              </a:lnSpc>
            </a:pPr>
            <a:r>
              <a:rPr lang="zh-CN" altLang="en-US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期末专项复习（二）</a:t>
            </a:r>
            <a:br>
              <a:rPr lang="zh-CN" altLang="en-US" sz="8000" b="1">
                <a:solidFill>
                  <a:schemeClr val="accent5">
                    <a:lumMod val="50000"/>
                  </a:schemeClr>
                </a:solidFill>
                <a:latin typeface="华文隶书" panose="02010800040101010101" charset="-122"/>
                <a:ea typeface="华文隶书" panose="02010800040101010101" charset="-122"/>
                <a:cs typeface="华文隶书" panose="02010800040101010101" charset="-122"/>
              </a:rPr>
            </a:br>
            <a:r>
              <a:rPr lang="zh-CN" altLang="en-US" sz="9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非选择题</a:t>
            </a:r>
            <a:br>
              <a:rPr lang="zh-CN" altLang="en-US" sz="9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</a:br>
            <a:r>
              <a:rPr lang="en-US" altLang="zh-CN" sz="4445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2022.06.29</a:t>
            </a:r>
            <a:endParaRPr lang="en-US" altLang="zh-CN" sz="4445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文本框 7"/>
          <p:cNvSpPr txBox="1"/>
          <p:nvPr/>
        </p:nvSpPr>
        <p:spPr>
          <a:xfrm>
            <a:off x="80010" y="810895"/>
            <a:ext cx="6289040" cy="15684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76200">
            <a:solidFill>
              <a:srgbClr val="7030A0"/>
            </a:solidFill>
          </a:ln>
        </p:spPr>
        <p:txBody>
          <a:bodyPr wrap="square" rtlCol="0" anchor="t">
            <a:spAutoFit/>
          </a:bodyPr>
          <a:lstStyle/>
          <a:p>
            <a:pPr algn="l"/>
            <a:r>
              <a:rPr lang="en-US" altLang="zh-CN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+mn-ea"/>
              </a:rPr>
              <a:t>“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+mn-ea"/>
              </a:rPr>
              <a:t>一读</a:t>
            </a:r>
            <a:r>
              <a:rPr lang="en-US" altLang="zh-CN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+mn-ea"/>
              </a:rPr>
              <a:t>”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+mn-ea"/>
              </a:rPr>
              <a:t>（</a:t>
            </a:r>
            <a:r>
              <a:rPr lang="zh-CN" altLang="zh-CN" sz="2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+mj-cs"/>
                <a:sym typeface="+mn-ea"/>
              </a:rPr>
              <a:t>前提）</a:t>
            </a:r>
            <a:endParaRPr lang="en-US" altLang="zh-CN" sz="24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j-cs"/>
              <a:sym typeface="+mn-ea"/>
            </a:endParaRPr>
          </a:p>
          <a:p>
            <a:pPr algn="l"/>
            <a:r>
              <a:rPr lang="zh-CN" altLang="en-US" sz="2400" b="1">
                <a:solidFill>
                  <a:schemeClr val="accent5">
                    <a:lumMod val="7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读题设，明确需要解答的问题；阅读材料，圈出关键词（阅读量大的可以边读边圈话）；将材料中心意思与所学知识迅速联系起来。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cs typeface="+mj-cs"/>
                <a:sym typeface="+mn-ea"/>
              </a:rPr>
              <a:t>   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79375" y="2593340"/>
            <a:ext cx="6289675" cy="11988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76200">
            <a:solidFill>
              <a:srgbClr val="7030A0"/>
            </a:solidFill>
          </a:ln>
        </p:spPr>
        <p:txBody>
          <a:bodyPr wrap="square" rtlCol="0" anchor="t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zh-CN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+mn-ea"/>
              </a:rPr>
              <a:t>“</a:t>
            </a:r>
            <a:r>
              <a:rPr lang="zh-CN" altLang="zh-CN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+mn-ea"/>
              </a:rPr>
              <a:t>二审</a:t>
            </a:r>
            <a:r>
              <a:rPr lang="en-US" altLang="zh-CN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+mn-ea"/>
              </a:rPr>
              <a:t>”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+mj-cs"/>
                <a:sym typeface="+mn-ea"/>
              </a:rPr>
              <a:t>（关键）</a:t>
            </a:r>
            <a:endParaRPr lang="zh-CN" altLang="zh-CN" sz="24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j-cs"/>
              <a:sym typeface="+mn-ea"/>
            </a:endParaRPr>
          </a:p>
          <a:p>
            <a:r>
              <a:rPr lang="zh-CN" altLang="en-US" sz="2400" b="1">
                <a:solidFill>
                  <a:schemeClr val="accent5">
                    <a:lumMod val="7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审设问，弄清题意及指向；弄清题型，答题策略；抓关键词，找答题方向。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cs typeface="+mj-cs"/>
                <a:sym typeface="+mn-ea"/>
              </a:rPr>
              <a:t>   </a:t>
            </a:r>
            <a:endParaRPr lang="zh-CN" altLang="zh-CN" sz="2400" b="1">
              <a:latin typeface="楷体" panose="02010609060101010101" charset="-122"/>
              <a:ea typeface="楷体" panose="02010609060101010101" charset="-122"/>
              <a:cs typeface="+mj-cs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0010" y="3905885"/>
            <a:ext cx="6290310" cy="11988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76200">
            <a:solidFill>
              <a:srgbClr val="7030A0"/>
            </a:solidFill>
          </a:ln>
        </p:spPr>
        <p:txBody>
          <a:bodyPr wrap="square" rtlCol="0" anchor="t">
            <a:spAutoFit/>
          </a:bodyPr>
          <a:lstStyle/>
          <a:p>
            <a:pPr defTabSz="914400"/>
            <a:r>
              <a:rPr lang="en-US" altLang="zh-CN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+mn-ea"/>
              </a:rPr>
              <a:t>“</a:t>
            </a:r>
            <a:r>
              <a:rPr lang="zh-CN" altLang="zh-CN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+mn-ea"/>
              </a:rPr>
              <a:t>三回</a:t>
            </a:r>
            <a:r>
              <a:rPr lang="en-US" altLang="zh-CN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+mn-ea"/>
              </a:rPr>
              <a:t>”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+mj-cs"/>
                <a:sym typeface="+mn-ea"/>
              </a:rPr>
              <a:t>（根本）</a:t>
            </a:r>
            <a:endParaRPr lang="en-US" altLang="zh-CN" sz="24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j-cs"/>
              <a:sym typeface="+mn-ea"/>
            </a:endParaRPr>
          </a:p>
          <a:p>
            <a:pPr defTabSz="914400"/>
            <a:r>
              <a:rPr lang="zh-CN" altLang="en-US" sz="2400" b="1">
                <a:solidFill>
                  <a:schemeClr val="accent5">
                    <a:lumMod val="7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回归教材。找准材料与所学知识的切合点，依据关键词整理出相关联的知识点。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92860" y="74930"/>
            <a:ext cx="5161280" cy="52197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 anchor="t">
            <a:spAutoFit/>
          </a:bodyPr>
          <a:lstStyle/>
          <a:p>
            <a:r>
              <a:rPr lang="zh-CN" altLang="zh-CN" sz="2800">
                <a:solidFill>
                  <a:srgbClr val="FF0000"/>
                </a:solidFill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  <a:sym typeface="+mn-ea"/>
              </a:rPr>
              <a:t>一般采用采用</a:t>
            </a:r>
            <a:r>
              <a:rPr lang="en-US" altLang="zh-CN" sz="2800">
                <a:solidFill>
                  <a:srgbClr val="FF0000"/>
                </a:solidFill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  <a:sym typeface="+mn-ea"/>
              </a:rPr>
              <a:t>“</a:t>
            </a:r>
            <a:r>
              <a:rPr lang="zh-CN" altLang="en-US" sz="2800">
                <a:solidFill>
                  <a:srgbClr val="FF0000"/>
                </a:solidFill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  <a:sym typeface="+mn-ea"/>
              </a:rPr>
              <a:t>四</a:t>
            </a:r>
            <a:r>
              <a:rPr lang="zh-CN" altLang="zh-CN" sz="2800">
                <a:solidFill>
                  <a:srgbClr val="FF0000"/>
                </a:solidFill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  <a:sym typeface="+mn-ea"/>
              </a:rPr>
              <a:t>步法</a:t>
            </a:r>
            <a:r>
              <a:rPr lang="en-US" altLang="zh-CN" sz="2800">
                <a:solidFill>
                  <a:srgbClr val="FF0000"/>
                </a:solidFill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  <a:sym typeface="+mn-ea"/>
              </a:rPr>
              <a:t>”</a:t>
            </a:r>
            <a:r>
              <a:rPr lang="zh-CN" altLang="zh-CN" sz="2800">
                <a:solidFill>
                  <a:srgbClr val="FF0000"/>
                </a:solidFill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  <a:sym typeface="+mn-ea"/>
              </a:rPr>
              <a:t>解题。</a:t>
            </a:r>
            <a:endParaRPr lang="zh-CN" altLang="en-US" sz="2800"/>
          </a:p>
        </p:txBody>
      </p:sp>
      <p:sp>
        <p:nvSpPr>
          <p:cNvPr id="2" name="文本框 1"/>
          <p:cNvSpPr txBox="1"/>
          <p:nvPr/>
        </p:nvSpPr>
        <p:spPr>
          <a:xfrm>
            <a:off x="78740" y="5310505"/>
            <a:ext cx="6290310" cy="11988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76200">
            <a:solidFill>
              <a:srgbClr val="7030A0"/>
            </a:solidFill>
          </a:ln>
        </p:spPr>
        <p:txBody>
          <a:bodyPr wrap="square" rtlCol="0" anchor="t">
            <a:spAutoFit/>
          </a:bodyPr>
          <a:lstStyle/>
          <a:p>
            <a:pPr defTabSz="914400"/>
            <a:r>
              <a:rPr lang="en-US" altLang="zh-CN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+mn-ea"/>
              </a:rPr>
              <a:t>“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+mn-ea"/>
              </a:rPr>
              <a:t>四答</a:t>
            </a:r>
            <a:r>
              <a:rPr lang="en-US" altLang="zh-CN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+mn-ea"/>
              </a:rPr>
              <a:t>”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+mj-cs"/>
                <a:sym typeface="+mn-ea"/>
              </a:rPr>
              <a:t>（得分关键环节</a:t>
            </a:r>
            <a:r>
              <a:rPr lang="zh-CN" altLang="zh-CN" sz="2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+mj-cs"/>
                <a:sym typeface="+mn-ea"/>
              </a:rPr>
              <a:t>）</a:t>
            </a:r>
            <a:endParaRPr lang="en-US" altLang="zh-CN" sz="24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j-cs"/>
              <a:sym typeface="+mn-ea"/>
            </a:endParaRPr>
          </a:p>
          <a:p>
            <a:pPr defTabSz="914400"/>
            <a:r>
              <a:rPr lang="zh-CN" altLang="en-US" sz="2400" b="1">
                <a:solidFill>
                  <a:schemeClr val="accent5">
                    <a:lumMod val="7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组织答案。有条理、按逻辑顺序，用学科语言将答案工整的书写出来。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454140" y="3221990"/>
            <a:ext cx="5822950" cy="36360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zh-CN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+mn-ea"/>
              </a:rPr>
              <a:t>特别提醒：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cs typeface="+mj-cs"/>
                <a:sym typeface="+mn-ea"/>
              </a:rPr>
              <a:t>非选择题比较长，但答案不一定很复杂，从心理上要战胜它；要学会带着问题读材料，增强读的针对性。可以先判断要回答什么基本问题（是什么、为什么、怎么样），再从关键词入手组织答案。做时如果整体不会可以分步做自己会的小题；也可以从材料内容或试题的选择题部分内容启发思考答案。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454140" y="128905"/>
            <a:ext cx="5653405" cy="31064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82550">
            <a:solidFill>
              <a:schemeClr val="tx1"/>
            </a:solidFill>
          </a:ln>
        </p:spPr>
        <p:txBody>
          <a:bodyPr wrap="square" rtlCol="0" anchor="t">
            <a:spAutoFit/>
          </a:bodyPr>
          <a:lstStyle/>
          <a:p>
            <a:pPr algn="ctr" defTabSz="914400"/>
            <a:r>
              <a:rPr lang="zh-CN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+mn-ea"/>
              </a:rPr>
              <a:t>技巧歌诀</a:t>
            </a:r>
            <a:endParaRPr lang="zh-CN" altLang="zh-CN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j-cs"/>
              <a:sym typeface="+mn-ea"/>
            </a:endParaRPr>
          </a:p>
          <a:p>
            <a:pPr defTabSz="914400">
              <a:lnSpc>
                <a:spcPct val="120000"/>
              </a:lnSpc>
            </a:pPr>
            <a:r>
              <a:rPr lang="zh-CN" altLang="zh-CN" sz="2800" b="1">
                <a:solidFill>
                  <a:schemeClr val="accent5">
                    <a:lumMod val="7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+mj-cs"/>
                <a:sym typeface="+mn-ea"/>
              </a:rPr>
              <a:t>辨析观点先分句，然后判断再分析；观点常有对与错，个别观点太片面；缘由为何写详细，是啥为啥要做啥；问啥答啥不反复，每句观点理到位；最后总结莫忘记，通常做法来践行。</a:t>
            </a:r>
            <a:endParaRPr lang="zh-CN" altLang="zh-CN" sz="2800" b="1">
              <a:solidFill>
                <a:schemeClr val="accent5">
                  <a:lumMod val="75000"/>
                </a:schemeClr>
              </a:solidFill>
              <a:latin typeface="楷体" panose="02010609060101010101" charset="-122"/>
              <a:ea typeface="楷体" panose="02010609060101010101" charset="-122"/>
              <a:cs typeface="+mj-cs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0165" y="128905"/>
            <a:ext cx="1181735" cy="52197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8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解法</a:t>
            </a:r>
            <a:endParaRPr lang="zh-CN" altLang="en-US" sz="2800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7" grpId="0"/>
      <p:bldP spid="9" grpId="0"/>
      <p:bldP spid="2" grpId="0"/>
      <p:bldP spid="5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07315" y="74930"/>
            <a:ext cx="5239385" cy="304609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【例</a:t>
            </a:r>
            <a:r>
              <a:rPr lang="en-US" altLang="zh-CN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1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】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青春不仅是充满色彩与梦幻的诗篇!更是 乘着东风展翅高飞的鲲鹏" 关于青春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有人说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：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青春有梦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要有一股初生牛犊不怕虎的气势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也有人说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青春有格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应该行己有耻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恪守道德法律规则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</a:t>
            </a:r>
            <a:endParaRPr lang="en-US" altLang="zh-CN" sz="24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>
              <a:lnSpc>
                <a:spcPct val="100000"/>
              </a:lnSpc>
            </a:pP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请结合所学知识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谈谈你对上述两种观点的理解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498465" y="74930"/>
            <a:ext cx="6614160" cy="31927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76200">
            <a:noFill/>
          </a:ln>
        </p:spPr>
        <p:txBody>
          <a:bodyPr wrap="square" rtlCol="0" anchor="t">
            <a:spAutoFit/>
          </a:bodyPr>
          <a:lstStyle/>
          <a:p>
            <a:pPr defTabSz="914400">
              <a:lnSpc>
                <a:spcPct val="120000"/>
              </a:lnSpc>
            </a:pPr>
            <a:r>
              <a:rPr lang="zh-CN" altLang="en-US" sz="2400" b="1">
                <a:solidFill>
                  <a:schemeClr val="accent1">
                    <a:lumMod val="75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【答】①</a:t>
            </a:r>
            <a:r>
              <a:rPr lang="zh-CN" altLang="zh-CN" sz="2400" b="1">
                <a:solidFill>
                  <a:schemeClr val="accent1">
                    <a:lumMod val="75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青年人为了梦想!要有敢闯敢拼的勇气。青年人要敢于质疑，有批判精神，青年人要敢于打破常规有创造精神。</a:t>
            </a:r>
            <a:endParaRPr lang="zh-CN" altLang="zh-CN" sz="2400" b="1">
              <a:solidFill>
                <a:schemeClr val="accent1">
                  <a:lumMod val="75000"/>
                </a:schemeClr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+mn-ea"/>
            </a:endParaRPr>
          </a:p>
          <a:p>
            <a:pPr defTabSz="914400">
              <a:lnSpc>
                <a:spcPct val="120000"/>
              </a:lnSpc>
            </a:pPr>
            <a:r>
              <a:rPr lang="zh-CN" altLang="en-US" sz="2400" b="1">
                <a:solidFill>
                  <a:schemeClr val="accent1">
                    <a:lumMod val="75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②</a:t>
            </a:r>
            <a:r>
              <a:rPr lang="zh-CN" altLang="zh-CN" sz="2400" b="1">
                <a:solidFill>
                  <a:schemeClr val="accent1">
                    <a:lumMod val="75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青春并不意味着肆意放纵。凡自己认为可耻的事情就不要去做，青年人要有底线意识!违反道德和法律的事情坚决不做，青年人要知廉耻、懂荣辱、有所为、有所不为。 </a:t>
            </a:r>
            <a:endParaRPr lang="zh-CN" altLang="zh-CN" sz="2400" b="1">
              <a:solidFill>
                <a:schemeClr val="accent1">
                  <a:lumMod val="75000"/>
                </a:schemeClr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07315" y="3966845"/>
            <a:ext cx="3072765" cy="26765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76200">
            <a:noFill/>
          </a:ln>
        </p:spPr>
        <p:txBody>
          <a:bodyPr wrap="square" rtlCol="0" anchor="t">
            <a:spAutoFit/>
          </a:bodyPr>
          <a:lstStyle/>
          <a:p>
            <a:pPr defTabSz="914400"/>
            <a:r>
              <a:rPr lang="zh-CN" altLang="en-US" sz="2400" b="1">
                <a:solidFill>
                  <a:schemeClr val="accent1">
                    <a:lumMod val="7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【答】青年有朝气、有活力、有创造性，青年是祖国的未来、民族的希望，青年一代有理想、有本领、有担当，国家就有前途，民族就有希望。</a:t>
            </a:r>
            <a:endParaRPr lang="zh-CN" altLang="en-US" sz="2400" b="1">
              <a:solidFill>
                <a:schemeClr val="accent1">
                  <a:lumMod val="75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256280" y="3966845"/>
            <a:ext cx="8935720" cy="274828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 anchor="t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【例</a:t>
            </a:r>
            <a:r>
              <a:rPr lang="en-US" altLang="zh-CN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2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】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青春由磨砺而出彩，人生因奋斗而升华。 让青春之光照亮追梦奋斗之路，以永不懈怠的奋斗姿态谱写绚丽的青春之歌。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>
              <a:lnSpc>
                <a:spcPct val="90000"/>
              </a:lnSpc>
            </a:pP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材料一 在五四青年节前夕，共青团中央#全国青联共同颁授第届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中国青年五四奖章获奖者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中有逆行出征的北大援鄂抗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疫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医疗队，有活跃在科技攻关最前沿的哈工大学生微纳卫星团队，有奉献在最基层的枫桥派出所，有奋战在脱贫攻坚主战场的村支书程桔。以他们为代表的中国青年是祖国腾飞的硬核力量。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>
              <a:lnSpc>
                <a:spcPct val="90000"/>
              </a:lnSpc>
            </a:pP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为什么说青年是祖国腾飞的硬核力量。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7315" y="3267710"/>
            <a:ext cx="5605145" cy="645160"/>
          </a:xfrm>
          <a:prstGeom prst="rect">
            <a:avLst/>
          </a:prstGeom>
          <a:solidFill>
            <a:srgbClr val="FFFF00"/>
          </a:solidFill>
          <a:ln w="76200">
            <a:solidFill>
              <a:srgbClr val="FF0000"/>
            </a:solidFill>
          </a:ln>
        </p:spPr>
        <p:txBody>
          <a:bodyPr wrap="square" rtlCol="0" anchor="t">
            <a:spAutoFit/>
          </a:bodyPr>
          <a:lstStyle/>
          <a:p>
            <a:pPr algn="ctr" defTabSz="914400"/>
            <a:r>
              <a:rPr lang="zh-CN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观点理解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是啥（是什么）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6" name="右箭头 5"/>
          <p:cNvSpPr/>
          <p:nvPr/>
        </p:nvSpPr>
        <p:spPr>
          <a:xfrm>
            <a:off x="2091055" y="3430270"/>
            <a:ext cx="409575" cy="22669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873115" y="3321685"/>
            <a:ext cx="6318885" cy="645160"/>
          </a:xfrm>
          <a:prstGeom prst="rect">
            <a:avLst/>
          </a:prstGeom>
          <a:solidFill>
            <a:srgbClr val="FFFF00"/>
          </a:solidFill>
          <a:ln w="76200">
            <a:solidFill>
              <a:srgbClr val="FF0000"/>
            </a:solidFill>
          </a:ln>
        </p:spPr>
        <p:txBody>
          <a:bodyPr wrap="square" rtlCol="0" anchor="t">
            <a:spAutoFit/>
          </a:bodyPr>
          <a:lstStyle/>
          <a:p>
            <a:pPr algn="ctr" defTabSz="914400"/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为什么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为啥（原因、理由）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9" name="右箭头 8"/>
          <p:cNvSpPr/>
          <p:nvPr/>
        </p:nvSpPr>
        <p:spPr>
          <a:xfrm>
            <a:off x="7519035" y="3601085"/>
            <a:ext cx="409575" cy="22669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4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5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4" grpId="0"/>
      <p:bldP spid="6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2089150" y="113665"/>
            <a:ext cx="1937385" cy="52197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280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华文行楷" panose="02010800040101010101" charset="-122"/>
                <a:ea typeface="华文行楷" panose="02010800040101010101" charset="-122"/>
                <a:cs typeface="华文琥珀" panose="02010800040101010101" charset="-122"/>
                <a:sym typeface="+mn-ea"/>
              </a:rPr>
              <a:t>1.</a:t>
            </a:r>
            <a:r>
              <a:rPr lang="zh-CN" altLang="zh-CN" sz="280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华文行楷" panose="02010800040101010101" charset="-122"/>
                <a:ea typeface="华文行楷" panose="02010800040101010101" charset="-122"/>
                <a:cs typeface="华文琥珀" panose="02010800040101010101" charset="-122"/>
                <a:sym typeface="+mn-ea"/>
              </a:rPr>
              <a:t>按结构分</a:t>
            </a:r>
            <a:endParaRPr lang="zh-CN" altLang="zh-CN" sz="2800">
              <a:solidFill>
                <a:schemeClr val="accent2">
                  <a:lumMod val="40000"/>
                  <a:lumOff val="60000"/>
                </a:schemeClr>
              </a:solidFill>
              <a:latin typeface="华文行楷" panose="02010800040101010101" charset="-122"/>
              <a:ea typeface="华文行楷" panose="02010800040101010101" charset="-122"/>
              <a:cs typeface="华文琥珀" panose="02010800040101010101" charset="-122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59385" y="2044700"/>
            <a:ext cx="3663315" cy="439991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（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1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）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漫画题是运用漫画创设情景，引导学生揭寓意、析现象、谈启示、提建议，从而考查学生观察、分析、想象和归纳表达能力。解答漫画题必须做好</a:t>
            </a:r>
            <a:r>
              <a:rPr lang="en-US" altLang="zh-CN" sz="2800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“</a:t>
            </a:r>
            <a:r>
              <a:rPr lang="zh-CN" altLang="zh-CN" sz="2800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三看一析</a:t>
            </a:r>
            <a:r>
              <a:rPr lang="en-US" altLang="zh-CN" sz="2800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”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  <a:r>
              <a:rPr lang="zh-CN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一看标题。二看画面。三看配文。四析漫画</a:t>
            </a:r>
            <a:r>
              <a:rPr lang="zh-CN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  <a:sym typeface="+mn-ea"/>
              </a:rPr>
              <a:t>。</a:t>
            </a:r>
            <a:endParaRPr lang="zh-CN" altLang="zh-CN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98450" y="86360"/>
            <a:ext cx="1181735" cy="52197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 anchor="t">
            <a:spAutoFit/>
          </a:bodyPr>
          <a:lstStyle/>
          <a:p>
            <a:pPr algn="ctr"/>
            <a:r>
              <a:rPr lang="zh-CN" altLang="zh-CN" sz="28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华文琥珀" panose="02010800040101010101" charset="-122"/>
                <a:sym typeface="+mn-ea"/>
              </a:rPr>
              <a:t>分类</a:t>
            </a:r>
            <a:endParaRPr lang="zh-CN" altLang="en-US"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0165" y="635635"/>
            <a:ext cx="12091035" cy="112458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 anchor="t">
            <a:spAutoFit/>
          </a:bodyPr>
          <a:lstStyle/>
          <a:p>
            <a:pPr fontAlgn="auto">
              <a:lnSpc>
                <a:spcPct val="120000"/>
              </a:lnSpc>
            </a:pPr>
            <a:r>
              <a:rPr lang="en-US" altLang="zh-CN" sz="2800">
                <a:solidFill>
                  <a:srgbClr val="FF0000"/>
                </a:solidFill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  <a:sym typeface="+mn-ea"/>
              </a:rPr>
              <a:t>    </a:t>
            </a:r>
            <a:r>
              <a:rPr lang="zh-CN" altLang="zh-CN" sz="2800" b="1">
                <a:solidFill>
                  <a:srgbClr val="002060"/>
                </a:solidFill>
                <a:latin typeface="楷体" panose="02010609060101010101" charset="-122"/>
                <a:ea typeface="楷体" panose="02010609060101010101" charset="-122"/>
                <a:cs typeface="华文琥珀" panose="02010800040101010101" charset="-122"/>
                <a:sym typeface="+mn-ea"/>
              </a:rPr>
              <a:t>非选择题多以重大时政作为背景材料，选材广泛、形式灵活，要求用所学知识分析和解读时政材料。形式有漫画题、图表题、材料题等。</a:t>
            </a:r>
            <a:endParaRPr lang="zh-CN" altLang="zh-CN" sz="2800" b="1">
              <a:solidFill>
                <a:srgbClr val="002060"/>
              </a:solidFill>
              <a:latin typeface="楷体" panose="02010609060101010101" charset="-122"/>
              <a:ea typeface="楷体" panose="02010609060101010101" charset="-122"/>
              <a:cs typeface="华文琥珀" panose="0201080004010101010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088765" y="2044700"/>
            <a:ext cx="3782060" cy="43561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（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2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）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图表题可分图式和表格式两种。</a:t>
            </a:r>
            <a:r>
              <a:rPr lang="zh-CN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首先</a:t>
            </a:r>
            <a:r>
              <a:rPr lang="zh-CN" altLang="zh-CN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要注意看图表的标题。</a:t>
            </a:r>
            <a:r>
              <a:rPr lang="zh-CN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其次</a:t>
            </a:r>
            <a:r>
              <a:rPr lang="zh-CN" altLang="zh-CN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要看图表内容，进行比较分析，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做到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三比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（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横向比，纵向比综合比）。</a:t>
            </a:r>
            <a:r>
              <a:rPr lang="zh-CN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再次</a:t>
            </a:r>
            <a:r>
              <a:rPr lang="zh-CN" altLang="zh-CN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，还要注意到图表下面的附注。</a:t>
            </a:r>
            <a:r>
              <a:rPr lang="zh-CN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最后，</a:t>
            </a:r>
            <a:r>
              <a:rPr lang="zh-CN" altLang="zh-CN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要联系教材。</a:t>
            </a:r>
            <a:endParaRPr lang="zh-CN" altLang="zh-CN" sz="28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136890" y="2044700"/>
            <a:ext cx="3878580" cy="439991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（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3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）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评析题是一种包含完整思路和过程的问答题，解答评析题要坚持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三步走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，即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</a:t>
            </a:r>
            <a:r>
              <a:rPr lang="zh-CN" altLang="zh-CN" sz="2800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一判二析三结</a:t>
            </a:r>
            <a:r>
              <a:rPr lang="en-US" altLang="zh-CN" sz="2800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”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  <a:r>
              <a:rPr lang="zh-CN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第一步，判</a:t>
            </a:r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——</a:t>
            </a:r>
            <a:r>
              <a:rPr lang="zh-CN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判断正误（是什么）。第二步，析</a:t>
            </a:r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——</a:t>
            </a:r>
            <a:r>
              <a:rPr lang="zh-CN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分析说理（为什么）。第三步：结</a:t>
            </a:r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——</a:t>
            </a:r>
            <a:r>
              <a:rPr lang="zh-CN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总结评价（怎么做）。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/>
      <p:bldP spid="5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127635" y="199390"/>
            <a:ext cx="1937385" cy="52197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280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华文行楷" panose="02010800040101010101" charset="-122"/>
                <a:ea typeface="华文行楷" panose="02010800040101010101" charset="-122"/>
                <a:cs typeface="华文琥珀" panose="02010800040101010101" charset="-122"/>
                <a:sym typeface="+mn-ea"/>
              </a:rPr>
              <a:t>2.</a:t>
            </a:r>
            <a:r>
              <a:rPr lang="zh-CN" altLang="zh-CN" sz="280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华文行楷" panose="02010800040101010101" charset="-122"/>
                <a:ea typeface="华文行楷" panose="02010800040101010101" charset="-122"/>
                <a:cs typeface="华文琥珀" panose="02010800040101010101" charset="-122"/>
                <a:sym typeface="+mn-ea"/>
              </a:rPr>
              <a:t>按内容分</a:t>
            </a:r>
            <a:endParaRPr lang="zh-CN" altLang="zh-CN" sz="2800">
              <a:solidFill>
                <a:schemeClr val="accent2">
                  <a:lumMod val="40000"/>
                  <a:lumOff val="60000"/>
                </a:schemeClr>
              </a:solidFill>
              <a:latin typeface="华文行楷" panose="02010800040101010101" charset="-122"/>
              <a:ea typeface="华文行楷" panose="02010800040101010101" charset="-122"/>
              <a:cs typeface="华文琥珀" panose="02010800040101010101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779510" y="671195"/>
            <a:ext cx="3342005" cy="245364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76200">
            <a:solidFill>
              <a:srgbClr val="7030A0"/>
            </a:solidFill>
          </a:ln>
        </p:spPr>
        <p:txBody>
          <a:bodyPr wrap="square" rtlCol="0" anchor="t">
            <a:spAutoFit/>
          </a:bodyPr>
          <a:lstStyle/>
          <a:p>
            <a:pPr defTabSz="914400">
              <a:lnSpc>
                <a:spcPct val="120000"/>
              </a:lnSpc>
            </a:pPr>
            <a:r>
              <a:rPr lang="zh-CN" altLang="zh-CN" sz="3200" b="1">
                <a:solidFill>
                  <a:srgbClr val="FF0000"/>
                </a:solidFill>
                <a:latin typeface="华文隶书" panose="02010800040101010101" charset="-122"/>
                <a:ea typeface="华文隶书" panose="02010800040101010101" charset="-122"/>
                <a:cs typeface="+mj-cs"/>
                <a:sym typeface="+mn-ea"/>
              </a:rPr>
              <a:t>认真审题作判断，讲清道理是关键，没有结论不圆满，答题总体要规范！</a:t>
            </a:r>
            <a:endParaRPr lang="zh-CN" altLang="zh-CN" sz="3200" b="1">
              <a:solidFill>
                <a:srgbClr val="FF0000"/>
              </a:solidFill>
              <a:latin typeface="华文隶书" panose="02010800040101010101" charset="-122"/>
              <a:ea typeface="华文隶书" panose="02010800040101010101" charset="-122"/>
              <a:cs typeface="+mj-cs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70815" y="748030"/>
            <a:ext cx="3523615" cy="599694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1.列举类         </a:t>
            </a:r>
            <a:endParaRPr lang="zh-CN" altLang="en-US" sz="3200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2.直问直答类    </a:t>
            </a:r>
            <a:endParaRPr lang="zh-CN" altLang="en-US" sz="3200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3.</a:t>
            </a:r>
            <a:r>
              <a:rPr lang="zh-CN" altLang="en-US" sz="32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数据整理类  </a:t>
            </a:r>
            <a:endParaRPr lang="zh-CN" altLang="en-US" sz="3200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4.</a:t>
            </a:r>
            <a:r>
              <a:rPr lang="zh-CN" altLang="en-US" sz="32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原因分析</a:t>
            </a:r>
            <a:r>
              <a:rPr lang="zh-CN" altLang="en-US" sz="32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类</a:t>
            </a:r>
            <a:endParaRPr lang="zh-CN" altLang="en-US" sz="3200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5.</a:t>
            </a:r>
            <a:r>
              <a:rPr lang="zh-CN" altLang="en-US" sz="32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建议启示</a:t>
            </a:r>
            <a:r>
              <a:rPr lang="zh-CN" altLang="en-US" sz="32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类    </a:t>
            </a:r>
            <a:endParaRPr lang="zh-CN" altLang="en-US" sz="3200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6.现实意义类    </a:t>
            </a:r>
            <a:endParaRPr lang="zh-CN" altLang="en-US" sz="3200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7.</a:t>
            </a:r>
            <a:r>
              <a:rPr lang="zh-CN" altLang="en-US" sz="32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认识理解类</a:t>
            </a:r>
            <a:r>
              <a:rPr lang="zh-CN" altLang="en-US" sz="32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   </a:t>
            </a:r>
            <a:endParaRPr lang="zh-CN" altLang="en-US" sz="3200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8.体现说明表明类</a:t>
            </a:r>
            <a:endParaRPr lang="zh-CN" altLang="en-US" sz="3200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9.</a:t>
            </a:r>
            <a:r>
              <a:rPr lang="zh-CN" altLang="en-US" sz="32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行为评价类</a:t>
            </a:r>
            <a:r>
              <a:rPr lang="zh-CN" altLang="en-US" sz="32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 </a:t>
            </a:r>
            <a:endParaRPr lang="zh-CN" altLang="en-US" sz="3200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10.实践探究类</a:t>
            </a:r>
            <a:endParaRPr lang="zh-CN" altLang="en-US" sz="3200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</a:endParaRPr>
          </a:p>
        </p:txBody>
      </p:sp>
      <p:sp>
        <p:nvSpPr>
          <p:cNvPr id="7" name="右箭头 6"/>
          <p:cNvSpPr/>
          <p:nvPr/>
        </p:nvSpPr>
        <p:spPr>
          <a:xfrm>
            <a:off x="2874645" y="960755"/>
            <a:ext cx="409575" cy="22669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右箭头 7"/>
          <p:cNvSpPr/>
          <p:nvPr/>
        </p:nvSpPr>
        <p:spPr>
          <a:xfrm>
            <a:off x="2874645" y="2197100"/>
            <a:ext cx="409575" cy="22669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右箭头 8"/>
          <p:cNvSpPr/>
          <p:nvPr/>
        </p:nvSpPr>
        <p:spPr>
          <a:xfrm>
            <a:off x="2874645" y="2760980"/>
            <a:ext cx="409575" cy="22669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右箭头 10"/>
          <p:cNvSpPr/>
          <p:nvPr/>
        </p:nvSpPr>
        <p:spPr>
          <a:xfrm>
            <a:off x="2874645" y="3322320"/>
            <a:ext cx="409575" cy="22669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右箭头 11"/>
          <p:cNvSpPr/>
          <p:nvPr/>
        </p:nvSpPr>
        <p:spPr>
          <a:xfrm>
            <a:off x="2874645" y="3883025"/>
            <a:ext cx="409575" cy="22669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右箭头 12"/>
          <p:cNvSpPr/>
          <p:nvPr/>
        </p:nvSpPr>
        <p:spPr>
          <a:xfrm>
            <a:off x="2874645" y="1633220"/>
            <a:ext cx="409575" cy="22669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右箭头 13"/>
          <p:cNvSpPr/>
          <p:nvPr/>
        </p:nvSpPr>
        <p:spPr>
          <a:xfrm>
            <a:off x="2874645" y="4535170"/>
            <a:ext cx="409575" cy="22669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右箭头 14"/>
          <p:cNvSpPr/>
          <p:nvPr/>
        </p:nvSpPr>
        <p:spPr>
          <a:xfrm>
            <a:off x="3626485" y="5125720"/>
            <a:ext cx="409575" cy="22669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右箭头 15"/>
          <p:cNvSpPr/>
          <p:nvPr/>
        </p:nvSpPr>
        <p:spPr>
          <a:xfrm>
            <a:off x="2874645" y="5748020"/>
            <a:ext cx="409575" cy="22669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右箭头 16"/>
          <p:cNvSpPr/>
          <p:nvPr/>
        </p:nvSpPr>
        <p:spPr>
          <a:xfrm>
            <a:off x="3284220" y="6328410"/>
            <a:ext cx="409575" cy="22669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3693795" y="748030"/>
            <a:ext cx="5009515" cy="52197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方正粗黑宋简体" panose="02000000000000000000" charset="-122"/>
                <a:ea typeface="方正粗黑宋简体" panose="02000000000000000000" charset="-122"/>
              </a:rPr>
              <a:t>写出符合条件的事件、人、物</a:t>
            </a:r>
            <a:endParaRPr lang="zh-CN" altLang="en-US" sz="28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284220" y="5603240"/>
            <a:ext cx="5884545" cy="52197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方正粗黑宋简体" panose="02000000000000000000" charset="-122"/>
                <a:ea typeface="方正粗黑宋简体" panose="02000000000000000000" charset="-122"/>
              </a:rPr>
              <a:t>是啥（</a:t>
            </a:r>
            <a:r>
              <a:rPr lang="zh-CN" altLang="en-US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判</a:t>
            </a:r>
            <a:r>
              <a:rPr lang="zh-CN" altLang="en-US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方正粗黑宋简体" panose="02000000000000000000" charset="-122"/>
                <a:ea typeface="方正粗黑宋简体" panose="02000000000000000000" charset="-122"/>
              </a:rPr>
              <a:t>）为啥（理）要做啥（启）</a:t>
            </a:r>
            <a:endParaRPr lang="zh-CN" altLang="en-US" sz="28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712845" y="1413510"/>
            <a:ext cx="4302125" cy="52197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方正粗黑宋简体" panose="02000000000000000000" charset="-122"/>
                <a:ea typeface="方正粗黑宋简体" panose="02000000000000000000" charset="-122"/>
              </a:rPr>
              <a:t>是什么或为什么或怎么做</a:t>
            </a:r>
            <a:endParaRPr lang="zh-CN" altLang="en-US" sz="28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712845" y="3195955"/>
            <a:ext cx="3831590" cy="52197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方正粗黑宋简体" panose="02000000000000000000" charset="-122"/>
                <a:ea typeface="方正粗黑宋简体" panose="02000000000000000000" charset="-122"/>
              </a:rPr>
              <a:t>是什么</a:t>
            </a:r>
            <a:r>
              <a:rPr lang="en-US" altLang="zh-CN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方正粗黑宋简体" panose="02000000000000000000" charset="-122"/>
                <a:ea typeface="方正粗黑宋简体" panose="02000000000000000000" charset="-122"/>
              </a:rPr>
              <a:t>+</a:t>
            </a:r>
            <a:r>
              <a:rPr lang="zh-CN" altLang="en-US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方正粗黑宋简体" panose="02000000000000000000" charset="-122"/>
                <a:ea typeface="方正粗黑宋简体" panose="02000000000000000000" charset="-122"/>
              </a:rPr>
              <a:t>为什么</a:t>
            </a:r>
            <a:r>
              <a:rPr lang="en-US" altLang="zh-CN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方正粗黑宋简体" panose="02000000000000000000" charset="-122"/>
                <a:ea typeface="方正粗黑宋简体" panose="02000000000000000000" charset="-122"/>
              </a:rPr>
              <a:t>+</a:t>
            </a:r>
            <a:r>
              <a:rPr lang="zh-CN" altLang="en-US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方正粗黑宋简体" panose="02000000000000000000" charset="-122"/>
                <a:ea typeface="方正粗黑宋简体" panose="02000000000000000000" charset="-122"/>
              </a:rPr>
              <a:t>怎么做</a:t>
            </a:r>
            <a:endParaRPr lang="zh-CN" altLang="en-US" sz="28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712845" y="2630805"/>
            <a:ext cx="1391285" cy="52197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方正粗黑宋简体" panose="02000000000000000000" charset="-122"/>
                <a:ea typeface="方正粗黑宋简体" panose="02000000000000000000" charset="-122"/>
              </a:rPr>
              <a:t>为什么</a:t>
            </a:r>
            <a:endParaRPr lang="zh-CN" altLang="en-US" sz="28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712845" y="3770630"/>
            <a:ext cx="3338195" cy="52197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方正粗黑宋简体" panose="02000000000000000000" charset="-122"/>
                <a:ea typeface="方正粗黑宋简体" panose="02000000000000000000" charset="-122"/>
              </a:rPr>
              <a:t>有利于</a:t>
            </a:r>
            <a:r>
              <a:rPr lang="en-US" altLang="zh-CN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方正粗黑宋简体" panose="02000000000000000000" charset="-122"/>
                <a:ea typeface="方正粗黑宋简体" panose="02000000000000000000" charset="-122"/>
              </a:rPr>
              <a:t>+</a:t>
            </a:r>
            <a:r>
              <a:rPr lang="zh-CN" altLang="en-US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方正粗黑宋简体" panose="02000000000000000000" charset="-122"/>
                <a:ea typeface="方正粗黑宋简体" panose="02000000000000000000" charset="-122"/>
              </a:rPr>
              <a:t>多角度意义</a:t>
            </a:r>
            <a:endParaRPr lang="zh-CN" altLang="en-US" sz="28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745865" y="4380230"/>
            <a:ext cx="3989705" cy="52197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方正粗黑宋简体" panose="02000000000000000000" charset="-122"/>
                <a:ea typeface="方正粗黑宋简体" panose="02000000000000000000" charset="-122"/>
              </a:rPr>
              <a:t>是什么</a:t>
            </a:r>
            <a:r>
              <a:rPr lang="en-US" altLang="zh-CN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方正粗黑宋简体" panose="02000000000000000000" charset="-122"/>
                <a:ea typeface="方正粗黑宋简体" panose="02000000000000000000" charset="-122"/>
              </a:rPr>
              <a:t>+</a:t>
            </a:r>
            <a:r>
              <a:rPr lang="zh-CN" altLang="en-US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方正粗黑宋简体" panose="02000000000000000000" charset="-122"/>
                <a:ea typeface="方正粗黑宋简体" panose="02000000000000000000" charset="-122"/>
              </a:rPr>
              <a:t>为什么</a:t>
            </a:r>
            <a:r>
              <a:rPr lang="en-US" altLang="zh-CN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+</a:t>
            </a:r>
            <a:r>
              <a:rPr lang="zh-CN" altLang="en-US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怎么做</a:t>
            </a:r>
            <a:endParaRPr lang="zh-CN" altLang="en-US" sz="28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140835" y="4978400"/>
            <a:ext cx="1392555" cy="52197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方正粗黑宋简体" panose="02000000000000000000" charset="-122"/>
                <a:ea typeface="方正粗黑宋简体" panose="02000000000000000000" charset="-122"/>
              </a:rPr>
              <a:t>是什么</a:t>
            </a:r>
            <a:endParaRPr lang="zh-CN" altLang="en-US" sz="28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712845" y="2056130"/>
            <a:ext cx="4658995" cy="52197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方正粗黑宋简体" panose="02000000000000000000" charset="-122"/>
                <a:ea typeface="方正粗黑宋简体" panose="02000000000000000000" charset="-122"/>
              </a:rPr>
              <a:t>归类后按要求制作成</a:t>
            </a:r>
            <a:r>
              <a:rPr lang="zh-CN" altLang="en-US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图或</a:t>
            </a:r>
            <a:r>
              <a:rPr lang="zh-CN" altLang="en-US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方正粗黑宋简体" panose="02000000000000000000" charset="-122"/>
                <a:ea typeface="方正粗黑宋简体" panose="02000000000000000000" charset="-122"/>
              </a:rPr>
              <a:t>表</a:t>
            </a:r>
            <a:endParaRPr lang="zh-CN" altLang="en-US" sz="28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693795" y="6276340"/>
            <a:ext cx="4613910" cy="52197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方正粗黑宋简体" panose="02000000000000000000" charset="-122"/>
                <a:ea typeface="方正粗黑宋简体" panose="02000000000000000000" charset="-122"/>
              </a:rPr>
              <a:t>分不同主体或角度</a:t>
            </a:r>
            <a:r>
              <a:rPr lang="en-US" altLang="zh-CN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方正粗黑宋简体" panose="02000000000000000000" charset="-122"/>
                <a:ea typeface="方正粗黑宋简体" panose="02000000000000000000" charset="-122"/>
              </a:rPr>
              <a:t>+</a:t>
            </a:r>
            <a:r>
              <a:rPr lang="zh-CN" altLang="en-US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方正粗黑宋简体" panose="02000000000000000000" charset="-122"/>
                <a:ea typeface="方正粗黑宋简体" panose="02000000000000000000" charset="-122"/>
              </a:rPr>
              <a:t>怎么做</a:t>
            </a:r>
            <a:endParaRPr lang="zh-CN" altLang="en-US" sz="28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257425" y="202565"/>
            <a:ext cx="9788525" cy="460375"/>
          </a:xfrm>
          <a:prstGeom prst="rect">
            <a:avLst/>
          </a:prstGeom>
          <a:solidFill>
            <a:schemeClr val="accent6"/>
          </a:solidFill>
        </p:spPr>
        <p:txBody>
          <a:bodyPr wrap="square" rtlCol="0" anchor="t">
            <a:spAutoFit/>
          </a:bodyPr>
          <a:lstStyle/>
          <a:p>
            <a:r>
              <a:rPr lang="zh-CN" altLang="zh-CN" sz="2400" b="1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  <a:cs typeface="华文琥珀" panose="02010800040101010101" charset="-122"/>
                <a:sym typeface="+mn-ea"/>
              </a:rPr>
              <a:t>可以是简答题、辨析题、概括题，也可以是逻辑推理题、活动探究题等</a:t>
            </a:r>
            <a:r>
              <a:rPr lang="zh-CN" altLang="zh-CN" sz="2400" b="1">
                <a:solidFill>
                  <a:srgbClr val="FFFF00"/>
                </a:solidFill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  <a:sym typeface="+mn-ea"/>
              </a:rPr>
              <a:t>。</a:t>
            </a:r>
            <a:endParaRPr lang="zh-CN" altLang="zh-CN" sz="2400" b="1">
              <a:solidFill>
                <a:srgbClr val="FFFF00"/>
              </a:solidFill>
              <a:latin typeface="华文琥珀" panose="02010800040101010101" charset="-122"/>
              <a:ea typeface="华文琥珀" panose="02010800040101010101" charset="-122"/>
              <a:cs typeface="华文琥珀" panose="02010800040101010101" charset="-122"/>
              <a:sym typeface="+mn-ea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638165" y="5054600"/>
            <a:ext cx="5212080" cy="3683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 anchor="t">
            <a:spAutoFit/>
          </a:bodyPr>
          <a:lstStyle/>
          <a:p>
            <a:pPr algn="l"/>
            <a:r>
              <a:rPr lang="zh-CN" altLang="zh-CN" b="1">
                <a:solidFill>
                  <a:schemeClr val="tx1"/>
                </a:solidFill>
                <a:latin typeface="+mn-ea"/>
                <a:cs typeface="黑体" panose="02010609060101010101" pitchFamily="49" charset="-122"/>
                <a:sym typeface="+mn-ea"/>
              </a:rPr>
              <a:t>体现什么观点、表明（说明）什么、得出什么结论</a:t>
            </a:r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7735570" y="3310890"/>
            <a:ext cx="3383280" cy="3683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 anchor="t">
            <a:spAutoFit/>
          </a:bodyPr>
          <a:lstStyle/>
          <a:p>
            <a:r>
              <a:rPr lang="zh-CN" altLang="en-US" b="1"/>
              <a:t>建议、措施、做法、怎样、如何</a:t>
            </a:r>
            <a:endParaRPr lang="zh-CN" altLang="en-US" b="1"/>
          </a:p>
        </p:txBody>
      </p:sp>
      <p:sp>
        <p:nvSpPr>
          <p:cNvPr id="33" name="文本框 32"/>
          <p:cNvSpPr txBox="1"/>
          <p:nvPr/>
        </p:nvSpPr>
        <p:spPr>
          <a:xfrm>
            <a:off x="8132445" y="4470400"/>
            <a:ext cx="3611880" cy="3683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b="1"/>
              <a:t>谈谈你的认识、理解、感悟、分析</a:t>
            </a:r>
            <a:endParaRPr lang="zh-CN" altLang="en-US" b="1"/>
          </a:p>
        </p:txBody>
      </p:sp>
      <p:sp>
        <p:nvSpPr>
          <p:cNvPr id="34" name="文本框 33"/>
          <p:cNvSpPr txBox="1"/>
          <p:nvPr/>
        </p:nvSpPr>
        <p:spPr>
          <a:xfrm>
            <a:off x="8505825" y="6358255"/>
            <a:ext cx="3540125" cy="3683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 anchor="t">
            <a:spAutoFit/>
          </a:bodyPr>
          <a:lstStyle/>
          <a:p>
            <a:r>
              <a:rPr lang="zh-CN" altLang="zh-CN" b="1">
                <a:solidFill>
                  <a:schemeClr val="tx1"/>
                </a:solidFill>
                <a:latin typeface="+mn-ea"/>
                <a:cs typeface="+mj-cs"/>
                <a:sym typeface="+mn-ea"/>
              </a:rPr>
              <a:t>参与、措施、打算、行动、责任</a:t>
            </a:r>
            <a:endParaRPr lang="zh-CN" altLang="zh-CN" b="1">
              <a:solidFill>
                <a:schemeClr val="tx1"/>
              </a:solidFill>
              <a:latin typeface="+mn-ea"/>
              <a:cs typeface="+mj-cs"/>
              <a:sym typeface="+mn-ea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5457190" y="2686050"/>
            <a:ext cx="3246120" cy="39878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 anchor="t">
            <a:spAutoFit/>
          </a:bodyPr>
          <a:lstStyle/>
          <a:p>
            <a:r>
              <a:rPr lang="zh-CN" altLang="en-US" sz="20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为什么、原因、理由、成因</a:t>
            </a:r>
            <a:endParaRPr lang="zh-CN" altLang="en-US" sz="2000" b="1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7479665" y="3905250"/>
            <a:ext cx="2480310" cy="39878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 anchor="t">
            <a:spAutoFit/>
          </a:bodyPr>
          <a:lstStyle/>
          <a:p>
            <a:r>
              <a:rPr lang="zh-CN" altLang="en-US" sz="20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意义、作用、必要性</a:t>
            </a:r>
            <a:endParaRPr lang="zh-CN" altLang="en-US" sz="2000" b="1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9154160" y="5674995"/>
            <a:ext cx="2821305" cy="3683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 anchor="t">
            <a:spAutoFit/>
          </a:bodyPr>
          <a:lstStyle/>
          <a:p>
            <a:r>
              <a:rPr lang="zh-CN" altLang="en-US" b="1">
                <a:solidFill>
                  <a:schemeClr val="tx1"/>
                </a:solidFill>
                <a:latin typeface="+mn-ea"/>
                <a:cs typeface="黑体" panose="02010609060101010101" pitchFamily="49" charset="-122"/>
                <a:sym typeface="+mn-ea"/>
              </a:rPr>
              <a:t>谈对某行为、观点的看法</a:t>
            </a:r>
            <a:endParaRPr lang="zh-CN" altLang="en-US" b="1">
              <a:solidFill>
                <a:schemeClr val="tx1"/>
              </a:solidFill>
              <a:latin typeface="+mn-ea"/>
              <a:cs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 nodeType="clickPar">
                      <p:stCondLst>
                        <p:cond delay="indefinite"/>
                      </p:stCondLst>
                      <p:childTnLst>
                        <p:par>
                          <p:cTn id="1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</p:stCondLst>
                      <p:childTnLst>
                        <p:par>
                          <p:cTn id="1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 nodeType="clickPar">
                      <p:stCondLst>
                        <p:cond delay="indefinite"/>
                      </p:stCondLst>
                      <p:childTnLst>
                        <p:par>
                          <p:cTn id="1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 nodeType="clickPar">
                      <p:stCondLst>
                        <p:cond delay="indefinite"/>
                      </p:stCondLst>
                      <p:childTnLst>
                        <p:par>
                          <p:cTn id="1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 nodeType="clickPar">
                      <p:stCondLst>
                        <p:cond delay="indefinite"/>
                      </p:stCondLst>
                      <p:childTnLst>
                        <p:par>
                          <p:cTn id="1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 nodeType="clickPar">
                      <p:stCondLst>
                        <p:cond delay="indefinite"/>
                      </p:stCondLst>
                      <p:childTnLst>
                        <p:par>
                          <p:cTn id="1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 nodeType="clickPar">
                      <p:stCondLst>
                        <p:cond delay="indefinite"/>
                      </p:stCondLst>
                      <p:childTnLst>
                        <p:par>
                          <p:cTn id="1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 nodeType="clickPar">
                      <p:stCondLst>
                        <p:cond delay="indefinite"/>
                      </p:stCondLst>
                      <p:childTnLst>
                        <p:par>
                          <p:cTn id="1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 nodeType="clickPar">
                      <p:stCondLst>
                        <p:cond delay="indefinite"/>
                      </p:stCondLst>
                      <p:childTnLst>
                        <p:par>
                          <p:cTn id="16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 nodeType="clickPar">
                      <p:stCondLst>
                        <p:cond delay="indefinite"/>
                      </p:stCondLst>
                      <p:childTnLst>
                        <p:par>
                          <p:cTn id="16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 nodeType="clickPar">
                      <p:stCondLst>
                        <p:cond delay="indefinite"/>
                      </p:stCondLst>
                      <p:childTnLst>
                        <p:par>
                          <p:cTn id="17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 nodeType="clickPar">
                      <p:stCondLst>
                        <p:cond delay="indefinite"/>
                      </p:stCondLst>
                      <p:childTnLst>
                        <p:par>
                          <p:cTn id="17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 nodeType="clickPar">
                      <p:stCondLst>
                        <p:cond delay="indefinite"/>
                      </p:stCondLst>
                      <p:childTnLst>
                        <p:par>
                          <p:cTn id="1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 nodeType="clickPar">
                      <p:stCondLst>
                        <p:cond delay="indefinite"/>
                      </p:stCondLst>
                      <p:childTnLst>
                        <p:par>
                          <p:cTn id="1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 nodeType="clickPar">
                      <p:stCondLst>
                        <p:cond delay="indefinite"/>
                      </p:stCondLst>
                      <p:childTnLst>
                        <p:par>
                          <p:cTn id="19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 nodeType="clickPar">
                      <p:stCondLst>
                        <p:cond delay="indefinite"/>
                      </p:stCondLst>
                      <p:childTnLst>
                        <p:par>
                          <p:cTn id="19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 nodeType="clickPar">
                      <p:stCondLst>
                        <p:cond delay="indefinite"/>
                      </p:stCondLst>
                      <p:childTnLst>
                        <p:par>
                          <p:cTn id="20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7" grpId="0"/>
      <p:bldP spid="18" grpId="0"/>
      <p:bldP spid="13" grpId="0"/>
      <p:bldP spid="20" grpId="0"/>
      <p:bldP spid="8" grpId="0"/>
      <p:bldP spid="26" grpId="0"/>
      <p:bldP spid="9" grpId="0"/>
      <p:bldP spid="22" grpId="0"/>
      <p:bldP spid="35" grpId="0"/>
      <p:bldP spid="11" grpId="0"/>
      <p:bldP spid="21" grpId="0"/>
      <p:bldP spid="32" grpId="0"/>
      <p:bldP spid="12" grpId="0"/>
      <p:bldP spid="23" grpId="0"/>
      <p:bldP spid="36" grpId="0"/>
      <p:bldP spid="14" grpId="0"/>
      <p:bldP spid="24" grpId="0"/>
      <p:bldP spid="33" grpId="0"/>
      <p:bldP spid="15" grpId="0"/>
      <p:bldP spid="25" grpId="0"/>
      <p:bldP spid="30" grpId="0"/>
      <p:bldP spid="16" grpId="0"/>
      <p:bldP spid="19" grpId="0"/>
      <p:bldP spid="37" grpId="0"/>
      <p:bldP spid="17" grpId="0"/>
      <p:bldP spid="27" grpId="0"/>
      <p:bldP spid="34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740" y="0"/>
            <a:ext cx="7900670" cy="6948805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l" fontAlgn="auto">
              <a:lnSpc>
                <a:spcPct val="10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                                </a:t>
            </a:r>
            <a:r>
              <a:rPr lang="zh-CN" altLang="zh-CN" sz="3200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考试丢分的原因分析</a:t>
            </a:r>
            <a:br>
              <a:rPr lang="zh-CN" altLang="zh-CN" sz="32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</a:b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（</a:t>
            </a:r>
            <a:r>
              <a:rPr lang="zh-CN" altLang="zh-CN" sz="311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1）</a:t>
            </a:r>
            <a:r>
              <a:rPr lang="zh-CN" altLang="zh-CN" sz="311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基础知识薄弱</a:t>
            </a:r>
            <a:r>
              <a:rPr lang="zh-CN" altLang="zh-CN" sz="311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</a:t>
            </a:r>
            <a:r>
              <a:rPr lang="zh-CN" altLang="zh-CN" sz="311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不重视对基础知识的记忆</a:t>
            </a:r>
            <a:r>
              <a:rPr lang="zh-CN" altLang="zh-CN" sz="311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，往往是答了一两句就无话可说了，只好乱写一通，没有课本的“味道”，结果是“得意不得分”。</a:t>
            </a:r>
            <a:br>
              <a:rPr lang="zh-CN" altLang="zh-CN" sz="311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</a:br>
            <a:r>
              <a:rPr lang="zh-CN" altLang="zh-CN" sz="311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（2）</a:t>
            </a:r>
            <a:r>
              <a:rPr lang="zh-CN" altLang="zh-CN" sz="311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审题能力差</a:t>
            </a:r>
            <a:r>
              <a:rPr lang="zh-CN" altLang="zh-CN" sz="311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，弄不清审不准设问的指向和答题的知识范围，答非所问，或者不认真审题，就根据自己的想法乱答，或凭自己的印象生搬硬套。</a:t>
            </a:r>
            <a:br>
              <a:rPr lang="zh-CN" altLang="zh-CN" sz="311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</a:br>
            <a:r>
              <a:rPr lang="zh-CN" altLang="zh-CN" sz="311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（3）</a:t>
            </a:r>
            <a:r>
              <a:rPr lang="zh-CN" altLang="zh-CN" sz="311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表达能力差</a:t>
            </a:r>
            <a:r>
              <a:rPr lang="zh-CN" altLang="zh-CN" sz="311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，不能正确使用政治术语，表达不够规范，答案写得满满的，得分却是少少的。</a:t>
            </a:r>
            <a:br>
              <a:rPr lang="zh-CN" altLang="zh-CN" sz="311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</a:br>
            <a:r>
              <a:rPr lang="zh-CN" altLang="zh-CN" sz="311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（4）</a:t>
            </a:r>
            <a:r>
              <a:rPr lang="zh-CN" altLang="zh-CN" sz="311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考虑问题不全面</a:t>
            </a:r>
            <a:r>
              <a:rPr lang="zh-CN" altLang="zh-CN" sz="311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，答案不完整、不“丰满”，或者角度单一、重复，不能多角度、多层次地回答问题。</a:t>
            </a:r>
            <a:br>
              <a:rPr lang="zh-CN" altLang="zh-CN" sz="311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</a:br>
            <a:r>
              <a:rPr lang="zh-CN" altLang="zh-CN" sz="311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（5）</a:t>
            </a:r>
            <a:r>
              <a:rPr lang="zh-CN" altLang="zh-CN" sz="311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答案不分要点</a:t>
            </a:r>
            <a:r>
              <a:rPr lang="zh-CN" altLang="zh-CN" sz="311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，没有序号，缺少层次，写成一大段，让评卷老师去找要点。</a:t>
            </a:r>
            <a:br>
              <a:rPr lang="zh-CN" altLang="zh-CN" sz="311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</a:br>
            <a:r>
              <a:rPr lang="zh-CN" altLang="zh-CN" sz="311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（6）</a:t>
            </a:r>
            <a:r>
              <a:rPr lang="zh-CN" altLang="zh-CN" sz="311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作答方式不良</a:t>
            </a:r>
            <a:r>
              <a:rPr lang="zh-CN" altLang="zh-CN" sz="311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，出现越位、错位、缺位、涂改等现象。</a:t>
            </a:r>
            <a:endParaRPr lang="zh-CN" altLang="zh-CN" sz="311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8740" y="0"/>
            <a:ext cx="1730375" cy="52197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76200">
            <a:noFill/>
          </a:ln>
        </p:spPr>
        <p:txBody>
          <a:bodyPr wrap="square" rtlCol="0" anchor="t">
            <a:spAutoFit/>
          </a:bodyPr>
          <a:lstStyle/>
          <a:p>
            <a:pPr defTabSz="914400"/>
            <a:r>
              <a:rPr lang="zh-CN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+mn-ea"/>
              </a:rPr>
              <a:t>问题剖析</a:t>
            </a:r>
            <a:endParaRPr lang="zh-CN" altLang="zh-CN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j-cs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172450" y="107315"/>
            <a:ext cx="4084320" cy="6809740"/>
          </a:xfrm>
          <a:prstGeom prst="rect">
            <a:avLst/>
          </a:prstGeom>
          <a:solidFill>
            <a:srgbClr val="FFFF00"/>
          </a:solidFill>
          <a:ln w="76200">
            <a:solidFill>
              <a:srgbClr val="7030A0"/>
            </a:solidFill>
          </a:ln>
        </p:spPr>
        <p:txBody>
          <a:bodyPr wrap="square" rtlCol="0" anchor="t">
            <a:spAutoFit/>
          </a:bodyPr>
          <a:lstStyle/>
          <a:p>
            <a:pPr defTabSz="914400">
              <a:lnSpc>
                <a:spcPct val="120000"/>
              </a:lnSpc>
            </a:pPr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+mj-cs"/>
                <a:sym typeface="+mn-ea"/>
              </a:rPr>
              <a:t>    </a:t>
            </a:r>
            <a:r>
              <a:rPr lang="zh-CN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+mj-cs"/>
                <a:sym typeface="+mn-ea"/>
              </a:rPr>
              <a:t>不会审题或不认真审题，导致答案不完整、不准确甚至答非所问，这是在解答主观题时常犯的一个毛病，往往造成一些不必要的失分，这是很可惜的。设问是答题的指向，审准设问是解答好主观题最关键的一步。审读设问时要注意指令，包括设问指向的材料、题型、主体、对象、知识、分值等。</a:t>
            </a:r>
            <a:endParaRPr lang="zh-CN" altLang="zh-CN" sz="28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+mj-cs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文本框 6"/>
          <p:cNvSpPr txBox="1"/>
          <p:nvPr/>
        </p:nvSpPr>
        <p:spPr>
          <a:xfrm>
            <a:off x="165735" y="44450"/>
            <a:ext cx="1605280" cy="52197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none" rtlCol="0" anchor="t">
            <a:spAutoFit/>
          </a:bodyPr>
          <a:lstStyle/>
          <a:p>
            <a:r>
              <a:rPr lang="zh-CN" altLang="zh-CN" sz="2800">
                <a:solidFill>
                  <a:srgbClr val="FF0000"/>
                </a:solidFill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</a:rPr>
              <a:t>典例精析</a:t>
            </a:r>
            <a:endParaRPr lang="zh-CN" altLang="en-US" sz="2800"/>
          </a:p>
        </p:txBody>
      </p:sp>
      <p:sp>
        <p:nvSpPr>
          <p:cNvPr id="100" name="文本框 99"/>
          <p:cNvSpPr txBox="1"/>
          <p:nvPr/>
        </p:nvSpPr>
        <p:spPr>
          <a:xfrm>
            <a:off x="166370" y="451485"/>
            <a:ext cx="11898630" cy="255333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 marL="133350" indent="-133350"/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1.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</a:rPr>
              <a:t>珍惜青春时光</a:t>
            </a:r>
            <a:endParaRPr lang="en-US" altLang="zh-CN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133350" indent="-133350"/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【日记一】我在班级里是一个默默无闻、“毫无存在感”的人，可是我也想多结交更多的朋友，也渴望老师多关注我一点，可是我努力了很久，学习进步也不是很大，我很苦恼。</a:t>
            </a:r>
            <a:endParaRPr lang="en-US" altLang="zh-CN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133350" indent="-133350"/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（1）请你运用所学知识，帮助他排解烦恼?</a:t>
            </a:r>
            <a:endParaRPr lang="en-US" altLang="zh-CN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08280" y="4182110"/>
            <a:ext cx="11774805" cy="2453640"/>
          </a:xfrm>
          <a:prstGeom prst="rect">
            <a:avLst/>
          </a:prstGeom>
          <a:solidFill>
            <a:schemeClr val="accent6"/>
          </a:solidFill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lang="zh-CN" sz="3200" b="0">
                <a:solidFill>
                  <a:srgbClr val="000000"/>
                </a:solidFill>
                <a:ea typeface="宋体" panose="02010600030101010101" pitchFamily="2" charset="-122"/>
              </a:rPr>
              <a:t>答：①我们可以参加集体活动，在集体的温暖中放松自己。②可以通过求助他人，学习化解烦恼的方法。③也可以通过培养兴趣爱好转移注意力，接纳和调适青春期的矛盾心理。④我们还可以学习自我调节，成为自己的“心理保健医生”。</a:t>
            </a:r>
            <a:r>
              <a:rPr lang="en-US" sz="3200" b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endParaRPr lang="zh-CN" altLang="en-US" sz="3200"/>
          </a:p>
        </p:txBody>
      </p:sp>
      <p:sp>
        <p:nvSpPr>
          <p:cNvPr id="3" name="文本框 2"/>
          <p:cNvSpPr txBox="1"/>
          <p:nvPr/>
        </p:nvSpPr>
        <p:spPr>
          <a:xfrm>
            <a:off x="208915" y="2898775"/>
            <a:ext cx="11774170" cy="132207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000" b="1">
                <a:solidFill>
                  <a:srgbClr val="000000"/>
                </a:solidFill>
                <a:ea typeface="宋体" panose="02010600030101010101" pitchFamily="2" charset="-122"/>
              </a:rPr>
              <a:t>第一步：审设问。本题的设问主体是排解青春烦恼，联系化解青春期的矛盾的方法；第二步：审材料。有效信息：我也想多结交更多的朋友，也渴望老师多关注我一点，可是我努力了很久，学习进步也不是很大，我很苦恼</a:t>
            </a:r>
            <a:r>
              <a:rPr lang="en-US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→</a:t>
            </a:r>
            <a:r>
              <a:rPr lang="zh-CN" sz="2000" b="1">
                <a:solidFill>
                  <a:srgbClr val="000000"/>
                </a:solidFill>
                <a:ea typeface="宋体" panose="02010600030101010101" pitchFamily="2" charset="-122"/>
              </a:rPr>
              <a:t>化解青春期的矛盾的方法；第三步：整合信息，组织答案。得分点：</a:t>
            </a:r>
            <a:r>
              <a:rPr lang="zh-CN" sz="2000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（做法：怎么做）
</a:t>
            </a:r>
            <a:endParaRPr lang="zh-CN" altLang="en-US" sz="2000" b="1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342900" y="451485"/>
            <a:ext cx="11506835" cy="224536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 marL="133350" indent="-133350"/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【日记二】不知不觉间，从入学到现在跟同学们认识也有快一年了，可是最近不知道怎么了，很想特别关注某位同学。我这是怎么了，我正常吗，我该怎么办？……</a:t>
            </a:r>
            <a:endParaRPr lang="en-US" altLang="zh-CN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133350" indent="-133350"/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（2）请你运用所学知识，帮助他走出困境，放飞青春梦想。</a:t>
            </a:r>
            <a:endParaRPr lang="en-US" altLang="zh-CN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marL="133350" indent="-133350"/>
            <a:endParaRPr lang="en-US" altLang="zh-CN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30505" y="3813810"/>
            <a:ext cx="11732260" cy="3044190"/>
          </a:xfrm>
          <a:prstGeom prst="rect">
            <a:avLst/>
          </a:prstGeom>
          <a:solidFill>
            <a:schemeClr val="accent6"/>
          </a:solidFill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lang="zh-CN" sz="3200" b="0">
                <a:solidFill>
                  <a:srgbClr val="000000"/>
                </a:solidFill>
                <a:ea typeface="宋体" panose="02010600030101010101" pitchFamily="2" charset="-122"/>
              </a:rPr>
              <a:t>答：①相遇青春，我们心中开始萌发一些对异性朦胧的情感。这是青春成长中的正常现象。②在与异性交往过程中，我们会因为对异性的欣赏、对美好的向往而愉悦，也容易把这种欣赏和向往理解为爱情。其实，这并不是真正的爱情。③面对生活中可能出现的朦胧的情愫，我们应该慎重对待，理智处理。</a:t>
            </a:r>
            <a:r>
              <a:rPr lang="en-US" sz="3200" b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lang="zh-CN" altLang="en-US" sz="3200"/>
          </a:p>
        </p:txBody>
      </p:sp>
      <p:sp>
        <p:nvSpPr>
          <p:cNvPr id="3" name="文本框 2"/>
          <p:cNvSpPr txBox="1"/>
          <p:nvPr/>
        </p:nvSpPr>
        <p:spPr>
          <a:xfrm>
            <a:off x="342900" y="2373630"/>
            <a:ext cx="11619865" cy="144526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10000"/>
              </a:lnSpc>
            </a:pPr>
            <a:r>
              <a:rPr lang="zh-CN" sz="2000" b="1">
                <a:solidFill>
                  <a:srgbClr val="000000"/>
                </a:solidFill>
                <a:ea typeface="宋体" panose="02010600030101010101" pitchFamily="2" charset="-122"/>
              </a:rPr>
              <a:t>第一步；审设问。本题的设问主体是帮助他走出困境，放飞青春梦想，联系材料进行分析；第二步：审材料。有效信息：很想特别关注某位同学。我这是怎么了，我正常吗，我该怎么办？</a:t>
            </a:r>
            <a:r>
              <a:rPr lang="en-US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→</a:t>
            </a:r>
            <a:r>
              <a:rPr lang="zh-CN" sz="2000" b="1">
                <a:solidFill>
                  <a:srgbClr val="000000"/>
                </a:solidFill>
                <a:ea typeface="宋体" panose="02010600030101010101" pitchFamily="2" charset="-122"/>
              </a:rPr>
              <a:t>不能正确对待青春期出现的异性情感；第三步：整合信息，组织答案。得分点。</a:t>
            </a:r>
            <a:r>
              <a:rPr lang="zh-CN" sz="2000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（认识：是什么、怎么做）
</a:t>
            </a:r>
            <a:endParaRPr lang="zh-CN" altLang="en-US" sz="2000" b="1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3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342900" y="224790"/>
            <a:ext cx="11506835" cy="224536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 marL="133350" indent="-133350"/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【日记三】进入初中后,我觉得自己很多时候像变了个人,有时因为一件小事就对身边的亲人、朋友大发脾气；有时因为老师的一次表扬而喜上眉梢、干劲倍增；阅读名著时,时而陪主人公一起开怀大笑,时而随之泪如雨下；前一刻还“阴云密布”,下一刻就“晴空万里”。</a:t>
            </a:r>
            <a:endParaRPr lang="en-US" altLang="zh-CN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133350" indent="-133350"/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（3）日记中体现出那些青春期情绪特点？如何调节情绪？</a:t>
            </a:r>
            <a:endParaRPr lang="en-US" altLang="zh-CN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77495" y="4375785"/>
            <a:ext cx="11572240" cy="2061210"/>
          </a:xfrm>
          <a:prstGeom prst="rect">
            <a:avLst/>
          </a:prstGeom>
          <a:solidFill>
            <a:schemeClr val="accent6"/>
          </a:solidFill>
        </p:spPr>
        <p:txBody>
          <a:bodyPr wrap="square" rtlCol="0" anchor="t">
            <a:spAutoFit/>
          </a:bodyPr>
          <a:lstStyle/>
          <a:p>
            <a:pPr marL="133350" indent="-133350"/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  <a:sym typeface="+mn-ea"/>
              </a:rPr>
              <a:t>答：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  <a:sym typeface="+mn-ea"/>
              </a:rPr>
              <a:t>特点：①情绪反应强烈；②情绪波动与固执；③情绪的细腻性。</a:t>
            </a:r>
            <a:endParaRPr lang="en-US" altLang="zh-CN" sz="3200" b="1">
              <a:latin typeface="宋体" panose="02010600030101010101" pitchFamily="2" charset="-122"/>
              <a:ea typeface="宋体" panose="02010600030101010101" pitchFamily="2" charset="-122"/>
              <a:cs typeface="楷体" panose="02010609060101010101" charset="-122"/>
            </a:endParaRPr>
          </a:p>
          <a:p>
            <a:pPr marL="133350" indent="-133350"/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  <a:sym typeface="+mn-ea"/>
              </a:rPr>
              <a:t>调节情绪：①改变认知评价；②转移注意；③合理宣泄；④放松训练</a:t>
            </a:r>
            <a:endParaRPr lang="zh-CN" altLang="en-US" sz="32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42900" y="2420620"/>
            <a:ext cx="11506835" cy="19380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000" b="1">
                <a:solidFill>
                  <a:srgbClr val="000000"/>
                </a:solidFill>
                <a:ea typeface="宋体" panose="02010600030101010101" pitchFamily="2" charset="-122"/>
              </a:rPr>
              <a:t>第一小问：第一步：审设问。本题的设问主体说青春期的情绪特点，联系材料进行分析；第二步：审材料。有效信息</a:t>
            </a:r>
            <a:r>
              <a:rPr lang="en-US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①</a:t>
            </a:r>
            <a:r>
              <a:rPr lang="zh-CN" sz="2000" b="1">
                <a:solidFill>
                  <a:srgbClr val="000000"/>
                </a:solidFill>
                <a:ea typeface="宋体" panose="02010600030101010101" pitchFamily="2" charset="-122"/>
              </a:rPr>
              <a:t>：因为一件小事就对身边的亲人、朋友大发脾气</a:t>
            </a:r>
            <a:r>
              <a:rPr lang="en-US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→</a:t>
            </a:r>
            <a:r>
              <a:rPr lang="zh-CN" sz="2000" b="1">
                <a:solidFill>
                  <a:srgbClr val="000000"/>
                </a:solidFill>
                <a:ea typeface="宋体" panose="02010600030101010101" pitchFamily="2" charset="-122"/>
              </a:rPr>
              <a:t>情绪反应强烈；有效信息</a:t>
            </a:r>
            <a:r>
              <a:rPr lang="en-US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②</a:t>
            </a:r>
            <a:r>
              <a:rPr lang="zh-CN" sz="2000" b="1">
                <a:solidFill>
                  <a:srgbClr val="000000"/>
                </a:solidFill>
                <a:ea typeface="宋体" panose="02010600030101010101" pitchFamily="2" charset="-122"/>
              </a:rPr>
              <a:t>：阅读名著时</a:t>
            </a:r>
            <a:r>
              <a:rPr lang="en-US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sz="2000" b="1">
                <a:solidFill>
                  <a:srgbClr val="000000"/>
                </a:solidFill>
                <a:ea typeface="宋体" panose="02010600030101010101" pitchFamily="2" charset="-122"/>
              </a:rPr>
              <a:t>时而陪主人公一起开怀大笑</a:t>
            </a:r>
            <a:r>
              <a:rPr lang="en-US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sz="2000" b="1">
                <a:solidFill>
                  <a:srgbClr val="000000"/>
                </a:solidFill>
                <a:ea typeface="宋体" panose="02010600030101010101" pitchFamily="2" charset="-122"/>
              </a:rPr>
              <a:t>时而随之泪如雨下</a:t>
            </a:r>
            <a:r>
              <a:rPr lang="en-US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→</a:t>
            </a:r>
            <a:r>
              <a:rPr lang="zh-CN" sz="2000" b="1">
                <a:solidFill>
                  <a:srgbClr val="000000"/>
                </a:solidFill>
                <a:ea typeface="宋体" panose="02010600030101010101" pitchFamily="2" charset="-122"/>
              </a:rPr>
              <a:t>情绪的细腻性；有效信息</a:t>
            </a:r>
            <a:r>
              <a:rPr lang="en-US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③</a:t>
            </a:r>
            <a:r>
              <a:rPr lang="zh-CN" sz="2000" b="1">
                <a:solidFill>
                  <a:srgbClr val="000000"/>
                </a:solidFill>
                <a:ea typeface="宋体" panose="02010600030101010101" pitchFamily="2" charset="-122"/>
              </a:rPr>
              <a:t>：前一刻还</a:t>
            </a:r>
            <a:r>
              <a:rPr lang="en-US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zh-CN" sz="2000" b="1">
                <a:solidFill>
                  <a:srgbClr val="000000"/>
                </a:solidFill>
                <a:ea typeface="宋体" panose="02010600030101010101" pitchFamily="2" charset="-122"/>
              </a:rPr>
              <a:t>阴云密布</a:t>
            </a:r>
            <a:r>
              <a:rPr lang="en-US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sz="2000" b="1">
                <a:solidFill>
                  <a:srgbClr val="000000"/>
                </a:solidFill>
                <a:ea typeface="宋体" panose="02010600030101010101" pitchFamily="2" charset="-122"/>
                <a:sym typeface="+mn-ea"/>
              </a:rPr>
              <a:t>下一刻就</a:t>
            </a:r>
            <a:r>
              <a:rPr lang="en-US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“</a:t>
            </a:r>
            <a:r>
              <a:rPr lang="zh-CN" sz="2000" b="1">
                <a:solidFill>
                  <a:srgbClr val="000000"/>
                </a:solidFill>
                <a:ea typeface="宋体" panose="02010600030101010101" pitchFamily="2" charset="-122"/>
                <a:sym typeface="+mn-ea"/>
              </a:rPr>
              <a:t>晴空万里</a:t>
            </a:r>
            <a:r>
              <a:rPr lang="en-US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”→</a:t>
            </a:r>
            <a:r>
              <a:rPr lang="zh-CN" sz="2000" b="1">
                <a:solidFill>
                  <a:srgbClr val="000000"/>
                </a:solidFill>
                <a:ea typeface="宋体" panose="02010600030101010101" pitchFamily="2" charset="-122"/>
                <a:sym typeface="+mn-ea"/>
              </a:rPr>
              <a:t>情绪波动与固执；第三步：整合信息，组织答案。得分点：情绪反应强烈</a:t>
            </a:r>
            <a:r>
              <a:rPr lang="en-US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+</a:t>
            </a:r>
            <a:r>
              <a:rPr lang="zh-CN" sz="2000" b="1">
                <a:solidFill>
                  <a:srgbClr val="000000"/>
                </a:solidFill>
                <a:ea typeface="宋体" panose="02010600030101010101" pitchFamily="2" charset="-122"/>
                <a:sym typeface="+mn-ea"/>
              </a:rPr>
              <a:t>情绪波动与固执</a:t>
            </a:r>
            <a:r>
              <a:rPr lang="en-US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+</a:t>
            </a:r>
            <a:r>
              <a:rPr lang="zh-CN" sz="2000" b="1">
                <a:solidFill>
                  <a:srgbClr val="000000"/>
                </a:solidFill>
                <a:ea typeface="宋体" panose="02010600030101010101" pitchFamily="2" charset="-122"/>
                <a:sym typeface="+mn-ea"/>
              </a:rPr>
              <a:t>情绪的细腻性。第二小问：本题考查调控情绪的方法，结合课本知识进行回答。</a:t>
            </a:r>
            <a:r>
              <a:rPr lang="zh-CN" sz="2000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（是什么、怎么做）
</a:t>
            </a:r>
            <a:endParaRPr lang="zh-CN" altLang="en-US" sz="2000" b="1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  <a:sym typeface="+mn-ea"/>
            </a:endParaRPr>
          </a:p>
        </p:txBody>
      </p:sp>
      <p:pic>
        <p:nvPicPr>
          <p:cNvPr id="4" name="图片 3"/>
          <p:cNvPicPr/>
          <p:nvPr/>
        </p:nvPicPr>
        <p:blipFill>
          <a:blip r:embed="rId2"/>
          <a:stretch>
            <a:fillRect/>
          </a:stretch>
        </p:blipFill>
        <p:spPr>
          <a:xfrm>
            <a:off x="3556000" y="3642995"/>
            <a:ext cx="31750" cy="571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635" y="0"/>
            <a:ext cx="12191365" cy="26765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 marL="133350" indent="-133350"/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2.</a:t>
            </a:r>
            <a:r>
              <a:rPr lang="en-US" altLang="zh-CN" sz="2800" b="1">
                <a:latin typeface="方正粗黑宋简体" panose="02000000000000000000" charset="-122"/>
                <a:ea typeface="方正粗黑宋简体" panose="02000000000000000000" charset="-122"/>
                <a:cs typeface="楷体" panose="02010609060101010101" charset="-122"/>
              </a:rPr>
              <a:t>在集体中成长</a:t>
            </a:r>
            <a:endParaRPr lang="en-US" altLang="zh-CN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133350" indent="-133350"/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材料一  怀着对青春美好的憧憬,我们聚到了一起化为了同一个符号：博雅人。一切的努力都是为了练就一双翱翔云间的翅膀。或许现在我们还不够优秀,但我们坚信:有一个积极、向上的美好集体,我们的青春定会绽放绚丽的光彩。</a:t>
            </a:r>
            <a:endParaRPr lang="en-US" altLang="zh-CN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133350" indent="-133350"/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（1）你心目中美好集体是什么样子？建设美好集体，我们每个人可以做点什么？</a:t>
            </a:r>
            <a:endParaRPr lang="en-US" altLang="zh-CN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83185" y="3075305"/>
            <a:ext cx="12262485" cy="3881755"/>
          </a:xfrm>
          <a:prstGeom prst="rect">
            <a:avLst/>
          </a:prstGeom>
          <a:solidFill>
            <a:schemeClr val="accent6"/>
          </a:solidFill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10000"/>
              </a:lnSpc>
            </a:pPr>
            <a:r>
              <a:rPr lang="zh-CN" sz="2800" b="0">
                <a:solidFill>
                  <a:srgbClr val="000000"/>
                </a:solidFill>
                <a:ea typeface="宋体" panose="02010600030101010101" pitchFamily="2" charset="-122"/>
              </a:rPr>
              <a:t>答：美好集体是民主的、公正的；美好集体是充满关怀与友爱的；美好集体是善于合作的；美好集体是充满活力的。</a:t>
            </a:r>
            <a:endParaRPr lang="zh-CN" sz="2800" b="0">
              <a:solidFill>
                <a:srgbClr val="000000"/>
              </a:solidFill>
              <a:ea typeface="宋体" panose="02010600030101010101" pitchFamily="2" charset="-122"/>
            </a:endParaRPr>
          </a:p>
          <a:p>
            <a:pPr indent="0">
              <a:lnSpc>
                <a:spcPct val="110000"/>
              </a:lnSpc>
            </a:pPr>
            <a:r>
              <a:rPr lang="zh-CN" sz="2800" b="0">
                <a:solidFill>
                  <a:srgbClr val="000000"/>
                </a:solidFill>
                <a:ea typeface="宋体" panose="02010600030101010101" pitchFamily="2" charset="-122"/>
              </a:rPr>
              <a:t>①集体的建设需要每个人的智慧和力量。②为集体出力，需要每个人从实际情况出发，各尽所能，发挥所长。集体事务，无论大小都要认真对待，努力做好。③集体荣誉是我们共同的利益和荣誉，需要我们悉心呵护。④在集体生活中学会承担责任。勇于担责，体现在实际行动中，落实于具体的事情里。⑤在集体生活中，学会接纳他人，理解和包容他人；学会关爱他人，互相帮助；学会参与，学会担当。</a:t>
            </a:r>
            <a:r>
              <a:rPr lang="en-US" sz="2800" b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endParaRPr lang="zh-CN" altLang="en-US" sz="2800"/>
          </a:p>
        </p:txBody>
      </p:sp>
      <p:sp>
        <p:nvSpPr>
          <p:cNvPr id="2" name="文本框 1"/>
          <p:cNvSpPr txBox="1"/>
          <p:nvPr/>
        </p:nvSpPr>
        <p:spPr>
          <a:xfrm>
            <a:off x="565150" y="2676525"/>
            <a:ext cx="11062335" cy="39878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000" b="1">
                <a:solidFill>
                  <a:srgbClr val="000000"/>
                </a:solidFill>
                <a:ea typeface="宋体" panose="02010600030101010101" pitchFamily="2" charset="-122"/>
              </a:rPr>
              <a:t>本题考查美好集体的特征以及如何建设美好集体，结合课本知识进行回答。</a:t>
            </a:r>
            <a:r>
              <a:rPr lang="zh-CN" sz="2000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（是什么、怎么做）</a:t>
            </a:r>
            <a:endParaRPr lang="zh-CN" altLang="en-US" sz="2000" b="1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342900" y="451485"/>
            <a:ext cx="11506835" cy="245364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 marL="133350" indent="-133350">
              <a:lnSpc>
                <a:spcPct val="120000"/>
              </a:lnSpc>
            </a:pPr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材料二  美好集体需要一个安静的、好学乐学的学习环境，总是有极个别同学故意扰乱课堂秩序，接老师话茬不给其他同学思考时间。</a:t>
            </a:r>
            <a:endParaRPr lang="en-US" altLang="zh-CN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133350" indent="-133350">
              <a:lnSpc>
                <a:spcPct val="120000"/>
              </a:lnSpc>
            </a:pPr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（2）我们应该怎样正确处理集体利益与个人利益的关系?</a:t>
            </a:r>
            <a:endParaRPr lang="en-US" altLang="zh-CN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79375" y="3221990"/>
            <a:ext cx="12032615" cy="3537585"/>
          </a:xfrm>
          <a:prstGeom prst="rect">
            <a:avLst/>
          </a:prstGeom>
          <a:solidFill>
            <a:schemeClr val="accent6"/>
          </a:solidFill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40000"/>
              </a:lnSpc>
            </a:pPr>
            <a:r>
              <a:rPr lang="zh-CN" sz="3200" b="1">
                <a:solidFill>
                  <a:srgbClr val="000000"/>
                </a:solidFill>
                <a:ea typeface="宋体" panose="02010600030101010101" pitchFamily="2" charset="-122"/>
              </a:rPr>
              <a:t>答：①在集体中，个人利益与集体利益本质上是一致的。当个人利益与集体利益发生冲突时，应把集体利益放在个人利益之上，坚持集体主义；②坚持集体主义，不是不关注个人利益。在承认个人利益的合理性、保护个人正当利益的前提下，反对只顾自己、不顾他人的极端个人主义。</a:t>
            </a:r>
            <a:endParaRPr lang="zh-CN" altLang="en-US" sz="3200" b="1"/>
          </a:p>
        </p:txBody>
      </p:sp>
      <p:sp>
        <p:nvSpPr>
          <p:cNvPr id="2" name="文本框 1"/>
          <p:cNvSpPr txBox="1"/>
          <p:nvPr/>
        </p:nvSpPr>
        <p:spPr>
          <a:xfrm>
            <a:off x="342900" y="2823210"/>
            <a:ext cx="8411210" cy="39878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000" b="1">
                <a:solidFill>
                  <a:srgbClr val="000000"/>
                </a:solidFill>
                <a:ea typeface="宋体" panose="02010600030101010101" pitchFamily="2" charset="-122"/>
              </a:rPr>
              <a:t>本题考查个人利益与集体利益</a:t>
            </a:r>
            <a:r>
              <a:rPr lang="zh-CN" sz="2000" b="1">
                <a:solidFill>
                  <a:srgbClr val="000000"/>
                </a:solidFill>
                <a:ea typeface="宋体" panose="02010600030101010101" pitchFamily="2" charset="-122"/>
                <a:sym typeface="+mn-ea"/>
              </a:rPr>
              <a:t>关系，结合课本知识进行回答。</a:t>
            </a:r>
            <a:r>
              <a:rPr lang="zh-CN" sz="2000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（是什么）</a:t>
            </a:r>
            <a:endParaRPr lang="zh-CN" altLang="en-US" sz="2000" b="1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  <a:sym typeface="+mn-ea"/>
            </a:endParaRPr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3362325" y="3348355"/>
            <a:ext cx="88900" cy="1143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202565" y="566420"/>
            <a:ext cx="11916410" cy="344995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 anchor="t">
            <a:spAutoFit/>
          </a:bodyPr>
          <a:lstStyle/>
          <a:p>
            <a:pPr fontAlgn="ctr">
              <a:lnSpc>
                <a:spcPct val="130000"/>
              </a:lnSpc>
            </a:pPr>
            <a:r>
              <a:rPr lang="zh-CN" altLang="en-US" sz="28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【练</a:t>
            </a:r>
            <a:r>
              <a:rPr lang="en-US" altLang="zh-CN" sz="28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1</a:t>
            </a:r>
            <a:r>
              <a:rPr lang="zh-CN" altLang="en-US" sz="28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】课堂上，老师播放了视频“‘蛟龙’下水”“中国天眼”“粤港澳”跨海大桥开通等有关视频，同学们看了热血沸腾情绪高昂。视频极大地激发了同学们的爱国热情接着老师又出示了以下问题，请同学们结合自己感受思考回答。</a:t>
            </a:r>
            <a:endParaRPr lang="zh-CN" altLang="en-US" sz="28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+mn-ea"/>
            </a:endParaRPr>
          </a:p>
          <a:p>
            <a:pPr fontAlgn="ctr">
              <a:lnSpc>
                <a:spcPct val="130000"/>
              </a:lnSpc>
            </a:pPr>
            <a:r>
              <a:rPr lang="zh-CN" altLang="en-US" sz="28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（1）看了视频请你说说什么样的情感是美好情感？</a:t>
            </a:r>
            <a:endParaRPr lang="zh-CN" altLang="en-US" sz="28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+mn-ea"/>
            </a:endParaRPr>
          </a:p>
          <a:p>
            <a:pPr fontAlgn="ctr">
              <a:lnSpc>
                <a:spcPct val="130000"/>
              </a:lnSpc>
            </a:pPr>
            <a:r>
              <a:rPr lang="zh-CN" altLang="en-US" sz="28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（2）作为青少年，你怎样获得这样的情感？</a:t>
            </a:r>
            <a:endParaRPr lang="zh-CN" altLang="en-US" sz="28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65735" y="44450"/>
            <a:ext cx="1605280" cy="52197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none" rtlCol="0" anchor="t">
            <a:spAutoFit/>
          </a:bodyPr>
          <a:lstStyle/>
          <a:p>
            <a:r>
              <a:rPr lang="zh-CN" altLang="zh-CN" sz="2800">
                <a:solidFill>
                  <a:srgbClr val="FF0000"/>
                </a:solidFill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  <a:sym typeface="+mn-ea"/>
              </a:rPr>
              <a:t>综合练习</a:t>
            </a:r>
            <a:endParaRPr lang="zh-CN" altLang="en-US" sz="2800"/>
          </a:p>
        </p:txBody>
      </p:sp>
      <p:sp>
        <p:nvSpPr>
          <p:cNvPr id="102" name="文本框 101"/>
          <p:cNvSpPr txBox="1"/>
          <p:nvPr/>
        </p:nvSpPr>
        <p:spPr>
          <a:xfrm>
            <a:off x="297815" y="4500880"/>
            <a:ext cx="11725910" cy="22320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答：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）刚才同学们的情感就是美好的情感。美好的情感让人身心愉悦，表达人的愿望，促进人精神发的情感就是美好情感。</a:t>
            </a:r>
            <a:r>
              <a:rPr 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</a:t>
            </a:r>
            <a:r>
              <a:rPr 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我们可以通过阅读、与人交往、参与有意义的活动等方式获得美好情感</a:t>
            </a:r>
            <a:r>
              <a:rPr 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
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9580" y="4027170"/>
            <a:ext cx="11574145" cy="39878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0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本题考查关键词：美好情感</a:t>
            </a:r>
            <a:r>
              <a:rPr lang="zh-CN" sz="20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，是什么和青少年怎样获得。</a:t>
            </a:r>
            <a:r>
              <a:rPr lang="zh-CN" sz="2000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（什么样的是：是什么；怎样获得：怎么做）</a:t>
            </a:r>
            <a:endParaRPr lang="zh-CN" altLang="en-US" sz="2000" b="1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69850" y="0"/>
            <a:ext cx="12122150" cy="26765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 anchor="t">
            <a:spAutoFit/>
          </a:bodyPr>
          <a:lstStyle/>
          <a:p>
            <a:pPr fontAlgn="ctr">
              <a:lnSpc>
                <a:spcPct val="100000"/>
              </a:lnSpc>
            </a:pPr>
            <a:r>
              <a:rPr lang="zh-CN" altLang="en-US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【练</a:t>
            </a:r>
            <a:r>
              <a:rPr lang="en-US" altLang="zh-CN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2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】 </a:t>
            </a:r>
            <a:r>
              <a:rPr lang="zh-CN" altLang="en-US" sz="28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阅读材料，回答问题。</a:t>
            </a:r>
            <a:endParaRPr lang="zh-CN" altLang="en-US" sz="28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+mn-ea"/>
            </a:endParaRPr>
          </a:p>
          <a:p>
            <a:pPr fontAlgn="ctr">
              <a:lnSpc>
                <a:spcPct val="100000"/>
              </a:lnSpc>
            </a:pPr>
            <a:r>
              <a:rPr lang="zh-CN" altLang="en-US" sz="28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下面是中学生小闽上学某一天的“见”“闻”“行”，请你阅读并回答问题。</a:t>
            </a:r>
            <a:endParaRPr lang="zh-CN" altLang="en-US" sz="28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+mn-ea"/>
            </a:endParaRPr>
          </a:p>
          <a:p>
            <a:pPr fontAlgn="ctr">
              <a:lnSpc>
                <a:spcPct val="100000"/>
              </a:lnSpc>
            </a:pPr>
            <a:r>
              <a:rPr lang="zh-CN" altLang="en-US" sz="28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情境一：【见】清晨，小闽来到学校，见门口多了一位警察。班主任老师告诉小闽，为了保护学生上下学的安全，我市开展了社区民警进校园活动。同时，学校也更新了校园监控设备。</a:t>
            </a:r>
            <a:endParaRPr lang="zh-CN" altLang="en-US" sz="28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+mn-ea"/>
            </a:endParaRPr>
          </a:p>
          <a:p>
            <a:pPr fontAlgn="ctr">
              <a:lnSpc>
                <a:spcPct val="100000"/>
              </a:lnSpc>
            </a:pPr>
            <a:r>
              <a:rPr lang="zh-CN" altLang="en-US" sz="28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（1）情境一中的变化体现了对未成年人的哪些特殊保护？</a:t>
            </a:r>
            <a:endParaRPr lang="zh-CN" altLang="en-US" sz="2800"/>
          </a:p>
        </p:txBody>
      </p:sp>
      <p:sp>
        <p:nvSpPr>
          <p:cNvPr id="7" name="文本框 6"/>
          <p:cNvSpPr txBox="1"/>
          <p:nvPr/>
        </p:nvSpPr>
        <p:spPr>
          <a:xfrm>
            <a:off x="69215" y="2676525"/>
            <a:ext cx="12122150" cy="52197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答：社会保护和学校保护。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9850" y="3112135"/>
            <a:ext cx="12122150" cy="19862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 anchor="t">
            <a:spAutoFit/>
          </a:bodyPr>
          <a:lstStyle/>
          <a:p>
            <a:pPr fontAlgn="ctr">
              <a:lnSpc>
                <a:spcPct val="110000"/>
              </a:lnSpc>
            </a:pPr>
            <a:r>
              <a:rPr lang="zh-CN" altLang="en-US" sz="28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情境二：【闻】下午，小闽听了一场法制讲座。法制老师讲述了某中学学生小张受校外“大哥”的影响，经常旷课、抽烟、上网吧，父母对此不闻不问。后来小张与“大哥”一起持刀抢劫时被抓，最终因抢劫罪被判刑。</a:t>
            </a:r>
            <a:endParaRPr lang="zh-CN" altLang="en-US" sz="28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+mn-ea"/>
            </a:endParaRPr>
          </a:p>
          <a:p>
            <a:pPr fontAlgn="ctr">
              <a:lnSpc>
                <a:spcPct val="110000"/>
              </a:lnSpc>
            </a:pPr>
            <a:r>
              <a:rPr lang="zh-CN" altLang="en-US" sz="28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（2）结合情境二，请你分析小张走上犯罪道路的原因。</a:t>
            </a:r>
            <a:endParaRPr lang="zh-CN" altLang="en-US" sz="28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102" name="文本框 101"/>
          <p:cNvSpPr txBox="1"/>
          <p:nvPr/>
        </p:nvSpPr>
        <p:spPr>
          <a:xfrm>
            <a:off x="69850" y="5043170"/>
            <a:ext cx="12122150" cy="181483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800" b="1">
                <a:latin typeface="Calibri"/>
                <a:ea typeface="宋体" panose="02010600030101010101" pitchFamily="2" charset="-122"/>
              </a:rPr>
              <a:t>答：①交友不慎，缺乏自制力，容易受到不良影响，沾染不良习气。②道德和法律观念淡薄，没有法治意识，没有约束自己的行为。③父母疏于管教，没有尽到家庭保护的责任。④社会保护不力，仍存在不利于未成年人成长的不良社会风气和环境等等。</a:t>
            </a:r>
            <a:endParaRPr lang="zh-CN" altLang="en-US" sz="2800" b="1">
              <a:latin typeface="Calibri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10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274320" y="244475"/>
            <a:ext cx="11643995" cy="284861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 anchor="t">
            <a:spAutoFit/>
          </a:bodyPr>
          <a:lstStyle/>
          <a:p>
            <a:pPr fontAlgn="ctr">
              <a:lnSpc>
                <a:spcPct val="140000"/>
              </a:lnSpc>
            </a:pPr>
            <a:r>
              <a:rPr lang="zh-CN" altLang="en-US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情境三：【行】法制讲座后，班主任老师组织了一次主题为“树立法律信仰”的班会活动，小闽和同学们进行了热烈的讨论。</a:t>
            </a:r>
            <a:endParaRPr lang="zh-CN" altLang="en-US" sz="32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+mn-ea"/>
            </a:endParaRPr>
          </a:p>
          <a:p>
            <a:pPr fontAlgn="ctr">
              <a:lnSpc>
                <a:spcPct val="140000"/>
              </a:lnSpc>
            </a:pPr>
            <a:r>
              <a:rPr lang="zh-CN" altLang="en-US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（3）结合情境三，请你就“树立法律信仰”向同学们发出几点倡议。</a:t>
            </a:r>
            <a:endParaRPr lang="zh-CN" altLang="en-US" sz="3200"/>
          </a:p>
        </p:txBody>
      </p:sp>
      <p:sp>
        <p:nvSpPr>
          <p:cNvPr id="102" name="文本框 101"/>
          <p:cNvSpPr txBox="1"/>
          <p:nvPr/>
        </p:nvSpPr>
        <p:spPr>
          <a:xfrm>
            <a:off x="205105" y="3553460"/>
            <a:ext cx="11713210" cy="332295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2800" b="1">
                <a:latin typeface="Calibri"/>
                <a:ea typeface="宋体" panose="02010600030101010101" pitchFamily="2" charset="-122"/>
                <a:cs typeface="Times New Roman" panose="02020603050405020304" pitchFamily="18" charset="0"/>
              </a:rPr>
              <a:t>答：①不断学习法律知识，尊法学法守法用法，发自内心地尊崇法律、信赖法律、遵守法律和捍卫法律。②不断提高道德水平，提升自我的道德素养。③增强规则意识，遇事冷静思考，学会运用法治方式去解决问题和维护自身的合法权益。④增强法治意识，依法办事，维护自身合法权益的同时，也要自觉维护国家、集体、他人的合法权益。</a:t>
            </a:r>
            <a:endParaRPr lang="zh-CN" altLang="en-US" sz="2800" b="1">
              <a:latin typeface="Calibri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05105" y="3093085"/>
            <a:ext cx="11713845" cy="4603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关键词：树立法治意识，对象：同学们。倡议就是提出做法和要求</a:t>
            </a:r>
            <a:r>
              <a:rPr lang="zh-CN" altLang="en-US" sz="24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（倡议：怎么做）</a:t>
            </a:r>
            <a:endParaRPr lang="zh-CN" altLang="en-US" sz="2400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10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0" y="105410"/>
            <a:ext cx="12192000" cy="42259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 anchor="t">
            <a:spAutoFit/>
          </a:bodyPr>
          <a:lstStyle/>
          <a:p>
            <a:pPr fontAlgn="ctr">
              <a:lnSpc>
                <a:spcPct val="140000"/>
              </a:lnSpc>
            </a:pPr>
            <a:r>
              <a:rPr lang="zh-CN" altLang="en-US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【练</a:t>
            </a:r>
            <a:r>
              <a:rPr lang="en-US" altLang="zh-CN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3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】</a:t>
            </a:r>
            <a:r>
              <a:rPr 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材料一：某学校为了防止学生发生早恋，特意制定了以下校规：1.男女生不得成对儿出现在校园里；2.禁止男女生单独到隐蔽场所；3.男女生交往距离不得小于50厘米；4.男女生不得同桌吃饭；5.男女生不得……</a:t>
            </a:r>
            <a:endParaRPr lang="zh-CN" sz="24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fontAlgn="ctr">
              <a:lnSpc>
                <a:spcPct val="140000"/>
              </a:lnSpc>
            </a:pPr>
            <a:r>
              <a:rPr 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材料二：小雯总是与班上一位男生小俊在一起讨论学习上的问题，可时间久了同学们就在她背后指手画脚，说她对这位小俊有意思，从此，小雯便躲着小俊，即使偶尔碰面也会脸红害羞，小俊也就疏远小雯了。</a:t>
            </a:r>
            <a:endParaRPr lang="zh-CN" sz="24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fontAlgn="ctr">
              <a:lnSpc>
                <a:spcPct val="140000"/>
              </a:lnSpc>
            </a:pPr>
            <a:r>
              <a:rPr 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结合所学知识回答：（1）男女同学可以正常交往吗？为什么？</a:t>
            </a:r>
            <a:endParaRPr lang="zh-CN" sz="24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fontAlgn="ctr">
              <a:lnSpc>
                <a:spcPct val="140000"/>
              </a:lnSpc>
            </a:pPr>
            <a:r>
              <a:rPr 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（2）阅读材料二，你认为男女同学之间应该如何交往？</a:t>
            </a:r>
            <a:endParaRPr lang="zh-CN" altLang="en-US" sz="2400" b="1"/>
          </a:p>
        </p:txBody>
      </p:sp>
      <p:sp>
        <p:nvSpPr>
          <p:cNvPr id="2" name="文本框 1"/>
          <p:cNvSpPr txBox="1"/>
          <p:nvPr/>
        </p:nvSpPr>
        <p:spPr>
          <a:xfrm>
            <a:off x="635" y="4331335"/>
            <a:ext cx="12191365" cy="2526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sz="2400" b="1">
                <a:ea typeface="宋体" panose="02010600030101010101" pitchFamily="2" charset="-122"/>
                <a:sym typeface="+mn-ea"/>
              </a:rPr>
              <a:t>答：（1）可以。因为①有助于我们了解异性的思维方式、情感特征。②我们与异性交往，成为好朋友，能从对方身上看到某些优秀品质，这些优良品质吸引着我们。③与异性交往是我们成长的一个重要方面，也是对我们的考验。④有利于发挥“异性效应”；⑤有利于扩大交往范围，锻炼交往范围等。</a:t>
            </a:r>
            <a:endParaRPr lang="zh-CN" sz="2400" b="1"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110000"/>
              </a:lnSpc>
            </a:pPr>
            <a:r>
              <a:rPr lang="zh-CN" sz="2400" b="1">
                <a:ea typeface="宋体" panose="02010600030101010101" pitchFamily="2" charset="-122"/>
                <a:sym typeface="+mn-ea"/>
              </a:rPr>
              <a:t>（2）①互相尊重，自重自爱；②内心坦荡、言谈得当、举止得体；③注意交往的时间、场合、方式等;④相互理解，相互帮助，相互学习，共同进步等。</a:t>
            </a: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0" y="0"/>
            <a:ext cx="12192000" cy="526224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 anchor="t">
            <a:spAutoFit/>
          </a:bodyPr>
          <a:lstStyle/>
          <a:p>
            <a:pPr algn="l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【练</a:t>
            </a:r>
            <a:r>
              <a:rPr lang="en-US" altLang="zh-CN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4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】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charset="-122"/>
                <a:sym typeface="+mn-ea"/>
              </a:rPr>
              <a:t>材料：</a:t>
            </a:r>
            <a:r>
              <a:rPr lang="en-US" altLang="zh-CN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2016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年</a:t>
            </a:r>
            <a:r>
              <a:rPr lang="en-US" altLang="zh-CN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7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月</a:t>
            </a:r>
            <a:r>
              <a:rPr lang="en-US" altLang="zh-CN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19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日，教育部、司法部、全国普法办印发</a:t>
            </a:r>
            <a:r>
              <a:rPr lang="en-US" altLang="zh-CN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《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青少年法治教育大纲</a:t>
            </a:r>
            <a:r>
              <a:rPr lang="en-US" altLang="zh-CN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》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，要求把法治教育融入学校教育的各个阶段，全面提高青少年法治观念和法律意识，使尊法学法守法用法成为青少年的共同追求和自觉行动。</a:t>
            </a:r>
            <a:endParaRPr lang="zh-CN" altLang="en-US" sz="2400" b="1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algn="l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    某校七年级（</a:t>
            </a:r>
            <a:r>
              <a:rPr lang="en-US" altLang="zh-CN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2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）班为此举行了“中学生与法”主题班会活动，请你一起参与。</a:t>
            </a:r>
            <a:endParaRPr lang="zh-CN" altLang="en-US" sz="24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+mn-ea"/>
            </a:endParaRPr>
          </a:p>
          <a:p>
            <a:pPr algn="l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【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调查展示</a:t>
            </a:r>
            <a:r>
              <a:rPr lang="en-US" altLang="zh-CN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】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班会课前，社会调查小组以此为专题在全校范围内展开了一次问卷调查。如图是班会课上他们部分调查结果的展示：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（</a:t>
            </a:r>
            <a:r>
              <a:rPr lang="en-US" altLang="zh-CN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1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）请你分析图表，归纳其中蕴含的信息。（至少三条）</a:t>
            </a:r>
            <a:endParaRPr lang="zh-CN" altLang="en-US" sz="24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pic>
        <p:nvPicPr>
          <p:cNvPr id="31748" name="图片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5135" y="2215515"/>
            <a:ext cx="11301730" cy="256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0" y="5262245"/>
            <a:ext cx="12192000" cy="152971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答：</a:t>
            </a:r>
            <a:r>
              <a:rPr lang="en-US" altLang="zh-CN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①</a:t>
            </a:r>
            <a:r>
              <a:rPr lang="zh-CN" altLang="en-US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中学生接受法治教育渠道广泛，学校、家庭、媒体作用较大；②多数中学生具有一定维权意识，但面对不法侵害不能作出正确选择；③中学生自我保护能力弱，不能运用法律手段维护自己合法权益；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④</a:t>
            </a:r>
            <a:r>
              <a:rPr lang="zh-CN" altLang="en-US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学校是中学生接受法治教育的主要渠道。</a:t>
            </a:r>
            <a:endParaRPr lang="zh-CN" altLang="en-US" sz="24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264795" y="370840"/>
            <a:ext cx="11545570" cy="26511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（</a:t>
            </a:r>
            <a:r>
              <a:rPr lang="en-US" altLang="zh-CN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2</a:t>
            </a:r>
            <a:r>
              <a:rPr lang="zh-CN" altLang="en-US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）班会上，大家围绕如何拓宽青少年法治教育的新途径展开了讨论。请你针对调查反映的问题，分别向学校、家庭、社会各提出一条具有创新性的建议措施。（学校、家庭、社会各提不少于两方面的建议）</a:t>
            </a:r>
            <a:endParaRPr lang="zh-CN" altLang="en-US" sz="32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07010" y="3376930"/>
            <a:ext cx="11661775" cy="340804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 anchor="t">
            <a:spAutoFit/>
          </a:bodyPr>
          <a:lstStyle/>
          <a:p>
            <a:pPr algn="l"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答：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①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学校：开发法治教育课程，创新法治教育课堂，力求生动活泼，具有趣味性；各学科教学有机渗透法治教育，进行行为规范、社会公德、法律知识等教育。</a:t>
            </a:r>
            <a:endParaRPr lang="zh-CN" alt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②家庭：重视家庭美德建设，树立良好家风；重视对孩子的心理、品德教育，加强心理沟通，教育孩子遵纪守法。</a:t>
            </a:r>
            <a:endParaRPr lang="zh-CN" alt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③社会：运用微信、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QQ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等网络形式宣传法律知识，弘扬法律精神；组建法律服务中心，为中学生提供法律援助等。</a:t>
            </a:r>
            <a:endParaRPr lang="zh-CN" alt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07010" y="2916555"/>
            <a:ext cx="11603990" cy="4603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建议措施就是结合职能特点提出一些做法</a:t>
            </a:r>
            <a:r>
              <a:rPr lang="zh-CN" altLang="en-US" sz="24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（建议措施：怎么做）</a:t>
            </a:r>
            <a:endParaRPr lang="zh-CN" altLang="en-US" sz="2400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rgbClr val="FBFB11"/>
            </a:gs>
            <a:gs pos="100000">
              <a:srgbClr val="83830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2447925" y="1477645"/>
            <a:ext cx="7115810" cy="95313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作业：《一课三练单元</a:t>
            </a:r>
            <a:r>
              <a:rPr lang="en-US" altLang="zh-CN" sz="2800">
                <a:solidFill>
                  <a:srgbClr val="FF0000"/>
                </a:solidFill>
              </a:rPr>
              <a:t> </a:t>
            </a:r>
            <a:r>
              <a:rPr lang="zh-CN" altLang="en-US" sz="2800">
                <a:solidFill>
                  <a:srgbClr val="FF0000"/>
                </a:solidFill>
              </a:rPr>
              <a:t>测试卷</a:t>
            </a:r>
            <a:r>
              <a:rPr lang="zh-CN" altLang="en-US" sz="2800">
                <a:solidFill>
                  <a:srgbClr val="FF0000"/>
                </a:solidFill>
                <a:sym typeface="+mn-ea"/>
              </a:rPr>
              <a:t>》</a:t>
            </a:r>
            <a:endParaRPr lang="zh-CN" altLang="en-US" sz="2800">
              <a:solidFill>
                <a:srgbClr val="FF0000"/>
              </a:solidFill>
            </a:endParaRPr>
          </a:p>
          <a:p>
            <a:r>
              <a:rPr lang="zh-CN" altLang="en-US" sz="2800">
                <a:solidFill>
                  <a:srgbClr val="FF0000"/>
                </a:solidFill>
              </a:rPr>
              <a:t> </a:t>
            </a:r>
            <a:r>
              <a:rPr lang="en-US" altLang="zh-CN" sz="2800">
                <a:solidFill>
                  <a:srgbClr val="FF0000"/>
                </a:solidFill>
              </a:rPr>
              <a:t>              p61-68</a:t>
            </a:r>
            <a:r>
              <a:rPr lang="zh-CN" altLang="en-US" sz="2800">
                <a:solidFill>
                  <a:srgbClr val="FF0000"/>
                </a:solidFill>
              </a:rPr>
              <a:t>辨析题</a:t>
            </a:r>
            <a:r>
              <a:rPr lang="en-US" altLang="zh-CN" sz="2800">
                <a:solidFill>
                  <a:srgbClr val="FF0000"/>
                </a:solidFill>
              </a:rPr>
              <a:t>1-11</a:t>
            </a:r>
            <a:r>
              <a:rPr lang="zh-CN" altLang="en-US" sz="2800">
                <a:solidFill>
                  <a:srgbClr val="FF0000"/>
                </a:solidFill>
              </a:rPr>
              <a:t>、材料分析题</a:t>
            </a:r>
            <a:r>
              <a:rPr lang="en-US" altLang="zh-CN" sz="2800">
                <a:solidFill>
                  <a:srgbClr val="FF0000"/>
                </a:solidFill>
              </a:rPr>
              <a:t>1-6</a:t>
            </a:r>
            <a:r>
              <a:rPr lang="zh-CN" altLang="en-US" sz="2800">
                <a:solidFill>
                  <a:srgbClr val="FF0000"/>
                </a:solidFill>
              </a:rPr>
              <a:t>题。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2956560" y="3161665"/>
            <a:ext cx="6278880" cy="156845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9600" b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谢谢大家！</a:t>
            </a:r>
            <a:endParaRPr lang="zh-CN" altLang="en-US" sz="9600" b="1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8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785600" y="119888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COMMONDATA" val="eyJoZGlkIjoiMzNlMzQ3MjNhYzEwMWU3OWE4MzUxNTdjZmUwZjE1ZmIifQ=="/>
  <p:tag name="KSO_WPP_MARK_KEY" val="714ecb17-b6d0-4f8a-ae0a-e5c13fee6533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125</Paragraphs>
  <Slides>18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baseType="lpstr" size="30">
      <vt:lpstr>Arial</vt:lpstr>
      <vt:lpstr>Calibri</vt:lpstr>
      <vt:lpstr>方正粗黑宋简体</vt:lpstr>
      <vt:lpstr>华文隶书</vt:lpstr>
      <vt:lpstr>楷体</vt:lpstr>
      <vt:lpstr>黑体</vt:lpstr>
      <vt:lpstr>华文琥珀</vt:lpstr>
      <vt:lpstr>仿宋</vt:lpstr>
      <vt:lpstr>华文行楷</vt:lpstr>
      <vt:lpstr>Times New Roman</vt:lpstr>
      <vt:lpstr>宋体</vt:lpstr>
      <vt:lpstr>Office 主题</vt:lpstr>
      <vt:lpstr>期末专项复习（二）非选择题2022.06.29</vt:lpstr>
      <vt:lpstr>PowerPoint Presentation</vt:lpstr>
      <vt:lpstr>PowerPoint Presentation</vt:lpstr>
      <vt:lpstr>PowerPoint Presentation</vt:lpstr>
      <vt:lpstr>PowerPoint Presentation</vt:lpstr>
      <vt:lpstr>                                考试丢分的原因分析（1）基础知识薄弱，不重视对基础知识的记忆，往往是答了一两句就无话可说了，只好乱写一通，没有课本的“味道”，结果是“得意不得分”。（2）审题能力差，弄不清审不准设问的指向和答题的知识范围，答非所问，或者不认真审题，就根据自己的想法乱答，或凭自己的印象生搬硬套。（3）表达能力差，不能正确使用政治术语，表达不够规范，答案写得满满的，得分却是少少的。（4）考虑问题不全面，答案不完整、不“丰满”，或者角度单一、重复，不能多角度、多层次地回答问题。（5）答案不分要点，没有序号，缺少层次，写成一大段，让评卷老师去找要点。（6）作答方式不良，出现越位、错位、缺位、涂改等现象。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2022-06-30T19:00:43.294</cp:lastPrinted>
  <dcterms:created xsi:type="dcterms:W3CDTF">2022-06-30T19:00:43Z</dcterms:created>
  <dcterms:modified xsi:type="dcterms:W3CDTF">2022-06-30T11:00:43Z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