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tiff" ContentType="image/tif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368" r:id="rId2"/>
    <p:sldId id="365" r:id="rId3"/>
    <p:sldId id="562" r:id="rId4"/>
    <p:sldId id="370" r:id="rId5"/>
    <p:sldId id="483" r:id="rId6"/>
    <p:sldId id="608" r:id="rId7"/>
    <p:sldId id="624" r:id="rId8"/>
    <p:sldId id="625" r:id="rId9"/>
    <p:sldId id="485" r:id="rId10"/>
    <p:sldId id="486" r:id="rId11"/>
    <p:sldId id="584" r:id="rId12"/>
    <p:sldId id="487" r:id="rId13"/>
    <p:sldId id="626" r:id="rId14"/>
    <p:sldId id="609" r:id="rId15"/>
    <p:sldId id="492" r:id="rId16"/>
    <p:sldId id="627" r:id="rId17"/>
    <p:sldId id="628" r:id="rId18"/>
    <p:sldId id="565" r:id="rId19"/>
    <p:sldId id="566" r:id="rId20"/>
    <p:sldId id="616" r:id="rId21"/>
    <p:sldId id="629" r:id="rId22"/>
    <p:sldId id="567" r:id="rId23"/>
    <p:sldId id="568" r:id="rId24"/>
    <p:sldId id="598" r:id="rId25"/>
    <p:sldId id="618" r:id="rId26"/>
    <p:sldId id="619" r:id="rId27"/>
    <p:sldId id="630" r:id="rId28"/>
    <p:sldId id="574" r:id="rId29"/>
    <p:sldId id="575" r:id="rId30"/>
    <p:sldId id="576" r:id="rId31"/>
    <p:sldId id="590" r:id="rId32"/>
    <p:sldId id="577" r:id="rId33"/>
    <p:sldId id="578" r:id="rId34"/>
    <p:sldId id="620" r:id="rId35"/>
    <p:sldId id="621" r:id="rId36"/>
    <p:sldId id="631" r:id="rId37"/>
    <p:sldId id="583" r:id="rId38"/>
    <p:sldId id="494" r:id="rId39"/>
    <p:sldId id="491" r:id="rId40"/>
    <p:sldId id="622" r:id="rId41"/>
    <p:sldId id="632" r:id="rId42"/>
    <p:sldId id="633" r:id="rId43"/>
    <p:sldId id="634" r:id="rId44"/>
    <p:sldId id="498" r:id="rId45"/>
    <p:sldId id="593" r:id="rId46"/>
    <p:sldId id="613" r:id="rId47"/>
    <p:sldId id="623" r:id="rId48"/>
    <p:sldId id="635" r:id="rId49"/>
    <p:sldId id="636" r:id="rId50"/>
    <p:sldId id="637" r:id="rId51"/>
    <p:sldId id="615" r:id="rId52"/>
    <p:sldId id="563" r:id="rId53"/>
  </p:sldIdLst>
  <p:sldSz cx="9144000" cy="5143500" type="screen16x9"/>
  <p:notesSz cx="6858000" cy="9144000"/>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6C0A"/>
    <a:srgbClr val="F79646"/>
    <a:srgbClr val="6DAA2D"/>
    <a:srgbClr val="7F7F7F"/>
    <a:srgbClr val="F68426"/>
    <a:srgbClr val="FF9900"/>
    <a:srgbClr val="A8DA73"/>
    <a:srgbClr val="D7F155"/>
    <a:srgbClr val="9BC31F"/>
    <a:srgbClr val="9BBB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C083E6E3-FA7D-4D7B-A595-EF9225AFEA82}" styleName="浅色样式 1 - 强调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76" autoAdjust="0"/>
    <p:restoredTop sz="99512" autoAdjust="0"/>
  </p:normalViewPr>
  <p:slideViewPr>
    <p:cSldViewPr>
      <p:cViewPr>
        <p:scale>
          <a:sx n="100" d="100"/>
          <a:sy n="100" d="100"/>
        </p:scale>
        <p:origin x="-678" y="-402"/>
      </p:cViewPr>
      <p:guideLst>
        <p:guide orient="horz" pos="1620"/>
        <p:guide pos="2881"/>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2FAAE2-9B52-45C5-968D-2B2024B388D1}" type="datetimeFigureOut">
              <a:rPr lang="zh-CN" altLang="en-US" smtClean="0"/>
              <a:t>2014/11/13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B49126-AB6B-4ABE-B579-A9E4DC2C9841}" type="slidenum">
              <a:rPr lang="zh-CN" altLang="en-US" smtClean="0"/>
              <a:t>‹#›</a:t>
            </a:fld>
            <a:endParaRPr lang="zh-CN" altLang="en-US"/>
          </a:p>
        </p:txBody>
      </p:sp>
    </p:spTree>
    <p:extLst>
      <p:ext uri="{BB962C8B-B14F-4D97-AF65-F5344CB8AC3E}">
        <p14:creationId xmlns:p14="http://schemas.microsoft.com/office/powerpoint/2010/main" val="22471827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02792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pic>
        <p:nvPicPr>
          <p:cNvPr id="3" name="Picture 6" descr="D:\Teliss_Tong\Copy\定期备份\工作备份\！PPT图片及版面资源\06-PPT精选插图\10-综合\脚印.jpg"/>
          <p:cNvPicPr>
            <a:picLocks noChangeAspect="1" noChangeArrowheads="1"/>
          </p:cNvPicPr>
          <p:nvPr userDrawn="1"/>
        </p:nvPicPr>
        <p:blipFill rotWithShape="1">
          <a:blip r:embed="rId2" cstate="email">
            <a:duotone>
              <a:schemeClr val="accent3">
                <a:shade val="45000"/>
                <a:satMod val="135000"/>
              </a:schemeClr>
              <a:prstClr val="white"/>
            </a:duotone>
            <a:extLst>
              <a:ext uri="{28A0092B-C50C-407E-A947-70E740481C1C}">
                <a14:useLocalDpi xmlns:a14="http://schemas.microsoft.com/office/drawing/2010/main"/>
              </a:ext>
            </a:extLst>
          </a:blip>
          <a:srcRect/>
          <a:stretch/>
        </p:blipFill>
        <p:spPr bwMode="auto">
          <a:xfrm rot="5400000">
            <a:off x="3446704" y="-543896"/>
            <a:ext cx="2250591" cy="91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7245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6BD10A7E-DD37-4F57-9AFC-2DE271C8CE16}" type="datetimeFigureOut">
              <a:rPr lang="zh-CN" altLang="en-US" smtClean="0"/>
              <a:t>2014/11/13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6BCB5C95-AF9C-4CDF-8E19-1C55A4DBF47D}" type="slidenum">
              <a:rPr lang="zh-CN" altLang="en-US" smtClean="0"/>
              <a:t>‹#›</a:t>
            </a:fld>
            <a:endParaRPr lang="zh-CN" altLang="en-US"/>
          </a:p>
        </p:txBody>
      </p:sp>
    </p:spTree>
    <p:extLst>
      <p:ext uri="{BB962C8B-B14F-4D97-AF65-F5344CB8AC3E}">
        <p14:creationId xmlns:p14="http://schemas.microsoft.com/office/powerpoint/2010/main" val="30059663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7" r:id="rId1"/>
    <p:sldLayoutId id="2147483649" r:id="rId2"/>
    <p:sldLayoutId id="2147483651" r:id="rId3"/>
    <p:sldLayoutId id="2147483656" r:id="rId4"/>
    <p:sldLayoutId id="2147483658" r:id="rId5"/>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txStyles>
    <p:titleStyle>
      <a:lvl1pPr algn="ctr" defTabSz="685868" rtl="0" eaLnBrk="1" latinLnBrk="0" hangingPunct="1">
        <a:spcBef>
          <a:spcPct val="0"/>
        </a:spcBef>
        <a:buNone/>
        <a:defRPr sz="3300" kern="1200">
          <a:solidFill>
            <a:schemeClr val="tx1"/>
          </a:solidFill>
          <a:latin typeface="+mj-lt"/>
          <a:ea typeface="+mj-ea"/>
          <a:cs typeface="+mj-cs"/>
        </a:defRPr>
      </a:lvl1pPr>
    </p:titleStyle>
    <p:bodyStyle>
      <a:lvl1pPr marL="257201" indent="-257201" algn="l" defTabSz="685868"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68" indent="-214334" algn="l" defTabSz="685868"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336" indent="-171467" algn="l" defTabSz="685868"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270"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205"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6138"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9073"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2007"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942" indent="-171467" algn="l" defTabSz="685868"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zh-CN"/>
      </a:defPPr>
      <a:lvl1pPr marL="0" algn="l" defTabSz="685868" rtl="0" eaLnBrk="1" latinLnBrk="0" hangingPunct="1">
        <a:defRPr sz="1400" kern="1200">
          <a:solidFill>
            <a:schemeClr val="tx1"/>
          </a:solidFill>
          <a:latin typeface="+mn-lt"/>
          <a:ea typeface="+mn-ea"/>
          <a:cs typeface="+mn-cs"/>
        </a:defRPr>
      </a:lvl1pPr>
      <a:lvl2pPr marL="342935" algn="l" defTabSz="685868" rtl="0" eaLnBrk="1" latinLnBrk="0" hangingPunct="1">
        <a:defRPr sz="1400" kern="1200">
          <a:solidFill>
            <a:schemeClr val="tx1"/>
          </a:solidFill>
          <a:latin typeface="+mn-lt"/>
          <a:ea typeface="+mn-ea"/>
          <a:cs typeface="+mn-cs"/>
        </a:defRPr>
      </a:lvl2pPr>
      <a:lvl3pPr marL="685868" algn="l" defTabSz="685868" rtl="0" eaLnBrk="1" latinLnBrk="0" hangingPunct="1">
        <a:defRPr sz="1400" kern="1200">
          <a:solidFill>
            <a:schemeClr val="tx1"/>
          </a:solidFill>
          <a:latin typeface="+mn-lt"/>
          <a:ea typeface="+mn-ea"/>
          <a:cs typeface="+mn-cs"/>
        </a:defRPr>
      </a:lvl3pPr>
      <a:lvl4pPr marL="1028803" algn="l" defTabSz="685868" rtl="0" eaLnBrk="1" latinLnBrk="0" hangingPunct="1">
        <a:defRPr sz="1400" kern="1200">
          <a:solidFill>
            <a:schemeClr val="tx1"/>
          </a:solidFill>
          <a:latin typeface="+mn-lt"/>
          <a:ea typeface="+mn-ea"/>
          <a:cs typeface="+mn-cs"/>
        </a:defRPr>
      </a:lvl4pPr>
      <a:lvl5pPr marL="1371737" algn="l" defTabSz="685868" rtl="0" eaLnBrk="1" latinLnBrk="0" hangingPunct="1">
        <a:defRPr sz="1400" kern="1200">
          <a:solidFill>
            <a:schemeClr val="tx1"/>
          </a:solidFill>
          <a:latin typeface="+mn-lt"/>
          <a:ea typeface="+mn-ea"/>
          <a:cs typeface="+mn-cs"/>
        </a:defRPr>
      </a:lvl5pPr>
      <a:lvl6pPr marL="1714672" algn="l" defTabSz="685868" rtl="0" eaLnBrk="1" latinLnBrk="0" hangingPunct="1">
        <a:defRPr sz="1400" kern="1200">
          <a:solidFill>
            <a:schemeClr val="tx1"/>
          </a:solidFill>
          <a:latin typeface="+mn-lt"/>
          <a:ea typeface="+mn-ea"/>
          <a:cs typeface="+mn-cs"/>
        </a:defRPr>
      </a:lvl6pPr>
      <a:lvl7pPr marL="2057606" algn="l" defTabSz="685868" rtl="0" eaLnBrk="1" latinLnBrk="0" hangingPunct="1">
        <a:defRPr sz="1400" kern="1200">
          <a:solidFill>
            <a:schemeClr val="tx1"/>
          </a:solidFill>
          <a:latin typeface="+mn-lt"/>
          <a:ea typeface="+mn-ea"/>
          <a:cs typeface="+mn-cs"/>
        </a:defRPr>
      </a:lvl7pPr>
      <a:lvl8pPr marL="2400540" algn="l" defTabSz="685868" rtl="0" eaLnBrk="1" latinLnBrk="0" hangingPunct="1">
        <a:defRPr sz="1400" kern="1200">
          <a:solidFill>
            <a:schemeClr val="tx1"/>
          </a:solidFill>
          <a:latin typeface="+mn-lt"/>
          <a:ea typeface="+mn-ea"/>
          <a:cs typeface="+mn-cs"/>
        </a:defRPr>
      </a:lvl8pPr>
      <a:lvl9pPr marL="2743475" algn="l" defTabSz="685868"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 Target="slide38.xml"/><Relationship Id="rId2" Type="http://schemas.openxmlformats.org/officeDocument/2006/relationships/slide" Target="slide4.xml"/><Relationship Id="rId1" Type="http://schemas.openxmlformats.org/officeDocument/2006/relationships/slideLayout" Target="../slideLayouts/slideLayout2.xml"/><Relationship Id="rId5" Type="http://schemas.openxmlformats.org/officeDocument/2006/relationships/slide" Target="slide29.xml"/><Relationship Id="rId4" Type="http://schemas.openxmlformats.org/officeDocument/2006/relationships/slide" Target="slide18.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package" Target="../embeddings/Microsoft_Word_Document1.docx"/><Relationship Id="rId7" Type="http://schemas.openxmlformats.org/officeDocument/2006/relationships/package" Target="../embeddings/Microsoft_Word_Document3.docx"/><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6.emf"/><Relationship Id="rId5" Type="http://schemas.openxmlformats.org/officeDocument/2006/relationships/package" Target="../embeddings/Microsoft_Word_Document2.docx"/><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vmlDrawing" Target="../drawings/vmlDrawing2.vml"/><Relationship Id="rId5" Type="http://schemas.openxmlformats.org/officeDocument/2006/relationships/image" Target="../media/image11.emf"/><Relationship Id="rId4" Type="http://schemas.openxmlformats.org/officeDocument/2006/relationships/package" Target="../embeddings/Microsoft_Word_Document4.docx"/></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file:///E:\&#29289;&#29702;&#32771;&#21069;&#19977;&#20010;&#26376;\357A.TIF" TargetMode="External"/><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file:///E:\&#29289;&#29702;&#32771;&#21069;&#19977;&#20010;&#26376;\358A.TIF" TargetMode="Externa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1.xml"/><Relationship Id="rId1" Type="http://schemas.openxmlformats.org/officeDocument/2006/relationships/vmlDrawing" Target="../drawings/vmlDrawing3.vml"/><Relationship Id="rId5" Type="http://schemas.openxmlformats.org/officeDocument/2006/relationships/image" Target="../media/image19.emf"/><Relationship Id="rId4" Type="http://schemas.openxmlformats.org/officeDocument/2006/relationships/package" Target="../embeddings/Microsoft_Word_Document5.docx"/></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1.xml"/><Relationship Id="rId1" Type="http://schemas.openxmlformats.org/officeDocument/2006/relationships/vmlDrawing" Target="../drawings/vmlDrawing4.vml"/><Relationship Id="rId5" Type="http://schemas.openxmlformats.org/officeDocument/2006/relationships/image" Target="../media/image21.emf"/><Relationship Id="rId4" Type="http://schemas.openxmlformats.org/officeDocument/2006/relationships/package" Target="../embeddings/Microsoft_Word_Document6.docx"/></Relationships>
</file>

<file path=ppt/slides/_rels/slide27.xml.rels><?xml version="1.0" encoding="UTF-8" standalone="yes"?>
<Relationships xmlns="http://schemas.openxmlformats.org/package/2006/relationships"><Relationship Id="rId3" Type="http://schemas.openxmlformats.org/officeDocument/2006/relationships/package" Target="../embeddings/Microsoft_Word_Document7.docx"/><Relationship Id="rId2" Type="http://schemas.openxmlformats.org/officeDocument/2006/relationships/slideLayout" Target="../slideLayouts/slideLayout1.xml"/><Relationship Id="rId1" Type="http://schemas.openxmlformats.org/officeDocument/2006/relationships/vmlDrawing" Target="../drawings/vmlDrawing5.vml"/><Relationship Id="rId4" Type="http://schemas.openxmlformats.org/officeDocument/2006/relationships/image" Target="../media/image22.emf"/></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file:///E:\&#29289;&#29702;&#32771;&#21069;&#19977;&#20010;&#26376;\7A.TIF" TargetMode="External"/><Relationship Id="rId2" Type="http://schemas.openxmlformats.org/officeDocument/2006/relationships/image" Target="../media/image24.png"/><Relationship Id="rId1" Type="http://schemas.openxmlformats.org/officeDocument/2006/relationships/slideLayout" Target="../slideLayouts/slideLayout1.xml"/><Relationship Id="rId5" Type="http://schemas.openxmlformats.org/officeDocument/2006/relationships/image" Target="file:///E:\&#29289;&#29702;&#32771;&#21069;&#19977;&#20010;&#26376;\8A.TIF" TargetMode="Externa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file:///E:\&#29289;&#29702;&#32771;&#21069;&#19977;&#20010;&#26376;\C596.TIF" TargetMode="External"/><Relationship Id="rId2" Type="http://schemas.openxmlformats.org/officeDocument/2006/relationships/image" Target="../media/image27.png"/><Relationship Id="rId1" Type="http://schemas.openxmlformats.org/officeDocument/2006/relationships/slideLayout" Target="../slideLayouts/slideLayout1.xml"/><Relationship Id="rId5" Type="http://schemas.openxmlformats.org/officeDocument/2006/relationships/image" Target="file:///E:\&#29289;&#29702;&#32771;&#21069;&#19977;&#20010;&#26376;\C597.TIF" TargetMode="External"/><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image" Target="file:///E:\&#29289;&#29702;&#32771;&#21069;&#19977;&#20010;&#26376;\273.TIF" TargetMode="External"/><Relationship Id="rId5" Type="http://schemas.openxmlformats.org/officeDocument/2006/relationships/image" Target="../media/image32.png"/><Relationship Id="rId4" Type="http://schemas.openxmlformats.org/officeDocument/2006/relationships/image" Target="file:///E:\&#29289;&#29702;&#32771;&#21069;&#19977;&#20010;&#26376;\272.TIF"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slideLayout" Target="../slideLayouts/slideLayout1.xml"/><Relationship Id="rId1" Type="http://schemas.openxmlformats.org/officeDocument/2006/relationships/vmlDrawing" Target="../drawings/vmlDrawing6.vml"/><Relationship Id="rId5" Type="http://schemas.openxmlformats.org/officeDocument/2006/relationships/image" Target="../media/image35.emf"/><Relationship Id="rId4" Type="http://schemas.openxmlformats.org/officeDocument/2006/relationships/package" Target="../embeddings/Microsoft_Word_Document8.docx"/></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7.tif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8.tiff"/><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package" Target="../embeddings/Microsoft_Word_Document9.docx"/><Relationship Id="rId2" Type="http://schemas.openxmlformats.org/officeDocument/2006/relationships/slideLayout" Target="../slideLayouts/slideLayout1.xml"/><Relationship Id="rId1" Type="http://schemas.openxmlformats.org/officeDocument/2006/relationships/vmlDrawing" Target="../drawings/vmlDrawing7.vml"/><Relationship Id="rId4" Type="http://schemas.openxmlformats.org/officeDocument/2006/relationships/image" Target="../media/image39.emf"/></Relationships>
</file>

<file path=ppt/slides/_rels/slide4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hyperlink" Target="http://www.91taoke.com/"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1635646"/>
            <a:ext cx="9144000" cy="158417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95536" y="1632620"/>
            <a:ext cx="2160241" cy="158417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b="1" dirty="0" smtClean="0">
                <a:solidFill>
                  <a:schemeClr val="bg1"/>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专题</a:t>
            </a:r>
            <a:r>
              <a:rPr lang="en-US" altLang="zh-CN" sz="4800" b="1" dirty="0" smtClean="0">
                <a:solidFill>
                  <a:schemeClr val="bg1"/>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11</a:t>
            </a:r>
            <a:endParaRPr lang="zh-CN" altLang="en-US" sz="4800" b="1" dirty="0">
              <a:solidFill>
                <a:schemeClr val="bg1"/>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11" name="矩形 10"/>
          <p:cNvSpPr/>
          <p:nvPr/>
        </p:nvSpPr>
        <p:spPr>
          <a:xfrm>
            <a:off x="2921228" y="2044834"/>
            <a:ext cx="5827236" cy="784830"/>
          </a:xfrm>
          <a:prstGeom prst="rect">
            <a:avLst/>
          </a:prstGeom>
        </p:spPr>
        <p:txBody>
          <a:bodyPr wrap="none">
            <a:spAutoFit/>
          </a:bodyPr>
          <a:lstStyle/>
          <a:p>
            <a:r>
              <a:rPr lang="zh-CN" altLang="en-US" sz="4500" b="1" spc="1000" dirty="0" smtClean="0">
                <a:solidFill>
                  <a:srgbClr val="E46C0A"/>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物理图象问题分析</a:t>
            </a:r>
            <a:endParaRPr lang="zh-CN" altLang="en-US" sz="4500" b="1" spc="1000" dirty="0">
              <a:solidFill>
                <a:srgbClr val="E46C0A"/>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12" name="矩形 11"/>
          <p:cNvSpPr/>
          <p:nvPr/>
        </p:nvSpPr>
        <p:spPr>
          <a:xfrm>
            <a:off x="3376439" y="1140177"/>
            <a:ext cx="3384260" cy="492443"/>
          </a:xfrm>
          <a:prstGeom prst="rect">
            <a:avLst/>
          </a:prstGeom>
        </p:spPr>
        <p:txBody>
          <a:bodyPr wrap="none">
            <a:spAutoFit/>
          </a:bodyPr>
          <a:lstStyle/>
          <a:p>
            <a:r>
              <a:rPr lang="zh-CN" altLang="en-US" sz="2600" dirty="0">
                <a:solidFill>
                  <a:schemeClr val="tx1">
                    <a:lumMod val="50000"/>
                    <a:lumOff val="50000"/>
                  </a:schemeClr>
                </a:solidFill>
                <a:latin typeface="微软雅黑" pitchFamily="34" charset="-122"/>
                <a:ea typeface="微软雅黑" pitchFamily="34" charset="-122"/>
              </a:rPr>
              <a:t>第一部分  </a:t>
            </a:r>
            <a:r>
              <a:rPr lang="zh-CN" altLang="en-US" sz="2600" dirty="0" smtClean="0">
                <a:solidFill>
                  <a:schemeClr val="tx1">
                    <a:lumMod val="50000"/>
                    <a:lumOff val="50000"/>
                  </a:schemeClr>
                </a:solidFill>
                <a:latin typeface="微软雅黑" pitchFamily="34" charset="-122"/>
                <a:ea typeface="微软雅黑" pitchFamily="34" charset="-122"/>
              </a:rPr>
              <a:t>专题复习篇</a:t>
            </a:r>
            <a:endParaRPr lang="en-US" altLang="zh-CN" sz="26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1007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 y="0"/>
            <a:ext cx="1226301" cy="514918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p:cNvSpPr/>
          <p:nvPr/>
        </p:nvSpPr>
        <p:spPr>
          <a:xfrm>
            <a:off x="1336380" y="266978"/>
            <a:ext cx="7563720" cy="4616648"/>
          </a:xfrm>
          <a:prstGeom prst="rect">
            <a:avLst/>
          </a:prstGeom>
        </p:spPr>
        <p:txBody>
          <a:bodyPr wrap="square">
            <a:spAutoFit/>
          </a:bodyPr>
          <a:lstStyle/>
          <a:p>
            <a:pPr algn="just">
              <a:lnSpc>
                <a:spcPts val="4500"/>
              </a:lnSpc>
              <a:spcAft>
                <a:spcPts val="0"/>
              </a:spcAft>
            </a:pPr>
            <a:r>
              <a:rPr lang="zh-CN" altLang="zh-CN" sz="2400" b="1" kern="100" dirty="0">
                <a:solidFill>
                  <a:srgbClr val="404040"/>
                </a:solidFill>
                <a:latin typeface="Times New Roman"/>
                <a:ea typeface="黑体"/>
                <a:cs typeface="Times New Roman"/>
              </a:rPr>
              <a:t>图象能形象地表述物理规律、描述物理过程，能直观地展现物理量之间的相互关系及变化趋势，利用图象解决物理问题是一种重要的科学思维方法．因此，对图象问题的考查成为近几年的热点．高考趋势：主要考查以下几个方面：</a:t>
            </a:r>
            <a:r>
              <a:rPr lang="en-US" altLang="zh-CN" sz="2400" b="1" kern="100" dirty="0">
                <a:solidFill>
                  <a:srgbClr val="404040"/>
                </a:solidFill>
                <a:latin typeface="宋体"/>
                <a:ea typeface="黑体"/>
                <a:cs typeface="Times New Roman"/>
              </a:rPr>
              <a:t>①</a:t>
            </a:r>
            <a:r>
              <a:rPr lang="zh-CN" altLang="zh-CN" sz="2400" b="1" kern="100" dirty="0">
                <a:solidFill>
                  <a:srgbClr val="404040"/>
                </a:solidFill>
                <a:latin typeface="Times New Roman"/>
                <a:ea typeface="黑体"/>
                <a:cs typeface="Times New Roman"/>
              </a:rPr>
              <a:t>会识图：理解图象的意义，斜率、截距、面积的意义．</a:t>
            </a:r>
            <a:r>
              <a:rPr lang="en-US" altLang="zh-CN" sz="2400" b="1" kern="100" dirty="0">
                <a:solidFill>
                  <a:srgbClr val="404040"/>
                </a:solidFill>
                <a:latin typeface="宋体"/>
                <a:ea typeface="黑体"/>
                <a:cs typeface="Times New Roman"/>
              </a:rPr>
              <a:t>②</a:t>
            </a:r>
            <a:r>
              <a:rPr lang="zh-CN" altLang="zh-CN" sz="2400" b="1" kern="100" dirty="0">
                <a:solidFill>
                  <a:srgbClr val="404040"/>
                </a:solidFill>
                <a:latin typeface="Times New Roman"/>
                <a:ea typeface="黑体"/>
                <a:cs typeface="Times New Roman"/>
              </a:rPr>
              <a:t>会作图：依据物理现象、物理过程、物理规律作出图象．</a:t>
            </a:r>
            <a:r>
              <a:rPr lang="en-US" altLang="zh-CN" sz="2400" b="1" kern="100" dirty="0">
                <a:solidFill>
                  <a:srgbClr val="404040"/>
                </a:solidFill>
                <a:latin typeface="宋体"/>
                <a:ea typeface="黑体"/>
                <a:cs typeface="Times New Roman"/>
              </a:rPr>
              <a:t>③</a:t>
            </a:r>
            <a:r>
              <a:rPr lang="zh-CN" altLang="zh-CN" sz="2400" b="1" kern="100" dirty="0">
                <a:solidFill>
                  <a:srgbClr val="404040"/>
                </a:solidFill>
                <a:latin typeface="Times New Roman"/>
                <a:ea typeface="黑体"/>
                <a:cs typeface="Times New Roman"/>
              </a:rPr>
              <a:t>会用图：能结合物理公式和图象分析解决物理问题</a:t>
            </a:r>
            <a:r>
              <a:rPr lang="zh-CN" altLang="zh-CN" sz="2400" b="1" kern="100" dirty="0" smtClean="0">
                <a:solidFill>
                  <a:srgbClr val="404040"/>
                </a:solidFill>
                <a:latin typeface="Times New Roman"/>
                <a:ea typeface="黑体"/>
                <a:cs typeface="Times New Roman"/>
              </a:rPr>
              <a:t>．</a:t>
            </a:r>
            <a:endParaRPr lang="zh-CN" altLang="zh-CN" sz="1050" kern="100" dirty="0">
              <a:latin typeface="宋体"/>
              <a:cs typeface="Courier New"/>
            </a:endParaRPr>
          </a:p>
        </p:txBody>
      </p:sp>
      <p:sp>
        <p:nvSpPr>
          <p:cNvPr id="12" name="TextBox 11"/>
          <p:cNvSpPr txBox="1"/>
          <p:nvPr/>
        </p:nvSpPr>
        <p:spPr>
          <a:xfrm>
            <a:off x="241995" y="765509"/>
            <a:ext cx="758758" cy="3416320"/>
          </a:xfrm>
          <a:prstGeom prst="rect">
            <a:avLst/>
          </a:prstGeom>
          <a:noFill/>
          <a:effectLst/>
        </p:spPr>
        <p:txBody>
          <a:bodyPr wrap="square" rtlCol="0">
            <a:spAutoFit/>
          </a:bodyPr>
          <a:lstStyle/>
          <a:p>
            <a:pPr algn="just">
              <a:lnSpc>
                <a:spcPct val="150000"/>
              </a:lnSpc>
              <a:tabLst>
                <a:tab pos="1890395" algn="l"/>
              </a:tabLst>
            </a:pPr>
            <a:r>
              <a:rPr lang="zh-CN" altLang="en-US" sz="3600" b="1" kern="100" dirty="0" smtClean="0">
                <a:solidFill>
                  <a:schemeClr val="accent6">
                    <a:lumMod val="75000"/>
                  </a:schemeClr>
                </a:solidFill>
                <a:effectLst/>
                <a:latin typeface="微软雅黑" pitchFamily="34" charset="-122"/>
                <a:ea typeface="微软雅黑" pitchFamily="34" charset="-122"/>
                <a:cs typeface="Times New Roman"/>
              </a:rPr>
              <a:t>高</a:t>
            </a:r>
            <a:endParaRPr lang="en-US" altLang="zh-CN" sz="3600" b="1" kern="100" dirty="0" smtClean="0">
              <a:solidFill>
                <a:schemeClr val="accent6">
                  <a:lumMod val="75000"/>
                </a:schemeClr>
              </a:solidFill>
              <a:effectLst/>
              <a:latin typeface="微软雅黑" pitchFamily="34" charset="-122"/>
              <a:ea typeface="微软雅黑" pitchFamily="34" charset="-122"/>
              <a:cs typeface="Times New Roman"/>
            </a:endParaRPr>
          </a:p>
          <a:p>
            <a:pPr algn="just">
              <a:lnSpc>
                <a:spcPct val="150000"/>
              </a:lnSpc>
              <a:tabLst>
                <a:tab pos="1890395" algn="l"/>
              </a:tabLst>
            </a:pPr>
            <a:r>
              <a:rPr lang="zh-CN" altLang="en-US" sz="3600" b="1" kern="100" dirty="0" smtClean="0">
                <a:solidFill>
                  <a:schemeClr val="accent6">
                    <a:lumMod val="75000"/>
                  </a:schemeClr>
                </a:solidFill>
                <a:effectLst/>
                <a:latin typeface="微软雅黑" pitchFamily="34" charset="-122"/>
                <a:ea typeface="微软雅黑" pitchFamily="34" charset="-122"/>
                <a:cs typeface="Times New Roman"/>
              </a:rPr>
              <a:t>考定位</a:t>
            </a:r>
            <a:endParaRPr lang="zh-CN" altLang="en-US" sz="3600" b="1" kern="100" dirty="0">
              <a:solidFill>
                <a:schemeClr val="accent6">
                  <a:lumMod val="75000"/>
                </a:schemeClr>
              </a:solidFill>
              <a:effectLst/>
              <a:latin typeface="微软雅黑" pitchFamily="34" charset="-122"/>
              <a:ea typeface="微软雅黑" pitchFamily="34" charset="-122"/>
              <a:cs typeface="Times New Roman"/>
            </a:endParaRPr>
          </a:p>
        </p:txBody>
      </p:sp>
    </p:spTree>
    <p:extLst>
      <p:ext uri="{BB962C8B-B14F-4D97-AF65-F5344CB8AC3E}">
        <p14:creationId xmlns:p14="http://schemas.microsoft.com/office/powerpoint/2010/main" val="34708116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直接连接符 14"/>
          <p:cNvCxnSpPr>
            <a:endCxn id="38" idx="3"/>
          </p:cNvCxnSpPr>
          <p:nvPr/>
        </p:nvCxnSpPr>
        <p:spPr>
          <a:xfrm>
            <a:off x="777731" y="877999"/>
            <a:ext cx="4197" cy="3035519"/>
          </a:xfrm>
          <a:prstGeom prst="line">
            <a:avLst/>
          </a:prstGeom>
          <a:ln>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16" name="六边形 15">
            <a:hlinkClick r:id="rId2" action="ppaction://hlinksldjump"/>
          </p:cNvPr>
          <p:cNvSpPr/>
          <p:nvPr/>
        </p:nvSpPr>
        <p:spPr>
          <a:xfrm>
            <a:off x="705721" y="580442"/>
            <a:ext cx="5614627"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2800" b="1" spc="1500" dirty="0">
              <a:solidFill>
                <a:prstClr val="white"/>
              </a:solidFill>
              <a:latin typeface="微软雅黑" pitchFamily="34" charset="-122"/>
              <a:ea typeface="微软雅黑" pitchFamily="34" charset="-122"/>
            </a:endParaRPr>
          </a:p>
        </p:txBody>
      </p:sp>
      <p:sp>
        <p:nvSpPr>
          <p:cNvPr id="26" name="六边形 25"/>
          <p:cNvSpPr/>
          <p:nvPr/>
        </p:nvSpPr>
        <p:spPr>
          <a:xfrm>
            <a:off x="705721" y="1599634"/>
            <a:ext cx="5616000"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2800" b="1" spc="1500" dirty="0">
              <a:solidFill>
                <a:prstClr val="white"/>
              </a:solidFill>
              <a:latin typeface="微软雅黑" pitchFamily="34" charset="-122"/>
              <a:ea typeface="微软雅黑" pitchFamily="34" charset="-122"/>
            </a:endParaRPr>
          </a:p>
        </p:txBody>
      </p:sp>
      <p:sp>
        <p:nvSpPr>
          <p:cNvPr id="28" name="六边形 27"/>
          <p:cNvSpPr/>
          <p:nvPr/>
        </p:nvSpPr>
        <p:spPr>
          <a:xfrm>
            <a:off x="680992" y="2611127"/>
            <a:ext cx="6627312"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zh-CN" altLang="en-US" sz="2800" b="1" spc="1500" dirty="0">
              <a:solidFill>
                <a:prstClr val="white"/>
              </a:solidFill>
              <a:latin typeface="微软雅黑" pitchFamily="34" charset="-122"/>
              <a:ea typeface="微软雅黑" pitchFamily="34" charset="-122"/>
            </a:endParaRPr>
          </a:p>
        </p:txBody>
      </p:sp>
      <p:sp>
        <p:nvSpPr>
          <p:cNvPr id="32" name="椭圆 31"/>
          <p:cNvSpPr/>
          <p:nvPr/>
        </p:nvSpPr>
        <p:spPr>
          <a:xfrm>
            <a:off x="788558" y="795376"/>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791938" y="1848162"/>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771425" y="2823341"/>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六边形 36">
            <a:hlinkClick r:id="rId3" action="ppaction://hlinksldjump"/>
          </p:cNvPr>
          <p:cNvSpPr/>
          <p:nvPr/>
        </p:nvSpPr>
        <p:spPr>
          <a:xfrm>
            <a:off x="680991" y="3587482"/>
            <a:ext cx="5979241" cy="576064"/>
          </a:xfrm>
          <a:prstGeom prst="hexagon">
            <a:avLst/>
          </a:prstGeom>
          <a:solidFill>
            <a:srgbClr val="0070C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30000"/>
              </a:lnSpc>
            </a:pPr>
            <a:endParaRPr lang="zh-CN" altLang="en-US" sz="2800" b="1" spc="1500" dirty="0">
              <a:solidFill>
                <a:prstClr val="white"/>
              </a:solidFill>
              <a:latin typeface="微软雅黑" pitchFamily="34" charset="-122"/>
              <a:ea typeface="微软雅黑" pitchFamily="34" charset="-122"/>
            </a:endParaRPr>
          </a:p>
        </p:txBody>
      </p:sp>
      <p:sp>
        <p:nvSpPr>
          <p:cNvPr id="38" name="椭圆 37"/>
          <p:cNvSpPr/>
          <p:nvPr/>
        </p:nvSpPr>
        <p:spPr>
          <a:xfrm>
            <a:off x="766110" y="3821324"/>
            <a:ext cx="108012" cy="108012"/>
          </a:xfrm>
          <a:prstGeom prst="ellipse">
            <a:avLst/>
          </a:prstGeom>
          <a:solidFill>
            <a:srgbClr val="0070C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 name="直接连接符 17"/>
          <p:cNvCxnSpPr/>
          <p:nvPr/>
        </p:nvCxnSpPr>
        <p:spPr bwMode="auto">
          <a:xfrm>
            <a:off x="0" y="4906833"/>
            <a:ext cx="9144000" cy="0"/>
          </a:xfrm>
          <a:prstGeom prst="line">
            <a:avLst/>
          </a:prstGeom>
          <a:ln w="127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051819" y="4656994"/>
            <a:ext cx="1210588" cy="400110"/>
          </a:xfrm>
          <a:prstGeom prst="rect">
            <a:avLst/>
          </a:prstGeom>
          <a:solidFill>
            <a:schemeClr val="bg1"/>
          </a:solidFill>
        </p:spPr>
        <p:txBody>
          <a:bodyPr wrap="none">
            <a:spAutoFit/>
          </a:bodyPr>
          <a:lstStyle/>
          <a:p>
            <a:pPr>
              <a:defRPr/>
            </a:pPr>
            <a:r>
              <a:rPr lang="zh-CN" altLang="en-US" sz="2000" b="1" dirty="0" smtClean="0">
                <a:solidFill>
                  <a:srgbClr val="E46C0A"/>
                </a:solidFill>
                <a:latin typeface="微软雅黑" pitchFamily="34" charset="-122"/>
                <a:ea typeface="微软雅黑" pitchFamily="34" charset="-122"/>
              </a:rPr>
              <a:t>目录索引</a:t>
            </a:r>
            <a:endParaRPr lang="zh-CN" altLang="en-US" sz="2000" b="1" dirty="0">
              <a:solidFill>
                <a:srgbClr val="E46C0A"/>
              </a:solidFill>
              <a:latin typeface="微软雅黑" pitchFamily="34" charset="-122"/>
              <a:ea typeface="微软雅黑" pitchFamily="34" charset="-122"/>
            </a:endParaRPr>
          </a:p>
        </p:txBody>
      </p:sp>
      <p:sp>
        <p:nvSpPr>
          <p:cNvPr id="3" name="TextBox 2">
            <a:hlinkClick r:id="rId2" action="ppaction://hlinksldjump"/>
          </p:cNvPr>
          <p:cNvSpPr txBox="1"/>
          <p:nvPr/>
        </p:nvSpPr>
        <p:spPr>
          <a:xfrm>
            <a:off x="1031721" y="542191"/>
            <a:ext cx="5288627" cy="652486"/>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1</a:t>
            </a:r>
            <a:r>
              <a:rPr lang="zh-CN" altLang="zh-CN" sz="2800" b="1" dirty="0">
                <a:solidFill>
                  <a:schemeClr val="bg1"/>
                </a:solidFill>
                <a:latin typeface="微软雅黑" pitchFamily="34" charset="-122"/>
                <a:ea typeface="微软雅黑" pitchFamily="34" charset="-122"/>
              </a:rPr>
              <a:t>　对力学图象问题的</a:t>
            </a:r>
            <a:r>
              <a:rPr lang="zh-CN" altLang="zh-CN" sz="2800" b="1" dirty="0" smtClean="0">
                <a:solidFill>
                  <a:schemeClr val="bg1"/>
                </a:solidFill>
                <a:latin typeface="微软雅黑" pitchFamily="34" charset="-122"/>
                <a:ea typeface="微软雅黑" pitchFamily="34" charset="-122"/>
              </a:rPr>
              <a:t>考查</a:t>
            </a:r>
            <a:r>
              <a:rPr lang="en-US" altLang="zh-CN" sz="2800" b="1" dirty="0">
                <a:solidFill>
                  <a:schemeClr val="bg1"/>
                </a:solidFill>
                <a:latin typeface="微软雅黑" pitchFamily="34" charset="-122"/>
                <a:ea typeface="微软雅黑" pitchFamily="34" charset="-122"/>
              </a:rPr>
              <a:t> </a:t>
            </a:r>
            <a:r>
              <a:rPr lang="en-US" altLang="zh-CN" sz="2800" b="1" dirty="0" smtClean="0">
                <a:solidFill>
                  <a:schemeClr val="bg1"/>
                </a:solidFill>
                <a:latin typeface="微软雅黑" pitchFamily="34" charset="-122"/>
                <a:ea typeface="微软雅黑" pitchFamily="34" charset="-122"/>
              </a:rPr>
              <a:t> </a:t>
            </a:r>
            <a:endParaRPr lang="zh-CN" altLang="zh-CN" sz="2800" b="1" dirty="0">
              <a:solidFill>
                <a:schemeClr val="bg1"/>
              </a:solidFill>
              <a:latin typeface="微软雅黑" pitchFamily="34" charset="-122"/>
              <a:ea typeface="微软雅黑" pitchFamily="34" charset="-122"/>
            </a:endParaRPr>
          </a:p>
        </p:txBody>
      </p:sp>
      <p:sp>
        <p:nvSpPr>
          <p:cNvPr id="21" name="TextBox 20">
            <a:hlinkClick r:id="rId4" action="ppaction://hlinksldjump"/>
          </p:cNvPr>
          <p:cNvSpPr txBox="1"/>
          <p:nvPr/>
        </p:nvSpPr>
        <p:spPr>
          <a:xfrm>
            <a:off x="1033626" y="1557554"/>
            <a:ext cx="5056192" cy="600229"/>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2</a:t>
            </a:r>
            <a:r>
              <a:rPr lang="zh-CN" altLang="zh-CN" sz="2800" b="1" dirty="0">
                <a:solidFill>
                  <a:schemeClr val="bg1"/>
                </a:solidFill>
                <a:latin typeface="微软雅黑" pitchFamily="34" charset="-122"/>
                <a:ea typeface="微软雅黑" pitchFamily="34" charset="-122"/>
              </a:rPr>
              <a:t>　对电场图象问题的考查</a:t>
            </a:r>
          </a:p>
        </p:txBody>
      </p:sp>
      <p:sp>
        <p:nvSpPr>
          <p:cNvPr id="22" name="TextBox 21">
            <a:hlinkClick r:id="rId5" action="ppaction://hlinksldjump"/>
          </p:cNvPr>
          <p:cNvSpPr txBox="1"/>
          <p:nvPr/>
        </p:nvSpPr>
        <p:spPr>
          <a:xfrm>
            <a:off x="1031507" y="2566290"/>
            <a:ext cx="6151043" cy="597921"/>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3</a:t>
            </a:r>
            <a:r>
              <a:rPr lang="zh-CN" altLang="zh-CN" sz="2800" b="1" dirty="0">
                <a:solidFill>
                  <a:schemeClr val="bg1"/>
                </a:solidFill>
                <a:latin typeface="微软雅黑" pitchFamily="34" charset="-122"/>
                <a:ea typeface="微软雅黑" pitchFamily="34" charset="-122"/>
              </a:rPr>
              <a:t>　对电磁感应中图象问题的</a:t>
            </a:r>
            <a:r>
              <a:rPr lang="zh-CN" altLang="zh-CN" sz="2800" b="1" dirty="0" smtClean="0">
                <a:solidFill>
                  <a:schemeClr val="bg1"/>
                </a:solidFill>
                <a:latin typeface="微软雅黑" pitchFamily="34" charset="-122"/>
                <a:ea typeface="微软雅黑" pitchFamily="34" charset="-122"/>
              </a:rPr>
              <a:t>考查</a:t>
            </a:r>
            <a:endParaRPr lang="zh-CN" altLang="zh-CN" sz="2800" b="1" dirty="0">
              <a:solidFill>
                <a:schemeClr val="bg1"/>
              </a:solidFill>
              <a:latin typeface="微软雅黑" pitchFamily="34" charset="-122"/>
              <a:ea typeface="微软雅黑" pitchFamily="34" charset="-122"/>
            </a:endParaRPr>
          </a:p>
        </p:txBody>
      </p:sp>
      <p:sp>
        <p:nvSpPr>
          <p:cNvPr id="23" name="TextBox 22">
            <a:hlinkClick r:id="rId3" action="ppaction://hlinksldjump"/>
          </p:cNvPr>
          <p:cNvSpPr txBox="1"/>
          <p:nvPr/>
        </p:nvSpPr>
        <p:spPr>
          <a:xfrm>
            <a:off x="1022637" y="3559278"/>
            <a:ext cx="5647700" cy="652486"/>
          </a:xfrm>
          <a:prstGeom prst="rect">
            <a:avLst/>
          </a:prstGeom>
          <a:noFill/>
        </p:spPr>
        <p:txBody>
          <a:bodyPr wrap="none" rtlCol="0">
            <a:spAutoFit/>
          </a:bodyPr>
          <a:lstStyle/>
          <a:p>
            <a:pPr defTabSz="914400">
              <a:lnSpc>
                <a:spcPct val="130000"/>
              </a:lnSpc>
            </a:pPr>
            <a:r>
              <a:rPr lang="zh-CN" altLang="zh-CN" sz="2800" b="1" dirty="0">
                <a:solidFill>
                  <a:schemeClr val="bg1"/>
                </a:solidFill>
                <a:latin typeface="微软雅黑" pitchFamily="34" charset="-122"/>
                <a:ea typeface="微软雅黑" pitchFamily="34" charset="-122"/>
              </a:rPr>
              <a:t>考题</a:t>
            </a:r>
            <a:r>
              <a:rPr lang="en-US" altLang="zh-CN" sz="2800" b="1" dirty="0">
                <a:solidFill>
                  <a:schemeClr val="bg1"/>
                </a:solidFill>
                <a:latin typeface="微软雅黑" pitchFamily="34" charset="-122"/>
                <a:ea typeface="微软雅黑" pitchFamily="34" charset="-122"/>
              </a:rPr>
              <a:t>4</a:t>
            </a:r>
            <a:r>
              <a:rPr lang="zh-CN" altLang="zh-CN" sz="2800" b="1" dirty="0">
                <a:solidFill>
                  <a:schemeClr val="bg1"/>
                </a:solidFill>
                <a:latin typeface="微软雅黑" pitchFamily="34" charset="-122"/>
                <a:ea typeface="微软雅黑" pitchFamily="34" charset="-122"/>
              </a:rPr>
              <a:t>　对实验中图象问题的</a:t>
            </a:r>
            <a:r>
              <a:rPr lang="zh-CN" altLang="zh-CN" sz="2800" b="1" dirty="0" smtClean="0">
                <a:solidFill>
                  <a:schemeClr val="bg1"/>
                </a:solidFill>
                <a:latin typeface="微软雅黑" pitchFamily="34" charset="-122"/>
                <a:ea typeface="微软雅黑" pitchFamily="34" charset="-122"/>
              </a:rPr>
              <a:t>考查</a:t>
            </a:r>
            <a:r>
              <a:rPr lang="en-US" altLang="zh-CN" sz="2800" b="1" dirty="0">
                <a:solidFill>
                  <a:schemeClr val="bg1"/>
                </a:solidFill>
                <a:latin typeface="微软雅黑" pitchFamily="34" charset="-122"/>
                <a:ea typeface="微软雅黑" pitchFamily="34" charset="-122"/>
              </a:rPr>
              <a:t> </a:t>
            </a:r>
            <a:r>
              <a:rPr lang="en-US" altLang="zh-CN" sz="2800" b="1" dirty="0" smtClean="0">
                <a:solidFill>
                  <a:schemeClr val="bg1"/>
                </a:solidFill>
                <a:latin typeface="微软雅黑" pitchFamily="34" charset="-122"/>
                <a:ea typeface="微软雅黑" pitchFamily="34" charset="-122"/>
              </a:rPr>
              <a:t> </a:t>
            </a:r>
            <a:endParaRPr lang="zh-CN" altLang="zh-CN" sz="28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25271523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113" y="168999"/>
            <a:ext cx="5288627"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1</a:t>
            </a:r>
            <a:r>
              <a:rPr lang="zh-CN" altLang="zh-CN" sz="2800" b="1" dirty="0">
                <a:solidFill>
                  <a:srgbClr val="0070C0"/>
                </a:solidFill>
                <a:latin typeface="微软雅黑" pitchFamily="34" charset="-122"/>
                <a:ea typeface="微软雅黑" pitchFamily="34" charset="-122"/>
              </a:rPr>
              <a:t>　对力学图象问题的</a:t>
            </a:r>
            <a:r>
              <a:rPr lang="zh-CN" altLang="zh-CN" sz="2800" b="1" dirty="0" smtClean="0">
                <a:solidFill>
                  <a:srgbClr val="0070C0"/>
                </a:solidFill>
                <a:latin typeface="微软雅黑" pitchFamily="34" charset="-122"/>
                <a:ea typeface="微软雅黑" pitchFamily="34" charset="-122"/>
              </a:rPr>
              <a:t>考查</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8" name="直接连接符 7"/>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159978" y="802030"/>
            <a:ext cx="8667732" cy="4131900"/>
          </a:xfrm>
          <a:prstGeom prst="rect">
            <a:avLst/>
          </a:prstGeom>
        </p:spPr>
        <p:txBody>
          <a:bodyPr wrap="square">
            <a:spAutoFit/>
          </a:bodyPr>
          <a:lstStyle/>
          <a:p>
            <a:pPr algn="just">
              <a:lnSpc>
                <a:spcPts val="4500"/>
              </a:lnSpc>
              <a:spcAft>
                <a:spcPts val="0"/>
              </a:spcAft>
            </a:pPr>
            <a:r>
              <a:rPr lang="en-US" altLang="zh-CN" sz="2400" b="1" kern="100" dirty="0" smtClean="0">
                <a:solidFill>
                  <a:srgbClr val="404040"/>
                </a:solidFill>
                <a:latin typeface="Times New Roman"/>
                <a:ea typeface="黑体"/>
                <a:cs typeface="Times New Roman"/>
              </a:rPr>
              <a:t>                 </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双选</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zh-CN" sz="2400" b="1" kern="100" dirty="0" smtClean="0">
                <a:solidFill>
                  <a:srgbClr val="404040"/>
                </a:solidFill>
                <a:latin typeface="Times New Roman"/>
                <a:ea typeface="黑体"/>
                <a:cs typeface="Times New Roman"/>
              </a:rPr>
              <a:t>如</a:t>
            </a: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所示，轨道</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OM</a:t>
            </a:r>
            <a:r>
              <a:rPr lang="zh-CN" altLang="zh-CN" sz="2400" b="1" kern="100" dirty="0">
                <a:solidFill>
                  <a:srgbClr val="404040"/>
                </a:solidFill>
                <a:latin typeface="Times New Roman"/>
                <a:ea typeface="黑体"/>
                <a:cs typeface="Times New Roman"/>
              </a:rPr>
              <a:t>底端对接</a:t>
            </a:r>
            <a:r>
              <a:rPr lang="zh-CN" altLang="zh-CN" sz="2400" b="1" kern="100" dirty="0" smtClean="0">
                <a:solidFill>
                  <a:srgbClr val="404040"/>
                </a:solidFill>
                <a:latin typeface="Times New Roman"/>
                <a:ea typeface="黑体"/>
                <a:cs typeface="Times New Roman"/>
              </a:rPr>
              <a:t>且</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en-US" altLang="zh-CN" sz="2400" b="1" i="1" kern="100" dirty="0" smtClean="0">
                <a:solidFill>
                  <a:srgbClr val="404040"/>
                </a:solidFill>
                <a:latin typeface="Times New Roman"/>
                <a:ea typeface="黑体"/>
                <a:cs typeface="Courier New"/>
              </a:rPr>
              <a:t>θ</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α</a:t>
            </a:r>
            <a:r>
              <a:rPr lang="zh-CN" altLang="zh-CN" sz="2400" b="1" kern="100" dirty="0">
                <a:solidFill>
                  <a:srgbClr val="404040"/>
                </a:solidFill>
                <a:latin typeface="Times New Roman"/>
                <a:ea typeface="黑体"/>
                <a:cs typeface="Times New Roman"/>
              </a:rPr>
              <a:t>，小环自</a:t>
            </a:r>
            <a:r>
              <a:rPr lang="en-US" altLang="zh-CN" sz="2400" b="1" i="1" kern="100" dirty="0">
                <a:solidFill>
                  <a:srgbClr val="404040"/>
                </a:solidFill>
                <a:latin typeface="Times New Roman"/>
                <a:ea typeface="黑体"/>
                <a:cs typeface="Courier New"/>
              </a:rPr>
              <a:t>N</a:t>
            </a:r>
            <a:r>
              <a:rPr lang="zh-CN" altLang="zh-CN" sz="2400" b="1" kern="100" dirty="0">
                <a:solidFill>
                  <a:srgbClr val="404040"/>
                </a:solidFill>
                <a:latin typeface="Times New Roman"/>
                <a:ea typeface="黑体"/>
                <a:cs typeface="Times New Roman"/>
              </a:rPr>
              <a:t>点由静止滑下再滑上</a:t>
            </a:r>
            <a:r>
              <a:rPr lang="en-US" altLang="zh-CN" sz="2400" b="1" i="1" kern="100" dirty="0">
                <a:solidFill>
                  <a:srgbClr val="404040"/>
                </a:solidFill>
                <a:latin typeface="Times New Roman"/>
                <a:ea typeface="黑体"/>
                <a:cs typeface="Courier New"/>
              </a:rPr>
              <a:t>OM</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已知</a:t>
            </a:r>
            <a:r>
              <a:rPr lang="zh-CN" altLang="zh-CN" sz="2400" b="1" kern="100" dirty="0" smtClean="0">
                <a:solidFill>
                  <a:srgbClr val="404040"/>
                </a:solidFill>
                <a:latin typeface="Times New Roman"/>
                <a:ea typeface="黑体"/>
                <a:cs typeface="Times New Roman"/>
              </a:rPr>
              <a:t>小</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环</a:t>
            </a:r>
            <a:r>
              <a:rPr lang="zh-CN" altLang="zh-CN" sz="2400" b="1" kern="100" dirty="0">
                <a:solidFill>
                  <a:srgbClr val="404040"/>
                </a:solidFill>
                <a:latin typeface="Times New Roman"/>
                <a:ea typeface="黑体"/>
                <a:cs typeface="Times New Roman"/>
              </a:rPr>
              <a:t>在轨道</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下滑的距离小于在轨道</a:t>
            </a:r>
            <a:r>
              <a:rPr lang="en-US" altLang="zh-CN" sz="2400" b="1" i="1" kern="100" dirty="0">
                <a:solidFill>
                  <a:srgbClr val="404040"/>
                </a:solidFill>
                <a:latin typeface="Times New Roman"/>
                <a:ea typeface="黑体"/>
                <a:cs typeface="Courier New"/>
              </a:rPr>
              <a:t>OM</a:t>
            </a:r>
            <a:r>
              <a:rPr lang="zh-CN" altLang="zh-CN" sz="2400" b="1" kern="100" dirty="0">
                <a:solidFill>
                  <a:srgbClr val="404040"/>
                </a:solidFill>
                <a:latin typeface="Times New Roman"/>
                <a:ea typeface="黑体"/>
                <a:cs typeface="Times New Roman"/>
              </a:rPr>
              <a:t>上滑</a:t>
            </a:r>
            <a:r>
              <a:rPr lang="zh-CN" altLang="zh-CN" sz="2400" b="1" kern="100" dirty="0" smtClean="0">
                <a:solidFill>
                  <a:srgbClr val="404040"/>
                </a:solidFill>
                <a:latin typeface="Times New Roman"/>
                <a:ea typeface="黑体"/>
                <a:cs typeface="Times New Roman"/>
              </a:rPr>
              <a:t>的距</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离</a:t>
            </a:r>
            <a:r>
              <a:rPr lang="zh-CN" altLang="zh-CN" sz="2400" b="1" kern="100" dirty="0">
                <a:solidFill>
                  <a:srgbClr val="404040"/>
                </a:solidFill>
                <a:latin typeface="Times New Roman"/>
                <a:ea typeface="黑体"/>
                <a:cs typeface="Times New Roman"/>
              </a:rPr>
              <a:t>，忽略小环经过</a:t>
            </a:r>
            <a:r>
              <a:rPr lang="en-US" altLang="zh-CN" sz="2400" b="1" i="1" kern="100" dirty="0">
                <a:solidFill>
                  <a:srgbClr val="404040"/>
                </a:solidFill>
                <a:latin typeface="Times New Roman"/>
                <a:ea typeface="黑体"/>
                <a:cs typeface="Courier New"/>
              </a:rPr>
              <a:t>O</a:t>
            </a:r>
            <a:r>
              <a:rPr lang="zh-CN" altLang="zh-CN" sz="2400" b="1" kern="100" dirty="0">
                <a:solidFill>
                  <a:srgbClr val="404040"/>
                </a:solidFill>
                <a:latin typeface="Times New Roman"/>
                <a:ea typeface="黑体"/>
                <a:cs typeface="Times New Roman"/>
              </a:rPr>
              <a:t>点时的机械能损失，轨道各处的摩擦系数相同</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若用</a:t>
            </a:r>
            <a:r>
              <a:rPr lang="en-US" altLang="zh-CN" sz="2400" b="1" i="1" kern="100" dirty="0">
                <a:solidFill>
                  <a:srgbClr val="404040"/>
                </a:solidFill>
                <a:latin typeface="Times New Roman"/>
                <a:ea typeface="黑体"/>
                <a:cs typeface="Courier New"/>
              </a:rPr>
              <a:t>F</a:t>
            </a:r>
            <a:r>
              <a:rPr lang="zh-CN" altLang="zh-CN" sz="2400" b="1" kern="100" dirty="0" smtClean="0">
                <a:solidFill>
                  <a:srgbClr val="404040"/>
                </a:solidFill>
                <a:latin typeface="Times New Roman"/>
                <a:ea typeface="黑体"/>
                <a:cs typeface="Times New Roman"/>
              </a:rPr>
              <a:t>、</a:t>
            </a:r>
            <a:r>
              <a:rPr lang="en-US" altLang="zh-CN" sz="2400" b="1" i="1" kern="100" dirty="0" smtClean="0">
                <a:solidFill>
                  <a:srgbClr val="404040"/>
                </a:solidFill>
                <a:latin typeface="Times New Roman"/>
                <a:ea typeface="黑体"/>
                <a:cs typeface="Courier New"/>
              </a:rPr>
              <a:t>f</a:t>
            </a:r>
            <a:r>
              <a:rPr lang="zh-CN" altLang="zh-CN" sz="2400" b="1" kern="100" dirty="0" smtClean="0">
                <a:solidFill>
                  <a:srgbClr val="404040"/>
                </a:solidFill>
                <a:latin typeface="Times New Roman"/>
                <a:ea typeface="黑体"/>
                <a:cs typeface="Times New Roman"/>
              </a:rPr>
              <a:t>、</a:t>
            </a:r>
            <a:r>
              <a:rPr lang="en-US" altLang="zh-CN" sz="2400" b="1" i="1" kern="100" dirty="0">
                <a:solidFill>
                  <a:srgbClr val="404040"/>
                </a:solidFill>
                <a:latin typeface="Book Antiqua"/>
                <a:ea typeface="黑体"/>
                <a:cs typeface="Times New Roman"/>
              </a:rPr>
              <a:t>v</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分别表示小环所受的合力、摩擦力、速度和机械能，这四个物理量的大小随环运动路程的变化关系如图</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其中能正确反映小环自</a:t>
            </a:r>
            <a:r>
              <a:rPr lang="en-US" altLang="zh-CN" sz="2400" b="1" i="1" kern="100" dirty="0">
                <a:solidFill>
                  <a:srgbClr val="404040"/>
                </a:solidFill>
                <a:latin typeface="Times New Roman"/>
                <a:ea typeface="黑体"/>
                <a:cs typeface="Courier New"/>
              </a:rPr>
              <a:t>N</a:t>
            </a:r>
            <a:r>
              <a:rPr lang="zh-CN" altLang="zh-CN" sz="2400" b="1" kern="100" dirty="0">
                <a:solidFill>
                  <a:srgbClr val="404040"/>
                </a:solidFill>
                <a:latin typeface="Times New Roman"/>
                <a:ea typeface="黑体"/>
                <a:cs typeface="Times New Roman"/>
              </a:rPr>
              <a:t>点到右侧最高点运动过程的是</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
        <p:nvSpPr>
          <p:cNvPr id="11" name="对角圆角矩形 10"/>
          <p:cNvSpPr/>
          <p:nvPr/>
        </p:nvSpPr>
        <p:spPr>
          <a:xfrm>
            <a:off x="323528" y="923186"/>
            <a:ext cx="936104"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itchFamily="34" charset="-122"/>
                <a:ea typeface="微软雅黑" pitchFamily="34" charset="-122"/>
              </a:rPr>
              <a:t>例 </a:t>
            </a:r>
            <a:r>
              <a:rPr lang="en-US" altLang="zh-CN" sz="2800" b="1" dirty="0" smtClean="0">
                <a:solidFill>
                  <a:schemeClr val="bg1"/>
                </a:solidFill>
                <a:latin typeface="微软雅黑" pitchFamily="34" charset="-122"/>
                <a:ea typeface="微软雅黑" pitchFamily="34" charset="-122"/>
              </a:rPr>
              <a:t>1</a:t>
            </a:r>
            <a:endParaRPr lang="zh-CN" altLang="en-US" sz="2800" b="1" dirty="0">
              <a:solidFill>
                <a:schemeClr val="bg1"/>
              </a:solidFill>
              <a:latin typeface="微软雅黑" pitchFamily="34" charset="-122"/>
              <a:ea typeface="微软雅黑" pitchFamily="34" charset="-122"/>
            </a:endParaRPr>
          </a:p>
        </p:txBody>
      </p:sp>
      <p:pic>
        <p:nvPicPr>
          <p:cNvPr id="94210" name="Picture 2" descr="C51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61435" y="1378589"/>
            <a:ext cx="1915021" cy="833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337499" y="2242304"/>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a:t>
            </a:r>
            <a:endParaRPr lang="zh-CN" altLang="zh-CN" sz="2400" kern="100" dirty="0">
              <a:effectLst/>
              <a:latin typeface="宋体"/>
              <a:cs typeface="Courier New"/>
            </a:endParaRPr>
          </a:p>
        </p:txBody>
      </p:sp>
    </p:spTree>
    <p:extLst>
      <p:ext uri="{BB962C8B-B14F-4D97-AF65-F5344CB8AC3E}">
        <p14:creationId xmlns:p14="http://schemas.microsoft.com/office/powerpoint/2010/main" val="4554871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4663" y="697265"/>
            <a:ext cx="4275194" cy="1818346"/>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69012" y="2650582"/>
            <a:ext cx="4275196" cy="1800996"/>
          </a:xfrm>
          <a:prstGeom prst="rect">
            <a:avLst/>
          </a:prstGeom>
        </p:spPr>
      </p:pic>
    </p:spTree>
    <p:extLst>
      <p:ext uri="{BB962C8B-B14F-4D97-AF65-F5344CB8AC3E}">
        <p14:creationId xmlns:p14="http://schemas.microsoft.com/office/powerpoint/2010/main" val="25276663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25632" y="41854"/>
            <a:ext cx="8882830" cy="4985788"/>
          </a:xfrm>
          <a:prstGeom prst="rect">
            <a:avLst/>
          </a:prstGeom>
        </p:spPr>
        <p:txBody>
          <a:bodyPr wrap="square">
            <a:spAutoFit/>
          </a:bodyPr>
          <a:lstStyle/>
          <a:p>
            <a:pPr algn="just">
              <a:lnSpc>
                <a:spcPts val="4300"/>
              </a:lnSpc>
              <a:spcAft>
                <a:spcPts val="0"/>
              </a:spcAft>
            </a:pPr>
            <a:r>
              <a:rPr lang="zh-CN" altLang="zh-CN" sz="2400" b="1" kern="100" dirty="0">
                <a:solidFill>
                  <a:srgbClr val="0070C0"/>
                </a:solidFill>
                <a:latin typeface="Times New Roman"/>
                <a:ea typeface="黑体" panose="02010609060101010101" pitchFamily="49" charset="-122"/>
                <a:cs typeface="Times New Roman"/>
              </a:rPr>
              <a:t>审题突破</a:t>
            </a:r>
            <a:r>
              <a:rPr lang="zh-CN" altLang="zh-CN" sz="2400" b="1" kern="100" dirty="0">
                <a:solidFill>
                  <a:srgbClr val="404040"/>
                </a:solidFill>
                <a:latin typeface="Times New Roman"/>
                <a:ea typeface="黑体"/>
                <a:cs typeface="Times New Roman"/>
              </a:rPr>
              <a:t>　小环在</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上做初速度为</a:t>
            </a:r>
            <a:r>
              <a:rPr lang="en-US" altLang="zh-CN" sz="2400" b="1" kern="1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的匀加速运动，在</a:t>
            </a:r>
            <a:r>
              <a:rPr lang="en-US" altLang="zh-CN" sz="2400" b="1" i="1" kern="100" dirty="0">
                <a:solidFill>
                  <a:srgbClr val="404040"/>
                </a:solidFill>
                <a:latin typeface="Times New Roman"/>
                <a:ea typeface="黑体"/>
                <a:cs typeface="Courier New"/>
              </a:rPr>
              <a:t>OM</a:t>
            </a:r>
            <a:r>
              <a:rPr lang="zh-CN" altLang="zh-CN" sz="2400" b="1" kern="100" dirty="0">
                <a:solidFill>
                  <a:srgbClr val="404040"/>
                </a:solidFill>
                <a:latin typeface="Times New Roman"/>
                <a:ea typeface="黑体"/>
                <a:cs typeface="Times New Roman"/>
              </a:rPr>
              <a:t>上做匀减速运动至速度为</a:t>
            </a:r>
            <a:r>
              <a:rPr lang="en-US" altLang="zh-CN" sz="2400" b="1" kern="1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根据匀变速直线运动的平均速度公式知加速和减速过程中的平均速度相等，再根据下滑距离大于上滑距离可得物体下滑时间大于上滑时间，从而可以比较出加速度的大小，由牛顿第二定律确定小球所受合外力的大小</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小球所受滑动摩擦力的大小可以通过比较小球所受弹力的大小加以确定，小环的速度与位移的关系可以通过动能定理加以确定，合外力做功等于小环动能的变化，机械能随小环所受摩擦力做功而减小，根据摩擦力做功与位移关系加以讨论</a:t>
            </a:r>
            <a:r>
              <a:rPr lang="en-US" altLang="zh-CN" sz="2400" b="1" kern="100" dirty="0">
                <a:solidFill>
                  <a:srgbClr val="404040"/>
                </a:solidFill>
                <a:latin typeface="Times New Roman"/>
                <a:ea typeface="黑体"/>
                <a:cs typeface="Courier New"/>
              </a:rPr>
              <a:t>.</a:t>
            </a:r>
            <a:endParaRPr lang="zh-CN" altLang="zh-CN" sz="1050" kern="100" dirty="0">
              <a:effectLst/>
              <a:latin typeface="宋体"/>
              <a:cs typeface="Courier New"/>
            </a:endParaRPr>
          </a:p>
        </p:txBody>
      </p:sp>
    </p:spTree>
    <p:extLst>
      <p:ext uri="{BB962C8B-B14F-4D97-AF65-F5344CB8AC3E}">
        <p14:creationId xmlns:p14="http://schemas.microsoft.com/office/powerpoint/2010/main" val="29113312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5978" y="49474"/>
            <a:ext cx="8971658" cy="4708981"/>
          </a:xfrm>
          <a:prstGeom prst="rect">
            <a:avLst/>
          </a:prstGeom>
        </p:spPr>
        <p:txBody>
          <a:bodyPr wrap="square">
            <a:spAutoFit/>
          </a:bodyPr>
          <a:lstStyle/>
          <a:p>
            <a:pPr algn="just">
              <a:lnSpc>
                <a:spcPts val="4500"/>
              </a:lnSpc>
              <a:spcAft>
                <a:spcPts val="0"/>
              </a:spcAft>
            </a:pPr>
            <a:r>
              <a:rPr lang="zh-CN" altLang="zh-CN" sz="2400" b="1" kern="100" dirty="0">
                <a:solidFill>
                  <a:srgbClr val="0070C0"/>
                </a:solidFill>
                <a:latin typeface="Times New Roman"/>
                <a:ea typeface="黑体" panose="02010609060101010101" pitchFamily="49" charset="-122"/>
                <a:cs typeface="Times New Roman"/>
              </a:rPr>
              <a:t>解析</a:t>
            </a:r>
            <a:r>
              <a:rPr lang="zh-CN" altLang="zh-CN" sz="2400" b="1" kern="100" dirty="0">
                <a:solidFill>
                  <a:srgbClr val="404040"/>
                </a:solidFill>
                <a:latin typeface="Times New Roman"/>
                <a:ea typeface="黑体"/>
                <a:cs typeface="Times New Roman"/>
              </a:rPr>
              <a:t>　由题意知</a:t>
            </a:r>
            <a:r>
              <a:rPr lang="zh-CN" altLang="zh-CN" sz="2400" b="1" kern="100" dirty="0" smtClean="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r>
              <a:rPr lang="en-US" altLang="zh-CN" sz="2400" b="1" i="1" kern="100" dirty="0">
                <a:solidFill>
                  <a:srgbClr val="404040"/>
                </a:solidFill>
                <a:latin typeface="Book Antiqua"/>
                <a:ea typeface="黑体"/>
                <a:cs typeface="Times New Roman"/>
              </a:rPr>
              <a:t>v</a:t>
            </a:r>
            <a:r>
              <a:rPr lang="en-US" altLang="zh-CN" sz="2400" b="1" kern="100" baseline="-250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Book Antiqua"/>
                <a:ea typeface="黑体"/>
                <a:cs typeface="Times New Roman"/>
              </a:rPr>
              <a:t>v</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知环在</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OM</a:t>
            </a:r>
            <a:r>
              <a:rPr lang="zh-CN" altLang="zh-CN" sz="2400" b="1" kern="100" dirty="0">
                <a:solidFill>
                  <a:srgbClr val="404040"/>
                </a:solidFill>
                <a:latin typeface="Times New Roman"/>
                <a:ea typeface="黑体"/>
                <a:cs typeface="Times New Roman"/>
              </a:rPr>
              <a:t>上滑动的平均速度相等，又因为小环在轨道</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下滑的距离小于在轨道</a:t>
            </a:r>
            <a:r>
              <a:rPr lang="en-US" altLang="zh-CN" sz="2400" b="1" i="1" kern="100" dirty="0">
                <a:solidFill>
                  <a:srgbClr val="404040"/>
                </a:solidFill>
                <a:latin typeface="Times New Roman"/>
                <a:ea typeface="黑体"/>
                <a:cs typeface="Courier New"/>
              </a:rPr>
              <a:t>OM</a:t>
            </a:r>
            <a:r>
              <a:rPr lang="zh-CN" altLang="zh-CN" sz="2400" b="1" kern="100" dirty="0">
                <a:solidFill>
                  <a:srgbClr val="404040"/>
                </a:solidFill>
                <a:latin typeface="Times New Roman"/>
                <a:ea typeface="黑体"/>
                <a:cs typeface="Times New Roman"/>
              </a:rPr>
              <a:t>上滑的距离，</a:t>
            </a:r>
            <a:r>
              <a:rPr lang="zh-CN" altLang="zh-CN" sz="2400" b="1" kern="100" dirty="0" smtClean="0">
                <a:solidFill>
                  <a:srgbClr val="404040"/>
                </a:solidFill>
                <a:latin typeface="Times New Roman"/>
                <a:ea typeface="黑体"/>
                <a:cs typeface="Times New Roman"/>
              </a:rPr>
              <a:t>结合</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a:t>
            </a:r>
            <a:r>
              <a:rPr lang="en-US" altLang="zh-CN" sz="2400" b="1" kern="100" dirty="0" smtClean="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 </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可得：在</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上运动的时间小，在根据</a:t>
            </a:r>
            <a:r>
              <a:rPr lang="en-US" altLang="zh-CN" sz="2400" b="1" i="1" kern="100" dirty="0">
                <a:solidFill>
                  <a:srgbClr val="404040"/>
                </a:solidFill>
                <a:latin typeface="Times New Roman"/>
                <a:ea typeface="黑体"/>
                <a:cs typeface="Courier New"/>
              </a:rPr>
              <a:t>a</a:t>
            </a:r>
            <a:r>
              <a:rPr lang="zh-CN" altLang="zh-CN" sz="2400" b="1" kern="100" dirty="0" smtClean="0">
                <a:solidFill>
                  <a:srgbClr val="404040"/>
                </a:solidFill>
                <a:latin typeface="Times New Roman"/>
                <a:ea typeface="黑体"/>
                <a:cs typeface="Times New Roman"/>
              </a:rPr>
              <a:t>＝</a:t>
            </a: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可知</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上下滑时的加速度较大，故在</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上合外力较大，所以</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正确</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NO</a:t>
            </a:r>
            <a:r>
              <a:rPr lang="zh-CN" altLang="zh-CN" sz="2400" b="1" kern="100" dirty="0">
                <a:solidFill>
                  <a:srgbClr val="404040"/>
                </a:solidFill>
                <a:latin typeface="Times New Roman"/>
                <a:ea typeface="黑体"/>
                <a:cs typeface="Times New Roman"/>
              </a:rPr>
              <a:t>上</a:t>
            </a:r>
            <a:r>
              <a:rPr lang="zh-CN" altLang="zh-CN" sz="2400" b="1" kern="100" dirty="0" smtClean="0">
                <a:solidFill>
                  <a:srgbClr val="404040"/>
                </a:solidFill>
                <a:latin typeface="Times New Roman"/>
                <a:ea typeface="黑体"/>
                <a:cs typeface="Times New Roman"/>
              </a:rPr>
              <a:t>摩擦力</a:t>
            </a:r>
            <a:r>
              <a:rPr lang="en-US" altLang="zh-CN" sz="2400" b="1" i="1" kern="100" dirty="0" smtClean="0">
                <a:solidFill>
                  <a:srgbClr val="404040"/>
                </a:solidFill>
                <a:latin typeface="Times New Roman"/>
                <a:ea typeface="黑体"/>
                <a:cs typeface="Courier New"/>
              </a:rPr>
              <a:t>f</a:t>
            </a:r>
            <a:r>
              <a:rPr lang="en-US" altLang="zh-CN" sz="2400" b="1" kern="100" baseline="-25000" dirty="0" smtClean="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μmg</a:t>
            </a:r>
            <a:r>
              <a:rPr lang="en-US" altLang="zh-CN" sz="2400" b="1" kern="100" dirty="0" err="1">
                <a:solidFill>
                  <a:srgbClr val="404040"/>
                </a:solidFill>
                <a:latin typeface="Times New Roman"/>
                <a:ea typeface="黑体"/>
                <a:cs typeface="Courier New"/>
              </a:rPr>
              <a:t>cos</a:t>
            </a:r>
            <a:r>
              <a:rPr lang="en-US" altLang="zh-CN" sz="2400" b="1" kern="100" dirty="0">
                <a:solidFill>
                  <a:srgbClr val="404040"/>
                </a:solidFill>
                <a:latin typeface="Times New Roman"/>
                <a:ea typeface="黑体"/>
                <a:cs typeface="Courier New"/>
              </a:rPr>
              <a:t> </a:t>
            </a:r>
            <a:r>
              <a:rPr lang="en-US" altLang="zh-CN" sz="2400" b="1" i="1" kern="100" dirty="0">
                <a:solidFill>
                  <a:srgbClr val="404040"/>
                </a:solidFill>
                <a:latin typeface="Times New Roman"/>
                <a:ea typeface="黑体"/>
                <a:cs typeface="Courier New"/>
              </a:rPr>
              <a:t>θ</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OM</a:t>
            </a:r>
            <a:r>
              <a:rPr lang="zh-CN" altLang="zh-CN" sz="2400" b="1" kern="100" dirty="0" smtClean="0">
                <a:solidFill>
                  <a:srgbClr val="404040"/>
                </a:solidFill>
                <a:latin typeface="Times New Roman"/>
                <a:ea typeface="黑体"/>
                <a:cs typeface="Times New Roman"/>
              </a:rPr>
              <a:t>上</a:t>
            </a:r>
            <a:r>
              <a:rPr lang="en-US" altLang="zh-CN" sz="2400" b="1" i="1" kern="100" dirty="0" smtClean="0">
                <a:solidFill>
                  <a:srgbClr val="404040"/>
                </a:solidFill>
                <a:latin typeface="Times New Roman"/>
                <a:ea typeface="黑体"/>
                <a:cs typeface="Courier New"/>
              </a:rPr>
              <a:t>f</a:t>
            </a:r>
            <a:r>
              <a:rPr lang="en-US" altLang="zh-CN" sz="2400" b="1" kern="100" baseline="-25000" dirty="0" smtClean="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μmg</a:t>
            </a:r>
            <a:r>
              <a:rPr lang="en-US" altLang="zh-CN" sz="2400" b="1" kern="100" dirty="0" err="1">
                <a:solidFill>
                  <a:srgbClr val="404040"/>
                </a:solidFill>
                <a:latin typeface="Times New Roman"/>
                <a:ea typeface="黑体"/>
                <a:cs typeface="Courier New"/>
              </a:rPr>
              <a:t>cos</a:t>
            </a:r>
            <a:r>
              <a:rPr lang="en-US" altLang="zh-CN" sz="2400" b="1" kern="100" dirty="0">
                <a:solidFill>
                  <a:srgbClr val="404040"/>
                </a:solidFill>
                <a:latin typeface="Times New Roman"/>
                <a:ea typeface="黑体"/>
                <a:cs typeface="Courier New"/>
              </a:rPr>
              <a:t> </a:t>
            </a:r>
            <a:r>
              <a:rPr lang="en-US" altLang="zh-CN" sz="2400" b="1" i="1" kern="100" dirty="0">
                <a:solidFill>
                  <a:srgbClr val="404040"/>
                </a:solidFill>
                <a:latin typeface="Times New Roman"/>
                <a:ea typeface="黑体"/>
                <a:cs typeface="Courier New"/>
              </a:rPr>
              <a:t>α</a:t>
            </a:r>
            <a:r>
              <a:rPr lang="zh-CN" altLang="zh-CN" sz="2400" b="1" kern="100" dirty="0">
                <a:solidFill>
                  <a:srgbClr val="404040"/>
                </a:solidFill>
                <a:latin typeface="Times New Roman"/>
                <a:ea typeface="黑体"/>
                <a:cs typeface="Times New Roman"/>
              </a:rPr>
              <a:t>，又</a:t>
            </a:r>
            <a:r>
              <a:rPr lang="en-US" altLang="zh-CN" sz="2400" b="1" i="1" kern="100" dirty="0">
                <a:solidFill>
                  <a:srgbClr val="404040"/>
                </a:solidFill>
                <a:latin typeface="Times New Roman"/>
                <a:ea typeface="黑体"/>
                <a:cs typeface="Courier New"/>
              </a:rPr>
              <a:t>θ</a:t>
            </a:r>
            <a:r>
              <a:rPr lang="en-US" altLang="zh-CN" sz="2400" b="1" kern="100" dirty="0">
                <a:solidFill>
                  <a:srgbClr val="404040"/>
                </a:solidFill>
                <a:latin typeface="Times New Roman"/>
                <a:ea typeface="黑体"/>
                <a:cs typeface="Courier New"/>
              </a:rPr>
              <a:t>&gt;</a:t>
            </a:r>
            <a:r>
              <a:rPr lang="en-US" altLang="zh-CN" sz="2400" b="1" i="1" kern="100" dirty="0">
                <a:solidFill>
                  <a:srgbClr val="404040"/>
                </a:solidFill>
                <a:latin typeface="Times New Roman"/>
                <a:ea typeface="黑体"/>
                <a:cs typeface="Courier New"/>
              </a:rPr>
              <a:t>α</a:t>
            </a:r>
            <a:r>
              <a:rPr lang="zh-CN" altLang="zh-CN" sz="2400" b="1" kern="100" dirty="0">
                <a:solidFill>
                  <a:srgbClr val="404040"/>
                </a:solidFill>
                <a:latin typeface="Times New Roman"/>
                <a:ea typeface="黑体"/>
                <a:cs typeface="Times New Roman"/>
              </a:rPr>
              <a:t>，所以下滑时的摩擦力小于上滑时的摩擦力，故</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正确</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因</a:t>
            </a:r>
            <a:r>
              <a:rPr lang="zh-CN" altLang="zh-CN" sz="2400" b="1" kern="100" dirty="0">
                <a:solidFill>
                  <a:srgbClr val="404040"/>
                </a:solidFill>
                <a:latin typeface="Times New Roman"/>
                <a:ea typeface="黑体"/>
                <a:cs typeface="Times New Roman"/>
              </a:rPr>
              <a:t>环在下滑和上滑的过程中均做匀变速运动满足</a:t>
            </a:r>
            <a:r>
              <a:rPr lang="en-US" altLang="zh-CN" sz="2400" b="1" i="1" kern="100" dirty="0">
                <a:solidFill>
                  <a:srgbClr val="404040"/>
                </a:solidFill>
                <a:latin typeface="Book Antiqua"/>
                <a:ea typeface="黑体"/>
                <a:cs typeface="Times New Roman"/>
              </a:rPr>
              <a:t>v</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kern="100" dirty="0" smtClean="0">
                <a:solidFill>
                  <a:srgbClr val="404040"/>
                </a:solidFill>
                <a:latin typeface="Times New Roman"/>
                <a:ea typeface="黑体"/>
                <a:cs typeface="Courier New"/>
              </a:rPr>
              <a:t>2</a:t>
            </a:r>
            <a:r>
              <a:rPr lang="en-US" altLang="zh-CN" sz="2400" b="1" i="1" kern="100" dirty="0" smtClean="0">
                <a:solidFill>
                  <a:srgbClr val="404040"/>
                </a:solidFill>
                <a:latin typeface="Times New Roman"/>
                <a:ea typeface="黑体"/>
                <a:cs typeface="Courier New"/>
              </a:rPr>
              <a:t>as</a:t>
            </a:r>
            <a:r>
              <a:rPr lang="zh-CN" altLang="zh-CN" sz="2400" b="1" kern="100" dirty="0" smtClean="0">
                <a:solidFill>
                  <a:srgbClr val="404040"/>
                </a:solidFill>
                <a:latin typeface="Times New Roman"/>
                <a:ea typeface="黑体"/>
                <a:cs typeface="Times New Roman"/>
              </a:rPr>
              <a:t>，</a:t>
            </a:r>
            <a:r>
              <a:rPr lang="zh-CN" altLang="zh-CN" sz="2400" b="1" kern="100" dirty="0">
                <a:solidFill>
                  <a:srgbClr val="404040"/>
                </a:solidFill>
                <a:latin typeface="Times New Roman"/>
                <a:ea typeface="黑体"/>
                <a:cs typeface="Times New Roman"/>
              </a:rPr>
              <a:t>故速度与位移不是线性关系，故</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错误</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1841070819"/>
              </p:ext>
            </p:extLst>
          </p:nvPr>
        </p:nvGraphicFramePr>
        <p:xfrm>
          <a:off x="2592402" y="122769"/>
          <a:ext cx="884238" cy="769937"/>
        </p:xfrm>
        <a:graphic>
          <a:graphicData uri="http://schemas.openxmlformats.org/presentationml/2006/ole">
            <mc:AlternateContent xmlns:mc="http://schemas.openxmlformats.org/markup-compatibility/2006">
              <mc:Choice xmlns:v="urn:schemas-microsoft-com:vml" Requires="v">
                <p:oleObj spid="_x0000_s98330" name="文档" r:id="rId3" imgW="885019" imgH="793624" progId="Word.Document.12">
                  <p:embed/>
                </p:oleObj>
              </mc:Choice>
              <mc:Fallback>
                <p:oleObj name="文档" r:id="rId3" imgW="885019" imgH="793624" progId="Word.Document.12">
                  <p:embed/>
                  <p:pic>
                    <p:nvPicPr>
                      <p:cNvPr id="0" name=""/>
                      <p:cNvPicPr/>
                      <p:nvPr/>
                    </p:nvPicPr>
                    <p:blipFill>
                      <a:blip r:embed="rId4"/>
                      <a:stretch>
                        <a:fillRect/>
                      </a:stretch>
                    </p:blipFill>
                    <p:spPr>
                      <a:xfrm>
                        <a:off x="2592402" y="122769"/>
                        <a:ext cx="884238" cy="769937"/>
                      </a:xfrm>
                      <a:prstGeom prst="rect">
                        <a:avLst/>
                      </a:prstGeom>
                    </p:spPr>
                  </p:pic>
                </p:oleObj>
              </mc:Fallback>
            </mc:AlternateContent>
          </a:graphicData>
        </a:graphic>
      </p:graphicFrame>
      <p:graphicFrame>
        <p:nvGraphicFramePr>
          <p:cNvPr id="3" name="对象 2"/>
          <p:cNvGraphicFramePr>
            <a:graphicFrameLocks noChangeAspect="1"/>
          </p:cNvGraphicFramePr>
          <p:nvPr>
            <p:extLst>
              <p:ext uri="{D42A27DB-BD31-4B8C-83A1-F6EECF244321}">
                <p14:modId xmlns:p14="http://schemas.microsoft.com/office/powerpoint/2010/main" val="230106798"/>
              </p:ext>
            </p:extLst>
          </p:nvPr>
        </p:nvGraphicFramePr>
        <p:xfrm>
          <a:off x="1883187" y="1339994"/>
          <a:ext cx="441325" cy="547687"/>
        </p:xfrm>
        <a:graphic>
          <a:graphicData uri="http://schemas.openxmlformats.org/presentationml/2006/ole">
            <mc:AlternateContent xmlns:mc="http://schemas.openxmlformats.org/markup-compatibility/2006">
              <mc:Choice xmlns:v="urn:schemas-microsoft-com:vml" Requires="v">
                <p:oleObj spid="_x0000_s98331" name="文档" r:id="rId5" imgW="443050" imgH="595308" progId="Word.Document.12">
                  <p:embed/>
                </p:oleObj>
              </mc:Choice>
              <mc:Fallback>
                <p:oleObj name="文档" r:id="rId5" imgW="443050" imgH="595308" progId="Word.Document.12">
                  <p:embed/>
                  <p:pic>
                    <p:nvPicPr>
                      <p:cNvPr id="0" name=""/>
                      <p:cNvPicPr/>
                      <p:nvPr/>
                    </p:nvPicPr>
                    <p:blipFill>
                      <a:blip r:embed="rId6"/>
                      <a:stretch>
                        <a:fillRect/>
                      </a:stretch>
                    </p:blipFill>
                    <p:spPr>
                      <a:xfrm>
                        <a:off x="1883187" y="1339994"/>
                        <a:ext cx="441325" cy="547687"/>
                      </a:xfrm>
                      <a:prstGeom prst="rect">
                        <a:avLst/>
                      </a:prstGeom>
                    </p:spPr>
                  </p:pic>
                </p:oleObj>
              </mc:Fallback>
            </mc:AlternateContent>
          </a:graphicData>
        </a:graphic>
      </p:graphicFrame>
      <p:graphicFrame>
        <p:nvGraphicFramePr>
          <p:cNvPr id="4" name="对象 3"/>
          <p:cNvGraphicFramePr>
            <a:graphicFrameLocks noChangeAspect="1"/>
          </p:cNvGraphicFramePr>
          <p:nvPr>
            <p:extLst>
              <p:ext uri="{D42A27DB-BD31-4B8C-83A1-F6EECF244321}">
                <p14:modId xmlns:p14="http://schemas.microsoft.com/office/powerpoint/2010/main" val="1752496997"/>
              </p:ext>
            </p:extLst>
          </p:nvPr>
        </p:nvGraphicFramePr>
        <p:xfrm>
          <a:off x="7712089" y="1154450"/>
          <a:ext cx="411163" cy="792162"/>
        </p:xfrm>
        <a:graphic>
          <a:graphicData uri="http://schemas.openxmlformats.org/presentationml/2006/ole">
            <mc:AlternateContent xmlns:mc="http://schemas.openxmlformats.org/markup-compatibility/2006">
              <mc:Choice xmlns:v="urn:schemas-microsoft-com:vml" Requires="v">
                <p:oleObj spid="_x0000_s98332" name="文档" r:id="rId7" imgW="412817" imgH="793624" progId="Word.Document.12">
                  <p:embed/>
                </p:oleObj>
              </mc:Choice>
              <mc:Fallback>
                <p:oleObj name="文档" r:id="rId7" imgW="412817" imgH="793624" progId="Word.Document.12">
                  <p:embed/>
                  <p:pic>
                    <p:nvPicPr>
                      <p:cNvPr id="0" name=""/>
                      <p:cNvPicPr/>
                      <p:nvPr/>
                    </p:nvPicPr>
                    <p:blipFill>
                      <a:blip r:embed="rId8"/>
                      <a:stretch>
                        <a:fillRect/>
                      </a:stretch>
                    </p:blipFill>
                    <p:spPr>
                      <a:xfrm>
                        <a:off x="7712089" y="1154450"/>
                        <a:ext cx="411163" cy="792162"/>
                      </a:xfrm>
                      <a:prstGeom prst="rect">
                        <a:avLst/>
                      </a:prstGeom>
                    </p:spPr>
                  </p:pic>
                </p:oleObj>
              </mc:Fallback>
            </mc:AlternateContent>
          </a:graphicData>
        </a:graphic>
      </p:graphicFrame>
    </p:spTree>
    <p:extLst>
      <p:ext uri="{BB962C8B-B14F-4D97-AF65-F5344CB8AC3E}">
        <p14:creationId xmlns:p14="http://schemas.microsoft.com/office/powerpoint/2010/main" val="38890802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blinds(horizontal)">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linds(horizontal)">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98935" y="1119585"/>
            <a:ext cx="8536225" cy="3298339"/>
          </a:xfrm>
          <a:prstGeom prst="rect">
            <a:avLst/>
          </a:prstGeom>
        </p:spPr>
        <p:txBody>
          <a:bodyPr wrap="square">
            <a:spAutoFit/>
          </a:bodyPr>
          <a:lstStyle/>
          <a:p>
            <a:pPr lvl="0" algn="just">
              <a:lnSpc>
                <a:spcPts val="5000"/>
              </a:lnSpc>
            </a:pPr>
            <a:r>
              <a:rPr lang="zh-CN" altLang="zh-CN" sz="2600" b="1" kern="100" dirty="0">
                <a:solidFill>
                  <a:srgbClr val="404040"/>
                </a:solidFill>
                <a:latin typeface="Times New Roman"/>
                <a:ea typeface="黑体"/>
                <a:cs typeface="Times New Roman"/>
              </a:rPr>
              <a:t>由机械能守恒可知，机械能的变化是由摩擦力做功引起的，故</a:t>
            </a:r>
            <a:r>
              <a:rPr lang="en-US" altLang="zh-CN" sz="2600" b="1" i="1" kern="100" dirty="0">
                <a:solidFill>
                  <a:srgbClr val="404040"/>
                </a:solidFill>
                <a:latin typeface="Times New Roman"/>
                <a:ea typeface="黑体"/>
                <a:cs typeface="Courier New"/>
              </a:rPr>
              <a:t>E</a:t>
            </a:r>
            <a:r>
              <a:rPr lang="zh-CN" altLang="zh-CN" sz="2600" b="1" kern="100" dirty="0" smtClean="0">
                <a:solidFill>
                  <a:srgbClr val="404040"/>
                </a:solidFill>
                <a:latin typeface="Times New Roman"/>
                <a:ea typeface="黑体"/>
                <a:cs typeface="Times New Roman"/>
              </a:rPr>
              <a:t>－</a:t>
            </a:r>
            <a:r>
              <a:rPr lang="en-US" altLang="zh-CN" sz="2600" b="1" i="1" kern="100" dirty="0" smtClean="0">
                <a:solidFill>
                  <a:srgbClr val="404040"/>
                </a:solidFill>
                <a:latin typeface="Times New Roman"/>
                <a:ea typeface="黑体"/>
                <a:cs typeface="Courier New"/>
              </a:rPr>
              <a:t>s</a:t>
            </a:r>
            <a:r>
              <a:rPr lang="zh-CN" altLang="zh-CN" sz="2600" b="1" kern="100" dirty="0" smtClean="0">
                <a:solidFill>
                  <a:srgbClr val="404040"/>
                </a:solidFill>
                <a:latin typeface="Times New Roman"/>
                <a:ea typeface="黑体"/>
                <a:cs typeface="Times New Roman"/>
              </a:rPr>
              <a:t>图象</a:t>
            </a:r>
            <a:r>
              <a:rPr lang="zh-CN" altLang="zh-CN" sz="2600" b="1" kern="100" dirty="0">
                <a:solidFill>
                  <a:srgbClr val="404040"/>
                </a:solidFill>
                <a:latin typeface="Times New Roman"/>
                <a:ea typeface="黑体"/>
                <a:cs typeface="Times New Roman"/>
              </a:rPr>
              <a:t>的斜率表示摩擦力，又下滑时的摩擦力小于上滑时的摩擦力，所以图象前段斜率应小于后段的斜率，所以</a:t>
            </a: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错误</a:t>
            </a:r>
            <a:r>
              <a:rPr lang="en-US" altLang="zh-CN" sz="2600" b="1" kern="100" dirty="0">
                <a:solidFill>
                  <a:srgbClr val="404040"/>
                </a:solidFill>
                <a:latin typeface="Times New Roman"/>
                <a:ea typeface="黑体"/>
                <a:cs typeface="Courier New"/>
              </a:rPr>
              <a:t>.</a:t>
            </a:r>
            <a:endParaRPr lang="zh-CN" altLang="zh-CN" sz="2600" kern="100" dirty="0">
              <a:solidFill>
                <a:prstClr val="black"/>
              </a:solidFill>
              <a:latin typeface="宋体"/>
              <a:cs typeface="Courier New"/>
            </a:endParaRPr>
          </a:p>
          <a:p>
            <a:pPr lvl="0" algn="just">
              <a:lnSpc>
                <a:spcPts val="5000"/>
              </a:lnSpc>
            </a:pPr>
            <a:r>
              <a:rPr lang="zh-CN" altLang="zh-CN" sz="2600" b="1" kern="100" dirty="0">
                <a:solidFill>
                  <a:srgbClr val="0070C0"/>
                </a:solidFill>
                <a:latin typeface="Times New Roman"/>
                <a:ea typeface="黑体" panose="02010609060101010101" pitchFamily="49" charset="-122"/>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smtClean="0">
                <a:solidFill>
                  <a:schemeClr val="accent6">
                    <a:lumMod val="75000"/>
                  </a:schemeClr>
                </a:solidFill>
                <a:latin typeface="Times New Roman"/>
                <a:ea typeface="黑体"/>
                <a:cs typeface="Courier New"/>
              </a:rPr>
              <a:t>AB</a:t>
            </a:r>
            <a:endParaRPr lang="zh-CN" altLang="zh-CN" sz="260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23115645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blinds(horizontal)">
                                      <p:cBhvr>
                                        <p:cTn id="7"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5440" y="771550"/>
            <a:ext cx="8440820" cy="4131900"/>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1</a:t>
            </a:r>
            <a:r>
              <a:rPr lang="en-US" altLang="zh-CN" sz="2400" b="1" kern="100" dirty="0" smtClean="0">
                <a:solidFill>
                  <a:srgbClr val="404040"/>
                </a:solidFill>
                <a:latin typeface="Times New Roman"/>
                <a:ea typeface="黑体"/>
                <a:cs typeface="Courier New"/>
              </a:rPr>
              <a:t>.</a:t>
            </a:r>
            <a:r>
              <a:rPr lang="en-US" altLang="zh-CN" sz="2400" b="1" kern="100" dirty="0" smtClean="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单选</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zh-CN" sz="2400" b="1" kern="100" dirty="0" smtClean="0">
                <a:solidFill>
                  <a:srgbClr val="404040"/>
                </a:solidFill>
                <a:latin typeface="Times New Roman"/>
                <a:ea typeface="黑体"/>
                <a:cs typeface="Times New Roman"/>
              </a:rPr>
              <a:t>如</a:t>
            </a: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所示，直线</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和曲线</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分别是在</a:t>
            </a:r>
            <a:r>
              <a:rPr lang="zh-CN" altLang="zh-CN" sz="2400" b="1" kern="100" dirty="0" smtClean="0">
                <a:solidFill>
                  <a:srgbClr val="404040"/>
                </a:solidFill>
                <a:latin typeface="Times New Roman"/>
                <a:ea typeface="黑体"/>
                <a:cs typeface="Times New Roman"/>
              </a:rPr>
              <a:t>平直</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公路上</a:t>
            </a:r>
            <a:r>
              <a:rPr lang="zh-CN" altLang="zh-CN" sz="2400" b="1" kern="100" dirty="0">
                <a:solidFill>
                  <a:srgbClr val="404040"/>
                </a:solidFill>
                <a:latin typeface="Times New Roman"/>
                <a:ea typeface="黑体"/>
                <a:cs typeface="Times New Roman"/>
              </a:rPr>
              <a:t>行驶的汽车</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的位移</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时间</a:t>
            </a:r>
            <a:r>
              <a:rPr lang="en-US" altLang="zh-CN" sz="2400" b="1" kern="100" dirty="0" smtClean="0">
                <a:solidFill>
                  <a:srgbClr val="404040"/>
                </a:solidFill>
                <a:latin typeface="Times New Roman"/>
                <a:ea typeface="黑体"/>
                <a:cs typeface="Courier New"/>
              </a:rPr>
              <a:t>(</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t</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图线</a:t>
            </a:r>
            <a:r>
              <a:rPr lang="en-US" altLang="zh-CN" sz="2400" b="1" kern="100" dirty="0" smtClean="0">
                <a:solidFill>
                  <a:srgbClr val="404040"/>
                </a:solidFill>
                <a:latin typeface="Times New Roman"/>
                <a:ea typeface="黑体"/>
                <a:cs typeface="Courier New"/>
              </a:rPr>
              <a:t>.</a:t>
            </a:r>
          </a:p>
          <a:p>
            <a:pPr algn="just">
              <a:lnSpc>
                <a:spcPts val="4500"/>
              </a:lnSpc>
              <a:spcAft>
                <a:spcPts val="0"/>
              </a:spcAft>
            </a:pPr>
            <a:r>
              <a:rPr lang="zh-CN" altLang="zh-CN" sz="2400" b="1" kern="100" dirty="0" smtClean="0">
                <a:solidFill>
                  <a:srgbClr val="404040"/>
                </a:solidFill>
                <a:latin typeface="Times New Roman"/>
                <a:ea typeface="黑体"/>
                <a:cs typeface="Times New Roman"/>
              </a:rPr>
              <a:t>由</a:t>
            </a:r>
            <a:r>
              <a:rPr lang="zh-CN" altLang="zh-CN" sz="2400" b="1" kern="100" dirty="0">
                <a:solidFill>
                  <a:srgbClr val="404040"/>
                </a:solidFill>
                <a:latin typeface="Times New Roman"/>
                <a:ea typeface="黑体"/>
                <a:cs typeface="Times New Roman"/>
              </a:rPr>
              <a:t>图可知</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en-US" altLang="zh-CN" sz="2400" b="1" kern="100" dirty="0" smtClean="0">
                <a:solidFill>
                  <a:srgbClr val="404040"/>
                </a:solidFill>
                <a:latin typeface="Times New Roman"/>
                <a:ea typeface="黑体"/>
                <a:cs typeface="Courier New"/>
              </a:rPr>
              <a:t>A</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时刻，两车速度相等</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时刻，</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两车运动方向相同</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到</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这段时间内，</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车的速率先减小后增大</a:t>
            </a:r>
            <a:endParaRPr lang="zh-CN" altLang="zh-CN" sz="105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到</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这段时间内，</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车的速率一直比</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车</a:t>
            </a:r>
            <a:r>
              <a:rPr lang="zh-CN" altLang="zh-CN" sz="2400" b="1" kern="100" dirty="0" smtClean="0">
                <a:solidFill>
                  <a:srgbClr val="404040"/>
                </a:solidFill>
                <a:latin typeface="Times New Roman"/>
                <a:ea typeface="黑体"/>
                <a:cs typeface="Times New Roman"/>
              </a:rPr>
              <a:t>大</a:t>
            </a:r>
            <a:endParaRPr lang="zh-CN" altLang="zh-CN" sz="1050" kern="100" dirty="0">
              <a:latin typeface="宋体"/>
              <a:cs typeface="Courier New"/>
            </a:endParaRPr>
          </a:p>
        </p:txBody>
      </p:sp>
      <p:sp>
        <p:nvSpPr>
          <p:cNvPr id="8" name="对角圆角矩形 7"/>
          <p:cNvSpPr/>
          <p:nvPr/>
        </p:nvSpPr>
        <p:spPr>
          <a:xfrm>
            <a:off x="395536" y="259874"/>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sp>
        <p:nvSpPr>
          <p:cNvPr id="4" name="矩形 3"/>
          <p:cNvSpPr/>
          <p:nvPr/>
        </p:nvSpPr>
        <p:spPr>
          <a:xfrm>
            <a:off x="7668483" y="2334116"/>
            <a:ext cx="647933" cy="605294"/>
          </a:xfrm>
          <a:prstGeom prst="rect">
            <a:avLst/>
          </a:prstGeom>
        </p:spPr>
        <p:txBody>
          <a:bodyPr wrap="none">
            <a:spAutoFit/>
          </a:bodyPr>
          <a:lstStyle/>
          <a:p>
            <a:pPr lvl="0" algn="ctr">
              <a:lnSpc>
                <a:spcPts val="4000"/>
              </a:lnSpc>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2</a:t>
            </a:r>
            <a:endParaRPr lang="zh-CN" altLang="zh-CN" sz="2400" kern="100" dirty="0">
              <a:solidFill>
                <a:prstClr val="black"/>
              </a:solidFill>
              <a:latin typeface="宋体"/>
              <a:cs typeface="Courier New"/>
            </a:endParaRPr>
          </a:p>
        </p:txBody>
      </p:sp>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264" y="987574"/>
            <a:ext cx="1847996" cy="1338804"/>
          </a:xfrm>
          <a:prstGeom prst="rect">
            <a:avLst/>
          </a:prstGeom>
        </p:spPr>
      </p:pic>
    </p:spTree>
    <p:extLst>
      <p:ext uri="{BB962C8B-B14F-4D97-AF65-F5344CB8AC3E}">
        <p14:creationId xmlns:p14="http://schemas.microsoft.com/office/powerpoint/2010/main" val="13914598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3236" y="-20538"/>
            <a:ext cx="8525228" cy="5221942"/>
          </a:xfrm>
          <a:prstGeom prst="rect">
            <a:avLst/>
          </a:prstGeom>
        </p:spPr>
        <p:txBody>
          <a:bodyPr wrap="square">
            <a:spAutoFit/>
          </a:bodyPr>
          <a:lstStyle/>
          <a:p>
            <a:pPr algn="just">
              <a:lnSpc>
                <a:spcPts val="4000"/>
              </a:lnSpc>
              <a:spcAft>
                <a:spcPts val="0"/>
              </a:spcAft>
            </a:pPr>
            <a:r>
              <a:rPr lang="zh-CN" altLang="zh-CN" sz="2400" b="1" kern="100" dirty="0">
                <a:solidFill>
                  <a:srgbClr val="0070C0"/>
                </a:solidFill>
                <a:latin typeface="Times New Roman"/>
                <a:ea typeface="黑体" panose="02010609060101010101" pitchFamily="49" charset="-122"/>
                <a:cs typeface="Times New Roman"/>
              </a:rPr>
              <a:t>解析</a:t>
            </a:r>
            <a:r>
              <a:rPr lang="zh-CN" altLang="zh-CN" sz="2400" b="1" kern="100" dirty="0">
                <a:solidFill>
                  <a:srgbClr val="404040"/>
                </a:solidFill>
                <a:latin typeface="Times New Roman"/>
                <a:ea typeface="黑体"/>
                <a:cs typeface="Times New Roman"/>
              </a:rPr>
              <a:t>　由题图可知，在</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时刻，两车位置相同，图线切线的斜率不同，即两车速度不相等，选项</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错误</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因为</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图线切线的斜率代表速度，在</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时刻，</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切线的斜率符号相反，故</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两车运动方向相反，选项</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错误</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到</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这段时间内，</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切线的斜率先减小后增大，故</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车的速率先减小后增大，选项</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正确</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到</a:t>
            </a:r>
            <a:r>
              <a:rPr lang="en-US" altLang="zh-CN" sz="2400" b="1" i="1" kern="100" dirty="0">
                <a:solidFill>
                  <a:srgbClr val="404040"/>
                </a:solidFill>
                <a:latin typeface="Times New Roman"/>
                <a:ea typeface="黑体"/>
                <a:cs typeface="Courier New"/>
              </a:rPr>
              <a:t>t</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这段时间内，比较</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切线的斜率可知，开始</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车速率大于</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，然后</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车的速率逐渐减小，直到等于</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车的速率；然后减小到零后又反向增加，故选项</a:t>
            </a: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错误</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zh-CN" altLang="zh-CN" sz="2400" b="1" kern="100" dirty="0">
                <a:solidFill>
                  <a:srgbClr val="0070C0"/>
                </a:solidFill>
                <a:latin typeface="Times New Roman"/>
                <a:ea typeface="黑体" panose="02010609060101010101" pitchFamily="49" charset="-122"/>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C</a:t>
            </a:r>
            <a:endParaRPr lang="zh-CN" altLang="zh-CN" sz="1050" kern="100" dirty="0">
              <a:solidFill>
                <a:schemeClr val="accent6">
                  <a:lumMod val="75000"/>
                </a:schemeClr>
              </a:solidFill>
              <a:effectLst/>
              <a:latin typeface="宋体"/>
              <a:cs typeface="Courier New"/>
            </a:endParaRPr>
          </a:p>
        </p:txBody>
      </p:sp>
    </p:spTree>
    <p:extLst>
      <p:ext uri="{BB962C8B-B14F-4D97-AF65-F5344CB8AC3E}">
        <p14:creationId xmlns:p14="http://schemas.microsoft.com/office/powerpoint/2010/main" val="17055514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矩形 3"/>
              <p:cNvSpPr/>
              <p:nvPr/>
            </p:nvSpPr>
            <p:spPr>
              <a:xfrm>
                <a:off x="247663" y="167025"/>
                <a:ext cx="8572809" cy="4708981"/>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2</a:t>
                </a:r>
                <a:r>
                  <a:rPr lang="en-US" altLang="zh-CN" sz="2400" b="1" kern="100" dirty="0" smtClean="0">
                    <a:solidFill>
                      <a:srgbClr val="404040"/>
                    </a:solidFill>
                    <a:latin typeface="Times New Roman"/>
                    <a:ea typeface="黑体"/>
                    <a:cs typeface="Courier New"/>
                  </a:rPr>
                  <a:t>.</a:t>
                </a:r>
                <a:r>
                  <a:rPr lang="en-US" altLang="zh-CN" sz="2400" b="1" kern="100" dirty="0" smtClean="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双选</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zh-CN" sz="2400" b="1" kern="100" dirty="0" smtClean="0">
                    <a:solidFill>
                      <a:srgbClr val="404040"/>
                    </a:solidFill>
                    <a:latin typeface="Times New Roman"/>
                    <a:ea typeface="黑体"/>
                    <a:cs typeface="Times New Roman"/>
                  </a:rPr>
                  <a:t>为</a:t>
                </a:r>
                <a:r>
                  <a:rPr lang="zh-CN" altLang="zh-CN" sz="2400" b="1" kern="100" dirty="0">
                    <a:solidFill>
                      <a:srgbClr val="404040"/>
                    </a:solidFill>
                    <a:latin typeface="Times New Roman"/>
                    <a:ea typeface="黑体"/>
                    <a:cs typeface="Times New Roman"/>
                  </a:rPr>
                  <a:t>减少二氧化碳排放，我市已推出</a:t>
                </a:r>
                <a:r>
                  <a:rPr lang="zh-CN" altLang="zh-CN" sz="2400" b="1" kern="100" dirty="0" smtClean="0">
                    <a:solidFill>
                      <a:srgbClr val="404040"/>
                    </a:solidFill>
                    <a:latin typeface="Times New Roman"/>
                    <a:ea typeface="黑体"/>
                    <a:cs typeface="Times New Roman"/>
                  </a:rPr>
                  <a:t>新</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型节</a:t>
                </a: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能</a:t>
                </a:r>
                <a:r>
                  <a:rPr lang="zh-CN" altLang="zh-CN" sz="2400" b="1" kern="100" dirty="0">
                    <a:solidFill>
                      <a:srgbClr val="404040"/>
                    </a:solidFill>
                    <a:latin typeface="Times New Roman"/>
                    <a:ea typeface="黑体"/>
                    <a:cs typeface="Times New Roman"/>
                  </a:rPr>
                  <a:t>环保电动车</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在检测某款电动车性能</a:t>
                </a:r>
                <a:r>
                  <a:rPr lang="zh-CN" altLang="zh-CN" sz="2400" b="1" kern="100" dirty="0" smtClean="0">
                    <a:solidFill>
                      <a:srgbClr val="404040"/>
                    </a:solidFill>
                    <a:latin typeface="Times New Roman"/>
                    <a:ea typeface="黑体"/>
                    <a:cs typeface="Times New Roman"/>
                  </a:rPr>
                  <a:t>的</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实验中</a:t>
                </a:r>
                <a:r>
                  <a:rPr lang="zh-CN" altLang="zh-CN" sz="2400" b="1" kern="100" dirty="0">
                    <a:solidFill>
                      <a:srgbClr val="404040"/>
                    </a:solidFill>
                    <a:latin typeface="Times New Roman"/>
                    <a:ea typeface="黑体"/>
                    <a:cs typeface="Times New Roman"/>
                  </a:rPr>
                  <a:t>，质量为</a:t>
                </a:r>
                <a:r>
                  <a:rPr lang="en-US" altLang="zh-CN" sz="2400" b="1" kern="100" dirty="0">
                    <a:solidFill>
                      <a:srgbClr val="404040"/>
                    </a:solidFill>
                    <a:latin typeface="Times New Roman"/>
                    <a:ea typeface="黑体"/>
                    <a:cs typeface="Courier New"/>
                  </a:rPr>
                  <a:t>8</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10</a:t>
                </a:r>
                <a:r>
                  <a:rPr lang="en-US" altLang="zh-CN" sz="2400" b="1" kern="100" baseline="30000" dirty="0">
                    <a:solidFill>
                      <a:srgbClr val="404040"/>
                    </a:solidFill>
                    <a:latin typeface="Times New Roman"/>
                    <a:ea typeface="黑体"/>
                    <a:cs typeface="Courier New"/>
                  </a:rPr>
                  <a:t>2</a:t>
                </a:r>
                <a:r>
                  <a:rPr lang="en-US" altLang="zh-CN" sz="2400" b="1" kern="100" dirty="0">
                    <a:solidFill>
                      <a:srgbClr val="404040"/>
                    </a:solidFill>
                    <a:latin typeface="Times New Roman"/>
                    <a:ea typeface="黑体"/>
                    <a:cs typeface="Courier New"/>
                  </a:rPr>
                  <a:t> kg</a:t>
                </a:r>
                <a:r>
                  <a:rPr lang="zh-CN" altLang="zh-CN" sz="2400" b="1" kern="100" dirty="0">
                    <a:solidFill>
                      <a:srgbClr val="404040"/>
                    </a:solidFill>
                    <a:latin typeface="Times New Roman"/>
                    <a:ea typeface="黑体"/>
                    <a:cs typeface="Times New Roman"/>
                  </a:rPr>
                  <a:t>的电动车由静止</a:t>
                </a:r>
                <a:r>
                  <a:rPr lang="zh-CN" altLang="zh-CN" sz="2400" b="1" kern="100" dirty="0" smtClean="0">
                    <a:solidFill>
                      <a:srgbClr val="404040"/>
                    </a:solidFill>
                    <a:latin typeface="Times New Roman"/>
                    <a:ea typeface="黑体"/>
                    <a:cs typeface="Times New Roman"/>
                  </a:rPr>
                  <a:t>开</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始沿平直</a:t>
                </a:r>
                <a:r>
                  <a:rPr lang="zh-CN" altLang="zh-CN" sz="2400" b="1" kern="100" dirty="0">
                    <a:solidFill>
                      <a:srgbClr val="404040"/>
                    </a:solidFill>
                    <a:latin typeface="Times New Roman"/>
                    <a:ea typeface="黑体"/>
                    <a:cs typeface="Times New Roman"/>
                  </a:rPr>
                  <a:t>公路行驶，达到的最大速度为</a:t>
                </a:r>
                <a:r>
                  <a:rPr lang="en-US" altLang="zh-CN" sz="2400" b="1" kern="100" dirty="0">
                    <a:solidFill>
                      <a:srgbClr val="404040"/>
                    </a:solidFill>
                    <a:latin typeface="Times New Roman"/>
                    <a:ea typeface="黑体"/>
                    <a:cs typeface="Courier New"/>
                  </a:rPr>
                  <a:t>15 m/s</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利用</a:t>
                </a:r>
                <a:r>
                  <a:rPr lang="zh-CN" altLang="zh-CN" sz="2400" b="1" kern="100" dirty="0">
                    <a:solidFill>
                      <a:srgbClr val="404040"/>
                    </a:solidFill>
                    <a:latin typeface="Times New Roman"/>
                    <a:ea typeface="黑体"/>
                    <a:cs typeface="Times New Roman"/>
                  </a:rPr>
                  <a:t>传感器测得此过程中不同时刻电动车的牵引力</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与对应的速度</a:t>
                </a:r>
                <a:r>
                  <a:rPr lang="en-US" altLang="zh-CN" sz="2400" b="1" i="1" kern="100" dirty="0">
                    <a:solidFill>
                      <a:srgbClr val="404040"/>
                    </a:solidFill>
                    <a:latin typeface="Book Antiqua"/>
                    <a:ea typeface="黑体"/>
                    <a:cs typeface="Times New Roman"/>
                  </a:rPr>
                  <a:t>v</a:t>
                </a:r>
                <a:r>
                  <a:rPr lang="zh-CN" altLang="zh-CN" sz="2400" b="1" kern="100" dirty="0">
                    <a:solidFill>
                      <a:srgbClr val="404040"/>
                    </a:solidFill>
                    <a:latin typeface="Times New Roman"/>
                    <a:ea typeface="黑体"/>
                    <a:cs typeface="Times New Roman"/>
                  </a:rPr>
                  <a:t>，并描绘出如图</a:t>
                </a: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所示的</a:t>
                </a:r>
                <a:r>
                  <a:rPr lang="en-US" altLang="zh-CN" sz="2400" b="1" i="1" kern="100" dirty="0">
                    <a:solidFill>
                      <a:srgbClr val="404040"/>
                    </a:solidFill>
                    <a:latin typeface="Times New Roman"/>
                    <a:ea typeface="黑体"/>
                    <a:cs typeface="Courier New"/>
                  </a:rPr>
                  <a:t>F</a:t>
                </a:r>
                <a:r>
                  <a:rPr lang="en-US" altLang="zh-CN" sz="2400" b="1" kern="100" dirty="0" smtClean="0">
                    <a:solidFill>
                      <a:srgbClr val="404040"/>
                    </a:solidFill>
                    <a:latin typeface="Times New Roman"/>
                    <a:ea typeface="黑体"/>
                    <a:cs typeface="Courier New"/>
                  </a:rPr>
                  <a:t>—</a:t>
                </a:r>
                <a14:m>
                  <m:oMath xmlns:m="http://schemas.openxmlformats.org/officeDocument/2006/math">
                    <m:f>
                      <m:fPr>
                        <m:ctrlPr>
                          <a:rPr lang="en-US" altLang="zh-CN" sz="2400" b="1" i="1" kern="100" smtClean="0">
                            <a:solidFill>
                              <a:srgbClr val="404040"/>
                            </a:solidFill>
                            <a:latin typeface="Cambria Math"/>
                            <a:ea typeface="黑体"/>
                            <a:cs typeface="Courier New"/>
                          </a:rPr>
                        </m:ctrlPr>
                      </m:fPr>
                      <m:num>
                        <m:r>
                          <m:rPr>
                            <m:nor/>
                          </m:rPr>
                          <a:rPr lang="en-US" altLang="zh-CN" sz="2400" b="1" kern="100">
                            <a:solidFill>
                              <a:srgbClr val="404040"/>
                            </a:solidFill>
                            <a:latin typeface="Times New Roman"/>
                            <a:ea typeface="黑体"/>
                          </a:rPr>
                          <m:t>1</m:t>
                        </m:r>
                      </m:num>
                      <m:den>
                        <m:r>
                          <m:rPr>
                            <m:nor/>
                          </m:rPr>
                          <a:rPr lang="en-US" altLang="zh-CN" sz="2400" b="1" i="1" kern="100">
                            <a:solidFill>
                              <a:srgbClr val="404040"/>
                            </a:solidFill>
                            <a:latin typeface="Book Antiqua"/>
                            <a:ea typeface="黑体"/>
                            <a:cs typeface="Times New Roman"/>
                          </a:rPr>
                          <m:t>v</m:t>
                        </m:r>
                      </m:den>
                    </m:f>
                  </m:oMath>
                </a14:m>
                <a:r>
                  <a:rPr lang="zh-CN" altLang="zh-CN" sz="2400" b="1" kern="100" dirty="0" smtClean="0">
                    <a:solidFill>
                      <a:srgbClr val="404040"/>
                    </a:solidFill>
                    <a:latin typeface="Times New Roman"/>
                    <a:ea typeface="黑体"/>
                    <a:cs typeface="Times New Roman"/>
                  </a:rPr>
                  <a:t>图象</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图中</a:t>
                </a:r>
                <a:r>
                  <a:rPr lang="en-US" altLang="zh-CN" sz="2400" b="1" i="1" kern="100" dirty="0">
                    <a:solidFill>
                      <a:srgbClr val="404040"/>
                    </a:solidFill>
                    <a:latin typeface="Times New Roman"/>
                    <a:ea typeface="黑体"/>
                    <a:cs typeface="Courier New"/>
                  </a:rPr>
                  <a:t>AB</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BO</a:t>
                </a:r>
                <a:r>
                  <a:rPr lang="zh-CN" altLang="zh-CN" sz="2400" b="1" kern="100" dirty="0">
                    <a:solidFill>
                      <a:srgbClr val="404040"/>
                    </a:solidFill>
                    <a:latin typeface="Times New Roman"/>
                    <a:ea typeface="黑体"/>
                    <a:cs typeface="Times New Roman"/>
                  </a:rPr>
                  <a:t>均为直线</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，假设电动车行驶中所受阻力恒为车重的</a:t>
                </a:r>
                <a:r>
                  <a:rPr lang="en-US" altLang="zh-CN" sz="2400" b="1" kern="100" dirty="0">
                    <a:solidFill>
                      <a:srgbClr val="404040"/>
                    </a:solidFill>
                    <a:latin typeface="Times New Roman"/>
                    <a:ea typeface="黑体"/>
                    <a:cs typeface="Courier New"/>
                  </a:rPr>
                  <a:t>0.05</a:t>
                </a:r>
                <a:r>
                  <a:rPr lang="zh-CN" altLang="zh-CN" sz="2400" b="1" kern="100" dirty="0">
                    <a:solidFill>
                      <a:srgbClr val="404040"/>
                    </a:solidFill>
                    <a:latin typeface="Times New Roman"/>
                    <a:ea typeface="黑体"/>
                    <a:cs typeface="Times New Roman"/>
                  </a:rPr>
                  <a:t>倍，重力加速度取</a:t>
                </a:r>
                <a:r>
                  <a:rPr lang="en-US" altLang="zh-CN" sz="2400" b="1" kern="100" dirty="0">
                    <a:solidFill>
                      <a:srgbClr val="404040"/>
                    </a:solidFill>
                    <a:latin typeface="Times New Roman"/>
                    <a:ea typeface="黑体"/>
                    <a:cs typeface="Courier New"/>
                  </a:rPr>
                  <a:t>10 m/s</a:t>
                </a:r>
                <a:r>
                  <a:rPr lang="en-US" altLang="zh-CN" sz="2400" b="1" kern="100" baseline="30000" dirty="0">
                    <a:solidFill>
                      <a:srgbClr val="404040"/>
                    </a:solidFill>
                    <a:latin typeface="Times New Roman"/>
                    <a:ea typeface="黑体"/>
                    <a:cs typeface="Courier New"/>
                  </a:rPr>
                  <a:t>2</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则</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mc:Choice>
        <mc:Fallback xmlns="">
          <p:sp>
            <p:nvSpPr>
              <p:cNvPr id="4" name="矩形 3"/>
              <p:cNvSpPr>
                <a:spLocks noRot="1" noChangeAspect="1" noMove="1" noResize="1" noEditPoints="1" noAdjustHandles="1" noChangeArrowheads="1" noChangeShapeType="1" noTextEdit="1"/>
              </p:cNvSpPr>
              <p:nvPr/>
            </p:nvSpPr>
            <p:spPr>
              <a:xfrm>
                <a:off x="247663" y="167025"/>
                <a:ext cx="8572809" cy="4708981"/>
              </a:xfrm>
              <a:prstGeom prst="rect">
                <a:avLst/>
              </a:prstGeom>
              <a:blipFill rotWithShape="1">
                <a:blip r:embed="rId2"/>
                <a:stretch>
                  <a:fillRect l="-1138" r="-1067" b="-517"/>
                </a:stretch>
              </a:blipFill>
            </p:spPr>
            <p:txBody>
              <a:bodyPr/>
              <a:lstStyle/>
              <a:p>
                <a:r>
                  <a:rPr lang="zh-CN" altLang="en-US">
                    <a:noFill/>
                  </a:rPr>
                  <a:t> </a:t>
                </a:r>
              </a:p>
            </p:txBody>
          </p:sp>
        </mc:Fallback>
      </mc:AlternateContent>
      <p:sp>
        <p:nvSpPr>
          <p:cNvPr id="3" name="矩形 2"/>
          <p:cNvSpPr/>
          <p:nvPr/>
        </p:nvSpPr>
        <p:spPr>
          <a:xfrm>
            <a:off x="7107520" y="1937995"/>
            <a:ext cx="647933" cy="605294"/>
          </a:xfrm>
          <a:prstGeom prst="rect">
            <a:avLst/>
          </a:prstGeom>
        </p:spPr>
        <p:txBody>
          <a:bodyPr wrap="none">
            <a:spAutoFit/>
          </a:bodyPr>
          <a:lstStyle/>
          <a:p>
            <a:pPr lvl="0" algn="ctr">
              <a:lnSpc>
                <a:spcPts val="4000"/>
              </a:lnSpc>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3</a:t>
            </a:r>
            <a:endParaRPr lang="zh-CN" altLang="zh-CN" sz="1050" kern="100" dirty="0">
              <a:solidFill>
                <a:prstClr val="black"/>
              </a:solidFill>
              <a:latin typeface="宋体"/>
              <a:cs typeface="Courier New"/>
            </a:endParaRPr>
          </a:p>
        </p:txBody>
      </p:sp>
      <p:pic>
        <p:nvPicPr>
          <p:cNvPr id="97282" name="Picture 2" descr="25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5539" y="462677"/>
            <a:ext cx="2364933" cy="1347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95285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73725" y="1093487"/>
            <a:ext cx="8320684" cy="3298339"/>
          </a:xfrm>
          <a:prstGeom prst="rect">
            <a:avLst/>
          </a:prstGeom>
        </p:spPr>
        <p:txBody>
          <a:bodyPr wrap="square">
            <a:spAutoFit/>
          </a:bodyPr>
          <a:lstStyle/>
          <a:p>
            <a:pPr algn="just">
              <a:lnSpc>
                <a:spcPts val="5000"/>
              </a:lnSpc>
              <a:spcAft>
                <a:spcPts val="0"/>
              </a:spcAft>
            </a:pPr>
            <a:r>
              <a:rPr lang="en-US" altLang="zh-CN" sz="2600" b="1" kern="100" dirty="0">
                <a:solidFill>
                  <a:srgbClr val="404040"/>
                </a:solidFill>
                <a:latin typeface="Times New Roman"/>
                <a:ea typeface="黑体"/>
                <a:cs typeface="Courier New"/>
              </a:rPr>
              <a:t>A.</a:t>
            </a:r>
            <a:r>
              <a:rPr lang="zh-CN" altLang="zh-CN" sz="2600" b="1" kern="100" dirty="0">
                <a:solidFill>
                  <a:srgbClr val="404040"/>
                </a:solidFill>
                <a:latin typeface="Times New Roman"/>
                <a:ea typeface="黑体"/>
                <a:cs typeface="Times New Roman"/>
              </a:rPr>
              <a:t>该车起动后，先做匀加速运动，然后做匀速运动</a:t>
            </a:r>
            <a:endParaRPr lang="zh-CN" altLang="zh-CN" sz="2600" kern="100" dirty="0">
              <a:latin typeface="宋体"/>
              <a:cs typeface="Courier New"/>
            </a:endParaRPr>
          </a:p>
          <a:p>
            <a:pPr algn="just">
              <a:lnSpc>
                <a:spcPts val="5000"/>
              </a:lnSpc>
              <a:spcAft>
                <a:spcPts val="0"/>
              </a:spcAft>
            </a:pPr>
            <a:r>
              <a:rPr lang="en-US" altLang="zh-CN" sz="2600" b="1" kern="100" dirty="0">
                <a:solidFill>
                  <a:srgbClr val="404040"/>
                </a:solidFill>
                <a:latin typeface="Times New Roman"/>
                <a:ea typeface="黑体"/>
                <a:cs typeface="Courier New"/>
              </a:rPr>
              <a:t>B.</a:t>
            </a:r>
            <a:r>
              <a:rPr lang="zh-CN" altLang="zh-CN" sz="2600" b="1" kern="100" dirty="0">
                <a:solidFill>
                  <a:srgbClr val="404040"/>
                </a:solidFill>
                <a:latin typeface="Times New Roman"/>
                <a:ea typeface="黑体"/>
                <a:cs typeface="Times New Roman"/>
              </a:rPr>
              <a:t>该车起动后，先做匀加速运动、然后做加速度减小</a:t>
            </a:r>
            <a:r>
              <a:rPr lang="zh-CN" altLang="zh-CN" sz="2600" b="1" kern="100" dirty="0" smtClean="0">
                <a:solidFill>
                  <a:srgbClr val="404040"/>
                </a:solidFill>
                <a:latin typeface="Times New Roman"/>
                <a:ea typeface="黑体"/>
                <a:cs typeface="Times New Roman"/>
              </a:rPr>
              <a:t>的</a:t>
            </a:r>
            <a:endParaRPr lang="en-US" altLang="zh-CN" sz="2600" b="1" kern="100" dirty="0" smtClean="0">
              <a:solidFill>
                <a:srgbClr val="404040"/>
              </a:solidFill>
              <a:latin typeface="Times New Roman"/>
              <a:ea typeface="黑体"/>
              <a:cs typeface="Times New Roman"/>
            </a:endParaRPr>
          </a:p>
          <a:p>
            <a:pPr algn="just">
              <a:lnSpc>
                <a:spcPts val="5000"/>
              </a:lnSpc>
              <a:spcAft>
                <a:spcPts val="0"/>
              </a:spcAft>
            </a:pPr>
            <a:r>
              <a:rPr lang="en-US" altLang="zh-CN" sz="2600" b="1" kern="100" dirty="0">
                <a:solidFill>
                  <a:srgbClr val="404040"/>
                </a:solidFill>
                <a:latin typeface="Times New Roman"/>
                <a:ea typeface="黑体"/>
                <a:cs typeface="Times New Roman"/>
              </a:rPr>
              <a:t> </a:t>
            </a:r>
            <a:r>
              <a:rPr lang="en-US" altLang="zh-CN" sz="2600" b="1" kern="100" dirty="0" smtClean="0">
                <a:solidFill>
                  <a:srgbClr val="404040"/>
                </a:solidFill>
                <a:latin typeface="Times New Roman"/>
                <a:ea typeface="黑体"/>
                <a:cs typeface="Times New Roman"/>
              </a:rPr>
              <a:t>   </a:t>
            </a:r>
            <a:r>
              <a:rPr lang="zh-CN" altLang="zh-CN" sz="2600" b="1" kern="100" dirty="0" smtClean="0">
                <a:solidFill>
                  <a:srgbClr val="404040"/>
                </a:solidFill>
                <a:latin typeface="Times New Roman"/>
                <a:ea typeface="黑体"/>
                <a:cs typeface="Times New Roman"/>
              </a:rPr>
              <a:t>加速运动</a:t>
            </a:r>
            <a:r>
              <a:rPr lang="zh-CN" altLang="zh-CN" sz="2600" b="1" kern="100" dirty="0">
                <a:solidFill>
                  <a:srgbClr val="404040"/>
                </a:solidFill>
                <a:latin typeface="Times New Roman"/>
                <a:ea typeface="黑体"/>
                <a:cs typeface="Times New Roman"/>
              </a:rPr>
              <a:t>，接着做匀速运动</a:t>
            </a:r>
            <a:endParaRPr lang="zh-CN" altLang="zh-CN" sz="2600" kern="100" dirty="0">
              <a:latin typeface="宋体"/>
              <a:cs typeface="Courier New"/>
            </a:endParaRPr>
          </a:p>
          <a:p>
            <a:pPr algn="just">
              <a:lnSpc>
                <a:spcPts val="5000"/>
              </a:lnSpc>
              <a:spcAft>
                <a:spcPts val="0"/>
              </a:spcAft>
            </a:pPr>
            <a:r>
              <a:rPr lang="en-US" altLang="zh-CN" sz="2600" b="1" kern="100" dirty="0">
                <a:solidFill>
                  <a:srgbClr val="404040"/>
                </a:solidFill>
                <a:latin typeface="Times New Roman"/>
                <a:ea typeface="黑体"/>
                <a:cs typeface="Courier New"/>
              </a:rPr>
              <a:t>C.</a:t>
            </a:r>
            <a:r>
              <a:rPr lang="zh-CN" altLang="zh-CN" sz="2600" b="1" kern="100" dirty="0">
                <a:solidFill>
                  <a:srgbClr val="404040"/>
                </a:solidFill>
                <a:latin typeface="Times New Roman"/>
                <a:ea typeface="黑体"/>
                <a:cs typeface="Times New Roman"/>
              </a:rPr>
              <a:t>该车做匀加速运动的时间是</a:t>
            </a:r>
            <a:r>
              <a:rPr lang="en-US" altLang="zh-CN" sz="2600" b="1" kern="100" dirty="0">
                <a:solidFill>
                  <a:srgbClr val="404040"/>
                </a:solidFill>
                <a:latin typeface="Times New Roman"/>
                <a:ea typeface="黑体"/>
                <a:cs typeface="Courier New"/>
              </a:rPr>
              <a:t>1.2 s</a:t>
            </a:r>
            <a:endParaRPr lang="zh-CN" altLang="zh-CN" sz="2600" kern="100" dirty="0">
              <a:latin typeface="宋体"/>
              <a:cs typeface="Courier New"/>
            </a:endParaRPr>
          </a:p>
          <a:p>
            <a:pPr algn="just">
              <a:lnSpc>
                <a:spcPts val="5000"/>
              </a:lnSpc>
              <a:spcAft>
                <a:spcPts val="0"/>
              </a:spcAft>
            </a:pP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该车加速度为</a:t>
            </a:r>
            <a:r>
              <a:rPr lang="en-US" altLang="zh-CN" sz="2600" b="1" kern="100" dirty="0">
                <a:solidFill>
                  <a:srgbClr val="404040"/>
                </a:solidFill>
                <a:latin typeface="Times New Roman"/>
                <a:ea typeface="黑体"/>
                <a:cs typeface="Courier New"/>
              </a:rPr>
              <a:t>0.25 m/s</a:t>
            </a:r>
            <a:r>
              <a:rPr lang="en-US" altLang="zh-CN" sz="2600" b="1" kern="100" baseline="30000" dirty="0">
                <a:solidFill>
                  <a:srgbClr val="404040"/>
                </a:solidFill>
                <a:latin typeface="Times New Roman"/>
                <a:ea typeface="黑体"/>
                <a:cs typeface="Courier New"/>
              </a:rPr>
              <a:t>2</a:t>
            </a:r>
            <a:r>
              <a:rPr lang="zh-CN" altLang="zh-CN" sz="2600" b="1" kern="100" dirty="0">
                <a:solidFill>
                  <a:srgbClr val="404040"/>
                </a:solidFill>
                <a:latin typeface="Times New Roman"/>
                <a:ea typeface="黑体"/>
                <a:cs typeface="Times New Roman"/>
              </a:rPr>
              <a:t>时，动能是</a:t>
            </a:r>
            <a:r>
              <a:rPr lang="en-US" altLang="zh-CN" sz="2600" b="1" kern="100" dirty="0">
                <a:solidFill>
                  <a:srgbClr val="404040"/>
                </a:solidFill>
                <a:latin typeface="Times New Roman"/>
                <a:ea typeface="黑体"/>
                <a:cs typeface="Courier New"/>
              </a:rPr>
              <a:t>4</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10</a:t>
            </a:r>
            <a:r>
              <a:rPr lang="en-US" altLang="zh-CN" sz="2600" b="1" kern="100" baseline="30000" dirty="0">
                <a:solidFill>
                  <a:srgbClr val="404040"/>
                </a:solidFill>
                <a:latin typeface="Times New Roman"/>
                <a:ea typeface="黑体"/>
                <a:cs typeface="Courier New"/>
              </a:rPr>
              <a:t>4</a:t>
            </a:r>
            <a:r>
              <a:rPr lang="en-US" altLang="zh-CN" sz="2600" b="1" kern="100" dirty="0">
                <a:solidFill>
                  <a:srgbClr val="404040"/>
                </a:solidFill>
                <a:latin typeface="Times New Roman"/>
                <a:ea typeface="黑体"/>
                <a:cs typeface="Courier New"/>
              </a:rPr>
              <a:t> </a:t>
            </a:r>
            <a:r>
              <a:rPr lang="en-US" altLang="zh-CN" sz="2600" b="1" kern="100" dirty="0" smtClean="0">
                <a:solidFill>
                  <a:srgbClr val="404040"/>
                </a:solidFill>
                <a:latin typeface="Times New Roman"/>
                <a:ea typeface="黑体"/>
                <a:cs typeface="Courier New"/>
              </a:rPr>
              <a:t>J</a:t>
            </a:r>
            <a:endParaRPr lang="zh-CN" altLang="zh-CN" sz="2600" kern="100" dirty="0">
              <a:latin typeface="宋体"/>
              <a:cs typeface="Courier New"/>
            </a:endParaRPr>
          </a:p>
        </p:txBody>
      </p:sp>
    </p:spTree>
    <p:extLst>
      <p:ext uri="{BB962C8B-B14F-4D97-AF65-F5344CB8AC3E}">
        <p14:creationId xmlns:p14="http://schemas.microsoft.com/office/powerpoint/2010/main" val="27637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矩形 2"/>
              <p:cNvSpPr/>
              <p:nvPr/>
            </p:nvSpPr>
            <p:spPr>
              <a:xfrm>
                <a:off x="247663" y="123478"/>
                <a:ext cx="8572809" cy="4131900"/>
              </a:xfrm>
              <a:prstGeom prst="rect">
                <a:avLst/>
              </a:prstGeom>
            </p:spPr>
            <p:txBody>
              <a:bodyPr wrap="square">
                <a:spAutoFit/>
              </a:bodyPr>
              <a:lstStyle/>
              <a:p>
                <a:pPr lvl="0" algn="just">
                  <a:lnSpc>
                    <a:spcPts val="4500"/>
                  </a:lnSpc>
                </a:pPr>
                <a:r>
                  <a:rPr lang="zh-CN" altLang="zh-CN" sz="2400" b="1" kern="100" dirty="0">
                    <a:solidFill>
                      <a:srgbClr val="0070C0"/>
                    </a:solidFill>
                    <a:latin typeface="Times New Roman"/>
                    <a:ea typeface="黑体" panose="02010609060101010101" pitchFamily="49" charset="-122"/>
                    <a:cs typeface="Times New Roman"/>
                  </a:rPr>
                  <a:t>解析</a:t>
                </a:r>
                <a:r>
                  <a:rPr lang="zh-CN" altLang="zh-CN" sz="2400" b="1" kern="100" dirty="0">
                    <a:solidFill>
                      <a:srgbClr val="404040"/>
                    </a:solidFill>
                    <a:latin typeface="Times New Roman"/>
                    <a:ea typeface="黑体"/>
                    <a:cs typeface="Times New Roman"/>
                  </a:rPr>
                  <a:t>　由于横坐标为速度的倒数，所以电动车的启动过程为从</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到</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到</a:t>
                </a:r>
                <a:r>
                  <a:rPr lang="en-US" altLang="zh-CN" sz="2400" b="1" i="1" kern="100" dirty="0">
                    <a:solidFill>
                      <a:srgbClr val="404040"/>
                    </a:solidFill>
                    <a:latin typeface="Times New Roman"/>
                    <a:ea typeface="黑体"/>
                    <a:cs typeface="Courier New"/>
                  </a:rPr>
                  <a:t>C</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AB</a:t>
                </a:r>
                <a:r>
                  <a:rPr lang="zh-CN" altLang="zh-CN" sz="2400" b="1" kern="100" dirty="0">
                    <a:solidFill>
                      <a:srgbClr val="404040"/>
                    </a:solidFill>
                    <a:latin typeface="Times New Roman"/>
                    <a:ea typeface="黑体"/>
                    <a:cs typeface="Times New Roman"/>
                  </a:rPr>
                  <a:t>段，牵引力不变，电动车做匀加速运动，加速度为</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F</m:t>
                        </m:r>
                        <m:r>
                          <m:rPr>
                            <m:nor/>
                          </m:rPr>
                          <a:rPr lang="zh-CN" altLang="en-US" sz="2400" b="1" kern="100">
                            <a:solidFill>
                              <a:srgbClr val="404040"/>
                            </a:solidFill>
                            <a:latin typeface="Times New Roman"/>
                            <a:ea typeface="黑体"/>
                            <a:cs typeface="Times New Roman"/>
                          </a:rPr>
                          <m:t>－</m:t>
                        </m:r>
                        <m:r>
                          <m:rPr>
                            <m:nor/>
                          </m:rPr>
                          <a:rPr lang="en-US" altLang="zh-CN" sz="2400" b="1" i="1" kern="100" smtClean="0">
                            <a:solidFill>
                              <a:srgbClr val="404040"/>
                            </a:solidFill>
                            <a:latin typeface="Times New Roman"/>
                            <a:ea typeface="黑体"/>
                          </a:rPr>
                          <m:t>f</m:t>
                        </m:r>
                      </m:num>
                      <m:den>
                        <m:r>
                          <m:rPr>
                            <m:nor/>
                          </m:rPr>
                          <a:rPr lang="en-US" altLang="zh-CN" sz="2400" b="1" i="1" kern="100">
                            <a:solidFill>
                              <a:srgbClr val="404040"/>
                            </a:solidFill>
                            <a:latin typeface="Times New Roman"/>
                            <a:ea typeface="黑体"/>
                          </a:rPr>
                          <m:t>m</m:t>
                        </m:r>
                      </m:den>
                    </m:f>
                  </m:oMath>
                </a14:m>
                <a:r>
                  <a:rPr lang="zh-CN" altLang="zh-CN" sz="2400" b="1" kern="100" dirty="0">
                    <a:solidFill>
                      <a:srgbClr val="404040"/>
                    </a:solidFill>
                    <a:latin typeface="Times New Roman"/>
                    <a:ea typeface="黑体"/>
                    <a:cs typeface="Times New Roman"/>
                  </a:rPr>
                  <a:t>＝</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2 000</m:t>
                        </m:r>
                        <m:r>
                          <m:rPr>
                            <m:nor/>
                          </m:rPr>
                          <a:rPr lang="zh-CN" altLang="en-US" sz="2400" b="1" kern="100">
                            <a:solidFill>
                              <a:srgbClr val="404040"/>
                            </a:solidFill>
                            <a:latin typeface="Times New Roman"/>
                            <a:ea typeface="黑体"/>
                            <a:cs typeface="Times New Roman"/>
                          </a:rPr>
                          <m:t>－</m:t>
                        </m:r>
                        <m:r>
                          <m:rPr>
                            <m:nor/>
                          </m:rPr>
                          <a:rPr lang="en-US" altLang="zh-CN" sz="2400" b="1" kern="100">
                            <a:solidFill>
                              <a:srgbClr val="404040"/>
                            </a:solidFill>
                            <a:latin typeface="Times New Roman"/>
                            <a:ea typeface="黑体"/>
                          </a:rPr>
                          <m:t>0.05</m:t>
                        </m:r>
                        <m:r>
                          <m:rPr>
                            <m:nor/>
                          </m:rPr>
                          <a:rPr lang="en-US" altLang="zh-CN" sz="2400" b="1" kern="100">
                            <a:solidFill>
                              <a:srgbClr val="404040"/>
                            </a:solidFill>
                            <a:latin typeface="宋体"/>
                            <a:ea typeface="黑体"/>
                            <a:cs typeface="Times New Roman"/>
                          </a:rPr>
                          <m:t>×</m:t>
                        </m:r>
                        <m:r>
                          <m:rPr>
                            <m:nor/>
                          </m:rPr>
                          <a:rPr lang="en-US" altLang="zh-CN" sz="2400" b="1" kern="100">
                            <a:solidFill>
                              <a:srgbClr val="404040"/>
                            </a:solidFill>
                            <a:latin typeface="Times New Roman"/>
                            <a:ea typeface="黑体"/>
                          </a:rPr>
                          <m:t>8</m:t>
                        </m:r>
                        <m:r>
                          <m:rPr>
                            <m:nor/>
                          </m:rPr>
                          <a:rPr lang="en-US" altLang="zh-CN" sz="2400" b="1" kern="100">
                            <a:solidFill>
                              <a:srgbClr val="404040"/>
                            </a:solidFill>
                            <a:latin typeface="宋体"/>
                            <a:ea typeface="黑体"/>
                            <a:cs typeface="Times New Roman"/>
                          </a:rPr>
                          <m:t>×</m:t>
                        </m:r>
                        <m:r>
                          <m:rPr>
                            <m:nor/>
                          </m:rPr>
                          <a:rPr lang="en-US" altLang="zh-CN" sz="2400" b="1" kern="100">
                            <a:solidFill>
                              <a:srgbClr val="404040"/>
                            </a:solidFill>
                            <a:latin typeface="Times New Roman"/>
                            <a:ea typeface="黑体"/>
                          </a:rPr>
                          <m:t>10</m:t>
                        </m:r>
                        <m:r>
                          <m:rPr>
                            <m:nor/>
                          </m:rPr>
                          <a:rPr lang="en-US" altLang="zh-CN" sz="2400" b="1" kern="100" baseline="30000">
                            <a:solidFill>
                              <a:srgbClr val="404040"/>
                            </a:solidFill>
                            <a:latin typeface="Times New Roman"/>
                            <a:ea typeface="黑体"/>
                          </a:rPr>
                          <m:t>2</m:t>
                        </m:r>
                        <m:r>
                          <m:rPr>
                            <m:nor/>
                          </m:rPr>
                          <a:rPr lang="en-US" altLang="zh-CN" sz="2400" b="1" kern="100">
                            <a:solidFill>
                              <a:srgbClr val="404040"/>
                            </a:solidFill>
                            <a:latin typeface="宋体"/>
                            <a:ea typeface="黑体"/>
                            <a:cs typeface="Times New Roman"/>
                          </a:rPr>
                          <m:t>×</m:t>
                        </m:r>
                        <m:r>
                          <m:rPr>
                            <m:nor/>
                          </m:rPr>
                          <a:rPr lang="en-US" altLang="zh-CN" sz="2400" b="1" kern="100">
                            <a:solidFill>
                              <a:srgbClr val="404040"/>
                            </a:solidFill>
                            <a:latin typeface="Times New Roman"/>
                            <a:ea typeface="黑体"/>
                          </a:rPr>
                          <m:t>10</m:t>
                        </m:r>
                      </m:num>
                      <m:den>
                        <m:r>
                          <m:rPr>
                            <m:nor/>
                          </m:rPr>
                          <a:rPr lang="en-US" altLang="zh-CN" sz="2400" b="1" kern="100">
                            <a:solidFill>
                              <a:srgbClr val="404040"/>
                            </a:solidFill>
                            <a:latin typeface="Times New Roman"/>
                            <a:ea typeface="黑体"/>
                          </a:rPr>
                          <m:t>8</m:t>
                        </m:r>
                        <m:r>
                          <m:rPr>
                            <m:nor/>
                          </m:rPr>
                          <a:rPr lang="en-US" altLang="zh-CN" sz="2400" b="1" kern="100">
                            <a:solidFill>
                              <a:srgbClr val="404040"/>
                            </a:solidFill>
                            <a:latin typeface="宋体"/>
                            <a:ea typeface="黑体"/>
                            <a:cs typeface="Times New Roman"/>
                          </a:rPr>
                          <m:t>×</m:t>
                        </m:r>
                        <m:r>
                          <m:rPr>
                            <m:nor/>
                          </m:rPr>
                          <a:rPr lang="en-US" altLang="zh-CN" sz="2400" b="1" kern="100">
                            <a:solidFill>
                              <a:srgbClr val="404040"/>
                            </a:solidFill>
                            <a:latin typeface="Times New Roman"/>
                            <a:ea typeface="黑体"/>
                          </a:rPr>
                          <m:t>10</m:t>
                        </m:r>
                        <m:r>
                          <m:rPr>
                            <m:nor/>
                          </m:rPr>
                          <a:rPr lang="en-US" altLang="zh-CN" sz="2400" b="1" kern="100" baseline="30000">
                            <a:solidFill>
                              <a:srgbClr val="404040"/>
                            </a:solidFill>
                            <a:latin typeface="Times New Roman"/>
                            <a:ea typeface="黑体"/>
                          </a:rPr>
                          <m:t>2</m:t>
                        </m:r>
                      </m:den>
                    </m:f>
                  </m:oMath>
                </a14:m>
                <a:r>
                  <a:rPr lang="en-US" altLang="zh-CN" sz="2400" b="1" kern="100" dirty="0">
                    <a:solidFill>
                      <a:srgbClr val="404040"/>
                    </a:solidFill>
                    <a:latin typeface="Times New Roman"/>
                    <a:ea typeface="黑体"/>
                    <a:cs typeface="Courier New"/>
                  </a:rPr>
                  <a:t> m</a:t>
                </a:r>
                <a:r>
                  <a:rPr lang="en-US" altLang="zh-CN" sz="2400" b="1" kern="100" dirty="0">
                    <a:solidFill>
                      <a:srgbClr val="404040"/>
                    </a:solidFill>
                    <a:latin typeface="IPAPANNEW"/>
                    <a:ea typeface="黑体"/>
                    <a:cs typeface="Times New Roman"/>
                  </a:rPr>
                  <a:t>/s</a:t>
                </a:r>
                <a:r>
                  <a:rPr lang="en-US" altLang="zh-CN" sz="2400" b="1" kern="100" baseline="30000" dirty="0">
                    <a:solidFill>
                      <a:srgbClr val="404040"/>
                    </a:solidFill>
                    <a:latin typeface="IPAPANNEW"/>
                    <a:ea typeface="黑体"/>
                    <a:cs typeface="Times New Roman"/>
                  </a:rPr>
                  <a:t>2</a:t>
                </a:r>
                <a:r>
                  <a:rPr lang="zh-CN" altLang="zh-CN" sz="2400" b="1" kern="100" dirty="0">
                    <a:solidFill>
                      <a:srgbClr val="404040"/>
                    </a:solidFill>
                    <a:latin typeface="IPAPANNEW"/>
                    <a:ea typeface="黑体"/>
                    <a:cs typeface="Times New Roman"/>
                  </a:rPr>
                  <a:t>＝</a:t>
                </a:r>
                <a:r>
                  <a:rPr lang="en-US" altLang="zh-CN" sz="2400" b="1" kern="100" dirty="0">
                    <a:solidFill>
                      <a:srgbClr val="404040"/>
                    </a:solidFill>
                    <a:latin typeface="IPAPANNEW"/>
                    <a:ea typeface="黑体"/>
                    <a:cs typeface="Times New Roman"/>
                  </a:rPr>
                  <a:t>2 m/</a:t>
                </a:r>
                <a:r>
                  <a:rPr lang="en-US" altLang="zh-CN" sz="2400" b="1" kern="100" dirty="0">
                    <a:solidFill>
                      <a:srgbClr val="404040"/>
                    </a:solidFill>
                    <a:latin typeface="Times New Roman"/>
                    <a:ea typeface="黑体"/>
                    <a:cs typeface="Courier New"/>
                  </a:rPr>
                  <a:t>s</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BC</a:t>
                </a:r>
                <a:r>
                  <a:rPr lang="zh-CN" altLang="zh-CN" sz="2400" b="1" kern="100" dirty="0">
                    <a:solidFill>
                      <a:srgbClr val="404040"/>
                    </a:solidFill>
                    <a:latin typeface="Times New Roman"/>
                    <a:ea typeface="黑体"/>
                    <a:cs typeface="Times New Roman"/>
                  </a:rPr>
                  <a:t>段，由于图象为过原点的直线，所以</a:t>
                </a:r>
                <a:r>
                  <a:rPr lang="en-US" altLang="zh-CN" sz="2400" b="1" i="1" kern="100" dirty="0" err="1">
                    <a:solidFill>
                      <a:srgbClr val="404040"/>
                    </a:solidFill>
                    <a:latin typeface="Times New Roman"/>
                    <a:ea typeface="黑体"/>
                    <a:cs typeface="Courier New"/>
                  </a:rPr>
                  <a:t>F</a:t>
                </a:r>
                <a:r>
                  <a:rPr lang="en-US" altLang="zh-CN" sz="2400" b="1" i="1" kern="100" dirty="0" err="1">
                    <a:solidFill>
                      <a:srgbClr val="404040"/>
                    </a:solidFill>
                    <a:latin typeface="Book Antiqua"/>
                    <a:ea typeface="黑体"/>
                    <a:cs typeface="Times New Roman"/>
                  </a:rPr>
                  <a:t>v</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P</a:t>
                </a:r>
                <a:r>
                  <a:rPr lang="zh-CN" altLang="zh-CN" sz="2400" b="1" kern="100" baseline="-25000" dirty="0">
                    <a:solidFill>
                      <a:srgbClr val="404040"/>
                    </a:solidFill>
                    <a:latin typeface="Times New Roman"/>
                    <a:ea typeface="黑体"/>
                    <a:cs typeface="Times New Roman"/>
                  </a:rPr>
                  <a:t>额</a:t>
                </a:r>
                <a:r>
                  <a:rPr lang="zh-CN" altLang="zh-CN" sz="2400" b="1" kern="100" dirty="0">
                    <a:solidFill>
                      <a:srgbClr val="404040"/>
                    </a:solidFill>
                    <a:latin typeface="Times New Roman"/>
                    <a:ea typeface="黑体"/>
                    <a:cs typeface="Times New Roman"/>
                  </a:rPr>
                  <a:t>＝恒量，即以恒定功率启动，牵引力减小，加速度减小，电动车做加速度减小的加速运动，当</a:t>
                </a:r>
                <a:r>
                  <a:rPr lang="en-US" altLang="zh-CN" sz="2400" b="1" i="1" kern="100" dirty="0">
                    <a:solidFill>
                      <a:srgbClr val="404040"/>
                    </a:solidFill>
                    <a:latin typeface="Times New Roman"/>
                    <a:ea typeface="黑体"/>
                    <a:cs typeface="Courier New"/>
                  </a:rPr>
                  <a:t>F</a:t>
                </a:r>
                <a:r>
                  <a:rPr lang="zh-CN" altLang="zh-CN" sz="2400" b="1" kern="100" dirty="0" smtClean="0">
                    <a:solidFill>
                      <a:srgbClr val="404040"/>
                    </a:solidFill>
                    <a:latin typeface="Times New Roman"/>
                    <a:ea typeface="黑体"/>
                    <a:cs typeface="Times New Roman"/>
                  </a:rPr>
                  <a:t>＝</a:t>
                </a:r>
                <a:r>
                  <a:rPr lang="en-US" altLang="zh-CN" sz="2400" b="1" i="1" kern="100" dirty="0" smtClean="0">
                    <a:solidFill>
                      <a:srgbClr val="404040"/>
                    </a:solidFill>
                    <a:latin typeface="Times New Roman"/>
                    <a:ea typeface="黑体"/>
                    <a:cs typeface="Courier New"/>
                  </a:rPr>
                  <a:t>f</a:t>
                </a:r>
                <a:r>
                  <a:rPr lang="zh-CN" altLang="zh-CN" sz="2400" b="1" kern="100" dirty="0" smtClean="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400 N</a:t>
                </a:r>
                <a:r>
                  <a:rPr lang="zh-CN" altLang="zh-CN" sz="2400" b="1" kern="100" dirty="0">
                    <a:solidFill>
                      <a:srgbClr val="404040"/>
                    </a:solidFill>
                    <a:latin typeface="Times New Roman"/>
                    <a:ea typeface="黑体"/>
                    <a:cs typeface="Times New Roman"/>
                  </a:rPr>
                  <a:t>，速度达到最大值</a:t>
                </a:r>
                <a:r>
                  <a:rPr lang="en-US" altLang="zh-CN" sz="2400" b="1" kern="100" dirty="0">
                    <a:solidFill>
                      <a:srgbClr val="404040"/>
                    </a:solidFill>
                    <a:latin typeface="Times New Roman"/>
                    <a:ea typeface="黑体"/>
                    <a:cs typeface="Courier New"/>
                  </a:rPr>
                  <a:t>15 m/s</a:t>
                </a:r>
                <a:r>
                  <a:rPr lang="zh-CN" altLang="zh-CN" sz="2400" b="1" kern="100" dirty="0">
                    <a:solidFill>
                      <a:srgbClr val="404040"/>
                    </a:solidFill>
                    <a:latin typeface="Times New Roman"/>
                    <a:ea typeface="黑体"/>
                    <a:cs typeface="Times New Roman"/>
                  </a:rPr>
                  <a:t>，故选项</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错误，</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正确</a:t>
                </a:r>
                <a:r>
                  <a:rPr lang="zh-CN" altLang="zh-CN" sz="2400" b="1" kern="100" dirty="0" smtClean="0">
                    <a:solidFill>
                      <a:srgbClr val="404040"/>
                    </a:solidFill>
                    <a:latin typeface="Times New Roman"/>
                    <a:ea typeface="黑体"/>
                    <a:cs typeface="Times New Roman"/>
                  </a:rPr>
                  <a:t>；</a:t>
                </a:r>
                <a:endParaRPr lang="zh-CN" altLang="zh-CN" sz="1050" kern="100" dirty="0">
                  <a:solidFill>
                    <a:prstClr val="black"/>
                  </a:solidFill>
                  <a:latin typeface="宋体"/>
                  <a:cs typeface="Courier New"/>
                </a:endParaRPr>
              </a:p>
            </p:txBody>
          </p:sp>
        </mc:Choice>
        <mc:Fallback xmlns="">
          <p:sp>
            <p:nvSpPr>
              <p:cNvPr id="3" name="矩形 2"/>
              <p:cNvSpPr>
                <a:spLocks noRot="1" noChangeAspect="1" noMove="1" noResize="1" noEditPoints="1" noAdjustHandles="1" noChangeArrowheads="1" noChangeShapeType="1" noTextEdit="1"/>
              </p:cNvSpPr>
              <p:nvPr/>
            </p:nvSpPr>
            <p:spPr>
              <a:xfrm>
                <a:off x="247663" y="123478"/>
                <a:ext cx="8572809" cy="4131900"/>
              </a:xfrm>
              <a:prstGeom prst="rect">
                <a:avLst/>
              </a:prstGeom>
              <a:blipFill rotWithShape="1">
                <a:blip r:embed="rId3"/>
                <a:stretch>
                  <a:fillRect l="-1138" r="-4623" b="-737"/>
                </a:stretch>
              </a:blipFill>
            </p:spPr>
            <p:txBody>
              <a:bodyPr/>
              <a:lstStyle/>
              <a:p>
                <a:r>
                  <a:rPr lang="zh-CN" altLang="en-US">
                    <a:noFill/>
                  </a:rPr>
                  <a:t> </a:t>
                </a:r>
              </a:p>
            </p:txBody>
          </p:sp>
        </mc:Fallback>
      </mc:AlternateContent>
      <p:graphicFrame>
        <p:nvGraphicFramePr>
          <p:cNvPr id="2" name="对象 1"/>
          <p:cNvGraphicFramePr>
            <a:graphicFrameLocks noChangeAspect="1"/>
          </p:cNvGraphicFramePr>
          <p:nvPr>
            <p:extLst>
              <p:ext uri="{D42A27DB-BD31-4B8C-83A1-F6EECF244321}">
                <p14:modId xmlns:p14="http://schemas.microsoft.com/office/powerpoint/2010/main" val="4246360160"/>
              </p:ext>
            </p:extLst>
          </p:nvPr>
        </p:nvGraphicFramePr>
        <p:xfrm>
          <a:off x="402476" y="4170779"/>
          <a:ext cx="7834312" cy="884238"/>
        </p:xfrm>
        <a:graphic>
          <a:graphicData uri="http://schemas.openxmlformats.org/presentationml/2006/ole">
            <mc:AlternateContent xmlns:mc="http://schemas.openxmlformats.org/markup-compatibility/2006">
              <mc:Choice xmlns:v="urn:schemas-microsoft-com:vml" Requires="v">
                <p:oleObj spid="_x0000_s101386" name="文档" r:id="rId4" imgW="7832023" imgH="884832" progId="Word.Document.12">
                  <p:embed/>
                </p:oleObj>
              </mc:Choice>
              <mc:Fallback>
                <p:oleObj name="文档" r:id="rId4" imgW="7832023" imgH="884832" progId="Word.Document.12">
                  <p:embed/>
                  <p:pic>
                    <p:nvPicPr>
                      <p:cNvPr id="0" name=""/>
                      <p:cNvPicPr/>
                      <p:nvPr/>
                    </p:nvPicPr>
                    <p:blipFill>
                      <a:blip r:embed="rId5"/>
                      <a:stretch>
                        <a:fillRect/>
                      </a:stretch>
                    </p:blipFill>
                    <p:spPr>
                      <a:xfrm>
                        <a:off x="402476" y="4170779"/>
                        <a:ext cx="7834312" cy="884238"/>
                      </a:xfrm>
                      <a:prstGeom prst="rect">
                        <a:avLst/>
                      </a:prstGeom>
                    </p:spPr>
                  </p:pic>
                </p:oleObj>
              </mc:Fallback>
            </mc:AlternateContent>
          </a:graphicData>
        </a:graphic>
      </p:graphicFrame>
    </p:spTree>
    <p:extLst>
      <p:ext uri="{BB962C8B-B14F-4D97-AF65-F5344CB8AC3E}">
        <p14:creationId xmlns:p14="http://schemas.microsoft.com/office/powerpoint/2010/main" val="41315162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矩形 2"/>
              <p:cNvSpPr/>
              <p:nvPr/>
            </p:nvSpPr>
            <p:spPr>
              <a:xfrm>
                <a:off x="373725" y="871757"/>
                <a:ext cx="8320684" cy="3298339"/>
              </a:xfrm>
              <a:prstGeom prst="rect">
                <a:avLst/>
              </a:prstGeom>
            </p:spPr>
            <p:txBody>
              <a:bodyPr wrap="square">
                <a:spAutoFit/>
              </a:bodyPr>
              <a:lstStyle/>
              <a:p>
                <a:pPr algn="just">
                  <a:lnSpc>
                    <a:spcPts val="5000"/>
                  </a:lnSpc>
                  <a:spcAft>
                    <a:spcPts val="0"/>
                  </a:spcAft>
                </a:pPr>
                <a:r>
                  <a:rPr lang="zh-CN" altLang="zh-CN" sz="2600" b="1" kern="100" dirty="0">
                    <a:solidFill>
                      <a:srgbClr val="404040"/>
                    </a:solidFill>
                    <a:latin typeface="Times New Roman"/>
                    <a:ea typeface="黑体"/>
                    <a:cs typeface="Times New Roman"/>
                  </a:rPr>
                  <a:t>该车加速度为</a:t>
                </a:r>
                <a:r>
                  <a:rPr lang="en-US" altLang="zh-CN" sz="2600" b="1" kern="100" dirty="0">
                    <a:solidFill>
                      <a:srgbClr val="404040"/>
                    </a:solidFill>
                    <a:latin typeface="Times New Roman"/>
                    <a:ea typeface="黑体"/>
                    <a:cs typeface="Courier New"/>
                  </a:rPr>
                  <a:t>0.25 m/s</a:t>
                </a:r>
                <a:r>
                  <a:rPr lang="en-US" altLang="zh-CN" sz="2600" b="1" kern="100" baseline="30000" dirty="0">
                    <a:solidFill>
                      <a:srgbClr val="404040"/>
                    </a:solidFill>
                    <a:latin typeface="Times New Roman"/>
                    <a:ea typeface="黑体"/>
                    <a:cs typeface="Courier New"/>
                  </a:rPr>
                  <a:t>2</a:t>
                </a:r>
                <a:r>
                  <a:rPr lang="zh-CN" altLang="zh-CN" sz="2600" b="1" kern="100" dirty="0">
                    <a:solidFill>
                      <a:srgbClr val="404040"/>
                    </a:solidFill>
                    <a:latin typeface="Times New Roman"/>
                    <a:ea typeface="黑体"/>
                    <a:cs typeface="Times New Roman"/>
                  </a:rPr>
                  <a:t>时，牵引力为</a:t>
                </a:r>
                <a:r>
                  <a:rPr lang="en-US" altLang="zh-CN" sz="2600" b="1" i="1" kern="100" dirty="0">
                    <a:solidFill>
                      <a:srgbClr val="404040"/>
                    </a:solidFill>
                    <a:latin typeface="Times New Roman"/>
                    <a:ea typeface="黑体"/>
                    <a:cs typeface="Courier New"/>
                  </a:rPr>
                  <a:t>F</a:t>
                </a:r>
                <a:r>
                  <a:rPr lang="en-US" altLang="zh-CN" sz="2600" b="1" kern="100" dirty="0">
                    <a:solidFill>
                      <a:srgbClr val="404040"/>
                    </a:solidFill>
                    <a:latin typeface="宋体"/>
                    <a:ea typeface="黑体"/>
                    <a:cs typeface="Times New Roman"/>
                  </a:rPr>
                  <a:t>′</a:t>
                </a:r>
                <a:r>
                  <a:rPr lang="zh-CN" altLang="zh-CN" sz="2600" b="1" kern="100" dirty="0">
                    <a:solidFill>
                      <a:srgbClr val="404040"/>
                    </a:solidFill>
                    <a:latin typeface="Times New Roman"/>
                    <a:ea typeface="黑体"/>
                    <a:cs typeface="Times New Roman"/>
                  </a:rPr>
                  <a:t>＝</a:t>
                </a:r>
                <a:r>
                  <a:rPr lang="en-US" altLang="zh-CN" sz="2600" b="1" i="1" kern="100" dirty="0">
                    <a:solidFill>
                      <a:srgbClr val="404040"/>
                    </a:solidFill>
                    <a:latin typeface="Times New Roman"/>
                    <a:ea typeface="黑体"/>
                    <a:cs typeface="Courier New"/>
                  </a:rPr>
                  <a:t>ma</a:t>
                </a:r>
                <a:r>
                  <a:rPr lang="en-US" altLang="zh-CN" sz="2600" b="1" kern="100" dirty="0">
                    <a:solidFill>
                      <a:srgbClr val="404040"/>
                    </a:solidFill>
                    <a:latin typeface="宋体"/>
                    <a:ea typeface="黑体"/>
                    <a:cs typeface="Times New Roman"/>
                  </a:rPr>
                  <a:t>′</a:t>
                </a:r>
                <a:r>
                  <a:rPr lang="zh-CN" altLang="zh-CN" sz="2600" b="1" kern="100" dirty="0" smtClean="0">
                    <a:solidFill>
                      <a:srgbClr val="404040"/>
                    </a:solidFill>
                    <a:latin typeface="Times New Roman"/>
                    <a:ea typeface="黑体"/>
                    <a:cs typeface="Times New Roman"/>
                  </a:rPr>
                  <a:t>＋</a:t>
                </a:r>
                <a:r>
                  <a:rPr lang="en-US" altLang="zh-CN" sz="2600" b="1" i="1" kern="100" dirty="0" smtClean="0">
                    <a:solidFill>
                      <a:srgbClr val="404040"/>
                    </a:solidFill>
                    <a:latin typeface="Times New Roman"/>
                    <a:ea typeface="黑体"/>
                    <a:cs typeface="Courier New"/>
                  </a:rPr>
                  <a:t>f</a:t>
                </a:r>
                <a:r>
                  <a:rPr lang="zh-CN" altLang="zh-CN" sz="2600" b="1" kern="100" dirty="0" smtClean="0">
                    <a:solidFill>
                      <a:srgbClr val="404040"/>
                    </a:solidFill>
                    <a:latin typeface="Times New Roman"/>
                    <a:ea typeface="黑体"/>
                    <a:cs typeface="Times New Roman"/>
                  </a:rPr>
                  <a:t>＝</a:t>
                </a:r>
                <a:r>
                  <a:rPr lang="en-US" altLang="zh-CN" sz="2600" b="1" kern="100" dirty="0">
                    <a:solidFill>
                      <a:srgbClr val="404040"/>
                    </a:solidFill>
                    <a:latin typeface="Times New Roman"/>
                    <a:ea typeface="黑体"/>
                    <a:cs typeface="Courier New"/>
                  </a:rPr>
                  <a:t>8</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10</a:t>
                </a:r>
                <a:r>
                  <a:rPr lang="en-US" altLang="zh-CN" sz="2600" b="1" kern="100" baseline="30000" dirty="0">
                    <a:solidFill>
                      <a:srgbClr val="404040"/>
                    </a:solidFill>
                    <a:latin typeface="Times New Roman"/>
                    <a:ea typeface="黑体"/>
                    <a:cs typeface="Courier New"/>
                  </a:rPr>
                  <a:t>2</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0.25 N</a:t>
                </a:r>
                <a:r>
                  <a:rPr lang="zh-CN" altLang="zh-CN" sz="2600" b="1" kern="100" dirty="0">
                    <a:solidFill>
                      <a:srgbClr val="404040"/>
                    </a:solidFill>
                    <a:latin typeface="Times New Roman"/>
                    <a:ea typeface="黑体"/>
                    <a:cs typeface="Times New Roman"/>
                  </a:rPr>
                  <a:t>＋</a:t>
                </a:r>
                <a:r>
                  <a:rPr lang="en-US" altLang="zh-CN" sz="2600" b="1" kern="100" dirty="0">
                    <a:solidFill>
                      <a:srgbClr val="404040"/>
                    </a:solidFill>
                    <a:latin typeface="Times New Roman"/>
                    <a:ea typeface="黑体"/>
                    <a:cs typeface="Courier New"/>
                  </a:rPr>
                  <a:t>0.05</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8</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10</a:t>
                </a:r>
                <a:r>
                  <a:rPr lang="en-US" altLang="zh-CN" sz="2600" b="1" kern="100" baseline="30000" dirty="0">
                    <a:solidFill>
                      <a:srgbClr val="404040"/>
                    </a:solidFill>
                    <a:latin typeface="Times New Roman"/>
                    <a:ea typeface="黑体"/>
                    <a:cs typeface="Courier New"/>
                  </a:rPr>
                  <a:t>2</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10 N</a:t>
                </a:r>
                <a:r>
                  <a:rPr lang="zh-CN" altLang="zh-CN" sz="2600" b="1" kern="100" dirty="0">
                    <a:solidFill>
                      <a:srgbClr val="404040"/>
                    </a:solidFill>
                    <a:latin typeface="Times New Roman"/>
                    <a:ea typeface="黑体"/>
                    <a:cs typeface="Times New Roman"/>
                  </a:rPr>
                  <a:t>＝</a:t>
                </a:r>
                <a:r>
                  <a:rPr lang="en-US" altLang="zh-CN" sz="2600" b="1" kern="100" dirty="0">
                    <a:solidFill>
                      <a:srgbClr val="404040"/>
                    </a:solidFill>
                    <a:latin typeface="Times New Roman"/>
                    <a:ea typeface="黑体"/>
                    <a:cs typeface="Courier New"/>
                  </a:rPr>
                  <a:t>600 N</a:t>
                </a:r>
                <a:r>
                  <a:rPr lang="zh-CN" altLang="zh-CN" sz="2600" b="1" kern="100" dirty="0">
                    <a:solidFill>
                      <a:srgbClr val="404040"/>
                    </a:solidFill>
                    <a:latin typeface="Times New Roman"/>
                    <a:ea typeface="黑体"/>
                    <a:cs typeface="Times New Roman"/>
                  </a:rPr>
                  <a:t>，此时的速度为</a:t>
                </a:r>
                <a:r>
                  <a:rPr lang="en-US" altLang="zh-CN" sz="2600" b="1" i="1" kern="100" dirty="0">
                    <a:solidFill>
                      <a:srgbClr val="404040"/>
                    </a:solidFill>
                    <a:latin typeface="Book Antiqua"/>
                    <a:ea typeface="黑体"/>
                    <a:cs typeface="Times New Roman"/>
                  </a:rPr>
                  <a:t>v</a:t>
                </a:r>
                <a:r>
                  <a:rPr lang="en-US" altLang="zh-CN" sz="2600" b="1" kern="100" dirty="0">
                    <a:solidFill>
                      <a:srgbClr val="404040"/>
                    </a:solidFill>
                    <a:latin typeface="宋体"/>
                    <a:ea typeface="黑体"/>
                    <a:cs typeface="Times New Roman"/>
                  </a:rPr>
                  <a:t>′</a:t>
                </a:r>
                <a:r>
                  <a:rPr lang="zh-CN" altLang="zh-CN" sz="2600" b="1" kern="100" dirty="0" smtClean="0">
                    <a:solidFill>
                      <a:srgbClr val="404040"/>
                    </a:solidFill>
                    <a:latin typeface="Times New Roman" pitchFamily="18" charset="0"/>
                    <a:ea typeface="黑体"/>
                    <a:cs typeface="Times New Roman" pitchFamily="18" charset="0"/>
                  </a:rPr>
                  <a:t>＝</a:t>
                </a:r>
                <a14:m>
                  <m:oMath xmlns:m="http://schemas.openxmlformats.org/officeDocument/2006/math">
                    <m:f>
                      <m:fPr>
                        <m:ctrlPr>
                          <a:rPr lang="en-US" altLang="zh-CN" sz="2600" b="1" i="1" kern="100" smtClean="0">
                            <a:solidFill>
                              <a:srgbClr val="404040"/>
                            </a:solidFill>
                            <a:latin typeface="Cambria Math"/>
                            <a:ea typeface="黑体"/>
                            <a:cs typeface="Times New Roman" pitchFamily="18" charset="0"/>
                          </a:rPr>
                        </m:ctrlPr>
                      </m:fPr>
                      <m:num>
                        <m:r>
                          <m:rPr>
                            <m:nor/>
                          </m:rPr>
                          <a:rPr lang="en-US" altLang="zh-CN" sz="2600" b="1" kern="100">
                            <a:solidFill>
                              <a:srgbClr val="404040"/>
                            </a:solidFill>
                            <a:latin typeface="Times New Roman"/>
                            <a:ea typeface="黑体"/>
                          </a:rPr>
                          <m:t>2 000</m:t>
                        </m:r>
                        <m:r>
                          <m:rPr>
                            <m:nor/>
                          </m:rPr>
                          <a:rPr lang="en-US" altLang="zh-CN" sz="2600" b="1" kern="100">
                            <a:solidFill>
                              <a:srgbClr val="404040"/>
                            </a:solidFill>
                            <a:latin typeface="宋体"/>
                            <a:ea typeface="黑体"/>
                            <a:cs typeface="Times New Roman"/>
                          </a:rPr>
                          <m:t>×</m:t>
                        </m:r>
                        <m:r>
                          <m:rPr>
                            <m:nor/>
                          </m:rPr>
                          <a:rPr lang="en-US" altLang="zh-CN" sz="2600" b="1" kern="100">
                            <a:solidFill>
                              <a:srgbClr val="404040"/>
                            </a:solidFill>
                            <a:latin typeface="Times New Roman"/>
                            <a:ea typeface="黑体"/>
                          </a:rPr>
                          <m:t>3</m:t>
                        </m:r>
                      </m:num>
                      <m:den>
                        <m:r>
                          <m:rPr>
                            <m:nor/>
                          </m:rPr>
                          <a:rPr lang="en-US" altLang="zh-CN" sz="2600" b="1" kern="100">
                            <a:solidFill>
                              <a:srgbClr val="404040"/>
                            </a:solidFill>
                            <a:latin typeface="Times New Roman"/>
                            <a:ea typeface="黑体"/>
                          </a:rPr>
                          <m:t>600</m:t>
                        </m:r>
                      </m:den>
                    </m:f>
                  </m:oMath>
                </a14:m>
                <a:r>
                  <a:rPr lang="en-US" altLang="zh-CN" sz="2600" b="1" kern="100" dirty="0" smtClean="0">
                    <a:solidFill>
                      <a:srgbClr val="404040"/>
                    </a:solidFill>
                    <a:latin typeface="Times New Roman" pitchFamily="18" charset="0"/>
                    <a:ea typeface="Times New Roman" pitchFamily="18" charset="0"/>
                    <a:cs typeface="Times New Roman" pitchFamily="18" charset="0"/>
                  </a:rPr>
                  <a:t> </a:t>
                </a:r>
                <a:r>
                  <a:rPr lang="en-US" altLang="zh-CN" sz="2600" b="1" kern="100" dirty="0">
                    <a:solidFill>
                      <a:srgbClr val="404040"/>
                    </a:solidFill>
                    <a:latin typeface="Times New Roman" pitchFamily="18" charset="0"/>
                    <a:ea typeface="Times New Roman" pitchFamily="18" charset="0"/>
                    <a:cs typeface="Times New Roman" pitchFamily="18" charset="0"/>
                  </a:rPr>
                  <a:t>m/s</a:t>
                </a:r>
                <a:r>
                  <a:rPr lang="zh-CN" altLang="zh-CN" sz="2600" b="1" kern="100" dirty="0">
                    <a:solidFill>
                      <a:srgbClr val="404040"/>
                    </a:solidFill>
                    <a:latin typeface="Times New Roman" pitchFamily="18" charset="0"/>
                    <a:ea typeface="黑体"/>
                    <a:cs typeface="Times New Roman" pitchFamily="18" charset="0"/>
                  </a:rPr>
                  <a:t>＝</a:t>
                </a:r>
                <a:r>
                  <a:rPr lang="en-US" altLang="zh-CN" sz="2600" b="1" kern="100" dirty="0">
                    <a:solidFill>
                      <a:srgbClr val="404040"/>
                    </a:solidFill>
                    <a:latin typeface="Times New Roman" pitchFamily="18" charset="0"/>
                    <a:ea typeface="Times New Roman" pitchFamily="18" charset="0"/>
                    <a:cs typeface="Times New Roman" pitchFamily="18" charset="0"/>
                  </a:rPr>
                  <a:t>10 m/s</a:t>
                </a:r>
                <a:r>
                  <a:rPr lang="zh-CN" altLang="zh-CN" sz="2600" b="1" kern="100" dirty="0">
                    <a:solidFill>
                      <a:srgbClr val="404040"/>
                    </a:solidFill>
                    <a:latin typeface="Times New Roman" pitchFamily="18" charset="0"/>
                    <a:ea typeface="黑体"/>
                    <a:cs typeface="Times New Roman" pitchFamily="18" charset="0"/>
                  </a:rPr>
                  <a:t>，</a:t>
                </a:r>
                <a:r>
                  <a:rPr lang="zh-CN" altLang="zh-CN" sz="2600" b="1" kern="100" dirty="0">
                    <a:solidFill>
                      <a:srgbClr val="404040"/>
                    </a:solidFill>
                    <a:latin typeface="Times New Roman"/>
                    <a:ea typeface="黑体"/>
                    <a:cs typeface="Times New Roman"/>
                  </a:rPr>
                  <a:t>动能为</a:t>
                </a:r>
                <a:r>
                  <a:rPr lang="en-US" altLang="zh-CN" sz="2600" b="1" i="1" kern="100" dirty="0" err="1" smtClean="0">
                    <a:solidFill>
                      <a:srgbClr val="404040"/>
                    </a:solidFill>
                    <a:latin typeface="Times New Roman"/>
                    <a:ea typeface="黑体"/>
                    <a:cs typeface="Courier New"/>
                  </a:rPr>
                  <a:t>E</a:t>
                </a:r>
                <a:r>
                  <a:rPr lang="en-US" altLang="zh-CN" sz="2600" b="1" kern="100" baseline="-25000" dirty="0" err="1" smtClean="0">
                    <a:solidFill>
                      <a:srgbClr val="404040"/>
                    </a:solidFill>
                    <a:latin typeface="Times New Roman"/>
                    <a:ea typeface="黑体"/>
                    <a:cs typeface="Courier New"/>
                  </a:rPr>
                  <a:t>k</a:t>
                </a:r>
                <a:r>
                  <a:rPr lang="zh-CN" altLang="zh-CN" sz="2600" b="1" kern="100" dirty="0" smtClean="0">
                    <a:solidFill>
                      <a:srgbClr val="404040"/>
                    </a:solidFill>
                    <a:latin typeface="Times New Roman"/>
                    <a:ea typeface="黑体"/>
                    <a:cs typeface="Times New Roman"/>
                  </a:rPr>
                  <a:t>＝</a:t>
                </a:r>
                <a14:m>
                  <m:oMath xmlns:m="http://schemas.openxmlformats.org/officeDocument/2006/math">
                    <m:f>
                      <m:fPr>
                        <m:ctrlPr>
                          <a:rPr lang="en-US" altLang="zh-CN" sz="2600" b="1" i="1" kern="100">
                            <a:solidFill>
                              <a:srgbClr val="404040"/>
                            </a:solidFill>
                            <a:latin typeface="Cambria Math"/>
                            <a:ea typeface="黑体"/>
                            <a:cs typeface="Times New Roman" pitchFamily="18" charset="0"/>
                          </a:rPr>
                        </m:ctrlPr>
                      </m:fPr>
                      <m:num>
                        <m:r>
                          <m:rPr>
                            <m:nor/>
                          </m:rPr>
                          <a:rPr lang="en-US" altLang="zh-CN" sz="2600" b="1" i="0" kern="100" smtClean="0">
                            <a:solidFill>
                              <a:srgbClr val="404040"/>
                            </a:solidFill>
                            <a:latin typeface="Times New Roman"/>
                            <a:ea typeface="黑体"/>
                          </a:rPr>
                          <m:t>1</m:t>
                        </m:r>
                      </m:num>
                      <m:den>
                        <m:r>
                          <m:rPr>
                            <m:nor/>
                          </m:rPr>
                          <a:rPr lang="en-US" altLang="zh-CN" sz="2600" b="1" i="0" kern="100" smtClean="0">
                            <a:solidFill>
                              <a:srgbClr val="404040"/>
                            </a:solidFill>
                            <a:latin typeface="Times New Roman"/>
                            <a:ea typeface="黑体"/>
                          </a:rPr>
                          <m:t>2</m:t>
                        </m:r>
                      </m:den>
                    </m:f>
                    <m:r>
                      <a:rPr lang="en-US" altLang="zh-CN" sz="2600" b="1" i="1" kern="100">
                        <a:solidFill>
                          <a:srgbClr val="404040"/>
                        </a:solidFill>
                        <a:latin typeface="Cambria Math"/>
                        <a:ea typeface="黑体"/>
                      </a:rPr>
                      <m:t> </m:t>
                    </m:r>
                  </m:oMath>
                </a14:m>
                <a:r>
                  <a:rPr lang="en-US" altLang="zh-CN" sz="2600" b="1" i="1" kern="100" dirty="0" smtClean="0">
                    <a:solidFill>
                      <a:srgbClr val="404040"/>
                    </a:solidFill>
                    <a:latin typeface="Times New Roman"/>
                    <a:ea typeface="黑体"/>
                    <a:cs typeface="Courier New"/>
                  </a:rPr>
                  <a:t>m</a:t>
                </a:r>
                <a:r>
                  <a:rPr lang="en-US" altLang="zh-CN" sz="2600" b="1" i="1" kern="100" dirty="0" smtClean="0">
                    <a:solidFill>
                      <a:srgbClr val="404040"/>
                    </a:solidFill>
                    <a:latin typeface="Book Antiqua"/>
                    <a:ea typeface="黑体"/>
                    <a:cs typeface="Times New Roman"/>
                  </a:rPr>
                  <a:t>v</a:t>
                </a:r>
                <a:r>
                  <a:rPr lang="en-US" altLang="zh-CN" sz="2600" b="1" kern="100" dirty="0" smtClean="0">
                    <a:solidFill>
                      <a:srgbClr val="404040"/>
                    </a:solidFill>
                    <a:latin typeface="宋体"/>
                    <a:ea typeface="黑体"/>
                    <a:cs typeface="Times New Roman"/>
                  </a:rPr>
                  <a:t>′</a:t>
                </a:r>
                <a:r>
                  <a:rPr lang="en-US" altLang="zh-CN" sz="2600" b="1" kern="100" baseline="30000" dirty="0" smtClean="0">
                    <a:solidFill>
                      <a:srgbClr val="404040"/>
                    </a:solidFill>
                    <a:latin typeface="Times New Roman"/>
                    <a:ea typeface="黑体"/>
                    <a:cs typeface="Courier New"/>
                  </a:rPr>
                  <a:t>2</a:t>
                </a:r>
                <a:r>
                  <a:rPr lang="zh-CN" altLang="zh-CN" sz="2600" b="1" kern="100" dirty="0">
                    <a:solidFill>
                      <a:srgbClr val="404040"/>
                    </a:solidFill>
                    <a:latin typeface="Times New Roman"/>
                    <a:ea typeface="黑体"/>
                    <a:cs typeface="Times New Roman"/>
                  </a:rPr>
                  <a:t>＝</a:t>
                </a:r>
                <a:r>
                  <a:rPr lang="en-US" altLang="zh-CN" sz="2600" b="1" kern="100" dirty="0">
                    <a:solidFill>
                      <a:srgbClr val="404040"/>
                    </a:solidFill>
                    <a:ea typeface="黑体"/>
                    <a:cs typeface="Times New Roman" pitchFamily="18" charset="0"/>
                  </a:rPr>
                  <a:t> </a:t>
                </a:r>
                <a14:m>
                  <m:oMath xmlns:m="http://schemas.openxmlformats.org/officeDocument/2006/math">
                    <m:f>
                      <m:fPr>
                        <m:ctrlPr>
                          <a:rPr lang="en-US" altLang="zh-CN" sz="2600" b="1" i="1" kern="100">
                            <a:solidFill>
                              <a:srgbClr val="404040"/>
                            </a:solidFill>
                            <a:latin typeface="Cambria Math"/>
                            <a:ea typeface="黑体"/>
                            <a:cs typeface="Times New Roman" pitchFamily="18" charset="0"/>
                          </a:rPr>
                        </m:ctrlPr>
                      </m:fPr>
                      <m:num>
                        <m:r>
                          <m:rPr>
                            <m:nor/>
                          </m:rPr>
                          <a:rPr lang="en-US" altLang="zh-CN" sz="2600" b="1" kern="100">
                            <a:solidFill>
                              <a:srgbClr val="404040"/>
                            </a:solidFill>
                            <a:latin typeface="Times New Roman"/>
                            <a:ea typeface="黑体"/>
                          </a:rPr>
                          <m:t>1</m:t>
                        </m:r>
                      </m:num>
                      <m:den>
                        <m:r>
                          <m:rPr>
                            <m:nor/>
                          </m:rPr>
                          <a:rPr lang="en-US" altLang="zh-CN" sz="2600" b="1" kern="100">
                            <a:solidFill>
                              <a:srgbClr val="404040"/>
                            </a:solidFill>
                            <a:latin typeface="Times New Roman"/>
                            <a:ea typeface="黑体"/>
                          </a:rPr>
                          <m:t>2</m:t>
                        </m:r>
                      </m:den>
                    </m:f>
                  </m:oMath>
                </a14:m>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8</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10</a:t>
                </a:r>
                <a:r>
                  <a:rPr lang="en-US" altLang="zh-CN" sz="2600" b="1" kern="100" baseline="30000" dirty="0">
                    <a:solidFill>
                      <a:srgbClr val="404040"/>
                    </a:solidFill>
                    <a:latin typeface="Times New Roman"/>
                    <a:ea typeface="黑体"/>
                    <a:cs typeface="Courier New"/>
                  </a:rPr>
                  <a:t>2</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10</a:t>
                </a:r>
                <a:r>
                  <a:rPr lang="en-US" altLang="zh-CN" sz="2600" b="1" kern="100" baseline="30000" dirty="0">
                    <a:solidFill>
                      <a:srgbClr val="404040"/>
                    </a:solidFill>
                    <a:latin typeface="Times New Roman"/>
                    <a:ea typeface="黑体"/>
                    <a:cs typeface="Courier New"/>
                  </a:rPr>
                  <a:t>2</a:t>
                </a:r>
                <a:r>
                  <a:rPr lang="en-US" altLang="zh-CN" sz="2600" b="1" kern="100" dirty="0">
                    <a:solidFill>
                      <a:srgbClr val="404040"/>
                    </a:solidFill>
                    <a:latin typeface="Times New Roman"/>
                    <a:ea typeface="黑体"/>
                    <a:cs typeface="Courier New"/>
                  </a:rPr>
                  <a:t> J</a:t>
                </a:r>
                <a:r>
                  <a:rPr lang="zh-CN" altLang="zh-CN" sz="2600" b="1" kern="100" dirty="0">
                    <a:solidFill>
                      <a:srgbClr val="404040"/>
                    </a:solidFill>
                    <a:latin typeface="Times New Roman"/>
                    <a:ea typeface="黑体"/>
                    <a:cs typeface="Times New Roman"/>
                  </a:rPr>
                  <a:t>＝</a:t>
                </a:r>
                <a:r>
                  <a:rPr lang="en-US" altLang="zh-CN" sz="2600" b="1" kern="100" dirty="0">
                    <a:solidFill>
                      <a:srgbClr val="404040"/>
                    </a:solidFill>
                    <a:latin typeface="Times New Roman"/>
                    <a:ea typeface="黑体"/>
                    <a:cs typeface="Courier New"/>
                  </a:rPr>
                  <a:t>4</a:t>
                </a:r>
                <a:r>
                  <a:rPr lang="en-US" altLang="zh-CN" sz="2600" b="1" kern="100" dirty="0">
                    <a:solidFill>
                      <a:srgbClr val="404040"/>
                    </a:solidFill>
                    <a:latin typeface="宋体"/>
                    <a:ea typeface="黑体"/>
                    <a:cs typeface="Times New Roman"/>
                  </a:rPr>
                  <a:t>×</a:t>
                </a:r>
                <a:r>
                  <a:rPr lang="en-US" altLang="zh-CN" sz="2600" b="1" kern="100" dirty="0">
                    <a:solidFill>
                      <a:srgbClr val="404040"/>
                    </a:solidFill>
                    <a:latin typeface="Times New Roman"/>
                    <a:ea typeface="黑体"/>
                    <a:cs typeface="Courier New"/>
                  </a:rPr>
                  <a:t>10</a:t>
                </a:r>
                <a:r>
                  <a:rPr lang="en-US" altLang="zh-CN" sz="2600" b="1" kern="100" baseline="30000" dirty="0">
                    <a:solidFill>
                      <a:srgbClr val="404040"/>
                    </a:solidFill>
                    <a:latin typeface="Times New Roman"/>
                    <a:ea typeface="黑体"/>
                    <a:cs typeface="Courier New"/>
                  </a:rPr>
                  <a:t>4</a:t>
                </a:r>
                <a:r>
                  <a:rPr lang="en-US" altLang="zh-CN" sz="2600" b="1" kern="100" dirty="0">
                    <a:solidFill>
                      <a:srgbClr val="404040"/>
                    </a:solidFill>
                    <a:latin typeface="Times New Roman"/>
                    <a:ea typeface="黑体"/>
                    <a:cs typeface="Courier New"/>
                  </a:rPr>
                  <a:t> J</a:t>
                </a:r>
                <a:r>
                  <a:rPr lang="zh-CN" altLang="zh-CN" sz="2600" b="1" kern="100" dirty="0">
                    <a:solidFill>
                      <a:srgbClr val="404040"/>
                    </a:solidFill>
                    <a:latin typeface="Times New Roman"/>
                    <a:ea typeface="黑体"/>
                    <a:cs typeface="Times New Roman"/>
                  </a:rPr>
                  <a:t>，故选项</a:t>
                </a: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正确</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5000"/>
                  </a:lnSpc>
                  <a:spcAft>
                    <a:spcPts val="0"/>
                  </a:spcAft>
                </a:pPr>
                <a:r>
                  <a:rPr lang="zh-CN" altLang="zh-CN" sz="2600" b="1" kern="100" dirty="0">
                    <a:solidFill>
                      <a:srgbClr val="0070C0"/>
                    </a:solidFill>
                    <a:latin typeface="Times New Roman"/>
                    <a:ea typeface="黑体" panose="02010609060101010101" pitchFamily="49" charset="-122"/>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smtClean="0">
                    <a:solidFill>
                      <a:schemeClr val="accent6">
                        <a:lumMod val="75000"/>
                      </a:schemeClr>
                    </a:solidFill>
                    <a:latin typeface="Times New Roman"/>
                    <a:ea typeface="黑体"/>
                    <a:cs typeface="Courier New"/>
                  </a:rPr>
                  <a:t>BD</a:t>
                </a:r>
                <a:endParaRPr lang="zh-CN" altLang="zh-CN" sz="2600" kern="100" dirty="0">
                  <a:solidFill>
                    <a:schemeClr val="accent6">
                      <a:lumMod val="75000"/>
                    </a:schemeClr>
                  </a:solidFill>
                  <a:latin typeface="宋体"/>
                  <a:cs typeface="Courier New"/>
                </a:endParaRPr>
              </a:p>
            </p:txBody>
          </p:sp>
        </mc:Choice>
        <mc:Fallback xmlns="">
          <p:sp>
            <p:nvSpPr>
              <p:cNvPr id="3" name="矩形 2"/>
              <p:cNvSpPr>
                <a:spLocks noRot="1" noChangeAspect="1" noMove="1" noResize="1" noEditPoints="1" noAdjustHandles="1" noChangeArrowheads="1" noChangeShapeType="1" noTextEdit="1"/>
              </p:cNvSpPr>
              <p:nvPr/>
            </p:nvSpPr>
            <p:spPr>
              <a:xfrm>
                <a:off x="373725" y="871757"/>
                <a:ext cx="8320684" cy="3298339"/>
              </a:xfrm>
              <a:prstGeom prst="rect">
                <a:avLst/>
              </a:prstGeom>
              <a:blipFill rotWithShape="1">
                <a:blip r:embed="rId2"/>
                <a:stretch>
                  <a:fillRect l="-1245" r="-1392" b="-1294"/>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3760409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对角圆角矩形 3"/>
          <p:cNvSpPr/>
          <p:nvPr/>
        </p:nvSpPr>
        <p:spPr>
          <a:xfrm>
            <a:off x="315908" y="131098"/>
            <a:ext cx="2304256"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itchFamily="34" charset="-122"/>
                <a:ea typeface="微软雅黑" pitchFamily="34" charset="-122"/>
              </a:rPr>
              <a:t>方 法 提 炼</a:t>
            </a:r>
            <a:endParaRPr lang="zh-CN" altLang="en-US" sz="2800" b="1" dirty="0">
              <a:solidFill>
                <a:schemeClr val="bg1"/>
              </a:solidFill>
              <a:latin typeface="微软雅黑" pitchFamily="34" charset="-122"/>
              <a:ea typeface="微软雅黑" pitchFamily="34" charset="-122"/>
            </a:endParaRPr>
          </a:p>
        </p:txBody>
      </p:sp>
      <p:sp>
        <p:nvSpPr>
          <p:cNvPr id="6" name="矩形 5"/>
          <p:cNvSpPr/>
          <p:nvPr/>
        </p:nvSpPr>
        <p:spPr>
          <a:xfrm>
            <a:off x="143244" y="717322"/>
            <a:ext cx="8745122" cy="4196020"/>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理解横坐标、纵坐标的物理意义</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确认横坐标、纵坐标对应的物理量各是什么</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坐标轴物理量的单位也是绝不能忽视的</a:t>
            </a:r>
            <a:r>
              <a:rPr lang="en-US" altLang="zh-CN" sz="2400" b="1" kern="100" dirty="0" smtClean="0">
                <a:solidFill>
                  <a:srgbClr val="404040"/>
                </a:solidFill>
                <a:latin typeface="Times New Roman"/>
                <a:ea typeface="黑体"/>
                <a:cs typeface="Courier New"/>
              </a:rPr>
              <a:t>.</a:t>
            </a:r>
          </a:p>
          <a:p>
            <a:pPr algn="just">
              <a:lnSpc>
                <a:spcPts val="4000"/>
              </a:lnSpc>
              <a:spcAft>
                <a:spcPts val="0"/>
              </a:spcAft>
            </a:pPr>
            <a:r>
              <a:rPr lang="en-US" altLang="zh-CN" sz="2400" b="1" kern="100" dirty="0" smtClean="0">
                <a:solidFill>
                  <a:srgbClr val="404040"/>
                </a:solidFill>
                <a:latin typeface="Times New Roman"/>
                <a:ea typeface="黑体"/>
                <a:cs typeface="Courier New"/>
              </a:rPr>
              <a:t>2.</a:t>
            </a:r>
            <a:r>
              <a:rPr lang="zh-CN" altLang="zh-CN" sz="2400" b="1" kern="100" dirty="0" smtClean="0">
                <a:solidFill>
                  <a:srgbClr val="404040"/>
                </a:solidFill>
                <a:latin typeface="Times New Roman"/>
                <a:ea typeface="黑体"/>
                <a:cs typeface="Times New Roman"/>
              </a:rPr>
              <a:t>理解斜率、面积的物理意义</a:t>
            </a:r>
            <a:endParaRPr lang="zh-CN" altLang="zh-CN" sz="1050" kern="100" dirty="0" smtClean="0">
              <a:latin typeface="宋体"/>
              <a:cs typeface="Courier New"/>
            </a:endParaRPr>
          </a:p>
          <a:p>
            <a:pPr algn="just">
              <a:lnSpc>
                <a:spcPts val="4000"/>
              </a:lnSpc>
              <a:spcAft>
                <a:spcPts val="0"/>
              </a:spcAft>
            </a:pPr>
            <a:r>
              <a:rPr lang="en-US" altLang="zh-CN" sz="2400" b="1" kern="100" dirty="0" smtClean="0">
                <a:solidFill>
                  <a:srgbClr val="404040"/>
                </a:solidFill>
                <a:latin typeface="Times New Roman"/>
                <a:ea typeface="黑体"/>
                <a:cs typeface="Courier New"/>
              </a:rPr>
              <a:t>(1)</a:t>
            </a:r>
            <a:r>
              <a:rPr lang="zh-CN" altLang="zh-CN" sz="2400" b="1" kern="100" dirty="0" smtClean="0">
                <a:solidFill>
                  <a:srgbClr val="404040"/>
                </a:solidFill>
                <a:latin typeface="Times New Roman"/>
                <a:ea typeface="黑体"/>
                <a:cs typeface="Times New Roman"/>
              </a:rPr>
              <a:t>图线的斜率的意义</a:t>
            </a:r>
            <a:endParaRPr lang="zh-CN" altLang="zh-CN" sz="1050" kern="100" dirty="0" smtClean="0">
              <a:latin typeface="宋体"/>
              <a:cs typeface="Courier New"/>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要理解物理图象中斜率的含义，首先要看清图象的两个坐标轴</a:t>
            </a:r>
            <a:r>
              <a:rPr lang="en-US" altLang="zh-CN" sz="2400" b="1" kern="100" dirty="0" smtClean="0">
                <a:solidFill>
                  <a:srgbClr val="404040"/>
                </a:solidFill>
                <a:latin typeface="Times New Roman"/>
                <a:ea typeface="黑体"/>
                <a:cs typeface="Courier New"/>
              </a:rPr>
              <a:t>.</a:t>
            </a:r>
            <a:r>
              <a:rPr lang="en-US" altLang="zh-CN" sz="2400" b="1" kern="100" dirty="0" smtClean="0">
                <a:solidFill>
                  <a:srgbClr val="404040"/>
                </a:solidFill>
                <a:latin typeface="宋体"/>
                <a:ea typeface="黑体"/>
                <a:cs typeface="Times New Roman"/>
              </a:rPr>
              <a:t>①</a:t>
            </a:r>
            <a:r>
              <a:rPr lang="zh-CN" altLang="zh-CN" sz="2400" b="1" kern="100" dirty="0" smtClean="0">
                <a:solidFill>
                  <a:srgbClr val="404040"/>
                </a:solidFill>
                <a:latin typeface="Times New Roman"/>
                <a:ea typeface="黑体"/>
                <a:cs typeface="Times New Roman"/>
              </a:rPr>
              <a:t>变速直线运动</a:t>
            </a:r>
            <a:r>
              <a:rPr lang="zh-CN" altLang="zh-CN" sz="2400" b="1" kern="100" dirty="0" smtClean="0">
                <a:solidFill>
                  <a:srgbClr val="404040"/>
                </a:solidFill>
                <a:latin typeface="Times New Roman"/>
                <a:ea typeface="黑体"/>
                <a:cs typeface="Times New Roman"/>
              </a:rPr>
              <a:t>的</a:t>
            </a:r>
            <a:r>
              <a:rPr lang="en-US" altLang="zh-CN" sz="2400" b="1" i="1" kern="100" dirty="0" smtClean="0">
                <a:solidFill>
                  <a:srgbClr val="404040"/>
                </a:solidFill>
                <a:latin typeface="Times New Roman"/>
                <a:ea typeface="黑体"/>
                <a:cs typeface="Courier New"/>
              </a:rPr>
              <a:t>s</a:t>
            </a:r>
            <a:r>
              <a:rPr lang="en-US" altLang="zh-CN" sz="2400" b="1" kern="100" dirty="0" smtClean="0">
                <a:solidFill>
                  <a:srgbClr val="404040"/>
                </a:solidFill>
                <a:latin typeface="Times New Roman"/>
                <a:ea typeface="黑体"/>
                <a:cs typeface="Courier New"/>
              </a:rPr>
              <a:t>—</a:t>
            </a:r>
            <a:r>
              <a:rPr lang="en-US" altLang="zh-CN" sz="2400" b="1" i="1" kern="100" dirty="0" smtClean="0">
                <a:solidFill>
                  <a:srgbClr val="404040"/>
                </a:solidFill>
                <a:latin typeface="Times New Roman"/>
                <a:ea typeface="黑体"/>
                <a:cs typeface="Courier New"/>
              </a:rPr>
              <a:t>t</a:t>
            </a:r>
            <a:r>
              <a:rPr lang="zh-CN" altLang="zh-CN" sz="2400" b="1" kern="100" dirty="0" smtClean="0">
                <a:solidFill>
                  <a:srgbClr val="404040"/>
                </a:solidFill>
                <a:latin typeface="Times New Roman"/>
                <a:ea typeface="黑体"/>
                <a:cs typeface="Times New Roman"/>
              </a:rPr>
              <a:t>图象，纵坐标表示位移，横坐标表示时间，因此图线中某两点连线的斜率表示平均速度，图线上某一点切</a:t>
            </a:r>
            <a:endParaRPr lang="zh-CN" altLang="zh-CN" sz="1050" kern="100" dirty="0">
              <a:latin typeface="宋体"/>
              <a:cs typeface="Courier New"/>
            </a:endParaRPr>
          </a:p>
        </p:txBody>
      </p:sp>
    </p:spTree>
    <p:extLst>
      <p:ext uri="{BB962C8B-B14F-4D97-AF65-F5344CB8AC3E}">
        <p14:creationId xmlns:p14="http://schemas.microsoft.com/office/powerpoint/2010/main" val="14392954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93540" y="133638"/>
            <a:ext cx="8403891" cy="4708981"/>
          </a:xfrm>
          <a:prstGeom prst="rect">
            <a:avLst/>
          </a:prstGeom>
        </p:spPr>
        <p:txBody>
          <a:bodyPr wrap="square">
            <a:spAutoFit/>
          </a:bodyPr>
          <a:lstStyle/>
          <a:p>
            <a:pPr lvl="0" algn="just">
              <a:lnSpc>
                <a:spcPts val="4500"/>
              </a:lnSpc>
            </a:pPr>
            <a:r>
              <a:rPr lang="zh-CN" altLang="zh-CN" sz="2400" b="1" kern="100" dirty="0">
                <a:solidFill>
                  <a:srgbClr val="404040"/>
                </a:solidFill>
                <a:latin typeface="Times New Roman"/>
                <a:ea typeface="黑体"/>
                <a:cs typeface="Times New Roman"/>
              </a:rPr>
              <a:t>线的斜率表示瞬时速度；</a:t>
            </a:r>
            <a:r>
              <a:rPr lang="en-US" altLang="zh-CN" sz="2400" b="1" kern="100" dirty="0">
                <a:solidFill>
                  <a:srgbClr val="404040"/>
                </a:solidFill>
                <a:latin typeface="宋体"/>
                <a:ea typeface="黑体"/>
                <a:cs typeface="Times New Roman"/>
              </a:rPr>
              <a:t>②</a:t>
            </a:r>
            <a:r>
              <a:rPr lang="en-US" altLang="zh-CN" sz="2400" b="1" i="1" kern="100" dirty="0">
                <a:solidFill>
                  <a:srgbClr val="404040"/>
                </a:solidFill>
                <a:latin typeface="Book Antiqua"/>
                <a:ea typeface="黑体"/>
                <a:cs typeface="Times New Roman"/>
              </a:rPr>
              <a:t>v</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图线上两点连线的斜率和某点切线的斜率，分别表示平均加速度和瞬时加速度；</a:t>
            </a:r>
            <a:r>
              <a:rPr lang="en-US" altLang="zh-CN" sz="2400" b="1" kern="100" dirty="0">
                <a:solidFill>
                  <a:srgbClr val="404040"/>
                </a:solidFill>
                <a:latin typeface="宋体"/>
                <a:ea typeface="黑体"/>
                <a:cs typeface="Times New Roman"/>
              </a:rPr>
              <a:t>③</a:t>
            </a:r>
            <a:r>
              <a:rPr lang="zh-CN" altLang="zh-CN" sz="2400" b="1" kern="100" dirty="0">
                <a:solidFill>
                  <a:srgbClr val="404040"/>
                </a:solidFill>
                <a:latin typeface="Times New Roman"/>
                <a:ea typeface="黑体"/>
                <a:cs typeface="Times New Roman"/>
              </a:rPr>
              <a:t>恒力做功的</a:t>
            </a:r>
            <a:r>
              <a:rPr lang="en-US" altLang="zh-CN" sz="2400" b="1" i="1" kern="100" dirty="0">
                <a:solidFill>
                  <a:srgbClr val="404040"/>
                </a:solidFill>
                <a:latin typeface="Times New Roman"/>
                <a:ea typeface="黑体"/>
                <a:cs typeface="Courier New"/>
              </a:rPr>
              <a:t>W</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l</a:t>
            </a:r>
            <a:r>
              <a:rPr lang="zh-CN" altLang="zh-CN" sz="2400" b="1" kern="100" dirty="0">
                <a:solidFill>
                  <a:srgbClr val="404040"/>
                </a:solidFill>
                <a:latin typeface="Times New Roman"/>
                <a:ea typeface="黑体"/>
                <a:cs typeface="Times New Roman"/>
              </a:rPr>
              <a:t>图象</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l</a:t>
            </a:r>
            <a:r>
              <a:rPr lang="zh-CN" altLang="zh-CN" sz="2400" b="1" kern="100" dirty="0">
                <a:solidFill>
                  <a:srgbClr val="404040"/>
                </a:solidFill>
                <a:latin typeface="Times New Roman"/>
                <a:ea typeface="黑体"/>
                <a:cs typeface="Times New Roman"/>
              </a:rPr>
              <a:t>为恒力方向上的位移</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，斜率表示恒力的大小；</a:t>
            </a:r>
            <a:r>
              <a:rPr lang="en-US" altLang="zh-CN" sz="2400" b="1" kern="100" dirty="0">
                <a:solidFill>
                  <a:srgbClr val="404040"/>
                </a:solidFill>
                <a:latin typeface="宋体"/>
                <a:ea typeface="黑体"/>
                <a:cs typeface="Times New Roman"/>
              </a:rPr>
              <a:t>④</a:t>
            </a:r>
            <a:r>
              <a:rPr lang="zh-CN" altLang="zh-CN" sz="2400" b="1" kern="100" dirty="0">
                <a:solidFill>
                  <a:srgbClr val="404040"/>
                </a:solidFill>
                <a:latin typeface="Times New Roman"/>
                <a:ea typeface="黑体"/>
                <a:cs typeface="Times New Roman"/>
              </a:rPr>
              <a:t>用自由落体运动测量重力加速度实验的</a:t>
            </a:r>
            <a:r>
              <a:rPr lang="en-US" altLang="zh-CN" sz="2400" b="1" i="1" kern="100" dirty="0" smtClean="0">
                <a:solidFill>
                  <a:srgbClr val="404040"/>
                </a:solidFill>
                <a:latin typeface="Book Antiqua"/>
                <a:ea typeface="黑体"/>
                <a:cs typeface="Times New Roman"/>
              </a:rPr>
              <a:t>v</a:t>
            </a:r>
            <a:r>
              <a:rPr lang="en-US" altLang="zh-CN" sz="2400" b="1" kern="100" baseline="30000" dirty="0" smtClean="0">
                <a:solidFill>
                  <a:srgbClr val="404040"/>
                </a:solidFill>
                <a:latin typeface="Times New Roman"/>
                <a:ea typeface="黑体"/>
                <a:cs typeface="Courier New"/>
              </a:rPr>
              <a:t>2</a:t>
            </a:r>
            <a:r>
              <a:rPr lang="en-US" altLang="zh-CN" sz="2400" b="1" kern="100" dirty="0" smtClean="0">
                <a:solidFill>
                  <a:srgbClr val="404040"/>
                </a:solidFill>
                <a:latin typeface="Times New Roman"/>
                <a:ea typeface="黑体"/>
                <a:cs typeface="Courier New"/>
              </a:rPr>
              <a:t>—</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图象</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Book Antiqua"/>
                <a:ea typeface="黑体"/>
                <a:cs typeface="Times New Roman"/>
              </a:rPr>
              <a:t>v</a:t>
            </a:r>
            <a:r>
              <a:rPr lang="zh-CN" altLang="zh-CN" sz="2400" b="1" kern="100" dirty="0">
                <a:solidFill>
                  <a:srgbClr val="404040"/>
                </a:solidFill>
                <a:latin typeface="Times New Roman"/>
                <a:ea typeface="黑体"/>
                <a:cs typeface="Times New Roman"/>
              </a:rPr>
              <a:t>为速度，</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为下落位移</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，其斜率为重力加速度的</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倍；</a:t>
            </a:r>
            <a:endParaRPr lang="zh-CN" altLang="zh-CN" sz="2400" kern="100" dirty="0">
              <a:solidFill>
                <a:prstClr val="black"/>
              </a:solidFill>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面积的物理意义</a:t>
            </a:r>
            <a:endParaRPr lang="zh-CN" altLang="zh-CN" sz="2400" kern="100" dirty="0">
              <a:latin typeface="宋体"/>
              <a:cs typeface="Courier New"/>
            </a:endParaRPr>
          </a:p>
          <a:p>
            <a:pPr algn="just">
              <a:lnSpc>
                <a:spcPts val="4500"/>
              </a:lnSpc>
              <a:spcAft>
                <a:spcPts val="0"/>
              </a:spcAft>
            </a:pPr>
            <a:r>
              <a:rPr lang="en-US" altLang="zh-CN" sz="2400" b="1" kern="100" dirty="0">
                <a:solidFill>
                  <a:srgbClr val="404040"/>
                </a:solidFill>
                <a:latin typeface="宋体"/>
                <a:ea typeface="黑体"/>
                <a:cs typeface="Times New Roman"/>
              </a:rPr>
              <a:t>①</a:t>
            </a:r>
            <a:r>
              <a:rPr lang="zh-CN" altLang="zh-CN" sz="2400" b="1" kern="100" dirty="0">
                <a:solidFill>
                  <a:srgbClr val="404040"/>
                </a:solidFill>
                <a:latin typeface="Times New Roman"/>
                <a:ea typeface="黑体"/>
                <a:cs typeface="Times New Roman"/>
              </a:rPr>
              <a:t>在直线运动的</a:t>
            </a:r>
            <a:r>
              <a:rPr lang="en-US" altLang="zh-CN" sz="2400" b="1" i="1" kern="100" dirty="0">
                <a:solidFill>
                  <a:srgbClr val="404040"/>
                </a:solidFill>
                <a:latin typeface="Book Antiqua"/>
                <a:ea typeface="黑体"/>
                <a:cs typeface="Times New Roman"/>
              </a:rPr>
              <a:t>v</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图象中，图线和时间轴之间的面积，等于速度</a:t>
            </a:r>
            <a:r>
              <a:rPr lang="en-US" altLang="zh-CN" sz="2400" b="1" i="1" kern="100" dirty="0">
                <a:solidFill>
                  <a:srgbClr val="404040"/>
                </a:solidFill>
                <a:latin typeface="Book Antiqua"/>
                <a:ea typeface="黑体"/>
                <a:cs typeface="Times New Roman"/>
              </a:rPr>
              <a:t>v</a:t>
            </a:r>
            <a:r>
              <a:rPr lang="zh-CN" altLang="zh-CN" sz="2400" b="1" kern="100" dirty="0">
                <a:solidFill>
                  <a:srgbClr val="404040"/>
                </a:solidFill>
                <a:latin typeface="Times New Roman"/>
                <a:ea typeface="黑体"/>
                <a:cs typeface="Times New Roman"/>
              </a:rPr>
              <a:t>与时间</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的乘积，因此它表示相应时间内质点通过的位移</a:t>
            </a:r>
            <a:r>
              <a:rPr lang="zh-CN" altLang="zh-CN" sz="2400" b="1" kern="100" dirty="0" smtClean="0">
                <a:solidFill>
                  <a:srgbClr val="404040"/>
                </a:solidFill>
                <a:latin typeface="Times New Roman"/>
                <a:ea typeface="黑体"/>
                <a:cs typeface="Times New Roman"/>
              </a:rPr>
              <a:t>；</a:t>
            </a:r>
            <a:endParaRPr lang="zh-CN" altLang="zh-CN" sz="2400" kern="100" dirty="0">
              <a:latin typeface="宋体"/>
              <a:cs typeface="Courier New"/>
            </a:endParaRPr>
          </a:p>
        </p:txBody>
      </p:sp>
    </p:spTree>
    <p:extLst>
      <p:ext uri="{BB962C8B-B14F-4D97-AF65-F5344CB8AC3E}">
        <p14:creationId xmlns:p14="http://schemas.microsoft.com/office/powerpoint/2010/main" val="24814834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8084" y="4443958"/>
            <a:ext cx="536404" cy="536404"/>
          </a:xfrm>
          <a:prstGeom prst="rect">
            <a:avLst/>
          </a:prstGeom>
        </p:spPr>
      </p:pic>
      <p:sp>
        <p:nvSpPr>
          <p:cNvPr id="6" name="矩形 5"/>
          <p:cNvSpPr/>
          <p:nvPr/>
        </p:nvSpPr>
        <p:spPr>
          <a:xfrm>
            <a:off x="293540" y="733447"/>
            <a:ext cx="8403891" cy="3206455"/>
          </a:xfrm>
          <a:prstGeom prst="rect">
            <a:avLst/>
          </a:prstGeom>
        </p:spPr>
        <p:txBody>
          <a:bodyPr wrap="square">
            <a:spAutoFit/>
          </a:bodyPr>
          <a:lstStyle/>
          <a:p>
            <a:pPr lvl="0" algn="just">
              <a:lnSpc>
                <a:spcPts val="5000"/>
              </a:lnSpc>
            </a:pPr>
            <a:r>
              <a:rPr lang="en-US" altLang="zh-CN" sz="2400" b="1" kern="100" dirty="0">
                <a:solidFill>
                  <a:srgbClr val="404040"/>
                </a:solidFill>
                <a:latin typeface="宋体"/>
                <a:ea typeface="黑体"/>
                <a:cs typeface="Times New Roman"/>
              </a:rPr>
              <a:t>②</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a</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图象中，图线和时间轴之间的面积，等于加速度</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与时间</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的乘积，表示质点在相应时间内速度的变化量；</a:t>
            </a:r>
            <a:r>
              <a:rPr lang="en-US" altLang="zh-CN" sz="2400" b="1" kern="100" dirty="0">
                <a:solidFill>
                  <a:srgbClr val="404040"/>
                </a:solidFill>
                <a:latin typeface="宋体"/>
                <a:ea typeface="黑体"/>
                <a:cs typeface="Times New Roman"/>
              </a:rPr>
              <a:t>③</a:t>
            </a:r>
            <a:r>
              <a:rPr lang="zh-CN" altLang="zh-CN" sz="2400" b="1" kern="100" dirty="0">
                <a:solidFill>
                  <a:srgbClr val="404040"/>
                </a:solidFill>
                <a:latin typeface="Times New Roman"/>
                <a:ea typeface="黑体"/>
                <a:cs typeface="Times New Roman"/>
              </a:rPr>
              <a:t>力</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移动物体在力的方向上产生一段位移</a:t>
            </a:r>
            <a:r>
              <a:rPr lang="en-US" altLang="zh-CN" sz="2400" b="1" i="1" kern="100" dirty="0">
                <a:solidFill>
                  <a:srgbClr val="404040"/>
                </a:solidFill>
                <a:latin typeface="Times New Roman"/>
                <a:ea typeface="黑体"/>
                <a:cs typeface="Courier New"/>
              </a:rPr>
              <a:t>l</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F</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l</a:t>
            </a:r>
            <a:r>
              <a:rPr lang="zh-CN" altLang="zh-CN" sz="2400" b="1" kern="100" dirty="0">
                <a:solidFill>
                  <a:srgbClr val="404040"/>
                </a:solidFill>
                <a:latin typeface="Times New Roman"/>
                <a:ea typeface="黑体"/>
                <a:cs typeface="Times New Roman"/>
              </a:rPr>
              <a:t>图象中曲线和</a:t>
            </a:r>
            <a:r>
              <a:rPr lang="en-US" altLang="zh-CN" sz="2400" b="1" i="1" kern="100" dirty="0">
                <a:solidFill>
                  <a:srgbClr val="404040"/>
                </a:solidFill>
                <a:latin typeface="Times New Roman"/>
                <a:ea typeface="黑体"/>
                <a:cs typeface="Courier New"/>
              </a:rPr>
              <a:t>l</a:t>
            </a:r>
            <a:r>
              <a:rPr lang="zh-CN" altLang="zh-CN" sz="2400" b="1" kern="100" dirty="0">
                <a:solidFill>
                  <a:srgbClr val="404040"/>
                </a:solidFill>
                <a:latin typeface="Times New Roman"/>
                <a:ea typeface="黑体"/>
                <a:cs typeface="Times New Roman"/>
              </a:rPr>
              <a:t>坐标轴之间的面积表示</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做的功，如果</a:t>
            </a:r>
            <a:r>
              <a:rPr lang="en-US" altLang="zh-CN" sz="2400" b="1" i="1" kern="100" dirty="0">
                <a:solidFill>
                  <a:srgbClr val="404040"/>
                </a:solidFill>
                <a:latin typeface="Times New Roman"/>
                <a:ea typeface="黑体"/>
                <a:cs typeface="Courier New"/>
              </a:rPr>
              <a:t>F</a:t>
            </a:r>
            <a:r>
              <a:rPr lang="zh-CN" altLang="zh-CN" sz="2400" b="1" kern="100" dirty="0">
                <a:solidFill>
                  <a:srgbClr val="404040"/>
                </a:solidFill>
                <a:latin typeface="Times New Roman"/>
                <a:ea typeface="黑体"/>
                <a:cs typeface="Times New Roman"/>
              </a:rPr>
              <a:t>是合力，则此面积表示物体动能的增加量</a:t>
            </a:r>
            <a:r>
              <a:rPr lang="en-US" altLang="zh-CN" sz="2400" b="1" kern="100" dirty="0" smtClean="0">
                <a:solidFill>
                  <a:srgbClr val="404040"/>
                </a:solidFill>
                <a:latin typeface="Times New Roman"/>
                <a:ea typeface="黑体"/>
                <a:cs typeface="Courier New"/>
              </a:rPr>
              <a:t>.</a:t>
            </a:r>
            <a:endParaRPr lang="zh-CN" altLang="zh-CN" sz="2400" kern="100" dirty="0">
              <a:solidFill>
                <a:prstClr val="black"/>
              </a:solidFill>
              <a:latin typeface="宋体"/>
              <a:cs typeface="Courier New"/>
            </a:endParaRPr>
          </a:p>
        </p:txBody>
      </p:sp>
    </p:spTree>
    <p:extLst>
      <p:ext uri="{BB962C8B-B14F-4D97-AF65-F5344CB8AC3E}">
        <p14:creationId xmlns:p14="http://schemas.microsoft.com/office/powerpoint/2010/main" val="18246562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9352" y="704530"/>
            <a:ext cx="8667732" cy="4580741"/>
          </a:xfrm>
          <a:prstGeom prst="rect">
            <a:avLst/>
          </a:prstGeom>
        </p:spPr>
        <p:txBody>
          <a:bodyPr wrap="square">
            <a:spAutoFit/>
          </a:bodyPr>
          <a:lstStyle/>
          <a:p>
            <a:pPr algn="just">
              <a:lnSpc>
                <a:spcPts val="3500"/>
              </a:lnSpc>
              <a:spcAft>
                <a:spcPts val="0"/>
              </a:spcAft>
            </a:pPr>
            <a:r>
              <a:rPr lang="en-US" altLang="zh-CN" sz="2400" b="1" i="1" kern="100" dirty="0" smtClean="0">
                <a:solidFill>
                  <a:srgbClr val="404040"/>
                </a:solidFill>
                <a:latin typeface="Times New Roman"/>
                <a:ea typeface="黑体"/>
                <a:cs typeface="Courier New"/>
              </a:rPr>
              <a:t>                </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单选</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en-US" altLang="zh-CN" sz="2400" b="1" i="1" kern="100" dirty="0" smtClean="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是</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轴上的两个点电荷，电荷</a:t>
            </a:r>
            <a:r>
              <a:rPr lang="zh-CN" altLang="zh-CN" sz="2400" b="1" kern="100" dirty="0" smtClean="0">
                <a:solidFill>
                  <a:srgbClr val="404040"/>
                </a:solidFill>
                <a:latin typeface="Times New Roman"/>
                <a:ea typeface="黑体"/>
                <a:cs typeface="Times New Roman"/>
              </a:rPr>
              <a:t>量</a:t>
            </a: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r>
              <a:rPr lang="zh-CN" altLang="zh-CN" sz="2400" b="1" kern="100" dirty="0" smtClean="0">
                <a:solidFill>
                  <a:srgbClr val="404040"/>
                </a:solidFill>
                <a:latin typeface="Times New Roman"/>
                <a:ea typeface="黑体"/>
                <a:cs typeface="Times New Roman"/>
              </a:rPr>
              <a:t>分别为</a:t>
            </a:r>
            <a:r>
              <a:rPr lang="en-US" altLang="zh-CN" sz="2400" b="1" i="1" kern="100" dirty="0">
                <a:solidFill>
                  <a:srgbClr val="404040"/>
                </a:solidFill>
                <a:latin typeface="Times New Roman"/>
                <a:ea typeface="黑体"/>
                <a:cs typeface="Courier New"/>
              </a:rPr>
              <a:t>Q</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Q</a:t>
            </a:r>
            <a:r>
              <a:rPr lang="en-US" altLang="zh-CN" sz="2400" b="1" kern="100" baseline="-25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，沿</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之间各点对应的电势</a:t>
            </a:r>
            <a:r>
              <a:rPr lang="zh-CN" altLang="zh-CN" sz="2400" b="1" kern="100" dirty="0" smtClean="0">
                <a:solidFill>
                  <a:srgbClr val="404040"/>
                </a:solidFill>
                <a:latin typeface="Times New Roman"/>
                <a:ea typeface="黑体"/>
                <a:cs typeface="Times New Roman"/>
              </a:rPr>
              <a:t>高</a:t>
            </a: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r>
              <a:rPr lang="zh-CN" altLang="zh-CN" sz="2400" b="1" kern="100" dirty="0" smtClean="0">
                <a:solidFill>
                  <a:srgbClr val="404040"/>
                </a:solidFill>
                <a:latin typeface="Times New Roman"/>
                <a:ea typeface="黑体"/>
                <a:cs typeface="Times New Roman"/>
              </a:rPr>
              <a:t>低如图</a:t>
            </a:r>
            <a:r>
              <a:rPr lang="en-US" altLang="zh-CN" sz="2400" b="1" kern="1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中曲线所示，</a:t>
            </a:r>
            <a:r>
              <a:rPr lang="en-US" altLang="zh-CN" sz="2400" b="1" i="1" kern="100" dirty="0">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点处电势最低，而且</a:t>
            </a:r>
            <a:r>
              <a:rPr lang="en-US" altLang="zh-CN" sz="2400" b="1" i="1" kern="100" dirty="0">
                <a:solidFill>
                  <a:srgbClr val="404040"/>
                </a:solidFill>
                <a:latin typeface="Times New Roman"/>
                <a:ea typeface="黑体"/>
                <a:cs typeface="Courier New"/>
              </a:rPr>
              <a:t>a</a:t>
            </a:r>
            <a:r>
              <a:rPr lang="zh-CN" altLang="zh-CN" sz="2400" b="1" kern="100" dirty="0" smtClean="0">
                <a:solidFill>
                  <a:srgbClr val="404040"/>
                </a:solidFill>
                <a:latin typeface="Times New Roman"/>
                <a:ea typeface="黑体"/>
                <a:cs typeface="Times New Roman"/>
              </a:rPr>
              <a:t>、</a:t>
            </a:r>
            <a:r>
              <a:rPr lang="en-US" altLang="zh-CN" sz="2400" b="1" i="1" kern="100" dirty="0" smtClean="0">
                <a:solidFill>
                  <a:srgbClr val="404040"/>
                </a:solidFill>
                <a:latin typeface="Times New Roman"/>
                <a:ea typeface="黑体"/>
                <a:cs typeface="Courier New"/>
              </a:rPr>
              <a:t>P</a:t>
            </a:r>
          </a:p>
          <a:p>
            <a:pPr algn="just">
              <a:lnSpc>
                <a:spcPts val="3500"/>
              </a:lnSpc>
              <a:spcAft>
                <a:spcPts val="0"/>
              </a:spcAft>
            </a:pPr>
            <a:r>
              <a:rPr lang="zh-CN" altLang="zh-CN" sz="2400" b="1" kern="100" dirty="0" smtClean="0">
                <a:solidFill>
                  <a:srgbClr val="404040"/>
                </a:solidFill>
                <a:latin typeface="Times New Roman"/>
                <a:ea typeface="黑体"/>
                <a:cs typeface="Times New Roman"/>
              </a:rPr>
              <a:t>之间的</a:t>
            </a:r>
            <a:r>
              <a:rPr lang="zh-CN" altLang="zh-CN" sz="2400" b="1" kern="100" dirty="0">
                <a:solidFill>
                  <a:srgbClr val="404040"/>
                </a:solidFill>
                <a:latin typeface="Times New Roman"/>
                <a:ea typeface="黑体"/>
                <a:cs typeface="Times New Roman"/>
              </a:rPr>
              <a:t>距离大于</a:t>
            </a:r>
            <a:r>
              <a:rPr lang="en-US" altLang="zh-CN" sz="2400" b="1" i="1" kern="100" dirty="0">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之间的距离</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从图中可</a:t>
            </a:r>
            <a:r>
              <a:rPr lang="zh-CN" altLang="zh-CN" sz="2400" b="1" kern="100" dirty="0" smtClean="0">
                <a:solidFill>
                  <a:srgbClr val="404040"/>
                </a:solidFill>
                <a:latin typeface="Times New Roman"/>
                <a:ea typeface="黑体"/>
                <a:cs typeface="Times New Roman"/>
              </a:rPr>
              <a:t>看出以下</a:t>
            </a: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r>
              <a:rPr lang="zh-CN" altLang="zh-CN" sz="2400" b="1" kern="100" dirty="0" smtClean="0">
                <a:solidFill>
                  <a:srgbClr val="404040"/>
                </a:solidFill>
                <a:latin typeface="Times New Roman"/>
                <a:ea typeface="黑体"/>
                <a:cs typeface="Times New Roman"/>
              </a:rPr>
              <a:t>说法</a:t>
            </a:r>
            <a:r>
              <a:rPr lang="zh-CN" altLang="zh-CN" sz="2400" b="1" kern="100" dirty="0">
                <a:solidFill>
                  <a:srgbClr val="404040"/>
                </a:solidFill>
                <a:latin typeface="Times New Roman"/>
                <a:ea typeface="黑体"/>
                <a:cs typeface="Times New Roman"/>
              </a:rPr>
              <a:t>中正确的是</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p>
          <a:p>
            <a:pPr algn="just">
              <a:lnSpc>
                <a:spcPts val="3500"/>
              </a:lnSpc>
              <a:spcAft>
                <a:spcPts val="0"/>
              </a:spcAft>
            </a:pPr>
            <a:r>
              <a:rPr lang="en-US" altLang="zh-CN" sz="2400" b="1" kern="100" dirty="0" err="1">
                <a:solidFill>
                  <a:srgbClr val="404040"/>
                </a:solidFill>
                <a:latin typeface="Times New Roman"/>
                <a:ea typeface="黑体"/>
                <a:cs typeface="Courier New"/>
              </a:rPr>
              <a:t>A.</a:t>
            </a:r>
            <a:r>
              <a:rPr lang="en-US" altLang="zh-CN" sz="2400" b="1" i="1" kern="100" dirty="0" err="1">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间和</a:t>
            </a:r>
            <a:r>
              <a:rPr lang="en-US" altLang="zh-CN" sz="2400" b="1" i="1" kern="100" dirty="0">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间各点的电场方向都指向</a:t>
            </a:r>
            <a:r>
              <a:rPr lang="en-US" altLang="zh-CN" sz="2400" b="1" i="1" kern="100" dirty="0">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点</a:t>
            </a:r>
            <a:endParaRPr lang="zh-CN" altLang="zh-CN" sz="2400" kern="100" dirty="0">
              <a:latin typeface="宋体"/>
              <a:cs typeface="Courier New"/>
            </a:endParaRPr>
          </a:p>
          <a:p>
            <a:pPr algn="just">
              <a:lnSpc>
                <a:spcPts val="3500"/>
              </a:lnSpc>
              <a:spcAft>
                <a:spcPts val="0"/>
              </a:spcAft>
            </a:pPr>
            <a:r>
              <a:rPr lang="en-US" altLang="zh-CN" sz="2400" b="1" kern="100" dirty="0" err="1">
                <a:solidFill>
                  <a:srgbClr val="404040"/>
                </a:solidFill>
                <a:latin typeface="Times New Roman"/>
                <a:ea typeface="黑体"/>
                <a:cs typeface="Courier New"/>
              </a:rPr>
              <a:t>B.</a:t>
            </a:r>
            <a:r>
              <a:rPr lang="en-US" altLang="zh-CN" sz="2400" b="1" i="1" kern="100" dirty="0" err="1">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一定是同种电荷，但是不一定是正电荷</a:t>
            </a:r>
            <a:endParaRPr lang="zh-CN" altLang="zh-CN" sz="2400" kern="100" dirty="0">
              <a:latin typeface="宋体"/>
              <a:cs typeface="Courier New"/>
            </a:endParaRPr>
          </a:p>
          <a:p>
            <a:pPr algn="just">
              <a:lnSpc>
                <a:spcPts val="3500"/>
              </a:lnSpc>
              <a:spcAft>
                <a:spcPts val="0"/>
              </a:spcAft>
            </a:pP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电势最低的</a:t>
            </a:r>
            <a:r>
              <a:rPr lang="en-US" altLang="zh-CN" sz="2400" b="1" i="1" kern="100" dirty="0">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点的电场强度最大</a:t>
            </a:r>
            <a:endParaRPr lang="zh-CN" altLang="zh-CN" sz="2400" kern="100" dirty="0">
              <a:latin typeface="宋体"/>
              <a:cs typeface="Courier New"/>
            </a:endParaRPr>
          </a:p>
          <a:p>
            <a:pPr algn="just">
              <a:lnSpc>
                <a:spcPts val="3500"/>
              </a:lnSpc>
              <a:spcAft>
                <a:spcPts val="0"/>
              </a:spcAft>
            </a:pP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把带负电的检验电荷沿</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轴由</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移到</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的过程中，电场力对该</a:t>
            </a:r>
            <a:r>
              <a:rPr lang="zh-CN" altLang="zh-CN" sz="2400" b="1" kern="100" dirty="0" smtClean="0">
                <a:solidFill>
                  <a:srgbClr val="404040"/>
                </a:solidFill>
                <a:latin typeface="Times New Roman"/>
                <a:ea typeface="黑体"/>
                <a:cs typeface="Times New Roman"/>
              </a:rPr>
              <a:t>电</a:t>
            </a:r>
            <a:endParaRPr lang="en-US" altLang="zh-CN" sz="2400" b="1" kern="100" dirty="0" smtClean="0">
              <a:solidFill>
                <a:srgbClr val="404040"/>
              </a:solidFill>
              <a:latin typeface="Times New Roman"/>
              <a:ea typeface="黑体"/>
              <a:cs typeface="Times New Roman"/>
            </a:endParaRPr>
          </a:p>
          <a:p>
            <a:pPr algn="just">
              <a:lnSpc>
                <a:spcPts val="3500"/>
              </a:lnSpc>
              <a:spcAft>
                <a:spcPts val="0"/>
              </a:spcAft>
            </a:pPr>
            <a:r>
              <a:rPr lang="en-US"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荷</a:t>
            </a:r>
            <a:r>
              <a:rPr lang="zh-CN" altLang="zh-CN" sz="2400" b="1" kern="100" dirty="0">
                <a:solidFill>
                  <a:srgbClr val="404040"/>
                </a:solidFill>
                <a:latin typeface="Times New Roman"/>
                <a:ea typeface="黑体"/>
                <a:cs typeface="Times New Roman"/>
              </a:rPr>
              <a:t>先做正功后做负</a:t>
            </a:r>
            <a:r>
              <a:rPr lang="zh-CN" altLang="zh-CN" sz="2400" b="1" kern="100" dirty="0" smtClean="0">
                <a:solidFill>
                  <a:srgbClr val="404040"/>
                </a:solidFill>
                <a:latin typeface="Times New Roman"/>
                <a:ea typeface="黑体"/>
                <a:cs typeface="Times New Roman"/>
              </a:rPr>
              <a:t>功</a:t>
            </a:r>
            <a:endParaRPr lang="zh-CN" altLang="zh-CN" sz="2400" kern="100" dirty="0">
              <a:latin typeface="宋体"/>
              <a:cs typeface="Courier New"/>
            </a:endParaRPr>
          </a:p>
        </p:txBody>
      </p:sp>
      <p:sp>
        <p:nvSpPr>
          <p:cNvPr id="6" name="TextBox 5"/>
          <p:cNvSpPr txBox="1"/>
          <p:nvPr/>
        </p:nvSpPr>
        <p:spPr>
          <a:xfrm>
            <a:off x="92264" y="123478"/>
            <a:ext cx="5288627"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2</a:t>
            </a:r>
            <a:r>
              <a:rPr lang="zh-CN" altLang="zh-CN" sz="2800" b="1" dirty="0">
                <a:solidFill>
                  <a:srgbClr val="0070C0"/>
                </a:solidFill>
                <a:latin typeface="微软雅黑" pitchFamily="34" charset="-122"/>
                <a:ea typeface="微软雅黑" pitchFamily="34" charset="-122"/>
              </a:rPr>
              <a:t>　对电场图象问题的</a:t>
            </a:r>
            <a:r>
              <a:rPr lang="zh-CN" altLang="zh-CN" sz="2800" b="1" dirty="0" smtClean="0">
                <a:solidFill>
                  <a:srgbClr val="0070C0"/>
                </a:solidFill>
                <a:latin typeface="微软雅黑" pitchFamily="34" charset="-122"/>
                <a:ea typeface="微软雅黑" pitchFamily="34" charset="-122"/>
              </a:rPr>
              <a:t>考查</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7" name="直接连接符 6"/>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8" name="对角圆角矩形 7"/>
          <p:cNvSpPr/>
          <p:nvPr/>
        </p:nvSpPr>
        <p:spPr>
          <a:xfrm>
            <a:off x="346388" y="732622"/>
            <a:ext cx="936104"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itchFamily="34" charset="-122"/>
                <a:ea typeface="微软雅黑" pitchFamily="34" charset="-122"/>
              </a:rPr>
              <a:t>例 </a:t>
            </a:r>
            <a:r>
              <a:rPr lang="en-US" altLang="zh-CN" sz="2800" b="1" dirty="0" smtClean="0">
                <a:solidFill>
                  <a:schemeClr val="bg1"/>
                </a:solidFill>
                <a:latin typeface="微软雅黑" pitchFamily="34" charset="-122"/>
                <a:ea typeface="微软雅黑" pitchFamily="34" charset="-122"/>
              </a:rPr>
              <a:t>2</a:t>
            </a:r>
            <a:endParaRPr lang="zh-CN" altLang="en-US" sz="2800" b="1" dirty="0">
              <a:solidFill>
                <a:schemeClr val="bg1"/>
              </a:solidFill>
              <a:latin typeface="微软雅黑" pitchFamily="34" charset="-122"/>
              <a:ea typeface="微软雅黑" pitchFamily="34" charset="-122"/>
            </a:endParaRPr>
          </a:p>
        </p:txBody>
      </p:sp>
      <p:pic>
        <p:nvPicPr>
          <p:cNvPr id="99330" name="Picture 2" descr="26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81036" y="858798"/>
            <a:ext cx="1783452" cy="1233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748110" y="2026280"/>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4</a:t>
            </a:r>
            <a:endParaRPr lang="zh-CN" altLang="zh-CN" sz="2400" kern="100" dirty="0">
              <a:effectLst/>
              <a:latin typeface="宋体"/>
              <a:cs typeface="Courier New"/>
            </a:endParaRPr>
          </a:p>
        </p:txBody>
      </p:sp>
    </p:spTree>
    <p:extLst>
      <p:ext uri="{BB962C8B-B14F-4D97-AF65-F5344CB8AC3E}">
        <p14:creationId xmlns:p14="http://schemas.microsoft.com/office/powerpoint/2010/main" val="31312834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292747" y="864137"/>
            <a:ext cx="8329521" cy="3212161"/>
          </a:xfrm>
          <a:prstGeom prst="rect">
            <a:avLst/>
          </a:prstGeom>
        </p:spPr>
        <p:txBody>
          <a:bodyPr wrap="square">
            <a:spAutoFit/>
          </a:bodyPr>
          <a:lstStyle/>
          <a:p>
            <a:pPr algn="just">
              <a:lnSpc>
                <a:spcPts val="5000"/>
              </a:lnSpc>
              <a:spcAft>
                <a:spcPts val="0"/>
              </a:spcAft>
            </a:pPr>
            <a:r>
              <a:rPr lang="zh-CN" altLang="zh-CN" sz="2600" b="1" kern="100" dirty="0">
                <a:solidFill>
                  <a:srgbClr val="0070C0"/>
                </a:solidFill>
                <a:latin typeface="Times New Roman"/>
                <a:ea typeface="黑体"/>
                <a:cs typeface="Times New Roman"/>
              </a:rPr>
              <a:t>审题突破</a:t>
            </a:r>
            <a:r>
              <a:rPr lang="zh-CN" altLang="zh-CN" sz="2600" b="1" kern="100" dirty="0">
                <a:solidFill>
                  <a:srgbClr val="404040"/>
                </a:solidFill>
                <a:latin typeface="Times New Roman"/>
                <a:ea typeface="黑体"/>
                <a:cs typeface="Times New Roman"/>
              </a:rPr>
              <a:t>　</a:t>
            </a:r>
            <a:r>
              <a:rPr lang="en-US" altLang="zh-CN" sz="2600" b="1" i="1" kern="100" dirty="0">
                <a:solidFill>
                  <a:srgbClr val="404040"/>
                </a:solidFill>
                <a:latin typeface="Times New Roman"/>
                <a:ea typeface="黑体"/>
                <a:cs typeface="Courier New"/>
              </a:rPr>
              <a:t>φ</a:t>
            </a:r>
            <a:r>
              <a:rPr lang="en-US" altLang="zh-CN" sz="2600" b="1" kern="100" dirty="0">
                <a:solidFill>
                  <a:srgbClr val="404040"/>
                </a:solidFill>
                <a:latin typeface="Times New Roman"/>
                <a:ea typeface="黑体"/>
                <a:cs typeface="Courier New"/>
              </a:rPr>
              <a:t>—</a:t>
            </a:r>
            <a:r>
              <a:rPr lang="en-US" altLang="zh-CN" sz="2600" b="1" i="1" kern="100" dirty="0">
                <a:solidFill>
                  <a:srgbClr val="404040"/>
                </a:solidFill>
                <a:latin typeface="Times New Roman"/>
                <a:ea typeface="黑体"/>
                <a:cs typeface="Courier New"/>
              </a:rPr>
              <a:t>x</a:t>
            </a:r>
            <a:r>
              <a:rPr lang="zh-CN" altLang="zh-CN" sz="2600" b="1" kern="100" dirty="0">
                <a:solidFill>
                  <a:srgbClr val="404040"/>
                </a:solidFill>
                <a:latin typeface="Times New Roman"/>
                <a:ea typeface="黑体"/>
                <a:cs typeface="Times New Roman"/>
              </a:rPr>
              <a:t>图线的切线斜率表示电场强度的大小，所以</a:t>
            </a:r>
            <a:r>
              <a:rPr lang="en-US" altLang="zh-CN" sz="2600" b="1" i="1" kern="100" dirty="0">
                <a:solidFill>
                  <a:srgbClr val="404040"/>
                </a:solidFill>
                <a:latin typeface="Times New Roman"/>
                <a:ea typeface="黑体"/>
                <a:cs typeface="Courier New"/>
              </a:rPr>
              <a:t>P</a:t>
            </a:r>
            <a:r>
              <a:rPr lang="zh-CN" altLang="zh-CN" sz="2600" b="1" kern="100" dirty="0">
                <a:solidFill>
                  <a:srgbClr val="404040"/>
                </a:solidFill>
                <a:latin typeface="Times New Roman"/>
                <a:ea typeface="黑体"/>
                <a:cs typeface="Times New Roman"/>
              </a:rPr>
              <a:t>处场强为零，从</a:t>
            </a:r>
            <a:r>
              <a:rPr lang="en-US" altLang="zh-CN" sz="2600" b="1" i="1" kern="100" dirty="0">
                <a:solidFill>
                  <a:srgbClr val="404040"/>
                </a:solidFill>
                <a:latin typeface="Times New Roman"/>
                <a:ea typeface="黑体"/>
                <a:cs typeface="Courier New"/>
              </a:rPr>
              <a:t>a</a:t>
            </a:r>
            <a:r>
              <a:rPr lang="zh-CN" altLang="zh-CN" sz="2600" b="1" kern="100" dirty="0">
                <a:solidFill>
                  <a:srgbClr val="404040"/>
                </a:solidFill>
                <a:latin typeface="Times New Roman"/>
                <a:ea typeface="黑体"/>
                <a:cs typeface="Times New Roman"/>
              </a:rPr>
              <a:t>到</a:t>
            </a:r>
            <a:r>
              <a:rPr lang="en-US" altLang="zh-CN" sz="2600" b="1" i="1" kern="100" dirty="0">
                <a:solidFill>
                  <a:srgbClr val="404040"/>
                </a:solidFill>
                <a:latin typeface="Times New Roman"/>
                <a:ea typeface="黑体"/>
                <a:cs typeface="Courier New"/>
              </a:rPr>
              <a:t>b</a:t>
            </a:r>
            <a:r>
              <a:rPr lang="zh-CN" altLang="zh-CN" sz="2600" b="1" kern="100" dirty="0">
                <a:solidFill>
                  <a:srgbClr val="404040"/>
                </a:solidFill>
                <a:latin typeface="Times New Roman"/>
                <a:ea typeface="黑体"/>
                <a:cs typeface="Times New Roman"/>
              </a:rPr>
              <a:t>电势先减小后增大，根据电场力方向与运动方向的关系判断电场力是做正功还是负功</a:t>
            </a:r>
            <a:r>
              <a:rPr lang="en-US" altLang="zh-CN" sz="2600" b="1" kern="100" dirty="0">
                <a:solidFill>
                  <a:srgbClr val="404040"/>
                </a:solidFill>
                <a:latin typeface="Times New Roman"/>
                <a:ea typeface="黑体"/>
                <a:cs typeface="Courier New"/>
              </a:rPr>
              <a:t>.</a:t>
            </a:r>
            <a:r>
              <a:rPr lang="zh-CN" altLang="zh-CN" sz="2600" b="1" kern="100" dirty="0">
                <a:solidFill>
                  <a:srgbClr val="404040"/>
                </a:solidFill>
                <a:latin typeface="Times New Roman"/>
                <a:ea typeface="黑体"/>
                <a:cs typeface="Times New Roman"/>
              </a:rPr>
              <a:t>根据点电荷场强公式，得到</a:t>
            </a:r>
            <a:r>
              <a:rPr lang="en-US" altLang="zh-CN" sz="2600" b="1" i="1" kern="100" dirty="0">
                <a:solidFill>
                  <a:srgbClr val="404040"/>
                </a:solidFill>
                <a:latin typeface="Times New Roman"/>
                <a:ea typeface="黑体"/>
                <a:cs typeface="Courier New"/>
              </a:rPr>
              <a:t>Q</a:t>
            </a:r>
            <a:r>
              <a:rPr lang="en-US" altLang="zh-CN" sz="2600" b="1" kern="100" baseline="-25000" dirty="0">
                <a:solidFill>
                  <a:srgbClr val="404040"/>
                </a:solidFill>
                <a:latin typeface="Times New Roman"/>
                <a:ea typeface="黑体"/>
                <a:cs typeface="Courier New"/>
              </a:rPr>
              <a:t>1</a:t>
            </a:r>
            <a:r>
              <a:rPr lang="zh-CN" altLang="zh-CN" sz="2600" b="1" kern="100" dirty="0">
                <a:solidFill>
                  <a:srgbClr val="404040"/>
                </a:solidFill>
                <a:latin typeface="Times New Roman"/>
                <a:ea typeface="黑体"/>
                <a:cs typeface="Times New Roman"/>
              </a:rPr>
              <a:t>的电荷量一定大于</a:t>
            </a:r>
            <a:r>
              <a:rPr lang="en-US" altLang="zh-CN" sz="2600" b="1" i="1" kern="100" dirty="0">
                <a:solidFill>
                  <a:srgbClr val="404040"/>
                </a:solidFill>
                <a:latin typeface="Times New Roman"/>
                <a:ea typeface="黑体"/>
                <a:cs typeface="Courier New"/>
              </a:rPr>
              <a:t>Q</a:t>
            </a:r>
            <a:r>
              <a:rPr lang="en-US" altLang="zh-CN" sz="2600" b="1" kern="100" baseline="-25000" dirty="0">
                <a:solidFill>
                  <a:srgbClr val="404040"/>
                </a:solidFill>
                <a:latin typeface="Times New Roman"/>
                <a:ea typeface="黑体"/>
                <a:cs typeface="Courier New"/>
              </a:rPr>
              <a:t>2</a:t>
            </a:r>
            <a:r>
              <a:rPr lang="zh-CN" altLang="zh-CN" sz="2600" b="1" kern="100" dirty="0">
                <a:solidFill>
                  <a:srgbClr val="404040"/>
                </a:solidFill>
                <a:latin typeface="Times New Roman"/>
                <a:ea typeface="黑体"/>
                <a:cs typeface="Times New Roman"/>
              </a:rPr>
              <a:t>的电荷量；根据场强方向得出两电荷一定是正电荷</a:t>
            </a:r>
            <a:r>
              <a:rPr lang="en-US" altLang="zh-CN" sz="2600" b="1" kern="100" dirty="0" smtClean="0">
                <a:solidFill>
                  <a:srgbClr val="404040"/>
                </a:solidFill>
                <a:latin typeface="Times New Roman"/>
                <a:ea typeface="黑体"/>
                <a:cs typeface="Courier New"/>
              </a:rPr>
              <a:t>.</a:t>
            </a:r>
            <a:endParaRPr lang="zh-CN" altLang="zh-CN" sz="2600" kern="100" dirty="0">
              <a:latin typeface="宋体"/>
              <a:cs typeface="Courier New"/>
            </a:endParaRPr>
          </a:p>
        </p:txBody>
      </p:sp>
    </p:spTree>
    <p:extLst>
      <p:ext uri="{BB962C8B-B14F-4D97-AF65-F5344CB8AC3E}">
        <p14:creationId xmlns:p14="http://schemas.microsoft.com/office/powerpoint/2010/main" val="9590894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239816" y="51470"/>
            <a:ext cx="8496944" cy="4633128"/>
          </a:xfrm>
          <a:prstGeom prst="rect">
            <a:avLst/>
          </a:prstGeom>
        </p:spPr>
        <p:txBody>
          <a:bodyPr wrap="square">
            <a:spAutoFit/>
          </a:bodyPr>
          <a:lstStyle/>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smtClean="0">
                <a:solidFill>
                  <a:srgbClr val="404040"/>
                </a:solidFill>
                <a:latin typeface="Times New Roman"/>
                <a:ea typeface="黑体"/>
                <a:cs typeface="Times New Roman"/>
              </a:rPr>
              <a:t>　根据顺着电场线电势降低可知，</a:t>
            </a:r>
            <a:r>
              <a:rPr lang="en-US" altLang="zh-CN" sz="2400" b="1" i="1" kern="100" dirty="0" smtClean="0">
                <a:solidFill>
                  <a:srgbClr val="404040"/>
                </a:solidFill>
                <a:latin typeface="Times New Roman"/>
                <a:ea typeface="黑体"/>
                <a:cs typeface="Courier New"/>
              </a:rPr>
              <a:t>P</a:t>
            </a:r>
            <a:r>
              <a:rPr lang="zh-CN" altLang="zh-CN" sz="2400" b="1" kern="100" dirty="0" smtClean="0">
                <a:solidFill>
                  <a:srgbClr val="404040"/>
                </a:solidFill>
                <a:latin typeface="Times New Roman"/>
                <a:ea typeface="黑体"/>
                <a:cs typeface="Times New Roman"/>
              </a:rPr>
              <a:t>点的左侧电场方向向右，</a:t>
            </a:r>
            <a:r>
              <a:rPr lang="en-US" altLang="zh-CN" sz="2400" b="1" i="1" kern="100" dirty="0" smtClean="0">
                <a:solidFill>
                  <a:srgbClr val="404040"/>
                </a:solidFill>
                <a:latin typeface="Times New Roman"/>
                <a:ea typeface="黑体"/>
                <a:cs typeface="Courier New"/>
              </a:rPr>
              <a:t>P</a:t>
            </a:r>
            <a:r>
              <a:rPr lang="zh-CN" altLang="zh-CN" sz="2400" b="1" kern="100" dirty="0" smtClean="0">
                <a:solidFill>
                  <a:srgbClr val="404040"/>
                </a:solidFill>
                <a:latin typeface="Times New Roman"/>
                <a:ea typeface="黑体"/>
                <a:cs typeface="Times New Roman"/>
              </a:rPr>
              <a:t>点的右侧电场方向向左，则</a:t>
            </a:r>
            <a:r>
              <a:rPr lang="en-US" altLang="zh-CN" sz="2400" b="1" i="1" kern="100" dirty="0" smtClean="0">
                <a:solidFill>
                  <a:srgbClr val="404040"/>
                </a:solidFill>
                <a:latin typeface="Times New Roman"/>
                <a:ea typeface="黑体"/>
                <a:cs typeface="Courier New"/>
              </a:rPr>
              <a:t>a</a:t>
            </a:r>
            <a:r>
              <a:rPr lang="zh-CN" altLang="zh-CN" sz="2400" b="1" kern="100" dirty="0" smtClean="0">
                <a:solidFill>
                  <a:srgbClr val="404040"/>
                </a:solidFill>
                <a:latin typeface="Times New Roman"/>
                <a:ea typeface="黑体"/>
                <a:cs typeface="Times New Roman"/>
              </a:rPr>
              <a:t>、</a:t>
            </a:r>
            <a:r>
              <a:rPr lang="en-US" altLang="zh-CN" sz="2400" b="1" i="1" kern="100" dirty="0" smtClean="0">
                <a:solidFill>
                  <a:srgbClr val="404040"/>
                </a:solidFill>
                <a:latin typeface="Times New Roman"/>
                <a:ea typeface="黑体"/>
                <a:cs typeface="Courier New"/>
              </a:rPr>
              <a:t>P</a:t>
            </a:r>
            <a:r>
              <a:rPr lang="zh-CN" altLang="zh-CN" sz="2400" b="1" kern="100" dirty="0" smtClean="0">
                <a:solidFill>
                  <a:srgbClr val="404040"/>
                </a:solidFill>
                <a:latin typeface="Times New Roman"/>
                <a:ea typeface="黑体"/>
                <a:cs typeface="Times New Roman"/>
              </a:rPr>
              <a:t>间和</a:t>
            </a:r>
            <a:r>
              <a:rPr lang="en-US" altLang="zh-CN" sz="2400" b="1" i="1" kern="100" dirty="0" smtClean="0">
                <a:solidFill>
                  <a:srgbClr val="404040"/>
                </a:solidFill>
                <a:latin typeface="Times New Roman"/>
                <a:ea typeface="黑体"/>
                <a:cs typeface="Courier New"/>
              </a:rPr>
              <a:t>P</a:t>
            </a:r>
            <a:r>
              <a:rPr lang="zh-CN" altLang="zh-CN" sz="2400" b="1" kern="100" dirty="0" smtClean="0">
                <a:solidFill>
                  <a:srgbClr val="404040"/>
                </a:solidFill>
                <a:latin typeface="Times New Roman"/>
                <a:ea typeface="黑体"/>
                <a:cs typeface="Times New Roman"/>
              </a:rPr>
              <a:t>、</a:t>
            </a:r>
            <a:r>
              <a:rPr lang="en-US" altLang="zh-CN" sz="2400" b="1" i="1" kern="100" dirty="0" smtClean="0">
                <a:solidFill>
                  <a:srgbClr val="404040"/>
                </a:solidFill>
                <a:latin typeface="Times New Roman"/>
                <a:ea typeface="黑体"/>
                <a:cs typeface="Courier New"/>
              </a:rPr>
              <a:t>b</a:t>
            </a:r>
            <a:r>
              <a:rPr lang="zh-CN" altLang="zh-CN" sz="2400" b="1" kern="100" dirty="0" smtClean="0">
                <a:solidFill>
                  <a:srgbClr val="404040"/>
                </a:solidFill>
                <a:latin typeface="Times New Roman"/>
                <a:ea typeface="黑体"/>
                <a:cs typeface="Times New Roman"/>
              </a:rPr>
              <a:t>间各点的电场方向都指向</a:t>
            </a:r>
            <a:r>
              <a:rPr lang="en-US" altLang="zh-CN" sz="2400" b="1" i="1" kern="100" dirty="0" smtClean="0">
                <a:solidFill>
                  <a:srgbClr val="404040"/>
                </a:solidFill>
                <a:latin typeface="Times New Roman"/>
                <a:ea typeface="黑体"/>
                <a:cs typeface="Courier New"/>
              </a:rPr>
              <a:t>P</a:t>
            </a:r>
            <a:r>
              <a:rPr lang="zh-CN" altLang="zh-CN" sz="2400" b="1" kern="100" dirty="0" smtClean="0">
                <a:solidFill>
                  <a:srgbClr val="404040"/>
                </a:solidFill>
                <a:latin typeface="Times New Roman"/>
                <a:ea typeface="黑体"/>
                <a:cs typeface="Times New Roman"/>
              </a:rPr>
              <a:t>点，故</a:t>
            </a:r>
            <a:r>
              <a:rPr lang="en-US" altLang="zh-CN" sz="2400" b="1" kern="100" dirty="0" smtClean="0">
                <a:solidFill>
                  <a:srgbClr val="404040"/>
                </a:solidFill>
                <a:latin typeface="Times New Roman"/>
                <a:ea typeface="黑体"/>
                <a:cs typeface="Courier New"/>
              </a:rPr>
              <a:t>A</a:t>
            </a:r>
            <a:r>
              <a:rPr lang="zh-CN" altLang="zh-CN" sz="2400" b="1" kern="100" dirty="0" smtClean="0">
                <a:solidFill>
                  <a:srgbClr val="404040"/>
                </a:solidFill>
                <a:latin typeface="Times New Roman"/>
                <a:ea typeface="黑体"/>
                <a:cs typeface="Times New Roman"/>
              </a:rPr>
              <a:t>正确；</a:t>
            </a:r>
            <a:r>
              <a:rPr lang="en-US" altLang="zh-CN" sz="2400" b="1" kern="100" dirty="0" smtClean="0">
                <a:solidFill>
                  <a:srgbClr val="404040"/>
                </a:solidFill>
                <a:latin typeface="Times New Roman"/>
                <a:ea typeface="黑体"/>
                <a:cs typeface="Times New Roman"/>
              </a:rPr>
              <a:t> </a:t>
            </a:r>
          </a:p>
          <a:p>
            <a:pPr algn="just">
              <a:lnSpc>
                <a:spcPts val="4500"/>
              </a:lnSpc>
              <a:spcAft>
                <a:spcPts val="0"/>
              </a:spcAft>
            </a:pPr>
            <a:r>
              <a:rPr lang="en-US" altLang="zh-CN" sz="2400" b="1" i="1" kern="100" dirty="0" smtClean="0">
                <a:solidFill>
                  <a:srgbClr val="404040"/>
                </a:solidFill>
                <a:latin typeface="Times New Roman" pitchFamily="18" charset="0"/>
                <a:ea typeface="Times New Roman" pitchFamily="18" charset="0"/>
                <a:cs typeface="Times New Roman" pitchFamily="18" charset="0"/>
              </a:rPr>
              <a:t>P</a:t>
            </a:r>
            <a:r>
              <a:rPr lang="zh-CN" altLang="zh-CN" sz="2400" b="1" kern="100" dirty="0" smtClean="0">
                <a:solidFill>
                  <a:srgbClr val="404040"/>
                </a:solidFill>
                <a:latin typeface="Times New Roman"/>
                <a:ea typeface="黑体"/>
                <a:cs typeface="Times New Roman"/>
              </a:rPr>
              <a:t>点切线斜率为零，而</a:t>
            </a:r>
            <a:r>
              <a:rPr lang="en-US" altLang="zh-CN" sz="2400" b="1" i="1" kern="100" dirty="0" smtClean="0">
                <a:solidFill>
                  <a:srgbClr val="404040"/>
                </a:solidFill>
                <a:latin typeface="Times New Roman"/>
                <a:ea typeface="黑体"/>
                <a:cs typeface="Courier New"/>
              </a:rPr>
              <a:t>φ</a:t>
            </a:r>
            <a:r>
              <a:rPr lang="en-US" altLang="zh-CN" sz="2400" b="1" kern="100" dirty="0" smtClean="0">
                <a:solidFill>
                  <a:srgbClr val="404040"/>
                </a:solidFill>
                <a:latin typeface="Times New Roman"/>
                <a:ea typeface="黑体"/>
                <a:cs typeface="Courier New"/>
              </a:rPr>
              <a:t>—</a:t>
            </a:r>
            <a:r>
              <a:rPr lang="en-US" altLang="zh-CN" sz="2400" b="1" i="1" kern="100" dirty="0" smtClean="0">
                <a:solidFill>
                  <a:srgbClr val="404040"/>
                </a:solidFill>
                <a:latin typeface="Times New Roman"/>
                <a:ea typeface="黑体"/>
                <a:cs typeface="Courier New"/>
              </a:rPr>
              <a:t>x</a:t>
            </a:r>
            <a:r>
              <a:rPr lang="zh-CN" altLang="zh-CN" sz="2400" b="1" kern="100" dirty="0" smtClean="0">
                <a:solidFill>
                  <a:srgbClr val="404040"/>
                </a:solidFill>
                <a:latin typeface="Times New Roman"/>
                <a:ea typeface="黑体"/>
                <a:cs typeface="Times New Roman"/>
              </a:rPr>
              <a:t>图线的切线斜率表示电场强度的大小，则</a:t>
            </a:r>
            <a:r>
              <a:rPr lang="en-US" altLang="zh-CN" sz="2400" b="1" i="1" kern="100" dirty="0" smtClean="0">
                <a:solidFill>
                  <a:srgbClr val="404040"/>
                </a:solidFill>
                <a:latin typeface="Times New Roman"/>
                <a:ea typeface="黑体"/>
                <a:cs typeface="Courier New"/>
              </a:rPr>
              <a:t>P</a:t>
            </a:r>
            <a:r>
              <a:rPr lang="zh-CN" altLang="zh-CN" sz="2400" b="1" kern="100" dirty="0" smtClean="0">
                <a:solidFill>
                  <a:srgbClr val="404040"/>
                </a:solidFill>
                <a:latin typeface="Times New Roman"/>
                <a:ea typeface="黑体"/>
                <a:cs typeface="Times New Roman"/>
              </a:rPr>
              <a:t>点的电场强度为零</a:t>
            </a:r>
            <a:r>
              <a:rPr lang="en-US" altLang="zh-CN" sz="2400" b="1" kern="100" dirty="0" smtClean="0">
                <a:solidFill>
                  <a:srgbClr val="404040"/>
                </a:solidFill>
                <a:latin typeface="Times New Roman"/>
                <a:ea typeface="黑体"/>
                <a:cs typeface="Courier New"/>
              </a:rPr>
              <a:t>.</a:t>
            </a:r>
            <a:r>
              <a:rPr lang="zh-CN" altLang="zh-CN" sz="2400" b="1" kern="100" dirty="0" smtClean="0">
                <a:solidFill>
                  <a:srgbClr val="404040"/>
                </a:solidFill>
                <a:latin typeface="Times New Roman"/>
                <a:ea typeface="黑体"/>
                <a:cs typeface="Times New Roman"/>
              </a:rPr>
              <a:t>两电荷在</a:t>
            </a:r>
            <a:r>
              <a:rPr lang="en-US" altLang="zh-CN" sz="2400" b="1" i="1" kern="100" dirty="0" smtClean="0">
                <a:solidFill>
                  <a:srgbClr val="404040"/>
                </a:solidFill>
                <a:latin typeface="Times New Roman"/>
                <a:ea typeface="黑体"/>
                <a:cs typeface="Courier New"/>
              </a:rPr>
              <a:t>P</a:t>
            </a:r>
            <a:r>
              <a:rPr lang="zh-CN" altLang="zh-CN" sz="2400" b="1" kern="100" dirty="0" smtClean="0">
                <a:solidFill>
                  <a:srgbClr val="404040"/>
                </a:solidFill>
                <a:latin typeface="Times New Roman"/>
                <a:ea typeface="黑体"/>
                <a:cs typeface="Times New Roman"/>
              </a:rPr>
              <a:t>点的合场强为零，</a:t>
            </a:r>
            <a:r>
              <a:rPr lang="en-US" altLang="zh-CN" sz="2400" b="1" i="1" kern="100" dirty="0" smtClean="0">
                <a:solidFill>
                  <a:srgbClr val="404040"/>
                </a:solidFill>
                <a:latin typeface="Times New Roman"/>
                <a:ea typeface="黑体"/>
                <a:cs typeface="Courier New"/>
              </a:rPr>
              <a:t>P</a:t>
            </a:r>
            <a:r>
              <a:rPr lang="zh-CN" altLang="zh-CN" sz="2400" b="1" kern="100" dirty="0" smtClean="0">
                <a:solidFill>
                  <a:srgbClr val="404040"/>
                </a:solidFill>
                <a:latin typeface="Times New Roman"/>
                <a:ea typeface="黑体"/>
                <a:cs typeface="Times New Roman"/>
              </a:rPr>
              <a:t>点距离</a:t>
            </a:r>
            <a:r>
              <a:rPr lang="en-US" altLang="zh-CN" sz="2400" b="1" i="1" kern="100" dirty="0" smtClean="0">
                <a:solidFill>
                  <a:srgbClr val="404040"/>
                </a:solidFill>
                <a:latin typeface="Times New Roman"/>
                <a:ea typeface="黑体"/>
                <a:cs typeface="Courier New"/>
              </a:rPr>
              <a:t>Q</a:t>
            </a:r>
            <a:r>
              <a:rPr lang="en-US" altLang="zh-CN" sz="2400" b="1" kern="100" baseline="-25000" dirty="0" smtClean="0">
                <a:solidFill>
                  <a:srgbClr val="404040"/>
                </a:solidFill>
                <a:latin typeface="Times New Roman"/>
                <a:ea typeface="黑体"/>
                <a:cs typeface="Courier New"/>
              </a:rPr>
              <a:t>1</a:t>
            </a:r>
            <a:r>
              <a:rPr lang="zh-CN" altLang="zh-CN" sz="2400" b="1" kern="100" dirty="0" smtClean="0">
                <a:solidFill>
                  <a:srgbClr val="404040"/>
                </a:solidFill>
                <a:latin typeface="Times New Roman"/>
                <a:ea typeface="黑体"/>
                <a:cs typeface="Times New Roman"/>
              </a:rPr>
              <a:t>较远，根据点电荷的场强公式知，</a:t>
            </a:r>
            <a:r>
              <a:rPr lang="en-US" altLang="zh-CN" sz="2400" b="1" i="1" kern="100" dirty="0" smtClean="0">
                <a:solidFill>
                  <a:srgbClr val="404040"/>
                </a:solidFill>
                <a:latin typeface="Times New Roman"/>
                <a:ea typeface="黑体"/>
                <a:cs typeface="Courier New"/>
              </a:rPr>
              <a:t>Q</a:t>
            </a:r>
            <a:r>
              <a:rPr lang="en-US" altLang="zh-CN" sz="2400" b="1" kern="100" baseline="-25000" dirty="0" smtClean="0">
                <a:solidFill>
                  <a:srgbClr val="404040"/>
                </a:solidFill>
                <a:latin typeface="Times New Roman"/>
                <a:ea typeface="黑体"/>
                <a:cs typeface="Courier New"/>
              </a:rPr>
              <a:t>1</a:t>
            </a:r>
            <a:r>
              <a:rPr lang="zh-CN" altLang="zh-CN" sz="2400" b="1" kern="100" dirty="0" smtClean="0">
                <a:solidFill>
                  <a:srgbClr val="404040"/>
                </a:solidFill>
                <a:latin typeface="Times New Roman"/>
                <a:ea typeface="黑体"/>
                <a:cs typeface="Times New Roman"/>
              </a:rPr>
              <a:t>的电量大于</a:t>
            </a:r>
            <a:r>
              <a:rPr lang="en-US" altLang="zh-CN" sz="2400" b="1" i="1" kern="100" dirty="0" smtClean="0">
                <a:solidFill>
                  <a:srgbClr val="404040"/>
                </a:solidFill>
                <a:latin typeface="Times New Roman"/>
                <a:ea typeface="黑体"/>
                <a:cs typeface="Courier New"/>
              </a:rPr>
              <a:t>Q</a:t>
            </a:r>
            <a:r>
              <a:rPr lang="en-US" altLang="zh-CN" sz="2400" b="1" kern="100" baseline="-25000" dirty="0" smtClean="0">
                <a:solidFill>
                  <a:srgbClr val="404040"/>
                </a:solidFill>
                <a:latin typeface="Times New Roman"/>
                <a:ea typeface="黑体"/>
                <a:cs typeface="Courier New"/>
              </a:rPr>
              <a:t>2</a:t>
            </a:r>
            <a:r>
              <a:rPr lang="zh-CN" altLang="zh-CN" sz="2400" b="1" kern="100" dirty="0" smtClean="0">
                <a:solidFill>
                  <a:srgbClr val="404040"/>
                </a:solidFill>
                <a:latin typeface="Times New Roman"/>
                <a:ea typeface="黑体"/>
                <a:cs typeface="Times New Roman"/>
              </a:rPr>
              <a:t>的电量</a:t>
            </a:r>
            <a:r>
              <a:rPr lang="en-US" altLang="zh-CN" sz="2400" b="1" kern="100" dirty="0" smtClean="0">
                <a:solidFill>
                  <a:srgbClr val="404040"/>
                </a:solidFill>
                <a:latin typeface="Times New Roman"/>
                <a:ea typeface="黑体"/>
                <a:cs typeface="Courier New"/>
              </a:rPr>
              <a:t>.</a:t>
            </a:r>
            <a:r>
              <a:rPr lang="zh-CN" altLang="zh-CN" sz="2400" b="1" kern="100" dirty="0" smtClean="0">
                <a:solidFill>
                  <a:srgbClr val="404040"/>
                </a:solidFill>
                <a:latin typeface="Times New Roman"/>
                <a:ea typeface="黑体"/>
                <a:cs typeface="Times New Roman"/>
              </a:rPr>
              <a:t>从</a:t>
            </a:r>
            <a:r>
              <a:rPr lang="en-US" altLang="zh-CN" sz="2400" b="1" i="1" kern="100" dirty="0" smtClean="0">
                <a:solidFill>
                  <a:srgbClr val="404040"/>
                </a:solidFill>
                <a:latin typeface="Times New Roman"/>
                <a:ea typeface="黑体"/>
                <a:cs typeface="Courier New"/>
              </a:rPr>
              <a:t>a</a:t>
            </a:r>
            <a:r>
              <a:rPr lang="zh-CN" altLang="zh-CN" sz="2400" b="1" kern="100" dirty="0" smtClean="0">
                <a:solidFill>
                  <a:srgbClr val="404040"/>
                </a:solidFill>
                <a:latin typeface="Times New Roman"/>
                <a:ea typeface="黑体"/>
                <a:cs typeface="Times New Roman"/>
              </a:rPr>
              <a:t>到</a:t>
            </a:r>
            <a:r>
              <a:rPr lang="en-US" altLang="zh-CN" sz="2400" b="1" i="1" kern="100" dirty="0" smtClean="0">
                <a:solidFill>
                  <a:srgbClr val="404040"/>
                </a:solidFill>
                <a:latin typeface="Times New Roman"/>
                <a:ea typeface="黑体"/>
                <a:cs typeface="Courier New"/>
              </a:rPr>
              <a:t>b</a:t>
            </a:r>
            <a:r>
              <a:rPr lang="zh-CN" altLang="zh-CN" sz="2400" b="1" kern="100" dirty="0" smtClean="0">
                <a:solidFill>
                  <a:srgbClr val="404040"/>
                </a:solidFill>
                <a:latin typeface="Times New Roman"/>
                <a:ea typeface="黑体"/>
                <a:cs typeface="Times New Roman"/>
              </a:rPr>
              <a:t>电势先减小后增大，因为沿电场线方向电势逐渐降低，知</a:t>
            </a:r>
            <a:r>
              <a:rPr lang="en-US" altLang="zh-CN" sz="2400" b="1" i="1" kern="100" dirty="0" smtClean="0">
                <a:solidFill>
                  <a:srgbClr val="404040"/>
                </a:solidFill>
                <a:latin typeface="Times New Roman"/>
                <a:ea typeface="黑体"/>
                <a:cs typeface="Courier New"/>
              </a:rPr>
              <a:t>Q</a:t>
            </a:r>
            <a:r>
              <a:rPr lang="en-US" altLang="zh-CN" sz="2400" b="1" kern="100" baseline="-25000" dirty="0" smtClean="0">
                <a:solidFill>
                  <a:srgbClr val="404040"/>
                </a:solidFill>
                <a:latin typeface="Times New Roman"/>
                <a:ea typeface="黑体"/>
                <a:cs typeface="Courier New"/>
              </a:rPr>
              <a:t>1</a:t>
            </a:r>
            <a:r>
              <a:rPr lang="zh-CN" altLang="zh-CN" sz="2400" b="1" kern="100" dirty="0" smtClean="0">
                <a:solidFill>
                  <a:srgbClr val="404040"/>
                </a:solidFill>
                <a:latin typeface="Times New Roman"/>
                <a:ea typeface="黑体"/>
                <a:cs typeface="Times New Roman"/>
              </a:rPr>
              <a:t>和</a:t>
            </a:r>
            <a:r>
              <a:rPr lang="en-US" altLang="zh-CN" sz="2400" b="1" i="1" kern="100" dirty="0" smtClean="0">
                <a:solidFill>
                  <a:srgbClr val="404040"/>
                </a:solidFill>
                <a:latin typeface="Times New Roman"/>
                <a:ea typeface="黑体"/>
                <a:cs typeface="Courier New"/>
              </a:rPr>
              <a:t>Q</a:t>
            </a:r>
            <a:r>
              <a:rPr lang="en-US" altLang="zh-CN" sz="2400" b="1" kern="100" baseline="-25000" dirty="0" smtClean="0">
                <a:solidFill>
                  <a:srgbClr val="404040"/>
                </a:solidFill>
                <a:latin typeface="Times New Roman"/>
                <a:ea typeface="黑体"/>
                <a:cs typeface="Courier New"/>
              </a:rPr>
              <a:t>2</a:t>
            </a:r>
            <a:r>
              <a:rPr lang="zh-CN" altLang="zh-CN" sz="2400" b="1" kern="100" dirty="0" smtClean="0">
                <a:solidFill>
                  <a:srgbClr val="404040"/>
                </a:solidFill>
                <a:latin typeface="Times New Roman"/>
                <a:ea typeface="黑体"/>
                <a:cs typeface="Times New Roman"/>
              </a:rPr>
              <a:t>一定是同种电荷，且都为正电荷，故</a:t>
            </a:r>
            <a:r>
              <a:rPr lang="en-US" altLang="zh-CN" sz="2400" b="1" kern="100" dirty="0" smtClean="0">
                <a:solidFill>
                  <a:srgbClr val="404040"/>
                </a:solidFill>
                <a:latin typeface="Times New Roman"/>
                <a:ea typeface="黑体"/>
                <a:cs typeface="Courier New"/>
              </a:rPr>
              <a:t>B</a:t>
            </a:r>
            <a:r>
              <a:rPr lang="zh-CN" altLang="zh-CN" sz="2400" b="1" kern="100" dirty="0" smtClean="0">
                <a:solidFill>
                  <a:srgbClr val="404040"/>
                </a:solidFill>
                <a:latin typeface="Times New Roman"/>
                <a:ea typeface="黑体"/>
                <a:cs typeface="Times New Roman"/>
              </a:rPr>
              <a:t>错误；</a:t>
            </a:r>
            <a:endParaRPr lang="en-US" altLang="zh-CN" sz="2400" b="1" kern="100" dirty="0" smtClean="0">
              <a:solidFill>
                <a:srgbClr val="404040"/>
              </a:solidFill>
              <a:latin typeface="Times New Roman"/>
              <a:ea typeface="黑体"/>
              <a:cs typeface="Times New Roman"/>
            </a:endParaRPr>
          </a:p>
        </p:txBody>
      </p:sp>
    </p:spTree>
    <p:extLst>
      <p:ext uri="{BB962C8B-B14F-4D97-AF65-F5344CB8AC3E}">
        <p14:creationId xmlns:p14="http://schemas.microsoft.com/office/powerpoint/2010/main" val="38007454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23528" y="871757"/>
            <a:ext cx="8329521" cy="3212161"/>
          </a:xfrm>
          <a:prstGeom prst="rect">
            <a:avLst/>
          </a:prstGeom>
        </p:spPr>
        <p:txBody>
          <a:bodyPr wrap="square">
            <a:spAutoFit/>
          </a:bodyPr>
          <a:lstStyle/>
          <a:p>
            <a:pPr lvl="0" algn="just">
              <a:lnSpc>
                <a:spcPts val="5000"/>
              </a:lnSpc>
            </a:pPr>
            <a:r>
              <a:rPr lang="zh-CN" altLang="zh-CN" sz="2600" b="1" kern="100" dirty="0">
                <a:solidFill>
                  <a:srgbClr val="404040"/>
                </a:solidFill>
                <a:latin typeface="Times New Roman"/>
                <a:ea typeface="黑体"/>
                <a:cs typeface="Times New Roman"/>
              </a:rPr>
              <a:t>由图象切线的斜率表示电场强度的大小，就知道</a:t>
            </a:r>
            <a:r>
              <a:rPr lang="en-US" altLang="zh-CN" sz="2600" b="1" i="1" kern="100" dirty="0">
                <a:solidFill>
                  <a:srgbClr val="404040"/>
                </a:solidFill>
                <a:latin typeface="Times New Roman"/>
                <a:ea typeface="黑体"/>
                <a:cs typeface="Courier New"/>
              </a:rPr>
              <a:t>P</a:t>
            </a:r>
            <a:r>
              <a:rPr lang="zh-CN" altLang="zh-CN" sz="2600" b="1" kern="100" dirty="0">
                <a:solidFill>
                  <a:srgbClr val="404040"/>
                </a:solidFill>
                <a:latin typeface="Times New Roman"/>
                <a:ea typeface="黑体"/>
                <a:cs typeface="Times New Roman"/>
              </a:rPr>
              <a:t>处场强为零，且电势最低，故</a:t>
            </a:r>
            <a:r>
              <a:rPr lang="en-US" altLang="zh-CN" sz="2600" b="1" kern="100" dirty="0">
                <a:solidFill>
                  <a:srgbClr val="404040"/>
                </a:solidFill>
                <a:latin typeface="Times New Roman"/>
                <a:ea typeface="黑体"/>
                <a:cs typeface="Courier New"/>
              </a:rPr>
              <a:t>C</a:t>
            </a:r>
            <a:r>
              <a:rPr lang="zh-CN" altLang="zh-CN" sz="2600" b="1" kern="100" dirty="0">
                <a:solidFill>
                  <a:srgbClr val="404040"/>
                </a:solidFill>
                <a:latin typeface="Times New Roman"/>
                <a:ea typeface="黑体"/>
                <a:cs typeface="Times New Roman"/>
              </a:rPr>
              <a:t>错误；</a:t>
            </a:r>
            <a:endParaRPr lang="en-US" altLang="zh-CN" sz="2600" b="1" kern="100" dirty="0">
              <a:solidFill>
                <a:srgbClr val="404040"/>
              </a:solidFill>
              <a:latin typeface="Times New Roman"/>
              <a:ea typeface="黑体"/>
              <a:cs typeface="Times New Roman"/>
            </a:endParaRPr>
          </a:p>
          <a:p>
            <a:pPr lvl="0" algn="just">
              <a:lnSpc>
                <a:spcPts val="5000"/>
              </a:lnSpc>
            </a:pPr>
            <a:r>
              <a:rPr lang="zh-CN" altLang="zh-CN" sz="2600" b="1" kern="100" dirty="0">
                <a:solidFill>
                  <a:srgbClr val="404040"/>
                </a:solidFill>
                <a:latin typeface="Times New Roman"/>
                <a:ea typeface="黑体"/>
                <a:cs typeface="Times New Roman"/>
              </a:rPr>
              <a:t>把带负电的检验电荷沿</a:t>
            </a:r>
            <a:r>
              <a:rPr lang="en-US" altLang="zh-CN" sz="2600" b="1" i="1" kern="100" dirty="0">
                <a:solidFill>
                  <a:srgbClr val="404040"/>
                </a:solidFill>
                <a:latin typeface="Times New Roman"/>
                <a:ea typeface="黑体"/>
                <a:cs typeface="Courier New"/>
              </a:rPr>
              <a:t>x</a:t>
            </a:r>
            <a:r>
              <a:rPr lang="zh-CN" altLang="zh-CN" sz="2600" b="1" kern="100" dirty="0">
                <a:solidFill>
                  <a:srgbClr val="404040"/>
                </a:solidFill>
                <a:latin typeface="Times New Roman"/>
                <a:ea typeface="黑体"/>
                <a:cs typeface="Times New Roman"/>
              </a:rPr>
              <a:t>轴由</a:t>
            </a:r>
            <a:r>
              <a:rPr lang="en-US" altLang="zh-CN" sz="2600" b="1" i="1" kern="100" dirty="0">
                <a:solidFill>
                  <a:srgbClr val="404040"/>
                </a:solidFill>
                <a:latin typeface="Times New Roman"/>
                <a:ea typeface="黑体"/>
                <a:cs typeface="Courier New"/>
              </a:rPr>
              <a:t>a</a:t>
            </a:r>
            <a:r>
              <a:rPr lang="zh-CN" altLang="zh-CN" sz="2600" b="1" kern="100" dirty="0">
                <a:solidFill>
                  <a:srgbClr val="404040"/>
                </a:solidFill>
                <a:latin typeface="Times New Roman"/>
                <a:ea typeface="黑体"/>
                <a:cs typeface="Times New Roman"/>
              </a:rPr>
              <a:t>移到</a:t>
            </a:r>
            <a:r>
              <a:rPr lang="en-US" altLang="zh-CN" sz="2600" b="1" i="1" kern="100" dirty="0">
                <a:solidFill>
                  <a:srgbClr val="404040"/>
                </a:solidFill>
                <a:latin typeface="Times New Roman"/>
                <a:ea typeface="黑体"/>
                <a:cs typeface="Courier New"/>
              </a:rPr>
              <a:t>b</a:t>
            </a:r>
            <a:r>
              <a:rPr lang="zh-CN" altLang="zh-CN" sz="2600" b="1" kern="100" dirty="0">
                <a:solidFill>
                  <a:srgbClr val="404040"/>
                </a:solidFill>
                <a:latin typeface="Times New Roman"/>
                <a:ea typeface="黑体"/>
                <a:cs typeface="Times New Roman"/>
              </a:rPr>
              <a:t>的过程中，电场力先向左后向右，电场力先做负功再做正功，故</a:t>
            </a: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错误</a:t>
            </a:r>
            <a:r>
              <a:rPr lang="en-US" altLang="zh-CN" sz="2600" b="1" kern="100" dirty="0">
                <a:solidFill>
                  <a:srgbClr val="404040"/>
                </a:solidFill>
                <a:latin typeface="Times New Roman"/>
                <a:ea typeface="黑体"/>
                <a:cs typeface="Courier New"/>
              </a:rPr>
              <a:t>.</a:t>
            </a:r>
            <a:endParaRPr lang="zh-CN" altLang="zh-CN" sz="2600" kern="100" dirty="0">
              <a:solidFill>
                <a:prstClr val="black"/>
              </a:solidFill>
              <a:latin typeface="宋体"/>
              <a:cs typeface="Courier New"/>
            </a:endParaRPr>
          </a:p>
          <a:p>
            <a:pPr lvl="0" algn="just">
              <a:lnSpc>
                <a:spcPts val="5000"/>
              </a:lnSpc>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smtClean="0">
                <a:solidFill>
                  <a:srgbClr val="F79646">
                    <a:lumMod val="75000"/>
                  </a:srgbClr>
                </a:solidFill>
                <a:latin typeface="Times New Roman"/>
                <a:ea typeface="黑体"/>
                <a:cs typeface="Courier New"/>
              </a:rPr>
              <a:t>A</a:t>
            </a:r>
            <a:endParaRPr lang="en-US" altLang="zh-CN" sz="2600" b="1" kern="100" dirty="0">
              <a:solidFill>
                <a:srgbClr val="F79646">
                  <a:lumMod val="75000"/>
                </a:srgbClr>
              </a:solidFill>
              <a:latin typeface="Times New Roman"/>
              <a:ea typeface="黑体"/>
              <a:cs typeface="Courier New"/>
            </a:endParaRPr>
          </a:p>
        </p:txBody>
      </p:sp>
    </p:spTree>
    <p:extLst>
      <p:ext uri="{BB962C8B-B14F-4D97-AF65-F5344CB8AC3E}">
        <p14:creationId xmlns:p14="http://schemas.microsoft.com/office/powerpoint/2010/main" val="21393927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blinds(horizontal)">
                                      <p:cBhvr>
                                        <p:cTn id="1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230939" y="874038"/>
            <a:ext cx="8581913" cy="4196020"/>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3</a:t>
            </a:r>
            <a:r>
              <a:rPr lang="en-US" altLang="zh-CN" sz="2400" b="1" kern="100" dirty="0" smtClean="0">
                <a:solidFill>
                  <a:srgbClr val="404040"/>
                </a:solidFill>
                <a:latin typeface="Times New Roman"/>
                <a:ea typeface="黑体"/>
                <a:cs typeface="Courier New"/>
              </a:rPr>
              <a:t>.</a:t>
            </a:r>
            <a:r>
              <a:rPr lang="en-US" altLang="zh-CN" sz="2400" b="1" kern="100" dirty="0" smtClean="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单选</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en-US" altLang="zh-CN" sz="2400" b="1" kern="100" dirty="0" smtClean="0">
                <a:solidFill>
                  <a:srgbClr val="404040"/>
                </a:solidFill>
                <a:latin typeface="Times New Roman"/>
                <a:ea typeface="黑体"/>
                <a:cs typeface="Courier New"/>
              </a:rPr>
              <a:t>(</a:t>
            </a:r>
            <a:r>
              <a:rPr lang="en-US" altLang="zh-CN" sz="2400" b="1" kern="100" dirty="0">
                <a:solidFill>
                  <a:srgbClr val="404040"/>
                </a:solidFill>
                <a:latin typeface="Times New Roman"/>
                <a:ea typeface="黑体"/>
                <a:cs typeface="Courier New"/>
              </a:rPr>
              <a:t>2014·</a:t>
            </a:r>
            <a:r>
              <a:rPr lang="zh-CN" altLang="zh-CN" sz="2400" b="1" kern="100" dirty="0">
                <a:solidFill>
                  <a:srgbClr val="404040"/>
                </a:solidFill>
                <a:latin typeface="Times New Roman"/>
                <a:ea typeface="黑体"/>
                <a:cs typeface="Times New Roman"/>
              </a:rPr>
              <a:t>安徽</a:t>
            </a:r>
            <a:r>
              <a:rPr lang="en-US" altLang="zh-CN" sz="2400" b="1" kern="100" dirty="0">
                <a:solidFill>
                  <a:srgbClr val="404040"/>
                </a:solidFill>
                <a:latin typeface="Times New Roman"/>
                <a:ea typeface="黑体"/>
                <a:cs typeface="Courier New"/>
              </a:rPr>
              <a:t>·17)</a:t>
            </a:r>
            <a:r>
              <a:rPr lang="zh-CN" altLang="zh-CN" sz="2400" b="1" kern="100" dirty="0">
                <a:solidFill>
                  <a:srgbClr val="404040"/>
                </a:solidFill>
                <a:latin typeface="Times New Roman"/>
                <a:ea typeface="黑体"/>
                <a:cs typeface="Times New Roman"/>
              </a:rPr>
              <a:t>一带电粒子在电场中仅受静电力作用，做初速度为零的直线运动</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取该直线为</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轴，起始点</a:t>
            </a:r>
            <a:r>
              <a:rPr lang="en-US" altLang="zh-CN" sz="2400" b="1" i="1" kern="100" dirty="0">
                <a:solidFill>
                  <a:srgbClr val="404040"/>
                </a:solidFill>
                <a:latin typeface="Times New Roman"/>
                <a:ea typeface="黑体"/>
                <a:cs typeface="Courier New"/>
              </a:rPr>
              <a:t>O</a:t>
            </a:r>
            <a:r>
              <a:rPr lang="zh-CN" altLang="zh-CN" sz="2400" b="1" kern="100" dirty="0">
                <a:solidFill>
                  <a:srgbClr val="404040"/>
                </a:solidFill>
                <a:latin typeface="Times New Roman"/>
                <a:ea typeface="黑体"/>
                <a:cs typeface="Times New Roman"/>
              </a:rPr>
              <a:t>为坐标原点，其电势能</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p</a:t>
            </a:r>
            <a:r>
              <a:rPr lang="zh-CN" altLang="zh-CN" sz="2400" b="1" kern="100" dirty="0">
                <a:solidFill>
                  <a:srgbClr val="404040"/>
                </a:solidFill>
                <a:latin typeface="Times New Roman"/>
                <a:ea typeface="黑体"/>
                <a:cs typeface="Times New Roman"/>
              </a:rPr>
              <a:t>与</a:t>
            </a:r>
            <a:r>
              <a:rPr lang="zh-CN" altLang="zh-CN" sz="2400" b="1" kern="100" dirty="0" smtClean="0">
                <a:solidFill>
                  <a:srgbClr val="404040"/>
                </a:solidFill>
                <a:latin typeface="Times New Roman"/>
                <a:ea typeface="黑体"/>
                <a:cs typeface="Times New Roman"/>
              </a:rPr>
              <a:t>位移</a:t>
            </a:r>
            <a:r>
              <a:rPr lang="en-US" altLang="zh-CN" sz="2400" b="1" i="1" kern="100" dirty="0" smtClean="0">
                <a:solidFill>
                  <a:srgbClr val="404040"/>
                </a:solidFill>
                <a:latin typeface="Times New Roman"/>
                <a:ea typeface="黑体"/>
                <a:cs typeface="Courier New"/>
              </a:rPr>
              <a:t>x</a:t>
            </a:r>
            <a:r>
              <a:rPr lang="zh-CN" altLang="zh-CN" sz="2400" b="1" kern="100" dirty="0" smtClean="0">
                <a:solidFill>
                  <a:srgbClr val="404040"/>
                </a:solidFill>
                <a:latin typeface="Times New Roman"/>
                <a:ea typeface="黑体"/>
                <a:cs typeface="Times New Roman"/>
              </a:rPr>
              <a:t>的</a:t>
            </a:r>
            <a:r>
              <a:rPr lang="zh-CN" altLang="zh-CN" sz="2400" b="1" kern="100" dirty="0">
                <a:solidFill>
                  <a:srgbClr val="404040"/>
                </a:solidFill>
                <a:latin typeface="Times New Roman"/>
                <a:ea typeface="黑体"/>
                <a:cs typeface="Times New Roman"/>
              </a:rPr>
              <a:t>关系如图</a:t>
            </a:r>
            <a:r>
              <a:rPr lang="en-US" altLang="zh-CN" sz="2400" b="1" kern="100" dirty="0">
                <a:solidFill>
                  <a:srgbClr val="404040"/>
                </a:solidFill>
                <a:latin typeface="Times New Roman"/>
                <a:ea typeface="黑体"/>
                <a:cs typeface="Courier New"/>
              </a:rPr>
              <a:t>5</a:t>
            </a:r>
            <a:r>
              <a:rPr lang="zh-CN" altLang="zh-CN" sz="2400" b="1" kern="100" dirty="0">
                <a:solidFill>
                  <a:srgbClr val="404040"/>
                </a:solidFill>
                <a:latin typeface="Times New Roman"/>
                <a:ea typeface="黑体"/>
                <a:cs typeface="Times New Roman"/>
              </a:rPr>
              <a:t>所示，下列图象中合理的是</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a:solidFill>
                <a:srgbClr val="404040"/>
              </a:solidFill>
              <a:latin typeface="Times New Roman"/>
              <a:ea typeface="黑体"/>
              <a:cs typeface="Times New Roman"/>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smtClean="0">
                <a:solidFill>
                  <a:srgbClr val="404040"/>
                </a:solidFill>
                <a:latin typeface="Times New Roman"/>
                <a:ea typeface="黑体"/>
                <a:cs typeface="Courier New"/>
              </a:rPr>
              <a:t>5</a:t>
            </a:r>
          </a:p>
        </p:txBody>
      </p:sp>
      <p:sp>
        <p:nvSpPr>
          <p:cNvPr id="3" name="对角圆角矩形 2"/>
          <p:cNvSpPr/>
          <p:nvPr/>
        </p:nvSpPr>
        <p:spPr>
          <a:xfrm>
            <a:off x="187234" y="347122"/>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pic>
        <p:nvPicPr>
          <p:cNvPr id="88072" name="Picture 8" descr="356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9872" y="2597790"/>
            <a:ext cx="2160240" cy="1300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79122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75" name="Picture 19" descr="E:\物理考前三个月\357A.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1838098" y="229297"/>
            <a:ext cx="5157869" cy="1428333"/>
          </a:xfrm>
          <a:prstGeom prst="rect">
            <a:avLst/>
          </a:prstGeom>
          <a:noFill/>
          <a:extLst>
            <a:ext uri="{909E8E84-426E-40DD-AFC4-6F175D3DCCD1}">
              <a14:hiddenFill xmlns:a14="http://schemas.microsoft.com/office/drawing/2010/main">
                <a:solidFill>
                  <a:srgbClr val="FFFFFF"/>
                </a:solidFill>
              </a14:hiddenFill>
            </a:ext>
          </a:extLst>
        </p:spPr>
      </p:pic>
      <p:pic>
        <p:nvPicPr>
          <p:cNvPr id="45074" name="Picture 18" descr="E:\物理考前三个月\358A.TIF"/>
          <p:cNvPicPr>
            <a:picLocks noChangeAspect="1" noChangeArrowheads="1"/>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1763688" y="1760164"/>
            <a:ext cx="5157870" cy="139527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8" name="矩形 7"/>
          <p:cNvSpPr/>
          <p:nvPr/>
        </p:nvSpPr>
        <p:spPr>
          <a:xfrm>
            <a:off x="179512" y="3232606"/>
            <a:ext cx="8581913" cy="1571392"/>
          </a:xfrm>
          <a:prstGeom prst="rect">
            <a:avLst/>
          </a:prstGeom>
        </p:spPr>
        <p:txBody>
          <a:bodyPr wrap="square">
            <a:spAutoFit/>
          </a:bodyPr>
          <a:lstStyle/>
          <a:p>
            <a:pPr algn="just">
              <a:lnSpc>
                <a:spcPts val="4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带电粒子在电场中运动时，其电势能的变化规律是非线性的</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：由</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p</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图象知，带电粒子的电势能不是均匀变化的，电场力不能为恒力，故选项</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错误</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p:txBody>
      </p:sp>
    </p:spTree>
    <p:extLst>
      <p:ext uri="{BB962C8B-B14F-4D97-AF65-F5344CB8AC3E}">
        <p14:creationId xmlns:p14="http://schemas.microsoft.com/office/powerpoint/2010/main" val="17975526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43900" y="576426"/>
            <a:ext cx="8581913" cy="3939540"/>
          </a:xfrm>
          <a:prstGeom prst="rect">
            <a:avLst/>
          </a:prstGeom>
        </p:spPr>
        <p:txBody>
          <a:bodyPr wrap="square">
            <a:spAutoFit/>
          </a:bodyPr>
          <a:lstStyle/>
          <a:p>
            <a:pPr algn="just">
              <a:lnSpc>
                <a:spcPts val="5000"/>
              </a:lnSpc>
              <a:spcAft>
                <a:spcPts val="0"/>
              </a:spcAft>
            </a:pPr>
            <a:r>
              <a:rPr lang="en-US" altLang="zh-CN" sz="2600" b="1" kern="100" dirty="0">
                <a:solidFill>
                  <a:srgbClr val="404040"/>
                </a:solidFill>
                <a:latin typeface="Times New Roman"/>
                <a:ea typeface="黑体"/>
                <a:cs typeface="Courier New"/>
              </a:rPr>
              <a:t>B</a:t>
            </a:r>
            <a:r>
              <a:rPr lang="zh-CN" altLang="zh-CN" sz="2600" b="1" kern="100" dirty="0">
                <a:solidFill>
                  <a:srgbClr val="404040"/>
                </a:solidFill>
                <a:latin typeface="Times New Roman"/>
                <a:ea typeface="黑体"/>
                <a:cs typeface="Times New Roman"/>
              </a:rPr>
              <a:t>：带电粒子仅受静电力作用，故电势能和动能相互转化，电势能的减少量等于动能的增加量，即动能增加得越来越慢，故选项</a:t>
            </a:r>
            <a:r>
              <a:rPr lang="en-US" altLang="zh-CN" sz="2600" b="1" kern="100" dirty="0">
                <a:solidFill>
                  <a:srgbClr val="404040"/>
                </a:solidFill>
                <a:latin typeface="Times New Roman"/>
                <a:ea typeface="黑体"/>
                <a:cs typeface="Courier New"/>
              </a:rPr>
              <a:t>B</a:t>
            </a:r>
            <a:r>
              <a:rPr lang="zh-CN" altLang="zh-CN" sz="2600" b="1" kern="100" dirty="0">
                <a:solidFill>
                  <a:srgbClr val="404040"/>
                </a:solidFill>
                <a:latin typeface="Times New Roman"/>
                <a:ea typeface="黑体"/>
                <a:cs typeface="Times New Roman"/>
              </a:rPr>
              <a:t>错误</a:t>
            </a:r>
            <a:r>
              <a:rPr lang="zh-CN" altLang="zh-CN" sz="2600" b="1" kern="100" dirty="0" smtClean="0">
                <a:solidFill>
                  <a:srgbClr val="404040"/>
                </a:solidFill>
                <a:latin typeface="Times New Roman"/>
                <a:ea typeface="黑体"/>
                <a:cs typeface="Times New Roman"/>
              </a:rPr>
              <a:t>；</a:t>
            </a:r>
            <a:endParaRPr lang="en-US" altLang="zh-CN" sz="2600" b="1" kern="100" dirty="0" smtClean="0">
              <a:solidFill>
                <a:srgbClr val="404040"/>
              </a:solidFill>
              <a:latin typeface="Times New Roman"/>
              <a:ea typeface="黑体"/>
              <a:cs typeface="Times New Roman"/>
            </a:endParaRPr>
          </a:p>
          <a:p>
            <a:pPr algn="just">
              <a:lnSpc>
                <a:spcPts val="5000"/>
              </a:lnSpc>
              <a:spcAft>
                <a:spcPts val="0"/>
              </a:spcAft>
            </a:pPr>
            <a:r>
              <a:rPr lang="en-US" altLang="zh-CN" sz="2600" b="1" kern="100" dirty="0" smtClean="0">
                <a:solidFill>
                  <a:srgbClr val="404040"/>
                </a:solidFill>
                <a:latin typeface="Times New Roman"/>
                <a:ea typeface="黑体"/>
                <a:cs typeface="Courier New"/>
              </a:rPr>
              <a:t>C</a:t>
            </a:r>
            <a:r>
              <a:rPr lang="zh-CN" altLang="zh-CN" sz="2600" b="1" kern="100" dirty="0">
                <a:solidFill>
                  <a:srgbClr val="404040"/>
                </a:solidFill>
                <a:latin typeface="Times New Roman"/>
                <a:ea typeface="黑体"/>
                <a:cs typeface="Times New Roman"/>
              </a:rPr>
              <a:t>：由于静电力不是恒力，加速度</a:t>
            </a:r>
            <a:r>
              <a:rPr lang="en-US" altLang="zh-CN" sz="2600" b="1" i="1" kern="100" dirty="0">
                <a:solidFill>
                  <a:srgbClr val="404040"/>
                </a:solidFill>
                <a:latin typeface="Times New Roman"/>
                <a:ea typeface="黑体"/>
                <a:cs typeface="Courier New"/>
              </a:rPr>
              <a:t>a</a:t>
            </a:r>
            <a:r>
              <a:rPr lang="zh-CN" altLang="zh-CN" sz="2600" b="1" kern="100" dirty="0">
                <a:solidFill>
                  <a:srgbClr val="404040"/>
                </a:solidFill>
                <a:latin typeface="Times New Roman"/>
                <a:ea typeface="黑体"/>
                <a:cs typeface="Times New Roman"/>
              </a:rPr>
              <a:t>应该越来越小，故选项</a:t>
            </a:r>
            <a:r>
              <a:rPr lang="en-US" altLang="zh-CN" sz="2600" b="1" kern="100" dirty="0">
                <a:solidFill>
                  <a:srgbClr val="404040"/>
                </a:solidFill>
                <a:latin typeface="Times New Roman"/>
                <a:ea typeface="黑体"/>
                <a:cs typeface="Courier New"/>
              </a:rPr>
              <a:t>C</a:t>
            </a:r>
            <a:r>
              <a:rPr lang="zh-CN" altLang="zh-CN" sz="2600" b="1" kern="100" dirty="0">
                <a:solidFill>
                  <a:srgbClr val="404040"/>
                </a:solidFill>
                <a:latin typeface="Times New Roman"/>
                <a:ea typeface="黑体"/>
                <a:cs typeface="Times New Roman"/>
              </a:rPr>
              <a:t>错误，选项</a:t>
            </a: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正确</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5000"/>
              </a:lnSpc>
              <a:spcAft>
                <a:spcPts val="0"/>
              </a:spcAft>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smtClean="0">
                <a:solidFill>
                  <a:schemeClr val="accent6">
                    <a:lumMod val="75000"/>
                  </a:schemeClr>
                </a:solidFill>
                <a:latin typeface="Times New Roman"/>
                <a:ea typeface="黑体"/>
                <a:cs typeface="Courier New"/>
              </a:rPr>
              <a:t>D</a:t>
            </a:r>
            <a:endParaRPr lang="zh-CN" altLang="zh-CN" sz="260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29886087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linds(horizontal)">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07504" y="-54446"/>
            <a:ext cx="8754409" cy="2657138"/>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4</a:t>
            </a:r>
            <a:r>
              <a:rPr lang="en-US" altLang="zh-CN" sz="2400" b="1" kern="100" dirty="0" smtClean="0">
                <a:solidFill>
                  <a:srgbClr val="404040"/>
                </a:solidFill>
                <a:latin typeface="Times New Roman"/>
                <a:ea typeface="黑体"/>
                <a:cs typeface="Courier New"/>
              </a:rPr>
              <a:t>.</a:t>
            </a:r>
            <a:r>
              <a:rPr lang="en-US" altLang="zh-CN" sz="2400" b="1" kern="100" dirty="0" smtClean="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双选</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zh-CN" sz="2400" b="1" kern="100" dirty="0" smtClean="0">
                <a:solidFill>
                  <a:srgbClr val="404040"/>
                </a:solidFill>
                <a:latin typeface="Times New Roman"/>
                <a:ea typeface="黑体"/>
                <a:cs typeface="Times New Roman"/>
              </a:rPr>
              <a:t>静电场</a:t>
            </a:r>
            <a:r>
              <a:rPr lang="zh-CN" altLang="zh-CN" sz="2400" b="1" kern="100" dirty="0">
                <a:solidFill>
                  <a:srgbClr val="404040"/>
                </a:solidFill>
                <a:latin typeface="Times New Roman"/>
                <a:ea typeface="黑体"/>
                <a:cs typeface="Times New Roman"/>
              </a:rPr>
              <a:t>方向平行于</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轴，其电势</a:t>
            </a:r>
            <a:r>
              <a:rPr lang="en-US" altLang="zh-CN" sz="2400" b="1" i="1" kern="100" dirty="0">
                <a:solidFill>
                  <a:srgbClr val="404040"/>
                </a:solidFill>
                <a:latin typeface="Times New Roman"/>
                <a:ea typeface="黑体"/>
                <a:cs typeface="Courier New"/>
              </a:rPr>
              <a:t>φ</a:t>
            </a:r>
            <a:r>
              <a:rPr lang="zh-CN" altLang="zh-CN" sz="2400" b="1" kern="100" dirty="0">
                <a:solidFill>
                  <a:srgbClr val="404040"/>
                </a:solidFill>
                <a:latin typeface="Times New Roman"/>
                <a:ea typeface="黑体"/>
                <a:cs typeface="Times New Roman"/>
              </a:rPr>
              <a:t>随</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的分布</a:t>
            </a:r>
            <a:r>
              <a:rPr lang="zh-CN" altLang="zh-CN" sz="2400" b="1" kern="100" dirty="0" smtClean="0">
                <a:solidFill>
                  <a:srgbClr val="404040"/>
                </a:solidFill>
                <a:latin typeface="Times New Roman"/>
                <a:ea typeface="黑体"/>
                <a:cs typeface="Times New Roman"/>
              </a:rPr>
              <a:t>可</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简化</a:t>
            </a:r>
            <a:r>
              <a:rPr lang="zh-CN" altLang="zh-CN" sz="2400" b="1" kern="100" dirty="0">
                <a:solidFill>
                  <a:srgbClr val="404040"/>
                </a:solidFill>
                <a:latin typeface="Times New Roman"/>
                <a:ea typeface="黑体"/>
                <a:cs typeface="Times New Roman"/>
              </a:rPr>
              <a:t>为如图</a:t>
            </a:r>
            <a:r>
              <a:rPr lang="en-US" altLang="zh-CN" sz="2400" b="1" kern="100" dirty="0">
                <a:solidFill>
                  <a:srgbClr val="404040"/>
                </a:solidFill>
                <a:latin typeface="Times New Roman"/>
                <a:ea typeface="黑体"/>
                <a:cs typeface="Courier New"/>
              </a:rPr>
              <a:t>6</a:t>
            </a:r>
            <a:r>
              <a:rPr lang="zh-CN" altLang="zh-CN" sz="2400" b="1" kern="100" dirty="0">
                <a:solidFill>
                  <a:srgbClr val="404040"/>
                </a:solidFill>
                <a:latin typeface="Times New Roman"/>
                <a:ea typeface="黑体"/>
                <a:cs typeface="Times New Roman"/>
              </a:rPr>
              <a:t>所示的折线</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一质量为</a:t>
            </a:r>
            <a:r>
              <a:rPr lang="en-US" altLang="zh-CN" sz="2400" b="1" i="1" kern="100" dirty="0">
                <a:solidFill>
                  <a:srgbClr val="404040"/>
                </a:solidFill>
                <a:latin typeface="Times New Roman"/>
                <a:ea typeface="黑体"/>
                <a:cs typeface="Courier New"/>
              </a:rPr>
              <a:t>m</a:t>
            </a:r>
            <a:r>
              <a:rPr lang="zh-CN" altLang="zh-CN" sz="2400" b="1" kern="100" dirty="0">
                <a:solidFill>
                  <a:srgbClr val="404040"/>
                </a:solidFill>
                <a:latin typeface="Times New Roman"/>
                <a:ea typeface="黑体"/>
                <a:cs typeface="Times New Roman"/>
              </a:rPr>
              <a:t>、带电</a:t>
            </a:r>
            <a:r>
              <a:rPr lang="zh-CN" altLang="zh-CN" sz="2400" b="1" kern="100" dirty="0" smtClean="0">
                <a:solidFill>
                  <a:srgbClr val="404040"/>
                </a:solidFill>
                <a:latin typeface="Times New Roman"/>
                <a:ea typeface="黑体"/>
                <a:cs typeface="Times New Roman"/>
              </a:rPr>
              <a:t>量</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为</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q</a:t>
            </a:r>
            <a:r>
              <a:rPr lang="zh-CN" altLang="zh-CN" sz="2400" b="1" kern="100" dirty="0">
                <a:solidFill>
                  <a:srgbClr val="404040"/>
                </a:solidFill>
                <a:latin typeface="Times New Roman"/>
                <a:ea typeface="黑体"/>
                <a:cs typeface="Times New Roman"/>
              </a:rPr>
              <a:t>的粒子</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不计重力</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，以初速度</a:t>
            </a:r>
            <a:r>
              <a:rPr lang="en-US" altLang="zh-CN" sz="2400" b="1" i="1" kern="100" dirty="0">
                <a:solidFill>
                  <a:srgbClr val="404040"/>
                </a:solidFill>
                <a:latin typeface="Book Antiqua"/>
                <a:ea typeface="黑体"/>
                <a:cs typeface="Times New Roman"/>
              </a:rPr>
              <a:t>v</a:t>
            </a:r>
            <a:r>
              <a:rPr lang="en-US" altLang="zh-CN" sz="2400" b="1" kern="100" baseline="-250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从</a:t>
            </a:r>
            <a:r>
              <a:rPr lang="en-US" altLang="zh-CN" sz="2400" b="1" i="1" kern="100" dirty="0">
                <a:solidFill>
                  <a:srgbClr val="404040"/>
                </a:solidFill>
                <a:latin typeface="Times New Roman"/>
                <a:ea typeface="黑体"/>
                <a:cs typeface="Courier New"/>
              </a:rPr>
              <a:t>O</a:t>
            </a:r>
            <a:r>
              <a:rPr lang="zh-CN" altLang="zh-CN" sz="2400" b="1" kern="100" dirty="0">
                <a:solidFill>
                  <a:srgbClr val="404040"/>
                </a:solidFill>
                <a:latin typeface="Times New Roman"/>
                <a:ea typeface="黑体"/>
                <a:cs typeface="Times New Roman"/>
              </a:rPr>
              <a:t>点</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x</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en-US" altLang="zh-CN" sz="2400" b="1" kern="100" dirty="0" smtClean="0">
                <a:solidFill>
                  <a:srgbClr val="404040"/>
                </a:solidFill>
                <a:latin typeface="Times New Roman"/>
                <a:ea typeface="黑体"/>
                <a:cs typeface="Courier New"/>
              </a:rPr>
              <a:t>0</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进入电场，沿</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轴正方向运动</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下列叙述正确</a:t>
            </a:r>
            <a:r>
              <a:rPr lang="zh-CN" altLang="zh-CN" sz="2400" b="1" kern="100" dirty="0" smtClean="0">
                <a:solidFill>
                  <a:srgbClr val="404040"/>
                </a:solidFill>
                <a:latin typeface="Times New Roman"/>
                <a:ea typeface="黑体"/>
                <a:cs typeface="Times New Roman"/>
              </a:rPr>
              <a:t>的</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是</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pic>
        <p:nvPicPr>
          <p:cNvPr id="100354" name="Picture 2" descr="26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0604" y="194352"/>
            <a:ext cx="2375520" cy="1816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对象 1"/>
          <p:cNvGraphicFramePr>
            <a:graphicFrameLocks noChangeAspect="1"/>
          </p:cNvGraphicFramePr>
          <p:nvPr>
            <p:extLst>
              <p:ext uri="{D42A27DB-BD31-4B8C-83A1-F6EECF244321}">
                <p14:modId xmlns:p14="http://schemas.microsoft.com/office/powerpoint/2010/main" val="3023672501"/>
              </p:ext>
            </p:extLst>
          </p:nvPr>
        </p:nvGraphicFramePr>
        <p:xfrm>
          <a:off x="209992" y="2434049"/>
          <a:ext cx="8289925" cy="2498725"/>
        </p:xfrm>
        <a:graphic>
          <a:graphicData uri="http://schemas.openxmlformats.org/presentationml/2006/ole">
            <mc:AlternateContent xmlns:mc="http://schemas.openxmlformats.org/markup-compatibility/2006">
              <mc:Choice xmlns:v="urn:schemas-microsoft-com:vml" Requires="v">
                <p:oleObj spid="_x0000_s100363" name="文档" r:id="rId4" imgW="8289068" imgH="2502039" progId="Word.Document.12">
                  <p:embed/>
                </p:oleObj>
              </mc:Choice>
              <mc:Fallback>
                <p:oleObj name="文档" r:id="rId4" imgW="8289068" imgH="2502039" progId="Word.Document.12">
                  <p:embed/>
                  <p:pic>
                    <p:nvPicPr>
                      <p:cNvPr id="0" name=""/>
                      <p:cNvPicPr/>
                      <p:nvPr/>
                    </p:nvPicPr>
                    <p:blipFill>
                      <a:blip r:embed="rId5"/>
                      <a:stretch>
                        <a:fillRect/>
                      </a:stretch>
                    </p:blipFill>
                    <p:spPr>
                      <a:xfrm>
                        <a:off x="209992" y="2434049"/>
                        <a:ext cx="8289925" cy="2498725"/>
                      </a:xfrm>
                      <a:prstGeom prst="rect">
                        <a:avLst/>
                      </a:prstGeom>
                    </p:spPr>
                  </p:pic>
                </p:oleObj>
              </mc:Fallback>
            </mc:AlternateContent>
          </a:graphicData>
        </a:graphic>
      </p:graphicFrame>
      <p:sp>
        <p:nvSpPr>
          <p:cNvPr id="4" name="矩形 3"/>
          <p:cNvSpPr/>
          <p:nvPr/>
        </p:nvSpPr>
        <p:spPr>
          <a:xfrm>
            <a:off x="7380450" y="1988748"/>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6</a:t>
            </a:r>
            <a:endParaRPr lang="zh-CN" altLang="zh-CN" sz="2400" kern="100" dirty="0">
              <a:effectLst/>
              <a:latin typeface="宋体"/>
              <a:cs typeface="Courier New"/>
            </a:endParaRPr>
          </a:p>
        </p:txBody>
      </p:sp>
    </p:spTree>
    <p:extLst>
      <p:ext uri="{BB962C8B-B14F-4D97-AF65-F5344CB8AC3E}">
        <p14:creationId xmlns:p14="http://schemas.microsoft.com/office/powerpoint/2010/main" val="2552492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矩形 5"/>
              <p:cNvSpPr/>
              <p:nvPr/>
            </p:nvSpPr>
            <p:spPr>
              <a:xfrm>
                <a:off x="242900" y="-20538"/>
                <a:ext cx="8581913" cy="5221942"/>
              </a:xfrm>
              <a:prstGeom prst="rect">
                <a:avLst/>
              </a:prstGeom>
            </p:spPr>
            <p:txBody>
              <a:bodyPr wrap="square">
                <a:spAutoFit/>
              </a:bodyPr>
              <a:lstStyle/>
              <a:p>
                <a:pPr algn="just">
                  <a:lnSpc>
                    <a:spcPts val="4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粒子从</a:t>
                </a:r>
                <a:r>
                  <a:rPr lang="en-US" altLang="zh-CN" sz="2400" b="1" i="1" kern="100" dirty="0">
                    <a:solidFill>
                      <a:srgbClr val="404040"/>
                    </a:solidFill>
                    <a:latin typeface="Times New Roman"/>
                    <a:ea typeface="黑体"/>
                    <a:cs typeface="Courier New"/>
                  </a:rPr>
                  <a:t>O</a:t>
                </a:r>
                <a:r>
                  <a:rPr lang="zh-CN" altLang="zh-CN" sz="2400" b="1" kern="100" dirty="0">
                    <a:solidFill>
                      <a:srgbClr val="404040"/>
                    </a:solidFill>
                    <a:latin typeface="Times New Roman"/>
                    <a:ea typeface="黑体"/>
                    <a:cs typeface="Times New Roman"/>
                  </a:rPr>
                  <a:t>运动到</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的过程中，电势升高，场强方向沿</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轴负方向，粒子所受的电场力方向也沿</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轴负方向，粒子做减速运动，故</a:t>
                </a:r>
                <a:r>
                  <a:rPr lang="en-US" altLang="zh-CN" sz="2400" b="1" kern="100" dirty="0">
                    <a:solidFill>
                      <a:srgbClr val="404040"/>
                    </a:solidFill>
                    <a:latin typeface="Times New Roman"/>
                    <a:ea typeface="黑体"/>
                    <a:cs typeface="Courier New"/>
                  </a:rPr>
                  <a:t>A</a:t>
                </a:r>
                <a:r>
                  <a:rPr lang="zh-CN" altLang="zh-CN" sz="2400" b="1" kern="100" dirty="0" smtClean="0">
                    <a:solidFill>
                      <a:srgbClr val="404040"/>
                    </a:solidFill>
                    <a:latin typeface="Times New Roman"/>
                    <a:ea typeface="黑体"/>
                    <a:cs typeface="Times New Roman"/>
                  </a:rPr>
                  <a:t>正确</a:t>
                </a:r>
                <a:r>
                  <a:rPr lang="en-US" altLang="zh-CN" sz="2400" b="1" kern="100" dirty="0">
                    <a:solidFill>
                      <a:srgbClr val="404040"/>
                    </a:solidFill>
                    <a:latin typeface="Times New Roman"/>
                    <a:ea typeface="黑体"/>
                    <a:cs typeface="Courier New"/>
                  </a:rPr>
                  <a:t>.</a:t>
                </a:r>
                <a:endParaRPr lang="en-US" altLang="zh-CN" sz="2400" b="1" kern="100" dirty="0" smtClean="0">
                  <a:solidFill>
                    <a:srgbClr val="404040"/>
                  </a:solidFill>
                  <a:latin typeface="Times New Roman"/>
                  <a:ea typeface="黑体"/>
                  <a:cs typeface="Courier New"/>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粒子</a:t>
                </a:r>
                <a:r>
                  <a:rPr lang="zh-CN" altLang="zh-CN" sz="2400" b="1" kern="100" dirty="0">
                    <a:solidFill>
                      <a:srgbClr val="404040"/>
                    </a:solidFill>
                    <a:latin typeface="Times New Roman"/>
                    <a:ea typeface="黑体"/>
                    <a:cs typeface="Times New Roman"/>
                  </a:rPr>
                  <a:t>从</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运动到</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的过程中，电势不断降低，根据正电荷在电势高处电势能越大，可知，粒子的电势能不断减小，故</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错误</a:t>
                </a:r>
                <a:r>
                  <a:rPr lang="en-US" altLang="zh-CN" sz="2400" b="1" kern="100" dirty="0" smtClean="0">
                    <a:solidFill>
                      <a:srgbClr val="404040"/>
                    </a:solidFill>
                    <a:latin typeface="Times New Roman"/>
                    <a:ea typeface="黑体"/>
                    <a:cs typeface="Courier New"/>
                  </a:rPr>
                  <a:t>.</a:t>
                </a:r>
              </a:p>
              <a:p>
                <a:pPr algn="just">
                  <a:lnSpc>
                    <a:spcPts val="4000"/>
                  </a:lnSpc>
                  <a:spcAft>
                    <a:spcPts val="0"/>
                  </a:spcAft>
                </a:pPr>
                <a:r>
                  <a:rPr lang="zh-CN" altLang="zh-CN" sz="2400" b="1" kern="100" dirty="0" smtClean="0">
                    <a:solidFill>
                      <a:srgbClr val="404040"/>
                    </a:solidFill>
                    <a:latin typeface="Times New Roman"/>
                    <a:ea typeface="黑体"/>
                    <a:cs typeface="Times New Roman"/>
                  </a:rPr>
                  <a:t>根据</a:t>
                </a:r>
                <a:r>
                  <a:rPr lang="zh-CN" altLang="zh-CN" sz="2400" b="1" kern="100" dirty="0">
                    <a:solidFill>
                      <a:srgbClr val="404040"/>
                    </a:solidFill>
                    <a:latin typeface="Times New Roman"/>
                    <a:ea typeface="黑体"/>
                    <a:cs typeface="Times New Roman"/>
                  </a:rPr>
                  <a:t>电场力和运动的对称性可知：粒子如能运动到</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处，就能到达</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处，当粒子恰好运动到</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处时，由动能定理得</a:t>
                </a:r>
                <a:r>
                  <a:rPr lang="en-US" altLang="zh-CN" sz="2400" b="1" i="1" kern="100" dirty="0">
                    <a:solidFill>
                      <a:srgbClr val="404040"/>
                    </a:solidFill>
                    <a:latin typeface="Times New Roman"/>
                    <a:ea typeface="黑体"/>
                    <a:cs typeface="Courier New"/>
                  </a:rPr>
                  <a:t>q</a:t>
                </a:r>
                <a:r>
                  <a:rPr lang="en-US" altLang="zh-CN" sz="2400" b="1" kern="1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φ</a:t>
                </a:r>
                <a:r>
                  <a:rPr lang="en-US" altLang="zh-CN" sz="2400" b="1" kern="100" baseline="-25000" dirty="0">
                    <a:solidFill>
                      <a:srgbClr val="404040"/>
                    </a:solidFill>
                    <a:latin typeface="Times New Roman"/>
                    <a:ea typeface="黑体"/>
                    <a:cs typeface="Courier New"/>
                  </a:rPr>
                  <a:t>0</a:t>
                </a:r>
                <a:r>
                  <a:rPr lang="en-US" altLang="zh-CN" sz="2400" b="1" kern="100" dirty="0">
                    <a:solidFill>
                      <a:srgbClr val="404040"/>
                    </a:solidFill>
                    <a:latin typeface="Times New Roman"/>
                    <a:ea typeface="黑体"/>
                    <a:cs typeface="Courier New"/>
                  </a:rPr>
                  <a:t>)</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6000"/>
                  </a:lnSpc>
                  <a:spcAft>
                    <a:spcPts val="0"/>
                  </a:spcAft>
                </a:pPr>
                <a:r>
                  <a:rPr lang="en-US" altLang="zh-CN" sz="2400" b="1" kern="100" dirty="0" smtClean="0">
                    <a:solidFill>
                      <a:srgbClr val="404040"/>
                    </a:solidFill>
                    <a:latin typeface="Times New Roman"/>
                    <a:ea typeface="黑体"/>
                    <a:cs typeface="Courier New"/>
                  </a:rPr>
                  <a:t>                  </a:t>
                </a:r>
                <a:r>
                  <a:rPr lang="zh-CN" altLang="zh-CN" sz="2400" b="1" kern="100" dirty="0" smtClean="0">
                    <a:solidFill>
                      <a:srgbClr val="404040"/>
                    </a:solidFill>
                    <a:latin typeface="Times New Roman"/>
                    <a:ea typeface="黑体"/>
                    <a:cs typeface="Times New Roman"/>
                  </a:rPr>
                  <a:t>，</a:t>
                </a:r>
                <a:r>
                  <a:rPr lang="zh-CN" altLang="zh-CN" sz="2400" b="1" kern="100" dirty="0">
                    <a:solidFill>
                      <a:srgbClr val="404040"/>
                    </a:solidFill>
                    <a:latin typeface="Times New Roman"/>
                    <a:ea typeface="黑体"/>
                    <a:cs typeface="Times New Roman"/>
                  </a:rPr>
                  <a:t>解得</a:t>
                </a:r>
                <a:r>
                  <a:rPr lang="en-US" altLang="zh-CN" sz="2400" b="1" i="1" kern="100" dirty="0">
                    <a:solidFill>
                      <a:srgbClr val="404040"/>
                    </a:solidFill>
                    <a:latin typeface="Book Antiqua"/>
                    <a:ea typeface="黑体"/>
                    <a:cs typeface="Times New Roman"/>
                  </a:rPr>
                  <a:t>v</a:t>
                </a:r>
                <a:r>
                  <a:rPr lang="en-US" altLang="zh-CN" sz="2400" b="1" kern="100" baseline="-25000" dirty="0">
                    <a:solidFill>
                      <a:srgbClr val="404040"/>
                    </a:solidFill>
                    <a:latin typeface="Times New Roman"/>
                    <a:ea typeface="黑体"/>
                    <a:cs typeface="Courier New"/>
                  </a:rPr>
                  <a:t>0</a:t>
                </a:r>
                <a:r>
                  <a:rPr lang="zh-CN" altLang="zh-CN" sz="2400" b="1" kern="100" dirty="0" smtClean="0">
                    <a:solidFill>
                      <a:srgbClr val="404040"/>
                    </a:solidFill>
                    <a:latin typeface="Times New Roman"/>
                    <a:ea typeface="黑体"/>
                    <a:cs typeface="Times New Roman"/>
                  </a:rPr>
                  <a:t>＝</a:t>
                </a:r>
                <a14:m>
                  <m:oMath xmlns:m="http://schemas.openxmlformats.org/officeDocument/2006/math">
                    <m:rad>
                      <m:radPr>
                        <m:degHide m:val="on"/>
                        <m:ctrlPr>
                          <a:rPr lang="zh-CN" altLang="en-US" sz="2400" b="1" i="1" kern="100" smtClean="0">
                            <a:solidFill>
                              <a:srgbClr val="404040"/>
                            </a:solidFill>
                            <a:latin typeface="Cambria Math"/>
                            <a:ea typeface="黑体"/>
                            <a:cs typeface="Times New Roman"/>
                          </a:rPr>
                        </m:ctrlPr>
                      </m:radPr>
                      <m:deg/>
                      <m:e>
                        <m:f>
                          <m:fPr>
                            <m:ctrlPr>
                              <a:rPr lang="en-US" altLang="zh-CN" sz="2400" b="1" i="1" kern="100" smtClean="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2</m:t>
                            </m:r>
                            <m:r>
                              <m:rPr>
                                <m:nor/>
                              </m:rPr>
                              <a:rPr lang="en-US" altLang="zh-CN" sz="2400" b="1" i="1" kern="100">
                                <a:solidFill>
                                  <a:srgbClr val="404040"/>
                                </a:solidFill>
                                <a:latin typeface="Times New Roman"/>
                                <a:ea typeface="黑体"/>
                              </a:rPr>
                              <m:t>qφ</m:t>
                            </m:r>
                            <m:r>
                              <m:rPr>
                                <m:nor/>
                              </m:rPr>
                              <a:rPr lang="en-US" altLang="zh-CN" sz="2400" b="1" kern="100" baseline="-25000">
                                <a:solidFill>
                                  <a:srgbClr val="404040"/>
                                </a:solidFill>
                                <a:latin typeface="Times New Roman"/>
                                <a:ea typeface="黑体"/>
                              </a:rPr>
                              <m:t>0</m:t>
                            </m:r>
                          </m:num>
                          <m:den>
                            <m:r>
                              <m:rPr>
                                <m:nor/>
                              </m:rPr>
                              <a:rPr lang="en-US" altLang="zh-CN" sz="2400" b="1" i="1" kern="100">
                                <a:solidFill>
                                  <a:srgbClr val="404040"/>
                                </a:solidFill>
                                <a:latin typeface="Times New Roman"/>
                                <a:ea typeface="黑体"/>
                              </a:rPr>
                              <m:t>m</m:t>
                            </m:r>
                          </m:den>
                        </m:f>
                      </m:e>
                    </m:rad>
                  </m:oMath>
                </a14:m>
                <a:r>
                  <a:rPr lang="zh-CN" altLang="zh-CN" sz="2400" b="1" kern="100" dirty="0" smtClean="0">
                    <a:solidFill>
                      <a:srgbClr val="404040"/>
                    </a:solidFill>
                    <a:latin typeface="Times New Roman"/>
                    <a:ea typeface="黑体"/>
                    <a:cs typeface="Times New Roman"/>
                  </a:rPr>
                  <a:t>，</a:t>
                </a:r>
                <a:r>
                  <a:rPr lang="zh-CN" altLang="zh-CN" sz="2400" b="1" kern="100" dirty="0">
                    <a:solidFill>
                      <a:srgbClr val="404040"/>
                    </a:solidFill>
                    <a:latin typeface="Times New Roman"/>
                    <a:ea typeface="黑体"/>
                    <a:cs typeface="Times New Roman"/>
                  </a:rPr>
                  <a:t>所以要使粒子能运动到</a:t>
                </a:r>
                <a:r>
                  <a:rPr lang="en-US" altLang="zh-CN" sz="2400" b="1" i="1" kern="100" dirty="0">
                    <a:solidFill>
                      <a:srgbClr val="404040"/>
                    </a:solidFill>
                    <a:latin typeface="Times New Roman"/>
                    <a:ea typeface="黑体"/>
                    <a:cs typeface="Courier New"/>
                  </a:rPr>
                  <a:t>x</a:t>
                </a:r>
                <a:r>
                  <a:rPr lang="en-US" altLang="zh-CN" sz="2400" b="1" kern="100" baseline="-250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处，粒子的初速度</a:t>
                </a:r>
                <a:r>
                  <a:rPr lang="en-US" altLang="zh-CN" sz="2400" b="1" i="1" kern="100" dirty="0">
                    <a:solidFill>
                      <a:srgbClr val="404040"/>
                    </a:solidFill>
                    <a:latin typeface="Book Antiqua"/>
                    <a:ea typeface="黑体"/>
                    <a:cs typeface="Times New Roman"/>
                  </a:rPr>
                  <a:t>v</a:t>
                </a:r>
                <a:r>
                  <a:rPr lang="en-US" altLang="zh-CN" sz="2400" b="1" kern="100" baseline="-250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至少为</a:t>
                </a:r>
                <a14:m>
                  <m:oMath xmlns:m="http://schemas.openxmlformats.org/officeDocument/2006/math">
                    <m:rad>
                      <m:radPr>
                        <m:degHide m:val="on"/>
                        <m:ctrlPr>
                          <a:rPr lang="zh-CN" altLang="en-US" sz="2400" b="1" i="1" kern="100">
                            <a:solidFill>
                              <a:srgbClr val="404040"/>
                            </a:solidFill>
                            <a:latin typeface="Cambria Math"/>
                            <a:ea typeface="黑体"/>
                            <a:cs typeface="Times New Roman"/>
                          </a:rPr>
                        </m:ctrlPr>
                      </m:radPr>
                      <m:deg/>
                      <m:e>
                        <m:f>
                          <m:fPr>
                            <m:ctrlPr>
                              <a:rPr lang="en-US" altLang="zh-CN" sz="2400" b="1" i="1" kern="10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2</m:t>
                            </m:r>
                            <m:r>
                              <m:rPr>
                                <m:nor/>
                              </m:rPr>
                              <a:rPr lang="en-US" altLang="zh-CN" sz="2400" b="1" i="1" kern="100">
                                <a:solidFill>
                                  <a:srgbClr val="404040"/>
                                </a:solidFill>
                                <a:latin typeface="Times New Roman"/>
                                <a:ea typeface="黑体"/>
                              </a:rPr>
                              <m:t>qφ</m:t>
                            </m:r>
                            <m:r>
                              <m:rPr>
                                <m:nor/>
                              </m:rPr>
                              <a:rPr lang="en-US" altLang="zh-CN" sz="2400" b="1" kern="100" baseline="-25000">
                                <a:solidFill>
                                  <a:srgbClr val="404040"/>
                                </a:solidFill>
                                <a:latin typeface="Times New Roman"/>
                                <a:ea typeface="黑体"/>
                              </a:rPr>
                              <m:t>0</m:t>
                            </m:r>
                          </m:num>
                          <m:den>
                            <m:r>
                              <m:rPr>
                                <m:nor/>
                              </m:rPr>
                              <a:rPr lang="en-US" altLang="zh-CN" sz="2400" b="1" i="1" kern="100">
                                <a:solidFill>
                                  <a:srgbClr val="404040"/>
                                </a:solidFill>
                                <a:latin typeface="Times New Roman"/>
                                <a:ea typeface="黑体"/>
                              </a:rPr>
                              <m:t>m</m:t>
                            </m:r>
                          </m:den>
                        </m:f>
                      </m:e>
                    </m:rad>
                  </m:oMath>
                </a14:m>
                <a:r>
                  <a:rPr lang="zh-CN" altLang="zh-CN" sz="2400" b="1" kern="100" dirty="0">
                    <a:solidFill>
                      <a:srgbClr val="404040"/>
                    </a:solidFill>
                    <a:latin typeface="宋体"/>
                    <a:ea typeface="Times New Roman"/>
                    <a:cs typeface="Courier New"/>
                  </a:rPr>
                  <a:t> </a:t>
                </a:r>
                <a:r>
                  <a:rPr lang="zh-CN" altLang="zh-CN" sz="2400" b="1" kern="100" dirty="0">
                    <a:solidFill>
                      <a:srgbClr val="404040"/>
                    </a:solidFill>
                    <a:latin typeface="Times New Roman"/>
                    <a:ea typeface="黑体"/>
                    <a:cs typeface="Times New Roman"/>
                  </a:rPr>
                  <a:t>，故</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错误</a:t>
                </a:r>
                <a:r>
                  <a:rPr lang="en-US" altLang="zh-CN" sz="2400" b="1" kern="100" dirty="0" smtClean="0">
                    <a:solidFill>
                      <a:srgbClr val="404040"/>
                    </a:solidFill>
                    <a:latin typeface="Times New Roman"/>
                    <a:ea typeface="黑体"/>
                    <a:cs typeface="Courier New"/>
                  </a:rPr>
                  <a:t>.</a:t>
                </a:r>
              </a:p>
            </p:txBody>
          </p:sp>
        </mc:Choice>
        <mc:Fallback xmlns="">
          <p:sp>
            <p:nvSpPr>
              <p:cNvPr id="6" name="矩形 5"/>
              <p:cNvSpPr>
                <a:spLocks noRot="1" noChangeAspect="1" noMove="1" noResize="1" noEditPoints="1" noAdjustHandles="1" noChangeArrowheads="1" noChangeShapeType="1" noTextEdit="1"/>
              </p:cNvSpPr>
              <p:nvPr/>
            </p:nvSpPr>
            <p:spPr>
              <a:xfrm>
                <a:off x="242900" y="-20538"/>
                <a:ext cx="8581913" cy="5221942"/>
              </a:xfrm>
              <a:prstGeom prst="rect">
                <a:avLst/>
              </a:prstGeom>
              <a:blipFill rotWithShape="1">
                <a:blip r:embed="rId3"/>
                <a:stretch>
                  <a:fillRect l="-1136" r="-1065"/>
                </a:stretch>
              </a:blipFill>
            </p:spPr>
            <p:txBody>
              <a:bodyPr/>
              <a:lstStyle/>
              <a:p>
                <a:r>
                  <a:rPr lang="zh-CN" altLang="en-US">
                    <a:noFill/>
                  </a:rPr>
                  <a:t> </a:t>
                </a:r>
              </a:p>
            </p:txBody>
          </p:sp>
        </mc:Fallback>
      </mc:AlternateContent>
      <p:graphicFrame>
        <p:nvGraphicFramePr>
          <p:cNvPr id="2" name="对象 1"/>
          <p:cNvGraphicFramePr>
            <a:graphicFrameLocks noChangeAspect="1"/>
          </p:cNvGraphicFramePr>
          <p:nvPr>
            <p:extLst>
              <p:ext uri="{D42A27DB-BD31-4B8C-83A1-F6EECF244321}">
                <p14:modId xmlns:p14="http://schemas.microsoft.com/office/powerpoint/2010/main" val="3554470309"/>
              </p:ext>
            </p:extLst>
          </p:nvPr>
        </p:nvGraphicFramePr>
        <p:xfrm>
          <a:off x="443900" y="3636630"/>
          <a:ext cx="1600200" cy="793750"/>
        </p:xfrm>
        <a:graphic>
          <a:graphicData uri="http://schemas.openxmlformats.org/presentationml/2006/ole">
            <mc:AlternateContent xmlns:mc="http://schemas.openxmlformats.org/markup-compatibility/2006">
              <mc:Choice xmlns:v="urn:schemas-microsoft-com:vml" Requires="v">
                <p:oleObj spid="_x0000_s109578" name="文档" r:id="rId4" imgW="1601241" imgH="793624" progId="Word.Document.12">
                  <p:embed/>
                </p:oleObj>
              </mc:Choice>
              <mc:Fallback>
                <p:oleObj name="文档" r:id="rId4" imgW="1601241" imgH="793624" progId="Word.Document.12">
                  <p:embed/>
                  <p:pic>
                    <p:nvPicPr>
                      <p:cNvPr id="0" name=""/>
                      <p:cNvPicPr/>
                      <p:nvPr/>
                    </p:nvPicPr>
                    <p:blipFill>
                      <a:blip r:embed="rId5"/>
                      <a:stretch>
                        <a:fillRect/>
                      </a:stretch>
                    </p:blipFill>
                    <p:spPr>
                      <a:xfrm>
                        <a:off x="443900" y="3636630"/>
                        <a:ext cx="1600200" cy="793750"/>
                      </a:xfrm>
                      <a:prstGeom prst="rect">
                        <a:avLst/>
                      </a:prstGeom>
                    </p:spPr>
                  </p:pic>
                </p:oleObj>
              </mc:Fallback>
            </mc:AlternateContent>
          </a:graphicData>
        </a:graphic>
      </p:graphicFrame>
    </p:spTree>
    <p:extLst>
      <p:ext uri="{BB962C8B-B14F-4D97-AF65-F5344CB8AC3E}">
        <p14:creationId xmlns:p14="http://schemas.microsoft.com/office/powerpoint/2010/main" val="33715786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linds(horizontal)">
                                      <p:cBhvr>
                                        <p:cTn id="12" dur="500"/>
                                        <p:tgtEl>
                                          <p:spTgt spid="6">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blinds(horizontal)">
                                      <p:cBhvr>
                                        <p:cTn id="15" dur="500"/>
                                        <p:tgtEl>
                                          <p:spTgt spid="6">
                                            <p:txEl>
                                              <p:pRg st="3" end="3"/>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对象 2"/>
          <p:cNvGraphicFramePr>
            <a:graphicFrameLocks noChangeAspect="1"/>
          </p:cNvGraphicFramePr>
          <p:nvPr>
            <p:extLst>
              <p:ext uri="{D42A27DB-BD31-4B8C-83A1-F6EECF244321}">
                <p14:modId xmlns:p14="http://schemas.microsoft.com/office/powerpoint/2010/main" val="2375804165"/>
              </p:ext>
            </p:extLst>
          </p:nvPr>
        </p:nvGraphicFramePr>
        <p:xfrm>
          <a:off x="421332" y="1142658"/>
          <a:ext cx="8039100" cy="2316162"/>
        </p:xfrm>
        <a:graphic>
          <a:graphicData uri="http://schemas.openxmlformats.org/presentationml/2006/ole">
            <mc:AlternateContent xmlns:mc="http://schemas.openxmlformats.org/markup-compatibility/2006">
              <mc:Choice xmlns:v="urn:schemas-microsoft-com:vml" Requires="v">
                <p:oleObj spid="_x0000_s110602" name="文档" r:id="rId3" imgW="8037513" imgH="2318945" progId="Word.Document.12">
                  <p:embed/>
                </p:oleObj>
              </mc:Choice>
              <mc:Fallback>
                <p:oleObj name="文档" r:id="rId3" imgW="8037513" imgH="2318945" progId="Word.Document.12">
                  <p:embed/>
                  <p:pic>
                    <p:nvPicPr>
                      <p:cNvPr id="0" name=""/>
                      <p:cNvPicPr/>
                      <p:nvPr/>
                    </p:nvPicPr>
                    <p:blipFill>
                      <a:blip r:embed="rId4"/>
                      <a:stretch>
                        <a:fillRect/>
                      </a:stretch>
                    </p:blipFill>
                    <p:spPr>
                      <a:xfrm>
                        <a:off x="421332" y="1142658"/>
                        <a:ext cx="8039100" cy="2316162"/>
                      </a:xfrm>
                      <a:prstGeom prst="rect">
                        <a:avLst/>
                      </a:prstGeom>
                    </p:spPr>
                  </p:pic>
                </p:oleObj>
              </mc:Fallback>
            </mc:AlternateContent>
          </a:graphicData>
        </a:graphic>
      </p:graphicFrame>
      <p:sp>
        <p:nvSpPr>
          <p:cNvPr id="5" name="矩形 4"/>
          <p:cNvSpPr/>
          <p:nvPr/>
        </p:nvSpPr>
        <p:spPr>
          <a:xfrm>
            <a:off x="341704" y="3610456"/>
            <a:ext cx="1558440" cy="545470"/>
          </a:xfrm>
          <a:prstGeom prst="rect">
            <a:avLst/>
          </a:prstGeom>
        </p:spPr>
        <p:txBody>
          <a:bodyPr wrap="none">
            <a:spAutoFit/>
          </a:bodyPr>
          <a:lstStyle/>
          <a:p>
            <a:pPr algn="just">
              <a:lnSpc>
                <a:spcPts val="40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AD</a:t>
            </a:r>
            <a:endParaRPr lang="zh-CN" altLang="zh-CN" sz="2400" kern="100" dirty="0">
              <a:solidFill>
                <a:schemeClr val="accent6">
                  <a:lumMod val="75000"/>
                </a:schemeClr>
              </a:solidFill>
              <a:effectLst/>
              <a:latin typeface="宋体"/>
              <a:cs typeface="Courier New"/>
            </a:endParaRPr>
          </a:p>
        </p:txBody>
      </p:sp>
    </p:spTree>
    <p:extLst>
      <p:ext uri="{BB962C8B-B14F-4D97-AF65-F5344CB8AC3E}">
        <p14:creationId xmlns:p14="http://schemas.microsoft.com/office/powerpoint/2010/main" val="28272368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对角圆角矩形 3"/>
          <p:cNvSpPr/>
          <p:nvPr/>
        </p:nvSpPr>
        <p:spPr>
          <a:xfrm>
            <a:off x="251520" y="143798"/>
            <a:ext cx="2304256"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itchFamily="34" charset="-122"/>
                <a:ea typeface="微软雅黑" pitchFamily="34" charset="-122"/>
              </a:rPr>
              <a:t>方 法 提 炼</a:t>
            </a:r>
            <a:endParaRPr lang="zh-CN" altLang="en-US" sz="2800" b="1" dirty="0">
              <a:solidFill>
                <a:schemeClr val="bg1"/>
              </a:solidFill>
              <a:latin typeface="微软雅黑" pitchFamily="34" charset="-122"/>
              <a:ea typeface="微软雅黑" pitchFamily="34" charset="-122"/>
            </a:endParaRPr>
          </a:p>
        </p:txBody>
      </p:sp>
      <p:pic>
        <p:nvPicPr>
          <p:cNvPr id="6" name="图片 5">
            <a:hlinkClick r:id="rId2" action="ppaction://hlinksldjump"/>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8428084" y="4483618"/>
            <a:ext cx="536404" cy="536404"/>
          </a:xfrm>
          <a:prstGeom prst="rect">
            <a:avLst/>
          </a:prstGeom>
        </p:spPr>
      </p:pic>
      <p:sp>
        <p:nvSpPr>
          <p:cNvPr id="5" name="矩形 4"/>
          <p:cNvSpPr/>
          <p:nvPr/>
        </p:nvSpPr>
        <p:spPr>
          <a:xfrm>
            <a:off x="107504" y="730022"/>
            <a:ext cx="8930373" cy="3623236"/>
          </a:xfrm>
          <a:prstGeom prst="rect">
            <a:avLst/>
          </a:prstGeom>
        </p:spPr>
        <p:txBody>
          <a:bodyPr wrap="square">
            <a:spAutoFit/>
          </a:bodyPr>
          <a:lstStyle/>
          <a:p>
            <a:pPr algn="just">
              <a:lnSpc>
                <a:spcPts val="4000"/>
              </a:lnSpc>
              <a:spcAft>
                <a:spcPts val="0"/>
              </a:spcAft>
            </a:pPr>
            <a:r>
              <a:rPr lang="zh-CN" altLang="zh-CN" sz="2400" b="1" kern="100" dirty="0">
                <a:solidFill>
                  <a:srgbClr val="404040"/>
                </a:solidFill>
                <a:latin typeface="Times New Roman"/>
                <a:ea typeface="黑体"/>
                <a:cs typeface="Times New Roman"/>
              </a:rPr>
              <a:t>电场中的图象类型可以分为如下几种基本类型，场强随坐标轴变化的函数图象：即</a:t>
            </a:r>
            <a:r>
              <a:rPr lang="en-US" altLang="zh-CN" sz="2400" b="1" i="1" kern="100" dirty="0">
                <a:solidFill>
                  <a:srgbClr val="404040"/>
                </a:solidFill>
                <a:latin typeface="Times New Roman"/>
                <a:ea typeface="黑体"/>
                <a:cs typeface="Courier New"/>
              </a:rPr>
              <a:t>E</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图象，电势随坐标轴变化的函数图象：</a:t>
            </a:r>
            <a:r>
              <a:rPr lang="en-US" altLang="zh-CN" sz="2400" b="1" i="1" kern="100" dirty="0">
                <a:solidFill>
                  <a:srgbClr val="404040"/>
                </a:solidFill>
                <a:latin typeface="Times New Roman"/>
                <a:ea typeface="黑体"/>
                <a:cs typeface="Courier New"/>
              </a:rPr>
              <a:t>φ</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图象，电势能随坐标轴变化的图象：</a:t>
            </a:r>
            <a:r>
              <a:rPr lang="en-US" altLang="zh-CN" sz="2400" b="1" i="1" kern="100" dirty="0" err="1">
                <a:solidFill>
                  <a:srgbClr val="404040"/>
                </a:solidFill>
                <a:latin typeface="Times New Roman"/>
                <a:ea typeface="黑体"/>
                <a:cs typeface="Courier New"/>
              </a:rPr>
              <a:t>E</a:t>
            </a:r>
            <a:r>
              <a:rPr lang="en-US" altLang="zh-CN" sz="2400" b="1" kern="100" baseline="-25000" dirty="0" err="1">
                <a:solidFill>
                  <a:srgbClr val="404040"/>
                </a:solidFill>
                <a:latin typeface="Times New Roman"/>
                <a:ea typeface="黑体"/>
                <a:cs typeface="Courier New"/>
              </a:rPr>
              <a:t>p</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图象</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场源可能是点电荷，也可能是电偶极子，还可能是带电平板等，解答该类型题关键是要读懂图象的电学意义，即坐标轴、坐标原点、斜率、交点坐标等的物理意义，同时结合题意，读懂已知条件，以及提出的问题，根据电场强度的定义式和电势的基本公式解决问题</a:t>
            </a:r>
            <a:r>
              <a:rPr lang="en-US" altLang="zh-CN" sz="2400" b="1" kern="100" dirty="0" smtClean="0">
                <a:solidFill>
                  <a:srgbClr val="404040"/>
                </a:solidFill>
                <a:latin typeface="Times New Roman"/>
                <a:ea typeface="黑体"/>
                <a:cs typeface="Courier New"/>
              </a:rPr>
              <a:t>.</a:t>
            </a:r>
          </a:p>
        </p:txBody>
      </p:sp>
    </p:spTree>
    <p:extLst>
      <p:ext uri="{BB962C8B-B14F-4D97-AF65-F5344CB8AC3E}">
        <p14:creationId xmlns:p14="http://schemas.microsoft.com/office/powerpoint/2010/main" val="1932819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06123" y="737975"/>
            <a:ext cx="8930373" cy="4362733"/>
          </a:xfrm>
          <a:prstGeom prst="rect">
            <a:avLst/>
          </a:prstGeom>
        </p:spPr>
        <p:txBody>
          <a:bodyPr wrap="square">
            <a:spAutoFit/>
          </a:bodyPr>
          <a:lstStyle/>
          <a:p>
            <a:pPr algn="just">
              <a:lnSpc>
                <a:spcPts val="3700"/>
              </a:lnSpc>
              <a:spcAft>
                <a:spcPts val="0"/>
              </a:spcAft>
            </a:pPr>
            <a:r>
              <a:rPr lang="en-US" altLang="zh-CN" sz="2400" b="1" kern="100" dirty="0" smtClean="0">
                <a:solidFill>
                  <a:srgbClr val="404040"/>
                </a:solidFill>
                <a:latin typeface="Times New Roman"/>
                <a:ea typeface="黑体"/>
                <a:cs typeface="Courier New"/>
              </a:rPr>
              <a:t>                </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单选</a:t>
            </a:r>
            <a:r>
              <a:rPr lang="en-US" altLang="zh-CN" sz="2400" b="1" kern="100" dirty="0" smtClean="0">
                <a:solidFill>
                  <a:schemeClr val="tx1">
                    <a:lumMod val="75000"/>
                    <a:lumOff val="25000"/>
                  </a:schemeClr>
                </a:solidFill>
                <a:latin typeface="Times New Roman"/>
                <a:ea typeface="黑体" panose="02010609060101010101" pitchFamily="49" charset="-122"/>
                <a:cs typeface="Courier New"/>
              </a:rPr>
              <a:t>)</a:t>
            </a:r>
            <a:r>
              <a:rPr lang="en-US" altLang="zh-CN" sz="2400" b="1" kern="100" dirty="0" smtClean="0">
                <a:solidFill>
                  <a:srgbClr val="404040"/>
                </a:solidFill>
                <a:latin typeface="Times New Roman"/>
                <a:ea typeface="黑体"/>
                <a:cs typeface="Courier New"/>
              </a:rPr>
              <a:t>(</a:t>
            </a:r>
            <a:r>
              <a:rPr lang="en-US" altLang="zh-CN" sz="2400" b="1" kern="100" dirty="0">
                <a:solidFill>
                  <a:srgbClr val="404040"/>
                </a:solidFill>
                <a:latin typeface="Times New Roman"/>
                <a:ea typeface="黑体"/>
                <a:cs typeface="Courier New"/>
              </a:rPr>
              <a:t>2014·</a:t>
            </a:r>
            <a:r>
              <a:rPr lang="zh-CN" altLang="zh-CN" sz="2400" b="1" kern="100" dirty="0">
                <a:solidFill>
                  <a:srgbClr val="404040"/>
                </a:solidFill>
                <a:latin typeface="Times New Roman"/>
                <a:ea typeface="黑体"/>
                <a:cs typeface="Times New Roman"/>
              </a:rPr>
              <a:t>新课标</a:t>
            </a:r>
            <a:r>
              <a:rPr lang="en-US" altLang="zh-CN" sz="2400" b="1" kern="100" dirty="0">
                <a:solidFill>
                  <a:srgbClr val="404040"/>
                </a:solidFill>
                <a:latin typeface="宋体"/>
                <a:ea typeface="黑体"/>
                <a:cs typeface="Times New Roman"/>
              </a:rPr>
              <a:t>Ⅰ</a:t>
            </a:r>
            <a:r>
              <a:rPr lang="en-US" altLang="zh-CN" sz="2400" b="1" kern="100" dirty="0">
                <a:solidFill>
                  <a:srgbClr val="404040"/>
                </a:solidFill>
                <a:latin typeface="Times New Roman"/>
                <a:ea typeface="黑体"/>
                <a:cs typeface="Courier New"/>
              </a:rPr>
              <a:t>·18)</a:t>
            </a:r>
            <a:r>
              <a:rPr lang="zh-CN" altLang="zh-CN" sz="2400" b="1" kern="100" dirty="0">
                <a:solidFill>
                  <a:srgbClr val="404040"/>
                </a:solidFill>
                <a:latin typeface="Times New Roman"/>
                <a:ea typeface="黑体"/>
                <a:cs typeface="Times New Roman"/>
              </a:rPr>
              <a:t>如图</a:t>
            </a:r>
            <a:r>
              <a:rPr lang="en-US" altLang="zh-CN" sz="2400" b="1" kern="100" dirty="0">
                <a:solidFill>
                  <a:srgbClr val="404040"/>
                </a:solidFill>
                <a:latin typeface="Times New Roman"/>
                <a:ea typeface="黑体"/>
                <a:cs typeface="Courier New"/>
              </a:rPr>
              <a:t>7(a)</a:t>
            </a:r>
            <a:r>
              <a:rPr lang="zh-CN" altLang="zh-CN" sz="2400" b="1" kern="100" dirty="0">
                <a:solidFill>
                  <a:srgbClr val="404040"/>
                </a:solidFill>
                <a:latin typeface="Times New Roman"/>
                <a:ea typeface="黑体"/>
                <a:cs typeface="Times New Roman"/>
              </a:rPr>
              <a:t>，线圈</a:t>
            </a:r>
            <a:r>
              <a:rPr lang="en-US" altLang="zh-CN" sz="2400" b="1" i="1" kern="100" dirty="0" err="1">
                <a:solidFill>
                  <a:srgbClr val="404040"/>
                </a:solidFill>
                <a:latin typeface="Times New Roman"/>
                <a:ea typeface="黑体"/>
                <a:cs typeface="Courier New"/>
              </a:rPr>
              <a:t>ab</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cd</a:t>
            </a:r>
            <a:r>
              <a:rPr lang="zh-CN" altLang="zh-CN" sz="2400" b="1" kern="100" dirty="0">
                <a:solidFill>
                  <a:srgbClr val="404040"/>
                </a:solidFill>
                <a:latin typeface="Times New Roman"/>
                <a:ea typeface="黑体"/>
                <a:cs typeface="Times New Roman"/>
              </a:rPr>
              <a:t>绕在同一软铁芯上</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在</a:t>
            </a:r>
            <a:r>
              <a:rPr lang="en-US" altLang="zh-CN" sz="2400" b="1" i="1" kern="100" dirty="0" err="1">
                <a:solidFill>
                  <a:srgbClr val="404040"/>
                </a:solidFill>
                <a:latin typeface="Times New Roman"/>
                <a:ea typeface="黑体"/>
                <a:cs typeface="Courier New"/>
              </a:rPr>
              <a:t>ab</a:t>
            </a:r>
            <a:r>
              <a:rPr lang="zh-CN" altLang="zh-CN" sz="2400" b="1" kern="100" dirty="0">
                <a:solidFill>
                  <a:srgbClr val="404040"/>
                </a:solidFill>
                <a:latin typeface="Times New Roman"/>
                <a:ea typeface="黑体"/>
                <a:cs typeface="Times New Roman"/>
              </a:rPr>
              <a:t>线圈中通以变化的电流，用示波器测得线圈</a:t>
            </a:r>
            <a:r>
              <a:rPr lang="en-US" altLang="zh-CN" sz="2400" b="1" i="1" kern="100" dirty="0">
                <a:solidFill>
                  <a:srgbClr val="404040"/>
                </a:solidFill>
                <a:latin typeface="Times New Roman"/>
                <a:ea typeface="黑体"/>
                <a:cs typeface="Courier New"/>
              </a:rPr>
              <a:t>cd</a:t>
            </a:r>
            <a:r>
              <a:rPr lang="zh-CN" altLang="zh-CN" sz="2400" b="1" kern="100" dirty="0">
                <a:solidFill>
                  <a:srgbClr val="404040"/>
                </a:solidFill>
                <a:latin typeface="Times New Roman"/>
                <a:ea typeface="黑体"/>
                <a:cs typeface="Times New Roman"/>
              </a:rPr>
              <a:t>间电压如图</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所示</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已知线圈内部的磁场与流经线圈的电流成正比，则下列描述线圈</a:t>
            </a:r>
            <a:r>
              <a:rPr lang="en-US" altLang="zh-CN" sz="2400" b="1" i="1" kern="100" dirty="0" err="1">
                <a:solidFill>
                  <a:srgbClr val="404040"/>
                </a:solidFill>
                <a:latin typeface="Times New Roman"/>
                <a:ea typeface="黑体"/>
                <a:cs typeface="Courier New"/>
              </a:rPr>
              <a:t>ab</a:t>
            </a:r>
            <a:r>
              <a:rPr lang="zh-CN" altLang="zh-CN" sz="2400" b="1" kern="100" dirty="0">
                <a:solidFill>
                  <a:srgbClr val="404040"/>
                </a:solidFill>
                <a:latin typeface="Times New Roman"/>
                <a:ea typeface="黑体"/>
                <a:cs typeface="Times New Roman"/>
              </a:rPr>
              <a:t>中电流随时间变化关系的图中，可能正确的是</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endParaRPr lang="en-US" altLang="zh-CN" sz="1050" b="1" kern="100" dirty="0" smtClean="0">
              <a:solidFill>
                <a:srgbClr val="404040"/>
              </a:solidFill>
              <a:latin typeface="Times New Roman"/>
              <a:ea typeface="黑体"/>
              <a:cs typeface="Times New Roman"/>
            </a:endParaRPr>
          </a:p>
          <a:p>
            <a:pPr algn="ctr">
              <a:lnSpc>
                <a:spcPts val="3700"/>
              </a:lnSpc>
              <a:spcAft>
                <a:spcPts val="0"/>
              </a:spcAft>
            </a:pPr>
            <a:r>
              <a:rPr lang="en-US" altLang="zh-CN" sz="1050" b="1" kern="100" dirty="0">
                <a:solidFill>
                  <a:srgbClr val="404040"/>
                </a:solidFill>
                <a:latin typeface="Times New Roman"/>
                <a:ea typeface="黑体"/>
                <a:cs typeface="Times New Roman"/>
              </a:rPr>
              <a:t/>
            </a:r>
            <a:br>
              <a:rPr lang="en-US" altLang="zh-CN" sz="1050" b="1" kern="100" dirty="0">
                <a:solidFill>
                  <a:srgbClr val="404040"/>
                </a:solidFill>
                <a:latin typeface="Times New Roman"/>
                <a:ea typeface="黑体"/>
                <a:cs typeface="Times New Roman"/>
              </a:rPr>
            </a:br>
            <a:endParaRPr lang="en-US" altLang="zh-CN" sz="1050" b="1" kern="100" dirty="0" smtClean="0">
              <a:solidFill>
                <a:srgbClr val="404040"/>
              </a:solidFill>
              <a:latin typeface="Times New Roman"/>
              <a:ea typeface="黑体"/>
              <a:cs typeface="Times New Roman"/>
            </a:endParaRPr>
          </a:p>
          <a:p>
            <a:pPr algn="ctr">
              <a:lnSpc>
                <a:spcPts val="3700"/>
              </a:lnSpc>
              <a:spcAft>
                <a:spcPts val="0"/>
              </a:spcAft>
            </a:pPr>
            <a:endParaRPr lang="en-US" altLang="zh-CN" sz="1050" b="1" kern="100" dirty="0" smtClean="0">
              <a:solidFill>
                <a:srgbClr val="404040"/>
              </a:solidFill>
              <a:latin typeface="Times New Roman"/>
              <a:ea typeface="黑体"/>
              <a:cs typeface="Times New Roman"/>
            </a:endParaRPr>
          </a:p>
          <a:p>
            <a:pPr algn="ctr">
              <a:lnSpc>
                <a:spcPts val="37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smtClean="0">
                <a:solidFill>
                  <a:srgbClr val="404040"/>
                </a:solidFill>
                <a:latin typeface="Times New Roman"/>
                <a:ea typeface="黑体"/>
                <a:cs typeface="Courier New"/>
              </a:rPr>
              <a:t>7</a:t>
            </a:r>
            <a:endParaRPr lang="zh-CN" altLang="zh-CN" sz="2400" kern="100" dirty="0">
              <a:latin typeface="宋体"/>
              <a:cs typeface="Courier New"/>
            </a:endParaRPr>
          </a:p>
        </p:txBody>
      </p:sp>
      <p:sp>
        <p:nvSpPr>
          <p:cNvPr id="8" name="TextBox 7"/>
          <p:cNvSpPr txBox="1"/>
          <p:nvPr/>
        </p:nvSpPr>
        <p:spPr>
          <a:xfrm>
            <a:off x="145534" y="161379"/>
            <a:ext cx="6365845"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3</a:t>
            </a:r>
            <a:r>
              <a:rPr lang="zh-CN" altLang="zh-CN" sz="2800" b="1" dirty="0">
                <a:solidFill>
                  <a:srgbClr val="0070C0"/>
                </a:solidFill>
                <a:latin typeface="微软雅黑" pitchFamily="34" charset="-122"/>
                <a:ea typeface="微软雅黑" pitchFamily="34" charset="-122"/>
              </a:rPr>
              <a:t>　对电磁感应中图象问题的</a:t>
            </a:r>
            <a:r>
              <a:rPr lang="zh-CN" altLang="zh-CN" sz="2800" b="1" dirty="0" smtClean="0">
                <a:solidFill>
                  <a:srgbClr val="0070C0"/>
                </a:solidFill>
                <a:latin typeface="微软雅黑" pitchFamily="34" charset="-122"/>
                <a:ea typeface="微软雅黑" pitchFamily="34" charset="-122"/>
              </a:rPr>
              <a:t>考查</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9" name="直接连接符 8"/>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10" name="对角圆角矩形 9"/>
          <p:cNvSpPr/>
          <p:nvPr/>
        </p:nvSpPr>
        <p:spPr>
          <a:xfrm>
            <a:off x="331148" y="794410"/>
            <a:ext cx="936104"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smtClean="0">
                <a:solidFill>
                  <a:schemeClr val="bg1"/>
                </a:solidFill>
                <a:latin typeface="微软雅黑" pitchFamily="34" charset="-122"/>
                <a:ea typeface="微软雅黑" pitchFamily="34" charset="-122"/>
              </a:rPr>
              <a:t>例 </a:t>
            </a:r>
            <a:r>
              <a:rPr lang="en-US" altLang="zh-CN" sz="2800" b="1" dirty="0" smtClean="0">
                <a:solidFill>
                  <a:schemeClr val="bg1"/>
                </a:solidFill>
                <a:latin typeface="微软雅黑" pitchFamily="34" charset="-122"/>
                <a:ea typeface="微软雅黑" pitchFamily="34" charset="-122"/>
              </a:rPr>
              <a:t>3</a:t>
            </a:r>
            <a:endParaRPr lang="zh-CN" altLang="en-US" sz="2800" b="1" dirty="0">
              <a:solidFill>
                <a:schemeClr val="bg1"/>
              </a:solidFill>
              <a:latin typeface="微软雅黑" pitchFamily="34" charset="-122"/>
              <a:ea typeface="微软雅黑" pitchFamily="34" charset="-122"/>
            </a:endParaRPr>
          </a:p>
        </p:txBody>
      </p:sp>
      <p:pic>
        <p:nvPicPr>
          <p:cNvPr id="102402" name="Picture 2" descr="6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2172" y="2715766"/>
            <a:ext cx="3582837" cy="18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24593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24" name="Picture 12" descr="E:\物理考前三个月\7A.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2195736" y="228600"/>
            <a:ext cx="4406736" cy="2189868"/>
          </a:xfrm>
          <a:prstGeom prst="rect">
            <a:avLst/>
          </a:prstGeom>
          <a:noFill/>
          <a:extLst>
            <a:ext uri="{909E8E84-426E-40DD-AFC4-6F175D3DCCD1}">
              <a14:hiddenFill xmlns:a14="http://schemas.microsoft.com/office/drawing/2010/main">
                <a:solidFill>
                  <a:srgbClr val="FFFFFF"/>
                </a:solidFill>
              </a14:hiddenFill>
            </a:ext>
          </a:extLst>
        </p:spPr>
      </p:pic>
      <p:pic>
        <p:nvPicPr>
          <p:cNvPr id="90123" name="Picture 11" descr="E:\物理考前三个月\8A.TIF"/>
          <p:cNvPicPr>
            <a:picLocks noChangeAspect="1" noChangeArrowheads="1"/>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2195736" y="2507362"/>
            <a:ext cx="4406736" cy="22546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Rectangle 14"/>
          <p:cNvSpPr>
            <a:spLocks noChangeArrowheads="1"/>
          </p:cNvSpPr>
          <p:nvPr/>
        </p:nvSpPr>
        <p:spPr bwMode="auto">
          <a:xfrm>
            <a:off x="0" y="174466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656781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79512" y="131098"/>
            <a:ext cx="8754409" cy="4638834"/>
          </a:xfrm>
          <a:prstGeom prst="rect">
            <a:avLst/>
          </a:prstGeom>
        </p:spPr>
        <p:txBody>
          <a:bodyPr wrap="square">
            <a:spAutoFit/>
          </a:bodyPr>
          <a:lstStyle/>
          <a:p>
            <a:pPr algn="just">
              <a:lnSpc>
                <a:spcPts val="4500"/>
              </a:lnSpc>
              <a:spcAft>
                <a:spcPts val="0"/>
              </a:spcAft>
            </a:pPr>
            <a:r>
              <a:rPr lang="zh-CN" altLang="zh-CN" sz="2600" b="1" kern="100" dirty="0">
                <a:solidFill>
                  <a:srgbClr val="0070C0"/>
                </a:solidFill>
                <a:latin typeface="Times New Roman"/>
                <a:ea typeface="黑体"/>
                <a:cs typeface="Times New Roman"/>
              </a:rPr>
              <a:t>审题突破</a:t>
            </a:r>
            <a:r>
              <a:rPr lang="zh-CN" altLang="zh-CN" sz="2600" b="1" kern="100" dirty="0">
                <a:solidFill>
                  <a:srgbClr val="404040"/>
                </a:solidFill>
                <a:latin typeface="Times New Roman"/>
                <a:ea typeface="黑体"/>
                <a:cs typeface="Times New Roman"/>
              </a:rPr>
              <a:t>　线圈</a:t>
            </a:r>
            <a:r>
              <a:rPr lang="en-US" altLang="zh-CN" sz="2600" b="1" i="1" kern="100" dirty="0">
                <a:solidFill>
                  <a:srgbClr val="404040"/>
                </a:solidFill>
                <a:latin typeface="Times New Roman"/>
                <a:ea typeface="黑体"/>
                <a:cs typeface="Courier New"/>
              </a:rPr>
              <a:t>cd</a:t>
            </a:r>
            <a:r>
              <a:rPr lang="zh-CN" altLang="zh-CN" sz="2600" b="1" kern="100" dirty="0">
                <a:solidFill>
                  <a:srgbClr val="404040"/>
                </a:solidFill>
                <a:latin typeface="Times New Roman"/>
                <a:ea typeface="黑体"/>
                <a:cs typeface="Times New Roman"/>
              </a:rPr>
              <a:t>与示波器连接，在每个时间段内电流不随时间变化，则根据法拉第电磁感应定律，产生感应电流的磁场均匀变化，由此判断线圈</a:t>
            </a:r>
            <a:r>
              <a:rPr lang="en-US" altLang="zh-CN" sz="2600" b="1" i="1" kern="100" dirty="0" err="1">
                <a:solidFill>
                  <a:srgbClr val="404040"/>
                </a:solidFill>
                <a:latin typeface="Times New Roman"/>
                <a:ea typeface="黑体"/>
                <a:cs typeface="Courier New"/>
              </a:rPr>
              <a:t>ab</a:t>
            </a:r>
            <a:r>
              <a:rPr lang="zh-CN" altLang="zh-CN" sz="2600" b="1" kern="100" dirty="0">
                <a:solidFill>
                  <a:srgbClr val="404040"/>
                </a:solidFill>
                <a:latin typeface="Times New Roman"/>
                <a:ea typeface="黑体"/>
                <a:cs typeface="Times New Roman"/>
              </a:rPr>
              <a:t>电流的变化</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4500"/>
              </a:lnSpc>
              <a:spcAft>
                <a:spcPts val="0"/>
              </a:spcAft>
            </a:pPr>
            <a:r>
              <a:rPr lang="zh-CN" altLang="zh-CN" sz="2600" b="1" kern="100" dirty="0">
                <a:solidFill>
                  <a:srgbClr val="0070C0"/>
                </a:solidFill>
                <a:latin typeface="Times New Roman"/>
                <a:ea typeface="黑体"/>
                <a:cs typeface="Times New Roman"/>
              </a:rPr>
              <a:t>解析</a:t>
            </a:r>
            <a:r>
              <a:rPr lang="zh-CN" altLang="zh-CN" sz="2600" b="1" kern="100" dirty="0">
                <a:solidFill>
                  <a:srgbClr val="404040"/>
                </a:solidFill>
                <a:latin typeface="Times New Roman"/>
                <a:ea typeface="黑体"/>
                <a:cs typeface="Times New Roman"/>
              </a:rPr>
              <a:t>　由题图</a:t>
            </a:r>
            <a:r>
              <a:rPr lang="en-US" altLang="zh-CN" sz="2600" b="1" kern="100" dirty="0">
                <a:solidFill>
                  <a:srgbClr val="404040"/>
                </a:solidFill>
                <a:latin typeface="Times New Roman"/>
                <a:ea typeface="黑体"/>
                <a:cs typeface="Courier New"/>
              </a:rPr>
              <a:t>(b)</a:t>
            </a:r>
            <a:r>
              <a:rPr lang="zh-CN" altLang="zh-CN" sz="2600" b="1" kern="100" dirty="0">
                <a:solidFill>
                  <a:srgbClr val="404040"/>
                </a:solidFill>
                <a:latin typeface="Times New Roman"/>
                <a:ea typeface="黑体"/>
                <a:cs typeface="Times New Roman"/>
              </a:rPr>
              <a:t>可知在</a:t>
            </a:r>
            <a:r>
              <a:rPr lang="en-US" altLang="zh-CN" sz="2600" b="1" i="1" kern="100" dirty="0">
                <a:solidFill>
                  <a:srgbClr val="404040"/>
                </a:solidFill>
                <a:latin typeface="Times New Roman"/>
                <a:ea typeface="黑体"/>
                <a:cs typeface="Courier New"/>
              </a:rPr>
              <a:t>cd</a:t>
            </a:r>
            <a:r>
              <a:rPr lang="zh-CN" altLang="zh-CN" sz="2600" b="1" kern="100" dirty="0">
                <a:solidFill>
                  <a:srgbClr val="404040"/>
                </a:solidFill>
                <a:latin typeface="Times New Roman"/>
                <a:ea typeface="黑体"/>
                <a:cs typeface="Times New Roman"/>
              </a:rPr>
              <a:t>间不同时间段内产生的电压是恒定的，所以在该时间段内线圈</a:t>
            </a:r>
            <a:r>
              <a:rPr lang="en-US" altLang="zh-CN" sz="2600" b="1" i="1" kern="100" dirty="0" err="1">
                <a:solidFill>
                  <a:srgbClr val="404040"/>
                </a:solidFill>
                <a:latin typeface="Times New Roman"/>
                <a:ea typeface="黑体"/>
                <a:cs typeface="Courier New"/>
              </a:rPr>
              <a:t>ab</a:t>
            </a:r>
            <a:r>
              <a:rPr lang="zh-CN" altLang="zh-CN" sz="2600" b="1" kern="100" dirty="0">
                <a:solidFill>
                  <a:srgbClr val="404040"/>
                </a:solidFill>
                <a:latin typeface="Times New Roman"/>
                <a:ea typeface="黑体"/>
                <a:cs typeface="Times New Roman"/>
              </a:rPr>
              <a:t>中的磁场是均匀变化的，则线圈</a:t>
            </a:r>
            <a:r>
              <a:rPr lang="en-US" altLang="zh-CN" sz="2600" b="1" i="1" kern="100" dirty="0" err="1">
                <a:solidFill>
                  <a:srgbClr val="404040"/>
                </a:solidFill>
                <a:latin typeface="Times New Roman"/>
                <a:ea typeface="黑体"/>
                <a:cs typeface="Courier New"/>
              </a:rPr>
              <a:t>ab</a:t>
            </a:r>
            <a:r>
              <a:rPr lang="zh-CN" altLang="zh-CN" sz="2600" b="1" kern="100" dirty="0">
                <a:solidFill>
                  <a:srgbClr val="404040"/>
                </a:solidFill>
                <a:latin typeface="Times New Roman"/>
                <a:ea typeface="黑体"/>
                <a:cs typeface="Times New Roman"/>
              </a:rPr>
              <a:t>中的电流是均匀变化的，故选项</a:t>
            </a:r>
            <a:r>
              <a:rPr lang="en-US" altLang="zh-CN" sz="2600" b="1" kern="100" dirty="0">
                <a:solidFill>
                  <a:srgbClr val="404040"/>
                </a:solidFill>
                <a:latin typeface="Times New Roman"/>
                <a:ea typeface="黑体"/>
                <a:cs typeface="Courier New"/>
              </a:rPr>
              <a:t>A</a:t>
            </a:r>
            <a:r>
              <a:rPr lang="zh-CN" altLang="zh-CN" sz="2600" b="1" kern="100" dirty="0">
                <a:solidFill>
                  <a:srgbClr val="404040"/>
                </a:solidFill>
                <a:latin typeface="Times New Roman"/>
                <a:ea typeface="黑体"/>
                <a:cs typeface="Times New Roman"/>
              </a:rPr>
              <a:t>、</a:t>
            </a:r>
            <a:r>
              <a:rPr lang="en-US" altLang="zh-CN" sz="2600" b="1" kern="100" dirty="0">
                <a:solidFill>
                  <a:srgbClr val="404040"/>
                </a:solidFill>
                <a:latin typeface="Times New Roman"/>
                <a:ea typeface="黑体"/>
                <a:cs typeface="Courier New"/>
              </a:rPr>
              <a:t>B</a:t>
            </a:r>
            <a:r>
              <a:rPr lang="zh-CN" altLang="zh-CN" sz="2600" b="1" kern="100" dirty="0">
                <a:solidFill>
                  <a:srgbClr val="404040"/>
                </a:solidFill>
                <a:latin typeface="Times New Roman"/>
                <a:ea typeface="黑体"/>
                <a:cs typeface="Times New Roman"/>
              </a:rPr>
              <a:t>、</a:t>
            </a:r>
            <a:r>
              <a:rPr lang="en-US" altLang="zh-CN" sz="2600" b="1" kern="100" dirty="0">
                <a:solidFill>
                  <a:srgbClr val="404040"/>
                </a:solidFill>
                <a:latin typeface="Times New Roman"/>
                <a:ea typeface="黑体"/>
                <a:cs typeface="Courier New"/>
              </a:rPr>
              <a:t>D</a:t>
            </a:r>
            <a:r>
              <a:rPr lang="zh-CN" altLang="zh-CN" sz="2600" b="1" kern="100" dirty="0">
                <a:solidFill>
                  <a:srgbClr val="404040"/>
                </a:solidFill>
                <a:latin typeface="Times New Roman"/>
                <a:ea typeface="黑体"/>
                <a:cs typeface="Times New Roman"/>
              </a:rPr>
              <a:t>错误，选项</a:t>
            </a:r>
            <a:r>
              <a:rPr lang="en-US" altLang="zh-CN" sz="2600" b="1" kern="100" dirty="0">
                <a:solidFill>
                  <a:srgbClr val="404040"/>
                </a:solidFill>
                <a:latin typeface="Times New Roman"/>
                <a:ea typeface="黑体"/>
                <a:cs typeface="Courier New"/>
              </a:rPr>
              <a:t>C</a:t>
            </a:r>
            <a:r>
              <a:rPr lang="zh-CN" altLang="zh-CN" sz="2600" b="1" kern="100" dirty="0">
                <a:solidFill>
                  <a:srgbClr val="404040"/>
                </a:solidFill>
                <a:latin typeface="Times New Roman"/>
                <a:ea typeface="黑体"/>
                <a:cs typeface="Times New Roman"/>
              </a:rPr>
              <a:t>正确</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4500"/>
              </a:lnSpc>
              <a:spcAft>
                <a:spcPts val="0"/>
              </a:spcAft>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smtClean="0">
                <a:solidFill>
                  <a:schemeClr val="accent6">
                    <a:lumMod val="75000"/>
                  </a:schemeClr>
                </a:solidFill>
                <a:latin typeface="Times New Roman"/>
                <a:ea typeface="黑体"/>
                <a:cs typeface="Courier New"/>
              </a:rPr>
              <a:t>C</a:t>
            </a:r>
            <a:endParaRPr lang="zh-CN" altLang="zh-CN" sz="2600" kern="100" dirty="0">
              <a:solidFill>
                <a:schemeClr val="accent6">
                  <a:lumMod val="75000"/>
                </a:schemeClr>
              </a:solidFill>
              <a:effectLst/>
              <a:latin typeface="宋体"/>
              <a:cs typeface="Courier New"/>
            </a:endParaRPr>
          </a:p>
        </p:txBody>
      </p:sp>
    </p:spTree>
    <p:extLst>
      <p:ext uri="{BB962C8B-B14F-4D97-AF65-F5344CB8AC3E}">
        <p14:creationId xmlns:p14="http://schemas.microsoft.com/office/powerpoint/2010/main" val="40174049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blinds(horizontal)">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blinds(horizontal)">
                                      <p:cBhvr>
                                        <p:cTn id="1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38559" y="755247"/>
            <a:ext cx="8581913" cy="4131900"/>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5</a:t>
            </a:r>
            <a:r>
              <a:rPr lang="en-US" altLang="zh-CN" sz="2400" b="1" kern="100" dirty="0" smtClean="0">
                <a:solidFill>
                  <a:srgbClr val="404040"/>
                </a:solidFill>
                <a:latin typeface="Times New Roman"/>
                <a:ea typeface="黑体"/>
                <a:cs typeface="Courier New"/>
              </a:rPr>
              <a:t>.</a:t>
            </a:r>
            <a:r>
              <a:rPr lang="en-US" altLang="zh-CN" sz="2400" b="1" kern="100" dirty="0" smtClean="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单选</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zh-CN" sz="2400" b="1" kern="100" dirty="0" smtClean="0">
                <a:solidFill>
                  <a:srgbClr val="404040"/>
                </a:solidFill>
                <a:latin typeface="Times New Roman"/>
                <a:ea typeface="黑体"/>
                <a:cs typeface="Times New Roman"/>
              </a:rPr>
              <a:t>有</a:t>
            </a:r>
            <a:r>
              <a:rPr lang="zh-CN" altLang="zh-CN" sz="2400" b="1" kern="100" dirty="0">
                <a:solidFill>
                  <a:srgbClr val="404040"/>
                </a:solidFill>
                <a:latin typeface="Times New Roman"/>
                <a:ea typeface="黑体"/>
                <a:cs typeface="Times New Roman"/>
              </a:rPr>
              <a:t>一种信号发生器的工作原理可</a:t>
            </a:r>
            <a:r>
              <a:rPr lang="zh-CN" altLang="zh-CN" sz="2400" b="1" kern="100" dirty="0" smtClean="0">
                <a:solidFill>
                  <a:srgbClr val="404040"/>
                </a:solidFill>
                <a:latin typeface="Times New Roman"/>
                <a:ea typeface="黑体"/>
                <a:cs typeface="Times New Roman"/>
              </a:rPr>
              <a:t>简化</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为如图</a:t>
            </a:r>
            <a:r>
              <a:rPr lang="en-US" altLang="zh-CN" sz="2400" b="1" kern="100" dirty="0">
                <a:solidFill>
                  <a:srgbClr val="404040"/>
                </a:solidFill>
                <a:latin typeface="Times New Roman"/>
                <a:ea typeface="黑体"/>
                <a:cs typeface="Courier New"/>
              </a:rPr>
              <a:t>8</a:t>
            </a:r>
            <a:r>
              <a:rPr lang="zh-CN" altLang="zh-CN" sz="2400" b="1" kern="100" dirty="0">
                <a:solidFill>
                  <a:srgbClr val="404040"/>
                </a:solidFill>
                <a:latin typeface="Times New Roman"/>
                <a:ea typeface="黑体"/>
                <a:cs typeface="Times New Roman"/>
              </a:rPr>
              <a:t>所示的情形，竖直面内有半径均</a:t>
            </a:r>
            <a:r>
              <a:rPr lang="zh-CN" altLang="zh-CN" sz="2400" b="1" kern="100" dirty="0" smtClean="0">
                <a:solidFill>
                  <a:srgbClr val="404040"/>
                </a:solidFill>
                <a:latin typeface="Times New Roman"/>
                <a:ea typeface="黑体"/>
                <a:cs typeface="Times New Roman"/>
              </a:rPr>
              <a:t>为</a:t>
            </a:r>
            <a:r>
              <a:rPr lang="en-US" altLang="zh-CN" sz="2400" b="1" i="1" kern="100" dirty="0" smtClean="0">
                <a:solidFill>
                  <a:srgbClr val="404040"/>
                </a:solidFill>
                <a:latin typeface="Times New Roman"/>
                <a:ea typeface="黑体"/>
                <a:cs typeface="Courier New"/>
              </a:rPr>
              <a:t>R</a:t>
            </a:r>
          </a:p>
          <a:p>
            <a:pPr algn="just">
              <a:lnSpc>
                <a:spcPts val="4500"/>
              </a:lnSpc>
              <a:spcAft>
                <a:spcPts val="0"/>
              </a:spcAft>
            </a:pPr>
            <a:r>
              <a:rPr lang="zh-CN" altLang="zh-CN" sz="2400" b="1" kern="100" dirty="0" smtClean="0">
                <a:solidFill>
                  <a:srgbClr val="404040"/>
                </a:solidFill>
                <a:latin typeface="Times New Roman"/>
                <a:ea typeface="黑体"/>
                <a:cs typeface="Times New Roman"/>
              </a:rPr>
              <a:t>且相切于</a:t>
            </a:r>
            <a:r>
              <a:rPr lang="en-US" altLang="zh-CN" sz="2400" b="1" i="1" kern="100" dirty="0" smtClean="0">
                <a:solidFill>
                  <a:srgbClr val="404040"/>
                </a:solidFill>
                <a:latin typeface="Times New Roman"/>
                <a:ea typeface="黑体"/>
                <a:cs typeface="Courier New"/>
              </a:rPr>
              <a:t>O</a:t>
            </a:r>
            <a:r>
              <a:rPr lang="zh-CN" altLang="zh-CN" sz="2400" b="1" kern="100" dirty="0" smtClean="0">
                <a:solidFill>
                  <a:srgbClr val="404040"/>
                </a:solidFill>
                <a:latin typeface="Times New Roman"/>
                <a:ea typeface="黑体"/>
                <a:cs typeface="Times New Roman"/>
              </a:rPr>
              <a:t>点的两圆形区域，其内存在水平恒</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定</a:t>
            </a:r>
            <a:r>
              <a:rPr lang="zh-CN" altLang="zh-CN" sz="2400" b="1" kern="100" dirty="0">
                <a:solidFill>
                  <a:srgbClr val="404040"/>
                </a:solidFill>
                <a:latin typeface="Times New Roman"/>
                <a:ea typeface="黑体"/>
                <a:cs typeface="Times New Roman"/>
              </a:rPr>
              <a:t>的匀强磁场，长为</a:t>
            </a:r>
            <a:r>
              <a:rPr lang="en-US" altLang="zh-CN" sz="2400" b="1" kern="100" dirty="0">
                <a:solidFill>
                  <a:srgbClr val="404040"/>
                </a:solidFill>
                <a:latin typeface="Times New Roman"/>
                <a:ea typeface="黑体"/>
                <a:cs typeface="Courier New"/>
              </a:rPr>
              <a:t>2</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的导体杆</a:t>
            </a:r>
            <a:r>
              <a:rPr lang="en-US" altLang="zh-CN" sz="2400" b="1" i="1" kern="100" dirty="0">
                <a:solidFill>
                  <a:srgbClr val="404040"/>
                </a:solidFill>
                <a:latin typeface="Times New Roman"/>
                <a:ea typeface="黑体"/>
                <a:cs typeface="Courier New"/>
              </a:rPr>
              <a:t>OA</a:t>
            </a:r>
            <a:r>
              <a:rPr lang="zh-CN" altLang="zh-CN" sz="2400" b="1" kern="100" dirty="0">
                <a:solidFill>
                  <a:srgbClr val="404040"/>
                </a:solidFill>
                <a:latin typeface="Times New Roman"/>
                <a:ea typeface="黑体"/>
                <a:cs typeface="Times New Roman"/>
              </a:rPr>
              <a:t>，以</a:t>
            </a:r>
            <a:r>
              <a:rPr lang="zh-CN" altLang="zh-CN" sz="2400" b="1" kern="100" dirty="0" smtClean="0">
                <a:solidFill>
                  <a:srgbClr val="404040"/>
                </a:solidFill>
                <a:latin typeface="Times New Roman"/>
                <a:ea typeface="黑体"/>
                <a:cs typeface="Times New Roman"/>
              </a:rPr>
              <a:t>角速</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度</a:t>
            </a:r>
            <a:r>
              <a:rPr lang="en-US" altLang="zh-CN" sz="2400" b="1" i="1" kern="100" dirty="0">
                <a:solidFill>
                  <a:srgbClr val="404040"/>
                </a:solidFill>
                <a:latin typeface="Times New Roman"/>
                <a:ea typeface="黑体"/>
                <a:cs typeface="Courier New"/>
              </a:rPr>
              <a:t>ω</a:t>
            </a:r>
            <a:r>
              <a:rPr lang="zh-CN" altLang="zh-CN" sz="2400" b="1" kern="100" dirty="0">
                <a:solidFill>
                  <a:srgbClr val="404040"/>
                </a:solidFill>
                <a:latin typeface="Times New Roman"/>
                <a:ea typeface="黑体"/>
                <a:cs typeface="Times New Roman"/>
              </a:rPr>
              <a:t>绕过</a:t>
            </a:r>
            <a:r>
              <a:rPr lang="en-US" altLang="zh-CN" sz="2400" b="1" i="1" kern="100" dirty="0">
                <a:solidFill>
                  <a:srgbClr val="404040"/>
                </a:solidFill>
                <a:latin typeface="Times New Roman"/>
                <a:ea typeface="黑体"/>
                <a:cs typeface="Courier New"/>
              </a:rPr>
              <a:t>O</a:t>
            </a:r>
            <a:r>
              <a:rPr lang="zh-CN" altLang="zh-CN" sz="2400" b="1" kern="100" dirty="0">
                <a:solidFill>
                  <a:srgbClr val="404040"/>
                </a:solidFill>
                <a:latin typeface="Times New Roman"/>
                <a:ea typeface="黑体"/>
                <a:cs typeface="Times New Roman"/>
              </a:rPr>
              <a:t>点的固定轴，在竖直平面内</a:t>
            </a:r>
            <a:r>
              <a:rPr lang="zh-CN" altLang="zh-CN" sz="2400" b="1" kern="100" dirty="0" smtClean="0">
                <a:solidFill>
                  <a:srgbClr val="404040"/>
                </a:solidFill>
                <a:latin typeface="Times New Roman"/>
                <a:ea typeface="黑体"/>
                <a:cs typeface="Times New Roman"/>
              </a:rPr>
              <a:t>顺时针</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匀速</a:t>
            </a:r>
            <a:r>
              <a:rPr lang="zh-CN" altLang="zh-CN" sz="2400" b="1" kern="100" dirty="0">
                <a:solidFill>
                  <a:srgbClr val="404040"/>
                </a:solidFill>
                <a:latin typeface="Times New Roman"/>
                <a:ea typeface="黑体"/>
                <a:cs typeface="Times New Roman"/>
              </a:rPr>
              <a:t>旋转，</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0</a:t>
            </a:r>
            <a:r>
              <a:rPr lang="zh-CN" altLang="zh-CN" sz="2400" b="1" kern="100" dirty="0">
                <a:solidFill>
                  <a:srgbClr val="404040"/>
                </a:solidFill>
                <a:latin typeface="Times New Roman"/>
                <a:ea typeface="黑体"/>
                <a:cs typeface="Times New Roman"/>
              </a:rPr>
              <a:t>时，</a:t>
            </a:r>
            <a:r>
              <a:rPr lang="en-US" altLang="zh-CN" sz="2400" b="1" i="1" kern="100" dirty="0">
                <a:solidFill>
                  <a:srgbClr val="404040"/>
                </a:solidFill>
                <a:latin typeface="Times New Roman"/>
                <a:ea typeface="黑体"/>
                <a:cs typeface="Courier New"/>
              </a:rPr>
              <a:t>OA</a:t>
            </a:r>
            <a:r>
              <a:rPr lang="zh-CN" altLang="zh-CN" sz="2400" b="1" kern="100" dirty="0">
                <a:solidFill>
                  <a:srgbClr val="404040"/>
                </a:solidFill>
                <a:latin typeface="Times New Roman"/>
                <a:ea typeface="黑体"/>
                <a:cs typeface="Times New Roman"/>
              </a:rPr>
              <a:t>恰好位于两圆的公切线上，下列描述导体杆两端电势差</a:t>
            </a:r>
            <a:r>
              <a:rPr lang="en-US" altLang="zh-CN" sz="2400" b="1" i="1" kern="100" dirty="0">
                <a:solidFill>
                  <a:srgbClr val="404040"/>
                </a:solidFill>
                <a:latin typeface="Times New Roman"/>
                <a:ea typeface="黑体"/>
                <a:cs typeface="Courier New"/>
              </a:rPr>
              <a:t>U</a:t>
            </a:r>
            <a:r>
              <a:rPr lang="en-US" altLang="zh-CN" sz="2400" b="1" i="1" kern="100" baseline="-25000" dirty="0">
                <a:solidFill>
                  <a:srgbClr val="404040"/>
                </a:solidFill>
                <a:latin typeface="Times New Roman"/>
                <a:ea typeface="黑体"/>
                <a:cs typeface="Courier New"/>
              </a:rPr>
              <a:t>AO</a:t>
            </a:r>
            <a:r>
              <a:rPr lang="zh-CN" altLang="zh-CN" sz="2400" b="1" kern="100" dirty="0">
                <a:solidFill>
                  <a:srgbClr val="404040"/>
                </a:solidFill>
                <a:latin typeface="Times New Roman"/>
                <a:ea typeface="黑体"/>
                <a:cs typeface="Times New Roman"/>
              </a:rPr>
              <a:t>随时间变化的图象可能正确的是</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p>
        </p:txBody>
      </p:sp>
      <p:sp>
        <p:nvSpPr>
          <p:cNvPr id="5" name="对角圆角矩形 4"/>
          <p:cNvSpPr/>
          <p:nvPr/>
        </p:nvSpPr>
        <p:spPr>
          <a:xfrm>
            <a:off x="368721" y="195486"/>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pic>
        <p:nvPicPr>
          <p:cNvPr id="103426" name="Picture 2" descr="C59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16216" y="1057879"/>
            <a:ext cx="2074659" cy="2033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p:cNvSpPr/>
          <p:nvPr/>
        </p:nvSpPr>
        <p:spPr>
          <a:xfrm>
            <a:off x="6948403" y="3075806"/>
            <a:ext cx="647933" cy="545470"/>
          </a:xfrm>
          <a:prstGeom prst="rect">
            <a:avLst/>
          </a:prstGeom>
        </p:spPr>
        <p:txBody>
          <a:bodyPr wrap="none">
            <a:spAutoFit/>
          </a:bodyPr>
          <a:lstStyle/>
          <a:p>
            <a:pPr lvl="0" algn="ctr">
              <a:lnSpc>
                <a:spcPts val="4000"/>
              </a:lnSpc>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8</a:t>
            </a:r>
          </a:p>
        </p:txBody>
      </p:sp>
    </p:spTree>
    <p:extLst>
      <p:ext uri="{BB962C8B-B14F-4D97-AF65-F5344CB8AC3E}">
        <p14:creationId xmlns:p14="http://schemas.microsoft.com/office/powerpoint/2010/main" val="23063488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E:\物理考前三个月\C596.T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1835696" y="282734"/>
            <a:ext cx="5185288" cy="2228955"/>
          </a:xfrm>
          <a:prstGeom prst="rect">
            <a:avLst/>
          </a:prstGeom>
          <a:noFill/>
          <a:extLst>
            <a:ext uri="{909E8E84-426E-40DD-AFC4-6F175D3DCCD1}">
              <a14:hiddenFill xmlns:a14="http://schemas.microsoft.com/office/drawing/2010/main">
                <a:solidFill>
                  <a:srgbClr val="FFFFFF"/>
                </a:solidFill>
              </a14:hiddenFill>
            </a:ext>
          </a:extLst>
        </p:spPr>
      </p:pic>
      <p:pic>
        <p:nvPicPr>
          <p:cNvPr id="104449" name="Picture 1" descr="E:\物理考前三个月\C597.TIF"/>
          <p:cNvPicPr>
            <a:picLocks noChangeAspect="1" noChangeArrowheads="1"/>
          </p:cNvPicPr>
          <p:nvPr/>
        </p:nvPicPr>
        <p:blipFill>
          <a:blip r:embed="rId4" r:link="rId5" cstate="print">
            <a:extLst>
              <a:ext uri="{28A0092B-C50C-407E-A947-70E740481C1C}">
                <a14:useLocalDpi xmlns:a14="http://schemas.microsoft.com/office/drawing/2010/main" val="0"/>
              </a:ext>
            </a:extLst>
          </a:blip>
          <a:srcRect/>
          <a:stretch>
            <a:fillRect/>
          </a:stretch>
        </p:blipFill>
        <p:spPr bwMode="auto">
          <a:xfrm>
            <a:off x="1835694" y="2594610"/>
            <a:ext cx="5185289" cy="216053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3" name="Rectangle 4"/>
          <p:cNvSpPr>
            <a:spLocks noChangeArrowheads="1"/>
          </p:cNvSpPr>
          <p:nvPr/>
        </p:nvSpPr>
        <p:spPr bwMode="auto">
          <a:xfrm>
            <a:off x="0" y="143986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Tree>
    <p:extLst>
      <p:ext uri="{BB962C8B-B14F-4D97-AF65-F5344CB8AC3E}">
        <p14:creationId xmlns:p14="http://schemas.microsoft.com/office/powerpoint/2010/main" val="15371218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矩形 8"/>
              <p:cNvSpPr/>
              <p:nvPr/>
            </p:nvSpPr>
            <p:spPr>
              <a:xfrm>
                <a:off x="220611" y="639194"/>
                <a:ext cx="8581913" cy="3516732"/>
              </a:xfrm>
              <a:prstGeom prst="rect">
                <a:avLst/>
              </a:prstGeom>
            </p:spPr>
            <p:txBody>
              <a:bodyPr wrap="square">
                <a:spAutoFit/>
              </a:bodyPr>
              <a:lstStyle/>
              <a:p>
                <a:pPr algn="just">
                  <a:lnSpc>
                    <a:spcPts val="5500"/>
                  </a:lnSpc>
                  <a:spcAft>
                    <a:spcPts val="0"/>
                  </a:spcAft>
                </a:pPr>
                <a:r>
                  <a:rPr lang="zh-CN" altLang="zh-CN" sz="2600" b="1" kern="100" dirty="0">
                    <a:solidFill>
                      <a:srgbClr val="0070C0"/>
                    </a:solidFill>
                    <a:latin typeface="Times New Roman"/>
                    <a:ea typeface="黑体"/>
                    <a:cs typeface="Times New Roman"/>
                  </a:rPr>
                  <a:t>解析</a:t>
                </a:r>
                <a:r>
                  <a:rPr lang="zh-CN" altLang="zh-CN" sz="2600" b="1" kern="100" dirty="0">
                    <a:solidFill>
                      <a:srgbClr val="404040"/>
                    </a:solidFill>
                    <a:latin typeface="Times New Roman"/>
                    <a:ea typeface="黑体"/>
                    <a:cs typeface="Times New Roman"/>
                  </a:rPr>
                  <a:t>　由右手定则可知，感应电动势始终从</a:t>
                </a:r>
                <a:r>
                  <a:rPr lang="en-US" altLang="zh-CN" sz="2600" b="1" i="1" kern="100" dirty="0">
                    <a:solidFill>
                      <a:srgbClr val="404040"/>
                    </a:solidFill>
                    <a:latin typeface="Times New Roman"/>
                    <a:ea typeface="黑体"/>
                    <a:cs typeface="Courier New"/>
                  </a:rPr>
                  <a:t>O</a:t>
                </a:r>
                <a:r>
                  <a:rPr lang="zh-CN" altLang="zh-CN" sz="2600" b="1" kern="100" dirty="0">
                    <a:solidFill>
                      <a:srgbClr val="404040"/>
                    </a:solidFill>
                    <a:latin typeface="Times New Roman"/>
                    <a:ea typeface="黑体"/>
                    <a:cs typeface="Times New Roman"/>
                  </a:rPr>
                  <a:t>指向</a:t>
                </a:r>
                <a:r>
                  <a:rPr lang="en-US" altLang="zh-CN" sz="2600" b="1" i="1" kern="100" dirty="0">
                    <a:solidFill>
                      <a:srgbClr val="404040"/>
                    </a:solidFill>
                    <a:latin typeface="Times New Roman"/>
                    <a:ea typeface="黑体"/>
                    <a:cs typeface="Courier New"/>
                  </a:rPr>
                  <a:t>A</a:t>
                </a:r>
                <a:r>
                  <a:rPr lang="zh-CN" altLang="zh-CN" sz="2600" b="1" kern="100" dirty="0">
                    <a:solidFill>
                      <a:srgbClr val="404040"/>
                    </a:solidFill>
                    <a:latin typeface="Times New Roman"/>
                    <a:ea typeface="黑体"/>
                    <a:cs typeface="Times New Roman"/>
                  </a:rPr>
                  <a:t>，为正</a:t>
                </a:r>
                <a:r>
                  <a:rPr lang="en-US" altLang="zh-CN" sz="2600" b="1" kern="100" dirty="0">
                    <a:solidFill>
                      <a:srgbClr val="404040"/>
                    </a:solidFill>
                    <a:latin typeface="Times New Roman"/>
                    <a:ea typeface="黑体"/>
                    <a:cs typeface="Courier New"/>
                  </a:rPr>
                  <a:t>.</a:t>
                </a:r>
                <a:r>
                  <a:rPr lang="zh-CN" altLang="zh-CN" sz="2600" b="1" kern="100" dirty="0">
                    <a:solidFill>
                      <a:srgbClr val="404040"/>
                    </a:solidFill>
                    <a:latin typeface="Times New Roman"/>
                    <a:ea typeface="黑体"/>
                    <a:cs typeface="Times New Roman"/>
                  </a:rPr>
                  <a:t>由</a:t>
                </a:r>
                <a:r>
                  <a:rPr lang="en-US" altLang="zh-CN" sz="2600" b="1" i="1" kern="100" dirty="0">
                    <a:solidFill>
                      <a:srgbClr val="404040"/>
                    </a:solidFill>
                    <a:latin typeface="Times New Roman"/>
                    <a:ea typeface="黑体"/>
                    <a:cs typeface="Courier New"/>
                  </a:rPr>
                  <a:t>E</a:t>
                </a:r>
                <a:r>
                  <a:rPr lang="zh-CN" altLang="zh-CN" sz="2600" b="1" kern="100" dirty="0" smtClean="0">
                    <a:solidFill>
                      <a:srgbClr val="404040"/>
                    </a:solidFill>
                    <a:latin typeface="Times New Roman"/>
                    <a:ea typeface="黑体"/>
                    <a:cs typeface="Times New Roman"/>
                  </a:rPr>
                  <a:t>＝</a:t>
                </a:r>
                <a14:m>
                  <m:oMath xmlns:m="http://schemas.openxmlformats.org/officeDocument/2006/math">
                    <m:f>
                      <m:fPr>
                        <m:ctrlPr>
                          <a:rPr lang="en-US" altLang="zh-CN" sz="2600" b="1" i="1" kern="100" smtClean="0">
                            <a:solidFill>
                              <a:srgbClr val="404040"/>
                            </a:solidFill>
                            <a:latin typeface="Cambria Math"/>
                            <a:ea typeface="黑体"/>
                            <a:cs typeface="Times New Roman"/>
                          </a:rPr>
                        </m:ctrlPr>
                      </m:fPr>
                      <m:num>
                        <m:r>
                          <m:rPr>
                            <m:nor/>
                          </m:rPr>
                          <a:rPr lang="en-US" altLang="zh-CN" sz="2600" b="1" kern="100">
                            <a:solidFill>
                              <a:srgbClr val="404040"/>
                            </a:solidFill>
                            <a:latin typeface="Times New Roman"/>
                            <a:ea typeface="黑体"/>
                          </a:rPr>
                          <m:t>1</m:t>
                        </m:r>
                      </m:num>
                      <m:den>
                        <m:r>
                          <m:rPr>
                            <m:nor/>
                          </m:rPr>
                          <a:rPr lang="en-US" altLang="zh-CN" sz="2600" b="1" kern="100">
                            <a:solidFill>
                              <a:srgbClr val="404040"/>
                            </a:solidFill>
                            <a:latin typeface="Times New Roman"/>
                            <a:ea typeface="黑体"/>
                          </a:rPr>
                          <m:t>2</m:t>
                        </m:r>
                      </m:den>
                    </m:f>
                  </m:oMath>
                </a14:m>
                <a:r>
                  <a:rPr lang="en-US" altLang="zh-CN" sz="2600" b="1" i="1" kern="100" dirty="0" smtClean="0">
                    <a:solidFill>
                      <a:srgbClr val="404040"/>
                    </a:solidFill>
                    <a:latin typeface="Times New Roman"/>
                    <a:ea typeface="黑体"/>
                    <a:cs typeface="Courier New"/>
                  </a:rPr>
                  <a:t>BL</a:t>
                </a:r>
                <a:r>
                  <a:rPr lang="en-US" altLang="zh-CN" sz="2600" b="1" kern="100" baseline="30000" dirty="0" smtClean="0">
                    <a:solidFill>
                      <a:srgbClr val="404040"/>
                    </a:solidFill>
                    <a:latin typeface="Times New Roman"/>
                    <a:ea typeface="黑体"/>
                    <a:cs typeface="Courier New"/>
                  </a:rPr>
                  <a:t>2</a:t>
                </a:r>
                <a:r>
                  <a:rPr lang="en-US" altLang="zh-CN" sz="2600" b="1" i="1" kern="100" dirty="0" smtClean="0">
                    <a:solidFill>
                      <a:srgbClr val="404040"/>
                    </a:solidFill>
                    <a:latin typeface="Times New Roman"/>
                    <a:ea typeface="黑体"/>
                    <a:cs typeface="Courier New"/>
                  </a:rPr>
                  <a:t>ω</a:t>
                </a:r>
                <a:r>
                  <a:rPr lang="zh-CN" altLang="zh-CN" sz="2600" b="1" kern="100" dirty="0">
                    <a:solidFill>
                      <a:srgbClr val="404040"/>
                    </a:solidFill>
                    <a:latin typeface="Times New Roman"/>
                    <a:ea typeface="黑体"/>
                    <a:cs typeface="Times New Roman"/>
                  </a:rPr>
                  <a:t>，</a:t>
                </a:r>
                <a:r>
                  <a:rPr lang="en-US" altLang="zh-CN" sz="2600" b="1" i="1" kern="100" dirty="0">
                    <a:solidFill>
                      <a:srgbClr val="404040"/>
                    </a:solidFill>
                    <a:latin typeface="Times New Roman"/>
                    <a:ea typeface="黑体"/>
                    <a:cs typeface="Courier New"/>
                  </a:rPr>
                  <a:t>L</a:t>
                </a:r>
                <a:r>
                  <a:rPr lang="zh-CN" altLang="zh-CN" sz="2600" b="1" kern="100" dirty="0">
                    <a:solidFill>
                      <a:srgbClr val="404040"/>
                    </a:solidFill>
                    <a:latin typeface="Times New Roman"/>
                    <a:ea typeface="黑体"/>
                    <a:cs typeface="Times New Roman"/>
                  </a:rPr>
                  <a:t>是有效切割长度，</a:t>
                </a:r>
                <a:r>
                  <a:rPr lang="en-US" altLang="zh-CN" sz="2600" b="1" i="1" kern="100" dirty="0">
                    <a:solidFill>
                      <a:srgbClr val="404040"/>
                    </a:solidFill>
                    <a:latin typeface="Times New Roman"/>
                    <a:ea typeface="黑体"/>
                    <a:cs typeface="Courier New"/>
                  </a:rPr>
                  <a:t>B</a:t>
                </a:r>
                <a:r>
                  <a:rPr lang="zh-CN" altLang="zh-CN" sz="2600" b="1" kern="100" dirty="0">
                    <a:solidFill>
                      <a:srgbClr val="404040"/>
                    </a:solidFill>
                    <a:latin typeface="Times New Roman"/>
                    <a:ea typeface="黑体"/>
                    <a:cs typeface="Times New Roman"/>
                  </a:rPr>
                  <a:t>、</a:t>
                </a:r>
                <a:r>
                  <a:rPr lang="en-US" altLang="zh-CN" sz="2600" b="1" i="1" kern="100" dirty="0">
                    <a:solidFill>
                      <a:srgbClr val="404040"/>
                    </a:solidFill>
                    <a:latin typeface="Times New Roman"/>
                    <a:ea typeface="黑体"/>
                    <a:cs typeface="Courier New"/>
                  </a:rPr>
                  <a:t>ω</a:t>
                </a:r>
                <a:r>
                  <a:rPr lang="zh-CN" altLang="zh-CN" sz="2600" b="1" kern="100" dirty="0">
                    <a:solidFill>
                      <a:srgbClr val="404040"/>
                    </a:solidFill>
                    <a:latin typeface="Times New Roman"/>
                    <a:ea typeface="黑体"/>
                    <a:cs typeface="Times New Roman"/>
                  </a:rPr>
                  <a:t>不变，切割的有效长度随时间先增大后减小，且做非线性、非正弦的变化，经半圈后，再次重复，故</a:t>
                </a:r>
                <a:r>
                  <a:rPr lang="en-US" altLang="zh-CN" sz="2600" b="1" kern="100" dirty="0">
                    <a:solidFill>
                      <a:srgbClr val="404040"/>
                    </a:solidFill>
                    <a:latin typeface="Times New Roman"/>
                    <a:ea typeface="黑体"/>
                    <a:cs typeface="Courier New"/>
                  </a:rPr>
                  <a:t>A</a:t>
                </a:r>
                <a:r>
                  <a:rPr lang="zh-CN" altLang="zh-CN" sz="2600" b="1" kern="100" dirty="0">
                    <a:solidFill>
                      <a:srgbClr val="404040"/>
                    </a:solidFill>
                    <a:latin typeface="Times New Roman"/>
                    <a:ea typeface="黑体"/>
                    <a:cs typeface="Times New Roman"/>
                  </a:rPr>
                  <a:t>正确</a:t>
                </a:r>
                <a:r>
                  <a:rPr lang="en-US" altLang="zh-CN" sz="2600" b="1" kern="100" dirty="0">
                    <a:solidFill>
                      <a:srgbClr val="404040"/>
                    </a:solidFill>
                    <a:latin typeface="Times New Roman"/>
                    <a:ea typeface="黑体"/>
                    <a:cs typeface="Courier New"/>
                  </a:rPr>
                  <a:t>.</a:t>
                </a:r>
                <a:endParaRPr lang="zh-CN" altLang="zh-CN" sz="2600" kern="100" dirty="0">
                  <a:latin typeface="宋体"/>
                  <a:cs typeface="Courier New"/>
                </a:endParaRPr>
              </a:p>
              <a:p>
                <a:pPr algn="just">
                  <a:lnSpc>
                    <a:spcPts val="5500"/>
                  </a:lnSpc>
                  <a:spcAft>
                    <a:spcPts val="0"/>
                  </a:spcAft>
                </a:pPr>
                <a:r>
                  <a:rPr lang="zh-CN" altLang="zh-CN" sz="2600" b="1" kern="100" dirty="0">
                    <a:solidFill>
                      <a:srgbClr val="0070C0"/>
                    </a:solidFill>
                    <a:latin typeface="Times New Roman"/>
                    <a:ea typeface="黑体"/>
                    <a:cs typeface="Times New Roman"/>
                  </a:rPr>
                  <a:t>答案</a:t>
                </a:r>
                <a:r>
                  <a:rPr lang="zh-CN" altLang="zh-CN" sz="2600" b="1" kern="100" dirty="0">
                    <a:solidFill>
                      <a:srgbClr val="404040"/>
                    </a:solidFill>
                    <a:latin typeface="Times New Roman"/>
                    <a:ea typeface="黑体"/>
                    <a:cs typeface="Times New Roman"/>
                  </a:rPr>
                  <a:t>　</a:t>
                </a:r>
                <a:r>
                  <a:rPr lang="en-US" altLang="zh-CN" sz="2600" b="1" kern="100" dirty="0" smtClean="0">
                    <a:solidFill>
                      <a:schemeClr val="accent6">
                        <a:lumMod val="75000"/>
                      </a:schemeClr>
                    </a:solidFill>
                    <a:latin typeface="Times New Roman"/>
                    <a:ea typeface="黑体"/>
                    <a:cs typeface="Courier New"/>
                  </a:rPr>
                  <a:t>A</a:t>
                </a:r>
                <a:endParaRPr lang="zh-CN" altLang="zh-CN" sz="2600" kern="100" dirty="0">
                  <a:solidFill>
                    <a:schemeClr val="accent6">
                      <a:lumMod val="75000"/>
                    </a:schemeClr>
                  </a:solidFill>
                  <a:latin typeface="宋体"/>
                  <a:cs typeface="Courier New"/>
                </a:endParaRPr>
              </a:p>
            </p:txBody>
          </p:sp>
        </mc:Choice>
        <mc:Fallback xmlns="">
          <p:sp>
            <p:nvSpPr>
              <p:cNvPr id="9" name="矩形 8"/>
              <p:cNvSpPr>
                <a:spLocks noRot="1" noChangeAspect="1" noMove="1" noResize="1" noEditPoints="1" noAdjustHandles="1" noChangeArrowheads="1" noChangeShapeType="1" noTextEdit="1"/>
              </p:cNvSpPr>
              <p:nvPr/>
            </p:nvSpPr>
            <p:spPr>
              <a:xfrm>
                <a:off x="220611" y="639194"/>
                <a:ext cx="8581913" cy="3516732"/>
              </a:xfrm>
              <a:prstGeom prst="rect">
                <a:avLst/>
              </a:prstGeom>
              <a:blipFill rotWithShape="1">
                <a:blip r:embed="rId2"/>
                <a:stretch>
                  <a:fillRect l="-1207" r="-1349" b="-3466"/>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9415278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99884" y="-5298"/>
            <a:ext cx="8930373" cy="3170099"/>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6</a:t>
            </a:r>
            <a:r>
              <a:rPr lang="en-US" altLang="zh-CN" sz="2400" b="1" kern="100" dirty="0" smtClean="0">
                <a:solidFill>
                  <a:srgbClr val="404040"/>
                </a:solidFill>
                <a:latin typeface="Times New Roman"/>
                <a:ea typeface="黑体"/>
                <a:cs typeface="Courier New"/>
              </a:rPr>
              <a:t>.</a:t>
            </a:r>
            <a:r>
              <a:rPr lang="en-US" altLang="zh-CN" sz="2400" b="1" kern="100" dirty="0" smtClean="0">
                <a:solidFill>
                  <a:schemeClr val="tx1">
                    <a:lumMod val="75000"/>
                    <a:lumOff val="25000"/>
                  </a:schemeClr>
                </a:solidFill>
                <a:latin typeface="Times New Roman"/>
                <a:ea typeface="黑体" panose="02010609060101010101" pitchFamily="49" charset="-122"/>
                <a:cs typeface="Courier New"/>
              </a:rPr>
              <a:t>(</a:t>
            </a:r>
            <a:r>
              <a:rPr lang="zh-CN" altLang="en-US" sz="2400" b="1" kern="100" dirty="0">
                <a:solidFill>
                  <a:schemeClr val="tx1">
                    <a:lumMod val="75000"/>
                    <a:lumOff val="25000"/>
                  </a:schemeClr>
                </a:solidFill>
                <a:latin typeface="Times New Roman"/>
                <a:ea typeface="黑体" panose="02010609060101010101" pitchFamily="49" charset="-122"/>
                <a:cs typeface="Courier New"/>
              </a:rPr>
              <a:t>单选</a:t>
            </a:r>
            <a:r>
              <a:rPr lang="en-US" altLang="zh-CN" sz="2400" b="1" kern="100" dirty="0">
                <a:solidFill>
                  <a:schemeClr val="tx1">
                    <a:lumMod val="75000"/>
                    <a:lumOff val="25000"/>
                  </a:schemeClr>
                </a:solidFill>
                <a:latin typeface="Times New Roman"/>
                <a:ea typeface="黑体" panose="02010609060101010101" pitchFamily="49" charset="-122"/>
                <a:cs typeface="Courier New"/>
              </a:rPr>
              <a:t>)</a:t>
            </a:r>
            <a:r>
              <a:rPr lang="zh-CN" altLang="zh-CN" sz="2400" b="1" kern="100" dirty="0" smtClean="0">
                <a:solidFill>
                  <a:srgbClr val="404040"/>
                </a:solidFill>
                <a:latin typeface="Times New Roman"/>
                <a:ea typeface="黑体"/>
                <a:cs typeface="Times New Roman"/>
              </a:rPr>
              <a:t>如</a:t>
            </a: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9</a:t>
            </a:r>
            <a:r>
              <a:rPr lang="zh-CN" altLang="zh-CN" sz="2400" b="1" kern="100" dirty="0">
                <a:solidFill>
                  <a:srgbClr val="404040"/>
                </a:solidFill>
                <a:latin typeface="Times New Roman"/>
                <a:ea typeface="黑体"/>
                <a:cs typeface="Times New Roman"/>
              </a:rPr>
              <a:t>所示，两个垂直于纸面的匀强磁场</a:t>
            </a:r>
            <a:r>
              <a:rPr lang="zh-CN" altLang="zh-CN" sz="2400" b="1" kern="100" dirty="0" smtClean="0">
                <a:solidFill>
                  <a:srgbClr val="404040"/>
                </a:solidFill>
                <a:latin typeface="Times New Roman"/>
                <a:ea typeface="黑体"/>
                <a:cs typeface="Times New Roman"/>
              </a:rPr>
              <a:t>方</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向相反</a:t>
            </a:r>
            <a:r>
              <a:rPr lang="zh-CN" altLang="zh-CN" sz="2400" b="1" kern="100" dirty="0">
                <a:solidFill>
                  <a:srgbClr val="404040"/>
                </a:solidFill>
                <a:latin typeface="Times New Roman"/>
                <a:ea typeface="黑体"/>
                <a:cs typeface="Times New Roman"/>
              </a:rPr>
              <a:t>，磁感应强度的大小均为</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，磁场区域的</a:t>
            </a:r>
            <a:r>
              <a:rPr lang="zh-CN" altLang="zh-CN" sz="2400" b="1" kern="100" dirty="0" smtClean="0">
                <a:solidFill>
                  <a:srgbClr val="404040"/>
                </a:solidFill>
                <a:latin typeface="Times New Roman"/>
                <a:ea typeface="黑体"/>
                <a:cs typeface="Times New Roman"/>
              </a:rPr>
              <a:t>宽</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度均为</a:t>
            </a:r>
            <a:r>
              <a:rPr lang="en-US" altLang="zh-CN" sz="2400" b="1" i="1" kern="100" dirty="0">
                <a:solidFill>
                  <a:srgbClr val="404040"/>
                </a:solidFill>
                <a:latin typeface="Times New Roman"/>
                <a:ea typeface="黑体"/>
                <a:cs typeface="Courier New"/>
              </a:rPr>
              <a:t>a</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高度为</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的正三角形导线框</a:t>
            </a:r>
            <a:r>
              <a:rPr lang="en-US" altLang="zh-CN" sz="2400" b="1" i="1" kern="100" dirty="0">
                <a:solidFill>
                  <a:srgbClr val="404040"/>
                </a:solidFill>
                <a:latin typeface="Times New Roman"/>
                <a:ea typeface="黑体"/>
                <a:cs typeface="Courier New"/>
              </a:rPr>
              <a:t>ABC</a:t>
            </a:r>
            <a:r>
              <a:rPr lang="zh-CN" altLang="zh-CN" sz="2400" b="1" kern="100" dirty="0">
                <a:solidFill>
                  <a:srgbClr val="404040"/>
                </a:solidFill>
                <a:latin typeface="Times New Roman"/>
                <a:ea typeface="黑体"/>
                <a:cs typeface="Times New Roman"/>
              </a:rPr>
              <a:t>从图示</a:t>
            </a:r>
            <a:r>
              <a:rPr lang="zh-CN" altLang="zh-CN" sz="2400" b="1" kern="100" dirty="0" smtClean="0">
                <a:solidFill>
                  <a:srgbClr val="404040"/>
                </a:solidFill>
                <a:latin typeface="Times New Roman"/>
                <a:ea typeface="黑体"/>
                <a:cs typeface="Times New Roman"/>
              </a:rPr>
              <a:t>位置</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沿</a:t>
            </a:r>
            <a:r>
              <a:rPr lang="en-US" altLang="zh-CN" sz="2400" b="1" i="1" kern="100" dirty="0" smtClean="0">
                <a:solidFill>
                  <a:srgbClr val="404040"/>
                </a:solidFill>
                <a:latin typeface="Times New Roman"/>
                <a:ea typeface="黑体"/>
                <a:cs typeface="Courier New"/>
              </a:rPr>
              <a:t>x</a:t>
            </a:r>
            <a:r>
              <a:rPr lang="zh-CN" altLang="zh-CN" sz="2400" b="1" kern="100" dirty="0">
                <a:solidFill>
                  <a:srgbClr val="404040"/>
                </a:solidFill>
                <a:latin typeface="Times New Roman"/>
                <a:ea typeface="黑体"/>
                <a:cs typeface="Times New Roman"/>
              </a:rPr>
              <a:t>轴正向匀速穿过两磁场区域，以逆时针方向为</a:t>
            </a:r>
            <a:r>
              <a:rPr lang="zh-CN" altLang="zh-CN" sz="2400" b="1" kern="100" dirty="0" smtClean="0">
                <a:solidFill>
                  <a:srgbClr val="404040"/>
                </a:solidFill>
                <a:latin typeface="Times New Roman"/>
                <a:ea typeface="黑体"/>
                <a:cs typeface="Times New Roman"/>
              </a:rPr>
              <a:t>电</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流</a:t>
            </a:r>
            <a:r>
              <a:rPr lang="zh-CN" altLang="zh-CN" sz="2400" b="1" kern="100" dirty="0">
                <a:solidFill>
                  <a:srgbClr val="404040"/>
                </a:solidFill>
                <a:latin typeface="Times New Roman"/>
                <a:ea typeface="黑体"/>
                <a:cs typeface="Times New Roman"/>
              </a:rPr>
              <a:t>的正方向，在下列图形中能正确描述感应电流</a:t>
            </a:r>
            <a:r>
              <a:rPr lang="en-US" altLang="zh-CN" sz="2400" b="1" i="1" kern="100" dirty="0" smtClean="0">
                <a:solidFill>
                  <a:srgbClr val="404040"/>
                </a:solidFill>
                <a:latin typeface="Times New Roman"/>
                <a:ea typeface="黑体"/>
                <a:cs typeface="Courier New"/>
              </a:rPr>
              <a:t>I</a:t>
            </a:r>
          </a:p>
          <a:p>
            <a:pPr algn="just">
              <a:lnSpc>
                <a:spcPts val="4000"/>
              </a:lnSpc>
              <a:spcAft>
                <a:spcPts val="0"/>
              </a:spcAft>
            </a:pPr>
            <a:r>
              <a:rPr lang="zh-CN" altLang="zh-CN" sz="2400" b="1" kern="100" dirty="0" smtClean="0">
                <a:solidFill>
                  <a:srgbClr val="404040"/>
                </a:solidFill>
                <a:latin typeface="Times New Roman"/>
                <a:ea typeface="黑体"/>
                <a:cs typeface="Times New Roman"/>
              </a:rPr>
              <a:t>与</a:t>
            </a:r>
            <a:r>
              <a:rPr lang="zh-CN" altLang="zh-CN" sz="2400" b="1" kern="100" dirty="0">
                <a:solidFill>
                  <a:srgbClr val="404040"/>
                </a:solidFill>
                <a:latin typeface="Times New Roman"/>
                <a:ea typeface="黑体"/>
                <a:cs typeface="Times New Roman"/>
              </a:rPr>
              <a:t>线框移动</a:t>
            </a:r>
            <a:r>
              <a:rPr lang="zh-CN" altLang="zh-CN" sz="2400" b="1" kern="100" dirty="0" smtClean="0">
                <a:solidFill>
                  <a:srgbClr val="404040"/>
                </a:solidFill>
                <a:latin typeface="Times New Roman"/>
                <a:ea typeface="黑体"/>
                <a:cs typeface="Times New Roman"/>
              </a:rPr>
              <a:t>距离</a:t>
            </a:r>
            <a:r>
              <a:rPr lang="en-US" altLang="zh-CN" sz="2400" b="1" i="1" kern="100" dirty="0" smtClean="0">
                <a:solidFill>
                  <a:srgbClr val="404040"/>
                </a:solidFill>
                <a:latin typeface="Times New Roman"/>
                <a:ea typeface="黑体"/>
                <a:cs typeface="Courier New"/>
              </a:rPr>
              <a:t>x</a:t>
            </a:r>
            <a:r>
              <a:rPr lang="zh-CN" altLang="zh-CN" sz="2400" b="1" kern="100" dirty="0" smtClean="0">
                <a:solidFill>
                  <a:srgbClr val="404040"/>
                </a:solidFill>
                <a:latin typeface="Times New Roman"/>
                <a:ea typeface="黑体"/>
                <a:cs typeface="Times New Roman"/>
              </a:rPr>
              <a:t>关系</a:t>
            </a:r>
            <a:r>
              <a:rPr lang="zh-CN" altLang="zh-CN" sz="2400" b="1" kern="100" dirty="0">
                <a:solidFill>
                  <a:srgbClr val="404040"/>
                </a:solidFill>
                <a:latin typeface="Times New Roman"/>
                <a:ea typeface="黑体"/>
                <a:cs typeface="Times New Roman"/>
              </a:rPr>
              <a:t>的是</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　　</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pic>
        <p:nvPicPr>
          <p:cNvPr id="105474" name="Picture 2" descr="27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7617" y="225952"/>
            <a:ext cx="1859581" cy="2117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591841" y="2394425"/>
            <a:ext cx="647934"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9</a:t>
            </a:r>
            <a:endParaRPr lang="zh-CN" altLang="zh-CN" sz="2400" kern="100" dirty="0">
              <a:effectLst/>
              <a:latin typeface="宋体"/>
              <a:cs typeface="Courier New"/>
            </a:endParaRPr>
          </a:p>
        </p:txBody>
      </p:sp>
      <p:pic>
        <p:nvPicPr>
          <p:cNvPr id="10" name="Picture 2" descr="E:\物理考前三个月\272.TIF"/>
          <p:cNvPicPr>
            <a:picLocks noChangeAspect="1" noChangeArrowheads="1"/>
          </p:cNvPicPr>
          <p:nvPr/>
        </p:nvPicPr>
        <p:blipFill>
          <a:blip r:embed="rId3" r:link="rId4" cstate="print">
            <a:extLst>
              <a:ext uri="{28A0092B-C50C-407E-A947-70E740481C1C}">
                <a14:useLocalDpi xmlns:a14="http://schemas.microsoft.com/office/drawing/2010/main" val="0"/>
              </a:ext>
            </a:extLst>
          </a:blip>
          <a:srcRect/>
          <a:stretch>
            <a:fillRect/>
          </a:stretch>
        </p:blipFill>
        <p:spPr bwMode="auto">
          <a:xfrm>
            <a:off x="893678" y="3124902"/>
            <a:ext cx="3575835" cy="18332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 descr="E:\物理考前三个月\273.TIF"/>
          <p:cNvPicPr>
            <a:picLocks noChangeAspect="1" noChangeArrowheads="1"/>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4638094" y="3184314"/>
            <a:ext cx="3575834" cy="1730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4726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220611" y="205646"/>
            <a:ext cx="8581913" cy="4708981"/>
          </a:xfrm>
          <a:prstGeom prst="rect">
            <a:avLst/>
          </a:prstGeom>
        </p:spPr>
        <p:txBody>
          <a:bodyPr wrap="square">
            <a:spAutoFit/>
          </a:bodyPr>
          <a:lstStyle/>
          <a:p>
            <a:pPr algn="just">
              <a:lnSpc>
                <a:spcPts val="45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由图知，当</a:t>
            </a:r>
            <a:r>
              <a:rPr lang="en-US" altLang="zh-CN" sz="2400" b="1" i="1" kern="100" dirty="0">
                <a:solidFill>
                  <a:srgbClr val="404040"/>
                </a:solidFill>
                <a:latin typeface="Times New Roman"/>
                <a:ea typeface="黑体"/>
                <a:cs typeface="Courier New"/>
              </a:rPr>
              <a:t>AB</a:t>
            </a:r>
            <a:r>
              <a:rPr lang="zh-CN" altLang="zh-CN" sz="2400" b="1" kern="100" dirty="0">
                <a:solidFill>
                  <a:srgbClr val="404040"/>
                </a:solidFill>
                <a:latin typeface="Times New Roman"/>
                <a:ea typeface="黑体"/>
                <a:cs typeface="Times New Roman"/>
              </a:rPr>
              <a:t>边在左边的磁场中运动时，切割的有效长度在减小，所以电动势减小，电流减小，再根据右手定则可判断电流的方向为逆时针方向，所以电流为正且逐渐减小；当</a:t>
            </a:r>
            <a:r>
              <a:rPr lang="en-US" altLang="zh-CN" sz="2400" b="1" i="1" kern="100" dirty="0">
                <a:solidFill>
                  <a:srgbClr val="404040"/>
                </a:solidFill>
                <a:latin typeface="Times New Roman"/>
                <a:ea typeface="黑体"/>
                <a:cs typeface="Courier New"/>
              </a:rPr>
              <a:t>AB</a:t>
            </a:r>
            <a:r>
              <a:rPr lang="zh-CN" altLang="zh-CN" sz="2400" b="1" kern="100" dirty="0">
                <a:solidFill>
                  <a:srgbClr val="404040"/>
                </a:solidFill>
                <a:latin typeface="Times New Roman"/>
                <a:ea typeface="黑体"/>
                <a:cs typeface="Times New Roman"/>
              </a:rPr>
              <a:t>边进入右边的磁场，切割产生的电动势为顺时针，</a:t>
            </a:r>
            <a:r>
              <a:rPr lang="en-US" altLang="zh-CN" sz="2400" b="1" i="1" kern="100" dirty="0">
                <a:solidFill>
                  <a:srgbClr val="404040"/>
                </a:solidFill>
                <a:latin typeface="Times New Roman"/>
                <a:ea typeface="黑体"/>
                <a:cs typeface="Courier New"/>
              </a:rPr>
              <a:t>ACB</a:t>
            </a:r>
            <a:r>
              <a:rPr lang="zh-CN" altLang="zh-CN" sz="2400" b="1" kern="100" dirty="0">
                <a:solidFill>
                  <a:srgbClr val="404040"/>
                </a:solidFill>
                <a:latin typeface="Times New Roman"/>
                <a:ea typeface="黑体"/>
                <a:cs typeface="Times New Roman"/>
              </a:rPr>
              <a:t>边切割产生的电动势也是顺时针，故总电动势为二者之和，在运动的过程中，总电动势在减小，所以电流为负逐渐减小，所以</a:t>
            </a:r>
            <a:r>
              <a:rPr lang="en-US" altLang="zh-CN" sz="2400" b="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正确；</a:t>
            </a:r>
            <a:r>
              <a:rPr lang="en-US" altLang="zh-CN" sz="2400" b="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C</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D</a:t>
            </a:r>
            <a:r>
              <a:rPr lang="zh-CN" altLang="zh-CN" sz="2400" b="1" kern="100" dirty="0">
                <a:solidFill>
                  <a:srgbClr val="404040"/>
                </a:solidFill>
                <a:latin typeface="Times New Roman"/>
                <a:ea typeface="黑体"/>
                <a:cs typeface="Times New Roman"/>
              </a:rPr>
              <a:t>错误</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just">
              <a:lnSpc>
                <a:spcPts val="45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smtClean="0">
                <a:solidFill>
                  <a:schemeClr val="accent6">
                    <a:lumMod val="75000"/>
                  </a:schemeClr>
                </a:solidFill>
                <a:latin typeface="Times New Roman"/>
                <a:ea typeface="黑体"/>
                <a:cs typeface="Courier New"/>
              </a:rPr>
              <a:t>B</a:t>
            </a:r>
            <a:endParaRPr lang="zh-CN" altLang="zh-CN" sz="240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36098665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Effect transition="in" filter="blinds(horizontal)">
                                      <p:cBhvr>
                                        <p:cTn id="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对角圆角矩形 2"/>
          <p:cNvSpPr/>
          <p:nvPr/>
        </p:nvSpPr>
        <p:spPr>
          <a:xfrm>
            <a:off x="315908" y="142696"/>
            <a:ext cx="2304256"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itchFamily="34" charset="-122"/>
                <a:ea typeface="微软雅黑" pitchFamily="34" charset="-122"/>
              </a:rPr>
              <a:t>方 法 提 炼</a:t>
            </a:r>
            <a:endParaRPr lang="zh-CN" altLang="en-US" sz="2800" b="1" dirty="0">
              <a:solidFill>
                <a:schemeClr val="bg1"/>
              </a:solidFill>
              <a:latin typeface="微软雅黑" pitchFamily="34" charset="-122"/>
              <a:ea typeface="微软雅黑" pitchFamily="34" charset="-122"/>
            </a:endParaRPr>
          </a:p>
        </p:txBody>
      </p:sp>
      <p:sp>
        <p:nvSpPr>
          <p:cNvPr id="7" name="矩形 6"/>
          <p:cNvSpPr/>
          <p:nvPr/>
        </p:nvSpPr>
        <p:spPr>
          <a:xfrm>
            <a:off x="243900" y="747951"/>
            <a:ext cx="8329521" cy="4131900"/>
          </a:xfrm>
          <a:prstGeom prst="rect">
            <a:avLst/>
          </a:prstGeom>
        </p:spPr>
        <p:txBody>
          <a:bodyPr wrap="square">
            <a:spAutoFit/>
          </a:bodyPr>
          <a:lstStyle/>
          <a:p>
            <a:pPr algn="just">
              <a:lnSpc>
                <a:spcPts val="4500"/>
              </a:lnSpc>
              <a:spcAft>
                <a:spcPts val="0"/>
              </a:spcAft>
            </a:pPr>
            <a:r>
              <a:rPr lang="zh-CN" altLang="zh-CN" sz="2400" b="1" kern="100" dirty="0">
                <a:solidFill>
                  <a:srgbClr val="404040"/>
                </a:solidFill>
                <a:latin typeface="Times New Roman"/>
                <a:ea typeface="黑体"/>
                <a:cs typeface="Times New Roman"/>
              </a:rPr>
              <a:t>电磁感应中常涉及磁感应强度</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、磁通量</a:t>
            </a:r>
            <a:r>
              <a:rPr lang="en-US" altLang="zh-CN" sz="2400" b="1" i="1" kern="100" dirty="0">
                <a:solidFill>
                  <a:srgbClr val="404040"/>
                </a:solidFill>
                <a:latin typeface="Times New Roman"/>
                <a:ea typeface="黑体"/>
                <a:cs typeface="Courier New"/>
              </a:rPr>
              <a:t>Φ</a:t>
            </a:r>
            <a:r>
              <a:rPr lang="zh-CN" altLang="zh-CN" sz="2400" b="1" kern="100" dirty="0">
                <a:solidFill>
                  <a:srgbClr val="404040"/>
                </a:solidFill>
                <a:latin typeface="Times New Roman"/>
                <a:ea typeface="黑体"/>
                <a:cs typeface="Times New Roman"/>
              </a:rPr>
              <a:t>、感应电动势</a:t>
            </a:r>
            <a:r>
              <a:rPr lang="en-US" altLang="zh-CN" sz="2400" b="1" i="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和感应电流</a:t>
            </a:r>
            <a:r>
              <a:rPr lang="en-US" altLang="zh-CN" sz="2400" b="1" i="1" kern="100" dirty="0">
                <a:solidFill>
                  <a:srgbClr val="404040"/>
                </a:solidFill>
                <a:latin typeface="Times New Roman"/>
                <a:ea typeface="黑体"/>
                <a:cs typeface="Courier New"/>
              </a:rPr>
              <a:t>I</a:t>
            </a:r>
            <a:r>
              <a:rPr lang="zh-CN" altLang="zh-CN" sz="2400" b="1" kern="100" dirty="0">
                <a:solidFill>
                  <a:srgbClr val="404040"/>
                </a:solidFill>
                <a:latin typeface="Times New Roman"/>
                <a:ea typeface="黑体"/>
                <a:cs typeface="Times New Roman"/>
              </a:rPr>
              <a:t>随时间</a:t>
            </a:r>
            <a:r>
              <a:rPr lang="en-US" altLang="zh-CN" sz="2400" b="1" i="1" kern="100" dirty="0">
                <a:solidFill>
                  <a:srgbClr val="404040"/>
                </a:solidFill>
                <a:latin typeface="Times New Roman"/>
                <a:ea typeface="黑体"/>
                <a:cs typeface="Courier New"/>
              </a:rPr>
              <a:t>t</a:t>
            </a:r>
            <a:r>
              <a:rPr lang="zh-CN" altLang="zh-CN" sz="2400" b="1" kern="100" dirty="0">
                <a:solidFill>
                  <a:srgbClr val="404040"/>
                </a:solidFill>
                <a:latin typeface="Times New Roman"/>
                <a:ea typeface="黑体"/>
                <a:cs typeface="Times New Roman"/>
              </a:rPr>
              <a:t>变化的图象，有时还会涉及到感应电动势</a:t>
            </a:r>
            <a:r>
              <a:rPr lang="en-US" altLang="zh-CN" sz="2400" b="1" i="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和感应电流</a:t>
            </a:r>
            <a:r>
              <a:rPr lang="en-US" altLang="zh-CN" sz="2400" b="1" i="1" kern="100" dirty="0">
                <a:solidFill>
                  <a:srgbClr val="404040"/>
                </a:solidFill>
                <a:latin typeface="Times New Roman"/>
                <a:ea typeface="黑体"/>
                <a:cs typeface="Courier New"/>
              </a:rPr>
              <a:t>I</a:t>
            </a:r>
            <a:r>
              <a:rPr lang="zh-CN" altLang="zh-CN" sz="2400" b="1" kern="100" dirty="0">
                <a:solidFill>
                  <a:srgbClr val="404040"/>
                </a:solidFill>
                <a:latin typeface="Times New Roman"/>
                <a:ea typeface="黑体"/>
                <a:cs typeface="Times New Roman"/>
              </a:rPr>
              <a:t>随线圈</a:t>
            </a:r>
            <a:r>
              <a:rPr lang="zh-CN" altLang="zh-CN" sz="2400" b="1" kern="100" dirty="0" smtClean="0">
                <a:solidFill>
                  <a:srgbClr val="404040"/>
                </a:solidFill>
                <a:latin typeface="Times New Roman"/>
                <a:ea typeface="黑体"/>
                <a:cs typeface="Times New Roman"/>
              </a:rPr>
              <a:t>位移</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变化</a:t>
            </a:r>
            <a:r>
              <a:rPr lang="zh-CN" altLang="zh-CN" sz="2400" b="1" kern="100" dirty="0">
                <a:solidFill>
                  <a:srgbClr val="404040"/>
                </a:solidFill>
                <a:latin typeface="Times New Roman"/>
                <a:ea typeface="黑体"/>
                <a:cs typeface="Times New Roman"/>
              </a:rPr>
              <a:t>的图象</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500"/>
              </a:lnSpc>
              <a:spcAft>
                <a:spcPts val="0"/>
              </a:spcAft>
            </a:pPr>
            <a:r>
              <a:rPr lang="zh-CN" altLang="zh-CN" sz="2400" b="1" kern="100" dirty="0">
                <a:solidFill>
                  <a:srgbClr val="404040"/>
                </a:solidFill>
                <a:latin typeface="Times New Roman"/>
                <a:ea typeface="黑体"/>
                <a:cs typeface="Times New Roman"/>
              </a:rPr>
              <a:t>这些图象问题大致可分为两类：</a:t>
            </a:r>
            <a:r>
              <a:rPr lang="en-US" altLang="zh-CN" sz="2400" b="1" kern="100" dirty="0">
                <a:solidFill>
                  <a:srgbClr val="404040"/>
                </a:solidFill>
                <a:latin typeface="Times New Roman"/>
                <a:ea typeface="黑体"/>
                <a:cs typeface="Courier New"/>
              </a:rPr>
              <a:t> (1)</a:t>
            </a:r>
            <a:r>
              <a:rPr lang="zh-CN" altLang="zh-CN" sz="2400" b="1" kern="100" dirty="0">
                <a:solidFill>
                  <a:srgbClr val="404040"/>
                </a:solidFill>
                <a:latin typeface="Times New Roman"/>
                <a:ea typeface="黑体"/>
                <a:cs typeface="Times New Roman"/>
              </a:rPr>
              <a:t>由给定的电磁感应过程选出或画出正确的图象；</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由给定的有关图象分析电磁感应过程，求解相应的物理量</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解这类问题需应用右手定则、楞次定律和法拉第电磁感应定律进行分析</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pic>
        <p:nvPicPr>
          <p:cNvPr id="5" name="图片 4">
            <a:hlinkClick r:id="rId2" action="ppaction://hlinksldjump"/>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428084" y="4443958"/>
            <a:ext cx="536404" cy="536404"/>
          </a:xfrm>
          <a:prstGeom prst="rect">
            <a:avLst/>
          </a:prstGeom>
        </p:spPr>
      </p:pic>
    </p:spTree>
    <p:extLst>
      <p:ext uri="{BB962C8B-B14F-4D97-AF65-F5344CB8AC3E}">
        <p14:creationId xmlns:p14="http://schemas.microsoft.com/office/powerpoint/2010/main" val="40264103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186947" y="737642"/>
            <a:ext cx="8726288" cy="2657138"/>
          </a:xfrm>
          <a:prstGeom prst="rect">
            <a:avLst/>
          </a:prstGeom>
        </p:spPr>
        <p:txBody>
          <a:bodyPr wrap="square">
            <a:spAutoFit/>
          </a:bodyPr>
          <a:lstStyle/>
          <a:p>
            <a:pPr algn="just">
              <a:lnSpc>
                <a:spcPts val="4000"/>
              </a:lnSpc>
              <a:spcAft>
                <a:spcPts val="0"/>
              </a:spcAft>
            </a:pP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张明</a:t>
            </a:r>
            <a:r>
              <a:rPr lang="zh-CN" altLang="zh-CN" sz="2400" b="1" kern="100" dirty="0">
                <a:solidFill>
                  <a:srgbClr val="404040"/>
                </a:solidFill>
                <a:latin typeface="Times New Roman"/>
                <a:ea typeface="黑体"/>
                <a:cs typeface="Times New Roman"/>
              </a:rPr>
              <a:t>同学在一次测电源电动势与内阻</a:t>
            </a:r>
            <a:r>
              <a:rPr lang="zh-CN" altLang="zh-CN" sz="2400" b="1" kern="100" dirty="0" smtClean="0">
                <a:solidFill>
                  <a:srgbClr val="404040"/>
                </a:solidFill>
                <a:latin typeface="Times New Roman"/>
                <a:ea typeface="黑体"/>
                <a:cs typeface="Times New Roman"/>
              </a:rPr>
              <a:t>的</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实验</a:t>
            </a:r>
            <a:r>
              <a:rPr lang="zh-CN" altLang="zh-CN" sz="2400" b="1" kern="100" dirty="0">
                <a:solidFill>
                  <a:srgbClr val="404040"/>
                </a:solidFill>
                <a:latin typeface="Times New Roman"/>
                <a:ea typeface="黑体"/>
                <a:cs typeface="Times New Roman"/>
              </a:rPr>
              <a:t>中，用实验室仅有的实验器材</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电流表一个</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电阻箱</a:t>
            </a:r>
            <a:r>
              <a:rPr lang="zh-CN" altLang="zh-CN" sz="2400" b="1" kern="100" dirty="0">
                <a:solidFill>
                  <a:srgbClr val="404040"/>
                </a:solidFill>
                <a:latin typeface="Times New Roman"/>
                <a:ea typeface="黑体"/>
                <a:cs typeface="Times New Roman"/>
              </a:rPr>
              <a:t>一个、开关一个和导线若干</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，设计了</a:t>
            </a:r>
            <a:r>
              <a:rPr lang="zh-CN" altLang="zh-CN" sz="2400" b="1" kern="100" dirty="0" smtClean="0">
                <a:solidFill>
                  <a:srgbClr val="404040"/>
                </a:solidFill>
                <a:latin typeface="Times New Roman"/>
                <a:ea typeface="黑体"/>
                <a:cs typeface="Times New Roman"/>
              </a:rPr>
              <a:t>如</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10</a:t>
            </a:r>
            <a:r>
              <a:rPr lang="zh-CN" altLang="zh-CN" sz="2400" b="1" kern="100" dirty="0">
                <a:solidFill>
                  <a:srgbClr val="404040"/>
                </a:solidFill>
                <a:latin typeface="Times New Roman"/>
                <a:ea typeface="黑体"/>
                <a:cs typeface="Times New Roman"/>
              </a:rPr>
              <a:t>所示的电路进行实验，测得的数据如下</a:t>
            </a:r>
            <a:r>
              <a:rPr lang="zh-CN" altLang="zh-CN" sz="2400" b="1" kern="100" dirty="0" smtClean="0">
                <a:solidFill>
                  <a:srgbClr val="404040"/>
                </a:solidFill>
                <a:latin typeface="Times New Roman"/>
                <a:ea typeface="黑体"/>
                <a:cs typeface="Times New Roman"/>
              </a:rPr>
              <a:t>表</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所示</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
        <p:nvSpPr>
          <p:cNvPr id="5" name="TextBox 4"/>
          <p:cNvSpPr txBox="1"/>
          <p:nvPr/>
        </p:nvSpPr>
        <p:spPr>
          <a:xfrm>
            <a:off x="75206" y="100618"/>
            <a:ext cx="5647700" cy="523220"/>
          </a:xfrm>
          <a:prstGeom prst="rect">
            <a:avLst/>
          </a:prstGeom>
          <a:noFill/>
        </p:spPr>
        <p:txBody>
          <a:bodyPr wrap="none" rtlCol="0">
            <a:spAutoFit/>
          </a:bodyPr>
          <a:lstStyle/>
          <a:p>
            <a:pPr defTabSz="914400">
              <a:defRPr/>
            </a:pPr>
            <a:r>
              <a:rPr lang="zh-CN" altLang="zh-CN" sz="2800" b="1" dirty="0">
                <a:solidFill>
                  <a:srgbClr val="0070C0"/>
                </a:solidFill>
                <a:latin typeface="微软雅黑" pitchFamily="34" charset="-122"/>
                <a:ea typeface="微软雅黑" pitchFamily="34" charset="-122"/>
              </a:rPr>
              <a:t>考题</a:t>
            </a:r>
            <a:r>
              <a:rPr lang="en-US" altLang="zh-CN" sz="2800" b="1" dirty="0">
                <a:solidFill>
                  <a:srgbClr val="0070C0"/>
                </a:solidFill>
                <a:latin typeface="微软雅黑" pitchFamily="34" charset="-122"/>
                <a:ea typeface="微软雅黑" pitchFamily="34" charset="-122"/>
              </a:rPr>
              <a:t>4</a:t>
            </a:r>
            <a:r>
              <a:rPr lang="zh-CN" altLang="zh-CN" sz="2800" b="1" dirty="0">
                <a:solidFill>
                  <a:srgbClr val="0070C0"/>
                </a:solidFill>
                <a:latin typeface="微软雅黑" pitchFamily="34" charset="-122"/>
                <a:ea typeface="微软雅黑" pitchFamily="34" charset="-122"/>
              </a:rPr>
              <a:t>　对实验中图象问题的</a:t>
            </a:r>
            <a:r>
              <a:rPr lang="zh-CN" altLang="zh-CN" sz="2800" b="1" dirty="0" smtClean="0">
                <a:solidFill>
                  <a:srgbClr val="0070C0"/>
                </a:solidFill>
                <a:latin typeface="微软雅黑" pitchFamily="34" charset="-122"/>
                <a:ea typeface="微软雅黑" pitchFamily="34" charset="-122"/>
              </a:rPr>
              <a:t>考查</a:t>
            </a:r>
            <a:r>
              <a:rPr lang="en-US" altLang="zh-CN" sz="2800" b="1" dirty="0">
                <a:solidFill>
                  <a:srgbClr val="0070C0"/>
                </a:solidFill>
                <a:latin typeface="微软雅黑" pitchFamily="34" charset="-122"/>
                <a:ea typeface="微软雅黑" pitchFamily="34" charset="-122"/>
              </a:rPr>
              <a:t> </a:t>
            </a:r>
            <a:r>
              <a:rPr lang="en-US" altLang="zh-CN" sz="2800" b="1" dirty="0" smtClean="0">
                <a:solidFill>
                  <a:srgbClr val="0070C0"/>
                </a:solidFill>
                <a:latin typeface="微软雅黑" pitchFamily="34" charset="-122"/>
                <a:ea typeface="微软雅黑" pitchFamily="34" charset="-122"/>
              </a:rPr>
              <a:t> </a:t>
            </a:r>
            <a:endParaRPr lang="zh-CN" altLang="zh-CN" sz="2800" b="1" dirty="0">
              <a:solidFill>
                <a:srgbClr val="0070C0"/>
              </a:solidFill>
              <a:latin typeface="微软雅黑" pitchFamily="34" charset="-122"/>
              <a:ea typeface="微软雅黑" pitchFamily="34" charset="-122"/>
            </a:endParaRPr>
          </a:p>
        </p:txBody>
      </p:sp>
      <p:cxnSp>
        <p:nvCxnSpPr>
          <p:cNvPr id="8" name="直接连接符 7"/>
          <p:cNvCxnSpPr/>
          <p:nvPr/>
        </p:nvCxnSpPr>
        <p:spPr>
          <a:xfrm>
            <a:off x="2604" y="699542"/>
            <a:ext cx="9144000" cy="0"/>
          </a:xfrm>
          <a:prstGeom prst="line">
            <a:avLst/>
          </a:prstGeom>
          <a:ln w="19050">
            <a:solidFill>
              <a:schemeClr val="bg1">
                <a:lumMod val="65000"/>
              </a:schemeClr>
            </a:solidFill>
          </a:ln>
        </p:spPr>
        <p:style>
          <a:lnRef idx="2">
            <a:schemeClr val="dk1"/>
          </a:lnRef>
          <a:fillRef idx="0">
            <a:schemeClr val="dk1"/>
          </a:fillRef>
          <a:effectRef idx="1">
            <a:schemeClr val="dk1"/>
          </a:effectRef>
          <a:fontRef idx="minor">
            <a:schemeClr val="tx1"/>
          </a:fontRef>
        </p:style>
      </p:cxnSp>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sp>
        <p:nvSpPr>
          <p:cNvPr id="11" name="对角圆角矩形 10"/>
          <p:cNvSpPr/>
          <p:nvPr/>
        </p:nvSpPr>
        <p:spPr>
          <a:xfrm>
            <a:off x="293048" y="812696"/>
            <a:ext cx="873621" cy="455290"/>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bg1"/>
                </a:solidFill>
                <a:latin typeface="微软雅黑" pitchFamily="34" charset="-122"/>
                <a:ea typeface="微软雅黑" pitchFamily="34" charset="-122"/>
              </a:rPr>
              <a:t>例 </a:t>
            </a:r>
            <a:r>
              <a:rPr lang="en-US" altLang="zh-CN" sz="2400" b="1" dirty="0" smtClean="0">
                <a:solidFill>
                  <a:schemeClr val="bg1"/>
                </a:solidFill>
                <a:latin typeface="微软雅黑" pitchFamily="34" charset="-122"/>
                <a:ea typeface="微软雅黑" pitchFamily="34" charset="-122"/>
              </a:rPr>
              <a:t>4</a:t>
            </a:r>
            <a:endParaRPr lang="zh-CN" altLang="en-US" sz="2400" b="1" dirty="0">
              <a:solidFill>
                <a:schemeClr val="bg1"/>
              </a:solidFill>
              <a:latin typeface="微软雅黑" pitchFamily="34" charset="-122"/>
              <a:ea typeface="微软雅黑" pitchFamily="34" charset="-122"/>
            </a:endParaRPr>
          </a:p>
        </p:txBody>
      </p:sp>
      <p:pic>
        <p:nvPicPr>
          <p:cNvPr id="107522" name="Picture 2" descr="27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832916"/>
            <a:ext cx="2108987" cy="1515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7380312" y="2433101"/>
            <a:ext cx="801823" cy="461665"/>
          </a:xfrm>
          <a:prstGeom prst="rect">
            <a:avLst/>
          </a:prstGeom>
        </p:spPr>
        <p:txBody>
          <a:bodyPr wrap="none">
            <a:spAutoFit/>
          </a:bodyPr>
          <a:lstStyle/>
          <a:p>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rPr>
              <a:t>10</a:t>
            </a:r>
            <a:endParaRPr lang="zh-CN" altLang="en-US" sz="2400" dirty="0"/>
          </a:p>
        </p:txBody>
      </p:sp>
      <p:graphicFrame>
        <p:nvGraphicFramePr>
          <p:cNvPr id="7" name="表格 6"/>
          <p:cNvGraphicFramePr>
            <a:graphicFrameLocks noGrp="1"/>
          </p:cNvGraphicFramePr>
          <p:nvPr>
            <p:extLst>
              <p:ext uri="{D42A27DB-BD31-4B8C-83A1-F6EECF244321}">
                <p14:modId xmlns:p14="http://schemas.microsoft.com/office/powerpoint/2010/main" val="1654302427"/>
              </p:ext>
            </p:extLst>
          </p:nvPr>
        </p:nvGraphicFramePr>
        <p:xfrm>
          <a:off x="1324020" y="3359626"/>
          <a:ext cx="6213791" cy="1524000"/>
        </p:xfrm>
        <a:graphic>
          <a:graphicData uri="http://schemas.openxmlformats.org/drawingml/2006/table">
            <a:tbl>
              <a:tblPr/>
              <a:tblGrid>
                <a:gridCol w="1519036"/>
                <a:gridCol w="938951"/>
                <a:gridCol w="938951"/>
                <a:gridCol w="938951"/>
                <a:gridCol w="938951"/>
                <a:gridCol w="938951"/>
              </a:tblGrid>
              <a:tr h="0">
                <a:tc>
                  <a:txBody>
                    <a:bodyPr/>
                    <a:lstStyle/>
                    <a:p>
                      <a:pPr algn="ctr">
                        <a:lnSpc>
                          <a:spcPts val="4000"/>
                        </a:lnSpc>
                        <a:spcAft>
                          <a:spcPts val="0"/>
                        </a:spcAft>
                      </a:pPr>
                      <a:r>
                        <a:rPr lang="zh-CN" sz="2400" b="1" kern="100" dirty="0">
                          <a:solidFill>
                            <a:srgbClr val="404040"/>
                          </a:solidFill>
                          <a:effectLst/>
                          <a:latin typeface="Times New Roman"/>
                          <a:ea typeface="黑体"/>
                          <a:cs typeface="Times New Roman"/>
                        </a:rPr>
                        <a:t>实验次数</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2</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3</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4</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5</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ts val="4000"/>
                        </a:lnSpc>
                        <a:spcAft>
                          <a:spcPts val="0"/>
                        </a:spcAft>
                      </a:pPr>
                      <a:r>
                        <a:rPr lang="en-US" sz="2400" b="1" i="1" kern="100">
                          <a:solidFill>
                            <a:srgbClr val="404040"/>
                          </a:solidFill>
                          <a:effectLst/>
                          <a:latin typeface="Times New Roman"/>
                          <a:ea typeface="黑体"/>
                          <a:cs typeface="Courier New"/>
                        </a:rPr>
                        <a:t>R</a:t>
                      </a:r>
                      <a:r>
                        <a:rPr lang="en-US" sz="2400" b="1" kern="100">
                          <a:solidFill>
                            <a:srgbClr val="404040"/>
                          </a:solidFill>
                          <a:effectLst/>
                          <a:latin typeface="Times New Roman"/>
                          <a:ea typeface="黑体"/>
                          <a:cs typeface="Courier New"/>
                        </a:rPr>
                        <a:t>(Ω)</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4.0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10.0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16.0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22.0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28.0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ts val="4000"/>
                        </a:lnSpc>
                        <a:spcAft>
                          <a:spcPts val="0"/>
                        </a:spcAft>
                      </a:pPr>
                      <a:r>
                        <a:rPr lang="en-US" sz="2400" b="1" i="1" kern="100">
                          <a:solidFill>
                            <a:srgbClr val="404040"/>
                          </a:solidFill>
                          <a:effectLst/>
                          <a:latin typeface="Times New Roman"/>
                          <a:ea typeface="黑体"/>
                          <a:cs typeface="Courier New"/>
                        </a:rPr>
                        <a:t>I</a:t>
                      </a:r>
                      <a:r>
                        <a:rPr lang="en-US" sz="2400" b="1" kern="100">
                          <a:solidFill>
                            <a:srgbClr val="404040"/>
                          </a:solidFill>
                          <a:effectLst/>
                          <a:latin typeface="Times New Roman"/>
                          <a:ea typeface="黑体"/>
                          <a:cs typeface="Courier New"/>
                        </a:rPr>
                        <a:t>(A)</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1.00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0.50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0.34</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0.25</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dirty="0">
                          <a:solidFill>
                            <a:srgbClr val="404040"/>
                          </a:solidFill>
                          <a:effectLst/>
                          <a:latin typeface="Times New Roman"/>
                          <a:ea typeface="黑体"/>
                          <a:cs typeface="Courier New"/>
                        </a:rPr>
                        <a:t>0.20</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772793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3900" y="-5298"/>
            <a:ext cx="8554346" cy="5221942"/>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利用测得的数据在如图</a:t>
            </a:r>
            <a:r>
              <a:rPr lang="en-US" altLang="zh-CN" sz="2400" b="1" kern="100" dirty="0">
                <a:solidFill>
                  <a:srgbClr val="404040"/>
                </a:solidFill>
                <a:latin typeface="Times New Roman"/>
                <a:ea typeface="黑体"/>
                <a:cs typeface="Courier New"/>
              </a:rPr>
              <a:t>11</a:t>
            </a:r>
            <a:r>
              <a:rPr lang="zh-CN" altLang="zh-CN" sz="2400" b="1" kern="100" dirty="0">
                <a:solidFill>
                  <a:srgbClr val="404040"/>
                </a:solidFill>
                <a:latin typeface="Times New Roman"/>
                <a:ea typeface="黑体"/>
                <a:cs typeface="Times New Roman"/>
              </a:rPr>
              <a:t>所示的坐标纸上画出适当的图象</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a:solidFill>
                <a:srgbClr val="404040"/>
              </a:solidFill>
              <a:latin typeface="Times New Roman"/>
              <a:ea typeface="黑体"/>
              <a:cs typeface="Times New Roman"/>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smtClean="0">
              <a:solidFill>
                <a:srgbClr val="404040"/>
              </a:solidFill>
              <a:latin typeface="Times New Roman"/>
              <a:ea typeface="黑体"/>
              <a:cs typeface="Times New Roman"/>
            </a:endParaRPr>
          </a:p>
          <a:p>
            <a:pPr algn="ctr">
              <a:lnSpc>
                <a:spcPts val="4000"/>
              </a:lnSpc>
              <a:spcAft>
                <a:spcPts val="0"/>
              </a:spcAft>
            </a:pPr>
            <a:endParaRPr lang="en-US" altLang="zh-CN" sz="2400" b="1" kern="100" dirty="0">
              <a:solidFill>
                <a:srgbClr val="404040"/>
              </a:solidFill>
              <a:latin typeface="Times New Roman"/>
              <a:ea typeface="黑体"/>
              <a:cs typeface="Times New Roman"/>
            </a:endParaRPr>
          </a:p>
          <a:p>
            <a:pPr algn="ctr">
              <a:lnSpc>
                <a:spcPts val="4000"/>
              </a:lnSpc>
              <a:spcAft>
                <a:spcPts val="0"/>
              </a:spcAft>
            </a:pPr>
            <a:r>
              <a:rPr lang="zh-CN" altLang="zh-CN" sz="2400" b="1" kern="100" dirty="0" smtClean="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11</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由图象可知，该电池的电动势</a:t>
            </a:r>
            <a:r>
              <a:rPr lang="en-US" altLang="zh-CN" sz="2400" b="1" i="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 V</a:t>
            </a:r>
            <a:r>
              <a:rPr lang="zh-CN" altLang="zh-CN" sz="2400" b="1" kern="100" dirty="0">
                <a:solidFill>
                  <a:srgbClr val="404040"/>
                </a:solidFill>
                <a:latin typeface="Times New Roman"/>
                <a:ea typeface="黑体"/>
                <a:cs typeface="Times New Roman"/>
              </a:rPr>
              <a:t>，该电池的内阻</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________ Ω(</a:t>
            </a:r>
            <a:r>
              <a:rPr lang="zh-CN" altLang="zh-CN" sz="2400" b="1" kern="100" dirty="0">
                <a:solidFill>
                  <a:srgbClr val="404040"/>
                </a:solidFill>
                <a:latin typeface="Times New Roman"/>
                <a:ea typeface="黑体"/>
                <a:cs typeface="Times New Roman"/>
              </a:rPr>
              <a:t>结果保留两位有效数字</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pic>
        <p:nvPicPr>
          <p:cNvPr id="108546" name="Picture 2" descr="27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0244" y="555526"/>
            <a:ext cx="2514946"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37399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4569" y="-48319"/>
            <a:ext cx="8813551" cy="5261505"/>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利用该实验电路测出的电动势</a:t>
            </a:r>
            <a:r>
              <a:rPr lang="en-US" altLang="zh-CN" sz="2400" b="1" i="1" kern="100" dirty="0">
                <a:solidFill>
                  <a:srgbClr val="404040"/>
                </a:solidFill>
                <a:latin typeface="Times New Roman"/>
                <a:ea typeface="黑体"/>
                <a:cs typeface="Courier New"/>
              </a:rPr>
              <a:t>E</a:t>
            </a:r>
            <a:r>
              <a:rPr lang="zh-CN" altLang="zh-CN" sz="2400" b="1" kern="100" baseline="-25000" dirty="0">
                <a:solidFill>
                  <a:srgbClr val="404040"/>
                </a:solidFill>
                <a:latin typeface="Times New Roman"/>
                <a:ea typeface="黑体"/>
                <a:cs typeface="Times New Roman"/>
              </a:rPr>
              <a:t>测</a:t>
            </a:r>
            <a:r>
              <a:rPr lang="zh-CN" altLang="zh-CN" sz="2400" b="1" kern="100" dirty="0">
                <a:solidFill>
                  <a:srgbClr val="404040"/>
                </a:solidFill>
                <a:latin typeface="Times New Roman"/>
                <a:ea typeface="黑体"/>
                <a:cs typeface="Times New Roman"/>
              </a:rPr>
              <a:t>和内阻</a:t>
            </a:r>
            <a:r>
              <a:rPr lang="en-US" altLang="zh-CN" sz="2400" b="1" i="1" kern="100" dirty="0">
                <a:solidFill>
                  <a:srgbClr val="404040"/>
                </a:solidFill>
                <a:latin typeface="Times New Roman"/>
                <a:ea typeface="黑体"/>
                <a:cs typeface="Courier New"/>
              </a:rPr>
              <a:t>r</a:t>
            </a:r>
            <a:r>
              <a:rPr lang="zh-CN" altLang="zh-CN" sz="2400" b="1" kern="100" baseline="-25000" dirty="0">
                <a:solidFill>
                  <a:srgbClr val="404040"/>
                </a:solidFill>
                <a:latin typeface="Times New Roman"/>
                <a:ea typeface="黑体"/>
                <a:cs typeface="Times New Roman"/>
              </a:rPr>
              <a:t>测</a:t>
            </a:r>
            <a:r>
              <a:rPr lang="zh-CN" altLang="zh-CN" sz="2400" b="1" kern="100" dirty="0">
                <a:solidFill>
                  <a:srgbClr val="404040"/>
                </a:solidFill>
                <a:latin typeface="Times New Roman"/>
                <a:ea typeface="黑体"/>
                <a:cs typeface="Times New Roman"/>
              </a:rPr>
              <a:t>与真实值</a:t>
            </a:r>
            <a:r>
              <a:rPr lang="en-US" altLang="zh-CN" sz="2400" b="1" i="1" kern="100" dirty="0">
                <a:solidFill>
                  <a:srgbClr val="404040"/>
                </a:solidFill>
                <a:latin typeface="Times New Roman"/>
                <a:ea typeface="黑体"/>
                <a:cs typeface="Courier New"/>
              </a:rPr>
              <a:t>E</a:t>
            </a:r>
            <a:r>
              <a:rPr lang="zh-CN" altLang="zh-CN" sz="2400" b="1" kern="100" baseline="-25000" dirty="0">
                <a:solidFill>
                  <a:srgbClr val="404040"/>
                </a:solidFill>
                <a:latin typeface="Times New Roman"/>
                <a:ea typeface="黑体"/>
                <a:cs typeface="Times New Roman"/>
              </a:rPr>
              <a:t>真</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r</a:t>
            </a:r>
            <a:r>
              <a:rPr lang="zh-CN" altLang="zh-CN" sz="2400" b="1" kern="100" baseline="-25000" dirty="0">
                <a:solidFill>
                  <a:srgbClr val="404040"/>
                </a:solidFill>
                <a:latin typeface="Times New Roman"/>
                <a:ea typeface="黑体"/>
                <a:cs typeface="Times New Roman"/>
              </a:rPr>
              <a:t>真</a:t>
            </a:r>
            <a:r>
              <a:rPr lang="zh-CN" altLang="zh-CN" sz="2400" b="1" kern="100" dirty="0">
                <a:solidFill>
                  <a:srgbClr val="404040"/>
                </a:solidFill>
                <a:latin typeface="Times New Roman"/>
                <a:ea typeface="黑体"/>
                <a:cs typeface="Times New Roman"/>
              </a:rPr>
              <a:t>相比，理论上</a:t>
            </a:r>
            <a:r>
              <a:rPr lang="en-US" altLang="zh-CN" sz="2400" b="1" i="1" kern="100" dirty="0">
                <a:solidFill>
                  <a:srgbClr val="404040"/>
                </a:solidFill>
                <a:latin typeface="Times New Roman"/>
                <a:ea typeface="黑体"/>
                <a:cs typeface="Courier New"/>
              </a:rPr>
              <a:t>E</a:t>
            </a:r>
            <a:r>
              <a:rPr lang="zh-CN" altLang="zh-CN" sz="2400" b="1" kern="100" baseline="-25000" dirty="0">
                <a:solidFill>
                  <a:srgbClr val="404040"/>
                </a:solidFill>
                <a:latin typeface="Times New Roman"/>
                <a:ea typeface="黑体"/>
                <a:cs typeface="Times New Roman"/>
              </a:rPr>
              <a:t>测</a:t>
            </a:r>
            <a:r>
              <a:rPr lang="en-US" altLang="zh-CN" sz="2400" b="1" kern="100" dirty="0">
                <a:solidFill>
                  <a:srgbClr val="404040"/>
                </a:solidFill>
                <a:latin typeface="Times New Roman"/>
                <a:ea typeface="黑体"/>
                <a:cs typeface="Courier New"/>
              </a:rPr>
              <a:t>________</a:t>
            </a:r>
            <a:r>
              <a:rPr lang="en-US" altLang="zh-CN" sz="2400" b="1" i="1" kern="100" dirty="0">
                <a:solidFill>
                  <a:srgbClr val="404040"/>
                </a:solidFill>
                <a:latin typeface="Times New Roman"/>
                <a:ea typeface="黑体"/>
                <a:cs typeface="Courier New"/>
              </a:rPr>
              <a:t>E</a:t>
            </a:r>
            <a:r>
              <a:rPr lang="zh-CN" altLang="zh-CN" sz="2400" b="1" kern="100" baseline="-25000" dirty="0">
                <a:solidFill>
                  <a:srgbClr val="404040"/>
                </a:solidFill>
                <a:latin typeface="Times New Roman"/>
                <a:ea typeface="黑体"/>
                <a:cs typeface="Times New Roman"/>
              </a:rPr>
              <a:t>真</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r</a:t>
            </a:r>
            <a:r>
              <a:rPr lang="zh-CN" altLang="zh-CN" sz="2400" b="1" kern="100" baseline="-25000" dirty="0">
                <a:solidFill>
                  <a:srgbClr val="404040"/>
                </a:solidFill>
                <a:latin typeface="Times New Roman"/>
                <a:ea typeface="黑体"/>
                <a:cs typeface="Times New Roman"/>
              </a:rPr>
              <a:t>测</a:t>
            </a:r>
            <a:r>
              <a:rPr lang="en-US" altLang="zh-CN" sz="2400" b="1" kern="100" dirty="0">
                <a:solidFill>
                  <a:srgbClr val="404040"/>
                </a:solidFill>
                <a:latin typeface="Times New Roman"/>
                <a:ea typeface="黑体"/>
                <a:cs typeface="Courier New"/>
              </a:rPr>
              <a:t>________</a:t>
            </a:r>
            <a:r>
              <a:rPr lang="en-US" altLang="zh-CN" sz="2400" b="1" i="1" kern="100" dirty="0">
                <a:solidFill>
                  <a:srgbClr val="404040"/>
                </a:solidFill>
                <a:latin typeface="Times New Roman"/>
                <a:ea typeface="黑体"/>
                <a:cs typeface="Courier New"/>
              </a:rPr>
              <a:t>r</a:t>
            </a:r>
            <a:r>
              <a:rPr lang="zh-CN" altLang="zh-CN" sz="2400" b="1" kern="100" baseline="-25000" dirty="0">
                <a:solidFill>
                  <a:srgbClr val="404040"/>
                </a:solidFill>
                <a:latin typeface="Times New Roman"/>
                <a:ea typeface="黑体"/>
                <a:cs typeface="Times New Roman"/>
              </a:rPr>
              <a:t>真</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选填</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&gt;</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&lt;</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或</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zh-CN" altLang="zh-CN" sz="2400" b="1" kern="100" dirty="0">
                <a:solidFill>
                  <a:srgbClr val="0070C0"/>
                </a:solidFill>
                <a:latin typeface="Times New Roman"/>
                <a:ea typeface="黑体"/>
                <a:cs typeface="Times New Roman"/>
              </a:rPr>
              <a:t>审题突破</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本题由安阻法测量电动势和内电阻；由闭合电路欧姆定律可得出有关电流和电阻的关系式；由数学知识可知哪种图象更科学；由公式及表中的数据利用描点法可画出正确的图象；</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由图象交点及斜率的意义可得出有关电动势和内电阻的表达式，则可求得电动势和内电阻；</a:t>
            </a: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实验中由于电表不是理想电表，故要考虑电表内阻对测量结果的影响；由极限分析法可得出电动势的误差</a:t>
            </a:r>
            <a:r>
              <a:rPr lang="en-US" altLang="zh-CN" sz="2400" b="1" kern="100" dirty="0">
                <a:solidFill>
                  <a:srgbClr val="404040"/>
                </a:solidFill>
                <a:latin typeface="Times New Roman"/>
                <a:ea typeface="黑体"/>
                <a:cs typeface="Courier New"/>
              </a:rPr>
              <a:t>.</a:t>
            </a:r>
            <a:endParaRPr lang="zh-CN" altLang="zh-CN" sz="1050" kern="100" dirty="0">
              <a:effectLst/>
              <a:latin typeface="宋体"/>
              <a:cs typeface="Courier New"/>
            </a:endParaRPr>
          </a:p>
        </p:txBody>
      </p:sp>
    </p:spTree>
    <p:extLst>
      <p:ext uri="{BB962C8B-B14F-4D97-AF65-F5344CB8AC3E}">
        <p14:creationId xmlns:p14="http://schemas.microsoft.com/office/powerpoint/2010/main" val="35887487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矩形 3"/>
              <p:cNvSpPr/>
              <p:nvPr/>
            </p:nvSpPr>
            <p:spPr>
              <a:xfrm>
                <a:off x="77850" y="1217627"/>
                <a:ext cx="8901687" cy="3298339"/>
              </a:xfrm>
              <a:prstGeom prst="rect">
                <a:avLst/>
              </a:prstGeom>
            </p:spPr>
            <p:txBody>
              <a:bodyPr wrap="square">
                <a:spAutoFit/>
              </a:bodyPr>
              <a:lstStyle/>
              <a:p>
                <a:pPr algn="just">
                  <a:lnSpc>
                    <a:spcPts val="5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由闭合电路欧姆定律</a:t>
                </a:r>
                <a:r>
                  <a:rPr lang="en-US" altLang="zh-CN" sz="2400" b="1" i="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IR</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Ir</a:t>
                </a:r>
                <a:r>
                  <a:rPr lang="zh-CN" altLang="zh-CN" sz="2400" b="1" kern="100" dirty="0">
                    <a:solidFill>
                      <a:srgbClr val="404040"/>
                    </a:solidFill>
                    <a:latin typeface="Times New Roman"/>
                    <a:ea typeface="黑体"/>
                    <a:cs typeface="Times New Roman"/>
                  </a:rPr>
                  <a:t>得</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E</a:t>
                </a:r>
                <a:r>
                  <a:rPr lang="en-US" altLang="zh-CN" sz="2400" b="1" kern="100" dirty="0" smtClean="0">
                    <a:solidFill>
                      <a:srgbClr val="404040"/>
                    </a:solidFill>
                    <a:latin typeface="Times New Roman"/>
                    <a:ea typeface="黑体"/>
                    <a:cs typeface="Courier New"/>
                  </a:rPr>
                  <a:t>·</a:t>
                </a:r>
                <a14:m>
                  <m:oMath xmlns:m="http://schemas.openxmlformats.org/officeDocument/2006/math">
                    <m:f>
                      <m:fPr>
                        <m:ctrlPr>
                          <a:rPr lang="en-US" altLang="zh-CN" sz="2400" b="1" i="1" kern="100" smtClean="0">
                            <a:solidFill>
                              <a:srgbClr val="404040"/>
                            </a:solidFill>
                            <a:latin typeface="Cambria Math"/>
                            <a:ea typeface="黑体"/>
                            <a:cs typeface="Courier New"/>
                          </a:rPr>
                        </m:ctrlPr>
                      </m:fPr>
                      <m:num>
                        <m:r>
                          <m:rPr>
                            <m:nor/>
                          </m:rPr>
                          <a:rPr lang="en-US" altLang="zh-CN" sz="2400" b="1" kern="100">
                            <a:solidFill>
                              <a:srgbClr val="404040"/>
                            </a:solidFill>
                            <a:latin typeface="Times New Roman"/>
                            <a:ea typeface="黑体"/>
                          </a:rPr>
                          <m:t>1</m:t>
                        </m:r>
                      </m:num>
                      <m:den>
                        <m:r>
                          <m:rPr>
                            <m:nor/>
                          </m:rPr>
                          <a:rPr lang="en-US" altLang="zh-CN" sz="2400" b="1" i="1" kern="100">
                            <a:solidFill>
                              <a:srgbClr val="404040"/>
                            </a:solidFill>
                            <a:latin typeface="Times New Roman"/>
                            <a:ea typeface="黑体"/>
                          </a:rPr>
                          <m:t>I</m:t>
                        </m:r>
                      </m:den>
                    </m:f>
                  </m:oMath>
                </a14:m>
                <a:r>
                  <a:rPr lang="zh-CN" altLang="zh-CN" sz="2400" b="1" kern="100" dirty="0" smtClean="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，则图象斜率为：</a:t>
                </a:r>
                <a:r>
                  <a:rPr lang="en-US" altLang="zh-CN" sz="2400" b="1" i="1" kern="100" dirty="0">
                    <a:solidFill>
                      <a:srgbClr val="404040"/>
                    </a:solidFill>
                    <a:latin typeface="Times New Roman"/>
                    <a:ea typeface="黑体"/>
                    <a:cs typeface="Courier New"/>
                  </a:rPr>
                  <a:t>k</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，电动势为：</a:t>
                </a:r>
                <a:r>
                  <a:rPr lang="en-US" altLang="zh-CN" sz="2400" b="1" i="1" kern="100" dirty="0">
                    <a:solidFill>
                      <a:srgbClr val="404040"/>
                    </a:solidFill>
                    <a:latin typeface="Times New Roman"/>
                    <a:ea typeface="黑体"/>
                    <a:cs typeface="Courier New"/>
                  </a:rPr>
                  <a:t>E</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k</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Δ</m:t>
                        </m:r>
                        <m:r>
                          <m:rPr>
                            <m:nor/>
                          </m:rPr>
                          <a:rPr lang="en-US" altLang="zh-CN" sz="2400" b="1" i="1" kern="100">
                            <a:solidFill>
                              <a:srgbClr val="404040"/>
                            </a:solidFill>
                            <a:latin typeface="Times New Roman"/>
                            <a:ea typeface="黑体"/>
                          </a:rPr>
                          <m:t>R</m:t>
                        </m:r>
                      </m:num>
                      <m:den>
                        <m:r>
                          <m:rPr>
                            <m:nor/>
                          </m:rPr>
                          <a:rPr lang="en-US" altLang="zh-CN" sz="2400" b="1" kern="100">
                            <a:solidFill>
                              <a:srgbClr val="404040"/>
                            </a:solidFill>
                            <a:latin typeface="Times New Roman"/>
                            <a:ea typeface="黑体"/>
                          </a:rPr>
                          <m:t>Δ</m:t>
                        </m:r>
                        <m:f>
                          <m:fPr>
                            <m:ctrlPr>
                              <a:rPr lang="en-US" altLang="zh-CN" sz="2400" b="1" i="1" kern="100" smtClean="0">
                                <a:solidFill>
                                  <a:srgbClr val="404040"/>
                                </a:solidFill>
                                <a:latin typeface="Cambria Math"/>
                                <a:ea typeface="黑体"/>
                              </a:rPr>
                            </m:ctrlPr>
                          </m:fPr>
                          <m:num>
                            <m:r>
                              <m:rPr>
                                <m:nor/>
                              </m:rPr>
                              <a:rPr lang="en-US" altLang="zh-CN" sz="2400" b="1" kern="100">
                                <a:solidFill>
                                  <a:srgbClr val="404040"/>
                                </a:solidFill>
                                <a:latin typeface="Times New Roman"/>
                                <a:ea typeface="黑体"/>
                              </a:rPr>
                              <m:t>1</m:t>
                            </m:r>
                          </m:num>
                          <m:den>
                            <m:r>
                              <m:rPr>
                                <m:nor/>
                              </m:rPr>
                              <a:rPr lang="en-US" altLang="zh-CN" sz="2400" b="1" i="1" kern="100">
                                <a:solidFill>
                                  <a:srgbClr val="404040"/>
                                </a:solidFill>
                                <a:latin typeface="Times New Roman"/>
                                <a:ea typeface="黑体"/>
                              </a:rPr>
                              <m:t>I</m:t>
                            </m:r>
                          </m:den>
                        </m:f>
                      </m:den>
                    </m:f>
                  </m:oMath>
                </a14:m>
                <a:r>
                  <a:rPr lang="en-US" altLang="zh-CN" sz="2400" b="1" kern="100" dirty="0" smtClean="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6.0 V</a:t>
                </a:r>
                <a:r>
                  <a:rPr lang="zh-CN" altLang="zh-CN" sz="2400" b="1" kern="100" dirty="0">
                    <a:solidFill>
                      <a:srgbClr val="404040"/>
                    </a:solidFill>
                    <a:latin typeface="Times New Roman"/>
                    <a:ea typeface="黑体"/>
                    <a:cs typeface="Times New Roman"/>
                  </a:rPr>
                  <a:t>，内阻为：</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2.0 Ω.</a:t>
                </a:r>
                <a:endParaRPr lang="zh-CN" altLang="zh-CN" sz="1050" kern="100" dirty="0">
                  <a:latin typeface="宋体"/>
                  <a:cs typeface="Courier New"/>
                </a:endParaRPr>
              </a:p>
              <a:p>
                <a:pPr algn="just">
                  <a:lnSpc>
                    <a:spcPts val="5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由于电流表的分压作用，电流表会分担一部分电压，即</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5000"/>
                  </a:lnSpc>
                  <a:spcAft>
                    <a:spcPts val="0"/>
                  </a:spcAft>
                </a:pPr>
                <a:r>
                  <a:rPr lang="en-US" altLang="zh-CN" sz="2400" b="1" kern="100" dirty="0" smtClean="0">
                    <a:solidFill>
                      <a:srgbClr val="404040"/>
                    </a:solidFill>
                    <a:latin typeface="Times New Roman"/>
                    <a:ea typeface="黑体"/>
                    <a:cs typeface="Times New Roman"/>
                  </a:rPr>
                  <a:t>                           </a:t>
                </a:r>
                <a:r>
                  <a:rPr lang="zh-CN" altLang="zh-CN" sz="2400" b="1" kern="100" dirty="0" smtClean="0">
                    <a:solidFill>
                      <a:srgbClr val="404040"/>
                    </a:solidFill>
                    <a:latin typeface="Times New Roman"/>
                    <a:ea typeface="黑体"/>
                    <a:cs typeface="Times New Roman"/>
                  </a:rPr>
                  <a:t>斜率</a:t>
                </a:r>
                <a:r>
                  <a:rPr lang="zh-CN" altLang="zh-CN" sz="2400" b="1" kern="100" dirty="0">
                    <a:solidFill>
                      <a:srgbClr val="404040"/>
                    </a:solidFill>
                    <a:latin typeface="Times New Roman"/>
                    <a:ea typeface="黑体"/>
                    <a:cs typeface="Times New Roman"/>
                  </a:rPr>
                  <a:t>不变，则电动势大小不变，而测量内阻实际上是电源内阻与电流表内阻之和，故测量值大于实际值</a:t>
                </a:r>
                <a:r>
                  <a:rPr lang="en-US" altLang="zh-CN" sz="2400" b="1" kern="100" dirty="0" smtClean="0">
                    <a:solidFill>
                      <a:srgbClr val="404040"/>
                    </a:solidFill>
                    <a:latin typeface="Times New Roman"/>
                    <a:ea typeface="黑体"/>
                    <a:cs typeface="Courier New"/>
                  </a:rPr>
                  <a:t>.</a:t>
                </a:r>
              </a:p>
            </p:txBody>
          </p:sp>
        </mc:Choice>
        <mc:Fallback xmlns="">
          <p:sp>
            <p:nvSpPr>
              <p:cNvPr id="4" name="矩形 3"/>
              <p:cNvSpPr>
                <a:spLocks noRot="1" noChangeAspect="1" noMove="1" noResize="1" noEditPoints="1" noAdjustHandles="1" noChangeArrowheads="1" noChangeShapeType="1" noTextEdit="1"/>
              </p:cNvSpPr>
              <p:nvPr/>
            </p:nvSpPr>
            <p:spPr>
              <a:xfrm>
                <a:off x="77850" y="1217627"/>
                <a:ext cx="8901687" cy="3298339"/>
              </a:xfrm>
              <a:prstGeom prst="rect">
                <a:avLst/>
              </a:prstGeom>
              <a:blipFill rotWithShape="1">
                <a:blip r:embed="rId3"/>
                <a:stretch>
                  <a:fillRect l="-1096" r="-1027" b="-739"/>
                </a:stretch>
              </a:blipFill>
            </p:spPr>
            <p:txBody>
              <a:bodyPr/>
              <a:lstStyle/>
              <a:p>
                <a:r>
                  <a:rPr lang="zh-CN" altLang="en-US">
                    <a:noFill/>
                  </a:rPr>
                  <a:t> </a:t>
                </a:r>
              </a:p>
            </p:txBody>
          </p:sp>
        </mc:Fallback>
      </mc:AlternateContent>
      <p:graphicFrame>
        <p:nvGraphicFramePr>
          <p:cNvPr id="2" name="对象 1"/>
          <p:cNvGraphicFramePr>
            <a:graphicFrameLocks noChangeAspect="1"/>
          </p:cNvGraphicFramePr>
          <p:nvPr>
            <p:extLst>
              <p:ext uri="{D42A27DB-BD31-4B8C-83A1-F6EECF244321}">
                <p14:modId xmlns:p14="http://schemas.microsoft.com/office/powerpoint/2010/main" val="4288686163"/>
              </p:ext>
            </p:extLst>
          </p:nvPr>
        </p:nvGraphicFramePr>
        <p:xfrm>
          <a:off x="243900" y="3092158"/>
          <a:ext cx="2179638" cy="808037"/>
        </p:xfrm>
        <a:graphic>
          <a:graphicData uri="http://schemas.openxmlformats.org/presentationml/2006/ole">
            <mc:AlternateContent xmlns:mc="http://schemas.openxmlformats.org/markup-compatibility/2006">
              <mc:Choice xmlns:v="urn:schemas-microsoft-com:vml" Requires="v">
                <p:oleObj spid="_x0000_s118794" name="文档" r:id="rId4" imgW="2179977" imgH="808768" progId="Word.Document.12">
                  <p:embed/>
                </p:oleObj>
              </mc:Choice>
              <mc:Fallback>
                <p:oleObj name="文档" r:id="rId4" imgW="2179977" imgH="808768" progId="Word.Document.12">
                  <p:embed/>
                  <p:pic>
                    <p:nvPicPr>
                      <p:cNvPr id="0" name=""/>
                      <p:cNvPicPr/>
                      <p:nvPr/>
                    </p:nvPicPr>
                    <p:blipFill>
                      <a:blip r:embed="rId5"/>
                      <a:stretch>
                        <a:fillRect/>
                      </a:stretch>
                    </p:blipFill>
                    <p:spPr>
                      <a:xfrm>
                        <a:off x="243900" y="3092158"/>
                        <a:ext cx="2179638" cy="808037"/>
                      </a:xfrm>
                      <a:prstGeom prst="rect">
                        <a:avLst/>
                      </a:prstGeom>
                    </p:spPr>
                  </p:pic>
                </p:oleObj>
              </mc:Fallback>
            </mc:AlternateContent>
          </a:graphicData>
        </a:graphic>
      </p:graphicFrame>
    </p:spTree>
    <p:extLst>
      <p:ext uri="{BB962C8B-B14F-4D97-AF65-F5344CB8AC3E}">
        <p14:creationId xmlns:p14="http://schemas.microsoft.com/office/powerpoint/2010/main" val="14505375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linds(horizontal)">
                                      <p:cBhvr>
                                        <p:cTn id="10" dur="500"/>
                                        <p:tgtEl>
                                          <p:spTgt spid="4">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矩形 3"/>
              <p:cNvSpPr/>
              <p:nvPr/>
            </p:nvSpPr>
            <p:spPr>
              <a:xfrm>
                <a:off x="387916" y="123478"/>
                <a:ext cx="8302764" cy="4708981"/>
              </a:xfrm>
              <a:prstGeom prst="rect">
                <a:avLst/>
              </a:prstGeom>
            </p:spPr>
            <p:txBody>
              <a:bodyPr wrap="square">
                <a:spAutoFit/>
              </a:bodyPr>
              <a:lstStyle/>
              <a:p>
                <a:pPr algn="just">
                  <a:lnSpc>
                    <a:spcPts val="40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smtClean="0">
                    <a:solidFill>
                      <a:schemeClr val="accent6">
                        <a:lumMod val="75000"/>
                      </a:schemeClr>
                    </a:solidFill>
                    <a:latin typeface="Times New Roman"/>
                    <a:ea typeface="黑体"/>
                    <a:cs typeface="Courier New"/>
                  </a:rPr>
                  <a:t>(1)</a:t>
                </a:r>
                <a:r>
                  <a:rPr lang="zh-CN" altLang="zh-CN" sz="2400" b="1" kern="100" dirty="0">
                    <a:solidFill>
                      <a:schemeClr val="accent6">
                        <a:lumMod val="75000"/>
                      </a:schemeClr>
                    </a:solidFill>
                    <a:latin typeface="Times New Roman"/>
                    <a:ea typeface="黑体"/>
                    <a:cs typeface="Times New Roman"/>
                  </a:rPr>
                  <a:t>画出</a:t>
                </a:r>
                <a:r>
                  <a:rPr lang="en-US" altLang="zh-CN" sz="2400" b="1" i="1" kern="100" dirty="0">
                    <a:solidFill>
                      <a:schemeClr val="accent6">
                        <a:lumMod val="75000"/>
                      </a:schemeClr>
                    </a:solidFill>
                    <a:latin typeface="Times New Roman"/>
                    <a:ea typeface="黑体"/>
                    <a:cs typeface="Courier New"/>
                  </a:rPr>
                  <a:t>R</a:t>
                </a:r>
                <a:r>
                  <a:rPr lang="en-US" altLang="zh-CN" sz="2400" b="1" kern="100" dirty="0" smtClean="0">
                    <a:solidFill>
                      <a:schemeClr val="accent6">
                        <a:lumMod val="75000"/>
                      </a:schemeClr>
                    </a:solidFill>
                    <a:latin typeface="Times New Roman"/>
                    <a:ea typeface="黑体"/>
                    <a:cs typeface="Courier New"/>
                  </a:rPr>
                  <a:t>—</a:t>
                </a:r>
                <a14:m>
                  <m:oMath xmlns:m="http://schemas.openxmlformats.org/officeDocument/2006/math">
                    <m:f>
                      <m:fPr>
                        <m:ctrlPr>
                          <a:rPr lang="en-US" altLang="zh-CN" sz="2400" b="1" i="1" kern="100">
                            <a:solidFill>
                              <a:schemeClr val="accent6">
                                <a:lumMod val="75000"/>
                              </a:schemeClr>
                            </a:solidFill>
                            <a:latin typeface="Cambria Math"/>
                            <a:ea typeface="黑体"/>
                            <a:cs typeface="Courier New"/>
                          </a:rPr>
                        </m:ctrlPr>
                      </m:fPr>
                      <m:num>
                        <m:r>
                          <m:rPr>
                            <m:nor/>
                          </m:rPr>
                          <a:rPr lang="en-US" altLang="zh-CN" sz="2400" b="1" kern="100">
                            <a:solidFill>
                              <a:schemeClr val="accent6">
                                <a:lumMod val="75000"/>
                              </a:schemeClr>
                            </a:solidFill>
                            <a:latin typeface="Times New Roman"/>
                            <a:ea typeface="黑体"/>
                          </a:rPr>
                          <m:t>1</m:t>
                        </m:r>
                      </m:num>
                      <m:den>
                        <m:r>
                          <m:rPr>
                            <m:nor/>
                          </m:rPr>
                          <a:rPr lang="en-US" altLang="zh-CN" sz="2400" b="1" i="1" kern="100">
                            <a:solidFill>
                              <a:schemeClr val="accent6">
                                <a:lumMod val="75000"/>
                              </a:schemeClr>
                            </a:solidFill>
                            <a:latin typeface="Times New Roman"/>
                            <a:ea typeface="黑体"/>
                          </a:rPr>
                          <m:t>I</m:t>
                        </m:r>
                      </m:den>
                    </m:f>
                  </m:oMath>
                </a14:m>
                <a:r>
                  <a:rPr lang="zh-CN" altLang="zh-CN" sz="2400" b="1" kern="100" dirty="0" smtClean="0">
                    <a:solidFill>
                      <a:schemeClr val="accent6">
                        <a:lumMod val="75000"/>
                      </a:schemeClr>
                    </a:solidFill>
                    <a:latin typeface="Times New Roman"/>
                    <a:ea typeface="黑体"/>
                    <a:cs typeface="Times New Roman"/>
                  </a:rPr>
                  <a:t>图象</a:t>
                </a:r>
                <a:r>
                  <a:rPr lang="en-US" altLang="zh-CN" sz="2400" b="1" kern="100" dirty="0">
                    <a:solidFill>
                      <a:schemeClr val="accent6">
                        <a:lumMod val="75000"/>
                      </a:schemeClr>
                    </a:solidFill>
                    <a:latin typeface="Times New Roman"/>
                    <a:ea typeface="黑体"/>
                    <a:cs typeface="Courier New"/>
                  </a:rPr>
                  <a:t>.</a:t>
                </a:r>
                <a:endParaRPr lang="zh-CN" altLang="zh-CN" sz="1050" kern="100" dirty="0">
                  <a:solidFill>
                    <a:schemeClr val="accent6">
                      <a:lumMod val="75000"/>
                    </a:schemeClr>
                  </a:solidFill>
                  <a:latin typeface="宋体"/>
                  <a:cs typeface="Courier New"/>
                </a:endParaRPr>
              </a:p>
              <a:p>
                <a:pPr algn="just">
                  <a:lnSpc>
                    <a:spcPts val="4000"/>
                  </a:lnSpc>
                  <a:spcAft>
                    <a:spcPts val="0"/>
                  </a:spcAft>
                </a:pPr>
                <a:endParaRPr lang="en-US" altLang="zh-CN" sz="2400" b="1" kern="100" dirty="0" smtClean="0">
                  <a:solidFill>
                    <a:schemeClr val="accent6">
                      <a:lumMod val="75000"/>
                    </a:schemeClr>
                  </a:solidFill>
                  <a:latin typeface="Times New Roman"/>
                  <a:ea typeface="黑体"/>
                  <a:cs typeface="Courier New"/>
                </a:endParaRPr>
              </a:p>
              <a:p>
                <a:pPr algn="just">
                  <a:lnSpc>
                    <a:spcPts val="4000"/>
                  </a:lnSpc>
                  <a:spcAft>
                    <a:spcPts val="0"/>
                  </a:spcAft>
                </a:pPr>
                <a:endParaRPr lang="en-US" altLang="zh-CN" sz="2400" b="1" kern="100" dirty="0">
                  <a:solidFill>
                    <a:schemeClr val="accent6">
                      <a:lumMod val="75000"/>
                    </a:schemeClr>
                  </a:solidFill>
                  <a:latin typeface="Times New Roman"/>
                  <a:ea typeface="黑体"/>
                  <a:cs typeface="Courier New"/>
                </a:endParaRPr>
              </a:p>
              <a:p>
                <a:pPr algn="just">
                  <a:lnSpc>
                    <a:spcPts val="4000"/>
                  </a:lnSpc>
                  <a:spcAft>
                    <a:spcPts val="0"/>
                  </a:spcAft>
                </a:pPr>
                <a:endParaRPr lang="en-US" altLang="zh-CN" sz="2400" b="1" kern="100" dirty="0" smtClean="0">
                  <a:solidFill>
                    <a:schemeClr val="accent6">
                      <a:lumMod val="75000"/>
                    </a:schemeClr>
                  </a:solidFill>
                  <a:latin typeface="Times New Roman"/>
                  <a:ea typeface="黑体"/>
                  <a:cs typeface="Courier New"/>
                </a:endParaRPr>
              </a:p>
              <a:p>
                <a:pPr algn="just">
                  <a:lnSpc>
                    <a:spcPts val="4000"/>
                  </a:lnSpc>
                  <a:spcAft>
                    <a:spcPts val="0"/>
                  </a:spcAft>
                </a:pPr>
                <a:endParaRPr lang="en-US" altLang="zh-CN" sz="2400" b="1" kern="100" dirty="0">
                  <a:solidFill>
                    <a:schemeClr val="accent6">
                      <a:lumMod val="75000"/>
                    </a:schemeClr>
                  </a:solidFill>
                  <a:latin typeface="Times New Roman"/>
                  <a:ea typeface="黑体"/>
                  <a:cs typeface="Courier New"/>
                </a:endParaRPr>
              </a:p>
              <a:p>
                <a:pPr algn="just">
                  <a:lnSpc>
                    <a:spcPts val="4000"/>
                  </a:lnSpc>
                  <a:spcAft>
                    <a:spcPts val="0"/>
                  </a:spcAft>
                </a:pPr>
                <a:endParaRPr lang="en-US" altLang="zh-CN" sz="2400" b="1" kern="100" dirty="0" smtClean="0">
                  <a:solidFill>
                    <a:schemeClr val="accent6">
                      <a:lumMod val="75000"/>
                    </a:schemeClr>
                  </a:solidFill>
                  <a:latin typeface="Times New Roman"/>
                  <a:ea typeface="黑体"/>
                  <a:cs typeface="Courier New"/>
                </a:endParaRPr>
              </a:p>
              <a:p>
                <a:pPr algn="just">
                  <a:lnSpc>
                    <a:spcPts val="4000"/>
                  </a:lnSpc>
                  <a:spcAft>
                    <a:spcPts val="0"/>
                  </a:spcAft>
                </a:pPr>
                <a:endParaRPr lang="en-US" altLang="zh-CN" sz="2400" b="1" kern="100" dirty="0">
                  <a:solidFill>
                    <a:schemeClr val="accent6">
                      <a:lumMod val="75000"/>
                    </a:schemeClr>
                  </a:solidFill>
                  <a:latin typeface="Times New Roman"/>
                  <a:ea typeface="黑体"/>
                  <a:cs typeface="Courier New"/>
                </a:endParaRPr>
              </a:p>
              <a:p>
                <a:pPr algn="just">
                  <a:lnSpc>
                    <a:spcPts val="4000"/>
                  </a:lnSpc>
                  <a:spcAft>
                    <a:spcPts val="0"/>
                  </a:spcAft>
                </a:pPr>
                <a:r>
                  <a:rPr lang="en-US" altLang="zh-CN" sz="2400" b="1" kern="100" dirty="0" smtClean="0">
                    <a:solidFill>
                      <a:schemeClr val="accent6">
                        <a:lumMod val="75000"/>
                      </a:schemeClr>
                    </a:solidFill>
                    <a:latin typeface="Times New Roman"/>
                    <a:ea typeface="黑体"/>
                    <a:cs typeface="Courier New"/>
                  </a:rPr>
                  <a:t>(</a:t>
                </a:r>
                <a:r>
                  <a:rPr lang="en-US" altLang="zh-CN" sz="2400" b="1" kern="100" dirty="0">
                    <a:solidFill>
                      <a:schemeClr val="accent6">
                        <a:lumMod val="75000"/>
                      </a:schemeClr>
                    </a:solidFill>
                    <a:latin typeface="Times New Roman"/>
                    <a:ea typeface="黑体"/>
                    <a:cs typeface="Courier New"/>
                  </a:rPr>
                  <a:t>2)6.0</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2.0</a:t>
                </a:r>
                <a:r>
                  <a:rPr lang="zh-CN" altLang="zh-CN" sz="2400" b="1" kern="100" dirty="0">
                    <a:solidFill>
                      <a:schemeClr val="accent6">
                        <a:lumMod val="75000"/>
                      </a:schemeClr>
                    </a:solidFill>
                    <a:latin typeface="Times New Roman"/>
                    <a:ea typeface="黑体"/>
                    <a:cs typeface="Times New Roman"/>
                  </a:rPr>
                  <a:t>　</a:t>
                </a:r>
                <a:endParaRPr lang="en-US" altLang="zh-CN" sz="2400" b="1" kern="100" dirty="0" smtClean="0">
                  <a:solidFill>
                    <a:schemeClr val="accent6">
                      <a:lumMod val="75000"/>
                    </a:schemeClr>
                  </a:solidFill>
                  <a:latin typeface="Times New Roman"/>
                  <a:ea typeface="黑体"/>
                  <a:cs typeface="Times New Roman"/>
                </a:endParaRPr>
              </a:p>
              <a:p>
                <a:pPr algn="just">
                  <a:lnSpc>
                    <a:spcPts val="4000"/>
                  </a:lnSpc>
                  <a:spcAft>
                    <a:spcPts val="0"/>
                  </a:spcAft>
                </a:pPr>
                <a:r>
                  <a:rPr lang="en-US" altLang="zh-CN" sz="2400" b="1" kern="100" dirty="0" smtClean="0">
                    <a:solidFill>
                      <a:schemeClr val="accent6">
                        <a:lumMod val="75000"/>
                      </a:schemeClr>
                    </a:solidFill>
                    <a:latin typeface="Times New Roman"/>
                    <a:ea typeface="黑体"/>
                    <a:cs typeface="Courier New"/>
                  </a:rPr>
                  <a:t>(</a:t>
                </a:r>
                <a:r>
                  <a:rPr lang="en-US" altLang="zh-CN" sz="2400" b="1" kern="100" dirty="0">
                    <a:solidFill>
                      <a:schemeClr val="accent6">
                        <a:lumMod val="75000"/>
                      </a:schemeClr>
                    </a:solidFill>
                    <a:latin typeface="Times New Roman"/>
                    <a:ea typeface="黑体"/>
                    <a:cs typeface="Courier New"/>
                  </a:rPr>
                  <a:t>3)</a:t>
                </a:r>
                <a:r>
                  <a:rPr lang="zh-CN" altLang="zh-CN" sz="2400" b="1" kern="100" dirty="0">
                    <a:solidFill>
                      <a:schemeClr val="accent6">
                        <a:lumMod val="75000"/>
                      </a:schemeClr>
                    </a:solidFill>
                    <a:latin typeface="Times New Roman"/>
                    <a:ea typeface="黑体"/>
                    <a:cs typeface="Times New Roman"/>
                  </a:rPr>
                  <a:t>＝　</a:t>
                </a:r>
                <a:r>
                  <a:rPr lang="en-US" altLang="zh-CN" sz="2400" b="1" kern="100" dirty="0" smtClean="0">
                    <a:solidFill>
                      <a:schemeClr val="accent6">
                        <a:lumMod val="75000"/>
                      </a:schemeClr>
                    </a:solidFill>
                    <a:latin typeface="Times New Roman"/>
                    <a:ea typeface="黑体"/>
                    <a:cs typeface="Courier New"/>
                  </a:rPr>
                  <a:t>&gt;</a:t>
                </a:r>
                <a:endParaRPr lang="zh-CN" altLang="zh-CN" sz="1050" kern="100" dirty="0">
                  <a:solidFill>
                    <a:schemeClr val="accent6">
                      <a:lumMod val="75000"/>
                    </a:schemeClr>
                  </a:solidFill>
                  <a:latin typeface="宋体"/>
                  <a:cs typeface="Courier New"/>
                </a:endParaRPr>
              </a:p>
            </p:txBody>
          </p:sp>
        </mc:Choice>
        <mc:Fallback xmlns="">
          <p:sp>
            <p:nvSpPr>
              <p:cNvPr id="4" name="矩形 3"/>
              <p:cNvSpPr>
                <a:spLocks noRot="1" noChangeAspect="1" noMove="1" noResize="1" noEditPoints="1" noAdjustHandles="1" noChangeArrowheads="1" noChangeShapeType="1" noTextEdit="1"/>
              </p:cNvSpPr>
              <p:nvPr/>
            </p:nvSpPr>
            <p:spPr>
              <a:xfrm>
                <a:off x="387916" y="123478"/>
                <a:ext cx="8302764" cy="4708981"/>
              </a:xfrm>
              <a:prstGeom prst="rect">
                <a:avLst/>
              </a:prstGeom>
              <a:blipFill rotWithShape="1">
                <a:blip r:embed="rId2"/>
                <a:stretch>
                  <a:fillRect l="-1175" b="-776"/>
                </a:stretch>
              </a:blipFill>
            </p:spPr>
            <p:txBody>
              <a:bodyPr/>
              <a:lstStyle/>
              <a:p>
                <a:r>
                  <a:rPr lang="zh-CN" altLang="en-US">
                    <a:noFill/>
                  </a:rPr>
                  <a:t> </a:t>
                </a:r>
              </a:p>
            </p:txBody>
          </p:sp>
        </mc:Fallback>
      </mc:AlternateContent>
      <p:pic>
        <p:nvPicPr>
          <p:cNvPr id="111618" name="Picture 2" descr="27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17962" y="951647"/>
            <a:ext cx="2616208"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1917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对角圆角矩形 4"/>
          <p:cNvSpPr/>
          <p:nvPr/>
        </p:nvSpPr>
        <p:spPr>
          <a:xfrm>
            <a:off x="284270" y="51470"/>
            <a:ext cx="1728192"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600" b="1" dirty="0" smtClean="0">
                <a:solidFill>
                  <a:schemeClr val="bg1"/>
                </a:solidFill>
                <a:latin typeface="微软雅黑" pitchFamily="34" charset="-122"/>
                <a:ea typeface="微软雅黑" pitchFamily="34" charset="-122"/>
              </a:rPr>
              <a:t>突破训练</a:t>
            </a:r>
            <a:endParaRPr lang="zh-CN" altLang="en-US" sz="2600" b="1" dirty="0">
              <a:solidFill>
                <a:schemeClr val="bg1"/>
              </a:solidFill>
              <a:latin typeface="微软雅黑" pitchFamily="34" charset="-122"/>
              <a:ea typeface="微软雅黑" pitchFamily="34" charset="-122"/>
            </a:endParaRPr>
          </a:p>
        </p:txBody>
      </p:sp>
      <p:sp>
        <p:nvSpPr>
          <p:cNvPr id="9" name="矩形 8"/>
          <p:cNvSpPr/>
          <p:nvPr/>
        </p:nvSpPr>
        <p:spPr>
          <a:xfrm>
            <a:off x="164272" y="506378"/>
            <a:ext cx="8608210" cy="3170099"/>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7.</a:t>
            </a:r>
            <a:r>
              <a:rPr lang="zh-CN" altLang="zh-CN" sz="2400" b="1" kern="100" dirty="0">
                <a:solidFill>
                  <a:srgbClr val="404040"/>
                </a:solidFill>
                <a:latin typeface="Times New Roman"/>
                <a:ea typeface="黑体"/>
                <a:cs typeface="Times New Roman"/>
              </a:rPr>
              <a:t>用如图</a:t>
            </a:r>
            <a:r>
              <a:rPr lang="en-US" altLang="zh-CN" sz="2400" b="1" kern="100" dirty="0">
                <a:solidFill>
                  <a:srgbClr val="404040"/>
                </a:solidFill>
                <a:latin typeface="Times New Roman"/>
                <a:ea typeface="黑体"/>
                <a:cs typeface="Courier New"/>
              </a:rPr>
              <a:t>12</a:t>
            </a:r>
            <a:r>
              <a:rPr lang="zh-CN" altLang="zh-CN" sz="2400" b="1" kern="100" dirty="0">
                <a:solidFill>
                  <a:srgbClr val="404040"/>
                </a:solidFill>
                <a:latin typeface="Times New Roman"/>
                <a:ea typeface="黑体"/>
                <a:cs typeface="Times New Roman"/>
              </a:rPr>
              <a:t>所示实验装置测量滑块</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与</a:t>
            </a:r>
            <a:r>
              <a:rPr lang="zh-CN" altLang="zh-CN" sz="2400" b="1" kern="100" dirty="0" smtClean="0">
                <a:solidFill>
                  <a:srgbClr val="404040"/>
                </a:solidFill>
                <a:latin typeface="Times New Roman"/>
                <a:ea typeface="黑体"/>
                <a:cs typeface="Times New Roman"/>
              </a:rPr>
              <a:t>木板间</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的</a:t>
            </a:r>
            <a:r>
              <a:rPr lang="zh-CN" altLang="zh-CN" sz="2400" b="1" kern="100" dirty="0">
                <a:solidFill>
                  <a:srgbClr val="404040"/>
                </a:solidFill>
                <a:latin typeface="Times New Roman"/>
                <a:ea typeface="黑体"/>
                <a:cs typeface="Times New Roman"/>
              </a:rPr>
              <a:t>动摩擦因数</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长木板水平固定，细线</a:t>
            </a:r>
            <a:r>
              <a:rPr lang="zh-CN" altLang="zh-CN" sz="2400" b="1" kern="100" dirty="0" smtClean="0">
                <a:solidFill>
                  <a:srgbClr val="404040"/>
                </a:solidFill>
                <a:latin typeface="Times New Roman"/>
                <a:ea typeface="黑体"/>
                <a:cs typeface="Times New Roman"/>
              </a:rPr>
              <a:t>跨过定</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滑轮</a:t>
            </a:r>
            <a:r>
              <a:rPr lang="zh-CN" altLang="zh-CN" sz="2400" b="1" kern="100" dirty="0">
                <a:solidFill>
                  <a:srgbClr val="404040"/>
                </a:solidFill>
                <a:latin typeface="Times New Roman"/>
                <a:ea typeface="黑体"/>
                <a:cs typeface="Times New Roman"/>
              </a:rPr>
              <a:t>与滑块</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、重锤</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相连</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将细线拉</a:t>
            </a:r>
            <a:r>
              <a:rPr lang="zh-CN" altLang="zh-CN" sz="2400" b="1" kern="100" dirty="0" smtClean="0">
                <a:solidFill>
                  <a:srgbClr val="404040"/>
                </a:solidFill>
                <a:latin typeface="Times New Roman"/>
                <a:ea typeface="黑体"/>
                <a:cs typeface="Times New Roman"/>
              </a:rPr>
              <a:t>直，测</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出</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离地面的高度</a:t>
            </a:r>
            <a:r>
              <a:rPr lang="en-US" altLang="zh-CN" sz="2400" b="1" i="1" kern="100" dirty="0">
                <a:solidFill>
                  <a:srgbClr val="404040"/>
                </a:solidFill>
                <a:latin typeface="Times New Roman"/>
                <a:ea typeface="黑体"/>
                <a:cs typeface="Courier New"/>
              </a:rPr>
              <a:t>h</a:t>
            </a:r>
            <a:r>
              <a:rPr lang="zh-CN" altLang="zh-CN" sz="2400" b="1" kern="100" dirty="0">
                <a:solidFill>
                  <a:srgbClr val="404040"/>
                </a:solidFill>
                <a:latin typeface="Times New Roman"/>
                <a:ea typeface="黑体"/>
                <a:cs typeface="Times New Roman"/>
              </a:rPr>
              <a:t>，将重锤从</a:t>
            </a:r>
            <a:r>
              <a:rPr lang="en-US" altLang="zh-CN" sz="2400" b="1" i="1" kern="100" dirty="0">
                <a:solidFill>
                  <a:srgbClr val="404040"/>
                </a:solidFill>
                <a:latin typeface="Times New Roman"/>
                <a:ea typeface="黑体"/>
                <a:cs typeface="Courier New"/>
              </a:rPr>
              <a:t>h</a:t>
            </a:r>
            <a:r>
              <a:rPr lang="zh-CN" altLang="zh-CN" sz="2400" b="1" kern="100" dirty="0">
                <a:solidFill>
                  <a:srgbClr val="404040"/>
                </a:solidFill>
                <a:latin typeface="Times New Roman"/>
                <a:ea typeface="黑体"/>
                <a:cs typeface="Times New Roman"/>
              </a:rPr>
              <a:t>高处</a:t>
            </a:r>
            <a:r>
              <a:rPr lang="zh-CN" altLang="zh-CN" sz="2400" b="1" kern="100" dirty="0" smtClean="0">
                <a:solidFill>
                  <a:srgbClr val="404040"/>
                </a:solidFill>
                <a:latin typeface="Times New Roman"/>
                <a:ea typeface="黑体"/>
                <a:cs typeface="Times New Roman"/>
              </a:rPr>
              <a:t>静止释</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放</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落地后，测出</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在木板上滑动的</a:t>
            </a:r>
            <a:r>
              <a:rPr lang="zh-CN" altLang="zh-CN" sz="2400" b="1" kern="100" dirty="0" smtClean="0">
                <a:solidFill>
                  <a:srgbClr val="404040"/>
                </a:solidFill>
                <a:latin typeface="Times New Roman"/>
                <a:ea typeface="黑体"/>
                <a:cs typeface="Times New Roman"/>
              </a:rPr>
              <a:t>距离</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a:t>
            </a:r>
            <a:r>
              <a:rPr lang="zh-CN" altLang="zh-CN" sz="2400" b="1" kern="100" dirty="0">
                <a:solidFill>
                  <a:srgbClr val="404040"/>
                </a:solidFill>
                <a:latin typeface="Times New Roman"/>
                <a:ea typeface="黑体"/>
                <a:cs typeface="Times New Roman"/>
              </a:rPr>
              <a:t>改变</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释放高度重复实验，实验数据如下表所示</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sp>
        <p:nvSpPr>
          <p:cNvPr id="3" name="矩形 2"/>
          <p:cNvSpPr/>
          <p:nvPr/>
        </p:nvSpPr>
        <p:spPr>
          <a:xfrm>
            <a:off x="6938529" y="2234570"/>
            <a:ext cx="801823" cy="461665"/>
          </a:xfrm>
          <a:prstGeom prst="rect">
            <a:avLst/>
          </a:prstGeom>
        </p:spPr>
        <p:txBody>
          <a:bodyPr wrap="none">
            <a:spAutoFit/>
          </a:bodyPr>
          <a:lstStyle/>
          <a:p>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rPr>
              <a:t>12</a:t>
            </a:r>
            <a:endParaRPr lang="zh-CN" altLang="en-US" sz="2400" dirty="0"/>
          </a:p>
        </p:txBody>
      </p:sp>
      <p:graphicFrame>
        <p:nvGraphicFramePr>
          <p:cNvPr id="8" name="表格 7"/>
          <p:cNvGraphicFramePr>
            <a:graphicFrameLocks noGrp="1"/>
          </p:cNvGraphicFramePr>
          <p:nvPr>
            <p:extLst>
              <p:ext uri="{D42A27DB-BD31-4B8C-83A1-F6EECF244321}">
                <p14:modId xmlns:p14="http://schemas.microsoft.com/office/powerpoint/2010/main" val="2979941380"/>
              </p:ext>
            </p:extLst>
          </p:nvPr>
        </p:nvGraphicFramePr>
        <p:xfrm>
          <a:off x="763196" y="3567841"/>
          <a:ext cx="7392466" cy="1524000"/>
        </p:xfrm>
        <a:graphic>
          <a:graphicData uri="http://schemas.openxmlformats.org/drawingml/2006/table">
            <a:tbl>
              <a:tblPr/>
              <a:tblGrid>
                <a:gridCol w="1569946"/>
                <a:gridCol w="970420"/>
                <a:gridCol w="970420"/>
                <a:gridCol w="970420"/>
                <a:gridCol w="970420"/>
                <a:gridCol w="970420"/>
                <a:gridCol w="970420"/>
              </a:tblGrid>
              <a:tr h="49409">
                <a:tc>
                  <a:txBody>
                    <a:bodyPr/>
                    <a:lstStyle/>
                    <a:p>
                      <a:pPr algn="ctr">
                        <a:lnSpc>
                          <a:spcPts val="4000"/>
                        </a:lnSpc>
                        <a:spcAft>
                          <a:spcPts val="0"/>
                        </a:spcAft>
                      </a:pPr>
                      <a:r>
                        <a:rPr lang="zh-CN" sz="2400" b="1" kern="100" dirty="0">
                          <a:solidFill>
                            <a:srgbClr val="404040"/>
                          </a:solidFill>
                          <a:effectLst/>
                          <a:latin typeface="Times New Roman"/>
                          <a:ea typeface="黑体"/>
                          <a:cs typeface="Times New Roman"/>
                        </a:rPr>
                        <a:t>实验次数</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dirty="0">
                          <a:solidFill>
                            <a:srgbClr val="404040"/>
                          </a:solidFill>
                          <a:effectLst/>
                          <a:latin typeface="Times New Roman"/>
                          <a:ea typeface="黑体"/>
                          <a:cs typeface="Courier New"/>
                        </a:rPr>
                        <a:t>2</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3</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4</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5</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6</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09">
                <a:tc>
                  <a:txBody>
                    <a:bodyPr/>
                    <a:lstStyle/>
                    <a:p>
                      <a:pPr algn="ctr">
                        <a:lnSpc>
                          <a:spcPts val="4000"/>
                        </a:lnSpc>
                        <a:spcAft>
                          <a:spcPts val="0"/>
                        </a:spcAft>
                      </a:pPr>
                      <a:r>
                        <a:rPr lang="en-US" sz="2400" b="1" i="1" kern="100">
                          <a:solidFill>
                            <a:srgbClr val="404040"/>
                          </a:solidFill>
                          <a:effectLst/>
                          <a:latin typeface="Times New Roman"/>
                          <a:ea typeface="黑体"/>
                          <a:cs typeface="Courier New"/>
                        </a:rPr>
                        <a:t>h</a:t>
                      </a:r>
                      <a:r>
                        <a:rPr lang="en-US" sz="2400" b="1" kern="100">
                          <a:solidFill>
                            <a:srgbClr val="404040"/>
                          </a:solidFill>
                          <a:effectLst/>
                          <a:latin typeface="Times New Roman"/>
                          <a:ea typeface="黑体"/>
                          <a:cs typeface="Courier New"/>
                        </a:rPr>
                        <a:t>/cm</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10.0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15.0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20.0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25.0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30.0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35.0</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409">
                <a:tc>
                  <a:txBody>
                    <a:bodyPr/>
                    <a:lstStyle/>
                    <a:p>
                      <a:pPr algn="ctr">
                        <a:lnSpc>
                          <a:spcPts val="4000"/>
                        </a:lnSpc>
                        <a:spcAft>
                          <a:spcPts val="0"/>
                        </a:spcAft>
                      </a:pPr>
                      <a:r>
                        <a:rPr lang="en-US" sz="2400" b="1" i="1" kern="100" dirty="0" smtClean="0">
                          <a:solidFill>
                            <a:srgbClr val="404040"/>
                          </a:solidFill>
                          <a:effectLst/>
                          <a:latin typeface="Times New Roman"/>
                          <a:ea typeface="黑体"/>
                          <a:cs typeface="Courier New"/>
                        </a:rPr>
                        <a:t>s</a:t>
                      </a:r>
                      <a:r>
                        <a:rPr lang="en-US" sz="2400" b="1" kern="100" dirty="0" smtClean="0">
                          <a:solidFill>
                            <a:srgbClr val="404040"/>
                          </a:solidFill>
                          <a:effectLst/>
                          <a:latin typeface="Times New Roman"/>
                          <a:ea typeface="黑体"/>
                          <a:cs typeface="Courier New"/>
                        </a:rPr>
                        <a:t>/cm</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14.7</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22.4</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dirty="0">
                          <a:solidFill>
                            <a:srgbClr val="404040"/>
                          </a:solidFill>
                          <a:effectLst/>
                          <a:latin typeface="Times New Roman"/>
                          <a:ea typeface="黑体"/>
                          <a:cs typeface="Courier New"/>
                        </a:rPr>
                        <a:t>30.3</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37.6</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a:solidFill>
                            <a:srgbClr val="404040"/>
                          </a:solidFill>
                          <a:effectLst/>
                          <a:latin typeface="Times New Roman"/>
                          <a:ea typeface="黑体"/>
                          <a:cs typeface="Courier New"/>
                        </a:rPr>
                        <a:t>44.9</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dirty="0">
                          <a:solidFill>
                            <a:srgbClr val="404040"/>
                          </a:solidFill>
                          <a:effectLst/>
                          <a:latin typeface="Times New Roman"/>
                          <a:ea typeface="黑体"/>
                          <a:cs typeface="Courier New"/>
                        </a:rPr>
                        <a:t>52.4</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86604" y="646341"/>
            <a:ext cx="2577884" cy="1458436"/>
          </a:xfrm>
          <a:prstGeom prst="rect">
            <a:avLst/>
          </a:prstGeom>
        </p:spPr>
      </p:pic>
    </p:spTree>
    <p:extLst>
      <p:ext uri="{BB962C8B-B14F-4D97-AF65-F5344CB8AC3E}">
        <p14:creationId xmlns:p14="http://schemas.microsoft.com/office/powerpoint/2010/main" val="16253534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矩形 6"/>
              <p:cNvSpPr/>
              <p:nvPr/>
            </p:nvSpPr>
            <p:spPr>
              <a:xfrm>
                <a:off x="171892" y="-84926"/>
                <a:ext cx="8753055" cy="5221942"/>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若测得</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的质量</a:t>
                </a:r>
                <a:r>
                  <a:rPr lang="en-US" altLang="zh-CN" sz="2400" b="1" i="1" kern="100" dirty="0">
                    <a:solidFill>
                      <a:srgbClr val="404040"/>
                    </a:solidFill>
                    <a:latin typeface="Times New Roman"/>
                    <a:ea typeface="黑体"/>
                    <a:cs typeface="Courier New"/>
                  </a:rPr>
                  <a:t>m</a:t>
                </a:r>
                <a:r>
                  <a:rPr lang="en-US" altLang="zh-CN" sz="2400" b="1" i="1" kern="100" baseline="-250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3 kg</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的质量</a:t>
                </a:r>
                <a:r>
                  <a:rPr lang="en-US" altLang="zh-CN" sz="2400" b="1" i="1" kern="100" dirty="0" err="1">
                    <a:solidFill>
                      <a:srgbClr val="404040"/>
                    </a:solidFill>
                    <a:latin typeface="Times New Roman"/>
                    <a:ea typeface="黑体"/>
                    <a:cs typeface="Courier New"/>
                  </a:rPr>
                  <a:t>m</a:t>
                </a:r>
                <a:r>
                  <a:rPr lang="en-US" altLang="zh-CN" sz="2400" b="1" i="1" kern="100" baseline="-25000" dirty="0" err="1">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1 kg</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间细线的长度</a:t>
                </a:r>
                <a:r>
                  <a:rPr lang="en-US" altLang="zh-CN" sz="2400" b="1" i="1" kern="100" dirty="0">
                    <a:solidFill>
                      <a:srgbClr val="404040"/>
                    </a:solidFill>
                    <a:latin typeface="Times New Roman"/>
                    <a:ea typeface="黑体"/>
                    <a:cs typeface="Courier New"/>
                  </a:rPr>
                  <a:t>L</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112.0 cm</a:t>
                </a:r>
                <a:r>
                  <a:rPr lang="zh-CN" altLang="zh-CN" sz="2400" b="1" kern="100" dirty="0">
                    <a:solidFill>
                      <a:srgbClr val="404040"/>
                    </a:solidFill>
                    <a:latin typeface="Times New Roman"/>
                    <a:ea typeface="黑体"/>
                    <a:cs typeface="Times New Roman"/>
                  </a:rPr>
                  <a:t>，木板的长度</a:t>
                </a:r>
                <a:r>
                  <a:rPr lang="en-US" altLang="zh-CN" sz="2400" b="1" i="1" kern="100" dirty="0">
                    <a:solidFill>
                      <a:srgbClr val="404040"/>
                    </a:solidFill>
                    <a:latin typeface="Times New Roman"/>
                    <a:ea typeface="黑体"/>
                    <a:cs typeface="Courier New"/>
                  </a:rPr>
                  <a:t>l</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Times New Roman"/>
                    <a:ea typeface="黑体"/>
                    <a:cs typeface="Courier New"/>
                  </a:rPr>
                  <a:t>98.0 cm</a:t>
                </a:r>
                <a:r>
                  <a:rPr lang="zh-CN" altLang="zh-CN" sz="2400" b="1" kern="100" dirty="0">
                    <a:solidFill>
                      <a:srgbClr val="404040"/>
                    </a:solidFill>
                    <a:latin typeface="Times New Roman"/>
                    <a:ea typeface="黑体"/>
                    <a:cs typeface="Times New Roman"/>
                  </a:rPr>
                  <a:t>，要达到实验目的，以上四个量中没有必要测量的是</a:t>
                </a:r>
                <a:r>
                  <a:rPr lang="en-US" altLang="zh-CN" sz="2400" b="1" kern="100" dirty="0">
                    <a:solidFill>
                      <a:srgbClr val="404040"/>
                    </a:solidFill>
                    <a:latin typeface="Times New Roman"/>
                    <a:ea typeface="黑体"/>
                    <a:cs typeface="Courier New"/>
                  </a:rPr>
                  <a:t>______(</a:t>
                </a:r>
                <a:r>
                  <a:rPr lang="zh-CN" altLang="zh-CN" sz="2400" b="1" kern="100" dirty="0">
                    <a:solidFill>
                      <a:srgbClr val="404040"/>
                    </a:solidFill>
                    <a:latin typeface="Times New Roman"/>
                    <a:ea typeface="黑体"/>
                    <a:cs typeface="Times New Roman"/>
                  </a:rPr>
                  <a:t>用物理量的符号表示</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smtClean="0">
                    <a:solidFill>
                      <a:srgbClr val="404040"/>
                    </a:solidFill>
                    <a:latin typeface="Times New Roman"/>
                    <a:ea typeface="黑体"/>
                    <a:cs typeface="Times New Roman"/>
                  </a:rPr>
                  <a:t>作出</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随</a:t>
                </a:r>
                <a:r>
                  <a:rPr lang="en-US" altLang="zh-CN" sz="2400" b="1" i="1" kern="100" dirty="0">
                    <a:solidFill>
                      <a:srgbClr val="404040"/>
                    </a:solidFill>
                    <a:latin typeface="Times New Roman"/>
                    <a:ea typeface="黑体"/>
                    <a:cs typeface="Courier New"/>
                  </a:rPr>
                  <a:t>h</a:t>
                </a:r>
                <a:r>
                  <a:rPr lang="zh-CN" altLang="zh-CN" sz="2400" b="1" kern="100" dirty="0">
                    <a:solidFill>
                      <a:srgbClr val="404040"/>
                    </a:solidFill>
                    <a:latin typeface="Times New Roman"/>
                    <a:ea typeface="黑体"/>
                    <a:cs typeface="Times New Roman"/>
                  </a:rPr>
                  <a:t>变化的图象</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由图象并结合</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中所测数值求得滑块与木板间的动摩擦因数为</a:t>
                </a:r>
                <a:r>
                  <a:rPr lang="en-US" altLang="zh-CN" sz="2400" b="1" kern="100" dirty="0">
                    <a:solidFill>
                      <a:srgbClr val="404040"/>
                    </a:solidFill>
                    <a:latin typeface="Times New Roman"/>
                    <a:ea typeface="黑体"/>
                    <a:cs typeface="Courier New"/>
                  </a:rPr>
                  <a:t>________.</a:t>
                </a:r>
                <a:endParaRPr lang="zh-CN" altLang="zh-CN" sz="2400" kern="100" dirty="0">
                  <a:latin typeface="宋体"/>
                  <a:cs typeface="Courier New"/>
                </a:endParaRPr>
              </a:p>
              <a:p>
                <a:pPr algn="just">
                  <a:lnSpc>
                    <a:spcPts val="4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由题意可知，</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距地面的高度</a:t>
                </a:r>
                <a:r>
                  <a:rPr lang="en-US" altLang="zh-CN" sz="2400" b="1" i="1" kern="100" dirty="0">
                    <a:solidFill>
                      <a:srgbClr val="404040"/>
                    </a:solidFill>
                    <a:latin typeface="Times New Roman"/>
                    <a:ea typeface="黑体"/>
                    <a:cs typeface="Courier New"/>
                  </a:rPr>
                  <a:t>h</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在木板上滑行的</a:t>
                </a:r>
                <a:r>
                  <a:rPr lang="zh-CN" altLang="zh-CN" sz="2400" b="1" kern="100" dirty="0" smtClean="0">
                    <a:solidFill>
                      <a:srgbClr val="404040"/>
                    </a:solidFill>
                    <a:latin typeface="Times New Roman"/>
                    <a:ea typeface="黑体"/>
                    <a:cs typeface="Times New Roman"/>
                  </a:rPr>
                  <a:t>距离</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的质量</a:t>
                </a:r>
                <a:r>
                  <a:rPr lang="en-US" altLang="zh-CN" sz="2400" b="1" i="1" kern="100" dirty="0">
                    <a:solidFill>
                      <a:srgbClr val="404040"/>
                    </a:solidFill>
                    <a:latin typeface="Times New Roman"/>
                    <a:ea typeface="黑体"/>
                    <a:cs typeface="Courier New"/>
                  </a:rPr>
                  <a:t>m</a:t>
                </a:r>
                <a:r>
                  <a:rPr lang="en-US" altLang="zh-CN" sz="2400" b="1" i="1" kern="100" baseline="-250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m</a:t>
                </a:r>
                <a:r>
                  <a:rPr lang="en-US" altLang="zh-CN" sz="2400" b="1" i="1" kern="100" baseline="-25000" dirty="0" err="1">
                    <a:solidFill>
                      <a:srgbClr val="404040"/>
                    </a:solidFill>
                    <a:latin typeface="Times New Roman"/>
                    <a:ea typeface="黑体"/>
                    <a:cs typeface="Courier New"/>
                  </a:rPr>
                  <a:t>B</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从静止释放让它们运动到</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着地，根据动能定理得</a:t>
                </a:r>
                <a:r>
                  <a:rPr lang="zh-CN" altLang="zh-CN" sz="2400" b="1" kern="100" dirty="0" smtClean="0">
                    <a:solidFill>
                      <a:srgbClr val="404040"/>
                    </a:solidFill>
                    <a:latin typeface="Times New Roman"/>
                    <a:ea typeface="黑体"/>
                    <a:cs typeface="Times New Roman"/>
                  </a:rPr>
                  <a:t>：</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en-US" altLang="zh-CN" sz="2400" b="1" i="1" kern="100" dirty="0" err="1">
                    <a:solidFill>
                      <a:srgbClr val="404040"/>
                    </a:solidFill>
                    <a:latin typeface="Times New Roman"/>
                    <a:ea typeface="黑体"/>
                    <a:cs typeface="Courier New"/>
                  </a:rPr>
                  <a:t>m</a:t>
                </a:r>
                <a:r>
                  <a:rPr lang="en-US" altLang="zh-CN" sz="2400" b="1" i="1" kern="100" baseline="-25000" dirty="0" err="1">
                    <a:solidFill>
                      <a:srgbClr val="404040"/>
                    </a:solidFill>
                    <a:latin typeface="Times New Roman"/>
                    <a:ea typeface="黑体"/>
                    <a:cs typeface="Courier New"/>
                  </a:rPr>
                  <a:t>B</a:t>
                </a:r>
                <a:r>
                  <a:rPr lang="en-US" altLang="zh-CN" sz="2400" b="1" i="1" kern="100" dirty="0" err="1">
                    <a:solidFill>
                      <a:srgbClr val="404040"/>
                    </a:solidFill>
                    <a:latin typeface="Times New Roman"/>
                    <a:ea typeface="黑体"/>
                    <a:cs typeface="Courier New"/>
                  </a:rPr>
                  <a:t>gh</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μm</a:t>
                </a:r>
                <a:r>
                  <a:rPr lang="en-US" altLang="zh-CN" sz="2400" b="1" i="1" kern="100" baseline="-25000" dirty="0" err="1">
                    <a:solidFill>
                      <a:srgbClr val="404040"/>
                    </a:solidFill>
                    <a:latin typeface="Times New Roman"/>
                    <a:ea typeface="黑体"/>
                    <a:cs typeface="Courier New"/>
                  </a:rPr>
                  <a:t>A</a:t>
                </a:r>
                <a:r>
                  <a:rPr lang="en-US" altLang="zh-CN" sz="2400" b="1" i="1" kern="100" dirty="0" err="1">
                    <a:solidFill>
                      <a:srgbClr val="404040"/>
                    </a:solidFill>
                    <a:latin typeface="Times New Roman"/>
                    <a:ea typeface="黑体"/>
                    <a:cs typeface="Courier New"/>
                  </a:rPr>
                  <a:t>gh</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1</m:t>
                        </m:r>
                      </m:num>
                      <m:den>
                        <m:r>
                          <m:rPr>
                            <m:nor/>
                          </m:rPr>
                          <a:rPr lang="en-US" altLang="zh-CN" sz="2400" b="1" kern="100">
                            <a:solidFill>
                              <a:srgbClr val="404040"/>
                            </a:solidFill>
                            <a:latin typeface="Times New Roman"/>
                            <a:ea typeface="黑体"/>
                          </a:rPr>
                          <m:t>2</m:t>
                        </m:r>
                      </m:den>
                    </m:f>
                  </m:oMath>
                </a14:m>
                <a:r>
                  <a:rPr lang="en-US" altLang="zh-CN" sz="2400" b="1" kern="100" dirty="0" smtClean="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m</a:t>
                </a:r>
                <a:r>
                  <a:rPr lang="en-US" altLang="zh-CN" sz="2400" b="1" i="1" kern="100" baseline="-250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a:t>
                </a:r>
                <a:r>
                  <a:rPr lang="en-US" altLang="zh-CN" sz="2400" b="1" i="1" kern="100" dirty="0" err="1">
                    <a:solidFill>
                      <a:srgbClr val="404040"/>
                    </a:solidFill>
                    <a:latin typeface="Times New Roman"/>
                    <a:ea typeface="黑体"/>
                    <a:cs typeface="Courier New"/>
                  </a:rPr>
                  <a:t>m</a:t>
                </a:r>
                <a:r>
                  <a:rPr lang="en-US" altLang="zh-CN" sz="2400" b="1" i="1" kern="100" baseline="-25000" dirty="0" err="1">
                    <a:solidFill>
                      <a:srgbClr val="404040"/>
                    </a:solidFill>
                    <a:latin typeface="Times New Roman"/>
                    <a:ea typeface="黑体"/>
                    <a:cs typeface="Courier New"/>
                  </a:rPr>
                  <a:t>B</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Book Antiqua"/>
                    <a:ea typeface="黑体"/>
                    <a:cs typeface="Times New Roman"/>
                  </a:rPr>
                  <a:t>v</a:t>
                </a:r>
                <a:r>
                  <a:rPr lang="en-US" altLang="zh-CN" sz="2400" b="1" kern="100" baseline="30000" dirty="0">
                    <a:solidFill>
                      <a:srgbClr val="404040"/>
                    </a:solidFill>
                    <a:latin typeface="Times New Roman"/>
                    <a:ea typeface="黑体"/>
                    <a:cs typeface="Courier New"/>
                  </a:rPr>
                  <a:t>2					</a:t>
                </a:r>
                <a:r>
                  <a:rPr lang="en-US" altLang="zh-CN" sz="2400" b="1" kern="100" baseline="30000" dirty="0" smtClean="0">
                    <a:solidFill>
                      <a:srgbClr val="404040"/>
                    </a:solidFill>
                    <a:latin typeface="Times New Roman"/>
                    <a:ea typeface="黑体"/>
                    <a:cs typeface="Courier New"/>
                  </a:rPr>
                  <a:t>		</a:t>
                </a:r>
                <a:r>
                  <a:rPr lang="en-US" altLang="zh-CN" sz="2400" b="1" kern="100" dirty="0" smtClean="0">
                    <a:solidFill>
                      <a:srgbClr val="404040"/>
                    </a:solidFill>
                    <a:latin typeface="宋体"/>
                    <a:ea typeface="黑体"/>
                    <a:cs typeface="Times New Roman"/>
                  </a:rPr>
                  <a:t>①</a:t>
                </a:r>
                <a:endParaRPr lang="zh-CN" altLang="zh-CN" sz="2400" kern="100" dirty="0">
                  <a:latin typeface="宋体"/>
                  <a:cs typeface="Courier New"/>
                </a:endParaRPr>
              </a:p>
            </p:txBody>
          </p:sp>
        </mc:Choice>
        <mc:Fallback xmlns="">
          <p:sp>
            <p:nvSpPr>
              <p:cNvPr id="7" name="矩形 6"/>
              <p:cNvSpPr>
                <a:spLocks noRot="1" noChangeAspect="1" noMove="1" noResize="1" noEditPoints="1" noAdjustHandles="1" noChangeArrowheads="1" noChangeShapeType="1" noTextEdit="1"/>
              </p:cNvSpPr>
              <p:nvPr/>
            </p:nvSpPr>
            <p:spPr>
              <a:xfrm>
                <a:off x="171892" y="-84926"/>
                <a:ext cx="8753055" cy="5221942"/>
              </a:xfrm>
              <a:prstGeom prst="rect">
                <a:avLst/>
              </a:prstGeom>
              <a:blipFill rotWithShape="1">
                <a:blip r:embed="rId2"/>
                <a:stretch>
                  <a:fillRect l="-1045" r="-1114" b="-700"/>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6270596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blinds(horizontal)">
                                      <p:cBhvr>
                                        <p:cTn id="7" dur="500"/>
                                        <p:tgtEl>
                                          <p:spTgt spid="7">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7">
                                            <p:txEl>
                                              <p:pRg st="4" end="4"/>
                                            </p:txEl>
                                          </p:spTgt>
                                        </p:tgtEl>
                                        <p:attrNameLst>
                                          <p:attrName>style.visibility</p:attrName>
                                        </p:attrNameLst>
                                      </p:cBhvr>
                                      <p:to>
                                        <p:strVal val="visible"/>
                                      </p:to>
                                    </p:set>
                                    <p:animEffect transition="in" filter="blinds(horizontal)">
                                      <p:cBhvr>
                                        <p:cTn id="10"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矩形 3"/>
              <p:cNvSpPr/>
              <p:nvPr/>
            </p:nvSpPr>
            <p:spPr>
              <a:xfrm>
                <a:off x="179512" y="-84926"/>
                <a:ext cx="8753055" cy="3170099"/>
              </a:xfrm>
              <a:prstGeom prst="rect">
                <a:avLst/>
              </a:prstGeom>
            </p:spPr>
            <p:txBody>
              <a:bodyPr wrap="square">
                <a:spAutoFit/>
              </a:bodyPr>
              <a:lstStyle/>
              <a:p>
                <a:pPr algn="just">
                  <a:lnSpc>
                    <a:spcPts val="5000"/>
                  </a:lnSpc>
                  <a:spcAft>
                    <a:spcPts val="0"/>
                  </a:spcAft>
                </a:pPr>
                <a:r>
                  <a:rPr lang="zh-CN" altLang="zh-CN" sz="2400" b="1" kern="100" dirty="0">
                    <a:solidFill>
                      <a:srgbClr val="404040"/>
                    </a:solidFill>
                    <a:latin typeface="Times New Roman"/>
                    <a:ea typeface="黑体"/>
                    <a:cs typeface="Times New Roman"/>
                  </a:rPr>
                  <a:t>从</a:t>
                </a:r>
                <a:r>
                  <a:rPr lang="en-US" altLang="zh-CN" sz="2400" b="1" i="1" kern="100" dirty="0">
                    <a:solidFill>
                      <a:srgbClr val="404040"/>
                    </a:solidFill>
                    <a:latin typeface="Times New Roman"/>
                    <a:ea typeface="黑体"/>
                    <a:cs typeface="Courier New"/>
                  </a:rPr>
                  <a:t>B</a:t>
                </a:r>
                <a:r>
                  <a:rPr lang="zh-CN" altLang="zh-CN" sz="2400" b="1" kern="100" dirty="0">
                    <a:solidFill>
                      <a:srgbClr val="404040"/>
                    </a:solidFill>
                    <a:latin typeface="Times New Roman"/>
                    <a:ea typeface="黑体"/>
                    <a:cs typeface="Times New Roman"/>
                  </a:rPr>
                  <a:t>着地到</a:t>
                </a:r>
                <a:r>
                  <a:rPr lang="en-US" altLang="zh-CN" sz="2400" b="1" i="1" kern="100" dirty="0">
                    <a:solidFill>
                      <a:srgbClr val="404040"/>
                    </a:solidFill>
                    <a:latin typeface="Times New Roman"/>
                    <a:ea typeface="黑体"/>
                    <a:cs typeface="Courier New"/>
                  </a:rPr>
                  <a:t>A</a:t>
                </a:r>
                <a:r>
                  <a:rPr lang="zh-CN" altLang="zh-CN" sz="2400" b="1" kern="100" dirty="0">
                    <a:solidFill>
                      <a:srgbClr val="404040"/>
                    </a:solidFill>
                    <a:latin typeface="Times New Roman"/>
                    <a:ea typeface="黑体"/>
                    <a:cs typeface="Times New Roman"/>
                  </a:rPr>
                  <a:t>停在木板上，根据动能定理得：</a:t>
                </a:r>
                <a:endParaRPr lang="zh-CN" altLang="zh-CN" sz="2400" kern="100" dirty="0">
                  <a:latin typeface="宋体"/>
                  <a:cs typeface="Courier New"/>
                </a:endParaRPr>
              </a:p>
              <a:p>
                <a:pPr algn="just">
                  <a:lnSpc>
                    <a:spcPts val="5000"/>
                  </a:lnSpc>
                  <a:spcAft>
                    <a:spcPts val="0"/>
                  </a:spcAft>
                </a:pP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1</m:t>
                        </m:r>
                      </m:num>
                      <m:den>
                        <m:r>
                          <m:rPr>
                            <m:nor/>
                          </m:rPr>
                          <a:rPr lang="en-US" altLang="zh-CN" sz="2400" b="1" kern="100">
                            <a:solidFill>
                              <a:srgbClr val="404040"/>
                            </a:solidFill>
                            <a:latin typeface="Times New Roman"/>
                            <a:ea typeface="黑体"/>
                          </a:rPr>
                          <m:t>2</m:t>
                        </m:r>
                      </m:den>
                    </m:f>
                  </m:oMath>
                </a14:m>
                <a:r>
                  <a:rPr lang="en-US" altLang="zh-CN" sz="2400" b="1" i="1" kern="100" dirty="0">
                    <a:solidFill>
                      <a:srgbClr val="404040"/>
                    </a:solidFill>
                    <a:latin typeface="Times New Roman"/>
                    <a:ea typeface="黑体"/>
                    <a:cs typeface="Courier New"/>
                  </a:rPr>
                  <a:t>m</a:t>
                </a:r>
                <a:r>
                  <a:rPr lang="en-US" altLang="zh-CN" sz="2400" b="1" i="1" kern="100" baseline="-25000" dirty="0">
                    <a:solidFill>
                      <a:srgbClr val="404040"/>
                    </a:solidFill>
                    <a:latin typeface="Times New Roman"/>
                    <a:ea typeface="黑体"/>
                    <a:cs typeface="Courier New"/>
                  </a:rPr>
                  <a:t>A</a:t>
                </a:r>
                <a:r>
                  <a:rPr lang="en-US" altLang="zh-CN" sz="2400" b="1" i="1" kern="100" dirty="0">
                    <a:solidFill>
                      <a:srgbClr val="404040"/>
                    </a:solidFill>
                    <a:latin typeface="Book Antiqua"/>
                    <a:ea typeface="黑体"/>
                    <a:cs typeface="Times New Roman"/>
                  </a:rPr>
                  <a:t>v</a:t>
                </a:r>
                <a:r>
                  <a:rPr lang="en-US" altLang="zh-CN" sz="2400" b="1" kern="100" baseline="300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a:t>
                </a:r>
                <a:r>
                  <a:rPr lang="en-US" altLang="zh-CN" sz="2400" b="1" i="1" kern="100" dirty="0" err="1" smtClean="0">
                    <a:solidFill>
                      <a:srgbClr val="404040"/>
                    </a:solidFill>
                    <a:latin typeface="Times New Roman"/>
                    <a:ea typeface="黑体"/>
                    <a:cs typeface="Courier New"/>
                  </a:rPr>
                  <a:t>μm</a:t>
                </a:r>
                <a:r>
                  <a:rPr lang="en-US" altLang="zh-CN" sz="2400" b="1" i="1" kern="100" baseline="-25000" dirty="0" err="1" smtClean="0">
                    <a:solidFill>
                      <a:srgbClr val="404040"/>
                    </a:solidFill>
                    <a:latin typeface="Times New Roman"/>
                    <a:ea typeface="黑体"/>
                    <a:cs typeface="Courier New"/>
                  </a:rPr>
                  <a:t>A</a:t>
                </a:r>
                <a:r>
                  <a:rPr lang="en-US" altLang="zh-CN" sz="2400" b="1" i="1" kern="100" dirty="0" err="1" smtClean="0">
                    <a:solidFill>
                      <a:srgbClr val="404040"/>
                    </a:solidFill>
                    <a:latin typeface="Times New Roman"/>
                    <a:ea typeface="黑体"/>
                    <a:cs typeface="Courier New"/>
                  </a:rPr>
                  <a:t>g</a:t>
                </a:r>
                <a:r>
                  <a:rPr lang="en-US" altLang="zh-CN" sz="2400" b="1" kern="100" dirty="0" smtClean="0">
                    <a:solidFill>
                      <a:srgbClr val="404040"/>
                    </a:solidFill>
                    <a:latin typeface="Times New Roman"/>
                    <a:ea typeface="黑体"/>
                    <a:cs typeface="Courier New"/>
                  </a:rPr>
                  <a:t>(</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h</a:t>
                </a:r>
                <a:r>
                  <a:rPr lang="en-US" altLang="zh-CN" sz="2400" b="1" kern="100" dirty="0">
                    <a:solidFill>
                      <a:srgbClr val="404040"/>
                    </a:solidFill>
                    <a:latin typeface="Times New Roman"/>
                    <a:ea typeface="黑体"/>
                    <a:cs typeface="Courier New"/>
                  </a:rPr>
                  <a:t>)							</a:t>
                </a:r>
                <a:r>
                  <a:rPr lang="en-US" altLang="zh-CN" sz="2400" b="1" kern="100" dirty="0" smtClean="0">
                    <a:solidFill>
                      <a:srgbClr val="404040"/>
                    </a:solidFill>
                    <a:latin typeface="Times New Roman"/>
                    <a:ea typeface="黑体"/>
                    <a:cs typeface="Courier New"/>
                  </a:rPr>
                  <a:t>		</a:t>
                </a:r>
                <a:r>
                  <a:rPr lang="en-US" altLang="zh-CN" sz="2400" b="1" kern="100" dirty="0" smtClean="0">
                    <a:solidFill>
                      <a:srgbClr val="404040"/>
                    </a:solidFill>
                    <a:latin typeface="宋体"/>
                    <a:ea typeface="黑体"/>
                    <a:cs typeface="Times New Roman"/>
                  </a:rPr>
                  <a:t>②</a:t>
                </a:r>
                <a:endParaRPr lang="zh-CN" altLang="zh-CN" sz="2400" kern="100" dirty="0">
                  <a:latin typeface="宋体"/>
                  <a:cs typeface="Courier New"/>
                </a:endParaRPr>
              </a:p>
              <a:p>
                <a:pPr algn="just">
                  <a:lnSpc>
                    <a:spcPts val="5000"/>
                  </a:lnSpc>
                  <a:spcAft>
                    <a:spcPts val="0"/>
                  </a:spcAft>
                </a:pPr>
                <a:r>
                  <a:rPr lang="zh-CN" altLang="zh-CN" sz="2400" b="1" kern="100" dirty="0">
                    <a:solidFill>
                      <a:srgbClr val="404040"/>
                    </a:solidFill>
                    <a:latin typeface="Times New Roman"/>
                    <a:ea typeface="黑体"/>
                    <a:cs typeface="Times New Roman"/>
                  </a:rPr>
                  <a:t>由</a:t>
                </a:r>
                <a:r>
                  <a:rPr lang="en-US" altLang="zh-CN" sz="2400" b="1" kern="100" dirty="0">
                    <a:solidFill>
                      <a:srgbClr val="404040"/>
                    </a:solidFill>
                    <a:latin typeface="宋体"/>
                    <a:ea typeface="黑体"/>
                    <a:cs typeface="Times New Roman"/>
                  </a:rPr>
                  <a:t>①②</a:t>
                </a:r>
                <a:r>
                  <a:rPr lang="zh-CN" altLang="zh-CN" sz="2400" b="1" kern="100" dirty="0">
                    <a:solidFill>
                      <a:srgbClr val="404040"/>
                    </a:solidFill>
                    <a:latin typeface="Times New Roman"/>
                    <a:ea typeface="黑体"/>
                    <a:cs typeface="Times New Roman"/>
                  </a:rPr>
                  <a:t>解得：</a:t>
                </a:r>
                <a:r>
                  <a:rPr lang="en-US" altLang="zh-CN" sz="2400" b="1" i="1" kern="100" dirty="0">
                    <a:solidFill>
                      <a:srgbClr val="404040"/>
                    </a:solidFill>
                    <a:latin typeface="Times New Roman"/>
                    <a:ea typeface="黑体"/>
                    <a:cs typeface="Courier New"/>
                  </a:rPr>
                  <a:t>μ</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m</m:t>
                        </m:r>
                        <m:r>
                          <m:rPr>
                            <m:nor/>
                          </m:rPr>
                          <a:rPr lang="en-US" altLang="zh-CN" sz="2400" b="1" i="1" kern="100" baseline="-25000">
                            <a:solidFill>
                              <a:srgbClr val="404040"/>
                            </a:solidFill>
                            <a:latin typeface="Times New Roman"/>
                            <a:ea typeface="黑体"/>
                          </a:rPr>
                          <m:t>B</m:t>
                        </m:r>
                        <m:r>
                          <m:rPr>
                            <m:nor/>
                          </m:rPr>
                          <a:rPr lang="en-US" altLang="zh-CN" sz="2400" b="1" i="1" kern="100">
                            <a:solidFill>
                              <a:srgbClr val="404040"/>
                            </a:solidFill>
                            <a:latin typeface="Times New Roman"/>
                            <a:ea typeface="黑体"/>
                          </a:rPr>
                          <m:t>h</m:t>
                        </m:r>
                      </m:num>
                      <m:den>
                        <m:r>
                          <m:rPr>
                            <m:nor/>
                          </m:rPr>
                          <a:rPr lang="en-US" altLang="zh-CN" sz="2400" b="1" kern="100">
                            <a:solidFill>
                              <a:srgbClr val="404040"/>
                            </a:solidFill>
                            <a:latin typeface="Symbol"/>
                            <a:ea typeface="黑体"/>
                            <a:cs typeface="Times New Roman"/>
                          </a:rPr>
                          <m:t>(</m:t>
                        </m:r>
                        <m:r>
                          <m:rPr>
                            <m:nor/>
                          </m:rPr>
                          <a:rPr lang="en-US" altLang="zh-CN" sz="2400" b="1" i="1" kern="100">
                            <a:solidFill>
                              <a:srgbClr val="404040"/>
                            </a:solidFill>
                            <a:latin typeface="Times New Roman"/>
                            <a:ea typeface="黑体"/>
                          </a:rPr>
                          <m:t>m</m:t>
                        </m:r>
                        <m:r>
                          <m:rPr>
                            <m:nor/>
                          </m:rPr>
                          <a:rPr lang="en-US" altLang="zh-CN" sz="2400" b="1" i="1" kern="100" baseline="-25000">
                            <a:solidFill>
                              <a:srgbClr val="404040"/>
                            </a:solidFill>
                            <a:latin typeface="Times New Roman"/>
                            <a:ea typeface="黑体"/>
                          </a:rPr>
                          <m:t>A</m:t>
                        </m:r>
                        <m:r>
                          <m:rPr>
                            <m:nor/>
                          </m:rPr>
                          <a:rPr lang="zh-CN" altLang="en-US" sz="2400" b="1" kern="100">
                            <a:solidFill>
                              <a:srgbClr val="404040"/>
                            </a:solidFill>
                            <a:latin typeface="Times New Roman"/>
                            <a:ea typeface="黑体"/>
                            <a:cs typeface="Times New Roman"/>
                          </a:rPr>
                          <m:t>＋</m:t>
                        </m:r>
                        <m:r>
                          <m:rPr>
                            <m:nor/>
                          </m:rPr>
                          <a:rPr lang="en-US" altLang="zh-CN" sz="2400" b="1" i="1" kern="100">
                            <a:solidFill>
                              <a:srgbClr val="404040"/>
                            </a:solidFill>
                            <a:latin typeface="Times New Roman"/>
                            <a:ea typeface="黑体"/>
                          </a:rPr>
                          <m:t>m</m:t>
                        </m:r>
                        <m:r>
                          <m:rPr>
                            <m:nor/>
                          </m:rPr>
                          <a:rPr lang="en-US" altLang="zh-CN" sz="2400" b="1" i="1" kern="100" baseline="-25000">
                            <a:solidFill>
                              <a:srgbClr val="404040"/>
                            </a:solidFill>
                            <a:latin typeface="Times New Roman"/>
                            <a:ea typeface="黑体"/>
                          </a:rPr>
                          <m:t>B</m:t>
                        </m:r>
                        <m:r>
                          <m:rPr>
                            <m:nor/>
                          </m:rPr>
                          <a:rPr lang="en-US" altLang="zh-CN" sz="2400" b="1" kern="100">
                            <a:solidFill>
                              <a:srgbClr val="404040"/>
                            </a:solidFill>
                            <a:latin typeface="Symbol"/>
                            <a:ea typeface="黑体"/>
                            <a:cs typeface="Times New Roman"/>
                          </a:rPr>
                          <m:t>)</m:t>
                        </m:r>
                        <m:r>
                          <m:rPr>
                            <m:nor/>
                          </m:rPr>
                          <a:rPr lang="en-US" altLang="zh-CN" sz="2400" b="1" i="1" kern="100" smtClean="0">
                            <a:solidFill>
                              <a:srgbClr val="404040"/>
                            </a:solidFill>
                            <a:latin typeface="Times New Roman"/>
                            <a:ea typeface="黑体"/>
                          </a:rPr>
                          <m:t>s</m:t>
                        </m:r>
                        <m:r>
                          <m:rPr>
                            <m:nor/>
                          </m:rPr>
                          <a:rPr lang="zh-CN" altLang="en-US" sz="2400" b="1" kern="100">
                            <a:solidFill>
                              <a:srgbClr val="404040"/>
                            </a:solidFill>
                            <a:latin typeface="Times New Roman"/>
                            <a:ea typeface="黑体"/>
                            <a:cs typeface="Times New Roman"/>
                          </a:rPr>
                          <m:t>－</m:t>
                        </m:r>
                        <m:r>
                          <m:rPr>
                            <m:nor/>
                          </m:rPr>
                          <a:rPr lang="en-US" altLang="zh-CN" sz="2400" b="1" i="1" kern="100">
                            <a:solidFill>
                              <a:srgbClr val="404040"/>
                            </a:solidFill>
                            <a:latin typeface="Times New Roman"/>
                            <a:ea typeface="黑体"/>
                          </a:rPr>
                          <m:t>m</m:t>
                        </m:r>
                        <m:r>
                          <m:rPr>
                            <m:nor/>
                          </m:rPr>
                          <a:rPr lang="en-US" altLang="zh-CN" sz="2400" b="1" i="1" kern="100" baseline="-25000">
                            <a:solidFill>
                              <a:srgbClr val="404040"/>
                            </a:solidFill>
                            <a:latin typeface="Times New Roman"/>
                            <a:ea typeface="黑体"/>
                          </a:rPr>
                          <m:t>B</m:t>
                        </m:r>
                        <m:r>
                          <m:rPr>
                            <m:nor/>
                          </m:rPr>
                          <a:rPr lang="en-US" altLang="zh-CN" sz="2400" b="1" i="1" kern="100">
                            <a:solidFill>
                              <a:srgbClr val="404040"/>
                            </a:solidFill>
                            <a:latin typeface="Times New Roman"/>
                            <a:ea typeface="黑体"/>
                          </a:rPr>
                          <m:t>h</m:t>
                        </m:r>
                      </m:den>
                    </m:f>
                  </m:oMath>
                </a14:m>
                <a:r>
                  <a:rPr lang="en-US" altLang="zh-CN" sz="2400" b="1" kern="100" dirty="0">
                    <a:solidFill>
                      <a:srgbClr val="404040"/>
                    </a:solidFill>
                    <a:latin typeface="宋体-方正超大字符集"/>
                    <a:ea typeface="黑体"/>
                    <a:cs typeface="宋体-方正超大字符集"/>
                  </a:rPr>
                  <a:t>						</a:t>
                </a:r>
                <a:r>
                  <a:rPr lang="en-US" altLang="zh-CN" sz="2400" b="1" kern="100" dirty="0" smtClean="0">
                    <a:solidFill>
                      <a:srgbClr val="404040"/>
                    </a:solidFill>
                    <a:latin typeface="宋体"/>
                    <a:ea typeface="黑体"/>
                    <a:cs typeface="Times New Roman"/>
                  </a:rPr>
                  <a:t>③</a:t>
                </a:r>
                <a:endParaRPr lang="zh-CN" altLang="zh-CN" sz="2400" kern="100" dirty="0">
                  <a:latin typeface="宋体"/>
                  <a:cs typeface="Courier New"/>
                </a:endParaRPr>
              </a:p>
              <a:p>
                <a:pPr algn="just">
                  <a:lnSpc>
                    <a:spcPts val="5000"/>
                  </a:lnSpc>
                  <a:spcAft>
                    <a:spcPts val="0"/>
                  </a:spcAft>
                </a:pPr>
                <a:r>
                  <a:rPr lang="zh-CN" altLang="zh-CN" sz="2400" b="1" kern="100" dirty="0">
                    <a:solidFill>
                      <a:srgbClr val="404040"/>
                    </a:solidFill>
                    <a:latin typeface="Times New Roman"/>
                    <a:ea typeface="黑体"/>
                    <a:cs typeface="Times New Roman"/>
                  </a:rPr>
                  <a:t>可知没有必要测量</a:t>
                </a:r>
                <a:r>
                  <a:rPr lang="en-US" altLang="zh-CN" sz="2400" b="1" i="1" kern="100" dirty="0">
                    <a:solidFill>
                      <a:srgbClr val="404040"/>
                    </a:solidFill>
                    <a:latin typeface="Times New Roman"/>
                    <a:ea typeface="黑体"/>
                    <a:cs typeface="Courier New"/>
                  </a:rPr>
                  <a:t>L</a:t>
                </a:r>
                <a:r>
                  <a:rPr lang="zh-CN" altLang="zh-CN" sz="2400" b="1" kern="100" dirty="0">
                    <a:solidFill>
                      <a:srgbClr val="404040"/>
                    </a:solidFill>
                    <a:latin typeface="Times New Roman"/>
                    <a:ea typeface="黑体"/>
                    <a:cs typeface="Times New Roman"/>
                  </a:rPr>
                  <a:t>和</a:t>
                </a:r>
                <a:r>
                  <a:rPr lang="en-US" altLang="zh-CN" sz="2400" b="1" i="1" kern="100" dirty="0">
                    <a:solidFill>
                      <a:srgbClr val="404040"/>
                    </a:solidFill>
                    <a:latin typeface="Times New Roman"/>
                    <a:ea typeface="黑体"/>
                    <a:cs typeface="Courier New"/>
                  </a:rPr>
                  <a:t>l</a:t>
                </a:r>
                <a:r>
                  <a:rPr lang="en-US" altLang="zh-CN" sz="2400" b="1" kern="100" dirty="0" smtClean="0">
                    <a:solidFill>
                      <a:srgbClr val="404040"/>
                    </a:solidFill>
                    <a:latin typeface="Times New Roman"/>
                    <a:ea typeface="黑体"/>
                    <a:cs typeface="Courier New"/>
                  </a:rPr>
                  <a:t>.</a:t>
                </a: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smtClean="0">
                    <a:solidFill>
                      <a:srgbClr val="404040"/>
                    </a:solidFill>
                    <a:latin typeface="Times New Roman"/>
                    <a:ea typeface="黑体"/>
                    <a:cs typeface="Times New Roman"/>
                  </a:rPr>
                  <a:t>作出</a:t>
                </a:r>
                <a:r>
                  <a:rPr lang="en-US" altLang="zh-CN" sz="2400" b="1" i="1" kern="100" dirty="0" smtClean="0">
                    <a:solidFill>
                      <a:srgbClr val="404040"/>
                    </a:solidFill>
                    <a:latin typeface="Times New Roman"/>
                    <a:ea typeface="黑体"/>
                    <a:cs typeface="Courier New"/>
                  </a:rPr>
                  <a:t>s</a:t>
                </a:r>
                <a:r>
                  <a:rPr lang="zh-CN" altLang="zh-CN" sz="2400" b="1" kern="100" dirty="0" smtClean="0">
                    <a:solidFill>
                      <a:srgbClr val="404040"/>
                    </a:solidFill>
                    <a:latin typeface="Times New Roman"/>
                    <a:ea typeface="黑体"/>
                    <a:cs typeface="Times New Roman"/>
                  </a:rPr>
                  <a:t>随</a:t>
                </a:r>
                <a:r>
                  <a:rPr lang="en-US" altLang="zh-CN" sz="2400" b="1" i="1" kern="100" dirty="0">
                    <a:solidFill>
                      <a:srgbClr val="404040"/>
                    </a:solidFill>
                    <a:latin typeface="Times New Roman"/>
                    <a:ea typeface="黑体"/>
                    <a:cs typeface="Courier New"/>
                  </a:rPr>
                  <a:t>h</a:t>
                </a:r>
                <a:r>
                  <a:rPr lang="zh-CN" altLang="zh-CN" sz="2400" b="1" kern="100" dirty="0">
                    <a:solidFill>
                      <a:srgbClr val="404040"/>
                    </a:solidFill>
                    <a:latin typeface="Times New Roman"/>
                    <a:ea typeface="黑体"/>
                    <a:cs typeface="Times New Roman"/>
                  </a:rPr>
                  <a:t>变化的图象如图所示</a:t>
                </a:r>
                <a:r>
                  <a:rPr lang="en-US" altLang="zh-CN" sz="2400" b="1" kern="100" dirty="0" smtClean="0">
                    <a:solidFill>
                      <a:srgbClr val="404040"/>
                    </a:solidFill>
                    <a:latin typeface="Times New Roman"/>
                    <a:ea typeface="黑体"/>
                    <a:cs typeface="Courier New"/>
                  </a:rPr>
                  <a:t>.</a:t>
                </a:r>
                <a:endParaRPr lang="zh-CN" altLang="zh-CN" sz="2400" kern="100" dirty="0">
                  <a:latin typeface="宋体"/>
                  <a:cs typeface="Courier New"/>
                </a:endParaRPr>
              </a:p>
            </p:txBody>
          </p:sp>
        </mc:Choice>
        <mc:Fallback xmlns="">
          <p:sp>
            <p:nvSpPr>
              <p:cNvPr id="4" name="矩形 3"/>
              <p:cNvSpPr>
                <a:spLocks noRot="1" noChangeAspect="1" noMove="1" noResize="1" noEditPoints="1" noAdjustHandles="1" noChangeArrowheads="1" noChangeShapeType="1" noTextEdit="1"/>
              </p:cNvSpPr>
              <p:nvPr/>
            </p:nvSpPr>
            <p:spPr>
              <a:xfrm>
                <a:off x="179512" y="-84926"/>
                <a:ext cx="8753055" cy="3170099"/>
              </a:xfrm>
              <a:prstGeom prst="rect">
                <a:avLst/>
              </a:prstGeom>
              <a:blipFill rotWithShape="1">
                <a:blip r:embed="rId2"/>
                <a:stretch>
                  <a:fillRect l="-1045" r="-696" b="-1731"/>
                </a:stretch>
              </a:blipFill>
            </p:spPr>
            <p:txBody>
              <a:bodyPr/>
              <a:lstStyle/>
              <a:p>
                <a:r>
                  <a:rPr lang="zh-CN" altLang="en-US">
                    <a:noFill/>
                  </a:rPr>
                  <a:t> </a:t>
                </a:r>
              </a:p>
            </p:txBody>
          </p:sp>
        </mc:Fallback>
      </mc:AlternateContent>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36582" y="3062176"/>
            <a:ext cx="2151442" cy="1821450"/>
          </a:xfrm>
          <a:prstGeom prst="rect">
            <a:avLst/>
          </a:prstGeom>
        </p:spPr>
      </p:pic>
    </p:spTree>
    <p:extLst>
      <p:ext uri="{BB962C8B-B14F-4D97-AF65-F5344CB8AC3E}">
        <p14:creationId xmlns:p14="http://schemas.microsoft.com/office/powerpoint/2010/main" val="31499628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blinds(horizontal)">
                                      <p:cBhvr>
                                        <p:cTn id="7" dur="500"/>
                                        <p:tgtEl>
                                          <p:spTgt spid="4">
                                            <p:txEl>
                                              <p:pRg st="4" end="4"/>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对象 1"/>
          <p:cNvGraphicFramePr>
            <a:graphicFrameLocks noChangeAspect="1"/>
          </p:cNvGraphicFramePr>
          <p:nvPr>
            <p:extLst>
              <p:ext uri="{D42A27DB-BD31-4B8C-83A1-F6EECF244321}">
                <p14:modId xmlns:p14="http://schemas.microsoft.com/office/powerpoint/2010/main" val="4114802181"/>
              </p:ext>
            </p:extLst>
          </p:nvPr>
        </p:nvGraphicFramePr>
        <p:xfrm>
          <a:off x="533400" y="198438"/>
          <a:ext cx="6088063" cy="4068762"/>
        </p:xfrm>
        <a:graphic>
          <a:graphicData uri="http://schemas.openxmlformats.org/presentationml/2006/ole">
            <mc:AlternateContent xmlns:mc="http://schemas.openxmlformats.org/markup-compatibility/2006">
              <mc:Choice xmlns:v="urn:schemas-microsoft-com:vml" Requires="v">
                <p:oleObj spid="_x0000_s119818" name="文档" r:id="rId3" imgW="6087694" imgH="4078157" progId="Word.Document.12">
                  <p:embed/>
                </p:oleObj>
              </mc:Choice>
              <mc:Fallback>
                <p:oleObj name="文档" r:id="rId3" imgW="6087694" imgH="4078157" progId="Word.Document.12">
                  <p:embed/>
                  <p:pic>
                    <p:nvPicPr>
                      <p:cNvPr id="0" name=""/>
                      <p:cNvPicPr/>
                      <p:nvPr/>
                    </p:nvPicPr>
                    <p:blipFill>
                      <a:blip r:embed="rId4"/>
                      <a:stretch>
                        <a:fillRect/>
                      </a:stretch>
                    </p:blipFill>
                    <p:spPr>
                      <a:xfrm>
                        <a:off x="533400" y="198438"/>
                        <a:ext cx="6088063" cy="4068762"/>
                      </a:xfrm>
                      <a:prstGeom prst="rect">
                        <a:avLst/>
                      </a:prstGeom>
                    </p:spPr>
                  </p:pic>
                </p:oleObj>
              </mc:Fallback>
            </mc:AlternateContent>
          </a:graphicData>
        </a:graphic>
      </p:graphicFrame>
      <p:sp>
        <p:nvSpPr>
          <p:cNvPr id="5" name="矩形 4"/>
          <p:cNvSpPr/>
          <p:nvPr/>
        </p:nvSpPr>
        <p:spPr>
          <a:xfrm>
            <a:off x="403156" y="4186520"/>
            <a:ext cx="5012911" cy="545470"/>
          </a:xfrm>
          <a:prstGeom prst="rect">
            <a:avLst/>
          </a:prstGeom>
        </p:spPr>
        <p:txBody>
          <a:bodyPr wrap="none">
            <a:spAutoFit/>
          </a:bodyPr>
          <a:lstStyle/>
          <a:p>
            <a:pPr>
              <a:lnSpc>
                <a:spcPts val="40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(1)</a:t>
            </a:r>
            <a:r>
              <a:rPr lang="en-US" altLang="zh-CN" sz="2400" b="1" i="1" kern="100" dirty="0">
                <a:solidFill>
                  <a:schemeClr val="accent6">
                    <a:lumMod val="75000"/>
                  </a:schemeClr>
                </a:solidFill>
                <a:latin typeface="Times New Roman"/>
                <a:ea typeface="黑体"/>
                <a:cs typeface="Courier New"/>
              </a:rPr>
              <a:t>L</a:t>
            </a:r>
            <a:r>
              <a:rPr lang="zh-CN" altLang="zh-CN" sz="2400" b="1" kern="100" dirty="0">
                <a:solidFill>
                  <a:schemeClr val="accent6">
                    <a:lumMod val="75000"/>
                  </a:schemeClr>
                </a:solidFill>
                <a:latin typeface="Times New Roman"/>
                <a:ea typeface="黑体"/>
                <a:cs typeface="Times New Roman"/>
              </a:rPr>
              <a:t>、</a:t>
            </a:r>
            <a:r>
              <a:rPr lang="en-US" altLang="zh-CN" sz="2400" b="1" i="1" kern="100" dirty="0" smtClean="0">
                <a:solidFill>
                  <a:schemeClr val="accent6">
                    <a:lumMod val="75000"/>
                  </a:schemeClr>
                </a:solidFill>
                <a:latin typeface="Times New Roman"/>
                <a:ea typeface="黑体"/>
                <a:cs typeface="Courier New"/>
              </a:rPr>
              <a:t>l</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(2)</a:t>
            </a:r>
            <a:r>
              <a:rPr lang="zh-CN" altLang="zh-CN" sz="2400" b="1" kern="100" dirty="0">
                <a:solidFill>
                  <a:schemeClr val="accent6">
                    <a:lumMod val="75000"/>
                  </a:schemeClr>
                </a:solidFill>
                <a:latin typeface="Times New Roman"/>
                <a:ea typeface="黑体"/>
                <a:cs typeface="Times New Roman"/>
              </a:rPr>
              <a:t>见解析</a:t>
            </a:r>
            <a:r>
              <a:rPr lang="zh-CN" altLang="zh-CN" sz="2400" b="1" kern="100" dirty="0" smtClean="0">
                <a:solidFill>
                  <a:schemeClr val="accent6">
                    <a:lumMod val="75000"/>
                  </a:schemeClr>
                </a:solidFill>
                <a:latin typeface="Times New Roman"/>
                <a:ea typeface="黑体"/>
                <a:cs typeface="Times New Roman"/>
              </a:rPr>
              <a:t>图</a:t>
            </a:r>
            <a:r>
              <a:rPr lang="zh-CN" altLang="zh-CN" sz="2400" b="1" kern="100" dirty="0">
                <a:solidFill>
                  <a:schemeClr val="accent6">
                    <a:lumMod val="75000"/>
                  </a:schemeClr>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(3)0.2</a:t>
            </a:r>
            <a:endParaRPr lang="zh-CN" altLang="zh-CN" sz="2400" kern="100" dirty="0">
              <a:solidFill>
                <a:schemeClr val="accent6">
                  <a:lumMod val="75000"/>
                </a:schemeClr>
              </a:solidFill>
              <a:effectLst/>
              <a:latin typeface="宋体"/>
              <a:cs typeface="Courier New"/>
            </a:endParaRPr>
          </a:p>
        </p:txBody>
      </p:sp>
    </p:spTree>
    <p:extLst>
      <p:ext uri="{BB962C8B-B14F-4D97-AF65-F5344CB8AC3E}">
        <p14:creationId xmlns:p14="http://schemas.microsoft.com/office/powerpoint/2010/main" val="13401677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9322" y="535702"/>
            <a:ext cx="8666391" cy="4131900"/>
          </a:xfrm>
          <a:prstGeom prst="rect">
            <a:avLst/>
          </a:prstGeom>
        </p:spPr>
        <p:txBody>
          <a:bodyPr wrap="square">
            <a:spAutoFit/>
          </a:bodyPr>
          <a:lstStyle/>
          <a:p>
            <a:pPr algn="just">
              <a:lnSpc>
                <a:spcPts val="4500"/>
              </a:lnSpc>
              <a:spcAft>
                <a:spcPts val="0"/>
              </a:spcAft>
            </a:pPr>
            <a:r>
              <a:rPr lang="en-US" altLang="zh-CN" sz="2400" b="1" kern="100" dirty="0">
                <a:solidFill>
                  <a:srgbClr val="404040"/>
                </a:solidFill>
                <a:latin typeface="Times New Roman"/>
                <a:ea typeface="黑体"/>
                <a:cs typeface="Courier New"/>
              </a:rPr>
              <a:t>8.</a:t>
            </a:r>
            <a:r>
              <a:rPr lang="zh-CN" altLang="zh-CN" sz="2400" b="1" kern="100" dirty="0">
                <a:solidFill>
                  <a:srgbClr val="404040"/>
                </a:solidFill>
                <a:latin typeface="Times New Roman"/>
                <a:ea typeface="黑体"/>
                <a:cs typeface="Times New Roman"/>
              </a:rPr>
              <a:t>一实验小组准备探究元件</a:t>
            </a:r>
            <a:r>
              <a:rPr lang="en-US" altLang="zh-CN" sz="2400" b="1" i="1" kern="100" dirty="0">
                <a:solidFill>
                  <a:srgbClr val="404040"/>
                </a:solidFill>
                <a:latin typeface="Times New Roman"/>
                <a:ea typeface="黑体"/>
                <a:cs typeface="Courier New"/>
              </a:rPr>
              <a:t>Q</a:t>
            </a:r>
            <a:r>
              <a:rPr lang="zh-CN" altLang="zh-CN" sz="2400" b="1" kern="100" dirty="0">
                <a:solidFill>
                  <a:srgbClr val="404040"/>
                </a:solidFill>
                <a:latin typeface="Times New Roman"/>
                <a:ea typeface="黑体"/>
                <a:cs typeface="Times New Roman"/>
              </a:rPr>
              <a:t>的伏安特性曲线</a:t>
            </a:r>
            <a:r>
              <a:rPr lang="zh-CN" altLang="zh-CN" sz="2400" b="1" kern="100" dirty="0" smtClean="0">
                <a:solidFill>
                  <a:srgbClr val="404040"/>
                </a:solidFill>
                <a:latin typeface="Times New Roman"/>
                <a:ea typeface="黑体"/>
                <a:cs typeface="Times New Roman"/>
              </a:rPr>
              <a:t>，他</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zh-CN" altLang="zh-CN" sz="2400" b="1" kern="100" dirty="0" smtClean="0">
                <a:solidFill>
                  <a:srgbClr val="404040"/>
                </a:solidFill>
                <a:latin typeface="Times New Roman"/>
                <a:ea typeface="黑体"/>
                <a:cs typeface="Times New Roman"/>
              </a:rPr>
              <a:t>们</a:t>
            </a:r>
            <a:r>
              <a:rPr lang="zh-CN" altLang="zh-CN" sz="2400" b="1" kern="100" dirty="0">
                <a:solidFill>
                  <a:srgbClr val="404040"/>
                </a:solidFill>
                <a:latin typeface="Times New Roman"/>
                <a:ea typeface="黑体"/>
                <a:cs typeface="Times New Roman"/>
              </a:rPr>
              <a:t>设计了如图</a:t>
            </a:r>
            <a:r>
              <a:rPr lang="en-US" altLang="zh-CN" sz="2400" b="1" kern="100" dirty="0">
                <a:solidFill>
                  <a:srgbClr val="404040"/>
                </a:solidFill>
                <a:latin typeface="Times New Roman"/>
                <a:ea typeface="黑体"/>
                <a:cs typeface="Courier New"/>
              </a:rPr>
              <a:t>13</a:t>
            </a:r>
            <a:r>
              <a:rPr lang="zh-CN" altLang="zh-CN" sz="2400" b="1" kern="100" dirty="0">
                <a:solidFill>
                  <a:srgbClr val="404040"/>
                </a:solidFill>
                <a:latin typeface="Times New Roman"/>
                <a:ea typeface="黑体"/>
                <a:cs typeface="Times New Roman"/>
              </a:rPr>
              <a:t>所示的电路图</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请回答下列</a:t>
            </a:r>
            <a:r>
              <a:rPr lang="zh-CN" altLang="zh-CN" sz="2400" b="1" kern="100" dirty="0" smtClean="0">
                <a:solidFill>
                  <a:srgbClr val="404040"/>
                </a:solidFill>
                <a:latin typeface="Times New Roman"/>
                <a:ea typeface="黑体"/>
                <a:cs typeface="Times New Roman"/>
              </a:rPr>
              <a:t>问题</a:t>
            </a:r>
            <a:r>
              <a:rPr lang="zh-CN" altLang="zh-CN" sz="2400" b="1" kern="100" dirty="0">
                <a:solidFill>
                  <a:srgbClr val="404040"/>
                </a:solidFill>
                <a:latin typeface="Times New Roman"/>
                <a:ea typeface="黑体"/>
                <a:cs typeface="Times New Roman"/>
              </a:rPr>
              <a:t>：</a:t>
            </a:r>
            <a:endParaRPr lang="zh-CN" altLang="zh-CN" sz="2400" kern="100" dirty="0">
              <a:latin typeface="宋体"/>
              <a:cs typeface="Courier New"/>
            </a:endParaRPr>
          </a:p>
          <a:p>
            <a:pPr algn="just">
              <a:lnSpc>
                <a:spcPts val="45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考虑电表内阻的影响，该元件电阻的测量</a:t>
            </a:r>
            <a:r>
              <a:rPr lang="zh-CN" altLang="zh-CN" sz="2400" b="1" kern="100" dirty="0" smtClean="0">
                <a:solidFill>
                  <a:srgbClr val="404040"/>
                </a:solidFill>
                <a:latin typeface="Times New Roman"/>
                <a:ea typeface="黑体"/>
                <a:cs typeface="Times New Roman"/>
              </a:rPr>
              <a:t>值</a:t>
            </a:r>
            <a:endParaRPr lang="en-US" altLang="zh-CN" sz="2400" b="1" kern="100" dirty="0" smtClean="0">
              <a:solidFill>
                <a:srgbClr val="404040"/>
              </a:solidFill>
              <a:latin typeface="Times New Roman"/>
              <a:ea typeface="黑体"/>
              <a:cs typeface="Times New Roman"/>
            </a:endParaRPr>
          </a:p>
          <a:p>
            <a:pPr algn="just">
              <a:lnSpc>
                <a:spcPts val="4500"/>
              </a:lnSpc>
              <a:spcAft>
                <a:spcPts val="0"/>
              </a:spcAft>
            </a:pPr>
            <a:r>
              <a:rPr lang="en-US" altLang="zh-CN" sz="2400" b="1" kern="100" dirty="0" smtClean="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选填</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大于</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等于</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或</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小于</a:t>
            </a:r>
            <a:r>
              <a:rPr lang="en-US" altLang="zh-CN" sz="2400" b="1" kern="100" dirty="0" smtClean="0">
                <a:solidFill>
                  <a:srgbClr val="404040"/>
                </a:solidFill>
                <a:latin typeface="宋体"/>
                <a:ea typeface="黑体"/>
                <a:cs typeface="Times New Roman"/>
              </a:rPr>
              <a:t>”</a:t>
            </a:r>
            <a:r>
              <a:rPr lang="en-US" altLang="zh-CN" sz="2400" b="1" kern="100" dirty="0" smtClean="0">
                <a:solidFill>
                  <a:srgbClr val="404040"/>
                </a:solidFill>
                <a:latin typeface="Times New Roman"/>
                <a:ea typeface="黑体"/>
                <a:cs typeface="Courier New"/>
              </a:rPr>
              <a:t>)</a:t>
            </a:r>
          </a:p>
          <a:p>
            <a:pPr algn="just">
              <a:lnSpc>
                <a:spcPts val="4500"/>
              </a:lnSpc>
              <a:spcAft>
                <a:spcPts val="0"/>
              </a:spcAft>
            </a:pPr>
            <a:r>
              <a:rPr lang="zh-CN" altLang="zh-CN" sz="2400" b="1" kern="100" dirty="0" smtClean="0">
                <a:solidFill>
                  <a:srgbClr val="404040"/>
                </a:solidFill>
                <a:latin typeface="Times New Roman"/>
                <a:ea typeface="黑体"/>
                <a:cs typeface="Times New Roman"/>
              </a:rPr>
              <a:t>真实</a:t>
            </a:r>
            <a:r>
              <a:rPr lang="zh-CN" altLang="zh-CN" sz="2400" b="1" kern="100" dirty="0">
                <a:solidFill>
                  <a:srgbClr val="404040"/>
                </a:solidFill>
                <a:latin typeface="Times New Roman"/>
                <a:ea typeface="黑体"/>
                <a:cs typeface="Times New Roman"/>
              </a:rPr>
              <a:t>值</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nSpc>
                <a:spcPts val="4500"/>
              </a:lnSpc>
            </a:pPr>
            <a:r>
              <a:rPr lang="en-US" altLang="zh-CN" sz="2400" b="1" kern="100" dirty="0">
                <a:solidFill>
                  <a:srgbClr val="404040"/>
                </a:solidFill>
                <a:latin typeface="Times New Roman"/>
                <a:ea typeface="黑体"/>
              </a:rPr>
              <a:t>(2)</a:t>
            </a:r>
            <a:r>
              <a:rPr lang="zh-CN" altLang="zh-CN" sz="2400" b="1" kern="100" dirty="0">
                <a:solidFill>
                  <a:srgbClr val="404040"/>
                </a:solidFill>
                <a:latin typeface="Times New Roman"/>
                <a:ea typeface="黑体"/>
                <a:cs typeface="Times New Roman"/>
              </a:rPr>
              <a:t>实验测得表格中的</a:t>
            </a:r>
            <a:r>
              <a:rPr lang="en-US" altLang="zh-CN" sz="2400" b="1" kern="100" dirty="0">
                <a:solidFill>
                  <a:srgbClr val="404040"/>
                </a:solidFill>
                <a:latin typeface="Times New Roman"/>
                <a:ea typeface="黑体"/>
              </a:rPr>
              <a:t>7</a:t>
            </a:r>
            <a:r>
              <a:rPr lang="zh-CN" altLang="zh-CN" sz="2400" b="1" kern="100" dirty="0">
                <a:solidFill>
                  <a:srgbClr val="404040"/>
                </a:solidFill>
                <a:latin typeface="Times New Roman"/>
                <a:ea typeface="黑体"/>
                <a:cs typeface="Times New Roman"/>
              </a:rPr>
              <a:t>组数据，请在图</a:t>
            </a:r>
            <a:r>
              <a:rPr lang="en-US" altLang="zh-CN" sz="2400" b="1" kern="100" dirty="0">
                <a:solidFill>
                  <a:srgbClr val="404040"/>
                </a:solidFill>
                <a:latin typeface="Times New Roman"/>
                <a:ea typeface="黑体"/>
              </a:rPr>
              <a:t>14</a:t>
            </a:r>
            <a:r>
              <a:rPr lang="zh-CN" altLang="zh-CN" sz="2400" b="1" kern="100" dirty="0">
                <a:solidFill>
                  <a:srgbClr val="404040"/>
                </a:solidFill>
                <a:latin typeface="Times New Roman"/>
                <a:ea typeface="黑体"/>
                <a:cs typeface="Times New Roman"/>
              </a:rPr>
              <a:t>所示的坐标纸上作出该元件的</a:t>
            </a:r>
            <a:r>
              <a:rPr lang="en-US" altLang="zh-CN" sz="2400" b="1" i="1" kern="100" dirty="0">
                <a:solidFill>
                  <a:srgbClr val="404040"/>
                </a:solidFill>
                <a:latin typeface="Times New Roman"/>
                <a:ea typeface="黑体"/>
              </a:rPr>
              <a:t>I</a:t>
            </a:r>
            <a:r>
              <a:rPr lang="en-US" altLang="zh-CN" sz="2400" b="1" kern="100" dirty="0">
                <a:solidFill>
                  <a:srgbClr val="404040"/>
                </a:solidFill>
                <a:latin typeface="Times New Roman"/>
                <a:ea typeface="黑体"/>
              </a:rPr>
              <a:t>—</a:t>
            </a:r>
            <a:r>
              <a:rPr lang="en-US" altLang="zh-CN" sz="2400" b="1" i="1" kern="100" dirty="0">
                <a:solidFill>
                  <a:srgbClr val="404040"/>
                </a:solidFill>
                <a:latin typeface="Times New Roman"/>
                <a:ea typeface="黑体"/>
              </a:rPr>
              <a:t>U</a:t>
            </a:r>
            <a:r>
              <a:rPr lang="zh-CN" altLang="zh-CN" sz="2400" b="1" kern="100" dirty="0">
                <a:solidFill>
                  <a:srgbClr val="404040"/>
                </a:solidFill>
                <a:latin typeface="Times New Roman"/>
                <a:ea typeface="黑体"/>
                <a:cs typeface="Times New Roman"/>
              </a:rPr>
              <a:t>图线</a:t>
            </a:r>
            <a:r>
              <a:rPr lang="en-US" altLang="zh-CN" sz="2400" b="1" kern="100" dirty="0">
                <a:solidFill>
                  <a:srgbClr val="404040"/>
                </a:solidFill>
                <a:latin typeface="Times New Roman"/>
                <a:ea typeface="黑体"/>
              </a:rPr>
              <a:t>.</a:t>
            </a:r>
            <a:endParaRPr lang="zh-CN" altLang="zh-CN" sz="2400" kern="100" dirty="0">
              <a:solidFill>
                <a:schemeClr val="accent6">
                  <a:lumMod val="75000"/>
                </a:schemeClr>
              </a:solidFill>
              <a:latin typeface="宋体"/>
              <a:cs typeface="Courier New"/>
            </a:endParaRPr>
          </a:p>
        </p:txBody>
      </p:sp>
      <p:pic>
        <p:nvPicPr>
          <p:cNvPr id="114690" name="Picture 2" descr="27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95407" y="835629"/>
            <a:ext cx="1932685" cy="164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306189" y="2496914"/>
            <a:ext cx="801823"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13</a:t>
            </a:r>
            <a:endParaRPr lang="zh-CN" altLang="zh-CN" sz="2400" kern="100" dirty="0">
              <a:effectLst/>
              <a:latin typeface="宋体"/>
              <a:cs typeface="Courier New"/>
            </a:endParaRPr>
          </a:p>
        </p:txBody>
      </p:sp>
    </p:spTree>
    <p:extLst>
      <p:ext uri="{BB962C8B-B14F-4D97-AF65-F5344CB8AC3E}">
        <p14:creationId xmlns:p14="http://schemas.microsoft.com/office/powerpoint/2010/main" val="34215126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300480031"/>
              </p:ext>
            </p:extLst>
          </p:nvPr>
        </p:nvGraphicFramePr>
        <p:xfrm>
          <a:off x="899592" y="289004"/>
          <a:ext cx="4030283" cy="4154954"/>
        </p:xfrm>
        <a:graphic>
          <a:graphicData uri="http://schemas.openxmlformats.org/drawingml/2006/table">
            <a:tbl>
              <a:tblPr/>
              <a:tblGrid>
                <a:gridCol w="1146689"/>
                <a:gridCol w="1441797"/>
                <a:gridCol w="1441797"/>
              </a:tblGrid>
              <a:tr h="598954">
                <a:tc>
                  <a:txBody>
                    <a:bodyPr/>
                    <a:lstStyle/>
                    <a:p>
                      <a:pPr algn="ctr">
                        <a:lnSpc>
                          <a:spcPts val="4000"/>
                        </a:lnSpc>
                        <a:spcAft>
                          <a:spcPts val="0"/>
                        </a:spcAft>
                      </a:pPr>
                      <a:r>
                        <a:rPr lang="zh-CN" sz="2400" b="1" kern="100" baseline="0">
                          <a:solidFill>
                            <a:srgbClr val="404040"/>
                          </a:solidFill>
                          <a:effectLst/>
                          <a:latin typeface="Times New Roman"/>
                          <a:ea typeface="黑体"/>
                          <a:cs typeface="Times New Roman"/>
                        </a:rPr>
                        <a:t>序号</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zh-CN" sz="2400" b="1" kern="100" baseline="0">
                          <a:solidFill>
                            <a:srgbClr val="404040"/>
                          </a:solidFill>
                          <a:effectLst/>
                          <a:latin typeface="Times New Roman"/>
                          <a:ea typeface="黑体"/>
                          <a:cs typeface="Times New Roman"/>
                        </a:rPr>
                        <a:t>电压</a:t>
                      </a:r>
                      <a:r>
                        <a:rPr lang="en-US" sz="2400" b="1" kern="100" baseline="0">
                          <a:solidFill>
                            <a:srgbClr val="404040"/>
                          </a:solidFill>
                          <a:effectLst/>
                          <a:latin typeface="Times New Roman"/>
                          <a:ea typeface="黑体"/>
                          <a:cs typeface="Courier New"/>
                        </a:rPr>
                        <a:t>/V</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zh-CN" sz="2400" b="1" kern="100" baseline="0">
                          <a:solidFill>
                            <a:srgbClr val="404040"/>
                          </a:solidFill>
                          <a:effectLst/>
                          <a:latin typeface="Times New Roman"/>
                          <a:ea typeface="黑体"/>
                          <a:cs typeface="Times New Roman"/>
                        </a:rPr>
                        <a:t>电流</a:t>
                      </a:r>
                      <a:r>
                        <a:rPr lang="en-US" sz="2400" b="1" kern="100" baseline="0">
                          <a:solidFill>
                            <a:srgbClr val="404040"/>
                          </a:solidFill>
                          <a:effectLst/>
                          <a:latin typeface="Times New Roman"/>
                          <a:ea typeface="黑体"/>
                          <a:cs typeface="Courier New"/>
                        </a:rPr>
                        <a:t>/A</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03">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1</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0.00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0.00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03">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2</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0.50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0.20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03">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3</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1.00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0.35</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03">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4</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1.50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0.45</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03">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5</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2.00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0.50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03">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6</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2.50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0.54</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03">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7</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a:solidFill>
                            <a:srgbClr val="404040"/>
                          </a:solidFill>
                          <a:effectLst/>
                          <a:latin typeface="Times New Roman"/>
                          <a:ea typeface="黑体"/>
                          <a:cs typeface="Courier New"/>
                        </a:rPr>
                        <a:t>3.00</a:t>
                      </a:r>
                      <a:endParaRPr lang="zh-CN" sz="2400" kern="100" baseline="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4000"/>
                        </a:lnSpc>
                        <a:spcAft>
                          <a:spcPts val="0"/>
                        </a:spcAft>
                      </a:pPr>
                      <a:r>
                        <a:rPr lang="en-US" sz="2400" b="1" kern="100" baseline="0" dirty="0">
                          <a:solidFill>
                            <a:srgbClr val="404040"/>
                          </a:solidFill>
                          <a:effectLst/>
                          <a:latin typeface="Times New Roman"/>
                          <a:ea typeface="黑体"/>
                          <a:cs typeface="Courier New"/>
                        </a:rPr>
                        <a:t>0.58</a:t>
                      </a:r>
                      <a:endParaRPr lang="zh-CN" sz="2400" kern="100" baseline="0" dirty="0">
                        <a:effectLst/>
                        <a:latin typeface="宋体"/>
                        <a:cs typeface="Courier New"/>
                      </a:endParaRPr>
                    </a:p>
                  </a:txBody>
                  <a:tcPr marL="26953" marR="2695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116738" name="Picture 2" descr="28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577036"/>
            <a:ext cx="3188606"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6362465" y="3104936"/>
            <a:ext cx="801823" cy="545470"/>
          </a:xfrm>
          <a:prstGeom prst="rect">
            <a:avLst/>
          </a:prstGeom>
        </p:spPr>
        <p:txBody>
          <a:bodyPr wrap="none">
            <a:spAutoFit/>
          </a:bodyPr>
          <a:lstStyle/>
          <a:p>
            <a:pPr algn="ctr">
              <a:lnSpc>
                <a:spcPts val="4000"/>
              </a:lnSpc>
              <a:spcAft>
                <a:spcPts val="0"/>
              </a:spcAft>
            </a:pPr>
            <a:r>
              <a:rPr lang="zh-CN" altLang="zh-CN" sz="2400" b="1" kern="100" dirty="0">
                <a:solidFill>
                  <a:srgbClr val="404040"/>
                </a:solidFill>
                <a:latin typeface="Times New Roman"/>
                <a:ea typeface="黑体"/>
                <a:cs typeface="Times New Roman"/>
              </a:rPr>
              <a:t>图</a:t>
            </a:r>
            <a:r>
              <a:rPr lang="en-US" altLang="zh-CN" sz="2400" b="1" kern="100" dirty="0">
                <a:solidFill>
                  <a:srgbClr val="404040"/>
                </a:solidFill>
                <a:latin typeface="Times New Roman"/>
                <a:ea typeface="黑体"/>
                <a:cs typeface="Courier New"/>
              </a:rPr>
              <a:t>14</a:t>
            </a:r>
            <a:endParaRPr lang="zh-CN" altLang="zh-CN" sz="2400" kern="100" dirty="0">
              <a:effectLst/>
              <a:latin typeface="宋体"/>
              <a:cs typeface="Courier New"/>
            </a:endParaRPr>
          </a:p>
        </p:txBody>
      </p:sp>
    </p:spTree>
    <p:extLst>
      <p:ext uri="{BB962C8B-B14F-4D97-AF65-F5344CB8AC3E}">
        <p14:creationId xmlns:p14="http://schemas.microsoft.com/office/powerpoint/2010/main" val="36715360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矩形 6"/>
              <p:cNvSpPr/>
              <p:nvPr/>
            </p:nvSpPr>
            <p:spPr>
              <a:xfrm>
                <a:off x="139322" y="10824"/>
                <a:ext cx="8666391" cy="4708981"/>
              </a:xfrm>
              <a:prstGeom prst="rect">
                <a:avLst/>
              </a:prstGeom>
            </p:spPr>
            <p:txBody>
              <a:bodyPr wrap="square">
                <a:spAutoFit/>
              </a:bodyPr>
              <a:lstStyle/>
              <a:p>
                <a:pPr algn="just">
                  <a:lnSpc>
                    <a:spcPts val="4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为了求元件</a:t>
                </a:r>
                <a:r>
                  <a:rPr lang="en-US" altLang="zh-CN" sz="2400" b="1" i="1" kern="100" dirty="0">
                    <a:solidFill>
                      <a:srgbClr val="404040"/>
                    </a:solidFill>
                    <a:latin typeface="Times New Roman"/>
                    <a:ea typeface="黑体"/>
                    <a:cs typeface="Courier New"/>
                  </a:rPr>
                  <a:t>Q</a:t>
                </a:r>
                <a:r>
                  <a:rPr lang="zh-CN" altLang="zh-CN" sz="2400" b="1" kern="100" dirty="0">
                    <a:solidFill>
                      <a:srgbClr val="404040"/>
                    </a:solidFill>
                    <a:latin typeface="Times New Roman"/>
                    <a:ea typeface="黑体"/>
                    <a:cs typeface="Times New Roman"/>
                  </a:rPr>
                  <a:t>在</a:t>
                </a:r>
                <a:r>
                  <a:rPr lang="en-US" altLang="zh-CN" sz="2400" b="1" i="1" kern="100" dirty="0">
                    <a:solidFill>
                      <a:srgbClr val="404040"/>
                    </a:solidFill>
                    <a:latin typeface="Times New Roman"/>
                    <a:ea typeface="黑体"/>
                    <a:cs typeface="Courier New"/>
                  </a:rPr>
                  <a:t>I</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U</a:t>
                </a:r>
                <a:r>
                  <a:rPr lang="zh-CN" altLang="zh-CN" sz="2400" b="1" kern="100" dirty="0">
                    <a:solidFill>
                      <a:srgbClr val="404040"/>
                    </a:solidFill>
                    <a:latin typeface="Times New Roman"/>
                    <a:ea typeface="黑体"/>
                    <a:cs typeface="Times New Roman"/>
                  </a:rPr>
                  <a:t>图线上某点的电阻，甲同学利用该点的坐标</a:t>
                </a:r>
                <a:r>
                  <a:rPr lang="en-US" altLang="zh-CN" sz="2400" b="1" kern="100" dirty="0">
                    <a:solidFill>
                      <a:srgbClr val="404040"/>
                    </a:solidFill>
                    <a:latin typeface="Times New Roman"/>
                    <a:ea typeface="黑体"/>
                    <a:cs typeface="Courier New"/>
                  </a:rPr>
                  <a:t>(</a:t>
                </a:r>
                <a:r>
                  <a:rPr lang="en-US" altLang="zh-CN" sz="2400" b="1" i="1" kern="100" dirty="0">
                    <a:solidFill>
                      <a:srgbClr val="404040"/>
                    </a:solidFill>
                    <a:latin typeface="Times New Roman"/>
                    <a:ea typeface="黑体"/>
                    <a:cs typeface="Courier New"/>
                  </a:rPr>
                  <a:t>U</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I</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，由</a:t>
                </a:r>
                <a:r>
                  <a:rPr lang="en-US" altLang="zh-CN" sz="2400" b="1" i="1" kern="100" dirty="0">
                    <a:solidFill>
                      <a:srgbClr val="404040"/>
                    </a:solidFill>
                    <a:latin typeface="Times New Roman"/>
                    <a:ea typeface="黑体"/>
                    <a:cs typeface="Courier New"/>
                  </a:rPr>
                  <a:t>R</a:t>
                </a:r>
                <a:r>
                  <a:rPr lang="zh-CN" altLang="zh-CN" sz="2400" b="1" kern="100" dirty="0" smtClean="0">
                    <a:solidFill>
                      <a:srgbClr val="404040"/>
                    </a:solidFill>
                    <a:latin typeface="Times New Roman"/>
                    <a:ea typeface="黑体"/>
                    <a:cs typeface="Times New Roman"/>
                  </a:rPr>
                  <a:t>＝</a:t>
                </a:r>
                <a14:m>
                  <m:oMath xmlns:m="http://schemas.openxmlformats.org/officeDocument/2006/math">
                    <m:f>
                      <m:fPr>
                        <m:ctrlPr>
                          <a:rPr lang="en-US" altLang="zh-CN" sz="2400" b="1" i="1" kern="100" smtClean="0">
                            <a:solidFill>
                              <a:srgbClr val="404040"/>
                            </a:solidFill>
                            <a:latin typeface="Cambria Math"/>
                            <a:ea typeface="黑体"/>
                            <a:cs typeface="Times New Roman"/>
                          </a:rPr>
                        </m:ctrlPr>
                      </m:fPr>
                      <m:num>
                        <m:r>
                          <m:rPr>
                            <m:nor/>
                          </m:rPr>
                          <a:rPr lang="en-US" altLang="zh-CN" sz="2400" b="1" i="1" kern="100">
                            <a:solidFill>
                              <a:srgbClr val="404040"/>
                            </a:solidFill>
                            <a:latin typeface="Times New Roman"/>
                            <a:ea typeface="黑体"/>
                          </a:rPr>
                          <m:t>U</m:t>
                        </m:r>
                      </m:num>
                      <m:den>
                        <m:r>
                          <m:rPr>
                            <m:nor/>
                          </m:rPr>
                          <a:rPr lang="en-US" altLang="zh-CN" sz="2400" b="1" i="1" kern="100">
                            <a:solidFill>
                              <a:srgbClr val="404040"/>
                            </a:solidFill>
                            <a:latin typeface="Times New Roman"/>
                            <a:ea typeface="黑体"/>
                          </a:rPr>
                          <m:t>I</m:t>
                        </m:r>
                      </m:den>
                    </m:f>
                  </m:oMath>
                </a14:m>
                <a:r>
                  <a:rPr lang="zh-CN" altLang="zh-CN" sz="2400" b="1" kern="100" dirty="0" smtClean="0">
                    <a:solidFill>
                      <a:srgbClr val="404040"/>
                    </a:solidFill>
                    <a:latin typeface="Times New Roman"/>
                    <a:ea typeface="黑体"/>
                    <a:cs typeface="Times New Roman"/>
                  </a:rPr>
                  <a:t>求得</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乙同学作出该点的切线，求出切线的斜率</a:t>
                </a:r>
                <a:r>
                  <a:rPr lang="en-US" altLang="zh-CN" sz="2400" b="1" i="1" kern="100" dirty="0">
                    <a:solidFill>
                      <a:srgbClr val="404040"/>
                    </a:solidFill>
                    <a:latin typeface="Times New Roman"/>
                    <a:ea typeface="黑体"/>
                    <a:cs typeface="Courier New"/>
                  </a:rPr>
                  <a:t>k</a:t>
                </a:r>
                <a:r>
                  <a:rPr lang="zh-CN" altLang="zh-CN" sz="2400" b="1" kern="100" dirty="0">
                    <a:solidFill>
                      <a:srgbClr val="404040"/>
                    </a:solidFill>
                    <a:latin typeface="Times New Roman"/>
                    <a:ea typeface="黑体"/>
                    <a:cs typeface="Times New Roman"/>
                  </a:rPr>
                  <a:t>，由</a:t>
                </a:r>
                <a:r>
                  <a:rPr lang="en-US" altLang="zh-CN" sz="2400" b="1" i="1" kern="100" dirty="0">
                    <a:solidFill>
                      <a:srgbClr val="404040"/>
                    </a:solidFill>
                    <a:latin typeface="Times New Roman"/>
                    <a:ea typeface="黑体"/>
                    <a:cs typeface="Courier New"/>
                  </a:rPr>
                  <a:t>R</a:t>
                </a:r>
                <a:r>
                  <a:rPr lang="zh-CN" altLang="zh-CN" sz="2400" b="1" kern="100" dirty="0">
                    <a:solidFill>
                      <a:srgbClr val="404040"/>
                    </a:solidFill>
                    <a:latin typeface="Times New Roman"/>
                    <a:ea typeface="黑体"/>
                    <a:cs typeface="Times New Roman"/>
                  </a:rPr>
                  <a:t>＝</a:t>
                </a:r>
                <a14:m>
                  <m:oMath xmlns:m="http://schemas.openxmlformats.org/officeDocument/2006/math">
                    <m:f>
                      <m:fPr>
                        <m:ctrlPr>
                          <a:rPr lang="en-US" altLang="zh-CN" sz="2400" b="1" i="1" kern="100">
                            <a:solidFill>
                              <a:srgbClr val="404040"/>
                            </a:solidFill>
                            <a:latin typeface="Cambria Math"/>
                            <a:ea typeface="黑体"/>
                            <a:cs typeface="Times New Roman"/>
                          </a:rPr>
                        </m:ctrlPr>
                      </m:fPr>
                      <m:num>
                        <m:r>
                          <m:rPr>
                            <m:nor/>
                          </m:rPr>
                          <a:rPr lang="en-US" altLang="zh-CN" sz="2400" b="1" kern="100">
                            <a:solidFill>
                              <a:srgbClr val="404040"/>
                            </a:solidFill>
                            <a:latin typeface="Times New Roman"/>
                            <a:ea typeface="黑体"/>
                          </a:rPr>
                          <m:t>1</m:t>
                        </m:r>
                      </m:num>
                      <m:den>
                        <m:r>
                          <m:rPr>
                            <m:nor/>
                          </m:rPr>
                          <a:rPr lang="en-US" altLang="zh-CN" sz="2400" b="1" i="1" kern="100">
                            <a:solidFill>
                              <a:srgbClr val="404040"/>
                            </a:solidFill>
                            <a:latin typeface="Times New Roman"/>
                            <a:ea typeface="黑体"/>
                          </a:rPr>
                          <m:t>k</m:t>
                        </m:r>
                      </m:den>
                    </m:f>
                  </m:oMath>
                </a14:m>
                <a:r>
                  <a:rPr lang="zh-CN" altLang="zh-CN" sz="2400" b="1" kern="100" dirty="0">
                    <a:solidFill>
                      <a:srgbClr val="404040"/>
                    </a:solidFill>
                    <a:latin typeface="Times New Roman"/>
                    <a:ea typeface="黑体"/>
                    <a:cs typeface="Times New Roman"/>
                  </a:rPr>
                  <a:t>求得</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其中</a:t>
                </a:r>
                <a:r>
                  <a:rPr lang="en-US" altLang="zh-CN" sz="2400" b="1" kern="100" dirty="0">
                    <a:solidFill>
                      <a:srgbClr val="404040"/>
                    </a:solidFill>
                    <a:latin typeface="Times New Roman"/>
                    <a:ea typeface="黑体"/>
                    <a:cs typeface="Courier New"/>
                  </a:rPr>
                  <a:t>________(</a:t>
                </a:r>
                <a:r>
                  <a:rPr lang="zh-CN" altLang="zh-CN" sz="2400" b="1" kern="100" dirty="0">
                    <a:solidFill>
                      <a:srgbClr val="404040"/>
                    </a:solidFill>
                    <a:latin typeface="Times New Roman"/>
                    <a:ea typeface="黑体"/>
                    <a:cs typeface="Times New Roman"/>
                  </a:rPr>
                  <a:t>选填</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甲</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或</a:t>
                </a:r>
                <a:r>
                  <a:rPr lang="en-US" altLang="zh-CN" sz="2400" b="1" kern="100" dirty="0">
                    <a:solidFill>
                      <a:srgbClr val="404040"/>
                    </a:solidFill>
                    <a:latin typeface="宋体"/>
                    <a:ea typeface="黑体"/>
                    <a:cs typeface="Times New Roman"/>
                  </a:rPr>
                  <a:t>“</a:t>
                </a:r>
                <a:r>
                  <a:rPr lang="zh-CN" altLang="zh-CN" sz="2400" b="1" kern="100" dirty="0">
                    <a:solidFill>
                      <a:srgbClr val="404040"/>
                    </a:solidFill>
                    <a:latin typeface="Times New Roman"/>
                    <a:ea typeface="黑体"/>
                    <a:cs typeface="Times New Roman"/>
                  </a:rPr>
                  <a:t>乙</a:t>
                </a:r>
                <a:r>
                  <a:rPr lang="en-US" altLang="zh-CN" sz="2400" b="1" kern="100" dirty="0">
                    <a:solidFill>
                      <a:srgbClr val="404040"/>
                    </a:solidFill>
                    <a:latin typeface="宋体"/>
                    <a:ea typeface="黑体"/>
                    <a:cs typeface="Times New Roman"/>
                  </a:rPr>
                  <a:t>”</a:t>
                </a:r>
                <a:r>
                  <a:rPr lang="en-US" altLang="zh-CN" sz="2400" b="1" kern="100" dirty="0">
                    <a:solidFill>
                      <a:srgbClr val="404040"/>
                    </a:solidFill>
                    <a:latin typeface="Times New Roman"/>
                    <a:ea typeface="黑体"/>
                    <a:cs typeface="Courier New"/>
                  </a:rPr>
                  <a:t>)</a:t>
                </a:r>
                <a:r>
                  <a:rPr lang="zh-CN" altLang="zh-CN" sz="2400" b="1" kern="100" dirty="0">
                    <a:solidFill>
                      <a:srgbClr val="404040"/>
                    </a:solidFill>
                    <a:latin typeface="Times New Roman"/>
                    <a:ea typeface="黑体"/>
                    <a:cs typeface="Times New Roman"/>
                  </a:rPr>
                  <a:t>同学的方法正确</a:t>
                </a:r>
                <a:r>
                  <a:rPr lang="en-US" altLang="zh-CN" sz="2400" b="1" kern="100" dirty="0">
                    <a:solidFill>
                      <a:srgbClr val="404040"/>
                    </a:solidFill>
                    <a:latin typeface="Times New Roman"/>
                    <a:ea typeface="黑体"/>
                    <a:cs typeface="Courier New"/>
                  </a:rPr>
                  <a:t>.</a:t>
                </a:r>
                <a:endParaRPr lang="zh-CN" altLang="zh-CN" sz="2400" kern="100" dirty="0">
                  <a:latin typeface="宋体"/>
                  <a:cs typeface="Courier New"/>
                </a:endParaRPr>
              </a:p>
              <a:p>
                <a:pPr algn="just">
                  <a:lnSpc>
                    <a:spcPts val="4000"/>
                  </a:lnSpc>
                  <a:spcAft>
                    <a:spcPts val="0"/>
                  </a:spcAft>
                </a:pPr>
                <a:r>
                  <a:rPr lang="zh-CN" altLang="zh-CN" sz="2400" b="1" kern="100" dirty="0">
                    <a:solidFill>
                      <a:srgbClr val="0070C0"/>
                    </a:solidFill>
                    <a:latin typeface="Times New Roman"/>
                    <a:ea typeface="黑体"/>
                    <a:cs typeface="Times New Roman"/>
                  </a:rPr>
                  <a:t>解析</a:t>
                </a:r>
                <a:r>
                  <a:rPr lang="zh-CN" altLang="zh-CN" sz="2400" b="1" kern="100" dirty="0">
                    <a:solidFill>
                      <a:srgbClr val="404040"/>
                    </a:solidFill>
                    <a:latin typeface="Times New Roman"/>
                    <a:ea typeface="黑体"/>
                    <a:cs typeface="Times New Roman"/>
                  </a:rPr>
                  <a:t>　</a:t>
                </a: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由实验电路图可知，实验采用电流表内接法，由于电流表的分压作用，实验所测电压值</a:t>
                </a:r>
                <a:r>
                  <a:rPr lang="en-US" altLang="zh-CN" sz="2400" b="1" i="1" kern="100" dirty="0">
                    <a:solidFill>
                      <a:srgbClr val="404040"/>
                    </a:solidFill>
                    <a:latin typeface="Times New Roman"/>
                    <a:ea typeface="黑体"/>
                    <a:cs typeface="Courier New"/>
                  </a:rPr>
                  <a:t>U</a:t>
                </a:r>
                <a:r>
                  <a:rPr lang="zh-CN" altLang="zh-CN" sz="2400" b="1" kern="100" dirty="0">
                    <a:solidFill>
                      <a:srgbClr val="404040"/>
                    </a:solidFill>
                    <a:latin typeface="Times New Roman"/>
                    <a:ea typeface="黑体"/>
                    <a:cs typeface="Times New Roman"/>
                  </a:rPr>
                  <a:t>偏大，由欧姆定律可知，元件电阻的测量值大于真实值</a:t>
                </a:r>
                <a:r>
                  <a:rPr lang="en-US" altLang="zh-CN" sz="2400" b="1" kern="100" dirty="0" smtClean="0">
                    <a:solidFill>
                      <a:srgbClr val="404040"/>
                    </a:solidFill>
                    <a:latin typeface="Times New Roman"/>
                    <a:ea typeface="黑体"/>
                    <a:cs typeface="Courier New"/>
                  </a:rPr>
                  <a:t>.</a:t>
                </a: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根据表中实验数据在坐标系内描出</a:t>
                </a:r>
                <a:r>
                  <a:rPr lang="zh-CN" altLang="zh-CN" sz="2400" b="1" kern="100" dirty="0" smtClean="0">
                    <a:solidFill>
                      <a:srgbClr val="404040"/>
                    </a:solidFill>
                    <a:latin typeface="Times New Roman"/>
                    <a:ea typeface="黑体"/>
                    <a:cs typeface="Times New Roman"/>
                  </a:rPr>
                  <a:t>对应</a:t>
                </a:r>
                <a:endParaRPr lang="en-US" altLang="zh-CN" sz="2400" b="1" kern="100" dirty="0" smtClean="0">
                  <a:solidFill>
                    <a:srgbClr val="404040"/>
                  </a:solidFill>
                  <a:latin typeface="Times New Roman"/>
                  <a:ea typeface="黑体"/>
                  <a:cs typeface="Times New Roman"/>
                </a:endParaRPr>
              </a:p>
              <a:p>
                <a:pPr algn="just">
                  <a:lnSpc>
                    <a:spcPts val="4000"/>
                  </a:lnSpc>
                  <a:spcAft>
                    <a:spcPts val="0"/>
                  </a:spcAft>
                </a:pPr>
                <a:r>
                  <a:rPr lang="zh-CN" altLang="zh-CN" sz="2400" b="1" kern="100" dirty="0" smtClean="0">
                    <a:solidFill>
                      <a:srgbClr val="404040"/>
                    </a:solidFill>
                    <a:latin typeface="Times New Roman"/>
                    <a:ea typeface="黑体"/>
                    <a:cs typeface="Times New Roman"/>
                  </a:rPr>
                  <a:t>点，</a:t>
                </a:r>
                <a:r>
                  <a:rPr lang="zh-CN" altLang="zh-CN" sz="2400" b="1" kern="100" dirty="0">
                    <a:solidFill>
                      <a:srgbClr val="404040"/>
                    </a:solidFill>
                    <a:latin typeface="Times New Roman"/>
                    <a:ea typeface="黑体"/>
                    <a:cs typeface="Times New Roman"/>
                  </a:rPr>
                  <a:t>然后作出图象如图所示</a:t>
                </a:r>
                <a:r>
                  <a:rPr lang="en-US" altLang="zh-CN" sz="2400" b="1" kern="100" dirty="0" smtClean="0">
                    <a:solidFill>
                      <a:srgbClr val="404040"/>
                    </a:solidFill>
                    <a:latin typeface="Times New Roman"/>
                    <a:ea typeface="黑体"/>
                    <a:cs typeface="Courier New"/>
                  </a:rPr>
                  <a:t>.</a:t>
                </a:r>
                <a:endParaRPr lang="zh-CN" altLang="zh-CN" sz="2400" kern="100" dirty="0">
                  <a:latin typeface="宋体"/>
                  <a:cs typeface="Courier New"/>
                </a:endParaRPr>
              </a:p>
            </p:txBody>
          </p:sp>
        </mc:Choice>
        <mc:Fallback xmlns="">
          <p:sp>
            <p:nvSpPr>
              <p:cNvPr id="7" name="矩形 6"/>
              <p:cNvSpPr>
                <a:spLocks noRot="1" noChangeAspect="1" noMove="1" noResize="1" noEditPoints="1" noAdjustHandles="1" noChangeArrowheads="1" noChangeShapeType="1" noTextEdit="1"/>
              </p:cNvSpPr>
              <p:nvPr/>
            </p:nvSpPr>
            <p:spPr>
              <a:xfrm>
                <a:off x="139322" y="10824"/>
                <a:ext cx="8666391" cy="4708981"/>
              </a:xfrm>
              <a:prstGeom prst="rect">
                <a:avLst/>
              </a:prstGeom>
              <a:blipFill rotWithShape="1">
                <a:blip r:embed="rId2"/>
                <a:stretch>
                  <a:fillRect l="-1125" r="-985" b="-907"/>
                </a:stretch>
              </a:blipFill>
            </p:spPr>
            <p:txBody>
              <a:bodyPr/>
              <a:lstStyle/>
              <a:p>
                <a:r>
                  <a:rPr lang="zh-CN" altLang="en-US">
                    <a:noFill/>
                  </a:rPr>
                  <a:t> </a:t>
                </a:r>
              </a:p>
            </p:txBody>
          </p:sp>
        </mc:Fallback>
      </mc:AlternateContent>
      <p:pic>
        <p:nvPicPr>
          <p:cNvPr id="117762" name="Picture 2" descr="28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48556" y="3147814"/>
            <a:ext cx="2412926" cy="1907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38798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linds(horizontal)">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blinds(horizontal)">
                                      <p:cBhvr>
                                        <p:cTn id="12" dur="500"/>
                                        <p:tgtEl>
                                          <p:spTgt spid="7">
                                            <p:txEl>
                                              <p:pRg st="2" end="2"/>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blinds(horizontal)">
                                      <p:cBhvr>
                                        <p:cTn id="15" dur="500"/>
                                        <p:tgtEl>
                                          <p:spTgt spid="7">
                                            <p:txEl>
                                              <p:pRg st="3" end="3"/>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17762"/>
                                        </p:tgtEl>
                                        <p:attrNameLst>
                                          <p:attrName>style.visibility</p:attrName>
                                        </p:attrNameLst>
                                      </p:cBhvr>
                                      <p:to>
                                        <p:strVal val="visible"/>
                                      </p:to>
                                    </p:set>
                                    <p:animEffect transition="in" filter="blinds(horizontal)">
                                      <p:cBhvr>
                                        <p:cTn id="18" dur="500"/>
                                        <p:tgtEl>
                                          <p:spTgt spid="1177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23528" y="524294"/>
            <a:ext cx="8328232" cy="3847656"/>
          </a:xfrm>
          <a:prstGeom prst="rect">
            <a:avLst/>
          </a:prstGeom>
        </p:spPr>
        <p:txBody>
          <a:bodyPr wrap="square">
            <a:spAutoFit/>
          </a:bodyPr>
          <a:lstStyle/>
          <a:p>
            <a:pPr algn="just">
              <a:lnSpc>
                <a:spcPts val="5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从理论上讲，甲利用了欧姆定律，乙同学利用了斜率的意义，理论上说都没有问题，但从实际情况来说，我们根据测量数据描绘的</a:t>
            </a:r>
            <a:r>
              <a:rPr lang="en-US" altLang="zh-CN" sz="2400" b="1" i="1" kern="100" dirty="0">
                <a:solidFill>
                  <a:srgbClr val="404040"/>
                </a:solidFill>
                <a:latin typeface="Times New Roman"/>
                <a:ea typeface="黑体"/>
                <a:cs typeface="Courier New"/>
              </a:rPr>
              <a:t>I</a:t>
            </a:r>
            <a:r>
              <a:rPr lang="zh-CN" altLang="zh-CN" sz="2400" b="1" kern="100" dirty="0">
                <a:solidFill>
                  <a:srgbClr val="404040"/>
                </a:solidFill>
                <a:latin typeface="Times New Roman"/>
                <a:ea typeface="黑体"/>
                <a:cs typeface="Times New Roman"/>
              </a:rPr>
              <a:t>－</a:t>
            </a:r>
            <a:r>
              <a:rPr lang="en-US" altLang="zh-CN" sz="2400" b="1" i="1" kern="100" dirty="0">
                <a:solidFill>
                  <a:srgbClr val="404040"/>
                </a:solidFill>
                <a:latin typeface="Times New Roman"/>
                <a:ea typeface="黑体"/>
                <a:cs typeface="Courier New"/>
              </a:rPr>
              <a:t>U</a:t>
            </a:r>
            <a:r>
              <a:rPr lang="zh-CN" altLang="zh-CN" sz="2400" b="1" kern="100" dirty="0">
                <a:solidFill>
                  <a:srgbClr val="404040"/>
                </a:solidFill>
                <a:latin typeface="Times New Roman"/>
                <a:ea typeface="黑体"/>
                <a:cs typeface="Times New Roman"/>
              </a:rPr>
              <a:t>图象的大致曲线，存在很大的误差，如果再作出切线求电阻，误差更大，计算结果更不准确；故甲同学的计算结果更准确</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5000"/>
              </a:lnSpc>
              <a:spcAft>
                <a:spcPts val="0"/>
              </a:spcAft>
            </a:pPr>
            <a:r>
              <a:rPr lang="zh-CN" altLang="zh-CN" sz="2400" b="1" kern="100" dirty="0">
                <a:solidFill>
                  <a:srgbClr val="0070C0"/>
                </a:solidFill>
                <a:latin typeface="Times New Roman"/>
                <a:ea typeface="黑体"/>
                <a:cs typeface="Times New Roman"/>
              </a:rPr>
              <a:t>答案</a:t>
            </a:r>
            <a:r>
              <a:rPr lang="zh-CN" altLang="zh-CN" sz="2400" b="1" kern="100" dirty="0">
                <a:solidFill>
                  <a:srgbClr val="404040"/>
                </a:solidFill>
                <a:latin typeface="Times New Roman"/>
                <a:ea typeface="黑体"/>
                <a:cs typeface="Times New Roman"/>
              </a:rPr>
              <a:t>　</a:t>
            </a:r>
            <a:r>
              <a:rPr lang="en-US" altLang="zh-CN" sz="2400" b="1" kern="100" dirty="0">
                <a:solidFill>
                  <a:schemeClr val="accent6">
                    <a:lumMod val="75000"/>
                  </a:schemeClr>
                </a:solidFill>
                <a:latin typeface="Times New Roman"/>
                <a:ea typeface="黑体"/>
                <a:cs typeface="Courier New"/>
              </a:rPr>
              <a:t>(1)</a:t>
            </a:r>
            <a:r>
              <a:rPr lang="zh-CN" altLang="zh-CN" sz="2400" b="1" kern="100" dirty="0">
                <a:solidFill>
                  <a:schemeClr val="accent6">
                    <a:lumMod val="75000"/>
                  </a:schemeClr>
                </a:solidFill>
                <a:latin typeface="Times New Roman"/>
                <a:ea typeface="黑体"/>
                <a:cs typeface="Times New Roman"/>
              </a:rPr>
              <a:t>大于　</a:t>
            </a:r>
            <a:r>
              <a:rPr lang="en-US" altLang="zh-CN" sz="2400" b="1" kern="100" dirty="0">
                <a:solidFill>
                  <a:schemeClr val="accent6">
                    <a:lumMod val="75000"/>
                  </a:schemeClr>
                </a:solidFill>
                <a:latin typeface="Times New Roman"/>
                <a:ea typeface="黑体"/>
                <a:cs typeface="Courier New"/>
              </a:rPr>
              <a:t>(2)</a:t>
            </a:r>
            <a:r>
              <a:rPr lang="zh-CN" altLang="zh-CN" sz="2400" b="1" kern="100" dirty="0">
                <a:solidFill>
                  <a:schemeClr val="accent6">
                    <a:lumMod val="75000"/>
                  </a:schemeClr>
                </a:solidFill>
                <a:latin typeface="Times New Roman"/>
                <a:ea typeface="黑体"/>
                <a:cs typeface="Times New Roman"/>
              </a:rPr>
              <a:t>见解析图　</a:t>
            </a:r>
            <a:r>
              <a:rPr lang="en-US" altLang="zh-CN" sz="2400" b="1" kern="100" dirty="0">
                <a:solidFill>
                  <a:schemeClr val="accent6">
                    <a:lumMod val="75000"/>
                  </a:schemeClr>
                </a:solidFill>
                <a:latin typeface="Times New Roman"/>
                <a:ea typeface="黑体"/>
                <a:cs typeface="Courier New"/>
              </a:rPr>
              <a:t>(3)</a:t>
            </a:r>
            <a:r>
              <a:rPr lang="zh-CN" altLang="zh-CN" sz="2400" b="1" kern="100" dirty="0" smtClean="0">
                <a:solidFill>
                  <a:schemeClr val="accent6">
                    <a:lumMod val="75000"/>
                  </a:schemeClr>
                </a:solidFill>
                <a:latin typeface="Times New Roman"/>
                <a:ea typeface="黑体"/>
                <a:cs typeface="Times New Roman"/>
              </a:rPr>
              <a:t>甲</a:t>
            </a:r>
            <a:endParaRPr lang="zh-CN" altLang="zh-CN" sz="1050" kern="100" dirty="0">
              <a:solidFill>
                <a:schemeClr val="accent6">
                  <a:lumMod val="75000"/>
                </a:schemeClr>
              </a:solidFill>
              <a:latin typeface="宋体"/>
              <a:cs typeface="Courier New"/>
            </a:endParaRPr>
          </a:p>
        </p:txBody>
      </p:sp>
    </p:spTree>
    <p:extLst>
      <p:ext uri="{BB962C8B-B14F-4D97-AF65-F5344CB8AC3E}">
        <p14:creationId xmlns:p14="http://schemas.microsoft.com/office/powerpoint/2010/main" val="7687009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blinds(horizontal)">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对角圆角矩形 3"/>
          <p:cNvSpPr/>
          <p:nvPr/>
        </p:nvSpPr>
        <p:spPr>
          <a:xfrm>
            <a:off x="259140" y="107410"/>
            <a:ext cx="2304256" cy="535364"/>
          </a:xfrm>
          <a:prstGeom prst="round2Diag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solidFill>
                  <a:schemeClr val="bg1"/>
                </a:solidFill>
                <a:latin typeface="微软雅黑" pitchFamily="34" charset="-122"/>
                <a:ea typeface="微软雅黑" pitchFamily="34" charset="-122"/>
              </a:rPr>
              <a:t>方 法 提 炼</a:t>
            </a:r>
            <a:endParaRPr lang="zh-CN" altLang="en-US" sz="2800" b="1" dirty="0">
              <a:solidFill>
                <a:schemeClr val="bg1"/>
              </a:solidFill>
              <a:latin typeface="微软雅黑" pitchFamily="34" charset="-122"/>
              <a:ea typeface="微软雅黑" pitchFamily="34" charset="-122"/>
            </a:endParaRPr>
          </a:p>
        </p:txBody>
      </p:sp>
      <p:sp>
        <p:nvSpPr>
          <p:cNvPr id="5" name="矩形 4"/>
          <p:cNvSpPr/>
          <p:nvPr/>
        </p:nvSpPr>
        <p:spPr>
          <a:xfrm>
            <a:off x="251520" y="739809"/>
            <a:ext cx="8495629" cy="4136197"/>
          </a:xfrm>
          <a:prstGeom prst="rect">
            <a:avLst/>
          </a:prstGeom>
        </p:spPr>
        <p:txBody>
          <a:bodyPr wrap="square">
            <a:spAutoFit/>
          </a:bodyPr>
          <a:lstStyle/>
          <a:p>
            <a:pPr algn="just">
              <a:lnSpc>
                <a:spcPts val="4000"/>
              </a:lnSpc>
              <a:spcAft>
                <a:spcPts val="0"/>
              </a:spcAft>
            </a:pPr>
            <a:r>
              <a:rPr lang="zh-CN" altLang="zh-CN" sz="2400" b="1" kern="100" dirty="0">
                <a:solidFill>
                  <a:srgbClr val="404040"/>
                </a:solidFill>
                <a:latin typeface="Times New Roman"/>
                <a:ea typeface="黑体"/>
                <a:cs typeface="Times New Roman"/>
              </a:rPr>
              <a:t>根据实验数据在坐标纸上作图的原则要求是：准确、清楚、布局合理、便于应用</a:t>
            </a:r>
            <a:r>
              <a:rPr lang="en-US" altLang="zh-CN" sz="2400" b="1" kern="100" dirty="0">
                <a:solidFill>
                  <a:srgbClr val="404040"/>
                </a:solidFill>
                <a:latin typeface="Times New Roman"/>
                <a:ea typeface="黑体"/>
                <a:cs typeface="Courier New"/>
              </a:rPr>
              <a:t>.</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(1)</a:t>
            </a:r>
            <a:r>
              <a:rPr lang="zh-CN" altLang="zh-CN" sz="2400" b="1" kern="100" dirty="0">
                <a:solidFill>
                  <a:srgbClr val="404040"/>
                </a:solidFill>
                <a:latin typeface="Times New Roman"/>
                <a:ea typeface="黑体"/>
                <a:cs typeface="Times New Roman"/>
              </a:rPr>
              <a:t>合理选取坐标原点</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(2)</a:t>
            </a:r>
            <a:r>
              <a:rPr lang="zh-CN" altLang="zh-CN" sz="2400" b="1" kern="100" dirty="0">
                <a:solidFill>
                  <a:srgbClr val="404040"/>
                </a:solidFill>
                <a:latin typeface="Times New Roman"/>
                <a:ea typeface="黑体"/>
                <a:cs typeface="Times New Roman"/>
              </a:rPr>
              <a:t>两坐标轴的分度要恰当</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(3)</a:t>
            </a:r>
            <a:r>
              <a:rPr lang="zh-CN" altLang="zh-CN" sz="2400" b="1" kern="100" dirty="0">
                <a:solidFill>
                  <a:srgbClr val="404040"/>
                </a:solidFill>
                <a:latin typeface="Times New Roman"/>
                <a:ea typeface="黑体"/>
                <a:cs typeface="Times New Roman"/>
              </a:rPr>
              <a:t>要有足够多的描点数目</a:t>
            </a:r>
            <a:endParaRPr lang="zh-CN" altLang="zh-CN" sz="1050" kern="100" dirty="0">
              <a:latin typeface="宋体"/>
              <a:cs typeface="Courier New"/>
            </a:endParaRPr>
          </a:p>
          <a:p>
            <a:pPr algn="just">
              <a:lnSpc>
                <a:spcPts val="4000"/>
              </a:lnSpc>
              <a:spcAft>
                <a:spcPts val="0"/>
              </a:spcAft>
            </a:pPr>
            <a:r>
              <a:rPr lang="en-US" altLang="zh-CN" sz="2400" b="1" kern="100" dirty="0">
                <a:solidFill>
                  <a:srgbClr val="404040"/>
                </a:solidFill>
                <a:latin typeface="Times New Roman"/>
                <a:ea typeface="黑体"/>
                <a:cs typeface="Courier New"/>
              </a:rPr>
              <a:t>(4)</a:t>
            </a:r>
            <a:r>
              <a:rPr lang="zh-CN" altLang="zh-CN" sz="2400" b="1" kern="100" dirty="0">
                <a:solidFill>
                  <a:srgbClr val="404040"/>
                </a:solidFill>
                <a:latin typeface="Times New Roman"/>
                <a:ea typeface="黑体"/>
                <a:cs typeface="Times New Roman"/>
              </a:rPr>
              <a:t>画出的图象应尽可能穿过较多的点或是尽可能多的描点分布在图线的两侧</a:t>
            </a:r>
            <a:endParaRPr lang="zh-CN" altLang="zh-CN" sz="1050" kern="100" dirty="0">
              <a:latin typeface="宋体"/>
              <a:cs typeface="Courier New"/>
            </a:endParaRPr>
          </a:p>
          <a:p>
            <a:pPr algn="just">
              <a:lnSpc>
                <a:spcPts val="4000"/>
              </a:lnSpc>
              <a:spcAft>
                <a:spcPts val="0"/>
              </a:spcAft>
            </a:pPr>
            <a:r>
              <a:rPr lang="zh-CN" altLang="zh-CN" sz="2400" b="1" kern="100" dirty="0">
                <a:solidFill>
                  <a:srgbClr val="404040"/>
                </a:solidFill>
                <a:latin typeface="Times New Roman"/>
                <a:ea typeface="黑体"/>
                <a:cs typeface="Times New Roman"/>
              </a:rPr>
              <a:t>作图法可以减小实验中的偶然误差</a:t>
            </a:r>
            <a:r>
              <a:rPr lang="en-US" altLang="zh-CN" sz="2400" b="1" kern="100" dirty="0" smtClean="0">
                <a:solidFill>
                  <a:srgbClr val="404040"/>
                </a:solidFill>
                <a:latin typeface="Times New Roman"/>
                <a:ea typeface="黑体"/>
                <a:cs typeface="Courier New"/>
              </a:rPr>
              <a:t>.</a:t>
            </a:r>
            <a:endParaRPr lang="zh-CN" altLang="zh-CN" sz="1050" kern="100" dirty="0">
              <a:latin typeface="宋体"/>
              <a:cs typeface="Courier New"/>
            </a:endParaRPr>
          </a:p>
        </p:txBody>
      </p:sp>
      <p:pic>
        <p:nvPicPr>
          <p:cNvPr id="6" name="图片 5">
            <a:hlinkClick r:id="rId2" action="ppaction://hlinksldjump"/>
          </p:cNvPr>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8428084" y="4443958"/>
            <a:ext cx="536404" cy="536404"/>
          </a:xfrm>
          <a:prstGeom prst="rect">
            <a:avLst/>
          </a:prstGeom>
        </p:spPr>
      </p:pic>
    </p:spTree>
    <p:extLst>
      <p:ext uri="{BB962C8B-B14F-4D97-AF65-F5344CB8AC3E}">
        <p14:creationId xmlns:p14="http://schemas.microsoft.com/office/powerpoint/2010/main" val="7781957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7"/>
          <p:cNvSpPr>
            <a:spLocks noChangeArrowheads="1"/>
          </p:cNvSpPr>
          <p:nvPr/>
        </p:nvSpPr>
        <p:spPr bwMode="gray">
          <a:xfrm>
            <a:off x="0" y="1661658"/>
            <a:ext cx="9144000" cy="1666881"/>
          </a:xfrm>
          <a:prstGeom prst="rect">
            <a:avLst/>
          </a:prstGeom>
          <a:solidFill>
            <a:schemeClr val="bg1">
              <a:lumMod val="75000"/>
            </a:schemeClr>
          </a:solidFill>
          <a:ln w="9525">
            <a:noFill/>
            <a:miter lim="800000"/>
            <a:headEnd/>
            <a:tailEnd/>
          </a:ln>
        </p:spPr>
        <p:txBody>
          <a:bodyPr wrap="none" lIns="68544" tIns="34272" rIns="68544" bIns="34272" anchor="ctr"/>
          <a:lstStyle/>
          <a:p>
            <a:pPr>
              <a:defRPr/>
            </a:pPr>
            <a:endParaRPr lang="zh-CN" altLang="en-US" kern="0">
              <a:solidFill>
                <a:sysClr val="windowText" lastClr="000000"/>
              </a:solidFill>
              <a:latin typeface="Arial"/>
            </a:endParaRPr>
          </a:p>
        </p:txBody>
      </p:sp>
      <p:sp>
        <p:nvSpPr>
          <p:cNvPr id="4" name="矩形 3"/>
          <p:cNvSpPr/>
          <p:nvPr/>
        </p:nvSpPr>
        <p:spPr>
          <a:xfrm>
            <a:off x="2968774" y="1851670"/>
            <a:ext cx="2952328" cy="1069513"/>
          </a:xfrm>
          <a:prstGeom prst="rect">
            <a:avLst/>
          </a:prstGeom>
        </p:spPr>
        <p:txBody>
          <a:bodyPr wrap="square" lIns="68570" tIns="34285" rIns="68570" bIns="34285">
            <a:spAutoFit/>
          </a:bodyPr>
          <a:lstStyle/>
          <a:p>
            <a:pPr>
              <a:lnSpc>
                <a:spcPct val="130000"/>
              </a:lnSpc>
              <a:defRPr/>
            </a:pPr>
            <a:r>
              <a:rPr lang="zh-CN" altLang="en-US" sz="55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rPr>
              <a:t>谢谢观看</a:t>
            </a:r>
            <a:endParaRPr lang="zh-CN" altLang="en-US" sz="55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itchFamily="34" charset="-122"/>
              <a:ea typeface="微软雅黑" pitchFamily="34" charset="-122"/>
            </a:endParaRPr>
          </a:p>
        </p:txBody>
      </p:sp>
      <p:sp>
        <p:nvSpPr>
          <p:cNvPr id="5" name="标题 1"/>
          <p:cNvSpPr txBox="1">
            <a:spLocks/>
          </p:cNvSpPr>
          <p:nvPr/>
        </p:nvSpPr>
        <p:spPr>
          <a:xfrm>
            <a:off x="2095153" y="3094856"/>
            <a:ext cx="4104456" cy="911246"/>
          </a:xfrm>
          <a:prstGeom prst="rect">
            <a:avLst/>
          </a:prstGeom>
        </p:spPr>
        <p:txBody>
          <a:bodyPr vert="horz" lIns="68572" tIns="34286" rIns="68572" bIns="34286"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smtClean="0">
                <a:solidFill>
                  <a:schemeClr val="bg1">
                    <a:lumMod val="50000"/>
                  </a:schemeClr>
                </a:solidFill>
                <a:latin typeface="微软雅黑" pitchFamily="34" charset="-122"/>
                <a:ea typeface="微软雅黑" pitchFamily="34" charset="-122"/>
              </a:rPr>
              <a:t>更多精彩内容请登录：</a:t>
            </a:r>
            <a:endParaRPr lang="zh-CN" altLang="en-US" sz="1800" b="1" dirty="0">
              <a:solidFill>
                <a:schemeClr val="bg1">
                  <a:lumMod val="50000"/>
                </a:schemeClr>
              </a:solidFill>
              <a:latin typeface="微软雅黑" pitchFamily="34" charset="-122"/>
              <a:ea typeface="微软雅黑" pitchFamily="34" charset="-122"/>
            </a:endParaRPr>
          </a:p>
        </p:txBody>
      </p:sp>
      <p:sp>
        <p:nvSpPr>
          <p:cNvPr id="6" name="标题 1">
            <a:hlinkClick r:id="rId2"/>
          </p:cNvPr>
          <p:cNvSpPr txBox="1">
            <a:spLocks/>
          </p:cNvSpPr>
          <p:nvPr/>
        </p:nvSpPr>
        <p:spPr>
          <a:xfrm>
            <a:off x="4422651" y="3089523"/>
            <a:ext cx="2976711" cy="911246"/>
          </a:xfrm>
          <a:prstGeom prst="rect">
            <a:avLst/>
          </a:prstGeom>
        </p:spPr>
        <p:txBody>
          <a:bodyPr vert="horz" lIns="68572" tIns="34286" rIns="68572" bIns="34286"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000" b="1" dirty="0" smtClean="0">
                <a:solidFill>
                  <a:schemeClr val="bg1">
                    <a:lumMod val="50000"/>
                  </a:schemeClr>
                </a:solidFill>
                <a:latin typeface="微软雅黑" pitchFamily="34" charset="-122"/>
                <a:ea typeface="微软雅黑" pitchFamily="34" charset="-122"/>
              </a:rPr>
              <a:t>www.91taoke.com</a:t>
            </a:r>
            <a:endParaRPr lang="zh-CN" altLang="en-US" sz="20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5067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435">
                                          <p:stCondLst>
                                            <p:cond delay="0"/>
                                          </p:stCondLst>
                                        </p:cTn>
                                        <p:tgtEl>
                                          <p:spTgt spid="5"/>
                                        </p:tgtEl>
                                      </p:cBhvr>
                                    </p:animEffect>
                                    <p:anim calcmode="lin" valueType="num">
                                      <p:cBhvr>
                                        <p:cTn id="8" dur="1367"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5"/>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5"/>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5"/>
                                        </p:tgtEl>
                                        <p:attrNameLst>
                                          <p:attrName>ppt_y</p:attrName>
                                        </p:attrNameLst>
                                      </p:cBhvr>
                                      <p:tavLst>
                                        <p:tav tm="0" fmla="#ppt_y-sin(pi*$)/81">
                                          <p:val>
                                            <p:fltVal val="0"/>
                                          </p:val>
                                        </p:tav>
                                        <p:tav tm="100000">
                                          <p:val>
                                            <p:fltVal val="1"/>
                                          </p:val>
                                        </p:tav>
                                      </p:tavLst>
                                    </p:anim>
                                    <p:animScale>
                                      <p:cBhvr>
                                        <p:cTn id="13" dur="20">
                                          <p:stCondLst>
                                            <p:cond delay="487"/>
                                          </p:stCondLst>
                                        </p:cTn>
                                        <p:tgtEl>
                                          <p:spTgt spid="5"/>
                                        </p:tgtEl>
                                      </p:cBhvr>
                                      <p:to x="100000" y="60000"/>
                                    </p:animScale>
                                    <p:animScale>
                                      <p:cBhvr>
                                        <p:cTn id="14" dur="124" decel="50000">
                                          <p:stCondLst>
                                            <p:cond delay="507"/>
                                          </p:stCondLst>
                                        </p:cTn>
                                        <p:tgtEl>
                                          <p:spTgt spid="5"/>
                                        </p:tgtEl>
                                      </p:cBhvr>
                                      <p:to x="100000" y="100000"/>
                                    </p:animScale>
                                    <p:animScale>
                                      <p:cBhvr>
                                        <p:cTn id="15" dur="20">
                                          <p:stCondLst>
                                            <p:cond delay="984"/>
                                          </p:stCondLst>
                                        </p:cTn>
                                        <p:tgtEl>
                                          <p:spTgt spid="5"/>
                                        </p:tgtEl>
                                      </p:cBhvr>
                                      <p:to x="100000" y="80000"/>
                                    </p:animScale>
                                    <p:animScale>
                                      <p:cBhvr>
                                        <p:cTn id="16" dur="124" decel="50000">
                                          <p:stCondLst>
                                            <p:cond delay="1004"/>
                                          </p:stCondLst>
                                        </p:cTn>
                                        <p:tgtEl>
                                          <p:spTgt spid="5"/>
                                        </p:tgtEl>
                                      </p:cBhvr>
                                      <p:to x="100000" y="100000"/>
                                    </p:animScale>
                                    <p:animScale>
                                      <p:cBhvr>
                                        <p:cTn id="17" dur="20">
                                          <p:stCondLst>
                                            <p:cond delay="1231"/>
                                          </p:stCondLst>
                                        </p:cTn>
                                        <p:tgtEl>
                                          <p:spTgt spid="5"/>
                                        </p:tgtEl>
                                      </p:cBhvr>
                                      <p:to x="100000" y="90000"/>
                                    </p:animScale>
                                    <p:animScale>
                                      <p:cBhvr>
                                        <p:cTn id="18" dur="124" decel="50000">
                                          <p:stCondLst>
                                            <p:cond delay="1251"/>
                                          </p:stCondLst>
                                        </p:cTn>
                                        <p:tgtEl>
                                          <p:spTgt spid="5"/>
                                        </p:tgtEl>
                                      </p:cBhvr>
                                      <p:to x="100000" y="100000"/>
                                    </p:animScale>
                                    <p:animScale>
                                      <p:cBhvr>
                                        <p:cTn id="19" dur="20">
                                          <p:stCondLst>
                                            <p:cond delay="1356"/>
                                          </p:stCondLst>
                                        </p:cTn>
                                        <p:tgtEl>
                                          <p:spTgt spid="5"/>
                                        </p:tgtEl>
                                      </p:cBhvr>
                                      <p:to x="100000" y="95000"/>
                                    </p:animScale>
                                    <p:animScale>
                                      <p:cBhvr>
                                        <p:cTn id="20" dur="124" decel="50000">
                                          <p:stCondLst>
                                            <p:cond delay="1376"/>
                                          </p:stCondLst>
                                        </p:cTn>
                                        <p:tgtEl>
                                          <p:spTgt spid="5"/>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435">
                                          <p:stCondLst>
                                            <p:cond delay="0"/>
                                          </p:stCondLst>
                                        </p:cTn>
                                        <p:tgtEl>
                                          <p:spTgt spid="6"/>
                                        </p:tgtEl>
                                      </p:cBhvr>
                                    </p:animEffect>
                                    <p:anim calcmode="lin" valueType="num">
                                      <p:cBhvr>
                                        <p:cTn id="24" dur="1367"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6"/>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6"/>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6"/>
                                        </p:tgtEl>
                                        <p:attrNameLst>
                                          <p:attrName>ppt_y</p:attrName>
                                        </p:attrNameLst>
                                      </p:cBhvr>
                                      <p:tavLst>
                                        <p:tav tm="0" fmla="#ppt_y-sin(pi*$)/81">
                                          <p:val>
                                            <p:fltVal val="0"/>
                                          </p:val>
                                        </p:tav>
                                        <p:tav tm="100000">
                                          <p:val>
                                            <p:fltVal val="1"/>
                                          </p:val>
                                        </p:tav>
                                      </p:tavLst>
                                    </p:anim>
                                    <p:animScale>
                                      <p:cBhvr>
                                        <p:cTn id="29" dur="20">
                                          <p:stCondLst>
                                            <p:cond delay="487"/>
                                          </p:stCondLst>
                                        </p:cTn>
                                        <p:tgtEl>
                                          <p:spTgt spid="6"/>
                                        </p:tgtEl>
                                      </p:cBhvr>
                                      <p:to x="100000" y="60000"/>
                                    </p:animScale>
                                    <p:animScale>
                                      <p:cBhvr>
                                        <p:cTn id="30" dur="124" decel="50000">
                                          <p:stCondLst>
                                            <p:cond delay="507"/>
                                          </p:stCondLst>
                                        </p:cTn>
                                        <p:tgtEl>
                                          <p:spTgt spid="6"/>
                                        </p:tgtEl>
                                      </p:cBhvr>
                                      <p:to x="100000" y="100000"/>
                                    </p:animScale>
                                    <p:animScale>
                                      <p:cBhvr>
                                        <p:cTn id="31" dur="20">
                                          <p:stCondLst>
                                            <p:cond delay="984"/>
                                          </p:stCondLst>
                                        </p:cTn>
                                        <p:tgtEl>
                                          <p:spTgt spid="6"/>
                                        </p:tgtEl>
                                      </p:cBhvr>
                                      <p:to x="100000" y="80000"/>
                                    </p:animScale>
                                    <p:animScale>
                                      <p:cBhvr>
                                        <p:cTn id="32" dur="124" decel="50000">
                                          <p:stCondLst>
                                            <p:cond delay="1004"/>
                                          </p:stCondLst>
                                        </p:cTn>
                                        <p:tgtEl>
                                          <p:spTgt spid="6"/>
                                        </p:tgtEl>
                                      </p:cBhvr>
                                      <p:to x="100000" y="100000"/>
                                    </p:animScale>
                                    <p:animScale>
                                      <p:cBhvr>
                                        <p:cTn id="33" dur="20">
                                          <p:stCondLst>
                                            <p:cond delay="1231"/>
                                          </p:stCondLst>
                                        </p:cTn>
                                        <p:tgtEl>
                                          <p:spTgt spid="6"/>
                                        </p:tgtEl>
                                      </p:cBhvr>
                                      <p:to x="100000" y="90000"/>
                                    </p:animScale>
                                    <p:animScale>
                                      <p:cBhvr>
                                        <p:cTn id="34" dur="124" decel="50000">
                                          <p:stCondLst>
                                            <p:cond delay="1251"/>
                                          </p:stCondLst>
                                        </p:cTn>
                                        <p:tgtEl>
                                          <p:spTgt spid="6"/>
                                        </p:tgtEl>
                                      </p:cBhvr>
                                      <p:to x="100000" y="100000"/>
                                    </p:animScale>
                                    <p:animScale>
                                      <p:cBhvr>
                                        <p:cTn id="35" dur="20">
                                          <p:stCondLst>
                                            <p:cond delay="1356"/>
                                          </p:stCondLst>
                                        </p:cTn>
                                        <p:tgtEl>
                                          <p:spTgt spid="6"/>
                                        </p:tgtEl>
                                      </p:cBhvr>
                                      <p:to x="100000" y="95000"/>
                                    </p:animScale>
                                    <p:animScale>
                                      <p:cBhvr>
                                        <p:cTn id="36" dur="124" decel="50000">
                                          <p:stCondLst>
                                            <p:cond delay="1376"/>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5036</TotalTime>
  <Words>2637</Words>
  <Application>Microsoft Office PowerPoint</Application>
  <PresentationFormat>全屏显示(16:9)</PresentationFormat>
  <Paragraphs>272</Paragraphs>
  <Slides>52</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52</vt:i4>
      </vt:variant>
    </vt:vector>
  </HeadingPairs>
  <TitlesOfParts>
    <vt:vector size="54" baseType="lpstr">
      <vt:lpstr>Office 主题</vt:lpstr>
      <vt:lpstr>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581</cp:revision>
  <dcterms:modified xsi:type="dcterms:W3CDTF">2014-11-13T10:16:25Z</dcterms:modified>
</cp:coreProperties>
</file>