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8" r:id="rId3"/>
    <p:sldId id="260" r:id="rId4"/>
    <p:sldId id="261" r:id="rId5"/>
    <p:sldId id="276" r:id="rId6"/>
    <p:sldId id="259" r:id="rId7"/>
    <p:sldId id="263" r:id="rId8"/>
    <p:sldId id="264" r:id="rId9"/>
    <p:sldId id="266" r:id="rId10"/>
    <p:sldId id="268" r:id="rId11"/>
    <p:sldId id="277" r:id="rId12"/>
    <p:sldId id="271" r:id="rId13"/>
    <p:sldId id="272" r:id="rId14"/>
    <p:sldId id="274" r:id="rId15"/>
    <p:sldId id="273" r:id="rId16"/>
    <p:sldId id="275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2ADC314E-DA4B-4E83-B488-680B3908C919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7A359-3D10-447D-AACB-355E1330FBD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9A9F3-24FA-489C-956D-97173E887B7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42B7C-8DF7-4A40-A8E5-0942FF9DA58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EE88E-DBBD-4969-AA37-87822FA78533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7E09C-670A-4D7A-BF87-EDDCC66AAE84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2E1BB-8348-4FBA-B111-A0035ED4D73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9C648-1DCA-4340-B6F9-12D228F84933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3CB79-9CDC-4757-984F-9CFC8829A84F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0B6C8-6724-4731-8F97-A600F0D0ED4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9E211E-C8D0-4DD9-9C57-6FA6A7850513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2C1157-B489-4A5D-B3F1-27C68CC3BAE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DD3B63B3-D87E-4BC8-B04F-CB509E3E2A9A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tags" Target="../tags/tag4.xml"/><Relationship Id="rId4" Type="http://schemas.openxmlformats.org/officeDocument/2006/relationships/hyperlink" Target="&#37202;&#31934;&#19982;&#27700;&#28151;&#21512;&#23454;&#39564;.wmv" TargetMode="Externa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vmlDrawing" Target="../drawings/vmlDrawing1.v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20998;&#23376;&#38388;&#30340;&#30456;&#20114;&#29992;&#21147;.swf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slide" Target="slide1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3.wav"/><Relationship Id="rId2" Type="http://schemas.openxmlformats.org/officeDocument/2006/relationships/image" Target="../media/image3.png"/><Relationship Id="rId1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2420938"/>
            <a:ext cx="8964613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sz="6000" b="1">
                <a:solidFill>
                  <a:srgbClr val="CC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7.3    </a:t>
            </a:r>
            <a:r>
              <a:rPr lang="zh-CN" altLang="en-US" sz="6000" b="1">
                <a:solidFill>
                  <a:srgbClr val="CC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分子间的作用力</a:t>
            </a:r>
            <a:endParaRPr lang="en-US" altLang="zh-CN" sz="6000" b="1">
              <a:solidFill>
                <a:srgbClr val="CC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609600" y="685800"/>
            <a:ext cx="1403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复习：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974725" y="1600200"/>
            <a:ext cx="65690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、物质是由大量分子组成的，分子直径的数量级是</a:t>
            </a:r>
            <a:r>
              <a:rPr kumimoji="1" lang="en-US" altLang="zh-CN" sz="3200" b="1">
                <a:latin typeface="Times New Roman" panose="02020603050405020304" pitchFamily="18" charset="0"/>
              </a:rPr>
              <a:t>10</a:t>
            </a:r>
            <a:r>
              <a:rPr kumimoji="1" lang="en-US" altLang="zh-CN" sz="3200" b="1" baseline="30000">
                <a:latin typeface="Times New Roman" panose="02020603050405020304" pitchFamily="18" charset="0"/>
              </a:rPr>
              <a:t>-10</a:t>
            </a:r>
            <a:r>
              <a:rPr kumimoji="1" lang="en-US" altLang="zh-CN" sz="3200" b="1">
                <a:latin typeface="Times New Roman" panose="02020603050405020304" pitchFamily="18" charset="0"/>
              </a:rPr>
              <a:t>m </a:t>
            </a:r>
            <a:endParaRPr kumimoji="1"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066801" y="3352800"/>
            <a:ext cx="746564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、分子永不停息的无规则运动是热运动，布朗运动是分子无规则运动的间接反映。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autoUpdateAnimBg="0"/>
      <p:bldP spid="29700" grpId="0" autoUpdateAnimBg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PA-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51460" y="116840"/>
            <a:ext cx="55260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分子间有空隙（扩散）</a:t>
            </a:r>
            <a:endParaRPr kumimoji="1"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PA-文本框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51460" y="980440"/>
            <a:ext cx="876109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kumimoji="1" lang="en-US" altLang="zh-CN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kumimoji="1"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、气体容易被压缩，说明气体分子之间有空隙</a:t>
            </a:r>
            <a:endParaRPr kumimoji="1" lang="zh-CN" altLang="en-US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kumimoji="1" lang="zh-CN" altLang="en-US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24" name="PA-文本框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85115" y="5516880"/>
            <a:ext cx="857377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kumimoji="1" lang="en-US" altLang="zh-CN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kumimoji="1"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、水和酒精混合后总体积变小，说明液体分子之间有空隙</a:t>
            </a:r>
            <a:endParaRPr kumimoji="1" lang="zh-CN" altLang="en-US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51460" y="1917065"/>
            <a:ext cx="3943350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buFontTx/>
              <a:buNone/>
              <a:defRPr kumimoji="1" sz="3200" b="1">
                <a:latin typeface="华文中宋" panose="02010600040101010101" pitchFamily="2" charset="-122"/>
                <a:ea typeface="华文中宋" panose="02010600040101010101" pitchFamily="2" charset="-122"/>
              </a:defRPr>
            </a:lvl1pPr>
          </a:lstStyle>
          <a:p>
            <a:r>
              <a:rPr lang="en-US" altLang="zh-CN"/>
              <a:t>2</a:t>
            </a:r>
            <a:r>
              <a:rPr lang="zh-CN" altLang="en-US"/>
              <a:t>、隧道扫描镜拍摄碳原子结构图说明固体分子间有间隙</a:t>
            </a:r>
            <a:endParaRPr lang="zh-CN" altLang="en-US"/>
          </a:p>
        </p:txBody>
      </p:sp>
      <p:pic>
        <p:nvPicPr>
          <p:cNvPr id="31748" name="Picture 4">
            <a:hlinkClick r:id="rId4" tooltip="" action="ppaction://hlinkfile"/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760" y="1973580"/>
            <a:ext cx="4175125" cy="291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  <p:bldP spid="30724" grpId="0" bldLvl="0" animBg="1"/>
      <p:bldP spid="30725" grpId="0" animBg="1"/>
      <p:bldP spid="30725" grpId="1" animBg="1"/>
      <p:bldP spid="30723" grpId="0" animBg="1"/>
      <p:bldP spid="3072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"/>
          <p:cNvSpPr>
            <a:spLocks noChangeArrowheads="1"/>
          </p:cNvSpPr>
          <p:nvPr/>
        </p:nvSpPr>
        <p:spPr bwMode="gray">
          <a:xfrm>
            <a:off x="395288" y="692925"/>
            <a:ext cx="8425184" cy="1924785"/>
          </a:xfrm>
          <a:prstGeom prst="roundRect">
            <a:avLst>
              <a:gd name="adj" fmla="val 29463"/>
            </a:avLst>
          </a:prstGeom>
          <a:solidFill>
            <a:schemeClr val="bg1"/>
          </a:solidFill>
          <a:ln w="28575">
            <a:solidFill>
              <a:schemeClr val="accent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endParaRPr lang="zh-CN" altLang="en-US" sz="2400" b="1" dirty="0">
              <a:solidFill>
                <a:schemeClr val="tx2"/>
              </a:solidFill>
            </a:endParaRPr>
          </a:p>
          <a:p>
            <a:pPr>
              <a:buFontTx/>
              <a:buNone/>
            </a:pPr>
            <a:r>
              <a:rPr lang="zh-CN" altLang="en-US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问题</a:t>
            </a:r>
            <a:r>
              <a:rPr lang="en-US" altLang="zh-CN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分子间有间隙，大量分子却能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聚集在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一起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形</a:t>
            </a:r>
            <a:endParaRPr lang="en-US" altLang="zh-CN" sz="2800" b="1" dirty="0" smtClean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成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固体或液体；分子在运动，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那固体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和液体中的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分子</a:t>
            </a:r>
            <a:endParaRPr lang="en-US" altLang="zh-CN" sz="2800" b="1" dirty="0" smtClean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为什么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不会飞散开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，而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总是聚合在一起，保持</a:t>
            </a: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一定</a:t>
            </a:r>
            <a:endParaRPr lang="en-US" altLang="zh-CN" sz="2800" b="1" dirty="0" smtClean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 smtClean="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体积呢？</a:t>
            </a:r>
            <a:br>
              <a:rPr lang="zh-CN" altLang="en-US" sz="2400" b="1" dirty="0">
                <a:latin typeface="Times New Roman" panose="02020603050405020304" pitchFamily="18" charset="0"/>
              </a:rPr>
            </a:b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3" name="AutoShape 13"/>
          <p:cNvSpPr>
            <a:spLocks noChangeArrowheads="1"/>
          </p:cNvSpPr>
          <p:nvPr/>
        </p:nvSpPr>
        <p:spPr bwMode="gray">
          <a:xfrm>
            <a:off x="410905" y="2780928"/>
            <a:ext cx="8748712" cy="936104"/>
          </a:xfrm>
          <a:prstGeom prst="roundRect">
            <a:avLst>
              <a:gd name="adj" fmla="val 29463"/>
            </a:avLst>
          </a:prstGeom>
          <a:solidFill>
            <a:schemeClr val="bg1"/>
          </a:solidFill>
          <a:ln w="28575">
            <a:solidFill>
              <a:schemeClr val="accent2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zh-CN" altLang="en-US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问题</a:t>
            </a:r>
            <a:r>
              <a:rPr lang="en-US" altLang="zh-CN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zh-CN" altLang="en-US" sz="2800" b="1" dirty="0">
                <a:solidFill>
                  <a:srgbClr val="CD1A0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r>
              <a:rPr lang="zh-CN" altLang="en-US" sz="2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既然分子之间有间隙，为什么压缩固体和液体</a:t>
            </a:r>
            <a:endParaRPr lang="en-US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很困难？</a:t>
            </a:r>
            <a:endParaRPr lang="zh-CN" altLang="en-US" sz="2800" b="1" dirty="0">
              <a:solidFill>
                <a:srgbClr val="5E460A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6" name="AutoShape 13"/>
          <p:cNvSpPr>
            <a:spLocks noChangeArrowheads="1"/>
          </p:cNvSpPr>
          <p:nvPr/>
        </p:nvSpPr>
        <p:spPr bwMode="gray">
          <a:xfrm>
            <a:off x="251520" y="3861048"/>
            <a:ext cx="8901201" cy="1080120"/>
          </a:xfrm>
          <a:prstGeom prst="roundRect">
            <a:avLst>
              <a:gd name="adj" fmla="val 29463"/>
            </a:avLst>
          </a:prstGeom>
          <a:solidFill>
            <a:schemeClr val="bg1"/>
          </a:solidFill>
          <a:ln w="28575">
            <a:solidFill>
              <a:schemeClr val="accent2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CD1A07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问题</a:t>
            </a:r>
            <a:r>
              <a:rPr lang="en-US" altLang="zh-CN" sz="2800" b="1" dirty="0" smtClean="0">
                <a:solidFill>
                  <a:srgbClr val="CD1A07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800" b="1" dirty="0" smtClean="0">
                <a:solidFill>
                  <a:srgbClr val="CD1A07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晒干的衣服穿在身上很舒服</a:t>
            </a:r>
            <a:r>
              <a:rPr kumimoji="1"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当衣服湿了的</a:t>
            </a:r>
            <a:r>
              <a:rPr kumimoji="1"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时候</a:t>
            </a:r>
            <a:endParaRPr kumimoji="1" lang="en-US" altLang="zh-CN" sz="28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kumimoji="1" lang="en-US" altLang="zh-CN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会粘在身上</a:t>
            </a:r>
            <a:r>
              <a:rPr kumimoji="1"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这是为什么</a:t>
            </a:r>
            <a:r>
              <a:rPr kumimoji="1"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kumimoji="1"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gray">
          <a:xfrm>
            <a:off x="258416" y="5093568"/>
            <a:ext cx="8901201" cy="1080120"/>
          </a:xfrm>
          <a:prstGeom prst="roundRect">
            <a:avLst>
              <a:gd name="adj" fmla="val 29463"/>
            </a:avLst>
          </a:prstGeom>
          <a:solidFill>
            <a:schemeClr val="bg1"/>
          </a:solidFill>
          <a:ln w="28575">
            <a:solidFill>
              <a:schemeClr val="accent2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问题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为什么粉笔字会在黑板上留下痕迹？</a:t>
            </a:r>
            <a:endParaRPr kumimoji="1"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323850" y="0"/>
            <a:ext cx="3744094" cy="6929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FontTx/>
            </a:pPr>
            <a:r>
              <a:rPr lang="zh-CN" altLang="en-US" sz="3200" b="1" dirty="0" smtClean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根据课本内容回答</a:t>
            </a:r>
            <a:r>
              <a:rPr lang="en-US" altLang="zh-CN" sz="3200" b="1" dirty="0" smtClean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endParaRPr lang="zh-CN" altLang="en-US" sz="3200" b="1" dirty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/>
          <p:nvPr/>
        </p:nvGrpSpPr>
        <p:grpSpPr bwMode="auto">
          <a:xfrm>
            <a:off x="179358" y="453390"/>
            <a:ext cx="8280400" cy="2696643"/>
            <a:chOff x="386" y="1246"/>
            <a:chExt cx="4762" cy="1205"/>
          </a:xfrm>
        </p:grpSpPr>
        <p:grpSp>
          <p:nvGrpSpPr>
            <p:cNvPr id="28675" name="Group 3"/>
            <p:cNvGrpSpPr/>
            <p:nvPr/>
          </p:nvGrpSpPr>
          <p:grpSpPr bwMode="auto">
            <a:xfrm rot="10800000">
              <a:off x="947" y="1425"/>
              <a:ext cx="4201" cy="1026"/>
              <a:chOff x="576" y="1934"/>
              <a:chExt cx="3981" cy="768"/>
            </a:xfrm>
          </p:grpSpPr>
          <p:sp>
            <p:nvSpPr>
              <p:cNvPr id="28676" name="AutoShape 4"/>
              <p:cNvSpPr>
                <a:spLocks noChangeArrowheads="1"/>
              </p:cNvSpPr>
              <p:nvPr/>
            </p:nvSpPr>
            <p:spPr bwMode="gray">
              <a:xfrm>
                <a:off x="576" y="2030"/>
                <a:ext cx="3981" cy="672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tint val="5137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8677" name="AutoShape 5"/>
              <p:cNvSpPr>
                <a:spLocks noChangeArrowheads="1"/>
              </p:cNvSpPr>
              <p:nvPr/>
            </p:nvSpPr>
            <p:spPr bwMode="gray">
              <a:xfrm>
                <a:off x="576" y="1934"/>
                <a:ext cx="3981" cy="519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8678" name="AutoShape 6"/>
              <p:cNvSpPr>
                <a:spLocks noChangeArrowheads="1"/>
              </p:cNvSpPr>
              <p:nvPr/>
            </p:nvSpPr>
            <p:spPr bwMode="gray">
              <a:xfrm flipV="1">
                <a:off x="576" y="2270"/>
                <a:ext cx="3978" cy="240"/>
              </a:xfrm>
              <a:prstGeom prst="roundRect">
                <a:avLst>
                  <a:gd name="adj" fmla="val 2375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8679" name="AutoShape 7"/>
            <p:cNvSpPr>
              <a:spLocks noChangeArrowheads="1"/>
            </p:cNvSpPr>
            <p:nvPr/>
          </p:nvSpPr>
          <p:spPr bwMode="gray">
            <a:xfrm>
              <a:off x="386" y="1246"/>
              <a:ext cx="4679" cy="775"/>
            </a:xfrm>
            <a:prstGeom prst="roundRect">
              <a:avLst>
                <a:gd name="adj" fmla="val 29463"/>
              </a:avLst>
            </a:prstGeom>
            <a:solidFill>
              <a:schemeClr val="bg1"/>
            </a:solidFill>
            <a:ln w="28575">
              <a:solidFill>
                <a:schemeClr val="accent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8001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2573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7145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1717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6289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30861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5433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40005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 sz="2400" b="1" dirty="0">
                <a:solidFill>
                  <a:schemeClr val="tx2"/>
                </a:solidFill>
              </a:endParaRPr>
            </a:p>
            <a:p>
              <a:pPr algn="just">
                <a:buFontTx/>
                <a:buNone/>
              </a:pPr>
              <a:r>
                <a:rPr lang="zh-CN" altLang="en-US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问题</a:t>
              </a:r>
              <a:r>
                <a:rPr lang="en-US" altLang="zh-CN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1</a:t>
              </a:r>
              <a:r>
                <a:rPr lang="zh-CN" altLang="en-US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：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分子间有间隙，大量分子却能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聚集在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一起形成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固体</a:t>
              </a:r>
              <a:endParaRPr lang="en-US" altLang="zh-CN" sz="2400" b="1" dirty="0" smtClean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  <a:p>
              <a:pPr algn="just">
                <a:buFontTx/>
                <a:buNone/>
              </a:pP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或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液体；分子在运动，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那固体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和液体中的分子为什么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不会</a:t>
              </a:r>
              <a:endParaRPr lang="en-US" altLang="zh-CN" sz="2400" b="1" dirty="0" smtClean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  <a:p>
              <a:pPr algn="just">
                <a:buFontTx/>
                <a:buNone/>
              </a:pP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飞散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开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，而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总是聚合在一起，保持一定的体积呢？</a:t>
              </a:r>
              <a:br>
                <a:rPr lang="zh-CN" altLang="en-US" sz="2400" b="1" dirty="0">
                  <a:latin typeface="Times New Roman" panose="02020603050405020304" pitchFamily="18" charset="0"/>
                </a:rPr>
              </a:b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8680" name="Group 8"/>
          <p:cNvGrpSpPr/>
          <p:nvPr/>
        </p:nvGrpSpPr>
        <p:grpSpPr bwMode="auto">
          <a:xfrm>
            <a:off x="-198" y="3150033"/>
            <a:ext cx="8912226" cy="1845711"/>
            <a:chOff x="44" y="2555"/>
            <a:chExt cx="5614" cy="1010"/>
          </a:xfrm>
        </p:grpSpPr>
        <p:sp>
          <p:nvSpPr>
            <p:cNvPr id="28684" name="AutoShape 12"/>
            <p:cNvSpPr>
              <a:spLocks noChangeArrowheads="1"/>
            </p:cNvSpPr>
            <p:nvPr/>
          </p:nvSpPr>
          <p:spPr bwMode="gray">
            <a:xfrm rot="10800000" flipV="1">
              <a:off x="1019" y="3102"/>
              <a:ext cx="4197" cy="463"/>
            </a:xfrm>
            <a:prstGeom prst="roundRect">
              <a:avLst>
                <a:gd name="adj" fmla="val 2375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685" name="AutoShape 13"/>
            <p:cNvSpPr>
              <a:spLocks noChangeArrowheads="1"/>
            </p:cNvSpPr>
            <p:nvPr/>
          </p:nvSpPr>
          <p:spPr bwMode="gray">
            <a:xfrm>
              <a:off x="44" y="2555"/>
              <a:ext cx="5614" cy="507"/>
            </a:xfrm>
            <a:prstGeom prst="roundRect">
              <a:avLst>
                <a:gd name="adj" fmla="val 29463"/>
              </a:avLst>
            </a:prstGeom>
            <a:solidFill>
              <a:schemeClr val="bg1"/>
            </a:solidFill>
            <a:ln w="28575">
              <a:solidFill>
                <a:schemeClr val="accent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8001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2573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7145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1717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6289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30861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5433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4000500" indent="-3429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Tx/>
                <a:buNone/>
              </a:pPr>
              <a:r>
                <a:rPr lang="zh-CN" altLang="en-US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问题</a:t>
              </a:r>
              <a:r>
                <a:rPr lang="en-US" altLang="zh-CN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2</a:t>
              </a:r>
              <a:r>
                <a:rPr lang="zh-CN" altLang="en-US" sz="2400" b="1" dirty="0">
                  <a:solidFill>
                    <a:srgbClr val="CD1A07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：</a:t>
              </a:r>
              <a:r>
                <a:rPr lang="zh-CN" altLang="en-US" sz="2400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 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既然分子之间有间隙，为什么</a:t>
              </a:r>
              <a:r>
                <a:rPr lang="zh-CN" altLang="en-US" sz="2400" b="1" dirty="0" smtClean="0">
                  <a:latin typeface="Times New Roman" panose="02020603050405020304" pitchFamily="18" charset="0"/>
                  <a:ea typeface="华文新魏" panose="02010800040101010101" pitchFamily="2" charset="-122"/>
                </a:rPr>
                <a:t>压缩</a:t>
              </a:r>
              <a:r>
                <a:rPr lang="zh-CN" altLang="en-US" sz="24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固体和液体很困难？</a:t>
              </a:r>
              <a:endParaRPr lang="zh-CN" altLang="en-US" sz="2000" b="1" dirty="0">
                <a:solidFill>
                  <a:srgbClr val="5E460A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987824" y="2187596"/>
            <a:ext cx="44656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None/>
            </a:pPr>
            <a:r>
              <a:rPr lang="zh-CN" altLang="en-US" sz="3200" b="1" dirty="0">
                <a:solidFill>
                  <a:schemeClr val="accent2"/>
                </a:solidFill>
                <a:ea typeface="华文新魏" panose="02010800040101010101" pitchFamily="2" charset="-122"/>
              </a:rPr>
              <a:t>☆　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分子之间存在引力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3632965" y="4404394"/>
            <a:ext cx="45354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latin typeface="Comic Sans MS" panose="030F0702030302020204" pitchFamily="66" charset="0"/>
                <a:ea typeface="华文新魏" panose="02010800040101010101" pitchFamily="2" charset="-122"/>
              </a:rPr>
              <a:t>☆　分子之间存在斥力</a:t>
            </a:r>
            <a:endParaRPr lang="zh-CN" altLang="en-US" sz="3200" b="1" dirty="0">
              <a:latin typeface="Comic Sans MS" panose="030F0702030302020204" pitchFamily="66" charset="0"/>
              <a:ea typeface="华文新魏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9526" y="5373216"/>
            <a:ext cx="80084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分子间的引力和斥力同时存在，实际表现出来的分子力是分子引力和斥力的合力（分子力）．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323850" y="0"/>
            <a:ext cx="3744094" cy="6929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FontTx/>
            </a:pPr>
            <a:r>
              <a:rPr lang="zh-CN" altLang="en-US" sz="3200" b="1" dirty="0" smtClean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</a:t>
            </a:r>
            <a:r>
              <a:rPr lang="en-US" altLang="zh-CN" sz="3200" b="1" dirty="0" smtClean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r>
              <a:rPr lang="zh-CN" altLang="en-US" sz="3200" b="1" dirty="0" smtClean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分子间的作用力</a:t>
            </a:r>
            <a:endParaRPr lang="zh-CN" altLang="en-US" sz="3200" b="1" dirty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 autoUpdateAnimBg="0" build="p"/>
      <p:bldP spid="28687" grpId="0" autoUpdateAnimBg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2"/>
          <p:cNvSpPr/>
          <p:nvPr/>
        </p:nvSpPr>
        <p:spPr bwMode="auto">
          <a:xfrm>
            <a:off x="1814513" y="2478088"/>
            <a:ext cx="3549650" cy="2103437"/>
          </a:xfrm>
          <a:custGeom>
            <a:avLst/>
            <a:gdLst>
              <a:gd name="T0" fmla="*/ 0 w 2236"/>
              <a:gd name="T1" fmla="*/ 0 h 1325"/>
              <a:gd name="T2" fmla="*/ 302 w 2236"/>
              <a:gd name="T3" fmla="*/ 736 h 1325"/>
              <a:gd name="T4" fmla="*/ 642 w 2236"/>
              <a:gd name="T5" fmla="*/ 1105 h 1325"/>
              <a:gd name="T6" fmla="*/ 1393 w 2236"/>
              <a:gd name="T7" fmla="*/ 1278 h 1325"/>
              <a:gd name="T8" fmla="*/ 2236 w 2236"/>
              <a:gd name="T9" fmla="*/ 1325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36" h="1325">
                <a:moveTo>
                  <a:pt x="0" y="0"/>
                </a:moveTo>
                <a:cubicBezTo>
                  <a:pt x="50" y="121"/>
                  <a:pt x="195" y="552"/>
                  <a:pt x="302" y="736"/>
                </a:cubicBezTo>
                <a:cubicBezTo>
                  <a:pt x="409" y="920"/>
                  <a:pt x="460" y="1015"/>
                  <a:pt x="642" y="1105"/>
                </a:cubicBezTo>
                <a:cubicBezTo>
                  <a:pt x="824" y="1195"/>
                  <a:pt x="1127" y="1241"/>
                  <a:pt x="1393" y="1278"/>
                </a:cubicBezTo>
                <a:cubicBezTo>
                  <a:pt x="1659" y="1315"/>
                  <a:pt x="2096" y="1318"/>
                  <a:pt x="2236" y="1325"/>
                </a:cubicBezTo>
              </a:path>
            </a:pathLst>
          </a:custGeom>
          <a:noFill/>
          <a:ln w="38100" cmpd="sng">
            <a:solidFill>
              <a:srgbClr val="9900C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1" name="Freeform 3"/>
          <p:cNvSpPr/>
          <p:nvPr/>
        </p:nvSpPr>
        <p:spPr bwMode="auto">
          <a:xfrm>
            <a:off x="1835150" y="4941888"/>
            <a:ext cx="3671888" cy="1543050"/>
          </a:xfrm>
          <a:custGeom>
            <a:avLst/>
            <a:gdLst>
              <a:gd name="T0" fmla="*/ 0 w 2126"/>
              <a:gd name="T1" fmla="*/ 972 h 972"/>
              <a:gd name="T2" fmla="*/ 315 w 2126"/>
              <a:gd name="T3" fmla="*/ 564 h 972"/>
              <a:gd name="T4" fmla="*/ 711 w 2126"/>
              <a:gd name="T5" fmla="*/ 288 h 972"/>
              <a:gd name="T6" fmla="*/ 1359 w 2126"/>
              <a:gd name="T7" fmla="*/ 72 h 972"/>
              <a:gd name="T8" fmla="*/ 2126 w 2126"/>
              <a:gd name="T9" fmla="*/ 0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26" h="972">
                <a:moveTo>
                  <a:pt x="0" y="972"/>
                </a:moveTo>
                <a:cubicBezTo>
                  <a:pt x="53" y="904"/>
                  <a:pt x="197" y="678"/>
                  <a:pt x="315" y="564"/>
                </a:cubicBezTo>
                <a:cubicBezTo>
                  <a:pt x="433" y="450"/>
                  <a:pt x="537" y="370"/>
                  <a:pt x="711" y="288"/>
                </a:cubicBezTo>
                <a:cubicBezTo>
                  <a:pt x="885" y="206"/>
                  <a:pt x="1123" y="120"/>
                  <a:pt x="1359" y="72"/>
                </a:cubicBezTo>
                <a:cubicBezTo>
                  <a:pt x="1595" y="24"/>
                  <a:pt x="1966" y="15"/>
                  <a:pt x="2126" y="0"/>
                </a:cubicBezTo>
              </a:path>
            </a:pathLst>
          </a:custGeom>
          <a:noFill/>
          <a:ln w="38100" cmpd="sng">
            <a:solidFill>
              <a:srgbClr val="99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2772" name="Group 4"/>
          <p:cNvGrpSpPr/>
          <p:nvPr/>
        </p:nvGrpSpPr>
        <p:grpSpPr bwMode="auto">
          <a:xfrm>
            <a:off x="1619250" y="1844675"/>
            <a:ext cx="863600" cy="4897438"/>
            <a:chOff x="1020" y="845"/>
            <a:chExt cx="544" cy="3085"/>
          </a:xfrm>
        </p:grpSpPr>
        <p:sp>
          <p:nvSpPr>
            <p:cNvPr id="32773" name="Line 5"/>
            <p:cNvSpPr>
              <a:spLocks noChangeShapeType="1"/>
            </p:cNvSpPr>
            <p:nvPr/>
          </p:nvSpPr>
          <p:spPr bwMode="auto">
            <a:xfrm flipV="1">
              <a:off x="1020" y="981"/>
              <a:ext cx="0" cy="2949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4" name="Text Box 6"/>
            <p:cNvSpPr txBox="1">
              <a:spLocks noChangeArrowheads="1"/>
            </p:cNvSpPr>
            <p:nvPr/>
          </p:nvSpPr>
          <p:spPr bwMode="auto">
            <a:xfrm>
              <a:off x="1020" y="845"/>
              <a:ext cx="54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endPara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260475" y="4710113"/>
            <a:ext cx="86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0</a:t>
            </a:r>
            <a:endParaRPr kumimoji="1" lang="en-US" altLang="zh-CN" sz="2800" b="1" baseline="-250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pSp>
        <p:nvGrpSpPr>
          <p:cNvPr id="32776" name="Group 8"/>
          <p:cNvGrpSpPr/>
          <p:nvPr/>
        </p:nvGrpSpPr>
        <p:grpSpPr bwMode="auto">
          <a:xfrm>
            <a:off x="1114425" y="4362450"/>
            <a:ext cx="6264275" cy="579438"/>
            <a:chOff x="702" y="2343"/>
            <a:chExt cx="3946" cy="365"/>
          </a:xfrm>
        </p:grpSpPr>
        <p:sp>
          <p:nvSpPr>
            <p:cNvPr id="32777" name="Line 9"/>
            <p:cNvSpPr>
              <a:spLocks noChangeShapeType="1"/>
            </p:cNvSpPr>
            <p:nvPr/>
          </p:nvSpPr>
          <p:spPr bwMode="auto">
            <a:xfrm>
              <a:off x="702" y="2569"/>
              <a:ext cx="3357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8" name="Text Box 10"/>
            <p:cNvSpPr txBox="1">
              <a:spLocks noChangeArrowheads="1"/>
            </p:cNvSpPr>
            <p:nvPr/>
          </p:nvSpPr>
          <p:spPr bwMode="auto">
            <a:xfrm>
              <a:off x="4104" y="2343"/>
              <a:ext cx="5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r</a:t>
              </a:r>
              <a:endParaRPr kumimoji="1"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0" y="461963"/>
            <a:ext cx="87137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二、分子力及引力和斥力的大小跟分子间距离的关系 </a:t>
            </a:r>
            <a:endParaRPr kumimoji="1"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2780" name="Group 12"/>
          <p:cNvGrpSpPr/>
          <p:nvPr/>
        </p:nvGrpSpPr>
        <p:grpSpPr bwMode="auto">
          <a:xfrm>
            <a:off x="1906588" y="1989138"/>
            <a:ext cx="5834062" cy="528637"/>
            <a:chOff x="1292" y="935"/>
            <a:chExt cx="3675" cy="333"/>
          </a:xfrm>
        </p:grpSpPr>
        <p:sp>
          <p:nvSpPr>
            <p:cNvPr id="32781" name="Line 13"/>
            <p:cNvSpPr>
              <a:spLocks noChangeShapeType="1"/>
            </p:cNvSpPr>
            <p:nvPr/>
          </p:nvSpPr>
          <p:spPr bwMode="auto">
            <a:xfrm flipH="1" flipV="1">
              <a:off x="1292" y="1026"/>
              <a:ext cx="816" cy="46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064" y="935"/>
              <a:ext cx="2903" cy="333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solidFill>
                    <a:srgbClr val="0000FF"/>
                  </a:solidFill>
                </a:rPr>
                <a:t>纵轴表示分子间的作用力</a:t>
              </a:r>
              <a:endParaRPr lang="zh-CN" altLang="en-US" sz="2800" b="1">
                <a:solidFill>
                  <a:srgbClr val="0000FF"/>
                </a:solidFill>
              </a:endParaRPr>
            </a:p>
          </p:txBody>
        </p:sp>
      </p:grpSp>
      <p:grpSp>
        <p:nvGrpSpPr>
          <p:cNvPr id="32783" name="Group 15"/>
          <p:cNvGrpSpPr/>
          <p:nvPr/>
        </p:nvGrpSpPr>
        <p:grpSpPr bwMode="auto">
          <a:xfrm>
            <a:off x="2268538" y="2792413"/>
            <a:ext cx="3744912" cy="708025"/>
            <a:chOff x="1519" y="1419"/>
            <a:chExt cx="2359" cy="446"/>
          </a:xfrm>
        </p:grpSpPr>
        <p:sp>
          <p:nvSpPr>
            <p:cNvPr id="32784" name="Text Box 16"/>
            <p:cNvSpPr txBox="1">
              <a:spLocks noChangeArrowheads="1"/>
            </p:cNvSpPr>
            <p:nvPr/>
          </p:nvSpPr>
          <p:spPr bwMode="auto">
            <a:xfrm>
              <a:off x="2265" y="1419"/>
              <a:ext cx="1613" cy="33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正值表示</a:t>
              </a:r>
              <a:r>
                <a:rPr kumimoji="1" lang="en-US" altLang="zh-CN" sz="2800" b="1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2800" b="1" baseline="-25000">
                  <a:solidFill>
                    <a:srgbClr val="CC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斥</a:t>
              </a:r>
              <a:endParaRPr kumimoji="1" lang="zh-CN" altLang="en-US" sz="2800" b="1" baseline="-2500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2785" name="Line 17"/>
            <p:cNvSpPr>
              <a:spLocks noChangeShapeType="1"/>
            </p:cNvSpPr>
            <p:nvPr/>
          </p:nvSpPr>
          <p:spPr bwMode="auto">
            <a:xfrm flipH="1">
              <a:off x="1519" y="1616"/>
              <a:ext cx="817" cy="249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786" name="Group 18"/>
          <p:cNvGrpSpPr/>
          <p:nvPr/>
        </p:nvGrpSpPr>
        <p:grpSpPr bwMode="auto">
          <a:xfrm>
            <a:off x="5076825" y="3571875"/>
            <a:ext cx="3816350" cy="1152525"/>
            <a:chOff x="3243" y="1797"/>
            <a:chExt cx="2404" cy="726"/>
          </a:xfrm>
        </p:grpSpPr>
        <p:sp>
          <p:nvSpPr>
            <p:cNvPr id="32787" name="Text Box 19"/>
            <p:cNvSpPr txBox="1">
              <a:spLocks noChangeArrowheads="1"/>
            </p:cNvSpPr>
            <p:nvPr/>
          </p:nvSpPr>
          <p:spPr bwMode="auto">
            <a:xfrm>
              <a:off x="3243" y="1797"/>
              <a:ext cx="2404" cy="333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solidFill>
                    <a:srgbClr val="0000FF"/>
                  </a:solidFill>
                </a:rPr>
                <a:t>横轴表示分子间的距离</a:t>
              </a:r>
              <a:endParaRPr lang="zh-CN" altLang="en-US" sz="2800" b="1">
                <a:solidFill>
                  <a:srgbClr val="0000FF"/>
                </a:solidFill>
              </a:endParaRPr>
            </a:p>
          </p:txBody>
        </p:sp>
        <p:sp>
          <p:nvSpPr>
            <p:cNvPr id="32788" name="Line 20"/>
            <p:cNvSpPr>
              <a:spLocks noChangeShapeType="1"/>
            </p:cNvSpPr>
            <p:nvPr/>
          </p:nvSpPr>
          <p:spPr bwMode="auto">
            <a:xfrm flipH="1">
              <a:off x="4332" y="2115"/>
              <a:ext cx="589" cy="40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789" name="Group 21"/>
          <p:cNvGrpSpPr/>
          <p:nvPr/>
        </p:nvGrpSpPr>
        <p:grpSpPr bwMode="auto">
          <a:xfrm>
            <a:off x="4356100" y="5072063"/>
            <a:ext cx="3241675" cy="1165225"/>
            <a:chOff x="3061" y="2886"/>
            <a:chExt cx="2042" cy="734"/>
          </a:xfrm>
        </p:grpSpPr>
        <p:sp>
          <p:nvSpPr>
            <p:cNvPr id="32790" name="Text Box 22"/>
            <p:cNvSpPr txBox="1">
              <a:spLocks noChangeArrowheads="1"/>
            </p:cNvSpPr>
            <p:nvPr/>
          </p:nvSpPr>
          <p:spPr bwMode="auto">
            <a:xfrm>
              <a:off x="3334" y="3249"/>
              <a:ext cx="1769" cy="37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zh-CN" altLang="en-US" sz="3200" b="1">
                  <a:solidFill>
                    <a:srgbClr val="CC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负值表示</a:t>
              </a:r>
              <a:r>
                <a:rPr kumimoji="1" lang="en-US" altLang="zh-CN" sz="3200" b="1">
                  <a:solidFill>
                    <a:srgbClr val="CC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3200" b="1" baseline="-25000">
                  <a:solidFill>
                    <a:srgbClr val="CC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引</a:t>
              </a:r>
              <a:endParaRPr kumimoji="1" lang="zh-CN" altLang="en-US" sz="3200" b="1" baseline="-2500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2791" name="Line 23"/>
            <p:cNvSpPr>
              <a:spLocks noChangeShapeType="1"/>
            </p:cNvSpPr>
            <p:nvPr/>
          </p:nvSpPr>
          <p:spPr bwMode="auto">
            <a:xfrm flipH="1" flipV="1">
              <a:off x="3061" y="2886"/>
              <a:ext cx="363" cy="454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792" name="Text Box 24"/>
          <p:cNvSpPr txBox="1">
            <a:spLocks noChangeArrowheads="1"/>
          </p:cNvSpPr>
          <p:nvPr/>
        </p:nvSpPr>
        <p:spPr bwMode="auto">
          <a:xfrm>
            <a:off x="368300" y="1916113"/>
            <a:ext cx="458788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lang="zh-CN" altLang="en-US"/>
          </a:p>
        </p:txBody>
      </p:sp>
      <p:sp>
        <p:nvSpPr>
          <p:cNvPr id="32793" name="Text Box 25"/>
          <p:cNvSpPr txBox="1">
            <a:spLocks noChangeArrowheads="1"/>
          </p:cNvSpPr>
          <p:nvPr/>
        </p:nvSpPr>
        <p:spPr bwMode="auto">
          <a:xfrm>
            <a:off x="368300" y="1844675"/>
            <a:ext cx="458788" cy="352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lang="zh-CN" altLang="en-US"/>
          </a:p>
        </p:txBody>
      </p: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584200" y="2060575"/>
            <a:ext cx="458788" cy="345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lang="zh-CN" altLang="en-US"/>
          </a:p>
        </p:txBody>
      </p:sp>
      <p:sp>
        <p:nvSpPr>
          <p:cNvPr id="32795" name="Text Box 27"/>
          <p:cNvSpPr txBox="1">
            <a:spLocks noChangeArrowheads="1"/>
          </p:cNvSpPr>
          <p:nvPr/>
        </p:nvSpPr>
        <p:spPr bwMode="auto">
          <a:xfrm>
            <a:off x="611188" y="1125538"/>
            <a:ext cx="4748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800" b="1"/>
              <a:t>1.</a:t>
            </a:r>
            <a:r>
              <a:rPr lang="zh-CN" altLang="en-US" sz="2800" b="1"/>
              <a:t>分子力随分子间距的变化图</a:t>
            </a:r>
            <a:endParaRPr lang="zh-CN" altLang="en-US" sz="2800" b="1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9" grpId="0"/>
      <p:bldP spid="327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2"/>
          <p:cNvSpPr/>
          <p:nvPr/>
        </p:nvSpPr>
        <p:spPr bwMode="auto">
          <a:xfrm>
            <a:off x="1928813" y="1830388"/>
            <a:ext cx="3549650" cy="2103437"/>
          </a:xfrm>
          <a:custGeom>
            <a:avLst/>
            <a:gdLst>
              <a:gd name="T0" fmla="*/ 0 w 2236"/>
              <a:gd name="T1" fmla="*/ 0 h 1325"/>
              <a:gd name="T2" fmla="*/ 302 w 2236"/>
              <a:gd name="T3" fmla="*/ 736 h 1325"/>
              <a:gd name="T4" fmla="*/ 621 w 2236"/>
              <a:gd name="T5" fmla="*/ 1151 h 1325"/>
              <a:gd name="T6" fmla="*/ 1393 w 2236"/>
              <a:gd name="T7" fmla="*/ 1278 h 1325"/>
              <a:gd name="T8" fmla="*/ 2236 w 2236"/>
              <a:gd name="T9" fmla="*/ 1325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36" h="1325">
                <a:moveTo>
                  <a:pt x="0" y="0"/>
                </a:moveTo>
                <a:cubicBezTo>
                  <a:pt x="50" y="121"/>
                  <a:pt x="199" y="544"/>
                  <a:pt x="302" y="736"/>
                </a:cubicBezTo>
                <a:cubicBezTo>
                  <a:pt x="405" y="928"/>
                  <a:pt x="439" y="1061"/>
                  <a:pt x="621" y="1151"/>
                </a:cubicBezTo>
                <a:cubicBezTo>
                  <a:pt x="803" y="1241"/>
                  <a:pt x="1124" y="1249"/>
                  <a:pt x="1393" y="1278"/>
                </a:cubicBezTo>
                <a:cubicBezTo>
                  <a:pt x="1662" y="1307"/>
                  <a:pt x="2096" y="1318"/>
                  <a:pt x="2236" y="1325"/>
                </a:cubicBezTo>
              </a:path>
            </a:pathLst>
          </a:custGeom>
          <a:noFill/>
          <a:ln w="38100" cmpd="sng">
            <a:solidFill>
              <a:srgbClr val="9900C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5" name="Freeform 3"/>
          <p:cNvSpPr/>
          <p:nvPr/>
        </p:nvSpPr>
        <p:spPr bwMode="auto">
          <a:xfrm>
            <a:off x="1763713" y="4478338"/>
            <a:ext cx="3671887" cy="1543050"/>
          </a:xfrm>
          <a:custGeom>
            <a:avLst/>
            <a:gdLst>
              <a:gd name="T0" fmla="*/ 0 w 2126"/>
              <a:gd name="T1" fmla="*/ 972 h 972"/>
              <a:gd name="T2" fmla="*/ 315 w 2126"/>
              <a:gd name="T3" fmla="*/ 564 h 972"/>
              <a:gd name="T4" fmla="*/ 711 w 2126"/>
              <a:gd name="T5" fmla="*/ 288 h 972"/>
              <a:gd name="T6" fmla="*/ 1359 w 2126"/>
              <a:gd name="T7" fmla="*/ 72 h 972"/>
              <a:gd name="T8" fmla="*/ 2126 w 2126"/>
              <a:gd name="T9" fmla="*/ 0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26" h="972">
                <a:moveTo>
                  <a:pt x="0" y="972"/>
                </a:moveTo>
                <a:cubicBezTo>
                  <a:pt x="53" y="904"/>
                  <a:pt x="197" y="678"/>
                  <a:pt x="315" y="564"/>
                </a:cubicBezTo>
                <a:cubicBezTo>
                  <a:pt x="433" y="450"/>
                  <a:pt x="537" y="370"/>
                  <a:pt x="711" y="288"/>
                </a:cubicBezTo>
                <a:cubicBezTo>
                  <a:pt x="885" y="206"/>
                  <a:pt x="1123" y="120"/>
                  <a:pt x="1359" y="72"/>
                </a:cubicBezTo>
                <a:cubicBezTo>
                  <a:pt x="1595" y="24"/>
                  <a:pt x="1966" y="15"/>
                  <a:pt x="2126" y="0"/>
                </a:cubicBezTo>
              </a:path>
            </a:pathLst>
          </a:custGeom>
          <a:noFill/>
          <a:ln w="38100" cmpd="sng">
            <a:solidFill>
              <a:srgbClr val="99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6" name="Freeform 4"/>
          <p:cNvSpPr/>
          <p:nvPr/>
        </p:nvSpPr>
        <p:spPr bwMode="auto">
          <a:xfrm>
            <a:off x="1843088" y="2333625"/>
            <a:ext cx="3665537" cy="2390775"/>
          </a:xfrm>
          <a:custGeom>
            <a:avLst/>
            <a:gdLst>
              <a:gd name="T0" fmla="*/ 0 w 2264"/>
              <a:gd name="T1" fmla="*/ 0 h 1370"/>
              <a:gd name="T2" fmla="*/ 233 w 2264"/>
              <a:gd name="T3" fmla="*/ 870 h 1370"/>
              <a:gd name="T4" fmla="*/ 348 w 2264"/>
              <a:gd name="T5" fmla="*/ 1176 h 1370"/>
              <a:gd name="T6" fmla="*/ 473 w 2264"/>
              <a:gd name="T7" fmla="*/ 1319 h 1370"/>
              <a:gd name="T8" fmla="*/ 617 w 2264"/>
              <a:gd name="T9" fmla="*/ 1355 h 1370"/>
              <a:gd name="T10" fmla="*/ 941 w 2264"/>
              <a:gd name="T11" fmla="*/ 1229 h 1370"/>
              <a:gd name="T12" fmla="*/ 1193 w 2264"/>
              <a:gd name="T13" fmla="*/ 1130 h 1370"/>
              <a:gd name="T14" fmla="*/ 1490 w 2264"/>
              <a:gd name="T15" fmla="*/ 1085 h 1370"/>
              <a:gd name="T16" fmla="*/ 1724 w 2264"/>
              <a:gd name="T17" fmla="*/ 1067 h 1370"/>
              <a:gd name="T18" fmla="*/ 2264 w 2264"/>
              <a:gd name="T19" fmla="*/ 1058 h 1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1114425" y="4078288"/>
            <a:ext cx="5329238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flipV="1">
            <a:off x="1619250" y="1557338"/>
            <a:ext cx="0" cy="4681537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 flipH="1">
            <a:off x="2266950" y="2636838"/>
            <a:ext cx="1588" cy="1443037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619250" y="1341438"/>
            <a:ext cx="86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F</a:t>
            </a:r>
            <a:endParaRPr kumimoji="1" lang="en-US" altLang="zh-CN" sz="28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3130550" y="3143250"/>
            <a:ext cx="86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kumimoji="1"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斥</a:t>
            </a:r>
            <a:endParaRPr kumimoji="1" lang="zh-CN" altLang="en-US" sz="2800" b="1" baseline="-250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2625725" y="5087938"/>
            <a:ext cx="86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kumimoji="1"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引</a:t>
            </a:r>
            <a:endParaRPr kumimoji="1" lang="zh-CN" altLang="en-US" sz="2800" b="1" baseline="-250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2266950" y="3575050"/>
            <a:ext cx="86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kumimoji="1" lang="en-US" altLang="zh-CN" sz="28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0</a:t>
            </a:r>
            <a:endParaRPr kumimoji="1" lang="en-US" altLang="zh-CN" sz="2800" baseline="-250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1258888" y="4005263"/>
            <a:ext cx="86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0</a:t>
            </a:r>
            <a:endParaRPr kumimoji="1" lang="en-US" altLang="zh-CN" sz="2800" b="1" baseline="-250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6515100" y="3719513"/>
            <a:ext cx="863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r</a:t>
            </a:r>
            <a:endParaRPr kumimoji="1" lang="en-US" altLang="zh-CN" sz="32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>
            <a:off x="2266950" y="4005263"/>
            <a:ext cx="1588" cy="1439862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07" name="Oval 15"/>
          <p:cNvSpPr>
            <a:spLocks noChangeArrowheads="1"/>
          </p:cNvSpPr>
          <p:nvPr/>
        </p:nvSpPr>
        <p:spPr bwMode="auto">
          <a:xfrm>
            <a:off x="2193925" y="4006850"/>
            <a:ext cx="144463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8" name="Line 16"/>
          <p:cNvSpPr>
            <a:spLocks noChangeShapeType="1"/>
          </p:cNvSpPr>
          <p:nvPr/>
        </p:nvSpPr>
        <p:spPr bwMode="auto">
          <a:xfrm>
            <a:off x="1906588" y="1919288"/>
            <a:ext cx="0" cy="2160587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09" name="Freeform 17"/>
          <p:cNvSpPr/>
          <p:nvPr/>
        </p:nvSpPr>
        <p:spPr bwMode="auto">
          <a:xfrm>
            <a:off x="1835150" y="4005263"/>
            <a:ext cx="71438" cy="1871662"/>
          </a:xfrm>
          <a:custGeom>
            <a:avLst/>
            <a:gdLst>
              <a:gd name="T0" fmla="*/ 22 w 22"/>
              <a:gd name="T1" fmla="*/ 0 h 1149"/>
              <a:gd name="T2" fmla="*/ 0 w 22"/>
              <a:gd name="T3" fmla="*/ 1149 h 114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" h="1149">
                <a:moveTo>
                  <a:pt x="22" y="0"/>
                </a:moveTo>
                <a:lnTo>
                  <a:pt x="0" y="1149"/>
                </a:lnTo>
              </a:path>
            </a:pathLst>
          </a:cu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0" name="Oval 18"/>
          <p:cNvSpPr>
            <a:spLocks noChangeArrowheads="1"/>
          </p:cNvSpPr>
          <p:nvPr/>
        </p:nvSpPr>
        <p:spPr bwMode="auto">
          <a:xfrm>
            <a:off x="1833563" y="2711450"/>
            <a:ext cx="144462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11" name="Line 19"/>
          <p:cNvSpPr>
            <a:spLocks noChangeShapeType="1"/>
          </p:cNvSpPr>
          <p:nvPr/>
        </p:nvSpPr>
        <p:spPr bwMode="auto">
          <a:xfrm>
            <a:off x="3708400" y="3789363"/>
            <a:ext cx="0" cy="360362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2" name="Line 20"/>
          <p:cNvSpPr>
            <a:spLocks noChangeShapeType="1"/>
          </p:cNvSpPr>
          <p:nvPr/>
        </p:nvSpPr>
        <p:spPr bwMode="auto">
          <a:xfrm>
            <a:off x="3708400" y="3933825"/>
            <a:ext cx="0" cy="790575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13" name="Oval 21"/>
          <p:cNvSpPr>
            <a:spLocks noChangeArrowheads="1"/>
          </p:cNvSpPr>
          <p:nvPr/>
        </p:nvSpPr>
        <p:spPr bwMode="auto">
          <a:xfrm>
            <a:off x="3635375" y="4235450"/>
            <a:ext cx="144463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3815" name="Group 23"/>
          <p:cNvGrpSpPr/>
          <p:nvPr/>
        </p:nvGrpSpPr>
        <p:grpSpPr bwMode="auto">
          <a:xfrm>
            <a:off x="3203575" y="4581525"/>
            <a:ext cx="5435600" cy="1727200"/>
            <a:chOff x="2018" y="2886"/>
            <a:chExt cx="3424" cy="1088"/>
          </a:xfrm>
        </p:grpSpPr>
        <p:sp>
          <p:nvSpPr>
            <p:cNvPr id="33816" name="Text Box 24"/>
            <p:cNvSpPr txBox="1">
              <a:spLocks noChangeArrowheads="1"/>
            </p:cNvSpPr>
            <p:nvPr/>
          </p:nvSpPr>
          <p:spPr bwMode="auto">
            <a:xfrm>
              <a:off x="2290" y="3564"/>
              <a:ext cx="3152" cy="4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3600" b="1" baseline="-250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分</a:t>
              </a:r>
              <a:r>
                <a:rPr kumimoji="1"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表示合力</a:t>
              </a:r>
              <a:r>
                <a:rPr kumimoji="1" lang="en-US" altLang="zh-CN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,</a:t>
              </a:r>
              <a:r>
                <a:rPr kumimoji="1"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即分子力</a:t>
              </a:r>
              <a:r>
                <a:rPr kumimoji="1" lang="en-US" altLang="zh-CN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.</a:t>
              </a:r>
              <a:endPara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3817" name="Line 25"/>
            <p:cNvSpPr>
              <a:spLocks noChangeShapeType="1"/>
            </p:cNvSpPr>
            <p:nvPr/>
          </p:nvSpPr>
          <p:spPr bwMode="auto">
            <a:xfrm flipH="1" flipV="1">
              <a:off x="2018" y="2886"/>
              <a:ext cx="788" cy="726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18" name="Text Box 26"/>
          <p:cNvSpPr txBox="1">
            <a:spLocks noChangeArrowheads="1"/>
          </p:cNvSpPr>
          <p:nvPr/>
        </p:nvSpPr>
        <p:spPr bwMode="auto">
          <a:xfrm>
            <a:off x="827088" y="908050"/>
            <a:ext cx="4748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800" b="1"/>
              <a:t>1.</a:t>
            </a:r>
            <a:r>
              <a:rPr lang="zh-CN" altLang="en-US" sz="2800" b="1"/>
              <a:t>分子力随分子间距的变化图</a:t>
            </a:r>
            <a:endParaRPr lang="zh-CN" altLang="en-US" sz="2800" b="1"/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gray">
          <a:xfrm>
            <a:off x="2339975" y="2349500"/>
            <a:ext cx="1858963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FontTx/>
              <a:buNone/>
            </a:pPr>
            <a:r>
              <a:rPr lang="en-US" altLang="zh-CN" sz="3200" b="1" i="1"/>
              <a:t>F</a:t>
            </a:r>
            <a:r>
              <a:rPr lang="zh-CN" altLang="en-US" sz="3200" b="1" baseline="-25000"/>
              <a:t>斥</a:t>
            </a:r>
            <a:r>
              <a:rPr lang="en-US" altLang="zh-CN" sz="3200" b="1"/>
              <a:t>=</a:t>
            </a:r>
            <a:r>
              <a:rPr lang="en-US" altLang="zh-CN" sz="3200" b="1" baseline="-25000"/>
              <a:t> </a:t>
            </a:r>
            <a:r>
              <a:rPr lang="en-US" altLang="zh-CN" sz="3200" b="1" i="1"/>
              <a:t>F</a:t>
            </a:r>
            <a:r>
              <a:rPr lang="zh-CN" altLang="en-US" sz="3200" b="1" baseline="-25000"/>
              <a:t>引</a:t>
            </a:r>
            <a:endParaRPr lang="zh-CN" altLang="en-US" sz="3200" b="1" baseline="-25000"/>
          </a:p>
        </p:txBody>
      </p:sp>
      <p:sp>
        <p:nvSpPr>
          <p:cNvPr id="33820" name="Rectangle 28"/>
          <p:cNvSpPr>
            <a:spLocks noChangeArrowheads="1"/>
          </p:cNvSpPr>
          <p:nvPr/>
        </p:nvSpPr>
        <p:spPr bwMode="gray">
          <a:xfrm>
            <a:off x="971550" y="6092825"/>
            <a:ext cx="1858963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FontTx/>
              <a:buNone/>
            </a:pPr>
            <a:r>
              <a:rPr lang="en-US" altLang="zh-CN" sz="3200" b="1" i="1"/>
              <a:t>F</a:t>
            </a:r>
            <a:r>
              <a:rPr lang="zh-CN" altLang="en-US" sz="3200" b="1" baseline="-25000"/>
              <a:t>斥</a:t>
            </a:r>
            <a:r>
              <a:rPr lang="en-US" altLang="zh-CN" sz="3200" b="1"/>
              <a:t>&gt;</a:t>
            </a:r>
            <a:r>
              <a:rPr lang="en-US" altLang="zh-CN" sz="3200" b="1" baseline="-25000"/>
              <a:t> </a:t>
            </a:r>
            <a:r>
              <a:rPr lang="en-US" altLang="zh-CN" sz="3200" b="1" i="1"/>
              <a:t>F</a:t>
            </a:r>
            <a:r>
              <a:rPr lang="zh-CN" altLang="en-US" sz="3200" b="1" baseline="-25000"/>
              <a:t>引</a:t>
            </a:r>
            <a:endParaRPr lang="zh-CN" altLang="en-US" sz="3200" b="1" baseline="-25000"/>
          </a:p>
        </p:txBody>
      </p:sp>
      <p:sp>
        <p:nvSpPr>
          <p:cNvPr id="33821" name="Rectangle 29"/>
          <p:cNvSpPr>
            <a:spLocks noChangeArrowheads="1"/>
          </p:cNvSpPr>
          <p:nvPr/>
        </p:nvSpPr>
        <p:spPr bwMode="gray">
          <a:xfrm>
            <a:off x="3851275" y="3213100"/>
            <a:ext cx="1858963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FontTx/>
              <a:buNone/>
            </a:pPr>
            <a:r>
              <a:rPr lang="en-US" altLang="zh-CN" sz="3200" b="1" i="1"/>
              <a:t>F</a:t>
            </a:r>
            <a:r>
              <a:rPr lang="zh-CN" altLang="en-US" sz="3200" b="1" baseline="-25000"/>
              <a:t>斥</a:t>
            </a:r>
            <a:r>
              <a:rPr lang="en-US" altLang="zh-CN" sz="3200" b="1"/>
              <a:t>&lt;</a:t>
            </a:r>
            <a:r>
              <a:rPr lang="en-US" altLang="zh-CN" sz="3200" b="1" baseline="-25000"/>
              <a:t> </a:t>
            </a:r>
            <a:r>
              <a:rPr lang="en-US" altLang="zh-CN" sz="3200" b="1" i="1"/>
              <a:t>F</a:t>
            </a:r>
            <a:r>
              <a:rPr lang="zh-CN" altLang="en-US" sz="3200" b="1" baseline="-25000"/>
              <a:t>引</a:t>
            </a:r>
            <a:endParaRPr lang="zh-CN" altLang="en-US" sz="3200" b="1" baseline="-25000"/>
          </a:p>
        </p:txBody>
      </p:sp>
      <p:sp>
        <p:nvSpPr>
          <p:cNvPr id="33822" name="Text Box 30"/>
          <p:cNvSpPr txBox="1">
            <a:spLocks noChangeArrowheads="1"/>
          </p:cNvSpPr>
          <p:nvPr/>
        </p:nvSpPr>
        <p:spPr bwMode="auto">
          <a:xfrm>
            <a:off x="0" y="333375"/>
            <a:ext cx="8713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二、分子力及引力和斥力的大小跟分子间距离的关系 </a:t>
            </a:r>
            <a:endParaRPr kumimoji="1"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9" grpId="0"/>
      <p:bldP spid="33820" grpId="0"/>
      <p:bldP spid="338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229600" cy="1143000"/>
          </a:xfrm>
        </p:spPr>
        <p:txBody>
          <a:bodyPr/>
          <a:lstStyle/>
          <a:p>
            <a:r>
              <a:rPr lang="zh-CN" altLang="en-US" sz="4000" b="1">
                <a:solidFill>
                  <a:srgbClr val="0000FF"/>
                </a:solidFill>
              </a:rPr>
              <a:t>分子间相互存在的引力和斥力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gray">
          <a:xfrm>
            <a:off x="323850" y="2205038"/>
            <a:ext cx="3743325" cy="178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  <a:alpha val="49001"/>
                </a:schemeClr>
              </a:gs>
            </a:gsLst>
            <a:lin ang="5400000" scaled="1"/>
          </a:gradFill>
          <a:ln w="38100" algn="ctr">
            <a:solidFill>
              <a:srgbClr val="FFFFFF">
                <a:alpha val="70000"/>
              </a:srgbClr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分子间的作用力</a:t>
            </a:r>
            <a:endParaRPr lang="zh-CN" altLang="en-US" sz="3200" b="1">
              <a:solidFill>
                <a:srgbClr val="000000"/>
              </a:solidFill>
            </a:endParaRPr>
          </a:p>
          <a:p>
            <a:pPr algn="ctr">
              <a:buFontTx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有时表现为引力</a:t>
            </a:r>
            <a:endParaRPr lang="zh-CN" altLang="en-US" sz="3200" b="1">
              <a:solidFill>
                <a:srgbClr val="000000"/>
              </a:solidFill>
            </a:endParaRP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gray">
          <a:xfrm>
            <a:off x="323850" y="4292600"/>
            <a:ext cx="3743325" cy="178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  <a:alpha val="49001"/>
                </a:schemeClr>
              </a:gs>
            </a:gsLst>
            <a:lin ang="5400000" scaled="1"/>
          </a:gradFill>
          <a:ln w="38100" algn="ctr">
            <a:solidFill>
              <a:srgbClr val="FFFFFF">
                <a:alpha val="70000"/>
              </a:srgbClr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分子间的作用力</a:t>
            </a:r>
            <a:endParaRPr lang="zh-CN" altLang="en-US" sz="3200" b="1">
              <a:solidFill>
                <a:srgbClr val="000000"/>
              </a:solidFill>
            </a:endParaRPr>
          </a:p>
          <a:p>
            <a:pPr algn="ctr">
              <a:buFontTx/>
              <a:buNone/>
            </a:pPr>
            <a:r>
              <a:rPr lang="zh-CN" altLang="en-US" sz="3200" b="1">
                <a:solidFill>
                  <a:srgbClr val="000000"/>
                </a:solidFill>
              </a:rPr>
              <a:t>有时表现为斥力</a:t>
            </a:r>
            <a:endParaRPr lang="zh-CN" altLang="en-US" sz="3200" b="1">
              <a:solidFill>
                <a:srgbClr val="000000"/>
              </a:solidFill>
            </a:endParaRPr>
          </a:p>
        </p:txBody>
      </p:sp>
    </p:spTree>
    <p:controls/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2"/>
          <p:cNvSpPr/>
          <p:nvPr/>
        </p:nvSpPr>
        <p:spPr bwMode="auto">
          <a:xfrm>
            <a:off x="6111875" y="517525"/>
            <a:ext cx="2225675" cy="1652588"/>
          </a:xfrm>
          <a:custGeom>
            <a:avLst/>
            <a:gdLst>
              <a:gd name="T0" fmla="*/ 0 w 2264"/>
              <a:gd name="T1" fmla="*/ 0 h 1370"/>
              <a:gd name="T2" fmla="*/ 233 w 2264"/>
              <a:gd name="T3" fmla="*/ 870 h 1370"/>
              <a:gd name="T4" fmla="*/ 348 w 2264"/>
              <a:gd name="T5" fmla="*/ 1176 h 1370"/>
              <a:gd name="T6" fmla="*/ 473 w 2264"/>
              <a:gd name="T7" fmla="*/ 1319 h 1370"/>
              <a:gd name="T8" fmla="*/ 617 w 2264"/>
              <a:gd name="T9" fmla="*/ 1355 h 1370"/>
              <a:gd name="T10" fmla="*/ 941 w 2264"/>
              <a:gd name="T11" fmla="*/ 1229 h 1370"/>
              <a:gd name="T12" fmla="*/ 1193 w 2264"/>
              <a:gd name="T13" fmla="*/ 1130 h 1370"/>
              <a:gd name="T14" fmla="*/ 1490 w 2264"/>
              <a:gd name="T15" fmla="*/ 1085 h 1370"/>
              <a:gd name="T16" fmla="*/ 1724 w 2264"/>
              <a:gd name="T17" fmla="*/ 1067 h 1370"/>
              <a:gd name="T18" fmla="*/ 2264 w 2264"/>
              <a:gd name="T19" fmla="*/ 1058 h 1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372225" y="1250950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kumimoji="1"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0</a:t>
            </a:r>
            <a:endParaRPr kumimoji="1" lang="en-US" altLang="zh-CN" sz="2400" baseline="-2500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 flipV="1">
            <a:off x="5876925" y="38100"/>
            <a:ext cx="0" cy="3108325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8917" name="Group 5"/>
          <p:cNvGrpSpPr/>
          <p:nvPr/>
        </p:nvGrpSpPr>
        <p:grpSpPr bwMode="auto">
          <a:xfrm>
            <a:off x="5597526" y="16669"/>
            <a:ext cx="3340100" cy="3022600"/>
            <a:chOff x="3498" y="28"/>
            <a:chExt cx="2104" cy="1904"/>
          </a:xfrm>
        </p:grpSpPr>
        <p:sp>
          <p:nvSpPr>
            <p:cNvPr id="38918" name="Text Box 6"/>
            <p:cNvSpPr txBox="1">
              <a:spLocks noChangeArrowheads="1"/>
            </p:cNvSpPr>
            <p:nvPr/>
          </p:nvSpPr>
          <p:spPr bwMode="auto">
            <a:xfrm>
              <a:off x="3511" y="1026"/>
              <a:ext cx="36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0</a:t>
              </a:r>
              <a:endParaRPr kumimoji="1" lang="en-US" altLang="zh-CN" sz="24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38919" name="Text Box 7"/>
            <p:cNvSpPr txBox="1">
              <a:spLocks noChangeArrowheads="1"/>
            </p:cNvSpPr>
            <p:nvPr/>
          </p:nvSpPr>
          <p:spPr bwMode="auto">
            <a:xfrm>
              <a:off x="3696" y="28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endPara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20" name="Freeform 8"/>
            <p:cNvSpPr/>
            <p:nvPr/>
          </p:nvSpPr>
          <p:spPr bwMode="auto">
            <a:xfrm>
              <a:off x="3882" y="106"/>
              <a:ext cx="1358" cy="916"/>
            </a:xfrm>
            <a:custGeom>
              <a:avLst/>
              <a:gdLst>
                <a:gd name="T0" fmla="*/ 0 w 2236"/>
                <a:gd name="T1" fmla="*/ 0 h 1325"/>
                <a:gd name="T2" fmla="*/ 302 w 2236"/>
                <a:gd name="T3" fmla="*/ 736 h 1325"/>
                <a:gd name="T4" fmla="*/ 621 w 2236"/>
                <a:gd name="T5" fmla="*/ 1151 h 1325"/>
                <a:gd name="T6" fmla="*/ 1393 w 2236"/>
                <a:gd name="T7" fmla="*/ 1278 h 1325"/>
                <a:gd name="T8" fmla="*/ 2236 w 2236"/>
                <a:gd name="T9" fmla="*/ 1325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6" h="1325">
                  <a:moveTo>
                    <a:pt x="0" y="0"/>
                  </a:moveTo>
                  <a:cubicBezTo>
                    <a:pt x="50" y="121"/>
                    <a:pt x="199" y="544"/>
                    <a:pt x="302" y="736"/>
                  </a:cubicBezTo>
                  <a:cubicBezTo>
                    <a:pt x="405" y="928"/>
                    <a:pt x="439" y="1061"/>
                    <a:pt x="621" y="1151"/>
                  </a:cubicBezTo>
                  <a:cubicBezTo>
                    <a:pt x="803" y="1241"/>
                    <a:pt x="1124" y="1249"/>
                    <a:pt x="1393" y="1278"/>
                  </a:cubicBezTo>
                  <a:cubicBezTo>
                    <a:pt x="1662" y="1307"/>
                    <a:pt x="2096" y="1318"/>
                    <a:pt x="2236" y="1325"/>
                  </a:cubicBezTo>
                </a:path>
              </a:pathLst>
            </a:custGeom>
            <a:noFill/>
            <a:ln w="38100" cmpd="sng">
              <a:solidFill>
                <a:srgbClr val="9900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1" name="Freeform 9"/>
            <p:cNvSpPr/>
            <p:nvPr/>
          </p:nvSpPr>
          <p:spPr bwMode="auto">
            <a:xfrm>
              <a:off x="3819" y="1260"/>
              <a:ext cx="1405" cy="672"/>
            </a:xfrm>
            <a:custGeom>
              <a:avLst/>
              <a:gdLst>
                <a:gd name="T0" fmla="*/ 0 w 2126"/>
                <a:gd name="T1" fmla="*/ 972 h 972"/>
                <a:gd name="T2" fmla="*/ 315 w 2126"/>
                <a:gd name="T3" fmla="*/ 564 h 972"/>
                <a:gd name="T4" fmla="*/ 711 w 2126"/>
                <a:gd name="T5" fmla="*/ 288 h 972"/>
                <a:gd name="T6" fmla="*/ 1359 w 2126"/>
                <a:gd name="T7" fmla="*/ 72 h 972"/>
                <a:gd name="T8" fmla="*/ 2126 w 2126"/>
                <a:gd name="T9" fmla="*/ 0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6" h="972">
                  <a:moveTo>
                    <a:pt x="0" y="972"/>
                  </a:moveTo>
                  <a:cubicBezTo>
                    <a:pt x="53" y="904"/>
                    <a:pt x="197" y="678"/>
                    <a:pt x="315" y="564"/>
                  </a:cubicBezTo>
                  <a:cubicBezTo>
                    <a:pt x="433" y="450"/>
                    <a:pt x="537" y="370"/>
                    <a:pt x="711" y="288"/>
                  </a:cubicBezTo>
                  <a:cubicBezTo>
                    <a:pt x="885" y="206"/>
                    <a:pt x="1123" y="120"/>
                    <a:pt x="1359" y="72"/>
                  </a:cubicBezTo>
                  <a:cubicBezTo>
                    <a:pt x="1595" y="24"/>
                    <a:pt x="1966" y="15"/>
                    <a:pt x="2126" y="0"/>
                  </a:cubicBezTo>
                </a:path>
              </a:pathLst>
            </a:custGeom>
            <a:noFill/>
            <a:ln w="38100" cmpd="sng">
              <a:solidFill>
                <a:srgbClr val="9966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2" name="Text Box 10"/>
            <p:cNvSpPr txBox="1">
              <a:spLocks noChangeArrowheads="1"/>
            </p:cNvSpPr>
            <p:nvPr/>
          </p:nvSpPr>
          <p:spPr bwMode="auto">
            <a:xfrm>
              <a:off x="4069" y="514"/>
              <a:ext cx="4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24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斥</a:t>
              </a:r>
              <a:endParaRPr kumimoji="1" lang="zh-CN" altLang="en-US" sz="24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23" name="Text Box 11"/>
            <p:cNvSpPr txBox="1">
              <a:spLocks noChangeArrowheads="1"/>
            </p:cNvSpPr>
            <p:nvPr/>
          </p:nvSpPr>
          <p:spPr bwMode="auto">
            <a:xfrm>
              <a:off x="4029" y="1494"/>
              <a:ext cx="60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24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引</a:t>
              </a:r>
              <a:endParaRPr kumimoji="1" lang="zh-CN" altLang="en-US" sz="24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24" name="Text Box 12"/>
            <p:cNvSpPr txBox="1">
              <a:spLocks noChangeArrowheads="1"/>
            </p:cNvSpPr>
            <p:nvPr/>
          </p:nvSpPr>
          <p:spPr bwMode="auto">
            <a:xfrm>
              <a:off x="4222" y="1073"/>
              <a:ext cx="54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kumimoji="1" lang="zh-CN" altLang="en-US" sz="24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分</a:t>
              </a:r>
              <a:endParaRPr kumimoji="1" lang="zh-CN" altLang="en-US" sz="24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25" name="Line 13"/>
            <p:cNvSpPr>
              <a:spLocks noChangeShapeType="1"/>
            </p:cNvSpPr>
            <p:nvPr/>
          </p:nvSpPr>
          <p:spPr bwMode="auto">
            <a:xfrm>
              <a:off x="3498" y="1084"/>
              <a:ext cx="2000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6" name="Text Box 14"/>
            <p:cNvSpPr txBox="1">
              <a:spLocks noChangeArrowheads="1"/>
            </p:cNvSpPr>
            <p:nvPr/>
          </p:nvSpPr>
          <p:spPr bwMode="auto">
            <a:xfrm>
              <a:off x="5357" y="799"/>
              <a:ext cx="24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r</a:t>
              </a:r>
              <a:endPara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38927" name="Text Box 15">
            <a:hlinkClick r:id="rId1" action="ppaction://hlinkfile"/>
          </p:cNvPr>
          <p:cNvSpPr txBox="1">
            <a:spLocks noChangeArrowheads="1"/>
          </p:cNvSpPr>
          <p:nvPr/>
        </p:nvSpPr>
        <p:spPr bwMode="auto">
          <a:xfrm>
            <a:off x="-36513" y="117317"/>
            <a:ext cx="5459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、分子力随分子间距的变化规律</a:t>
            </a:r>
            <a:r>
              <a:rPr lang="en-US" altLang="zh-CN" sz="2800" b="1" dirty="0"/>
              <a:t>.</a:t>
            </a:r>
            <a:endParaRPr lang="en-US" altLang="zh-CN" sz="2800" b="1" dirty="0"/>
          </a:p>
        </p:txBody>
      </p:sp>
      <p:grpSp>
        <p:nvGrpSpPr>
          <p:cNvPr id="38928" name="Group 16"/>
          <p:cNvGrpSpPr/>
          <p:nvPr/>
        </p:nvGrpSpPr>
        <p:grpSpPr bwMode="auto">
          <a:xfrm>
            <a:off x="830898" y="1650127"/>
            <a:ext cx="3552032" cy="1043146"/>
            <a:chOff x="1429" y="754"/>
            <a:chExt cx="2434" cy="741"/>
          </a:xfrm>
        </p:grpSpPr>
        <p:sp>
          <p:nvSpPr>
            <p:cNvPr id="38929" name="Oval 17"/>
            <p:cNvSpPr>
              <a:spLocks noChangeArrowheads="1"/>
            </p:cNvSpPr>
            <p:nvPr/>
          </p:nvSpPr>
          <p:spPr bwMode="auto">
            <a:xfrm>
              <a:off x="2062" y="1239"/>
              <a:ext cx="196" cy="197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30" name="Oval 18"/>
            <p:cNvSpPr>
              <a:spLocks noChangeArrowheads="1"/>
            </p:cNvSpPr>
            <p:nvPr/>
          </p:nvSpPr>
          <p:spPr bwMode="auto">
            <a:xfrm>
              <a:off x="2998" y="1239"/>
              <a:ext cx="197" cy="197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31" name="Line 19"/>
            <p:cNvSpPr>
              <a:spLocks noChangeShapeType="1"/>
            </p:cNvSpPr>
            <p:nvPr/>
          </p:nvSpPr>
          <p:spPr bwMode="auto">
            <a:xfrm>
              <a:off x="3096" y="1337"/>
              <a:ext cx="39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2" name="Line 20"/>
            <p:cNvSpPr>
              <a:spLocks noChangeShapeType="1"/>
            </p:cNvSpPr>
            <p:nvPr/>
          </p:nvSpPr>
          <p:spPr bwMode="auto">
            <a:xfrm flipH="1">
              <a:off x="2750" y="1337"/>
              <a:ext cx="34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3" name="Line 21"/>
            <p:cNvSpPr>
              <a:spLocks noChangeShapeType="1"/>
            </p:cNvSpPr>
            <p:nvPr/>
          </p:nvSpPr>
          <p:spPr bwMode="auto">
            <a:xfrm flipH="1">
              <a:off x="1765" y="1337"/>
              <a:ext cx="39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4" name="Line 22"/>
            <p:cNvSpPr>
              <a:spLocks noChangeShapeType="1"/>
            </p:cNvSpPr>
            <p:nvPr/>
          </p:nvSpPr>
          <p:spPr bwMode="auto">
            <a:xfrm>
              <a:off x="2160" y="1337"/>
              <a:ext cx="34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5" name="Text Box 23"/>
            <p:cNvSpPr txBox="1">
              <a:spLocks noChangeArrowheads="1"/>
            </p:cNvSpPr>
            <p:nvPr/>
          </p:nvSpPr>
          <p:spPr bwMode="auto">
            <a:xfrm>
              <a:off x="2653" y="1026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zh-CN" altLang="en-US" sz="2400" b="1" baseline="-2500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引</a:t>
              </a:r>
              <a:endParaRPr lang="zh-CN" altLang="en-US" sz="24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36" name="Text Box 24"/>
            <p:cNvSpPr txBox="1">
              <a:spLocks noChangeArrowheads="1"/>
            </p:cNvSpPr>
            <p:nvPr/>
          </p:nvSpPr>
          <p:spPr bwMode="auto">
            <a:xfrm>
              <a:off x="2200" y="1071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zh-CN" altLang="en-US" sz="2400" b="1" baseline="-2500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引</a:t>
              </a:r>
              <a:endParaRPr lang="zh-CN" altLang="en-US" sz="24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37" name="Text Box 25"/>
            <p:cNvSpPr txBox="1">
              <a:spLocks noChangeArrowheads="1"/>
            </p:cNvSpPr>
            <p:nvPr/>
          </p:nvSpPr>
          <p:spPr bwMode="auto">
            <a:xfrm>
              <a:off x="1429" y="1162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38" name="Text Box 26"/>
            <p:cNvSpPr txBox="1">
              <a:spLocks noChangeArrowheads="1"/>
            </p:cNvSpPr>
            <p:nvPr/>
          </p:nvSpPr>
          <p:spPr bwMode="auto">
            <a:xfrm>
              <a:off x="3470" y="1207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39" name="Line 27"/>
            <p:cNvSpPr>
              <a:spLocks noChangeShapeType="1"/>
            </p:cNvSpPr>
            <p:nvPr/>
          </p:nvSpPr>
          <p:spPr bwMode="auto">
            <a:xfrm>
              <a:off x="2160" y="894"/>
              <a:ext cx="0" cy="4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0" name="Line 28"/>
            <p:cNvSpPr>
              <a:spLocks noChangeShapeType="1"/>
            </p:cNvSpPr>
            <p:nvPr/>
          </p:nvSpPr>
          <p:spPr bwMode="auto">
            <a:xfrm>
              <a:off x="3096" y="894"/>
              <a:ext cx="0" cy="4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1" name="Text Box 29"/>
            <p:cNvSpPr txBox="1">
              <a:spLocks noChangeArrowheads="1"/>
            </p:cNvSpPr>
            <p:nvPr/>
          </p:nvSpPr>
          <p:spPr bwMode="auto">
            <a:xfrm>
              <a:off x="2472" y="754"/>
              <a:ext cx="39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r</a:t>
              </a:r>
              <a:r>
                <a:rPr lang="en-US" altLang="zh-CN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0</a:t>
              </a:r>
              <a:endParaRPr lang="en-US" altLang="zh-CN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38942" name="Line 30"/>
            <p:cNvSpPr>
              <a:spLocks noChangeShapeType="1"/>
            </p:cNvSpPr>
            <p:nvPr/>
          </p:nvSpPr>
          <p:spPr bwMode="auto">
            <a:xfrm>
              <a:off x="2750" y="993"/>
              <a:ext cx="34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3" name="Line 31"/>
            <p:cNvSpPr>
              <a:spLocks noChangeShapeType="1"/>
            </p:cNvSpPr>
            <p:nvPr/>
          </p:nvSpPr>
          <p:spPr bwMode="auto">
            <a:xfrm flipH="1">
              <a:off x="2160" y="981"/>
              <a:ext cx="357" cy="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44" name="Rectangle 32"/>
          <p:cNvSpPr>
            <a:spLocks noChangeArrowheads="1"/>
          </p:cNvSpPr>
          <p:nvPr/>
        </p:nvSpPr>
        <p:spPr bwMode="auto">
          <a:xfrm>
            <a:off x="-28598" y="712800"/>
            <a:ext cx="5451498" cy="904863"/>
          </a:xfrm>
          <a:prstGeom prst="rect">
            <a:avLst/>
          </a:prstGeom>
          <a:noFill/>
          <a:ln w="317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Tx/>
              <a:buNone/>
            </a:pPr>
            <a:r>
              <a:rPr kumimoji="1"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1</a:t>
            </a:r>
            <a:r>
              <a:rPr kumimoji="1"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）当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r=r</a:t>
            </a:r>
            <a:r>
              <a:rPr kumimoji="1" lang="en-US" altLang="zh-CN" sz="240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0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(10</a:t>
            </a:r>
            <a:r>
              <a:rPr kumimoji="1" lang="en-US" altLang="zh-CN" sz="2400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-10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m)</a:t>
            </a:r>
            <a:r>
              <a:rPr kumimoji="1"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时，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kumimoji="1" lang="zh-CN" altLang="en-US" sz="240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kumimoji="1"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＝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kumimoji="1" lang="zh-CN" altLang="en-US" sz="240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kumimoji="1" lang="zh-CN" altLang="en-US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，</a:t>
            </a:r>
            <a:endParaRPr kumimoji="1" lang="en-US" altLang="zh-CN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  <a:buFontTx/>
              <a:buNone/>
            </a:pPr>
            <a:r>
              <a:rPr kumimoji="1" lang="zh-CN" altLang="en-US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分子力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kumimoji="1" lang="zh-CN" altLang="en-US" sz="240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分</a:t>
            </a:r>
            <a:r>
              <a:rPr kumimoji="1"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＝</a:t>
            </a:r>
            <a:r>
              <a:rPr kumimoji="1"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0</a:t>
            </a:r>
            <a:r>
              <a:rPr kumimoji="1" lang="zh-CN" altLang="en-US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，处于</a:t>
            </a:r>
            <a:r>
              <a:rPr kumimoji="1" lang="zh-CN" altLang="en-US" sz="2400" dirty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平衡状态</a:t>
            </a:r>
            <a:r>
              <a:rPr kumimoji="1" lang="en-US" altLang="zh-CN" sz="2400" dirty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.</a:t>
            </a:r>
            <a:endParaRPr kumimoji="1" lang="en-US" altLang="zh-CN" sz="2400" dirty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sp>
        <p:nvSpPr>
          <p:cNvPr id="38945" name="Text Box 33"/>
          <p:cNvSpPr txBox="1">
            <a:spLocks noChangeArrowheads="1"/>
          </p:cNvSpPr>
          <p:nvPr/>
        </p:nvSpPr>
        <p:spPr bwMode="auto">
          <a:xfrm>
            <a:off x="0" y="2773997"/>
            <a:ext cx="5327978" cy="1477328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buFontTx/>
              <a:buNone/>
            </a:pP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(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２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)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当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＞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en-US" altLang="zh-CN" sz="24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0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时，随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r 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的增加，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、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都减小，</a:t>
            </a:r>
            <a:r>
              <a:rPr lang="en-US" altLang="zh-CN" sz="2400" b="1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2400" b="1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比</a:t>
            </a:r>
            <a:r>
              <a:rPr lang="en-US" altLang="zh-CN" sz="2400" b="1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减小得快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，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2400" b="1" dirty="0"/>
              <a:t>＜</a:t>
            </a:r>
            <a:r>
              <a:rPr lang="en-US" altLang="zh-CN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，分子力表现为引力．</a:t>
            </a:r>
            <a:endParaRPr lang="zh-CN" altLang="en-US" sz="2400" b="1" dirty="0"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grpSp>
        <p:nvGrpSpPr>
          <p:cNvPr id="38946" name="Group 34"/>
          <p:cNvGrpSpPr/>
          <p:nvPr/>
        </p:nvGrpSpPr>
        <p:grpSpPr bwMode="auto">
          <a:xfrm>
            <a:off x="5180806" y="3146425"/>
            <a:ext cx="3982244" cy="1146175"/>
            <a:chOff x="975" y="799"/>
            <a:chExt cx="2975" cy="722"/>
          </a:xfrm>
        </p:grpSpPr>
        <p:sp>
          <p:nvSpPr>
            <p:cNvPr id="38947" name="Oval 35"/>
            <p:cNvSpPr>
              <a:spLocks noChangeArrowheads="1"/>
            </p:cNvSpPr>
            <p:nvPr/>
          </p:nvSpPr>
          <p:spPr bwMode="auto">
            <a:xfrm>
              <a:off x="1547" y="1281"/>
              <a:ext cx="241" cy="240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48" name="Oval 36"/>
            <p:cNvSpPr>
              <a:spLocks noChangeArrowheads="1"/>
            </p:cNvSpPr>
            <p:nvPr/>
          </p:nvSpPr>
          <p:spPr bwMode="auto">
            <a:xfrm>
              <a:off x="2991" y="1281"/>
              <a:ext cx="240" cy="240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49" name="Line 37"/>
            <p:cNvSpPr>
              <a:spLocks noChangeShapeType="1"/>
            </p:cNvSpPr>
            <p:nvPr/>
          </p:nvSpPr>
          <p:spPr bwMode="auto">
            <a:xfrm>
              <a:off x="3110" y="1400"/>
              <a:ext cx="360" cy="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0" name="Line 38"/>
            <p:cNvSpPr>
              <a:spLocks noChangeShapeType="1"/>
            </p:cNvSpPr>
            <p:nvPr/>
          </p:nvSpPr>
          <p:spPr bwMode="auto">
            <a:xfrm flipH="1">
              <a:off x="2630" y="1400"/>
              <a:ext cx="480" cy="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1" name="Line 39"/>
            <p:cNvSpPr>
              <a:spLocks noChangeShapeType="1"/>
            </p:cNvSpPr>
            <p:nvPr/>
          </p:nvSpPr>
          <p:spPr bwMode="auto">
            <a:xfrm flipH="1" flipV="1">
              <a:off x="1338" y="1390"/>
              <a:ext cx="329" cy="1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2" name="Line 40"/>
            <p:cNvSpPr>
              <a:spLocks noChangeShapeType="1"/>
            </p:cNvSpPr>
            <p:nvPr/>
          </p:nvSpPr>
          <p:spPr bwMode="auto">
            <a:xfrm>
              <a:off x="1667" y="1400"/>
              <a:ext cx="481" cy="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3" name="Text Box 41"/>
            <p:cNvSpPr txBox="1">
              <a:spLocks noChangeArrowheads="1"/>
            </p:cNvSpPr>
            <p:nvPr/>
          </p:nvSpPr>
          <p:spPr bwMode="auto">
            <a:xfrm>
              <a:off x="2568" y="1087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引</a:t>
              </a:r>
              <a:endParaRPr lang="zh-CN" altLang="en-US" sz="2400" b="1" baseline="-250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38954" name="Text Box 42"/>
            <p:cNvSpPr txBox="1">
              <a:spLocks noChangeArrowheads="1"/>
            </p:cNvSpPr>
            <p:nvPr/>
          </p:nvSpPr>
          <p:spPr bwMode="auto">
            <a:xfrm>
              <a:off x="1968" y="1094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引</a:t>
              </a:r>
              <a:endParaRPr lang="zh-CN" altLang="en-US" sz="24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38955" name="Text Box 43"/>
            <p:cNvSpPr txBox="1">
              <a:spLocks noChangeArrowheads="1"/>
            </p:cNvSpPr>
            <p:nvPr/>
          </p:nvSpPr>
          <p:spPr bwMode="auto">
            <a:xfrm>
              <a:off x="975" y="1207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38956" name="Text Box 44"/>
            <p:cNvSpPr txBox="1">
              <a:spLocks noChangeArrowheads="1"/>
            </p:cNvSpPr>
            <p:nvPr/>
          </p:nvSpPr>
          <p:spPr bwMode="auto">
            <a:xfrm>
              <a:off x="3470" y="1207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38957" name="Line 45"/>
            <p:cNvSpPr>
              <a:spLocks noChangeShapeType="1"/>
            </p:cNvSpPr>
            <p:nvPr/>
          </p:nvSpPr>
          <p:spPr bwMode="auto">
            <a:xfrm>
              <a:off x="1667" y="859"/>
              <a:ext cx="0" cy="5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8" name="Line 46"/>
            <p:cNvSpPr>
              <a:spLocks noChangeShapeType="1"/>
            </p:cNvSpPr>
            <p:nvPr/>
          </p:nvSpPr>
          <p:spPr bwMode="auto">
            <a:xfrm>
              <a:off x="3110" y="859"/>
              <a:ext cx="0" cy="5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9" name="Text Box 47"/>
            <p:cNvSpPr txBox="1">
              <a:spLocks noChangeArrowheads="1"/>
            </p:cNvSpPr>
            <p:nvPr/>
          </p:nvSpPr>
          <p:spPr bwMode="auto">
            <a:xfrm>
              <a:off x="2210" y="799"/>
              <a:ext cx="6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r</a:t>
              </a:r>
              <a:r>
                <a:rPr lang="zh-CN" altLang="en-US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＞</a:t>
              </a:r>
              <a:r>
                <a:rPr lang="en-US" altLang="zh-CN" sz="24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r</a:t>
              </a:r>
              <a:r>
                <a:rPr lang="en-US" altLang="zh-CN" sz="2400" b="1" baseline="-25000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0</a:t>
              </a:r>
              <a:endParaRPr lang="en-US" altLang="zh-CN" sz="2400" b="1" baseline="-250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38960" name="Line 48"/>
            <p:cNvSpPr>
              <a:spLocks noChangeShapeType="1"/>
            </p:cNvSpPr>
            <p:nvPr/>
          </p:nvSpPr>
          <p:spPr bwMode="auto">
            <a:xfrm>
              <a:off x="2688" y="980"/>
              <a:ext cx="42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61" name="Line 49"/>
            <p:cNvSpPr>
              <a:spLocks noChangeShapeType="1"/>
            </p:cNvSpPr>
            <p:nvPr/>
          </p:nvSpPr>
          <p:spPr bwMode="auto">
            <a:xfrm flipH="1">
              <a:off x="1667" y="980"/>
              <a:ext cx="54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62" name="Oval 50"/>
          <p:cNvSpPr>
            <a:spLocks noChangeArrowheads="1"/>
          </p:cNvSpPr>
          <p:nvPr/>
        </p:nvSpPr>
        <p:spPr bwMode="auto">
          <a:xfrm>
            <a:off x="6329363" y="1628775"/>
            <a:ext cx="144462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63" name="Line 51"/>
          <p:cNvSpPr>
            <a:spLocks noChangeShapeType="1"/>
          </p:cNvSpPr>
          <p:nvPr/>
        </p:nvSpPr>
        <p:spPr bwMode="auto">
          <a:xfrm flipH="1">
            <a:off x="6386513" y="692150"/>
            <a:ext cx="0" cy="1009650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64" name="Line 52"/>
          <p:cNvSpPr>
            <a:spLocks noChangeShapeType="1"/>
          </p:cNvSpPr>
          <p:nvPr/>
        </p:nvSpPr>
        <p:spPr bwMode="auto">
          <a:xfrm>
            <a:off x="6386513" y="1700213"/>
            <a:ext cx="57150" cy="865187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65" name="Freeform 53"/>
          <p:cNvSpPr/>
          <p:nvPr/>
        </p:nvSpPr>
        <p:spPr bwMode="auto">
          <a:xfrm>
            <a:off x="6413500" y="836613"/>
            <a:ext cx="1903413" cy="781050"/>
          </a:xfrm>
          <a:custGeom>
            <a:avLst/>
            <a:gdLst>
              <a:gd name="T0" fmla="*/ 0 w 1199"/>
              <a:gd name="T1" fmla="*/ 0 h 492"/>
              <a:gd name="T2" fmla="*/ 218 w 1199"/>
              <a:gd name="T3" fmla="*/ 372 h 492"/>
              <a:gd name="T4" fmla="*/ 687 w 1199"/>
              <a:gd name="T5" fmla="*/ 460 h 492"/>
              <a:gd name="T6" fmla="*/ 1199 w 1199"/>
              <a:gd name="T7" fmla="*/ 492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99" h="492">
                <a:moveTo>
                  <a:pt x="0" y="0"/>
                </a:moveTo>
                <a:cubicBezTo>
                  <a:pt x="36" y="60"/>
                  <a:pt x="103" y="295"/>
                  <a:pt x="218" y="372"/>
                </a:cubicBezTo>
                <a:cubicBezTo>
                  <a:pt x="333" y="449"/>
                  <a:pt x="524" y="439"/>
                  <a:pt x="687" y="460"/>
                </a:cubicBezTo>
                <a:cubicBezTo>
                  <a:pt x="850" y="480"/>
                  <a:pt x="1114" y="487"/>
                  <a:pt x="1199" y="492"/>
                </a:cubicBezTo>
              </a:path>
            </a:pathLst>
          </a:custGeom>
          <a:noFill/>
          <a:ln w="63500" cmpd="sng">
            <a:solidFill>
              <a:srgbClr val="00FF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66" name="Freeform 54"/>
          <p:cNvSpPr/>
          <p:nvPr/>
        </p:nvSpPr>
        <p:spPr bwMode="auto">
          <a:xfrm>
            <a:off x="6443663" y="1989138"/>
            <a:ext cx="1849437" cy="541337"/>
          </a:xfrm>
          <a:custGeom>
            <a:avLst/>
            <a:gdLst>
              <a:gd name="T0" fmla="*/ 0 w 1165"/>
              <a:gd name="T1" fmla="*/ 341 h 341"/>
              <a:gd name="T2" fmla="*/ 230 w 1165"/>
              <a:gd name="T3" fmla="*/ 199 h 341"/>
              <a:gd name="T4" fmla="*/ 658 w 1165"/>
              <a:gd name="T5" fmla="*/ 50 h 341"/>
              <a:gd name="T6" fmla="*/ 1165 w 1165"/>
              <a:gd name="T7" fmla="*/ 0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65" h="341">
                <a:moveTo>
                  <a:pt x="0" y="341"/>
                </a:moveTo>
                <a:cubicBezTo>
                  <a:pt x="38" y="316"/>
                  <a:pt x="120" y="247"/>
                  <a:pt x="230" y="199"/>
                </a:cubicBezTo>
                <a:cubicBezTo>
                  <a:pt x="340" y="151"/>
                  <a:pt x="502" y="83"/>
                  <a:pt x="658" y="50"/>
                </a:cubicBezTo>
                <a:cubicBezTo>
                  <a:pt x="814" y="17"/>
                  <a:pt x="1059" y="10"/>
                  <a:pt x="1165" y="0"/>
                </a:cubicBezTo>
              </a:path>
            </a:pathLst>
          </a:custGeom>
          <a:noFill/>
          <a:ln w="63500" cmpd="sng">
            <a:solidFill>
              <a:srgbClr val="FFFF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67" name="Freeform 55"/>
          <p:cNvSpPr/>
          <p:nvPr/>
        </p:nvSpPr>
        <p:spPr bwMode="auto">
          <a:xfrm>
            <a:off x="6400800" y="1700213"/>
            <a:ext cx="1951038" cy="471487"/>
          </a:xfrm>
          <a:custGeom>
            <a:avLst/>
            <a:gdLst>
              <a:gd name="T0" fmla="*/ 0 w 1229"/>
              <a:gd name="T1" fmla="*/ 0 h 297"/>
              <a:gd name="T2" fmla="*/ 18 w 1229"/>
              <a:gd name="T3" fmla="*/ 117 h 297"/>
              <a:gd name="T4" fmla="*/ 99 w 1229"/>
              <a:gd name="T5" fmla="*/ 243 h 297"/>
              <a:gd name="T6" fmla="*/ 207 w 1229"/>
              <a:gd name="T7" fmla="*/ 288 h 297"/>
              <a:gd name="T8" fmla="*/ 414 w 1229"/>
              <a:gd name="T9" fmla="*/ 189 h 297"/>
              <a:gd name="T10" fmla="*/ 566 w 1229"/>
              <a:gd name="T11" fmla="*/ 114 h 297"/>
              <a:gd name="T12" fmla="*/ 750 w 1229"/>
              <a:gd name="T13" fmla="*/ 79 h 297"/>
              <a:gd name="T14" fmla="*/ 895 w 1229"/>
              <a:gd name="T15" fmla="*/ 66 h 297"/>
              <a:gd name="T16" fmla="*/ 1229 w 1229"/>
              <a:gd name="T17" fmla="*/ 5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29" h="297">
                <a:moveTo>
                  <a:pt x="0" y="0"/>
                </a:moveTo>
                <a:cubicBezTo>
                  <a:pt x="3" y="19"/>
                  <a:pt x="2" y="77"/>
                  <a:pt x="18" y="117"/>
                </a:cubicBezTo>
                <a:cubicBezTo>
                  <a:pt x="34" y="157"/>
                  <a:pt x="68" y="215"/>
                  <a:pt x="99" y="243"/>
                </a:cubicBezTo>
                <a:cubicBezTo>
                  <a:pt x="130" y="271"/>
                  <a:pt x="155" y="297"/>
                  <a:pt x="207" y="288"/>
                </a:cubicBezTo>
                <a:cubicBezTo>
                  <a:pt x="259" y="279"/>
                  <a:pt x="354" y="218"/>
                  <a:pt x="414" y="189"/>
                </a:cubicBezTo>
                <a:cubicBezTo>
                  <a:pt x="474" y="160"/>
                  <a:pt x="510" y="132"/>
                  <a:pt x="566" y="114"/>
                </a:cubicBezTo>
                <a:cubicBezTo>
                  <a:pt x="622" y="96"/>
                  <a:pt x="695" y="87"/>
                  <a:pt x="750" y="79"/>
                </a:cubicBezTo>
                <a:cubicBezTo>
                  <a:pt x="804" y="72"/>
                  <a:pt x="815" y="70"/>
                  <a:pt x="895" y="66"/>
                </a:cubicBezTo>
                <a:cubicBezTo>
                  <a:pt x="974" y="62"/>
                  <a:pt x="1160" y="60"/>
                  <a:pt x="1229" y="59"/>
                </a:cubicBezTo>
              </a:path>
            </a:pathLst>
          </a:custGeom>
          <a:noFill/>
          <a:ln w="76200" cmpd="sng">
            <a:solidFill>
              <a:schemeClr val="tx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-36513" y="4251325"/>
            <a:ext cx="5087486" cy="1477328"/>
          </a:xfrm>
          <a:prstGeom prst="rect">
            <a:avLst/>
          </a:prstGeom>
          <a:noFill/>
          <a:ln w="31750">
            <a:solidFill>
              <a:schemeClr val="accent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3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）当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en-US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＜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en-US" altLang="zh-CN" sz="24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0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时，随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的减小，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、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都增大，</a:t>
            </a:r>
            <a:r>
              <a:rPr lang="en-US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比</a:t>
            </a:r>
            <a:r>
              <a:rPr lang="en-US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增大得快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，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en-US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＞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24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，分子力（表现为斥力）增大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.</a:t>
            </a:r>
            <a:endParaRPr lang="en-US" altLang="zh-CN" sz="2400" b="1" dirty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grpSp>
        <p:nvGrpSpPr>
          <p:cNvPr id="59" name="Group 22"/>
          <p:cNvGrpSpPr/>
          <p:nvPr/>
        </p:nvGrpSpPr>
        <p:grpSpPr bwMode="auto">
          <a:xfrm>
            <a:off x="5327978" y="4713515"/>
            <a:ext cx="3970337" cy="1153636"/>
            <a:chOff x="1202" y="2160"/>
            <a:chExt cx="2812" cy="772"/>
          </a:xfrm>
        </p:grpSpPr>
        <p:sp>
          <p:nvSpPr>
            <p:cNvPr id="60" name="Oval 23"/>
            <p:cNvSpPr>
              <a:spLocks noChangeArrowheads="1"/>
            </p:cNvSpPr>
            <p:nvPr/>
          </p:nvSpPr>
          <p:spPr bwMode="auto">
            <a:xfrm>
              <a:off x="1991" y="2701"/>
              <a:ext cx="224" cy="225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" name="Oval 24"/>
            <p:cNvSpPr>
              <a:spLocks noChangeArrowheads="1"/>
            </p:cNvSpPr>
            <p:nvPr/>
          </p:nvSpPr>
          <p:spPr bwMode="auto">
            <a:xfrm>
              <a:off x="2891" y="2701"/>
              <a:ext cx="225" cy="225"/>
            </a:xfrm>
            <a:prstGeom prst="ellipse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Line 25"/>
            <p:cNvSpPr>
              <a:spLocks noChangeShapeType="1"/>
            </p:cNvSpPr>
            <p:nvPr/>
          </p:nvSpPr>
          <p:spPr bwMode="auto">
            <a:xfrm>
              <a:off x="3003" y="2813"/>
              <a:ext cx="562" cy="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Line 26"/>
            <p:cNvSpPr>
              <a:spLocks noChangeShapeType="1"/>
            </p:cNvSpPr>
            <p:nvPr/>
          </p:nvSpPr>
          <p:spPr bwMode="auto">
            <a:xfrm flipH="1">
              <a:off x="2553" y="2813"/>
              <a:ext cx="45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Line 27"/>
            <p:cNvSpPr>
              <a:spLocks noChangeShapeType="1"/>
            </p:cNvSpPr>
            <p:nvPr/>
          </p:nvSpPr>
          <p:spPr bwMode="auto">
            <a:xfrm flipH="1">
              <a:off x="1539" y="2813"/>
              <a:ext cx="564" cy="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28"/>
            <p:cNvSpPr>
              <a:spLocks noChangeShapeType="1"/>
            </p:cNvSpPr>
            <p:nvPr/>
          </p:nvSpPr>
          <p:spPr bwMode="auto">
            <a:xfrm>
              <a:off x="2103" y="2813"/>
              <a:ext cx="45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Text Box 29"/>
            <p:cNvSpPr txBox="1">
              <a:spLocks noChangeArrowheads="1"/>
            </p:cNvSpPr>
            <p:nvPr/>
          </p:nvSpPr>
          <p:spPr bwMode="auto">
            <a:xfrm>
              <a:off x="2562" y="2523"/>
              <a:ext cx="44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0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000" b="1" baseline="-2500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引</a:t>
              </a:r>
              <a:endParaRPr lang="zh-CN" altLang="en-US" sz="20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67" name="Text Box 30"/>
            <p:cNvSpPr txBox="1">
              <a:spLocks noChangeArrowheads="1"/>
            </p:cNvSpPr>
            <p:nvPr/>
          </p:nvSpPr>
          <p:spPr bwMode="auto">
            <a:xfrm>
              <a:off x="2200" y="2523"/>
              <a:ext cx="44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0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000" b="1" baseline="-2500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引</a:t>
              </a:r>
              <a:endParaRPr lang="zh-CN" altLang="en-US" sz="2000" b="1" baseline="-25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68" name="Text Box 31"/>
            <p:cNvSpPr txBox="1">
              <a:spLocks noChangeArrowheads="1"/>
            </p:cNvSpPr>
            <p:nvPr/>
          </p:nvSpPr>
          <p:spPr bwMode="auto">
            <a:xfrm>
              <a:off x="1202" y="2644"/>
              <a:ext cx="4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69" name="Text Box 32"/>
            <p:cNvSpPr txBox="1">
              <a:spLocks noChangeArrowheads="1"/>
            </p:cNvSpPr>
            <p:nvPr/>
          </p:nvSpPr>
          <p:spPr bwMode="auto">
            <a:xfrm>
              <a:off x="3565" y="2644"/>
              <a:ext cx="4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lang="zh-CN" altLang="en-US" sz="2400" b="1" baseline="-2500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斥</a:t>
              </a:r>
              <a:endParaRPr lang="zh-CN" altLang="en-US" sz="2400" b="1" baseline="-250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70" name="Line 33"/>
            <p:cNvSpPr>
              <a:spLocks noChangeShapeType="1"/>
            </p:cNvSpPr>
            <p:nvPr/>
          </p:nvSpPr>
          <p:spPr bwMode="auto">
            <a:xfrm>
              <a:off x="2103" y="2307"/>
              <a:ext cx="0" cy="5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Line 34"/>
            <p:cNvSpPr>
              <a:spLocks noChangeShapeType="1"/>
            </p:cNvSpPr>
            <p:nvPr/>
          </p:nvSpPr>
          <p:spPr bwMode="auto">
            <a:xfrm>
              <a:off x="3003" y="2307"/>
              <a:ext cx="0" cy="5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Text Box 35"/>
            <p:cNvSpPr txBox="1">
              <a:spLocks noChangeArrowheads="1"/>
            </p:cNvSpPr>
            <p:nvPr/>
          </p:nvSpPr>
          <p:spPr bwMode="auto">
            <a:xfrm>
              <a:off x="2336" y="2160"/>
              <a:ext cx="667" cy="3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r</a:t>
              </a:r>
              <a:r>
                <a:rPr lang="zh-CN" altLang="en-US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＜</a:t>
              </a:r>
              <a:r>
                <a:rPr lang="en-US" altLang="zh-CN" sz="24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r</a:t>
              </a:r>
              <a:r>
                <a:rPr lang="en-US" altLang="zh-CN" sz="2400" b="1" baseline="-25000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0</a:t>
              </a:r>
              <a:endParaRPr lang="en-US" altLang="zh-CN" sz="2400" b="1" baseline="-250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73" name="Line 36"/>
            <p:cNvSpPr>
              <a:spLocks noChangeShapeType="1"/>
            </p:cNvSpPr>
            <p:nvPr/>
          </p:nvSpPr>
          <p:spPr bwMode="auto">
            <a:xfrm>
              <a:off x="2777" y="2420"/>
              <a:ext cx="226" cy="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Line 37"/>
            <p:cNvSpPr>
              <a:spLocks noChangeShapeType="1"/>
            </p:cNvSpPr>
            <p:nvPr/>
          </p:nvSpPr>
          <p:spPr bwMode="auto">
            <a:xfrm flipH="1" flipV="1">
              <a:off x="2103" y="2420"/>
              <a:ext cx="337" cy="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1" name="Text Box 2"/>
          <p:cNvSpPr txBox="1">
            <a:spLocks noChangeArrowheads="1"/>
          </p:cNvSpPr>
          <p:nvPr/>
        </p:nvSpPr>
        <p:spPr bwMode="auto">
          <a:xfrm>
            <a:off x="-38415" y="6021288"/>
            <a:ext cx="8353425" cy="550862"/>
          </a:xfrm>
          <a:prstGeom prst="rect">
            <a:avLst/>
          </a:prstGeom>
          <a:noFill/>
          <a:ln w="31750">
            <a:solidFill>
              <a:schemeClr val="accent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4</a:t>
            </a:r>
            <a:r>
              <a:rPr lang="zh-CN" altLang="en-US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）当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zh-CN" altLang="en-US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＞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10r</a:t>
            </a:r>
            <a:r>
              <a:rPr lang="en-US" altLang="zh-CN" sz="2800" b="1" baseline="-25000" dirty="0">
                <a:latin typeface="Comic Sans MS" panose="030F0702030302020204" pitchFamily="66" charset="0"/>
                <a:ea typeface="华文中宋" panose="02010600040101010101" pitchFamily="2" charset="-122"/>
              </a:rPr>
              <a:t>0</a:t>
            </a:r>
            <a:r>
              <a:rPr lang="zh-CN" altLang="en-US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10</a:t>
            </a:r>
            <a:r>
              <a:rPr lang="en-US" altLang="zh-CN" sz="2800" b="1" baseline="30000" dirty="0">
                <a:latin typeface="Comic Sans MS" panose="030F0702030302020204" pitchFamily="66" charset="0"/>
                <a:ea typeface="华文中宋" panose="02010600040101010101" pitchFamily="2" charset="-122"/>
              </a:rPr>
              <a:t>-9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m</a:t>
            </a:r>
            <a:r>
              <a:rPr lang="zh-CN" altLang="en-US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）时，分子力等于</a:t>
            </a:r>
            <a:r>
              <a:rPr lang="en-US" altLang="zh-CN" sz="2800" b="1" dirty="0">
                <a:latin typeface="Comic Sans MS" panose="030F0702030302020204" pitchFamily="66" charset="0"/>
                <a:ea typeface="华文中宋" panose="02010600040101010101" pitchFamily="2" charset="-122"/>
              </a:rPr>
              <a:t>0.</a:t>
            </a:r>
            <a:endParaRPr lang="en-US" altLang="zh-CN" sz="2800" b="1" dirty="0"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70" decel="100000"/>
                                        <p:tgtEl>
                                          <p:spTgt spid="389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770" decel="100000"/>
                                        <p:tgtEl>
                                          <p:spTgt spid="389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38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38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3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389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3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3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8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27" grpId="0"/>
      <p:bldP spid="38944" grpId="0" animBg="1"/>
      <p:bldP spid="38945" grpId="0" animBg="1"/>
      <p:bldP spid="56" grpId="0" animBg="1"/>
      <p:bldP spid="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未知"/>
          <p:cNvSpPr>
            <a:spLocks noChangeArrowheads="1"/>
          </p:cNvSpPr>
          <p:nvPr/>
        </p:nvSpPr>
        <p:spPr bwMode="auto">
          <a:xfrm>
            <a:off x="1116013" y="765175"/>
            <a:ext cx="2932112" cy="1522413"/>
          </a:xfrm>
          <a:custGeom>
            <a:avLst/>
            <a:gdLst>
              <a:gd name="T0" fmla="*/ 0 w 2236"/>
              <a:gd name="T1" fmla="*/ 0 h 1325"/>
              <a:gd name="T2" fmla="*/ 2147483646 w 2236"/>
              <a:gd name="T3" fmla="*/ 2147483646 h 1325"/>
              <a:gd name="T4" fmla="*/ 2147483646 w 2236"/>
              <a:gd name="T5" fmla="*/ 2147483646 h 1325"/>
              <a:gd name="T6" fmla="*/ 2147483646 w 2236"/>
              <a:gd name="T7" fmla="*/ 2147483646 h 1325"/>
              <a:gd name="T8" fmla="*/ 2147483646 w 2236"/>
              <a:gd name="T9" fmla="*/ 2147483646 h 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236" h="1325">
                <a:moveTo>
                  <a:pt x="0" y="0"/>
                </a:moveTo>
                <a:cubicBezTo>
                  <a:pt x="50" y="121"/>
                  <a:pt x="199" y="544"/>
                  <a:pt x="302" y="736"/>
                </a:cubicBezTo>
                <a:cubicBezTo>
                  <a:pt x="405" y="928"/>
                  <a:pt x="439" y="1061"/>
                  <a:pt x="621" y="1151"/>
                </a:cubicBezTo>
                <a:cubicBezTo>
                  <a:pt x="803" y="1241"/>
                  <a:pt x="1124" y="1249"/>
                  <a:pt x="1393" y="1278"/>
                </a:cubicBezTo>
                <a:cubicBezTo>
                  <a:pt x="1662" y="1307"/>
                  <a:pt x="2096" y="1318"/>
                  <a:pt x="2236" y="1325"/>
                </a:cubicBezTo>
              </a:path>
            </a:pathLst>
          </a:custGeom>
          <a:noFill/>
          <a:ln w="38100">
            <a:solidFill>
              <a:srgbClr val="9900CC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未知"/>
          <p:cNvSpPr>
            <a:spLocks noChangeArrowheads="1"/>
          </p:cNvSpPr>
          <p:nvPr/>
        </p:nvSpPr>
        <p:spPr bwMode="auto">
          <a:xfrm>
            <a:off x="938213" y="2751138"/>
            <a:ext cx="3074987" cy="1316037"/>
          </a:xfrm>
          <a:custGeom>
            <a:avLst/>
            <a:gdLst>
              <a:gd name="T0" fmla="*/ 0 w 2126"/>
              <a:gd name="T1" fmla="*/ 2147483646 h 972"/>
              <a:gd name="T2" fmla="*/ 2147483646 w 2126"/>
              <a:gd name="T3" fmla="*/ 2147483646 h 972"/>
              <a:gd name="T4" fmla="*/ 2147483646 w 2126"/>
              <a:gd name="T5" fmla="*/ 2147483646 h 972"/>
              <a:gd name="T6" fmla="*/ 2147483646 w 2126"/>
              <a:gd name="T7" fmla="*/ 2147483646 h 972"/>
              <a:gd name="T8" fmla="*/ 2147483646 w 2126"/>
              <a:gd name="T9" fmla="*/ 0 h 9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26" h="972">
                <a:moveTo>
                  <a:pt x="0" y="972"/>
                </a:moveTo>
                <a:cubicBezTo>
                  <a:pt x="53" y="904"/>
                  <a:pt x="197" y="678"/>
                  <a:pt x="315" y="564"/>
                </a:cubicBezTo>
                <a:cubicBezTo>
                  <a:pt x="433" y="450"/>
                  <a:pt x="537" y="370"/>
                  <a:pt x="711" y="288"/>
                </a:cubicBezTo>
                <a:cubicBezTo>
                  <a:pt x="885" y="206"/>
                  <a:pt x="1123" y="120"/>
                  <a:pt x="1359" y="72"/>
                </a:cubicBezTo>
                <a:cubicBezTo>
                  <a:pt x="1595" y="24"/>
                  <a:pt x="1966" y="15"/>
                  <a:pt x="2126" y="0"/>
                </a:cubicBezTo>
              </a:path>
            </a:pathLst>
          </a:custGeom>
          <a:noFill/>
          <a:ln w="38100">
            <a:solidFill>
              <a:srgbClr val="9966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2" name="未知"/>
          <p:cNvSpPr>
            <a:spLocks noChangeArrowheads="1"/>
          </p:cNvSpPr>
          <p:nvPr/>
        </p:nvSpPr>
        <p:spPr bwMode="auto">
          <a:xfrm>
            <a:off x="971550" y="981075"/>
            <a:ext cx="3068638" cy="2038350"/>
          </a:xfrm>
          <a:custGeom>
            <a:avLst/>
            <a:gdLst>
              <a:gd name="T0" fmla="*/ 0 w 2264"/>
              <a:gd name="T1" fmla="*/ 0 h 1370"/>
              <a:gd name="T2" fmla="*/ 2147483646 w 2264"/>
              <a:gd name="T3" fmla="*/ 2147483646 h 1370"/>
              <a:gd name="T4" fmla="*/ 2147483646 w 2264"/>
              <a:gd name="T5" fmla="*/ 2147483646 h 1370"/>
              <a:gd name="T6" fmla="*/ 2147483646 w 2264"/>
              <a:gd name="T7" fmla="*/ 2147483646 h 1370"/>
              <a:gd name="T8" fmla="*/ 2147483646 w 2264"/>
              <a:gd name="T9" fmla="*/ 2147483646 h 1370"/>
              <a:gd name="T10" fmla="*/ 2147483646 w 2264"/>
              <a:gd name="T11" fmla="*/ 2147483646 h 1370"/>
              <a:gd name="T12" fmla="*/ 2147483646 w 2264"/>
              <a:gd name="T13" fmla="*/ 2147483646 h 1370"/>
              <a:gd name="T14" fmla="*/ 2147483646 w 2264"/>
              <a:gd name="T15" fmla="*/ 2147483646 h 1370"/>
              <a:gd name="T16" fmla="*/ 2147483646 w 2264"/>
              <a:gd name="T17" fmla="*/ 2147483646 h 1370"/>
              <a:gd name="T18" fmla="*/ 2147483646 w 2264"/>
              <a:gd name="T19" fmla="*/ 2147483646 h 137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直接连接符 37892"/>
          <p:cNvSpPr>
            <a:spLocks noChangeShapeType="1"/>
          </p:cNvSpPr>
          <p:nvPr/>
        </p:nvSpPr>
        <p:spPr bwMode="auto">
          <a:xfrm>
            <a:off x="395288" y="2420938"/>
            <a:ext cx="4460875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直接连接符 37893"/>
          <p:cNvSpPr>
            <a:spLocks noChangeShapeType="1"/>
          </p:cNvSpPr>
          <p:nvPr/>
        </p:nvSpPr>
        <p:spPr bwMode="auto">
          <a:xfrm flipV="1">
            <a:off x="817563" y="692150"/>
            <a:ext cx="11112" cy="3560763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直接连接符 37894"/>
          <p:cNvSpPr>
            <a:spLocks noChangeShapeType="1"/>
          </p:cNvSpPr>
          <p:nvPr/>
        </p:nvSpPr>
        <p:spPr bwMode="auto">
          <a:xfrm flipH="1">
            <a:off x="1360488" y="1181100"/>
            <a:ext cx="1587" cy="1230313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6" name="文本框 37895"/>
          <p:cNvSpPr txBox="1"/>
          <p:nvPr/>
        </p:nvSpPr>
        <p:spPr>
          <a:xfrm>
            <a:off x="2082800" y="1612900"/>
            <a:ext cx="7239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x-none" sz="28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F</a:t>
            </a:r>
            <a:r>
              <a:rPr lang="zh-CN" altLang="en-US" sz="280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斥</a:t>
            </a:r>
            <a:endParaRPr lang="zh-CN" altLang="en-US" sz="280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7897" name="文本框 37896"/>
          <p:cNvSpPr txBox="1"/>
          <p:nvPr/>
        </p:nvSpPr>
        <p:spPr>
          <a:xfrm>
            <a:off x="1662113" y="3270250"/>
            <a:ext cx="7207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x-none" sz="28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F</a:t>
            </a:r>
            <a:r>
              <a:rPr lang="zh-CN" altLang="en-US" sz="280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引</a:t>
            </a:r>
            <a:endParaRPr lang="zh-CN" altLang="en-US" sz="280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7898" name="文本框 37897"/>
          <p:cNvSpPr txBox="1"/>
          <p:nvPr/>
        </p:nvSpPr>
        <p:spPr>
          <a:xfrm>
            <a:off x="1360488" y="1981200"/>
            <a:ext cx="722312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x-none" sz="2800" b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r</a:t>
            </a:r>
            <a:r>
              <a:rPr lang="en-US" altLang="x-none" sz="2800" b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0</a:t>
            </a:r>
            <a:endParaRPr lang="en-US" altLang="x-none" sz="2800" b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7899" name="文本框 37898"/>
          <p:cNvSpPr txBox="1"/>
          <p:nvPr/>
        </p:nvSpPr>
        <p:spPr>
          <a:xfrm>
            <a:off x="517525" y="2347913"/>
            <a:ext cx="7207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x-none" sz="28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endParaRPr lang="en-US" altLang="x-none" sz="280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900" name="文本框 37899"/>
          <p:cNvSpPr txBox="1"/>
          <p:nvPr/>
        </p:nvSpPr>
        <p:spPr>
          <a:xfrm>
            <a:off x="4916488" y="2103438"/>
            <a:ext cx="722312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x-none" sz="3200" b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rPr>
              <a:t>r</a:t>
            </a:r>
            <a:endParaRPr lang="en-US" altLang="x-none" sz="3200" b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2301" name="直接连接符 37900"/>
          <p:cNvSpPr>
            <a:spLocks noChangeShapeType="1"/>
          </p:cNvSpPr>
          <p:nvPr/>
        </p:nvSpPr>
        <p:spPr bwMode="auto">
          <a:xfrm>
            <a:off x="1360488" y="2347913"/>
            <a:ext cx="1587" cy="1228725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2" name="椭圆 37901"/>
          <p:cNvSpPr>
            <a:spLocks noChangeArrowheads="1"/>
          </p:cNvSpPr>
          <p:nvPr/>
        </p:nvSpPr>
        <p:spPr bwMode="auto">
          <a:xfrm>
            <a:off x="1298575" y="2349500"/>
            <a:ext cx="120650" cy="123825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2303" name="直接连接符 37902"/>
          <p:cNvSpPr>
            <a:spLocks noChangeShapeType="1"/>
          </p:cNvSpPr>
          <p:nvPr/>
        </p:nvSpPr>
        <p:spPr bwMode="auto">
          <a:xfrm>
            <a:off x="1044575" y="836613"/>
            <a:ext cx="15875" cy="1574800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4" name="未知"/>
          <p:cNvSpPr>
            <a:spLocks noChangeArrowheads="1"/>
          </p:cNvSpPr>
          <p:nvPr/>
        </p:nvSpPr>
        <p:spPr bwMode="auto">
          <a:xfrm>
            <a:off x="998538" y="2347913"/>
            <a:ext cx="60325" cy="1595437"/>
          </a:xfrm>
          <a:custGeom>
            <a:avLst/>
            <a:gdLst>
              <a:gd name="T0" fmla="*/ 2147483646 w 22"/>
              <a:gd name="T1" fmla="*/ 0 h 1149"/>
              <a:gd name="T2" fmla="*/ 0 w 22"/>
              <a:gd name="T3" fmla="*/ 2147483646 h 114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2" h="1149">
                <a:moveTo>
                  <a:pt x="22" y="0"/>
                </a:moveTo>
                <a:lnTo>
                  <a:pt x="0" y="1149"/>
                </a:lnTo>
              </a:path>
            </a:pathLst>
          </a:cu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5" name="椭圆 37904"/>
          <p:cNvSpPr>
            <a:spLocks noChangeArrowheads="1"/>
          </p:cNvSpPr>
          <p:nvPr/>
        </p:nvSpPr>
        <p:spPr bwMode="auto">
          <a:xfrm>
            <a:off x="996950" y="1244600"/>
            <a:ext cx="120650" cy="123825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2306" name="直接连接符 37905"/>
          <p:cNvSpPr>
            <a:spLocks noChangeShapeType="1"/>
          </p:cNvSpPr>
          <p:nvPr/>
        </p:nvSpPr>
        <p:spPr bwMode="auto">
          <a:xfrm>
            <a:off x="2566988" y="2163763"/>
            <a:ext cx="0" cy="307975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7" name="直接连接符 37906"/>
          <p:cNvSpPr>
            <a:spLocks noChangeShapeType="1"/>
          </p:cNvSpPr>
          <p:nvPr/>
        </p:nvSpPr>
        <p:spPr bwMode="auto">
          <a:xfrm>
            <a:off x="2566988" y="2287588"/>
            <a:ext cx="0" cy="674687"/>
          </a:xfrm>
          <a:prstGeom prst="line">
            <a:avLst/>
          </a:prstGeom>
          <a:noFill/>
          <a:ln w="38100">
            <a:solidFill>
              <a:srgbClr val="0000CC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8" name="椭圆 37907"/>
          <p:cNvSpPr>
            <a:spLocks noChangeArrowheads="1"/>
          </p:cNvSpPr>
          <p:nvPr/>
        </p:nvSpPr>
        <p:spPr bwMode="auto">
          <a:xfrm>
            <a:off x="2484438" y="2420938"/>
            <a:ext cx="120650" cy="123825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grpSp>
        <p:nvGrpSpPr>
          <p:cNvPr id="12309" name="组合 37908"/>
          <p:cNvGrpSpPr/>
          <p:nvPr/>
        </p:nvGrpSpPr>
        <p:grpSpPr bwMode="auto">
          <a:xfrm>
            <a:off x="2144713" y="2840038"/>
            <a:ext cx="5162611" cy="1566862"/>
            <a:chOff x="0" y="0"/>
            <a:chExt cx="3424" cy="1158"/>
          </a:xfrm>
        </p:grpSpPr>
        <p:sp>
          <p:nvSpPr>
            <p:cNvPr id="37910" name="文本框 37909"/>
            <p:cNvSpPr txBox="1"/>
            <p:nvPr/>
          </p:nvSpPr>
          <p:spPr>
            <a:xfrm>
              <a:off x="271" y="678"/>
              <a:ext cx="3153" cy="4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x-none" sz="36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F</a:t>
              </a:r>
              <a:r>
                <a:rPr lang="zh-CN" altLang="en-US" sz="3600" baseline="-250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分</a:t>
              </a:r>
              <a:r>
                <a:rPr lang="zh-CN" altLang="en-US" sz="36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表示合力</a:t>
              </a:r>
              <a:r>
                <a:rPr lang="en-US" altLang="x-none" sz="36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,</a:t>
              </a:r>
              <a:r>
                <a:rPr lang="zh-CN" altLang="en-US" sz="36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即分子力</a:t>
              </a:r>
              <a:r>
                <a:rPr lang="en-US" altLang="x-none" sz="36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.</a:t>
              </a:r>
              <a:endParaRPr lang="en-US" altLang="x-none" sz="36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2330" name="直接连接符 37910"/>
            <p:cNvSpPr>
              <a:spLocks noChangeShapeType="1"/>
            </p:cNvSpPr>
            <p:nvPr/>
          </p:nvSpPr>
          <p:spPr bwMode="auto">
            <a:xfrm flipH="1" flipV="1">
              <a:off x="0" y="0"/>
              <a:ext cx="788" cy="726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0" name="文本框 37911"/>
          <p:cNvSpPr txBox="1">
            <a:spLocks noChangeArrowheads="1"/>
          </p:cNvSpPr>
          <p:nvPr/>
        </p:nvSpPr>
        <p:spPr bwMode="auto">
          <a:xfrm>
            <a:off x="395288" y="692150"/>
            <a:ext cx="3095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2311" name="直接箭头连接符 37912"/>
          <p:cNvCxnSpPr>
            <a:cxnSpLocks noChangeShapeType="1"/>
          </p:cNvCxnSpPr>
          <p:nvPr/>
        </p:nvCxnSpPr>
        <p:spPr bwMode="auto">
          <a:xfrm flipV="1">
            <a:off x="1476375" y="5734050"/>
            <a:ext cx="7272338" cy="142875"/>
          </a:xfrm>
          <a:prstGeom prst="straightConnector1">
            <a:avLst/>
          </a:prstGeom>
          <a:noFill/>
          <a:ln w="444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12" name="椭圆 37913"/>
          <p:cNvSpPr>
            <a:spLocks noChangeArrowheads="1"/>
          </p:cNvSpPr>
          <p:nvPr/>
        </p:nvSpPr>
        <p:spPr bwMode="auto">
          <a:xfrm>
            <a:off x="3060700" y="5805488"/>
            <a:ext cx="120650" cy="123825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2313" name="椭圆 37914"/>
          <p:cNvSpPr>
            <a:spLocks noChangeArrowheads="1"/>
          </p:cNvSpPr>
          <p:nvPr/>
        </p:nvSpPr>
        <p:spPr bwMode="auto">
          <a:xfrm>
            <a:off x="7235825" y="5661025"/>
            <a:ext cx="120650" cy="123825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37916" name="文本框 37915"/>
          <p:cNvSpPr txBox="1">
            <a:spLocks noChangeArrowheads="1"/>
          </p:cNvSpPr>
          <p:nvPr/>
        </p:nvSpPr>
        <p:spPr bwMode="auto">
          <a:xfrm>
            <a:off x="1547813" y="5949950"/>
            <a:ext cx="13858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斥力区</a:t>
            </a:r>
            <a:endParaRPr lang="zh-CN" altLang="en-US" sz="28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7" name="文本框 37916"/>
          <p:cNvSpPr txBox="1">
            <a:spLocks noChangeArrowheads="1"/>
          </p:cNvSpPr>
          <p:nvPr/>
        </p:nvSpPr>
        <p:spPr bwMode="auto">
          <a:xfrm>
            <a:off x="3635375" y="5949950"/>
            <a:ext cx="30734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引力区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8" name="文本框 37917"/>
          <p:cNvSpPr txBox="1">
            <a:spLocks noChangeArrowheads="1"/>
          </p:cNvSpPr>
          <p:nvPr/>
        </p:nvSpPr>
        <p:spPr bwMode="auto">
          <a:xfrm>
            <a:off x="7380288" y="5949950"/>
            <a:ext cx="13223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无力区</a:t>
            </a:r>
            <a:endParaRPr lang="zh-CN" altLang="en-US" sz="28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919" name="组合 37918"/>
          <p:cNvGrpSpPr/>
          <p:nvPr/>
        </p:nvGrpSpPr>
        <p:grpSpPr bwMode="auto">
          <a:xfrm>
            <a:off x="323850" y="4797425"/>
            <a:ext cx="8640763" cy="2670175"/>
            <a:chOff x="0" y="0"/>
            <a:chExt cx="13608" cy="4205"/>
          </a:xfrm>
        </p:grpSpPr>
        <p:sp>
          <p:nvSpPr>
            <p:cNvPr id="12319" name="双大括号 37919"/>
            <p:cNvSpPr>
              <a:spLocks noChangeArrowheads="1"/>
            </p:cNvSpPr>
            <p:nvPr/>
          </p:nvSpPr>
          <p:spPr bwMode="auto">
            <a:xfrm flipV="1">
              <a:off x="1702" y="906"/>
              <a:ext cx="2721" cy="794"/>
            </a:xfrm>
            <a:prstGeom prst="bracePair">
              <a:avLst>
                <a:gd name="adj" fmla="val 8333"/>
              </a:avLst>
            </a:prstGeom>
            <a:solidFill>
              <a:srgbClr val="FF9900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7921" name="文本框 37920"/>
            <p:cNvSpPr txBox="1"/>
            <p:nvPr/>
          </p:nvSpPr>
          <p:spPr>
            <a:xfrm>
              <a:off x="4080" y="1588"/>
              <a:ext cx="1140" cy="9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x-none" sz="2800" b="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r</a:t>
              </a:r>
              <a:r>
                <a:rPr lang="en-US" altLang="x-none" sz="2800" b="0" baseline="-2500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0</a:t>
              </a:r>
              <a:endParaRPr lang="en-US" altLang="x-none" sz="2800" b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37922" name="文本框 37921"/>
            <p:cNvSpPr txBox="1"/>
            <p:nvPr/>
          </p:nvSpPr>
          <p:spPr>
            <a:xfrm>
              <a:off x="1360" y="1248"/>
              <a:ext cx="1135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x-none" sz="280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en-US" altLang="x-none" sz="280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923" name="文本框 37922"/>
            <p:cNvSpPr txBox="1"/>
            <p:nvPr/>
          </p:nvSpPr>
          <p:spPr>
            <a:xfrm rot="21480000">
              <a:off x="9863" y="1473"/>
              <a:ext cx="2255" cy="9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800" b="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10r</a:t>
              </a:r>
              <a:r>
                <a:rPr lang="zh-CN" altLang="en-US" sz="2800" b="0" baseline="-2500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</a:rPr>
                <a:t>0</a:t>
              </a:r>
              <a:endParaRPr lang="zh-CN" altLang="en-US" sz="2800" b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2323" name="双大括号 37923"/>
            <p:cNvSpPr>
              <a:spLocks noChangeArrowheads="1"/>
            </p:cNvSpPr>
            <p:nvPr/>
          </p:nvSpPr>
          <p:spPr bwMode="auto">
            <a:xfrm flipH="1" flipV="1">
              <a:off x="4306" y="905"/>
              <a:ext cx="6692" cy="681"/>
            </a:xfrm>
            <a:prstGeom prst="bracePair">
              <a:avLst>
                <a:gd name="adj" fmla="val 8333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324" name="文本框 37924"/>
            <p:cNvSpPr txBox="1">
              <a:spLocks noChangeArrowheads="1"/>
            </p:cNvSpPr>
            <p:nvPr/>
          </p:nvSpPr>
          <p:spPr bwMode="auto">
            <a:xfrm>
              <a:off x="2041" y="794"/>
              <a:ext cx="2091" cy="1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0" dirty="0">
                  <a:latin typeface="Arial" panose="020B0604020202020204" pitchFamily="34" charset="0"/>
                  <a:ea typeface="宋体" panose="02010600030101010101" pitchFamily="2" charset="-122"/>
                </a:rPr>
                <a:t>r&lt;r</a:t>
              </a:r>
              <a:r>
                <a:rPr lang="zh-CN" altLang="en-US" b="0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b="0" baseline="-25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5" name="文本框 37925"/>
            <p:cNvSpPr txBox="1">
              <a:spLocks noChangeArrowheads="1"/>
            </p:cNvSpPr>
            <p:nvPr/>
          </p:nvSpPr>
          <p:spPr bwMode="auto">
            <a:xfrm>
              <a:off x="5556" y="681"/>
              <a:ext cx="5557" cy="1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0">
                  <a:latin typeface="Arial" panose="020B0604020202020204" pitchFamily="34" charset="0"/>
                  <a:ea typeface="宋体" panose="02010600030101010101" pitchFamily="2" charset="-122"/>
                </a:rPr>
                <a:t>r</a:t>
              </a:r>
              <a:r>
                <a:rPr lang="zh-CN" altLang="en-US" b="0" baseline="-2500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r>
                <a:rPr lang="zh-CN" altLang="en-US" b="0">
                  <a:latin typeface="Arial" panose="020B0604020202020204" pitchFamily="34" charset="0"/>
                  <a:ea typeface="宋体" panose="02010600030101010101" pitchFamily="2" charset="-122"/>
                </a:rPr>
                <a:t>&lt;r&lt;10r</a:t>
              </a:r>
              <a:r>
                <a:rPr lang="zh-CN" altLang="en-US" b="0" baseline="-2500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b="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6" name="文本框 37926"/>
            <p:cNvSpPr txBox="1">
              <a:spLocks noChangeArrowheads="1"/>
            </p:cNvSpPr>
            <p:nvPr/>
          </p:nvSpPr>
          <p:spPr bwMode="auto">
            <a:xfrm>
              <a:off x="10886" y="0"/>
              <a:ext cx="2287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>
                  <a:latin typeface="Arial" panose="020B0604020202020204" pitchFamily="34" charset="0"/>
                  <a:ea typeface="宋体" panose="02010600030101010101" pitchFamily="2" charset="-122"/>
                </a:rPr>
                <a:t>r</a:t>
              </a:r>
              <a:r>
                <a:rPr lang="zh-CN" altLang="en-US" sz="2800" baseline="-2500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r>
                <a:rPr lang="zh-CN" altLang="en-US" sz="2800">
                  <a:latin typeface="Arial" panose="020B0604020202020204" pitchFamily="34" charset="0"/>
                  <a:ea typeface="宋体" panose="02010600030101010101" pitchFamily="2" charset="-122"/>
                </a:rPr>
                <a:t>&gt;10r</a:t>
              </a:r>
              <a:r>
                <a:rPr lang="zh-CN" altLang="en-US" sz="2800" baseline="-2500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sz="28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7" name="文本框 37927"/>
            <p:cNvSpPr txBox="1">
              <a:spLocks noChangeArrowheads="1"/>
            </p:cNvSpPr>
            <p:nvPr/>
          </p:nvSpPr>
          <p:spPr bwMode="auto">
            <a:xfrm>
              <a:off x="0" y="227"/>
              <a:ext cx="1152" cy="3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区域图</a:t>
              </a:r>
              <a:endParaRPr lang="zh-CN" altLang="en-US" sz="3600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8" name="右箭头 37928"/>
            <p:cNvSpPr>
              <a:spLocks noChangeArrowheads="1"/>
            </p:cNvSpPr>
            <p:nvPr/>
          </p:nvSpPr>
          <p:spPr bwMode="auto">
            <a:xfrm>
              <a:off x="10886" y="794"/>
              <a:ext cx="2722" cy="907"/>
            </a:xfrm>
            <a:prstGeom prst="rightArrow">
              <a:avLst>
                <a:gd name="adj1" fmla="val 70194"/>
                <a:gd name="adj2" fmla="val 62829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宋体" panose="02010600030101010101" pitchFamily="2" charset="-122"/>
                  <a:ea typeface="华文新魏" panose="0201080004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2318" name="文本框 37929"/>
          <p:cNvSpPr txBox="1">
            <a:spLocks noChangeArrowheads="1"/>
          </p:cNvSpPr>
          <p:nvPr/>
        </p:nvSpPr>
        <p:spPr bwMode="auto">
          <a:xfrm>
            <a:off x="179388" y="44450"/>
            <a:ext cx="760412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宋体" panose="02010600030101010101" pitchFamily="2" charset="-122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2.分子间作用力与分子间距离的变化规律</a:t>
            </a:r>
            <a:endParaRPr lang="zh-CN" altLang="en-US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4283968" y="721737"/>
            <a:ext cx="51117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solidFill>
                  <a:srgbClr val="FF3300"/>
                </a:solidFill>
              </a:rPr>
              <a:t>总结</a:t>
            </a:r>
            <a:r>
              <a:rPr lang="en-US" altLang="zh-CN" sz="3200" b="1" dirty="0" smtClean="0">
                <a:solidFill>
                  <a:srgbClr val="FF3300"/>
                </a:solidFill>
              </a:rPr>
              <a:t>: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随</a:t>
            </a:r>
            <a:r>
              <a:rPr lang="en-US" altLang="zh-CN" sz="3200" b="1" dirty="0">
                <a:solidFill>
                  <a:srgbClr val="0000FF"/>
                </a:solidFill>
              </a:rPr>
              <a:t>r</a:t>
            </a:r>
            <a:r>
              <a:rPr lang="zh-CN" altLang="en-US" sz="3200" b="1" dirty="0">
                <a:solidFill>
                  <a:srgbClr val="0000FF"/>
                </a:solidFill>
              </a:rPr>
              <a:t>逐渐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减小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5255708" y="1239519"/>
            <a:ext cx="3960996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F</a:t>
            </a:r>
            <a:r>
              <a:rPr lang="zh-CN" altLang="en-US" sz="2800" b="1" baseline="-25000" dirty="0">
                <a:solidFill>
                  <a:srgbClr val="0000FF"/>
                </a:solidFill>
              </a:rPr>
              <a:t>引</a:t>
            </a:r>
            <a:r>
              <a:rPr lang="zh-CN" altLang="en-US" sz="2800" b="1" dirty="0">
                <a:solidFill>
                  <a:srgbClr val="0000FF"/>
                </a:solidFill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</a:rPr>
              <a:t>F</a:t>
            </a:r>
            <a:r>
              <a:rPr lang="zh-CN" altLang="en-US" sz="2800" b="1" baseline="-25000" dirty="0">
                <a:solidFill>
                  <a:srgbClr val="0000FF"/>
                </a:solidFill>
              </a:rPr>
              <a:t>斥</a:t>
            </a:r>
            <a:r>
              <a:rPr lang="zh-CN" altLang="en-US" sz="2800" b="1" dirty="0">
                <a:solidFill>
                  <a:srgbClr val="0000FF"/>
                </a:solidFill>
              </a:rPr>
              <a:t>都增大</a:t>
            </a:r>
            <a:r>
              <a:rPr lang="en-US" altLang="zh-CN" sz="2800" b="1" dirty="0">
                <a:solidFill>
                  <a:srgbClr val="0000FF"/>
                </a:solidFill>
              </a:rPr>
              <a:t>, 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pPr>
              <a:spcBef>
                <a:spcPts val="0"/>
              </a:spcBef>
              <a:buFontTx/>
              <a:buNone/>
            </a:pPr>
            <a:r>
              <a:rPr kumimoji="1" lang="en-US" altLang="zh-CN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</a:t>
            </a:r>
            <a:r>
              <a:rPr kumimoji="1" lang="zh-CN" altLang="en-US" sz="28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分</a:t>
            </a:r>
            <a:r>
              <a:rPr kumimoji="1"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表现为引力</a:t>
            </a:r>
            <a:r>
              <a:rPr kumimoji="1"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先增大到某一值然后减小到零</a:t>
            </a:r>
            <a:r>
              <a:rPr kumimoji="1"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F</a:t>
            </a:r>
            <a:r>
              <a:rPr kumimoji="1" lang="zh-CN" altLang="en-US" sz="28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分</a:t>
            </a:r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再反向增大</a:t>
            </a:r>
            <a:r>
              <a:rPr kumimoji="1"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表现为斥力</a:t>
            </a:r>
            <a:r>
              <a:rPr kumimoji="1"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).</a:t>
            </a:r>
            <a:endParaRPr kumimoji="1" lang="en-US" altLang="zh-CN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16" grpId="0" bldLvl="0"/>
      <p:bldP spid="37917" grpId="0" bldLvl="0"/>
      <p:bldP spid="37918" grpId="0" bldLvl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44463" y="981075"/>
            <a:ext cx="8820150" cy="3249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、分子间相互作用力由两部分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斥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组成，则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(        )</a:t>
            </a:r>
            <a:endParaRPr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Ａ．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斥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同时存在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Ｂ．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斥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都随分子间距增大而减小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Ｃ． 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斥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都随分子间距增大而增大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;</a:t>
            </a:r>
            <a:endParaRPr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Ｄ．随分子间距增大，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斥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减小，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增大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WordArt 3" descr="窄竖线"/>
          <p:cNvSpPr>
            <a:spLocks noChangeArrowheads="1" noChangeShapeType="1" noTextEdit="1"/>
          </p:cNvSpPr>
          <p:nvPr/>
        </p:nvSpPr>
        <p:spPr bwMode="auto">
          <a:xfrm>
            <a:off x="179388" y="188913"/>
            <a:ext cx="2376487" cy="7937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zh-CN" altLang="en-US" sz="4000" b="1" kern="10">
                <a:ln w="12700">
                  <a:solidFill>
                    <a:srgbClr val="000000"/>
                  </a:solidFill>
                  <a:rou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练习</a:t>
            </a:r>
            <a:endParaRPr lang="zh-CN" altLang="en-US" sz="4000" b="1" kern="10">
              <a:ln w="12700">
                <a:solidFill>
                  <a:srgbClr val="000000"/>
                </a:solidFill>
                <a:rou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611560" y="1556792"/>
            <a:ext cx="1079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 B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55650" y="4278313"/>
            <a:ext cx="6985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解析：分子力是引力和斥力合力．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　　　 </a:t>
            </a:r>
            <a:r>
              <a:rPr lang="en-US" altLang="zh-CN" sz="32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3200" b="1" baseline="-25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引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和</a:t>
            </a:r>
            <a:r>
              <a:rPr lang="en-US" altLang="zh-CN" sz="32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F</a:t>
            </a:r>
            <a:r>
              <a:rPr lang="zh-CN" altLang="en-US" sz="3200" b="1" baseline="-25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斥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都随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r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中宋" panose="02010600040101010101" pitchFamily="2" charset="-122"/>
              </a:rPr>
              <a:t>增大而减小．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6" grpId="0"/>
      <p:bldP spid="440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07950" y="260350"/>
            <a:ext cx="8785225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、有两个分子，设想它们之间相隔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倍直径以上的距离，逐渐被压缩到不能再靠近的距离，在这过程中，下面关于分子力变化的说法正确的是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       )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Ａ．分子间的斥力增大，引力变小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Ｂ．分子间的斥力变小，引力变大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Ｃ．分子间的斥力和引力都变大，但斥力比引力变化快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Ｄ．分子力从零逐渐变大到某一数值后，逐渐减小到零，然后又从零逐渐增大到某一数值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938838" y="1412875"/>
            <a:ext cx="1296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zh-CN" sz="3600">
                <a:solidFill>
                  <a:srgbClr val="FF0000"/>
                </a:solidFill>
              </a:rPr>
              <a:t>C D</a:t>
            </a:r>
            <a:endParaRPr lang="en-US" altLang="zh-CN" sz="3600">
              <a:solidFill>
                <a:srgbClr val="FF0000"/>
              </a:solidFill>
            </a:endParaRPr>
          </a:p>
        </p:txBody>
      </p:sp>
      <p:grpSp>
        <p:nvGrpSpPr>
          <p:cNvPr id="45060" name="Group 4"/>
          <p:cNvGrpSpPr/>
          <p:nvPr/>
        </p:nvGrpSpPr>
        <p:grpSpPr bwMode="auto">
          <a:xfrm>
            <a:off x="6121400" y="3986213"/>
            <a:ext cx="3022600" cy="2871787"/>
            <a:chOff x="3952" y="2614"/>
            <a:chExt cx="1723" cy="1639"/>
          </a:xfrm>
        </p:grpSpPr>
        <p:sp>
          <p:nvSpPr>
            <p:cNvPr id="45061" name="Freeform 5"/>
            <p:cNvSpPr/>
            <p:nvPr/>
          </p:nvSpPr>
          <p:spPr bwMode="auto">
            <a:xfrm>
              <a:off x="4226" y="3669"/>
              <a:ext cx="1125" cy="538"/>
            </a:xfrm>
            <a:custGeom>
              <a:avLst/>
              <a:gdLst>
                <a:gd name="T0" fmla="*/ 0 w 2126"/>
                <a:gd name="T1" fmla="*/ 972 h 972"/>
                <a:gd name="T2" fmla="*/ 315 w 2126"/>
                <a:gd name="T3" fmla="*/ 564 h 972"/>
                <a:gd name="T4" fmla="*/ 711 w 2126"/>
                <a:gd name="T5" fmla="*/ 288 h 972"/>
                <a:gd name="T6" fmla="*/ 1359 w 2126"/>
                <a:gd name="T7" fmla="*/ 72 h 972"/>
                <a:gd name="T8" fmla="*/ 2126 w 2126"/>
                <a:gd name="T9" fmla="*/ 0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6" h="972">
                  <a:moveTo>
                    <a:pt x="0" y="972"/>
                  </a:moveTo>
                  <a:cubicBezTo>
                    <a:pt x="53" y="904"/>
                    <a:pt x="197" y="678"/>
                    <a:pt x="315" y="564"/>
                  </a:cubicBezTo>
                  <a:cubicBezTo>
                    <a:pt x="433" y="450"/>
                    <a:pt x="537" y="370"/>
                    <a:pt x="711" y="288"/>
                  </a:cubicBezTo>
                  <a:cubicBezTo>
                    <a:pt x="885" y="206"/>
                    <a:pt x="1123" y="120"/>
                    <a:pt x="1359" y="72"/>
                  </a:cubicBezTo>
                  <a:cubicBezTo>
                    <a:pt x="1595" y="24"/>
                    <a:pt x="1966" y="15"/>
                    <a:pt x="2126" y="0"/>
                  </a:cubicBezTo>
                </a:path>
              </a:pathLst>
            </a:custGeom>
            <a:noFill/>
            <a:ln w="38100" cmpd="sng">
              <a:solidFill>
                <a:srgbClr val="9966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62" name="Group 6"/>
            <p:cNvGrpSpPr/>
            <p:nvPr/>
          </p:nvGrpSpPr>
          <p:grpSpPr bwMode="auto">
            <a:xfrm>
              <a:off x="3952" y="2614"/>
              <a:ext cx="1723" cy="1639"/>
              <a:chOff x="3969" y="2614"/>
              <a:chExt cx="1723" cy="1639"/>
            </a:xfrm>
          </p:grpSpPr>
          <p:sp>
            <p:nvSpPr>
              <p:cNvPr id="45063" name="Text Box 7"/>
              <p:cNvSpPr txBox="1">
                <a:spLocks noChangeArrowheads="1"/>
              </p:cNvSpPr>
              <p:nvPr/>
            </p:nvSpPr>
            <p:spPr bwMode="auto">
              <a:xfrm>
                <a:off x="5496" y="3278"/>
                <a:ext cx="196" cy="2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rPr>
                  <a:t>r</a:t>
                </a:r>
                <a:endPara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  <p:grpSp>
            <p:nvGrpSpPr>
              <p:cNvPr id="45064" name="Group 8"/>
              <p:cNvGrpSpPr/>
              <p:nvPr/>
            </p:nvGrpSpPr>
            <p:grpSpPr bwMode="auto">
              <a:xfrm>
                <a:off x="3969" y="2614"/>
                <a:ext cx="1601" cy="1639"/>
                <a:chOff x="3969" y="2608"/>
                <a:chExt cx="1601" cy="1639"/>
              </a:xfrm>
            </p:grpSpPr>
            <p:sp>
              <p:nvSpPr>
                <p:cNvPr id="45065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4150" y="2681"/>
                  <a:ext cx="0" cy="1566"/>
                </a:xfrm>
                <a:prstGeom prst="line">
                  <a:avLst/>
                </a:prstGeom>
                <a:noFill/>
                <a:ln w="38100">
                  <a:solidFill>
                    <a:srgbClr val="000066"/>
                  </a:solidFill>
                  <a:round/>
                  <a:tailEnd type="stealth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45066" name="Group 10"/>
                <p:cNvGrpSpPr/>
                <p:nvPr/>
              </p:nvGrpSpPr>
              <p:grpSpPr bwMode="auto">
                <a:xfrm>
                  <a:off x="3969" y="2608"/>
                  <a:ext cx="1601" cy="1474"/>
                  <a:chOff x="3969" y="2608"/>
                  <a:chExt cx="1601" cy="1474"/>
                </a:xfrm>
              </p:grpSpPr>
              <p:sp>
                <p:nvSpPr>
                  <p:cNvPr id="45067" name="Freeform 11"/>
                  <p:cNvSpPr/>
                  <p:nvPr/>
                </p:nvSpPr>
                <p:spPr bwMode="auto">
                  <a:xfrm>
                    <a:off x="4276" y="2746"/>
                    <a:ext cx="1088" cy="733"/>
                  </a:xfrm>
                  <a:custGeom>
                    <a:avLst/>
                    <a:gdLst>
                      <a:gd name="T0" fmla="*/ 0 w 2236"/>
                      <a:gd name="T1" fmla="*/ 0 h 1325"/>
                      <a:gd name="T2" fmla="*/ 302 w 2236"/>
                      <a:gd name="T3" fmla="*/ 736 h 1325"/>
                      <a:gd name="T4" fmla="*/ 621 w 2236"/>
                      <a:gd name="T5" fmla="*/ 1151 h 1325"/>
                      <a:gd name="T6" fmla="*/ 1393 w 2236"/>
                      <a:gd name="T7" fmla="*/ 1278 h 1325"/>
                      <a:gd name="T8" fmla="*/ 2236 w 2236"/>
                      <a:gd name="T9" fmla="*/ 1325 h 13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236" h="1325">
                        <a:moveTo>
                          <a:pt x="0" y="0"/>
                        </a:moveTo>
                        <a:cubicBezTo>
                          <a:pt x="50" y="121"/>
                          <a:pt x="199" y="544"/>
                          <a:pt x="302" y="736"/>
                        </a:cubicBezTo>
                        <a:cubicBezTo>
                          <a:pt x="405" y="928"/>
                          <a:pt x="439" y="1061"/>
                          <a:pt x="621" y="1151"/>
                        </a:cubicBezTo>
                        <a:cubicBezTo>
                          <a:pt x="803" y="1241"/>
                          <a:pt x="1124" y="1249"/>
                          <a:pt x="1393" y="1278"/>
                        </a:cubicBezTo>
                        <a:cubicBezTo>
                          <a:pt x="1662" y="1307"/>
                          <a:pt x="2096" y="1318"/>
                          <a:pt x="2236" y="1325"/>
                        </a:cubicBezTo>
                      </a:path>
                    </a:pathLst>
                  </a:custGeom>
                  <a:noFill/>
                  <a:ln w="38100" cmpd="sng">
                    <a:solidFill>
                      <a:srgbClr val="9900CC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068" name="Freeform 12"/>
                  <p:cNvSpPr/>
                  <p:nvPr/>
                </p:nvSpPr>
                <p:spPr bwMode="auto">
                  <a:xfrm>
                    <a:off x="4250" y="2922"/>
                    <a:ext cx="1123" cy="833"/>
                  </a:xfrm>
                  <a:custGeom>
                    <a:avLst/>
                    <a:gdLst>
                      <a:gd name="T0" fmla="*/ 0 w 2264"/>
                      <a:gd name="T1" fmla="*/ 0 h 1370"/>
                      <a:gd name="T2" fmla="*/ 233 w 2264"/>
                      <a:gd name="T3" fmla="*/ 870 h 1370"/>
                      <a:gd name="T4" fmla="*/ 348 w 2264"/>
                      <a:gd name="T5" fmla="*/ 1176 h 1370"/>
                      <a:gd name="T6" fmla="*/ 473 w 2264"/>
                      <a:gd name="T7" fmla="*/ 1319 h 1370"/>
                      <a:gd name="T8" fmla="*/ 617 w 2264"/>
                      <a:gd name="T9" fmla="*/ 1355 h 1370"/>
                      <a:gd name="T10" fmla="*/ 941 w 2264"/>
                      <a:gd name="T11" fmla="*/ 1229 h 1370"/>
                      <a:gd name="T12" fmla="*/ 1193 w 2264"/>
                      <a:gd name="T13" fmla="*/ 1130 h 1370"/>
                      <a:gd name="T14" fmla="*/ 1490 w 2264"/>
                      <a:gd name="T15" fmla="*/ 1085 h 1370"/>
                      <a:gd name="T16" fmla="*/ 1724 w 2264"/>
                      <a:gd name="T17" fmla="*/ 1067 h 1370"/>
                      <a:gd name="T18" fmla="*/ 2264 w 2264"/>
                      <a:gd name="T19" fmla="*/ 1058 h 13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264" h="1370">
                        <a:moveTo>
                          <a:pt x="0" y="0"/>
                        </a:moveTo>
                        <a:cubicBezTo>
                          <a:pt x="41" y="145"/>
                          <a:pt x="175" y="674"/>
                          <a:pt x="233" y="870"/>
                        </a:cubicBezTo>
                        <a:cubicBezTo>
                          <a:pt x="291" y="1066"/>
                          <a:pt x="308" y="1101"/>
                          <a:pt x="348" y="1176"/>
                        </a:cubicBezTo>
                        <a:cubicBezTo>
                          <a:pt x="388" y="1251"/>
                          <a:pt x="428" y="1289"/>
                          <a:pt x="473" y="1319"/>
                        </a:cubicBezTo>
                        <a:cubicBezTo>
                          <a:pt x="518" y="1349"/>
                          <a:pt x="539" y="1370"/>
                          <a:pt x="617" y="1355"/>
                        </a:cubicBezTo>
                        <a:cubicBezTo>
                          <a:pt x="695" y="1340"/>
                          <a:pt x="845" y="1266"/>
                          <a:pt x="941" y="1229"/>
                        </a:cubicBezTo>
                        <a:cubicBezTo>
                          <a:pt x="1037" y="1192"/>
                          <a:pt x="1102" y="1154"/>
                          <a:pt x="1193" y="1130"/>
                        </a:cubicBezTo>
                        <a:cubicBezTo>
                          <a:pt x="1284" y="1106"/>
                          <a:pt x="1402" y="1095"/>
                          <a:pt x="1490" y="1085"/>
                        </a:cubicBezTo>
                        <a:cubicBezTo>
                          <a:pt x="1578" y="1075"/>
                          <a:pt x="1595" y="1072"/>
                          <a:pt x="1724" y="1067"/>
                        </a:cubicBezTo>
                        <a:cubicBezTo>
                          <a:pt x="1853" y="1062"/>
                          <a:pt x="2152" y="1060"/>
                          <a:pt x="2264" y="1058"/>
                        </a:cubicBezTo>
                      </a:path>
                    </a:pathLst>
                  </a:custGeom>
                  <a:noFill/>
                  <a:ln w="57150" cmpd="sng">
                    <a:solidFill>
                      <a:srgbClr val="FF0000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06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91" y="2976"/>
                    <a:ext cx="394" cy="22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000" b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F</a:t>
                    </a:r>
                    <a:r>
                      <a:rPr kumimoji="1" lang="zh-CN" altLang="en-US" sz="2000" b="1" baseline="-25000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斥</a:t>
                    </a:r>
                    <a:endParaRPr kumimoji="1" lang="zh-CN" altLang="en-US" sz="20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endParaRPr>
                  </a:p>
                </p:txBody>
              </p:sp>
              <p:sp>
                <p:nvSpPr>
                  <p:cNvPr id="45070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94" y="3856"/>
                    <a:ext cx="483" cy="22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000" b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F</a:t>
                    </a:r>
                    <a:r>
                      <a:rPr kumimoji="1" lang="zh-CN" altLang="en-US" sz="2000" b="1" baseline="-25000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引</a:t>
                    </a:r>
                    <a:endParaRPr kumimoji="1" lang="zh-CN" altLang="en-US" sz="20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endParaRPr>
                  </a:p>
                </p:txBody>
              </p:sp>
              <p:sp>
                <p:nvSpPr>
                  <p:cNvPr id="45071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513" y="3520"/>
                    <a:ext cx="437" cy="22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000" b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F</a:t>
                    </a:r>
                    <a:r>
                      <a:rPr kumimoji="1" lang="zh-CN" altLang="en-US" sz="2000" b="1" baseline="-25000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分</a:t>
                    </a:r>
                    <a:endParaRPr kumimoji="1" lang="zh-CN" altLang="en-US" sz="20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endParaRPr>
                  </a:p>
                </p:txBody>
              </p:sp>
              <p:sp>
                <p:nvSpPr>
                  <p:cNvPr id="45072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3969" y="3521"/>
                    <a:ext cx="1601" cy="0"/>
                  </a:xfrm>
                  <a:prstGeom prst="line">
                    <a:avLst/>
                  </a:prstGeom>
                  <a:noFill/>
                  <a:ln w="38100">
                    <a:solidFill>
                      <a:srgbClr val="000066"/>
                    </a:solidFill>
                    <a:round/>
                    <a:tailEnd type="stealth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073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122" y="2608"/>
                    <a:ext cx="391" cy="26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anose="030F0702030302020204" pitchFamily="66" charset="0"/>
                      </a:rPr>
                      <a:t>F</a:t>
                    </a:r>
                    <a:endParaRPr kumimoji="1" lang="en-US" altLang="zh-CN" sz="24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endParaRPr>
                  </a:p>
                </p:txBody>
              </p:sp>
            </p:grpSp>
          </p:grpSp>
        </p:grpSp>
      </p:grp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250825" y="5013325"/>
            <a:ext cx="54721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</a:rPr>
              <a:t>解析：根据图象的规律对比答案就可选出正确答案．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50825" y="333375"/>
            <a:ext cx="5724525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</a:pPr>
            <a:r>
              <a:rPr kumimoji="1" lang="en-US" altLang="zh-CN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3</a:t>
            </a:r>
            <a:r>
              <a:rPr kumimoji="1" lang="zh-CN" altLang="en-US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、解释下列现象</a:t>
            </a:r>
            <a:r>
              <a:rPr kumimoji="1" lang="en-US" altLang="zh-CN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.</a:t>
            </a:r>
            <a:endParaRPr kumimoji="1" lang="en-US" altLang="zh-CN" sz="3600" b="1"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sp>
        <p:nvSpPr>
          <p:cNvPr id="47107" name="Text Box 3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1268413"/>
            <a:ext cx="79216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1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）为什么用粉笔在黑板上写字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,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黑板上会留下字迹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?</a:t>
            </a:r>
            <a:endParaRPr kumimoji="1" lang="en-US" altLang="zh-CN" sz="2800" b="1" dirty="0">
              <a:solidFill>
                <a:schemeClr val="accent2"/>
              </a:solidFill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611188" y="2420938"/>
            <a:ext cx="813752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由于挤压摩擦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粉笔的一些分子与粉笔间的距离大到引力不再发生作用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.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而在摩擦的过程中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它们与黑板间的距离小到可以发生分子引力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因此被黑板吸引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从而在黑板上留下字迹</a:t>
            </a:r>
            <a:r>
              <a:rPr lang="en-US" altLang="zh-CN" dirty="0">
                <a:solidFill>
                  <a:srgbClr val="0000FF"/>
                </a:solidFill>
              </a:rPr>
              <a:t>.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.</a:t>
            </a:r>
            <a:endParaRPr kumimoji="1" lang="en-US" altLang="zh-CN" sz="40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0"/>
      <p:bldP spid="4711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323850" y="188913"/>
            <a:ext cx="572452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</a:pPr>
            <a:r>
              <a:rPr kumimoji="1" lang="en-US" altLang="zh-CN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3</a:t>
            </a:r>
            <a:r>
              <a:rPr kumimoji="1" lang="zh-CN" altLang="en-US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、解释下列现象</a:t>
            </a:r>
            <a:r>
              <a:rPr kumimoji="1" lang="en-US" altLang="zh-CN" sz="3600" b="1">
                <a:latin typeface="Comic Sans MS" panose="030F0702030302020204" pitchFamily="66" charset="0"/>
                <a:ea typeface="华文中宋" panose="02010600040101010101" pitchFamily="2" charset="-122"/>
              </a:rPr>
              <a:t>.</a:t>
            </a:r>
            <a:endParaRPr kumimoji="1" lang="en-US" altLang="zh-CN" sz="3600" b="1"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sp>
        <p:nvSpPr>
          <p:cNvPr id="46084" name="Text Box 4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1268413"/>
            <a:ext cx="79930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（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2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）晒干的衣服穿在身上很舒服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,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当衣服湿了的时候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,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会粘在身上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,</a:t>
            </a:r>
            <a:r>
              <a:rPr kumimoji="1" lang="zh-CN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这是为什么</a:t>
            </a:r>
            <a:r>
              <a:rPr kumimoji="1" lang="en-US" altLang="zh-CN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?</a:t>
            </a:r>
            <a:endParaRPr kumimoji="1" lang="en-US" altLang="zh-CN" sz="2800" b="1" dirty="0">
              <a:solidFill>
                <a:schemeClr val="accent2"/>
              </a:solidFill>
              <a:latin typeface="Comic Sans MS" panose="030F0702030302020204" pitchFamily="66" charset="0"/>
              <a:ea typeface="华文中宋" panose="02010600040101010101" pitchFamily="2" charset="-122"/>
            </a:endParaRP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539750" y="2349500"/>
            <a:ext cx="8064500" cy="423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A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干衣服穿在身上很舒服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是因为衣服与皮肤之间凹凸不平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不能使较多的分子接近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10</a:t>
            </a:r>
            <a:r>
              <a:rPr kumimoji="1" lang="en-US" altLang="zh-CN" sz="32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-10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m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的数量级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分子力无法起作用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因此衣服不会粘在身上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所以感觉很舒服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.   </a:t>
            </a:r>
            <a:endParaRPr kumimoji="1"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当衣服湿了以后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由于水的流动性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会填补凹凸不平的空隙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使之有较多的部分与皮肤间的距离接近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10</a:t>
            </a:r>
            <a:r>
              <a:rPr kumimoji="1" lang="en-US" altLang="zh-CN" sz="32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-10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m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的数量级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分子表现为引力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使衣服粘在身上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感觉很不舒服</a:t>
            </a: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.</a:t>
            </a:r>
            <a:endParaRPr kumimoji="1"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75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34925" y="44450"/>
          <a:ext cx="2160588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83" name="Photo Editor 照片" r:id="rId1" imgW="847725" imgH="800100" progId="MSPhotoEd.3">
                  <p:embed/>
                </p:oleObj>
              </mc:Choice>
              <mc:Fallback>
                <p:oleObj name="Photo Editor 照片" r:id="rId1" imgW="847725" imgH="800100" progId="MSPhotoEd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" y="44450"/>
                        <a:ext cx="2160588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250825" y="1114425"/>
            <a:ext cx="9020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Tx/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●分子间同时存在着引力和斥力，都随分子间距离</a:t>
            </a:r>
            <a:r>
              <a:rPr kumimoji="1" lang="en-US" altLang="zh-CN" sz="2800" b="1">
                <a:latin typeface="Times New Roman" panose="02020603050405020304" pitchFamily="18" charset="0"/>
              </a:rPr>
              <a:t>r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的</a:t>
            </a:r>
            <a:endParaRPr kumimoji="1" lang="zh-CN" altLang="en-US" sz="2800" b="1">
              <a:latin typeface="Times New Roman" panose="02020603050405020304" pitchFamily="18" charset="0"/>
            </a:endParaRPr>
          </a:p>
          <a:p>
            <a:pPr eaLnBrk="0" hangingPunct="0">
              <a:buFontTx/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增大而减小，随</a:t>
            </a:r>
            <a:r>
              <a:rPr kumimoji="1" lang="en-US" altLang="zh-CN" sz="2800" b="1">
                <a:latin typeface="Times New Roman" panose="02020603050405020304" pitchFamily="18" charset="0"/>
              </a:rPr>
              <a:t>r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的减小而增大，但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斥力比引力变化的快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8132" name="Group 4"/>
          <p:cNvGrpSpPr/>
          <p:nvPr/>
        </p:nvGrpSpPr>
        <p:grpSpPr bwMode="auto">
          <a:xfrm>
            <a:off x="395288" y="2205038"/>
            <a:ext cx="7416800" cy="1509712"/>
            <a:chOff x="240" y="2016"/>
            <a:chExt cx="4560" cy="951"/>
          </a:xfrm>
        </p:grpSpPr>
        <p:sp>
          <p:nvSpPr>
            <p:cNvPr id="48133" name="Text Box 5"/>
            <p:cNvSpPr txBox="1">
              <a:spLocks noChangeArrowheads="1"/>
            </p:cNvSpPr>
            <p:nvPr/>
          </p:nvSpPr>
          <p:spPr bwMode="auto">
            <a:xfrm>
              <a:off x="240" y="2304"/>
              <a:ext cx="153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●当分子间距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r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8134" name="AutoShape 6"/>
            <p:cNvSpPr/>
            <p:nvPr/>
          </p:nvSpPr>
          <p:spPr bwMode="auto">
            <a:xfrm>
              <a:off x="1776" y="2064"/>
              <a:ext cx="48" cy="720"/>
            </a:xfrm>
            <a:prstGeom prst="leftBrace">
              <a:avLst>
                <a:gd name="adj1" fmla="val 125000"/>
                <a:gd name="adj2" fmla="val 50000"/>
              </a:avLst>
            </a:prstGeom>
            <a:noFill/>
            <a:ln w="28575" cap="sq">
              <a:solidFill>
                <a:srgbClr val="00FF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FontTx/>
                <a:buNone/>
              </a:pPr>
              <a:endParaRPr kumimoji="1" lang="zh-CN" altLang="en-US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8135" name="Text Box 7"/>
            <p:cNvSpPr txBox="1">
              <a:spLocks noChangeArrowheads="1"/>
            </p:cNvSpPr>
            <p:nvPr/>
          </p:nvSpPr>
          <p:spPr bwMode="auto">
            <a:xfrm>
              <a:off x="1824" y="2016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＜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r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0</a:t>
              </a:r>
              <a:endParaRPr lang="en-US" altLang="zh-CN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48136" name="Text Box 8"/>
            <p:cNvSpPr txBox="1">
              <a:spLocks noChangeArrowheads="1"/>
            </p:cNvSpPr>
            <p:nvPr/>
          </p:nvSpPr>
          <p:spPr bwMode="auto">
            <a:xfrm>
              <a:off x="1824" y="2304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＝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r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0</a:t>
              </a:r>
              <a:endParaRPr lang="en-US" altLang="zh-CN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48137" name="Text Box 9"/>
            <p:cNvSpPr txBox="1">
              <a:spLocks noChangeArrowheads="1"/>
            </p:cNvSpPr>
            <p:nvPr/>
          </p:nvSpPr>
          <p:spPr bwMode="auto">
            <a:xfrm>
              <a:off x="1824" y="2592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＞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r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0</a:t>
              </a:r>
              <a:endParaRPr lang="en-US" altLang="zh-CN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48138" name="Rectangle 10"/>
            <p:cNvSpPr>
              <a:spLocks noChangeArrowheads="1"/>
            </p:cNvSpPr>
            <p:nvPr/>
          </p:nvSpPr>
          <p:spPr bwMode="auto">
            <a:xfrm>
              <a:off x="2352" y="2306"/>
              <a:ext cx="165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时分子力表现为</a:t>
              </a:r>
              <a:endParaRPr kumimoji="1" lang="zh-CN" altLang="en-US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48139" name="AutoShape 11"/>
            <p:cNvSpPr/>
            <p:nvPr/>
          </p:nvSpPr>
          <p:spPr bwMode="auto">
            <a:xfrm>
              <a:off x="4080" y="2112"/>
              <a:ext cx="48" cy="720"/>
            </a:xfrm>
            <a:prstGeom prst="leftBrace">
              <a:avLst>
                <a:gd name="adj1" fmla="val 125000"/>
                <a:gd name="adj2" fmla="val 50000"/>
              </a:avLst>
            </a:prstGeom>
            <a:noFill/>
            <a:ln w="38100" cap="sq">
              <a:solidFill>
                <a:srgbClr val="00FF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FontTx/>
                <a:buNone/>
              </a:pPr>
              <a:endParaRPr kumimoji="1" lang="zh-CN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8140" name="Text Box 12"/>
            <p:cNvSpPr txBox="1">
              <a:spLocks noChangeArrowheads="1"/>
            </p:cNvSpPr>
            <p:nvPr/>
          </p:nvSpPr>
          <p:spPr bwMode="auto">
            <a:xfrm>
              <a:off x="4128" y="2064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斥力</a:t>
              </a:r>
              <a:endParaRPr lang="zh-CN" altLang="en-US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48141" name="Text Box 13"/>
            <p:cNvSpPr txBox="1">
              <a:spLocks noChangeArrowheads="1"/>
            </p:cNvSpPr>
            <p:nvPr/>
          </p:nvSpPr>
          <p:spPr bwMode="auto">
            <a:xfrm>
              <a:off x="4176" y="2352"/>
              <a:ext cx="48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lang="zh-CN" altLang="en-US" sz="2800" b="1">
                  <a:latin typeface="Times New Roman" panose="02020603050405020304" pitchFamily="18" charset="0"/>
                </a:rPr>
                <a:t>零</a:t>
              </a:r>
              <a:endParaRPr lang="zh-CN" altLang="en-US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8142" name="Text Box 14"/>
            <p:cNvSpPr txBox="1">
              <a:spLocks noChangeArrowheads="1"/>
            </p:cNvSpPr>
            <p:nvPr/>
          </p:nvSpPr>
          <p:spPr bwMode="auto">
            <a:xfrm>
              <a:off x="4176" y="2640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buFontTx/>
                <a:buNone/>
              </a:pPr>
              <a:r>
                <a:rPr lang="zh-CN" altLang="en-US" sz="2800" b="1">
                  <a:latin typeface="Times New Roman" panose="02020603050405020304" pitchFamily="18" charset="0"/>
                </a:rPr>
                <a:t>引力</a:t>
              </a:r>
              <a:endParaRPr lang="zh-CN" altLang="en-US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323850" y="4283075"/>
            <a:ext cx="6553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Tx/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●当分子间距</a:t>
            </a:r>
            <a:r>
              <a:rPr kumimoji="1" lang="en-US" altLang="zh-CN" sz="2800" b="1">
                <a:latin typeface="Times New Roman" panose="02020603050405020304" pitchFamily="18" charset="0"/>
              </a:rPr>
              <a:t>r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的数量级大于</a:t>
            </a:r>
            <a:r>
              <a:rPr kumimoji="1" lang="en-US" altLang="zh-CN" sz="2800" b="1">
                <a:latin typeface="Times New Roman" panose="02020603050405020304" pitchFamily="18" charset="0"/>
              </a:rPr>
              <a:t>10</a:t>
            </a:r>
            <a:r>
              <a:rPr kumimoji="1" lang="en-US" altLang="zh-CN" sz="2800" b="1" baseline="30000">
                <a:latin typeface="Times New Roman" panose="02020603050405020304" pitchFamily="18" charset="0"/>
              </a:rPr>
              <a:t>-9</a:t>
            </a:r>
            <a:r>
              <a:rPr kumimoji="1" lang="en-US" altLang="zh-CN" sz="2800" b="1">
                <a:latin typeface="Times New Roman" panose="02020603050405020304" pitchFamily="18" charset="0"/>
              </a:rPr>
              <a:t>m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时，</a:t>
            </a:r>
            <a:endParaRPr kumimoji="1" lang="zh-CN" altLang="en-US" sz="2800" b="1">
              <a:latin typeface="Times New Roman" panose="02020603050405020304" pitchFamily="18" charset="0"/>
            </a:endParaRPr>
          </a:p>
          <a:p>
            <a:pPr eaLnBrk="0" hangingPunct="0">
              <a:buFontTx/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             分子力可忽略不计。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pSp>
        <p:nvGrpSpPr>
          <p:cNvPr id="48144" name="Group 16"/>
          <p:cNvGrpSpPr/>
          <p:nvPr/>
        </p:nvGrpSpPr>
        <p:grpSpPr bwMode="auto">
          <a:xfrm>
            <a:off x="6588125" y="3716338"/>
            <a:ext cx="2414588" cy="2376487"/>
            <a:chOff x="4059" y="2387"/>
            <a:chExt cx="1521" cy="1497"/>
          </a:xfrm>
        </p:grpSpPr>
        <p:sp>
          <p:nvSpPr>
            <p:cNvPr id="48145" name="Freeform 17"/>
            <p:cNvSpPr/>
            <p:nvPr/>
          </p:nvSpPr>
          <p:spPr bwMode="auto">
            <a:xfrm>
              <a:off x="4358" y="2518"/>
              <a:ext cx="991" cy="667"/>
            </a:xfrm>
            <a:custGeom>
              <a:avLst/>
              <a:gdLst>
                <a:gd name="T0" fmla="*/ 0 w 2236"/>
                <a:gd name="T1" fmla="*/ 0 h 1325"/>
                <a:gd name="T2" fmla="*/ 302 w 2236"/>
                <a:gd name="T3" fmla="*/ 736 h 1325"/>
                <a:gd name="T4" fmla="*/ 621 w 2236"/>
                <a:gd name="T5" fmla="*/ 1151 h 1325"/>
                <a:gd name="T6" fmla="*/ 1393 w 2236"/>
                <a:gd name="T7" fmla="*/ 1278 h 1325"/>
                <a:gd name="T8" fmla="*/ 2236 w 2236"/>
                <a:gd name="T9" fmla="*/ 1325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6" h="1325">
                  <a:moveTo>
                    <a:pt x="0" y="0"/>
                  </a:moveTo>
                  <a:cubicBezTo>
                    <a:pt x="50" y="121"/>
                    <a:pt x="199" y="544"/>
                    <a:pt x="302" y="736"/>
                  </a:cubicBezTo>
                  <a:cubicBezTo>
                    <a:pt x="405" y="928"/>
                    <a:pt x="439" y="1061"/>
                    <a:pt x="621" y="1151"/>
                  </a:cubicBezTo>
                  <a:cubicBezTo>
                    <a:pt x="803" y="1241"/>
                    <a:pt x="1124" y="1249"/>
                    <a:pt x="1393" y="1278"/>
                  </a:cubicBezTo>
                  <a:cubicBezTo>
                    <a:pt x="1662" y="1307"/>
                    <a:pt x="2096" y="1318"/>
                    <a:pt x="2236" y="1325"/>
                  </a:cubicBezTo>
                </a:path>
              </a:pathLst>
            </a:custGeom>
            <a:noFill/>
            <a:ln w="38100" cmpd="sng">
              <a:solidFill>
                <a:srgbClr val="9900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8146" name="Group 18"/>
            <p:cNvGrpSpPr/>
            <p:nvPr/>
          </p:nvGrpSpPr>
          <p:grpSpPr bwMode="auto">
            <a:xfrm>
              <a:off x="4059" y="2387"/>
              <a:ext cx="1521" cy="1497"/>
              <a:chOff x="4126" y="2387"/>
              <a:chExt cx="1521" cy="1497"/>
            </a:xfrm>
          </p:grpSpPr>
          <p:sp>
            <p:nvSpPr>
              <p:cNvPr id="48147" name="Text Box 19"/>
              <p:cNvSpPr txBox="1">
                <a:spLocks noChangeArrowheads="1"/>
              </p:cNvSpPr>
              <p:nvPr/>
            </p:nvSpPr>
            <p:spPr bwMode="auto">
              <a:xfrm>
                <a:off x="4607" y="3222"/>
                <a:ext cx="39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16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rPr>
                  <a:t>F</a:t>
                </a:r>
                <a:r>
                  <a:rPr kumimoji="1" lang="zh-CN" altLang="en-US" sz="16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rPr>
                  <a:t>分</a:t>
                </a:r>
                <a:endParaRPr kumimoji="1" lang="zh-CN" altLang="en-US" sz="16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  <p:grpSp>
            <p:nvGrpSpPr>
              <p:cNvPr id="48148" name="Group 20"/>
              <p:cNvGrpSpPr/>
              <p:nvPr/>
            </p:nvGrpSpPr>
            <p:grpSpPr bwMode="auto">
              <a:xfrm>
                <a:off x="4126" y="2387"/>
                <a:ext cx="1521" cy="1497"/>
                <a:chOff x="4078" y="2387"/>
                <a:chExt cx="1521" cy="1497"/>
              </a:xfrm>
            </p:grpSpPr>
            <p:sp>
              <p:nvSpPr>
                <p:cNvPr id="48149" name="Freeform 21"/>
                <p:cNvSpPr/>
                <p:nvPr/>
              </p:nvSpPr>
              <p:spPr bwMode="auto">
                <a:xfrm>
                  <a:off x="4312" y="3358"/>
                  <a:ext cx="1026" cy="489"/>
                </a:xfrm>
                <a:custGeom>
                  <a:avLst/>
                  <a:gdLst>
                    <a:gd name="T0" fmla="*/ 0 w 2126"/>
                    <a:gd name="T1" fmla="*/ 972 h 972"/>
                    <a:gd name="T2" fmla="*/ 315 w 2126"/>
                    <a:gd name="T3" fmla="*/ 564 h 972"/>
                    <a:gd name="T4" fmla="*/ 711 w 2126"/>
                    <a:gd name="T5" fmla="*/ 288 h 972"/>
                    <a:gd name="T6" fmla="*/ 1359 w 2126"/>
                    <a:gd name="T7" fmla="*/ 72 h 972"/>
                    <a:gd name="T8" fmla="*/ 2126 w 2126"/>
                    <a:gd name="T9" fmla="*/ 0 h 9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26" h="972">
                      <a:moveTo>
                        <a:pt x="0" y="972"/>
                      </a:moveTo>
                      <a:cubicBezTo>
                        <a:pt x="53" y="904"/>
                        <a:pt x="197" y="678"/>
                        <a:pt x="315" y="564"/>
                      </a:cubicBezTo>
                      <a:cubicBezTo>
                        <a:pt x="433" y="450"/>
                        <a:pt x="537" y="370"/>
                        <a:pt x="711" y="288"/>
                      </a:cubicBezTo>
                      <a:cubicBezTo>
                        <a:pt x="885" y="206"/>
                        <a:pt x="1123" y="120"/>
                        <a:pt x="1359" y="72"/>
                      </a:cubicBezTo>
                      <a:cubicBezTo>
                        <a:pt x="1595" y="24"/>
                        <a:pt x="1966" y="15"/>
                        <a:pt x="2126" y="0"/>
                      </a:cubicBezTo>
                    </a:path>
                  </a:pathLst>
                </a:custGeom>
                <a:noFill/>
                <a:ln w="38100" cmpd="sng">
                  <a:solidFill>
                    <a:srgbClr val="9966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150" name="Freeform 22"/>
                <p:cNvSpPr/>
                <p:nvPr/>
              </p:nvSpPr>
              <p:spPr bwMode="auto">
                <a:xfrm>
                  <a:off x="4334" y="2678"/>
                  <a:ext cx="1024" cy="758"/>
                </a:xfrm>
                <a:custGeom>
                  <a:avLst/>
                  <a:gdLst>
                    <a:gd name="T0" fmla="*/ 0 w 2264"/>
                    <a:gd name="T1" fmla="*/ 0 h 1370"/>
                    <a:gd name="T2" fmla="*/ 233 w 2264"/>
                    <a:gd name="T3" fmla="*/ 870 h 1370"/>
                    <a:gd name="T4" fmla="*/ 348 w 2264"/>
                    <a:gd name="T5" fmla="*/ 1176 h 1370"/>
                    <a:gd name="T6" fmla="*/ 473 w 2264"/>
                    <a:gd name="T7" fmla="*/ 1319 h 1370"/>
                    <a:gd name="T8" fmla="*/ 617 w 2264"/>
                    <a:gd name="T9" fmla="*/ 1355 h 1370"/>
                    <a:gd name="T10" fmla="*/ 941 w 2264"/>
                    <a:gd name="T11" fmla="*/ 1229 h 1370"/>
                    <a:gd name="T12" fmla="*/ 1193 w 2264"/>
                    <a:gd name="T13" fmla="*/ 1130 h 1370"/>
                    <a:gd name="T14" fmla="*/ 1490 w 2264"/>
                    <a:gd name="T15" fmla="*/ 1085 h 1370"/>
                    <a:gd name="T16" fmla="*/ 1724 w 2264"/>
                    <a:gd name="T17" fmla="*/ 1067 h 1370"/>
                    <a:gd name="T18" fmla="*/ 2264 w 2264"/>
                    <a:gd name="T19" fmla="*/ 1058 h 13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64" h="1370">
                      <a:moveTo>
                        <a:pt x="0" y="0"/>
                      </a:moveTo>
                      <a:cubicBezTo>
                        <a:pt x="41" y="145"/>
                        <a:pt x="175" y="674"/>
                        <a:pt x="233" y="870"/>
                      </a:cubicBezTo>
                      <a:cubicBezTo>
                        <a:pt x="291" y="1066"/>
                        <a:pt x="308" y="1101"/>
                        <a:pt x="348" y="1176"/>
                      </a:cubicBezTo>
                      <a:cubicBezTo>
                        <a:pt x="388" y="1251"/>
                        <a:pt x="428" y="1289"/>
                        <a:pt x="473" y="1319"/>
                      </a:cubicBezTo>
                      <a:cubicBezTo>
                        <a:pt x="518" y="1349"/>
                        <a:pt x="539" y="1370"/>
                        <a:pt x="617" y="1355"/>
                      </a:cubicBezTo>
                      <a:cubicBezTo>
                        <a:pt x="695" y="1340"/>
                        <a:pt x="845" y="1266"/>
                        <a:pt x="941" y="1229"/>
                      </a:cubicBezTo>
                      <a:cubicBezTo>
                        <a:pt x="1037" y="1192"/>
                        <a:pt x="1102" y="1154"/>
                        <a:pt x="1193" y="1130"/>
                      </a:cubicBezTo>
                      <a:cubicBezTo>
                        <a:pt x="1284" y="1106"/>
                        <a:pt x="1402" y="1095"/>
                        <a:pt x="1490" y="1085"/>
                      </a:cubicBezTo>
                      <a:cubicBezTo>
                        <a:pt x="1578" y="1075"/>
                        <a:pt x="1595" y="1072"/>
                        <a:pt x="1724" y="1067"/>
                      </a:cubicBezTo>
                      <a:cubicBezTo>
                        <a:pt x="1853" y="1062"/>
                        <a:pt x="2152" y="1060"/>
                        <a:pt x="2264" y="1058"/>
                      </a:cubicBezTo>
                    </a:path>
                  </a:pathLst>
                </a:custGeom>
                <a:noFill/>
                <a:ln w="57150" cmpd="sng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151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4495" y="2815"/>
                  <a:ext cx="36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6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F</a:t>
                  </a:r>
                  <a:r>
                    <a:rPr kumimoji="1" lang="zh-CN" altLang="en-US" sz="16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斥</a:t>
                  </a:r>
                  <a:endParaRPr kumimoji="1" lang="zh-CN" altLang="en-US" sz="16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48152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4466" y="3528"/>
                  <a:ext cx="439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6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F</a:t>
                  </a:r>
                  <a:r>
                    <a:rPr kumimoji="1" lang="zh-CN" altLang="en-US" sz="16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引</a:t>
                  </a:r>
                  <a:endParaRPr kumimoji="1" lang="zh-CN" altLang="en-US" sz="16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48153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4422" y="3022"/>
                  <a:ext cx="285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6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r</a:t>
                  </a:r>
                  <a:r>
                    <a:rPr kumimoji="1" lang="en-US" altLang="zh-CN" sz="1600" b="1" baseline="-250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0</a:t>
                  </a:r>
                  <a:endParaRPr kumimoji="1" lang="en-US" altLang="zh-CN" sz="1600" b="1" baseline="-25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48154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4227" y="2458"/>
                  <a:ext cx="0" cy="1426"/>
                </a:xfrm>
                <a:prstGeom prst="line">
                  <a:avLst/>
                </a:prstGeom>
                <a:noFill/>
                <a:ln w="38100">
                  <a:solidFill>
                    <a:srgbClr val="000066"/>
                  </a:solidFill>
                  <a:round/>
                  <a:tailEnd type="stealth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155" name="Line 27"/>
                <p:cNvSpPr>
                  <a:spLocks noChangeShapeType="1"/>
                </p:cNvSpPr>
                <p:nvPr/>
              </p:nvSpPr>
              <p:spPr bwMode="auto">
                <a:xfrm>
                  <a:off x="4078" y="3230"/>
                  <a:ext cx="1459" cy="0"/>
                </a:xfrm>
                <a:prstGeom prst="line">
                  <a:avLst/>
                </a:prstGeom>
                <a:noFill/>
                <a:ln w="38100">
                  <a:solidFill>
                    <a:srgbClr val="000066"/>
                  </a:solidFill>
                  <a:round/>
                  <a:tailEnd type="stealth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156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5420" y="2976"/>
                  <a:ext cx="179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r</a:t>
                  </a:r>
                  <a:endParaRPr kumimoji="1" lang="en-US" altLang="zh-CN" sz="24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4815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4195" y="2387"/>
                  <a:ext cx="489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Comic Sans MS" panose="030F0702030302020204" pitchFamily="66" charset="0"/>
                    </a:rPr>
                    <a:t>F</a:t>
                  </a:r>
                  <a:endParaRPr kumimoji="1" lang="en-US" altLang="zh-CN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omic Sans MS" panose="030F0702030302020204" pitchFamily="66" charset="0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autoUpdateAnimBg="0"/>
      <p:bldP spid="48143" grpId="0" autoUpdateAnimBg="0"/>
    </p:bldLst>
  </p:timing>
</p:sld>
</file>

<file path=ppt/tags/tag1.xml><?xml version="1.0" encoding="utf-8"?>
<p:tagLst xmlns:p="http://schemas.openxmlformats.org/presentationml/2006/main">
  <p:tag name="PA" val="v4.3.1"/>
</p:tagLst>
</file>

<file path=ppt/tags/tag2.xml><?xml version="1.0" encoding="utf-8"?>
<p:tagLst xmlns:p="http://schemas.openxmlformats.org/presentationml/2006/main">
  <p:tag name="PA" val="v4.3.1"/>
</p:tagLst>
</file>

<file path=ppt/tags/tag3.xml><?xml version="1.0" encoding="utf-8"?>
<p:tagLst xmlns:p="http://schemas.openxmlformats.org/presentationml/2006/main">
  <p:tag name="PA" val="v4.3.1"/>
</p:tagLst>
</file>

<file path=ppt/tags/tag4.xml><?xml version="1.0" encoding="utf-8"?>
<p:tagLst xmlns:p="http://schemas.openxmlformats.org/presentationml/2006/main">
  <p:tag name="KSO_WM_UNIT_PLACING_PICTURE_USER_VIEWPORT" val="{&quot;height&quot;:7689.450393700788,&quot;width&quot;:11026.535433070865}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1883</Words>
  <Application>WPS 演示</Application>
  <PresentationFormat>全屏显示(4:3)</PresentationFormat>
  <Paragraphs>272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8" baseType="lpstr">
      <vt:lpstr>Arial</vt:lpstr>
      <vt:lpstr>宋体</vt:lpstr>
      <vt:lpstr>Wingdings</vt:lpstr>
      <vt:lpstr>华文新魏</vt:lpstr>
      <vt:lpstr>Times New Roman</vt:lpstr>
      <vt:lpstr>华文中宋</vt:lpstr>
      <vt:lpstr>Comic Sans MS</vt:lpstr>
      <vt:lpstr>黑体</vt:lpstr>
      <vt:lpstr>隶书</vt:lpstr>
      <vt:lpstr>微软雅黑</vt:lpstr>
      <vt:lpstr>Arial Unicode MS</vt:lpstr>
      <vt:lpstr>默认设计模板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分子间相互存在的引力和斥力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7.1分子动理论的内容</dc:title>
  <dc:creator>Administrator</dc:creator>
  <cp:lastModifiedBy>辰昊</cp:lastModifiedBy>
  <cp:revision>50</cp:revision>
  <dcterms:created xsi:type="dcterms:W3CDTF">2012-06-06T01:30:00Z</dcterms:created>
  <dcterms:modified xsi:type="dcterms:W3CDTF">2021-05-07T06:28:03Z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2052-11.1.0.10463</vt:lpwstr>
  </property>
  <property fmtid="{D5CDD505-2E9C-101B-9397-08002B2CF9AE}" pid="3" name="ICV">
    <vt:lpwstr>83108A11B6B44B458F7F1781E5ED1C5A</vt:lpwstr>
  </property>
</Properties>
</file>