
<file path=[Content_Types].xml><?xml version="1.0" encoding="utf-8"?>
<Types xmlns="http://schemas.openxmlformats.org/package/2006/content-types">
  <Default Extension="jpeg" ContentType="image/jpeg"/>
  <Default Extension="JPG" ContentType="image/.jpg"/>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1" r:id="rId3"/>
    <p:sldMasterId id="2147483664" r:id="rId4"/>
  </p:sldMasterIdLst>
  <p:notesMasterIdLst>
    <p:notesMasterId r:id="rId34"/>
  </p:notesMasterIdLst>
  <p:handoutMasterIdLst>
    <p:handoutMasterId r:id="rId51"/>
  </p:handoutMasterIdLst>
  <p:sldIdLst>
    <p:sldId id="297" r:id="rId5"/>
    <p:sldId id="616" r:id="rId6"/>
    <p:sldId id="324" r:id="rId7"/>
    <p:sldId id="614" r:id="rId8"/>
    <p:sldId id="654" r:id="rId9"/>
    <p:sldId id="625" r:id="rId10"/>
    <p:sldId id="626" r:id="rId11"/>
    <p:sldId id="677" r:id="rId12"/>
    <p:sldId id="678" r:id="rId13"/>
    <p:sldId id="679" r:id="rId14"/>
    <p:sldId id="680" r:id="rId15"/>
    <p:sldId id="681" r:id="rId16"/>
    <p:sldId id="682" r:id="rId17"/>
    <p:sldId id="683" r:id="rId18"/>
    <p:sldId id="684" r:id="rId19"/>
    <p:sldId id="685" r:id="rId20"/>
    <p:sldId id="686" r:id="rId21"/>
    <p:sldId id="687" r:id="rId22"/>
    <p:sldId id="688" r:id="rId23"/>
    <p:sldId id="717" r:id="rId24"/>
    <p:sldId id="716" r:id="rId25"/>
    <p:sldId id="627" r:id="rId26"/>
    <p:sldId id="628" r:id="rId27"/>
    <p:sldId id="694" r:id="rId28"/>
    <p:sldId id="629" r:id="rId29"/>
    <p:sldId id="630" r:id="rId30"/>
    <p:sldId id="690" r:id="rId31"/>
    <p:sldId id="638" r:id="rId32"/>
    <p:sldId id="691" r:id="rId33"/>
    <p:sldId id="631" r:id="rId35"/>
    <p:sldId id="632" r:id="rId36"/>
    <p:sldId id="695" r:id="rId37"/>
    <p:sldId id="633" r:id="rId38"/>
    <p:sldId id="639" r:id="rId39"/>
    <p:sldId id="640" r:id="rId40"/>
    <p:sldId id="641" r:id="rId41"/>
    <p:sldId id="692" r:id="rId42"/>
    <p:sldId id="693" r:id="rId43"/>
    <p:sldId id="642" r:id="rId44"/>
    <p:sldId id="643" r:id="rId45"/>
    <p:sldId id="696" r:id="rId46"/>
    <p:sldId id="644" r:id="rId47"/>
    <p:sldId id="645" r:id="rId48"/>
    <p:sldId id="653" r:id="rId49"/>
    <p:sldId id="697" r:id="rId50"/>
  </p:sldIdLst>
  <p:sldSz cx="10621645" cy="6858000"/>
  <p:notesSz cx="6858000" cy="9144000"/>
  <p:defaultTextStyle>
    <a:defPPr>
      <a:defRPr lang="zh-CN"/>
    </a:defPPr>
    <a:lvl1pPr marL="0" lvl="0"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B3FE"/>
    <a:srgbClr val="00B3FD"/>
    <a:srgbClr val="0000FF"/>
    <a:srgbClr val="CCFFCC"/>
    <a:srgbClr val="99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9247"/>
    <p:restoredTop sz="94979"/>
  </p:normalViewPr>
  <p:slideViewPr>
    <p:cSldViewPr showGuides="1">
      <p:cViewPr varScale="1">
        <p:scale>
          <a:sx n="82" d="100"/>
          <a:sy n="82" d="100"/>
        </p:scale>
        <p:origin x="-787" y="-91"/>
      </p:cViewPr>
      <p:guideLst>
        <p:guide orient="horz" pos="2160"/>
        <p:guide pos="333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4" Type="http://schemas.openxmlformats.org/officeDocument/2006/relationships/tableStyles" Target="tableStyles.xml"/><Relationship Id="rId53" Type="http://schemas.openxmlformats.org/officeDocument/2006/relationships/viewProps" Target="viewProps.xml"/><Relationship Id="rId52" Type="http://schemas.openxmlformats.org/officeDocument/2006/relationships/presProps" Target="presProps.xml"/><Relationship Id="rId51" Type="http://schemas.openxmlformats.org/officeDocument/2006/relationships/handoutMaster" Target="handoutMasters/handoutMaster1.xml"/><Relationship Id="rId50" Type="http://schemas.openxmlformats.org/officeDocument/2006/relationships/slide" Target="slides/slide45.xml"/><Relationship Id="rId5" Type="http://schemas.openxmlformats.org/officeDocument/2006/relationships/slide" Target="slides/slide1.xml"/><Relationship Id="rId49" Type="http://schemas.openxmlformats.org/officeDocument/2006/relationships/slide" Target="slides/slide44.xml"/><Relationship Id="rId48" Type="http://schemas.openxmlformats.org/officeDocument/2006/relationships/slide" Target="slides/slide43.xml"/><Relationship Id="rId47" Type="http://schemas.openxmlformats.org/officeDocument/2006/relationships/slide" Target="slides/slide42.xml"/><Relationship Id="rId46" Type="http://schemas.openxmlformats.org/officeDocument/2006/relationships/slide" Target="slides/slide41.xml"/><Relationship Id="rId45" Type="http://schemas.openxmlformats.org/officeDocument/2006/relationships/slide" Target="slides/slide40.xml"/><Relationship Id="rId44" Type="http://schemas.openxmlformats.org/officeDocument/2006/relationships/slide" Target="slides/slide39.xml"/><Relationship Id="rId43" Type="http://schemas.openxmlformats.org/officeDocument/2006/relationships/slide" Target="slides/slide38.xml"/><Relationship Id="rId42" Type="http://schemas.openxmlformats.org/officeDocument/2006/relationships/slide" Target="slides/slide37.xml"/><Relationship Id="rId41" Type="http://schemas.openxmlformats.org/officeDocument/2006/relationships/slide" Target="slides/slide36.xml"/><Relationship Id="rId40" Type="http://schemas.openxmlformats.org/officeDocument/2006/relationships/slide" Target="slides/slide35.xml"/><Relationship Id="rId4" Type="http://schemas.openxmlformats.org/officeDocument/2006/relationships/slideMaster" Target="slideMasters/slideMaster3.xml"/><Relationship Id="rId39" Type="http://schemas.openxmlformats.org/officeDocument/2006/relationships/slide" Target="slides/slide34.xml"/><Relationship Id="rId38" Type="http://schemas.openxmlformats.org/officeDocument/2006/relationships/slide" Target="slides/slide33.xml"/><Relationship Id="rId37" Type="http://schemas.openxmlformats.org/officeDocument/2006/relationships/slide" Target="slides/slide32.xml"/><Relationship Id="rId36" Type="http://schemas.openxmlformats.org/officeDocument/2006/relationships/slide" Target="slides/slide31.xml"/><Relationship Id="rId35" Type="http://schemas.openxmlformats.org/officeDocument/2006/relationships/slide" Target="slides/slide30.xml"/><Relationship Id="rId34" Type="http://schemas.openxmlformats.org/officeDocument/2006/relationships/notesMaster" Target="notesMasters/notesMaster1.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atin typeface="Arial" panose="020B0604020202020204" pitchFamily="34" charset="0"/>
              </a:defRPr>
            </a:lvl1pPr>
          </a:lstStyle>
          <a:p>
            <a:pPr marL="0" marR="0" lvl="0" indent="0" algn="r" defTabSz="914400" rtl="0" eaLnBrk="0" fontAlgn="base" latinLnBrk="0" hangingPunct="0">
              <a:lnSpc>
                <a:spcPct val="100000"/>
              </a:lnSpc>
              <a:spcBef>
                <a:spcPct val="0"/>
              </a:spcBef>
              <a:spcAft>
                <a:spcPct val="0"/>
              </a:spcAft>
              <a:buClrTx/>
              <a:buSzTx/>
              <a:buFontTx/>
              <a:buNone/>
              <a:defRPr/>
            </a:pPr>
            <a:fld id="{1622558A-30FB-40BC-8A10-6EBA9ED55720}" type="datetimeFigureOut">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lstStyle/>
          <a:p>
            <a:pPr lvl="0" algn="r">
              <a:buNone/>
            </a:pP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smtClean="0"/>
            </a:lvl1pPr>
          </a:lstStyle>
          <a:p>
            <a:pPr marL="0" marR="0" lvl="0" indent="0" algn="r" defTabSz="914400" rtl="0" eaLnBrk="0" fontAlgn="base" latinLnBrk="0" hangingPunct="0">
              <a:lnSpc>
                <a:spcPct val="100000"/>
              </a:lnSpc>
              <a:spcBef>
                <a:spcPct val="0"/>
              </a:spcBef>
              <a:spcAft>
                <a:spcPct val="0"/>
              </a:spcAft>
              <a:buClrTx/>
              <a:buSzTx/>
              <a:buFontTx/>
              <a:buNone/>
              <a:defRPr/>
            </a:pPr>
            <a:fld id="{C7DFFDA5-D74A-48FA-9E5B-C35AD6F189DA}" type="datetimeFigureOut">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1039813" y="1143000"/>
            <a:ext cx="4778375" cy="3086100"/>
          </a:xfrm>
          <a:prstGeom prst="rect">
            <a:avLst/>
          </a:prstGeom>
          <a:noFill/>
          <a:ln w="12700">
            <a:solidFill>
              <a:prstClr val="black"/>
            </a:solidFill>
          </a:ln>
        </p:spPr>
        <p:txBody>
          <a:bodyPr vert="horz" lIns="91440" tIns="45720" rIns="91440" bIns="45720" rtlCol="0" anchor="ctr"/>
          <a:lstStyle/>
          <a:p>
            <a:pPr marL="0" marR="0" lvl="0" indent="0" algn="l" defTabSz="914400" rtl="0" eaLnBrk="1" fontAlgn="base" latinLnBrk="0" hangingPunct="1">
              <a:lnSpc>
                <a:spcPct val="100000"/>
              </a:lnSpc>
              <a:spcBef>
                <a:spcPct val="3000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marL="0" marR="0" lvl="0"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457200" marR="0" lvl="1"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二级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914400" marR="0" lvl="2"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三级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371600" marR="0" lvl="3"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四级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828800" marR="0" lvl="4"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五级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p>
            <a:pPr lvl="0" algn="r">
              <a:buNone/>
            </a:pP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96925" y="2130425"/>
            <a:ext cx="9028113"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593850" y="3886200"/>
            <a:ext cx="743426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406900"/>
            <a:ext cx="9028112"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2906713"/>
            <a:ext cx="9028112"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531813" y="1600200"/>
            <a:ext cx="470217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5386388" y="1600200"/>
            <a:ext cx="470376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531813" y="1535113"/>
            <a:ext cx="469265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531813" y="2174875"/>
            <a:ext cx="469265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5395913" y="1535113"/>
            <a:ext cx="469423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5395913" y="2174875"/>
            <a:ext cx="469423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1813" y="273050"/>
            <a:ext cx="3494087"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4152900" y="273050"/>
            <a:ext cx="59372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531813" y="1435100"/>
            <a:ext cx="3494087"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081213" y="4800600"/>
            <a:ext cx="6373812"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081213" y="612775"/>
            <a:ext cx="6373812" cy="411480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081213" y="5367338"/>
            <a:ext cx="6373812"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700963" y="274638"/>
            <a:ext cx="2389187"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531813" y="274638"/>
            <a:ext cx="7016750" cy="585152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96647" y="2130426"/>
            <a:ext cx="9028669"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593295" y="3886200"/>
            <a:ext cx="7435374"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9062" y="4406901"/>
            <a:ext cx="9028669"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9062" y="2906713"/>
            <a:ext cx="902866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531098" y="1600201"/>
            <a:ext cx="469136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5399498" y="1600201"/>
            <a:ext cx="469136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531098" y="1535113"/>
            <a:ext cx="469321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531098" y="2174875"/>
            <a:ext cx="469321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5395810" y="1535113"/>
            <a:ext cx="469505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5395810" y="2174875"/>
            <a:ext cx="469505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8"/>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灯片编号占位符 4"/>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1099" y="273050"/>
            <a:ext cx="3494553"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4152893" y="273051"/>
            <a:ext cx="593797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531099" y="1435101"/>
            <a:ext cx="349455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081979" y="4800600"/>
            <a:ext cx="6373178"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081979" y="612775"/>
            <a:ext cx="6373178" cy="411480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081979" y="5367338"/>
            <a:ext cx="637317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700923" y="274639"/>
            <a:ext cx="2389942"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531098" y="274639"/>
            <a:ext cx="6992792" cy="585152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6" Type="http://schemas.openxmlformats.org/officeDocument/2006/relationships/theme" Target="../theme/theme1.xml"/><Relationship Id="rId5" Type="http://schemas.openxmlformats.org/officeDocument/2006/relationships/hyperlink" Target="..\..\&#30446;&#24405;.pptx" TargetMode="External"/><Relationship Id="rId4" Type="http://schemas.openxmlformats.org/officeDocument/2006/relationships/hyperlink" Target="..\&#30446;&#24405;.pptx" TargetMode="External"/><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11.xml"/><Relationship Id="rId8" Type="http://schemas.openxmlformats.org/officeDocument/2006/relationships/slideLayout" Target="../slideLayouts/slideLayout10.xml"/><Relationship Id="rId7" Type="http://schemas.openxmlformats.org/officeDocument/2006/relationships/slideLayout" Target="../slideLayouts/slideLayout9.xml"/><Relationship Id="rId6" Type="http://schemas.openxmlformats.org/officeDocument/2006/relationships/slideLayout" Target="../slideLayouts/slideLayout8.xml"/><Relationship Id="rId5" Type="http://schemas.openxmlformats.org/officeDocument/2006/relationships/slideLayout" Target="../slideLayouts/slideLayout7.xml"/><Relationship Id="rId4" Type="http://schemas.openxmlformats.org/officeDocument/2006/relationships/slideLayout" Target="../slideLayouts/slideLayout6.xml"/><Relationship Id="rId3" Type="http://schemas.openxmlformats.org/officeDocument/2006/relationships/slideLayout" Target="../slideLayouts/slideLayout5.xml"/><Relationship Id="rId2" Type="http://schemas.openxmlformats.org/officeDocument/2006/relationships/slideLayout" Target="../slideLayouts/slideLayout4.xml"/><Relationship Id="rId13" Type="http://schemas.openxmlformats.org/officeDocument/2006/relationships/theme" Target="../theme/theme2.xml"/><Relationship Id="rId12" Type="http://schemas.openxmlformats.org/officeDocument/2006/relationships/slideLayout" Target="../slideLayouts/slideLayout14.xml"/><Relationship Id="rId11" Type="http://schemas.openxmlformats.org/officeDocument/2006/relationships/slideLayout" Target="../slideLayouts/slideLayout13.xml"/><Relationship Id="rId10" Type="http://schemas.openxmlformats.org/officeDocument/2006/relationships/slideLayout" Target="../slideLayouts/slideLayout1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23.xml"/><Relationship Id="rId8" Type="http://schemas.openxmlformats.org/officeDocument/2006/relationships/slideLayout" Target="../slideLayouts/slideLayout22.xml"/><Relationship Id="rId7" Type="http://schemas.openxmlformats.org/officeDocument/2006/relationships/slideLayout" Target="../slideLayouts/slideLayout21.xml"/><Relationship Id="rId6" Type="http://schemas.openxmlformats.org/officeDocument/2006/relationships/slideLayout" Target="../slideLayouts/slideLayout20.xml"/><Relationship Id="rId5" Type="http://schemas.openxmlformats.org/officeDocument/2006/relationships/slideLayout" Target="../slideLayouts/slideLayout19.xml"/><Relationship Id="rId4" Type="http://schemas.openxmlformats.org/officeDocument/2006/relationships/slideLayout" Target="../slideLayouts/slideLayout18.xml"/><Relationship Id="rId3" Type="http://schemas.openxmlformats.org/officeDocument/2006/relationships/slideLayout" Target="../slideLayouts/slideLayout17.xml"/><Relationship Id="rId2" Type="http://schemas.openxmlformats.org/officeDocument/2006/relationships/slideLayout" Target="../slideLayouts/slideLayout16.xml"/><Relationship Id="rId13" Type="http://schemas.openxmlformats.org/officeDocument/2006/relationships/theme" Target="../theme/theme3.xml"/><Relationship Id="rId12" Type="http://schemas.openxmlformats.org/officeDocument/2006/relationships/image" Target="../media/image2.jpeg"/><Relationship Id="rId11" Type="http://schemas.openxmlformats.org/officeDocument/2006/relationships/slideLayout" Target="../slideLayouts/slideLayout25.xml"/><Relationship Id="rId10" Type="http://schemas.openxmlformats.org/officeDocument/2006/relationships/slideLayout" Target="../slideLayouts/slideLayout24.xml"/><Relationship Id="rId1"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3"/>
          <a:stretch>
            <a:fillRect/>
          </a:stretch>
        </a:blipFill>
        <a:effectLst/>
      </p:bgPr>
    </p:bg>
    <p:spTree>
      <p:nvGrpSpPr>
        <p:cNvPr id="1" name=""/>
        <p:cNvGrpSpPr/>
        <p:nvPr/>
      </p:nvGrpSpPr>
      <p:grpSpPr>
        <a:xfrm>
          <a:off x="0" y="0"/>
          <a:ext cx="0" cy="0"/>
          <a:chOff x="0" y="0"/>
          <a:chExt cx="0" cy="0"/>
        </a:xfrm>
      </p:grpSpPr>
      <p:sp>
        <p:nvSpPr>
          <p:cNvPr id="1026" name="文本占位符 2"/>
          <p:cNvSpPr>
            <a:spLocks noGrp="1"/>
          </p:cNvSpPr>
          <p:nvPr>
            <p:ph type="body" idx="1"/>
          </p:nvPr>
        </p:nvSpPr>
        <p:spPr>
          <a:xfrm>
            <a:off x="485775" y="657225"/>
            <a:ext cx="9650413" cy="5651500"/>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6" name="椭圆 5">
            <a:hlinkClick r:id="rId4" action="ppaction://hlinkfile"/>
          </p:cNvPr>
          <p:cNvSpPr/>
          <p:nvPr/>
        </p:nvSpPr>
        <p:spPr>
          <a:xfrm>
            <a:off x="6582852" y="6450924"/>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hlinkClick r:id="rId5" action="ppaction://hlinkfile"/>
              </a:rPr>
              <a:t>目录</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7" name="椭圆 6">
            <a:hlinkClick r:id="" action="ppaction://hlinkshowjump?jump=previousslide"/>
          </p:cNvPr>
          <p:cNvSpPr/>
          <p:nvPr/>
        </p:nvSpPr>
        <p:spPr>
          <a:xfrm>
            <a:off x="8200878" y="6460789"/>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上页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8" name="椭圆 7">
            <a:hlinkClick r:id="" action="ppaction://hlinkshowjump?jump=firstslide"/>
          </p:cNvPr>
          <p:cNvSpPr/>
          <p:nvPr/>
        </p:nvSpPr>
        <p:spPr>
          <a:xfrm>
            <a:off x="7386486" y="6445558"/>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首页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9" name="椭圆 8">
            <a:hlinkClick r:id="" action="ppaction://hlinkshowjump?jump=nextslide"/>
          </p:cNvPr>
          <p:cNvSpPr/>
          <p:nvPr/>
        </p:nvSpPr>
        <p:spPr>
          <a:xfrm>
            <a:off x="9008500" y="6439273"/>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下页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10" name="椭圆 9"/>
          <p:cNvSpPr/>
          <p:nvPr/>
        </p:nvSpPr>
        <p:spPr>
          <a:xfrm>
            <a:off x="9804568" y="6450924"/>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1" i="0" u="none" strike="noStrike" kern="0" cap="none" spc="0" normalizeH="0" baseline="0" noProof="0">
              <a:ln>
                <a:noFill/>
              </a:ln>
              <a:solidFill>
                <a:srgbClr val="AB0019"/>
              </a:solidFill>
              <a:effectLst/>
              <a:uLnTx/>
              <a:uFillTx/>
              <a:latin typeface="Arial" panose="020B0604020202020204"/>
              <a:ea typeface="微软雅黑" panose="020B0503020204020204" pitchFamily="34" charset="-122"/>
              <a:cs typeface="+mn-cs"/>
            </a:endParaRPr>
          </a:p>
        </p:txBody>
      </p:sp>
      <p:sp>
        <p:nvSpPr>
          <p:cNvPr id="11" name="灯片编号占位符 5"/>
          <p:cNvSpPr txBox="1"/>
          <p:nvPr/>
        </p:nvSpPr>
        <p:spPr>
          <a:xfrm>
            <a:off x="9902825" y="6432550"/>
            <a:ext cx="557213" cy="365125"/>
          </a:xfrm>
          <a:prstGeom prst="rect">
            <a:avLst/>
          </a:prstGeom>
        </p:spPr>
        <p:txBody>
          <a:bodyPr anchor="ctr"/>
          <a:lstStyle/>
          <a:p>
            <a:pPr lvl="0" algn="ctr" eaLnBrk="1" hangingPunct="1">
              <a:buNone/>
            </a:pPr>
            <a:fld id="{9A0DB2DC-4C9A-4742-B13C-FB6460FD3503}" type="slidenum">
              <a:rPr lang="zh-CN" altLang="en-US" sz="1600" b="1" dirty="0">
                <a:solidFill>
                  <a:srgbClr val="0070C0"/>
                </a:solidFill>
                <a:latin typeface="Calibri" panose="020F0502020204030204" pitchFamily="34" charset="0"/>
              </a:rPr>
            </a:fld>
            <a:endParaRPr lang="zh-CN" altLang="en-US" sz="1600" b="1" dirty="0">
              <a:solidFill>
                <a:srgbClr val="0070C0"/>
              </a:solidFill>
              <a:latin typeface="Calibri" panose="020F050202020403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标题占位符 1"/>
          <p:cNvSpPr>
            <a:spLocks noGrp="1"/>
          </p:cNvSpPr>
          <p:nvPr>
            <p:ph type="title"/>
          </p:nvPr>
        </p:nvSpPr>
        <p:spPr>
          <a:xfrm>
            <a:off x="531813" y="274638"/>
            <a:ext cx="9558337" cy="1143000"/>
          </a:xfrm>
          <a:prstGeom prst="rect">
            <a:avLst/>
          </a:prstGeom>
          <a:noFill/>
          <a:ln w="9525">
            <a:noFill/>
          </a:ln>
        </p:spPr>
        <p:txBody>
          <a:bodyPr anchor="ctr"/>
          <a:lstStyle/>
          <a:p>
            <a:pPr lvl="0"/>
            <a:r>
              <a:rPr lang="zh-CN" altLang="en-US" dirty="0"/>
              <a:t>单击此处编辑母版标题样式</a:t>
            </a:r>
            <a:endParaRPr lang="zh-CN" altLang="en-US" dirty="0"/>
          </a:p>
        </p:txBody>
      </p:sp>
      <p:sp>
        <p:nvSpPr>
          <p:cNvPr id="2051" name="文本占位符 2"/>
          <p:cNvSpPr>
            <a:spLocks noGrp="1"/>
          </p:cNvSpPr>
          <p:nvPr>
            <p:ph type="body" idx="1"/>
          </p:nvPr>
        </p:nvSpPr>
        <p:spPr>
          <a:xfrm>
            <a:off x="531813" y="1600200"/>
            <a:ext cx="9558337" cy="4525963"/>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531813" y="6356350"/>
            <a:ext cx="2478088"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3"/>
          </p:nvPr>
        </p:nvSpPr>
        <p:spPr>
          <a:xfrm>
            <a:off x="3629025" y="6356350"/>
            <a:ext cx="3363913"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defRPr>
            </a:lvl1p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4"/>
          </p:nvPr>
        </p:nvSpPr>
        <p:spPr>
          <a:xfrm>
            <a:off x="7612063" y="6356350"/>
            <a:ext cx="2478088" cy="365125"/>
          </a:xfrm>
          <a:prstGeom prst="rect">
            <a:avLst/>
          </a:prstGeom>
        </p:spPr>
        <p:txBody>
          <a:bodyPr vert="horz" wrap="square" lIns="91440" tIns="45720" rIns="91440" bIns="45720" numCol="1" anchor="ctr" anchorCtr="0" compatLnSpc="1"/>
          <a:lstStyle>
            <a:lvl1pPr algn="r">
              <a:defRPr sz="1200">
                <a:solidFill>
                  <a:srgbClr val="898989"/>
                </a:solidFill>
              </a:defRPr>
            </a:lvl1p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Ls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12"/>
          <a:stretch>
            <a:fillRect/>
          </a:stretch>
        </a:blipFill>
        <a:effectLst/>
      </p:bgPr>
    </p:bg>
    <p:spTree>
      <p:nvGrpSpPr>
        <p:cNvPr id="1" name=""/>
        <p:cNvGrpSpPr/>
        <p:nvPr/>
      </p:nvGrpSpPr>
      <p:grpSpPr>
        <a:xfrm>
          <a:off x="0" y="0"/>
          <a:ext cx="0" cy="0"/>
          <a:chOff x="0" y="0"/>
          <a:chExt cx="0" cy="0"/>
        </a:xfrm>
      </p:grpSpPr>
      <p:sp>
        <p:nvSpPr>
          <p:cNvPr id="3074" name="标题占位符 1"/>
          <p:cNvSpPr>
            <a:spLocks noGrp="1"/>
          </p:cNvSpPr>
          <p:nvPr>
            <p:ph type="title"/>
          </p:nvPr>
        </p:nvSpPr>
        <p:spPr>
          <a:xfrm>
            <a:off x="531813" y="274638"/>
            <a:ext cx="9558337" cy="1143000"/>
          </a:xfrm>
          <a:prstGeom prst="rect">
            <a:avLst/>
          </a:prstGeom>
          <a:noFill/>
          <a:ln w="9525">
            <a:noFill/>
          </a:ln>
        </p:spPr>
        <p:txBody>
          <a:bodyPr anchor="ctr"/>
          <a:lstStyle/>
          <a:p>
            <a:pPr lvl="0"/>
            <a:r>
              <a:rPr lang="zh-CN" altLang="en-US" dirty="0"/>
              <a:t>单击此处编辑母版标题样式</a:t>
            </a:r>
            <a:endParaRPr lang="zh-CN" altLang="en-US" dirty="0"/>
          </a:p>
        </p:txBody>
      </p:sp>
      <p:sp>
        <p:nvSpPr>
          <p:cNvPr id="3075" name="文本占位符 2"/>
          <p:cNvSpPr>
            <a:spLocks noGrp="1"/>
          </p:cNvSpPr>
          <p:nvPr>
            <p:ph type="body" idx="1"/>
          </p:nvPr>
        </p:nvSpPr>
        <p:spPr>
          <a:xfrm>
            <a:off x="414338" y="1557338"/>
            <a:ext cx="9558337" cy="4525962"/>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531813" y="6356350"/>
            <a:ext cx="2478088"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3"/>
          </p:nvPr>
        </p:nvSpPr>
        <p:spPr>
          <a:xfrm>
            <a:off x="3629025" y="6356350"/>
            <a:ext cx="3363913"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defRPr>
            </a:lvl1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4"/>
          </p:nvPr>
        </p:nvSpPr>
        <p:spPr>
          <a:xfrm>
            <a:off x="7612063" y="6356350"/>
            <a:ext cx="2478088" cy="365125"/>
          </a:xfrm>
          <a:prstGeom prst="rect">
            <a:avLst/>
          </a:prstGeom>
        </p:spPr>
        <p:txBody>
          <a:bodyPr vert="horz" wrap="square" lIns="91440" tIns="45720" rIns="91440" bIns="45720" numCol="1" anchor="ctr" anchorCtr="0" compatLnSpc="1"/>
          <a:lstStyle>
            <a:lvl1pPr algn="r">
              <a:defRPr sz="1200">
                <a:solidFill>
                  <a:srgbClr val="898989"/>
                </a:solidFill>
                <a:latin typeface="Calibri" panose="020F0502020204030204" pitchFamily="34" charset="0"/>
              </a:defRPr>
            </a:lvl1p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jpeg"/><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5.jpeg"/></Relationships>
</file>

<file path=ppt/slides/_rels/slide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2.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png"/></Relationships>
</file>

<file path=ppt/slides/_rels/slide1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image" Target="../media/image14.png"/></Relationships>
</file>

<file path=ppt/slides/_rels/slide13.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 Id="rId3" Type="http://schemas.openxmlformats.org/officeDocument/2006/relationships/image" Target="../media/image16.png"/><Relationship Id="rId2" Type="http://schemas.openxmlformats.org/officeDocument/2006/relationships/image" Target="../media/image18.png"/><Relationship Id="rId1" Type="http://schemas.openxmlformats.org/officeDocument/2006/relationships/image" Target="../media/image17.png"/></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image" Target="../media/image21.png"/></Relationships>
</file>

<file path=ppt/slides/_rels/slide15.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16.png"/><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image" Target="../media/image24.png"/></Relationships>
</file>

<file path=ppt/slides/_rels/slide16.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image" Target="../media/image2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image" Target="../media/image30.emf"/></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3.emf"/><Relationship Id="rId1" Type="http://schemas.openxmlformats.org/officeDocument/2006/relationships/tags" Target="../tags/tag1.xml"/></Relationships>
</file>

<file path=ppt/slides/_rels/slide2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36.jpeg"/><Relationship Id="rId2" Type="http://schemas.openxmlformats.org/officeDocument/2006/relationships/image" Target="../media/image35.png"/><Relationship Id="rId1" Type="http://schemas.openxmlformats.org/officeDocument/2006/relationships/image" Target="../media/image34.jpe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8.jpeg"/><Relationship Id="rId1" Type="http://schemas.openxmlformats.org/officeDocument/2006/relationships/image" Target="../media/image37.jpe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9.png"/></Relationships>
</file>

<file path=ppt/slides/_rels/slide25.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44.jpeg"/><Relationship Id="rId4" Type="http://schemas.openxmlformats.org/officeDocument/2006/relationships/image" Target="../media/image43.png"/><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image" Target="../media/image40.jpe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5.png"/></Relationships>
</file>

<file path=ppt/slides/_rels/slide27.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image" Target="../media/image46.png"/></Relationships>
</file>

<file path=ppt/slides/_rels/slide28.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52.jpeg"/><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image" Target="../media/image49.jpeg"/></Relationships>
</file>

<file path=ppt/slides/_rels/slide29.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2.xml"/><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image" Target="../media/image53.jpe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6.png"/></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7.jpe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59.jpeg"/><Relationship Id="rId1" Type="http://schemas.openxmlformats.org/officeDocument/2006/relationships/image" Target="../media/image58.pn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0.png"/></Relationships>
</file>

<file path=ppt/slides/_rels/slide34.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64.jpeg"/><Relationship Id="rId3" Type="http://schemas.openxmlformats.org/officeDocument/2006/relationships/image" Target="../media/image63.jpeg"/><Relationship Id="rId2" Type="http://schemas.openxmlformats.org/officeDocument/2006/relationships/image" Target="../media/image62.png"/><Relationship Id="rId1" Type="http://schemas.openxmlformats.org/officeDocument/2006/relationships/image" Target="../media/image61.jpeg"/></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5.jpeg"/></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6.jpeg"/></Relationships>
</file>

<file path=ppt/slides/_rels/slide37.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69.jpeg"/><Relationship Id="rId2" Type="http://schemas.openxmlformats.org/officeDocument/2006/relationships/image" Target="../media/image68.png"/><Relationship Id="rId1" Type="http://schemas.openxmlformats.org/officeDocument/2006/relationships/image" Target="../media/image67.png"/></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0.pn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72.jpeg"/><Relationship Id="rId1" Type="http://schemas.openxmlformats.org/officeDocument/2006/relationships/image" Target="../media/image71.jpeg"/></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3.jpeg"/></Relationships>
</file>

<file path=ppt/slides/_rels/slide41.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77.jpeg"/><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image" Target="../media/image74.png"/></Relationships>
</file>

<file path=ppt/slides/_rels/slide42.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81.png"/><Relationship Id="rId3" Type="http://schemas.openxmlformats.org/officeDocument/2006/relationships/image" Target="../media/image80.png"/><Relationship Id="rId2" Type="http://schemas.openxmlformats.org/officeDocument/2006/relationships/image" Target="../media/image79.png"/><Relationship Id="rId1" Type="http://schemas.openxmlformats.org/officeDocument/2006/relationships/image" Target="../media/image78.jpeg"/></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83.jpeg"/><Relationship Id="rId1" Type="http://schemas.openxmlformats.org/officeDocument/2006/relationships/image" Target="../media/image82.png"/></Relationships>
</file>

<file path=ppt/slides/_rels/slide4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85.jpeg"/><Relationship Id="rId1" Type="http://schemas.openxmlformats.org/officeDocument/2006/relationships/image" Target="../media/image84.png"/></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16"/>
          <p:cNvSpPr txBox="1">
            <a:spLocks noChangeArrowheads="1"/>
          </p:cNvSpPr>
          <p:nvPr/>
        </p:nvSpPr>
        <p:spPr bwMode="auto">
          <a:xfrm>
            <a:off x="-71437" y="1827213"/>
            <a:ext cx="10494963" cy="922020"/>
          </a:xfrm>
          <a:prstGeom prst="rect">
            <a:avLst/>
          </a:prstGeom>
          <a:noFill/>
          <a:ln>
            <a:noFill/>
          </a:ln>
        </p:spPr>
        <p:txBody>
          <a:bodyPr>
            <a:spAutoFit/>
          </a:bodyPr>
          <a:lstStyle>
            <a:lvl1pPr>
              <a:defRPr sz="3200">
                <a:solidFill>
                  <a:schemeClr val="tx1"/>
                </a:solidFill>
                <a:latin typeface="Arial" panose="020B0604020202020204" pitchFamily="34" charset="0"/>
                <a:ea typeface="宋体" panose="02010600030101010101" pitchFamily="2" charset="-122"/>
              </a:defRPr>
            </a:lvl1pPr>
            <a:lvl2pPr marL="742950" indent="-285750">
              <a:defRPr sz="3200">
                <a:solidFill>
                  <a:schemeClr val="tx1"/>
                </a:solidFill>
                <a:latin typeface="Arial" panose="020B0604020202020204" pitchFamily="34" charset="0"/>
                <a:ea typeface="宋体" panose="02010600030101010101" pitchFamily="2" charset="-122"/>
              </a:defRPr>
            </a:lvl2pPr>
            <a:lvl3pPr marL="1143000" indent="-228600">
              <a:defRPr sz="3200">
                <a:solidFill>
                  <a:schemeClr val="tx1"/>
                </a:solidFill>
                <a:latin typeface="Arial" panose="020B0604020202020204" pitchFamily="34" charset="0"/>
                <a:ea typeface="宋体" panose="02010600030101010101" pitchFamily="2" charset="-122"/>
              </a:defRPr>
            </a:lvl3pPr>
            <a:lvl4pPr marL="1600200" indent="-228600">
              <a:defRPr sz="3200">
                <a:solidFill>
                  <a:schemeClr val="tx1"/>
                </a:solidFill>
                <a:latin typeface="Arial" panose="020B0604020202020204" pitchFamily="34" charset="0"/>
                <a:ea typeface="宋体" panose="02010600030101010101" pitchFamily="2" charset="-122"/>
              </a:defRPr>
            </a:lvl4pPr>
            <a:lvl5pPr marL="2057400" indent="-22860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50000"/>
              </a:lnSpc>
              <a:spcBef>
                <a:spcPct val="0"/>
              </a:spcBef>
              <a:spcAft>
                <a:spcPct val="0"/>
              </a:spcAft>
              <a:buClrTx/>
              <a:buSzTx/>
              <a:buFontTx/>
              <a:buNone/>
              <a:defRPr/>
            </a:pPr>
            <a:endParaRPr kumimoji="0" lang="zh-CN" altLang="en-US" sz="3600" b="1" i="0" u="none" strike="noStrike" kern="1200" cap="none" spc="0" normalizeH="0" baseline="0" noProof="0" dirty="0">
              <a:ln>
                <a:noFill/>
              </a:ln>
              <a:solidFill>
                <a:srgbClr val="FF0000"/>
              </a:solidFill>
              <a:effectLst/>
              <a:uLnTx/>
              <a:uFillTx/>
              <a:latin typeface="+mn-ea"/>
              <a:ea typeface="+mn-ea"/>
              <a:cs typeface="+mn-cs"/>
            </a:endParaRPr>
          </a:p>
        </p:txBody>
      </p:sp>
      <p:sp>
        <p:nvSpPr>
          <p:cNvPr id="100" name="文本框 99"/>
          <p:cNvSpPr txBox="1"/>
          <p:nvPr/>
        </p:nvSpPr>
        <p:spPr>
          <a:xfrm>
            <a:off x="1998980" y="1412875"/>
            <a:ext cx="6134100" cy="706755"/>
          </a:xfrm>
          <a:prstGeom prst="rect">
            <a:avLst/>
          </a:prstGeom>
          <a:noFill/>
          <a:ln w="9525">
            <a:noFill/>
          </a:ln>
        </p:spPr>
        <p:txBody>
          <a:bodyPr wrap="square">
            <a:spAutoFit/>
          </a:bodyPr>
          <a:lstStyle/>
          <a:p>
            <a:pPr algn="ctr"/>
            <a:r>
              <a:rPr lang="zh-CN" sz="4000" b="1">
                <a:solidFill>
                  <a:srgbClr val="FF0000"/>
                </a:solidFill>
                <a:latin typeface="宋体" panose="02010600030101010101" pitchFamily="2" charset="-122"/>
                <a:cs typeface="方正书宋_GBK" panose="03000509000000000000" charset="-122"/>
              </a:rPr>
              <a:t>第二章相互作用</a:t>
            </a:r>
            <a:endParaRPr lang="zh-CN" altLang="en-US" sz="1400" b="1">
              <a:solidFill>
                <a:srgbClr val="FF0000"/>
              </a:solidFill>
              <a:cs typeface="方正书宋_GBK" panose="03000509000000000000" charset="-122"/>
            </a:endParaRPr>
          </a:p>
        </p:txBody>
      </p:sp>
      <p:sp>
        <p:nvSpPr>
          <p:cNvPr id="2" name="文本框 1"/>
          <p:cNvSpPr txBox="1"/>
          <p:nvPr/>
        </p:nvSpPr>
        <p:spPr>
          <a:xfrm>
            <a:off x="1905635" y="2707640"/>
            <a:ext cx="6811645" cy="1076325"/>
          </a:xfrm>
          <a:prstGeom prst="rect">
            <a:avLst/>
          </a:prstGeom>
          <a:noFill/>
          <a:ln w="9525">
            <a:noFill/>
          </a:ln>
        </p:spPr>
        <p:txBody>
          <a:bodyPr wrap="square">
            <a:spAutoFit/>
          </a:bodyPr>
          <a:lstStyle/>
          <a:p>
            <a:pPr algn="ctr"/>
            <a:r>
              <a:rPr b="1">
                <a:solidFill>
                  <a:srgbClr val="FF0000"/>
                </a:solidFill>
                <a:cs typeface="方正书宋_GBK" panose="03000509000000000000" charset="-122"/>
              </a:rPr>
              <a:t>第2讲　力的合成与分解、共点力的平衡</a:t>
            </a:r>
            <a:endParaRPr lang="zh-CN" b="1">
              <a:solidFill>
                <a:srgbClr val="FF0000"/>
              </a:solidFill>
              <a:cs typeface="方正书宋_GBK" panose="03000509000000000000"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 name="必备知识.eps" descr="id:2147494472;FounderCES"/>
          <p:cNvPicPr>
            <a:picLocks noChangeAspect="1"/>
          </p:cNvPicPr>
          <p:nvPr/>
        </p:nvPicPr>
        <p:blipFill>
          <a:blip r:embed="rId1"/>
          <a:stretch>
            <a:fillRect/>
          </a:stretch>
        </p:blipFill>
        <p:spPr>
          <a:xfrm>
            <a:off x="868680" y="814705"/>
            <a:ext cx="8772525" cy="401955"/>
          </a:xfrm>
          <a:prstGeom prst="rect">
            <a:avLst/>
          </a:prstGeom>
        </p:spPr>
      </p:pic>
      <p:pic>
        <p:nvPicPr>
          <p:cNvPr id="210" name="GZWL193X.EPS" descr="id:2147494754;FounderCES"/>
          <p:cNvPicPr>
            <a:picLocks noChangeAspect="1"/>
          </p:cNvPicPr>
          <p:nvPr/>
        </p:nvPicPr>
        <p:blipFill>
          <a:blip r:embed="rId2"/>
          <a:stretch>
            <a:fillRect/>
          </a:stretch>
        </p:blipFill>
        <p:spPr>
          <a:xfrm>
            <a:off x="667511" y="1423035"/>
            <a:ext cx="8941306" cy="4921250"/>
          </a:xfrm>
          <a:prstGeom prst="rect">
            <a:avLst/>
          </a:prstGeom>
        </p:spPr>
      </p:pic>
      <p:sp>
        <p:nvSpPr>
          <p:cNvPr id="4" name="TextBox 3"/>
          <p:cNvSpPr txBox="1"/>
          <p:nvPr/>
        </p:nvSpPr>
        <p:spPr>
          <a:xfrm>
            <a:off x="6525427" y="1428736"/>
            <a:ext cx="1643074" cy="400110"/>
          </a:xfrm>
          <a:prstGeom prst="rect">
            <a:avLst/>
          </a:prstGeom>
          <a:noFill/>
        </p:spPr>
        <p:txBody>
          <a:bodyPr wrap="square" rtlCol="0">
            <a:spAutoFit/>
          </a:bodyPr>
          <a:lstStyle/>
          <a:p>
            <a:r>
              <a:rPr lang="zh-CN" altLang="en-US" sz="2000" b="1" dirty="0" smtClean="0">
                <a:solidFill>
                  <a:srgbClr val="FF0000"/>
                </a:solidFill>
              </a:rPr>
              <a:t>效果</a:t>
            </a:r>
            <a:endParaRPr lang="zh-CN" altLang="en-US" sz="2000" b="1" dirty="0">
              <a:solidFill>
                <a:srgbClr val="FF0000"/>
              </a:solidFill>
            </a:endParaRPr>
          </a:p>
        </p:txBody>
      </p:sp>
      <p:sp>
        <p:nvSpPr>
          <p:cNvPr id="5" name="TextBox 4"/>
          <p:cNvSpPr txBox="1"/>
          <p:nvPr/>
        </p:nvSpPr>
        <p:spPr>
          <a:xfrm>
            <a:off x="4668039" y="2071678"/>
            <a:ext cx="2357454" cy="400110"/>
          </a:xfrm>
          <a:prstGeom prst="rect">
            <a:avLst/>
          </a:prstGeom>
          <a:noFill/>
        </p:spPr>
        <p:txBody>
          <a:bodyPr wrap="square" rtlCol="0">
            <a:spAutoFit/>
          </a:bodyPr>
          <a:lstStyle/>
          <a:p>
            <a:r>
              <a:rPr lang="zh-CN" altLang="en-US" sz="2000" b="1" dirty="0" smtClean="0">
                <a:solidFill>
                  <a:srgbClr val="FF0000"/>
                </a:solidFill>
              </a:rPr>
              <a:t>几个已知力的合力</a:t>
            </a:r>
            <a:endParaRPr lang="zh-CN" altLang="en-US" sz="2000" b="1" dirty="0">
              <a:solidFill>
                <a:srgbClr val="FF0000"/>
              </a:solidFill>
            </a:endParaRPr>
          </a:p>
        </p:txBody>
      </p:sp>
      <p:sp>
        <p:nvSpPr>
          <p:cNvPr id="6" name="TextBox 5"/>
          <p:cNvSpPr txBox="1"/>
          <p:nvPr/>
        </p:nvSpPr>
        <p:spPr>
          <a:xfrm>
            <a:off x="6239675" y="1814444"/>
            <a:ext cx="1643074" cy="400110"/>
          </a:xfrm>
          <a:prstGeom prst="rect">
            <a:avLst/>
          </a:prstGeom>
          <a:noFill/>
        </p:spPr>
        <p:txBody>
          <a:bodyPr wrap="square" rtlCol="0">
            <a:spAutoFit/>
          </a:bodyPr>
          <a:lstStyle/>
          <a:p>
            <a:r>
              <a:rPr lang="zh-CN" altLang="en-US" sz="2000" b="1" dirty="0" smtClean="0">
                <a:solidFill>
                  <a:srgbClr val="FF0000"/>
                </a:solidFill>
              </a:rPr>
              <a:t>等效替代</a:t>
            </a:r>
            <a:endParaRPr lang="zh-CN" altLang="en-US" sz="2000" b="1" dirty="0">
              <a:solidFill>
                <a:srgbClr val="FF0000"/>
              </a:solidFill>
            </a:endParaRPr>
          </a:p>
        </p:txBody>
      </p:sp>
      <p:sp>
        <p:nvSpPr>
          <p:cNvPr id="7" name="TextBox 6"/>
          <p:cNvSpPr txBox="1"/>
          <p:nvPr/>
        </p:nvSpPr>
        <p:spPr>
          <a:xfrm>
            <a:off x="8454253" y="2428868"/>
            <a:ext cx="1643074" cy="400110"/>
          </a:xfrm>
          <a:prstGeom prst="rect">
            <a:avLst/>
          </a:prstGeom>
          <a:noFill/>
        </p:spPr>
        <p:txBody>
          <a:bodyPr wrap="square" rtlCol="0">
            <a:spAutoFit/>
          </a:bodyPr>
          <a:lstStyle/>
          <a:p>
            <a:r>
              <a:rPr lang="zh-CN" altLang="en-US" sz="2000" b="1" dirty="0" smtClean="0">
                <a:solidFill>
                  <a:srgbClr val="FF0000"/>
                </a:solidFill>
              </a:rPr>
              <a:t>分力</a:t>
            </a:r>
            <a:endParaRPr lang="zh-CN" altLang="en-US" sz="2000" b="1" dirty="0">
              <a:solidFill>
                <a:srgbClr val="FF0000"/>
              </a:solidFill>
            </a:endParaRPr>
          </a:p>
        </p:txBody>
      </p:sp>
      <p:sp>
        <p:nvSpPr>
          <p:cNvPr id="8" name="TextBox 7"/>
          <p:cNvSpPr txBox="1"/>
          <p:nvPr/>
        </p:nvSpPr>
        <p:spPr>
          <a:xfrm>
            <a:off x="3882221" y="3028890"/>
            <a:ext cx="1643074" cy="400110"/>
          </a:xfrm>
          <a:prstGeom prst="rect">
            <a:avLst/>
          </a:prstGeom>
          <a:noFill/>
        </p:spPr>
        <p:txBody>
          <a:bodyPr wrap="square" rtlCol="0">
            <a:spAutoFit/>
          </a:bodyPr>
          <a:lstStyle/>
          <a:p>
            <a:r>
              <a:rPr lang="zh-CN" altLang="en-US" sz="2000" b="1" dirty="0" smtClean="0">
                <a:solidFill>
                  <a:srgbClr val="FF0000"/>
                </a:solidFill>
              </a:rPr>
              <a:t>平行四边形</a:t>
            </a:r>
            <a:endParaRPr lang="zh-CN" altLang="en-US" sz="2000" b="1" dirty="0">
              <a:solidFill>
                <a:srgbClr val="FF0000"/>
              </a:solidFill>
            </a:endParaRPr>
          </a:p>
        </p:txBody>
      </p:sp>
      <p:sp>
        <p:nvSpPr>
          <p:cNvPr id="9" name="TextBox 8"/>
          <p:cNvSpPr txBox="1"/>
          <p:nvPr/>
        </p:nvSpPr>
        <p:spPr>
          <a:xfrm>
            <a:off x="6596865" y="3071810"/>
            <a:ext cx="1643074" cy="400110"/>
          </a:xfrm>
          <a:prstGeom prst="rect">
            <a:avLst/>
          </a:prstGeom>
          <a:noFill/>
        </p:spPr>
        <p:txBody>
          <a:bodyPr wrap="square" rtlCol="0">
            <a:spAutoFit/>
          </a:bodyPr>
          <a:lstStyle/>
          <a:p>
            <a:r>
              <a:rPr lang="zh-CN" altLang="en-US" sz="2000" b="1" dirty="0" smtClean="0">
                <a:solidFill>
                  <a:srgbClr val="FF0000"/>
                </a:solidFill>
              </a:rPr>
              <a:t>合力</a:t>
            </a:r>
            <a:endParaRPr lang="zh-CN" altLang="en-US" sz="2000" b="1" dirty="0">
              <a:solidFill>
                <a:srgbClr val="FF0000"/>
              </a:solidFill>
            </a:endParaRPr>
          </a:p>
        </p:txBody>
      </p:sp>
      <p:sp>
        <p:nvSpPr>
          <p:cNvPr id="10" name="TextBox 9"/>
          <p:cNvSpPr txBox="1"/>
          <p:nvPr/>
        </p:nvSpPr>
        <p:spPr>
          <a:xfrm>
            <a:off x="5168105" y="3643314"/>
            <a:ext cx="1643074" cy="400110"/>
          </a:xfrm>
          <a:prstGeom prst="rect">
            <a:avLst/>
          </a:prstGeom>
          <a:noFill/>
        </p:spPr>
        <p:txBody>
          <a:bodyPr wrap="square" rtlCol="0">
            <a:spAutoFit/>
          </a:bodyPr>
          <a:lstStyle/>
          <a:p>
            <a:r>
              <a:rPr lang="zh-CN" altLang="en-US" sz="2000" b="1" dirty="0" smtClean="0">
                <a:solidFill>
                  <a:srgbClr val="FF0000"/>
                </a:solidFill>
              </a:rPr>
              <a:t>分力</a:t>
            </a:r>
            <a:endParaRPr lang="zh-CN" altLang="en-US" sz="2000" b="1" dirty="0">
              <a:solidFill>
                <a:srgbClr val="FF0000"/>
              </a:solidFill>
            </a:endParaRPr>
          </a:p>
        </p:txBody>
      </p:sp>
      <p:sp>
        <p:nvSpPr>
          <p:cNvPr id="11" name="TextBox 10"/>
          <p:cNvSpPr txBox="1"/>
          <p:nvPr/>
        </p:nvSpPr>
        <p:spPr>
          <a:xfrm>
            <a:off x="3667907" y="3929066"/>
            <a:ext cx="1643074" cy="400110"/>
          </a:xfrm>
          <a:prstGeom prst="rect">
            <a:avLst/>
          </a:prstGeom>
          <a:noFill/>
        </p:spPr>
        <p:txBody>
          <a:bodyPr wrap="square" rtlCol="0">
            <a:spAutoFit/>
          </a:bodyPr>
          <a:lstStyle/>
          <a:p>
            <a:r>
              <a:rPr lang="zh-CN" altLang="en-US" sz="2000" b="1" dirty="0" smtClean="0">
                <a:solidFill>
                  <a:srgbClr val="FF0000"/>
                </a:solidFill>
              </a:rPr>
              <a:t>逆</a:t>
            </a:r>
            <a:endParaRPr lang="zh-CN" altLang="en-US" sz="2000" b="1" dirty="0">
              <a:solidFill>
                <a:srgbClr val="FF0000"/>
              </a:solidFill>
            </a:endParaRPr>
          </a:p>
        </p:txBody>
      </p:sp>
      <p:sp>
        <p:nvSpPr>
          <p:cNvPr id="12" name="TextBox 11"/>
          <p:cNvSpPr txBox="1"/>
          <p:nvPr/>
        </p:nvSpPr>
        <p:spPr>
          <a:xfrm>
            <a:off x="7525559" y="3929066"/>
            <a:ext cx="1643074" cy="400110"/>
          </a:xfrm>
          <a:prstGeom prst="rect">
            <a:avLst/>
          </a:prstGeom>
          <a:noFill/>
        </p:spPr>
        <p:txBody>
          <a:bodyPr wrap="square" rtlCol="0">
            <a:spAutoFit/>
          </a:bodyPr>
          <a:lstStyle/>
          <a:p>
            <a:r>
              <a:rPr lang="zh-CN" altLang="en-US" sz="2000" b="1" dirty="0" smtClean="0">
                <a:solidFill>
                  <a:srgbClr val="FF0000"/>
                </a:solidFill>
              </a:rPr>
              <a:t>斜边</a:t>
            </a:r>
            <a:endParaRPr lang="zh-CN" altLang="en-US" sz="2000" b="1" dirty="0">
              <a:solidFill>
                <a:srgbClr val="FF0000"/>
              </a:solidFill>
            </a:endParaRPr>
          </a:p>
        </p:txBody>
      </p:sp>
      <p:sp>
        <p:nvSpPr>
          <p:cNvPr id="13" name="TextBox 12"/>
          <p:cNvSpPr txBox="1"/>
          <p:nvPr/>
        </p:nvSpPr>
        <p:spPr>
          <a:xfrm>
            <a:off x="4596601" y="4886278"/>
            <a:ext cx="1643074" cy="400110"/>
          </a:xfrm>
          <a:prstGeom prst="rect">
            <a:avLst/>
          </a:prstGeom>
          <a:noFill/>
        </p:spPr>
        <p:txBody>
          <a:bodyPr wrap="square" rtlCol="0">
            <a:spAutoFit/>
          </a:bodyPr>
          <a:lstStyle/>
          <a:p>
            <a:r>
              <a:rPr lang="zh-CN" altLang="en-US" sz="2000" b="1" dirty="0" smtClean="0">
                <a:solidFill>
                  <a:srgbClr val="FF0000"/>
                </a:solidFill>
              </a:rPr>
              <a:t>作用线</a:t>
            </a:r>
            <a:endParaRPr lang="zh-CN" altLang="en-US" sz="2000" b="1" dirty="0">
              <a:solidFill>
                <a:srgbClr val="FF0000"/>
              </a:solidFill>
            </a:endParaRPr>
          </a:p>
        </p:txBody>
      </p:sp>
      <p:sp>
        <p:nvSpPr>
          <p:cNvPr id="14" name="TextBox 13"/>
          <p:cNvSpPr txBox="1"/>
          <p:nvPr/>
        </p:nvSpPr>
        <p:spPr>
          <a:xfrm>
            <a:off x="5811047" y="4886278"/>
            <a:ext cx="1643074" cy="400110"/>
          </a:xfrm>
          <a:prstGeom prst="rect">
            <a:avLst/>
          </a:prstGeom>
          <a:noFill/>
        </p:spPr>
        <p:txBody>
          <a:bodyPr wrap="square" rtlCol="0">
            <a:spAutoFit/>
          </a:bodyPr>
          <a:lstStyle/>
          <a:p>
            <a:r>
              <a:rPr lang="zh-CN" altLang="en-US" sz="2000" b="1" dirty="0" smtClean="0">
                <a:solidFill>
                  <a:srgbClr val="FF0000"/>
                </a:solidFill>
              </a:rPr>
              <a:t>延长线</a:t>
            </a:r>
            <a:endParaRPr lang="zh-CN" altLang="en-US" sz="2000" b="1" dirty="0">
              <a:solidFill>
                <a:srgbClr val="FF0000"/>
              </a:solidFill>
            </a:endParaRPr>
          </a:p>
        </p:txBody>
      </p:sp>
      <p:sp>
        <p:nvSpPr>
          <p:cNvPr id="15" name="TextBox 14"/>
          <p:cNvSpPr txBox="1"/>
          <p:nvPr/>
        </p:nvSpPr>
        <p:spPr>
          <a:xfrm>
            <a:off x="5953923" y="5214950"/>
            <a:ext cx="1643074" cy="400110"/>
          </a:xfrm>
          <a:prstGeom prst="rect">
            <a:avLst/>
          </a:prstGeom>
          <a:noFill/>
        </p:spPr>
        <p:txBody>
          <a:bodyPr wrap="square" rtlCol="0">
            <a:spAutoFit/>
          </a:bodyPr>
          <a:lstStyle/>
          <a:p>
            <a:r>
              <a:rPr lang="zh-CN" altLang="en-US" sz="2000" b="1" dirty="0" smtClean="0">
                <a:solidFill>
                  <a:srgbClr val="FF0000"/>
                </a:solidFill>
              </a:rPr>
              <a:t>静止</a:t>
            </a:r>
            <a:endParaRPr lang="zh-CN" altLang="en-US" sz="2000" b="1" dirty="0">
              <a:solidFill>
                <a:srgbClr val="FF0000"/>
              </a:solidFill>
            </a:endParaRPr>
          </a:p>
        </p:txBody>
      </p:sp>
      <p:sp>
        <p:nvSpPr>
          <p:cNvPr id="16" name="TextBox 15"/>
          <p:cNvSpPr txBox="1"/>
          <p:nvPr/>
        </p:nvSpPr>
        <p:spPr>
          <a:xfrm>
            <a:off x="6596865" y="5214950"/>
            <a:ext cx="2071702" cy="400110"/>
          </a:xfrm>
          <a:prstGeom prst="rect">
            <a:avLst/>
          </a:prstGeom>
          <a:noFill/>
        </p:spPr>
        <p:txBody>
          <a:bodyPr wrap="square" rtlCol="0">
            <a:spAutoFit/>
          </a:bodyPr>
          <a:lstStyle/>
          <a:p>
            <a:r>
              <a:rPr lang="zh-CN" altLang="en-US" sz="2000" b="1" dirty="0" smtClean="0">
                <a:solidFill>
                  <a:srgbClr val="FF0000"/>
                </a:solidFill>
              </a:rPr>
              <a:t>匀速直线运动</a:t>
            </a:r>
            <a:endParaRPr lang="zh-CN" altLang="en-US" sz="2000" b="1" dirty="0">
              <a:solidFill>
                <a:srgbClr val="FF0000"/>
              </a:solidFill>
            </a:endParaRPr>
          </a:p>
        </p:txBody>
      </p:sp>
      <p:sp>
        <p:nvSpPr>
          <p:cNvPr id="17" name="TextBox 16"/>
          <p:cNvSpPr txBox="1"/>
          <p:nvPr/>
        </p:nvSpPr>
        <p:spPr>
          <a:xfrm>
            <a:off x="4810915" y="5529220"/>
            <a:ext cx="3357586" cy="400110"/>
          </a:xfrm>
          <a:prstGeom prst="rect">
            <a:avLst/>
          </a:prstGeom>
          <a:noFill/>
        </p:spPr>
        <p:txBody>
          <a:bodyPr wrap="square" rtlCol="0">
            <a:spAutoFit/>
          </a:bodyPr>
          <a:lstStyle/>
          <a:p>
            <a:r>
              <a:rPr lang="zh-CN" altLang="en-US" sz="2000" b="1" dirty="0" smtClean="0">
                <a:solidFill>
                  <a:srgbClr val="FF0000"/>
                </a:solidFill>
              </a:rPr>
              <a:t>物体所受的合外力等于零</a:t>
            </a:r>
            <a:endParaRPr lang="zh-CN" altLang="en-US" sz="2000" b="1" dirty="0">
              <a:solidFill>
                <a:srgbClr val="FF0000"/>
              </a:solidFill>
            </a:endParaRPr>
          </a:p>
        </p:txBody>
      </p:sp>
      <p:sp>
        <p:nvSpPr>
          <p:cNvPr id="19" name="TextBox 18"/>
          <p:cNvSpPr txBox="1"/>
          <p:nvPr/>
        </p:nvSpPr>
        <p:spPr>
          <a:xfrm>
            <a:off x="8382815" y="5600658"/>
            <a:ext cx="1643074" cy="400110"/>
          </a:xfrm>
          <a:prstGeom prst="rect">
            <a:avLst/>
          </a:prstGeom>
          <a:noFill/>
        </p:spPr>
        <p:txBody>
          <a:bodyPr wrap="square" rtlCol="0">
            <a:spAutoFit/>
          </a:bodyPr>
          <a:lstStyle/>
          <a:p>
            <a:r>
              <a:rPr lang="en-US" altLang="zh-CN" sz="2000" b="1" dirty="0" smtClean="0">
                <a:solidFill>
                  <a:srgbClr val="FF0000"/>
                </a:solidFill>
              </a:rPr>
              <a:t>0</a:t>
            </a:r>
            <a:endParaRPr lang="zh-CN" altLang="en-US" sz="2000" b="1" dirty="0">
              <a:solidFill>
                <a:srgbClr val="FF0000"/>
              </a:solidFill>
            </a:endParaRPr>
          </a:p>
        </p:txBody>
      </p:sp>
      <p:sp>
        <p:nvSpPr>
          <p:cNvPr id="20" name="TextBox 19"/>
          <p:cNvSpPr txBox="1"/>
          <p:nvPr/>
        </p:nvSpPr>
        <p:spPr>
          <a:xfrm>
            <a:off x="4739477" y="5857892"/>
            <a:ext cx="1643074" cy="400110"/>
          </a:xfrm>
          <a:prstGeom prst="rect">
            <a:avLst/>
          </a:prstGeom>
          <a:noFill/>
        </p:spPr>
        <p:txBody>
          <a:bodyPr wrap="square" rtlCol="0">
            <a:spAutoFit/>
          </a:bodyPr>
          <a:lstStyle/>
          <a:p>
            <a:r>
              <a:rPr lang="en-US" altLang="zh-CN" sz="2000" b="1" dirty="0" smtClean="0">
                <a:solidFill>
                  <a:srgbClr val="FF0000"/>
                </a:solidFill>
              </a:rPr>
              <a:t>0</a:t>
            </a:r>
            <a:endParaRPr lang="zh-CN" altLang="en-US" sz="2000" b="1" dirty="0">
              <a:solidFill>
                <a:srgbClr val="FF0000"/>
              </a:solidFill>
            </a:endParaRPr>
          </a:p>
        </p:txBody>
      </p:sp>
      <p:sp>
        <p:nvSpPr>
          <p:cNvPr id="21" name="TextBox 20"/>
          <p:cNvSpPr txBox="1"/>
          <p:nvPr/>
        </p:nvSpPr>
        <p:spPr>
          <a:xfrm>
            <a:off x="5882485" y="5857892"/>
            <a:ext cx="1643074" cy="400110"/>
          </a:xfrm>
          <a:prstGeom prst="rect">
            <a:avLst/>
          </a:prstGeom>
          <a:noFill/>
        </p:spPr>
        <p:txBody>
          <a:bodyPr wrap="square" rtlCol="0">
            <a:spAutoFit/>
          </a:bodyPr>
          <a:lstStyle/>
          <a:p>
            <a:r>
              <a:rPr lang="en-US" altLang="zh-CN" sz="2000" b="1" dirty="0" smtClean="0">
                <a:solidFill>
                  <a:srgbClr val="FF0000"/>
                </a:solidFill>
              </a:rPr>
              <a:t>0</a:t>
            </a:r>
            <a:endParaRPr lang="zh-CN" altLang="en-US" sz="2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1+#ppt_w/2"/>
                                          </p:val>
                                        </p:tav>
                                        <p:tav tm="100000">
                                          <p:val>
                                            <p:strVal val="#ppt_x"/>
                                          </p:val>
                                        </p:tav>
                                      </p:tavLst>
                                    </p:anim>
                                    <p:anim calcmode="lin" valueType="num">
                                      <p:cBhvr additive="base">
                                        <p:cTn id="32"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1+#ppt_w/2"/>
                                          </p:val>
                                        </p:tav>
                                        <p:tav tm="100000">
                                          <p:val>
                                            <p:strVal val="#ppt_x"/>
                                          </p:val>
                                        </p:tav>
                                      </p:tavLst>
                                    </p:anim>
                                    <p:anim calcmode="lin" valueType="num">
                                      <p:cBhvr additive="base">
                                        <p:cTn id="3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1+#ppt_w/2"/>
                                          </p:val>
                                        </p:tav>
                                        <p:tav tm="100000">
                                          <p:val>
                                            <p:strVal val="#ppt_x"/>
                                          </p:val>
                                        </p:tav>
                                      </p:tavLst>
                                    </p:anim>
                                    <p:anim calcmode="lin" valueType="num">
                                      <p:cBhvr additive="base">
                                        <p:cTn id="4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grpId="0" nodeType="click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500" fill="hold"/>
                                        <p:tgtEl>
                                          <p:spTgt spid="11"/>
                                        </p:tgtEl>
                                        <p:attrNameLst>
                                          <p:attrName>ppt_x</p:attrName>
                                        </p:attrNameLst>
                                      </p:cBhvr>
                                      <p:tavLst>
                                        <p:tav tm="0">
                                          <p:val>
                                            <p:strVal val="1+#ppt_w/2"/>
                                          </p:val>
                                        </p:tav>
                                        <p:tav tm="100000">
                                          <p:val>
                                            <p:strVal val="#ppt_x"/>
                                          </p:val>
                                        </p:tav>
                                      </p:tavLst>
                                    </p:anim>
                                    <p:anim calcmode="lin" valueType="num">
                                      <p:cBhvr additive="base">
                                        <p:cTn id="50"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2"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500" fill="hold"/>
                                        <p:tgtEl>
                                          <p:spTgt spid="12"/>
                                        </p:tgtEl>
                                        <p:attrNameLst>
                                          <p:attrName>ppt_x</p:attrName>
                                        </p:attrNameLst>
                                      </p:cBhvr>
                                      <p:tavLst>
                                        <p:tav tm="0">
                                          <p:val>
                                            <p:strVal val="1+#ppt_w/2"/>
                                          </p:val>
                                        </p:tav>
                                        <p:tav tm="100000">
                                          <p:val>
                                            <p:strVal val="#ppt_x"/>
                                          </p:val>
                                        </p:tav>
                                      </p:tavLst>
                                    </p:anim>
                                    <p:anim calcmode="lin" valueType="num">
                                      <p:cBhvr additive="base">
                                        <p:cTn id="56"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2" fill="hold" grpId="0" nodeType="click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500" fill="hold"/>
                                        <p:tgtEl>
                                          <p:spTgt spid="13"/>
                                        </p:tgtEl>
                                        <p:attrNameLst>
                                          <p:attrName>ppt_x</p:attrName>
                                        </p:attrNameLst>
                                      </p:cBhvr>
                                      <p:tavLst>
                                        <p:tav tm="0">
                                          <p:val>
                                            <p:strVal val="1+#ppt_w/2"/>
                                          </p:val>
                                        </p:tav>
                                        <p:tav tm="100000">
                                          <p:val>
                                            <p:strVal val="#ppt_x"/>
                                          </p:val>
                                        </p:tav>
                                      </p:tavLst>
                                    </p:anim>
                                    <p:anim calcmode="lin" valueType="num">
                                      <p:cBhvr additive="base">
                                        <p:cTn id="62"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2" fill="hold" grpId="0" nodeType="click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additive="base">
                                        <p:cTn id="67" dur="500" fill="hold"/>
                                        <p:tgtEl>
                                          <p:spTgt spid="14"/>
                                        </p:tgtEl>
                                        <p:attrNameLst>
                                          <p:attrName>ppt_x</p:attrName>
                                        </p:attrNameLst>
                                      </p:cBhvr>
                                      <p:tavLst>
                                        <p:tav tm="0">
                                          <p:val>
                                            <p:strVal val="1+#ppt_w/2"/>
                                          </p:val>
                                        </p:tav>
                                        <p:tav tm="100000">
                                          <p:val>
                                            <p:strVal val="#ppt_x"/>
                                          </p:val>
                                        </p:tav>
                                      </p:tavLst>
                                    </p:anim>
                                    <p:anim calcmode="lin" valueType="num">
                                      <p:cBhvr additive="base">
                                        <p:cTn id="68"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2" fill="hold" grpId="0" nodeType="click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additive="base">
                                        <p:cTn id="73" dur="500" fill="hold"/>
                                        <p:tgtEl>
                                          <p:spTgt spid="15"/>
                                        </p:tgtEl>
                                        <p:attrNameLst>
                                          <p:attrName>ppt_x</p:attrName>
                                        </p:attrNameLst>
                                      </p:cBhvr>
                                      <p:tavLst>
                                        <p:tav tm="0">
                                          <p:val>
                                            <p:strVal val="1+#ppt_w/2"/>
                                          </p:val>
                                        </p:tav>
                                        <p:tav tm="100000">
                                          <p:val>
                                            <p:strVal val="#ppt_x"/>
                                          </p:val>
                                        </p:tav>
                                      </p:tavLst>
                                    </p:anim>
                                    <p:anim calcmode="lin" valueType="num">
                                      <p:cBhvr additive="base">
                                        <p:cTn id="74"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2" fill="hold" grpId="0" nodeType="click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500" fill="hold"/>
                                        <p:tgtEl>
                                          <p:spTgt spid="16"/>
                                        </p:tgtEl>
                                        <p:attrNameLst>
                                          <p:attrName>ppt_x</p:attrName>
                                        </p:attrNameLst>
                                      </p:cBhvr>
                                      <p:tavLst>
                                        <p:tav tm="0">
                                          <p:val>
                                            <p:strVal val="1+#ppt_w/2"/>
                                          </p:val>
                                        </p:tav>
                                        <p:tav tm="100000">
                                          <p:val>
                                            <p:strVal val="#ppt_x"/>
                                          </p:val>
                                        </p:tav>
                                      </p:tavLst>
                                    </p:anim>
                                    <p:anim calcmode="lin" valueType="num">
                                      <p:cBhvr additive="base">
                                        <p:cTn id="80"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2" fill="hold" grpId="0" nodeType="click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500" fill="hold"/>
                                        <p:tgtEl>
                                          <p:spTgt spid="17"/>
                                        </p:tgtEl>
                                        <p:attrNameLst>
                                          <p:attrName>ppt_x</p:attrName>
                                        </p:attrNameLst>
                                      </p:cBhvr>
                                      <p:tavLst>
                                        <p:tav tm="0">
                                          <p:val>
                                            <p:strVal val="1+#ppt_w/2"/>
                                          </p:val>
                                        </p:tav>
                                        <p:tav tm="100000">
                                          <p:val>
                                            <p:strVal val="#ppt_x"/>
                                          </p:val>
                                        </p:tav>
                                      </p:tavLst>
                                    </p:anim>
                                    <p:anim calcmode="lin" valueType="num">
                                      <p:cBhvr additive="base">
                                        <p:cTn id="86"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2" fill="hold" grpId="0" nodeType="click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additive="base">
                                        <p:cTn id="91" dur="500" fill="hold"/>
                                        <p:tgtEl>
                                          <p:spTgt spid="19"/>
                                        </p:tgtEl>
                                        <p:attrNameLst>
                                          <p:attrName>ppt_x</p:attrName>
                                        </p:attrNameLst>
                                      </p:cBhvr>
                                      <p:tavLst>
                                        <p:tav tm="0">
                                          <p:val>
                                            <p:strVal val="1+#ppt_w/2"/>
                                          </p:val>
                                        </p:tav>
                                        <p:tav tm="100000">
                                          <p:val>
                                            <p:strVal val="#ppt_x"/>
                                          </p:val>
                                        </p:tav>
                                      </p:tavLst>
                                    </p:anim>
                                    <p:anim calcmode="lin" valueType="num">
                                      <p:cBhvr additive="base">
                                        <p:cTn id="92" dur="5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2" fill="hold" grpId="0" nodeType="click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additive="base">
                                        <p:cTn id="97" dur="500" fill="hold"/>
                                        <p:tgtEl>
                                          <p:spTgt spid="20"/>
                                        </p:tgtEl>
                                        <p:attrNameLst>
                                          <p:attrName>ppt_x</p:attrName>
                                        </p:attrNameLst>
                                      </p:cBhvr>
                                      <p:tavLst>
                                        <p:tav tm="0">
                                          <p:val>
                                            <p:strVal val="1+#ppt_w/2"/>
                                          </p:val>
                                        </p:tav>
                                        <p:tav tm="100000">
                                          <p:val>
                                            <p:strVal val="#ppt_x"/>
                                          </p:val>
                                        </p:tav>
                                      </p:tavLst>
                                    </p:anim>
                                    <p:anim calcmode="lin" valueType="num">
                                      <p:cBhvr additive="base">
                                        <p:cTn id="98"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2" fill="hold" grpId="0" nodeType="clickEffect">
                                  <p:stCondLst>
                                    <p:cond delay="0"/>
                                  </p:stCondLst>
                                  <p:childTnLst>
                                    <p:set>
                                      <p:cBhvr>
                                        <p:cTn id="102" dur="1" fill="hold">
                                          <p:stCondLst>
                                            <p:cond delay="0"/>
                                          </p:stCondLst>
                                        </p:cTn>
                                        <p:tgtEl>
                                          <p:spTgt spid="21"/>
                                        </p:tgtEl>
                                        <p:attrNameLst>
                                          <p:attrName>style.visibility</p:attrName>
                                        </p:attrNameLst>
                                      </p:cBhvr>
                                      <p:to>
                                        <p:strVal val="visible"/>
                                      </p:to>
                                    </p:set>
                                    <p:anim calcmode="lin" valueType="num">
                                      <p:cBhvr additive="base">
                                        <p:cTn id="103" dur="500" fill="hold"/>
                                        <p:tgtEl>
                                          <p:spTgt spid="21"/>
                                        </p:tgtEl>
                                        <p:attrNameLst>
                                          <p:attrName>ppt_x</p:attrName>
                                        </p:attrNameLst>
                                      </p:cBhvr>
                                      <p:tavLst>
                                        <p:tav tm="0">
                                          <p:val>
                                            <p:strVal val="1+#ppt_w/2"/>
                                          </p:val>
                                        </p:tav>
                                        <p:tav tm="100000">
                                          <p:val>
                                            <p:strVal val="#ppt_x"/>
                                          </p:val>
                                        </p:tav>
                                      </p:tavLst>
                                    </p:anim>
                                    <p:anim calcmode="lin" valueType="num">
                                      <p:cBhvr additive="base">
                                        <p:cTn id="104"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P spid="11" grpId="0"/>
      <p:bldP spid="12" grpId="0"/>
      <p:bldP spid="13" grpId="0"/>
      <p:bldP spid="14" grpId="0"/>
      <p:bldP spid="15" grpId="0"/>
      <p:bldP spid="16" grpId="0"/>
      <p:bldP spid="17" grpId="0"/>
      <p:bldP spid="19" grpId="0"/>
      <p:bldP spid="20" grpId="0"/>
      <p:bldP spid="2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4315" y="1353820"/>
            <a:ext cx="10118725" cy="5169535"/>
          </a:xfrm>
          <a:prstGeom prst="rect">
            <a:avLst/>
          </a:prstGeom>
          <a:noFill/>
        </p:spPr>
        <p:txBody>
          <a:bodyPr wrap="square" rtlCol="0">
            <a:spAutoFit/>
          </a:bodyPr>
          <a:lstStyle/>
          <a:p>
            <a:pPr>
              <a:lnSpc>
                <a:spcPct val="150000"/>
              </a:lnSpc>
            </a:pPr>
            <a:r>
              <a:rPr lang="zh-CN" altLang="en-US" sz="2000" b="1">
                <a:solidFill>
                  <a:srgbClr val="FF0000"/>
                </a:solidFill>
              </a:rPr>
              <a:t>考点一合力与分力的理解</a:t>
            </a:r>
            <a:endParaRPr lang="zh-CN" altLang="en-US" sz="2000" b="1">
              <a:solidFill>
                <a:srgbClr val="FF0000"/>
              </a:solidFill>
            </a:endParaRPr>
          </a:p>
          <a:p>
            <a:pPr>
              <a:lnSpc>
                <a:spcPct val="150000"/>
              </a:lnSpc>
            </a:pPr>
            <a:r>
              <a:rPr lang="zh-CN" altLang="en-US" sz="2000" b="1">
                <a:solidFill>
                  <a:srgbClr val="FF0000"/>
                </a:solidFill>
              </a:rPr>
              <a:t>【考点内化】</a:t>
            </a:r>
            <a:endParaRPr lang="zh-CN" altLang="en-US" sz="2000" b="1">
              <a:solidFill>
                <a:srgbClr val="FF0000"/>
              </a:solidFill>
            </a:endParaRPr>
          </a:p>
          <a:p>
            <a:pPr>
              <a:lnSpc>
                <a:spcPct val="150000"/>
              </a:lnSpc>
            </a:pPr>
            <a:r>
              <a:rPr lang="zh-CN" altLang="en-US" sz="2000" b="1">
                <a:solidFill>
                  <a:schemeClr val="tx1"/>
                </a:solidFill>
              </a:rPr>
              <a:t>1.如何理解合力与分力的等效性、替代性和虚拟性?</a:t>
            </a:r>
            <a:endParaRPr lang="zh-CN" altLang="en-US" sz="2000" b="1">
              <a:solidFill>
                <a:schemeClr val="tx1"/>
              </a:solidFill>
            </a:endParaRPr>
          </a:p>
          <a:p>
            <a:pPr>
              <a:lnSpc>
                <a:spcPct val="150000"/>
              </a:lnSpc>
            </a:pPr>
            <a:r>
              <a:rPr lang="zh-CN" altLang="en-US" sz="2000" b="1">
                <a:solidFill>
                  <a:schemeClr val="tx1"/>
                </a:solidFill>
              </a:rPr>
              <a:t>(1)等效性——合力与其分力具有同样的动力效应,即能使物体产生同样的加速度。这里应该注意:合力与其分力的静力效应,有可能相同,也可能不同,如两个大小为5 N的力,当沿同方向拉竖直悬挂的弹簧时,弹簧发生的形变与一个10 N的力的效果相同;当沿相反方向拉一根弹簧时,其合力为零,但却能使弹簧因受一侧的力而发生形变,这时合力与其分力的作用效果就不同了。</a:t>
            </a:r>
            <a:endParaRPr lang="zh-CN" altLang="en-US" sz="2000" b="1">
              <a:solidFill>
                <a:schemeClr val="tx1"/>
              </a:solidFill>
            </a:endParaRPr>
          </a:p>
          <a:p>
            <a:pPr>
              <a:lnSpc>
                <a:spcPct val="150000"/>
              </a:lnSpc>
            </a:pPr>
            <a:r>
              <a:rPr lang="zh-CN" altLang="en-US" sz="2000" b="1">
                <a:solidFill>
                  <a:schemeClr val="tx1"/>
                </a:solidFill>
              </a:rPr>
              <a:t>(2)替代性——力在被其分力或合力替代后,就不能再参与力的计算,否则就会因重复计算而导致错误的结果。</a:t>
            </a:r>
            <a:endParaRPr lang="zh-CN" altLang="en-US" sz="2000" b="1">
              <a:solidFill>
                <a:schemeClr val="tx1"/>
              </a:solidFill>
            </a:endParaRPr>
          </a:p>
          <a:p>
            <a:pPr>
              <a:lnSpc>
                <a:spcPct val="150000"/>
              </a:lnSpc>
            </a:pPr>
            <a:endParaRPr lang="zh-CN" altLang="en-US" sz="2000" b="1">
              <a:solidFill>
                <a:schemeClr val="tx1"/>
              </a:solidFill>
            </a:endParaRPr>
          </a:p>
        </p:txBody>
      </p:sp>
      <p:pic>
        <p:nvPicPr>
          <p:cNvPr id="178" name="关键能力.eps" descr="id:2147494486;FounderCES"/>
          <p:cNvPicPr>
            <a:picLocks noChangeAspect="1"/>
          </p:cNvPicPr>
          <p:nvPr/>
        </p:nvPicPr>
        <p:blipFill>
          <a:blip r:embed="rId1"/>
          <a:stretch>
            <a:fillRect/>
          </a:stretch>
        </p:blipFill>
        <p:spPr>
          <a:xfrm>
            <a:off x="461010" y="655955"/>
            <a:ext cx="9700895" cy="444500"/>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4315" y="492760"/>
            <a:ext cx="10118725" cy="4246245"/>
          </a:xfrm>
          <a:prstGeom prst="rect">
            <a:avLst/>
          </a:prstGeom>
          <a:noFill/>
        </p:spPr>
        <p:txBody>
          <a:bodyPr wrap="square" rtlCol="0">
            <a:spAutoFit/>
          </a:bodyPr>
          <a:lstStyle/>
          <a:p>
            <a:pPr>
              <a:lnSpc>
                <a:spcPct val="150000"/>
              </a:lnSpc>
            </a:pPr>
            <a:r>
              <a:rPr lang="zh-CN" altLang="en-US" sz="2000" b="1">
                <a:solidFill>
                  <a:schemeClr val="tx1"/>
                </a:solidFill>
              </a:rPr>
              <a:t>(3)虚拟性——力在合成时,合力只等效替代两个力,两个力是真实存在的,合力是虚拟的。力在分解时,力等效分解为两个分力,这个力是真实存在的,两个分力是虚拟的。</a:t>
            </a:r>
            <a:endParaRPr lang="zh-CN" altLang="en-US" sz="2000" b="1">
              <a:solidFill>
                <a:schemeClr val="tx1"/>
              </a:solidFill>
            </a:endParaRPr>
          </a:p>
          <a:p>
            <a:pPr>
              <a:lnSpc>
                <a:spcPct val="150000"/>
              </a:lnSpc>
            </a:pPr>
            <a:r>
              <a:rPr lang="zh-CN" altLang="en-US" sz="2000" b="1">
                <a:solidFill>
                  <a:schemeClr val="tx1"/>
                </a:solidFill>
              </a:rPr>
              <a:t>2.合力一定大于分力吗?</a:t>
            </a:r>
            <a:endParaRPr lang="zh-CN" altLang="en-US" sz="2000" b="1">
              <a:solidFill>
                <a:schemeClr val="tx1"/>
              </a:solidFill>
            </a:endParaRPr>
          </a:p>
          <a:p>
            <a:pPr>
              <a:lnSpc>
                <a:spcPct val="150000"/>
              </a:lnSpc>
            </a:pPr>
            <a:r>
              <a:rPr lang="zh-CN" altLang="en-US" sz="2000" b="1">
                <a:solidFill>
                  <a:schemeClr val="tx1"/>
                </a:solidFill>
              </a:rPr>
              <a:t>如图所示,分力(F</a:t>
            </a:r>
            <a:r>
              <a:rPr lang="zh-CN" altLang="en-US" sz="2000" b="1" baseline="-25000">
                <a:solidFill>
                  <a:schemeClr val="tx1"/>
                </a:solidFill>
                <a:uFillTx/>
              </a:rPr>
              <a:t>1</a:t>
            </a:r>
            <a:r>
              <a:rPr lang="zh-CN" altLang="en-US" sz="2000" b="1">
                <a:solidFill>
                  <a:schemeClr val="tx1"/>
                </a:solidFill>
              </a:rPr>
              <a:t>、F</a:t>
            </a:r>
            <a:r>
              <a:rPr lang="zh-CN" altLang="en-US" sz="2000" b="1" baseline="-25000">
                <a:solidFill>
                  <a:schemeClr val="tx1"/>
                </a:solidFill>
                <a:uFillTx/>
              </a:rPr>
              <a:t>2</a:t>
            </a:r>
            <a:r>
              <a:rPr lang="zh-CN" altLang="en-US" sz="2000" b="1">
                <a:solidFill>
                  <a:schemeClr val="tx1"/>
                </a:solidFill>
              </a:rPr>
              <a:t>)的合力                                           ,式中,θ为两个分力F</a:t>
            </a:r>
            <a:r>
              <a:rPr lang="zh-CN" altLang="en-US" sz="2000" b="1" baseline="-25000">
                <a:solidFill>
                  <a:schemeClr val="tx1"/>
                </a:solidFill>
                <a:uFillTx/>
              </a:rPr>
              <a:t>1</a:t>
            </a:r>
            <a:r>
              <a:rPr lang="zh-CN" altLang="en-US" sz="2000" b="1">
                <a:solidFill>
                  <a:schemeClr val="tx1"/>
                </a:solidFill>
              </a:rPr>
              <a:t>、F</a:t>
            </a:r>
            <a:r>
              <a:rPr lang="zh-CN" altLang="en-US" sz="2000" b="1" baseline="-25000">
                <a:solidFill>
                  <a:schemeClr val="tx1"/>
                </a:solidFill>
                <a:uFillTx/>
              </a:rPr>
              <a:t>2</a:t>
            </a:r>
            <a:r>
              <a:rPr lang="zh-CN" altLang="en-US" sz="2000" b="1">
                <a:solidFill>
                  <a:schemeClr val="tx1"/>
                </a:solidFill>
              </a:rPr>
              <a:t>间的夹角。</a:t>
            </a:r>
            <a:endParaRPr lang="zh-CN" altLang="en-US" sz="2000" b="1">
              <a:solidFill>
                <a:schemeClr val="tx1"/>
              </a:solidFill>
            </a:endParaRPr>
          </a:p>
          <a:p>
            <a:pPr>
              <a:lnSpc>
                <a:spcPct val="150000"/>
              </a:lnSpc>
            </a:pPr>
            <a:r>
              <a:rPr lang="zh-CN" altLang="en-US" sz="2000" b="1">
                <a:solidFill>
                  <a:schemeClr val="tx1"/>
                </a:solidFill>
              </a:rPr>
              <a:t>(1)当θ=0°时,则F=F</a:t>
            </a:r>
            <a:r>
              <a:rPr lang="zh-CN" altLang="en-US" sz="2000" b="1" baseline="-25000">
                <a:solidFill>
                  <a:schemeClr val="tx1"/>
                </a:solidFill>
                <a:uFillTx/>
              </a:rPr>
              <a:t>1</a:t>
            </a:r>
            <a:r>
              <a:rPr lang="zh-CN" altLang="en-US" sz="2000" b="1">
                <a:solidFill>
                  <a:schemeClr val="tx1"/>
                </a:solidFill>
              </a:rPr>
              <a:t>+F</a:t>
            </a:r>
            <a:r>
              <a:rPr lang="zh-CN" altLang="en-US" sz="2000" b="1" baseline="-25000">
                <a:solidFill>
                  <a:schemeClr val="tx1"/>
                </a:solidFill>
                <a:uFillTx/>
              </a:rPr>
              <a:t>2</a:t>
            </a:r>
            <a:r>
              <a:rPr lang="zh-CN" altLang="en-US" sz="2000" b="1">
                <a:solidFill>
                  <a:schemeClr val="tx1"/>
                </a:solidFill>
              </a:rPr>
              <a:t>。</a:t>
            </a:r>
            <a:endParaRPr lang="zh-CN" altLang="en-US" sz="2000" b="1">
              <a:solidFill>
                <a:schemeClr val="tx1"/>
              </a:solidFill>
            </a:endParaRPr>
          </a:p>
          <a:p>
            <a:pPr>
              <a:lnSpc>
                <a:spcPct val="150000"/>
              </a:lnSpc>
            </a:pPr>
            <a:r>
              <a:rPr lang="zh-CN" altLang="en-US" sz="2000" b="1">
                <a:solidFill>
                  <a:schemeClr val="tx1"/>
                </a:solidFill>
              </a:rPr>
              <a:t>(2)当θ=90°时,则  </a:t>
            </a:r>
            <a:endParaRPr lang="zh-CN" altLang="en-US" sz="2000" b="1">
              <a:solidFill>
                <a:schemeClr val="tx1"/>
              </a:solidFill>
            </a:endParaRPr>
          </a:p>
          <a:p>
            <a:pPr>
              <a:lnSpc>
                <a:spcPct val="150000"/>
              </a:lnSpc>
            </a:pPr>
            <a:r>
              <a:rPr lang="zh-CN" altLang="en-US" sz="2000" b="1">
                <a:solidFill>
                  <a:schemeClr val="tx1"/>
                </a:solidFill>
              </a:rPr>
              <a:t>(3)当θ=120°,且F</a:t>
            </a:r>
            <a:r>
              <a:rPr lang="zh-CN" altLang="en-US" sz="2000" b="1" baseline="-25000">
                <a:solidFill>
                  <a:schemeClr val="tx1"/>
                </a:solidFill>
                <a:uFillTx/>
              </a:rPr>
              <a:t>1</a:t>
            </a:r>
            <a:r>
              <a:rPr lang="zh-CN" altLang="en-US" sz="2000" b="1">
                <a:solidFill>
                  <a:schemeClr val="tx1"/>
                </a:solidFill>
              </a:rPr>
              <a:t>=F</a:t>
            </a:r>
            <a:r>
              <a:rPr lang="zh-CN" altLang="en-US" sz="2000" b="1" baseline="-25000">
                <a:solidFill>
                  <a:schemeClr val="tx1"/>
                </a:solidFill>
                <a:uFillTx/>
              </a:rPr>
              <a:t>2</a:t>
            </a:r>
            <a:r>
              <a:rPr lang="zh-CN" altLang="en-US" sz="2000" b="1">
                <a:solidFill>
                  <a:schemeClr val="tx1"/>
                </a:solidFill>
              </a:rPr>
              <a:t>时,则F=F</a:t>
            </a:r>
            <a:r>
              <a:rPr lang="zh-CN" altLang="en-US" sz="2000" b="1" baseline="-25000">
                <a:solidFill>
                  <a:schemeClr val="tx1"/>
                </a:solidFill>
                <a:uFillTx/>
              </a:rPr>
              <a:t>1</a:t>
            </a:r>
            <a:r>
              <a:rPr lang="zh-CN" altLang="en-US" sz="2000" b="1">
                <a:solidFill>
                  <a:schemeClr val="tx1"/>
                </a:solidFill>
              </a:rPr>
              <a:t>=F</a:t>
            </a:r>
            <a:r>
              <a:rPr lang="zh-CN" altLang="en-US" sz="2000" b="1" baseline="-25000">
                <a:solidFill>
                  <a:schemeClr val="tx1"/>
                </a:solidFill>
                <a:uFillTx/>
              </a:rPr>
              <a:t>2</a:t>
            </a:r>
            <a:r>
              <a:rPr lang="zh-CN" altLang="en-US" sz="2000" b="1">
                <a:solidFill>
                  <a:schemeClr val="tx1"/>
                </a:solidFill>
              </a:rPr>
              <a:t>。</a:t>
            </a:r>
            <a:endParaRPr lang="zh-CN" altLang="en-US" sz="2000" b="1">
              <a:solidFill>
                <a:schemeClr val="tx1"/>
              </a:solidFill>
            </a:endParaRPr>
          </a:p>
          <a:p>
            <a:pPr>
              <a:lnSpc>
                <a:spcPct val="150000"/>
              </a:lnSpc>
            </a:pPr>
            <a:r>
              <a:rPr lang="zh-CN" altLang="en-US" sz="2000" b="1">
                <a:solidFill>
                  <a:schemeClr val="tx1"/>
                </a:solidFill>
              </a:rPr>
              <a:t>(4)当θ=180°时,则F=|F</a:t>
            </a:r>
            <a:r>
              <a:rPr lang="zh-CN" altLang="en-US" sz="2000" b="1" baseline="-25000">
                <a:solidFill>
                  <a:schemeClr val="tx1"/>
                </a:solidFill>
                <a:uFillTx/>
              </a:rPr>
              <a:t>1</a:t>
            </a:r>
            <a:r>
              <a:rPr lang="zh-CN" altLang="en-US" sz="2000" b="1">
                <a:solidFill>
                  <a:schemeClr val="tx1"/>
                </a:solidFill>
              </a:rPr>
              <a:t>-F</a:t>
            </a:r>
            <a:r>
              <a:rPr lang="zh-CN" altLang="en-US" sz="2000" b="1" baseline="-25000">
                <a:solidFill>
                  <a:schemeClr val="tx1"/>
                </a:solidFill>
                <a:uFillTx/>
              </a:rPr>
              <a:t>2</a:t>
            </a:r>
            <a:r>
              <a:rPr lang="zh-CN" altLang="en-US" sz="2000" b="1">
                <a:solidFill>
                  <a:schemeClr val="tx1"/>
                </a:solidFill>
              </a:rPr>
              <a:t>|。</a:t>
            </a:r>
            <a:endParaRPr lang="zh-CN" altLang="en-US" sz="2000" b="1">
              <a:solidFill>
                <a:schemeClr val="tx1"/>
              </a:solidFill>
            </a:endParaRPr>
          </a:p>
        </p:txBody>
      </p:sp>
      <p:pic>
        <p:nvPicPr>
          <p:cNvPr id="213" name="GZWL194.eps" descr="id:2147494775;FounderCES"/>
          <p:cNvPicPr>
            <a:picLocks noChangeAspect="1"/>
          </p:cNvPicPr>
          <p:nvPr/>
        </p:nvPicPr>
        <p:blipFill>
          <a:blip r:embed="rId1"/>
          <a:stretch>
            <a:fillRect/>
          </a:stretch>
        </p:blipFill>
        <p:spPr>
          <a:xfrm>
            <a:off x="7451725" y="3084830"/>
            <a:ext cx="2232660" cy="1741170"/>
          </a:xfrm>
          <a:prstGeom prst="rect">
            <a:avLst/>
          </a:prstGeom>
        </p:spPr>
      </p:pic>
      <p:pic>
        <p:nvPicPr>
          <p:cNvPr id="2" name="图片 1"/>
          <p:cNvPicPr>
            <a:picLocks noChangeAspect="1"/>
          </p:cNvPicPr>
          <p:nvPr/>
        </p:nvPicPr>
        <p:blipFill>
          <a:blip r:embed="rId2"/>
          <a:stretch>
            <a:fillRect/>
          </a:stretch>
        </p:blipFill>
        <p:spPr>
          <a:xfrm>
            <a:off x="3716020" y="1842135"/>
            <a:ext cx="3011170" cy="635635"/>
          </a:xfrm>
          <a:prstGeom prst="rect">
            <a:avLst/>
          </a:prstGeom>
        </p:spPr>
      </p:pic>
      <p:pic>
        <p:nvPicPr>
          <p:cNvPr id="4" name="图片 3"/>
          <p:cNvPicPr>
            <a:picLocks noChangeAspect="1"/>
          </p:cNvPicPr>
          <p:nvPr/>
        </p:nvPicPr>
        <p:blipFill>
          <a:blip r:embed="rId3"/>
          <a:stretch>
            <a:fillRect/>
          </a:stretch>
        </p:blipFill>
        <p:spPr>
          <a:xfrm>
            <a:off x="2360930" y="3246120"/>
            <a:ext cx="1612900" cy="582930"/>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923290" y="870585"/>
            <a:ext cx="8695690" cy="2263140"/>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4315" y="492760"/>
            <a:ext cx="10118725" cy="553085"/>
          </a:xfrm>
          <a:prstGeom prst="rect">
            <a:avLst/>
          </a:prstGeom>
          <a:noFill/>
        </p:spPr>
        <p:txBody>
          <a:bodyPr wrap="square" rtlCol="0">
            <a:spAutoFit/>
          </a:bodyPr>
          <a:lstStyle/>
          <a:p>
            <a:pPr>
              <a:lnSpc>
                <a:spcPct val="150000"/>
              </a:lnSpc>
            </a:pPr>
            <a:r>
              <a:rPr lang="zh-CN" altLang="en-US" sz="2000" b="1">
                <a:solidFill>
                  <a:schemeClr val="tx1"/>
                </a:solidFill>
              </a:rPr>
              <a:t>(5)实验验证:两个分力的大小不变,分力的夹角从0°→180°变化时,合力F越小。</a:t>
            </a:r>
            <a:endParaRPr lang="zh-CN" altLang="en-US" sz="2000" b="1">
              <a:solidFill>
                <a:schemeClr val="tx1"/>
              </a:solidFill>
            </a:endParaRPr>
          </a:p>
        </p:txBody>
      </p:sp>
      <p:pic>
        <p:nvPicPr>
          <p:cNvPr id="214" name="21YB105.eps" descr="id:2147494782;FounderCES"/>
          <p:cNvPicPr>
            <a:picLocks noChangeAspect="1"/>
          </p:cNvPicPr>
          <p:nvPr/>
        </p:nvPicPr>
        <p:blipFill>
          <a:blip r:embed="rId1"/>
          <a:stretch>
            <a:fillRect/>
          </a:stretch>
        </p:blipFill>
        <p:spPr>
          <a:xfrm>
            <a:off x="1469390" y="1341120"/>
            <a:ext cx="7649210" cy="1377315"/>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4315" y="492760"/>
            <a:ext cx="10118725" cy="2861310"/>
          </a:xfrm>
          <a:prstGeom prst="rect">
            <a:avLst/>
          </a:prstGeom>
          <a:noFill/>
        </p:spPr>
        <p:txBody>
          <a:bodyPr wrap="square" rtlCol="0">
            <a:spAutoFit/>
          </a:bodyPr>
          <a:lstStyle/>
          <a:p>
            <a:pPr>
              <a:lnSpc>
                <a:spcPct val="150000"/>
              </a:lnSpc>
            </a:pPr>
            <a:r>
              <a:rPr lang="zh-CN" altLang="en-US" sz="2000" b="1" dirty="0">
                <a:solidFill>
                  <a:srgbClr val="FF0000"/>
                </a:solidFill>
              </a:rPr>
              <a:t>【考点过关】</a:t>
            </a:r>
            <a:endParaRPr lang="zh-CN" altLang="en-US" sz="2000" b="1" dirty="0">
              <a:solidFill>
                <a:srgbClr val="FF0000"/>
              </a:solidFill>
            </a:endParaRPr>
          </a:p>
          <a:p>
            <a:pPr>
              <a:lnSpc>
                <a:spcPct val="150000"/>
              </a:lnSpc>
            </a:pPr>
            <a:r>
              <a:rPr lang="zh-CN" altLang="en-US" sz="2000" b="1" dirty="0">
                <a:solidFill>
                  <a:schemeClr val="tx1"/>
                </a:solidFill>
              </a:rPr>
              <a:t>1.明辨是非——以下有关“合力与分力的关系”的判断,哪些是正确的?哪些是错误的?</a:t>
            </a:r>
            <a:endParaRPr lang="zh-CN" altLang="en-US" sz="2000" b="1" dirty="0">
              <a:solidFill>
                <a:schemeClr val="tx1"/>
              </a:solidFill>
            </a:endParaRPr>
          </a:p>
          <a:p>
            <a:pPr>
              <a:lnSpc>
                <a:spcPct val="150000"/>
              </a:lnSpc>
            </a:pPr>
            <a:r>
              <a:rPr lang="zh-CN" altLang="en-US" sz="2000" b="1" dirty="0">
                <a:solidFill>
                  <a:schemeClr val="tx1"/>
                </a:solidFill>
              </a:rPr>
              <a:t>(1)力的合成或分解时,合力与分力都是真实存在的。	(　　)</a:t>
            </a:r>
            <a:endParaRPr lang="zh-CN" altLang="en-US" sz="2000" b="1" dirty="0">
              <a:solidFill>
                <a:schemeClr val="tx1"/>
              </a:solidFill>
            </a:endParaRPr>
          </a:p>
          <a:p>
            <a:pPr>
              <a:lnSpc>
                <a:spcPct val="150000"/>
              </a:lnSpc>
            </a:pPr>
            <a:r>
              <a:rPr lang="zh-CN" altLang="en-US" sz="2000" b="1" dirty="0">
                <a:solidFill>
                  <a:schemeClr val="tx1"/>
                </a:solidFill>
              </a:rPr>
              <a:t>(2)两个力的合力一定大于任一个分力。	(　　)</a:t>
            </a:r>
            <a:endParaRPr lang="zh-CN" altLang="en-US" sz="2000" b="1" dirty="0">
              <a:solidFill>
                <a:schemeClr val="tx1"/>
              </a:solidFill>
            </a:endParaRPr>
          </a:p>
          <a:p>
            <a:pPr>
              <a:lnSpc>
                <a:spcPct val="150000"/>
              </a:lnSpc>
            </a:pPr>
            <a:r>
              <a:rPr lang="zh-CN" altLang="en-US" sz="2000" b="1" dirty="0">
                <a:solidFill>
                  <a:schemeClr val="tx1"/>
                </a:solidFill>
              </a:rPr>
              <a:t>(3)1 N和2 N的合力可以小于3 N。	(　　)</a:t>
            </a:r>
            <a:endParaRPr lang="zh-CN" altLang="en-US" sz="2000" b="1" dirty="0">
              <a:solidFill>
                <a:schemeClr val="tx1"/>
              </a:solidFill>
            </a:endParaRPr>
          </a:p>
          <a:p>
            <a:pPr>
              <a:lnSpc>
                <a:spcPct val="150000"/>
              </a:lnSpc>
            </a:pPr>
            <a:r>
              <a:rPr lang="zh-CN" altLang="en-US" sz="2000" b="1" dirty="0">
                <a:solidFill>
                  <a:schemeClr val="tx1"/>
                </a:solidFill>
              </a:rPr>
              <a:t>(4)1 N和2 N的合力可以小于1 N。	(　　)</a:t>
            </a:r>
            <a:endParaRPr lang="zh-CN" altLang="en-US" sz="2000" b="1" dirty="0">
              <a:solidFill>
                <a:schemeClr val="tx1"/>
              </a:solidFill>
            </a:endParaRPr>
          </a:p>
        </p:txBody>
      </p:sp>
      <p:sp>
        <p:nvSpPr>
          <p:cNvPr id="4" name="TextBox 3"/>
          <p:cNvSpPr txBox="1"/>
          <p:nvPr/>
        </p:nvSpPr>
        <p:spPr>
          <a:xfrm>
            <a:off x="6811179" y="1500174"/>
            <a:ext cx="1643074" cy="400110"/>
          </a:xfrm>
          <a:prstGeom prst="rect">
            <a:avLst/>
          </a:prstGeom>
          <a:noFill/>
        </p:spPr>
        <p:txBody>
          <a:bodyPr wrap="square" rtlCol="0">
            <a:spAutoFit/>
          </a:bodyPr>
          <a:lstStyle/>
          <a:p>
            <a:r>
              <a:rPr lang="en-US" sz="2000" b="1" dirty="0" smtClean="0">
                <a:solidFill>
                  <a:srgbClr val="FF0000"/>
                </a:solidFill>
              </a:rPr>
              <a:t>×</a:t>
            </a:r>
            <a:endParaRPr lang="zh-CN" altLang="en-US" sz="2000" b="1" dirty="0">
              <a:solidFill>
                <a:srgbClr val="FF0000"/>
              </a:solidFill>
            </a:endParaRPr>
          </a:p>
        </p:txBody>
      </p:sp>
      <p:sp>
        <p:nvSpPr>
          <p:cNvPr id="5" name="TextBox 4"/>
          <p:cNvSpPr txBox="1"/>
          <p:nvPr/>
        </p:nvSpPr>
        <p:spPr>
          <a:xfrm>
            <a:off x="5025229" y="1928802"/>
            <a:ext cx="1643074" cy="400110"/>
          </a:xfrm>
          <a:prstGeom prst="rect">
            <a:avLst/>
          </a:prstGeom>
          <a:noFill/>
        </p:spPr>
        <p:txBody>
          <a:bodyPr wrap="square" rtlCol="0">
            <a:spAutoFit/>
          </a:bodyPr>
          <a:lstStyle/>
          <a:p>
            <a:r>
              <a:rPr lang="en-US" sz="2000" b="1" dirty="0" smtClean="0">
                <a:solidFill>
                  <a:srgbClr val="FF0000"/>
                </a:solidFill>
              </a:rPr>
              <a:t>×</a:t>
            </a:r>
            <a:endParaRPr lang="zh-CN" altLang="en-US" sz="2000" b="1" dirty="0">
              <a:solidFill>
                <a:srgbClr val="FF0000"/>
              </a:solidFill>
            </a:endParaRPr>
          </a:p>
        </p:txBody>
      </p:sp>
      <p:sp>
        <p:nvSpPr>
          <p:cNvPr id="6" name="TextBox 5"/>
          <p:cNvSpPr txBox="1"/>
          <p:nvPr/>
        </p:nvSpPr>
        <p:spPr>
          <a:xfrm>
            <a:off x="4953791" y="2428868"/>
            <a:ext cx="1643074" cy="400110"/>
          </a:xfrm>
          <a:prstGeom prst="rect">
            <a:avLst/>
          </a:prstGeom>
          <a:noFill/>
        </p:spPr>
        <p:txBody>
          <a:bodyPr wrap="square" rtlCol="0">
            <a:spAutoFit/>
          </a:bodyPr>
          <a:lstStyle/>
          <a:p>
            <a:r>
              <a:rPr lang="en-US" sz="2000" dirty="0" smtClean="0">
                <a:solidFill>
                  <a:srgbClr val="FF0000"/>
                </a:solidFill>
              </a:rPr>
              <a:t>√</a:t>
            </a:r>
            <a:endParaRPr lang="zh-CN" altLang="en-US" sz="2000" dirty="0">
              <a:solidFill>
                <a:srgbClr val="FF0000"/>
              </a:solidFill>
            </a:endParaRPr>
          </a:p>
        </p:txBody>
      </p:sp>
      <p:sp>
        <p:nvSpPr>
          <p:cNvPr id="7" name="TextBox 6"/>
          <p:cNvSpPr txBox="1"/>
          <p:nvPr/>
        </p:nvSpPr>
        <p:spPr>
          <a:xfrm>
            <a:off x="5025229" y="2886014"/>
            <a:ext cx="1643074" cy="400110"/>
          </a:xfrm>
          <a:prstGeom prst="rect">
            <a:avLst/>
          </a:prstGeom>
          <a:noFill/>
        </p:spPr>
        <p:txBody>
          <a:bodyPr wrap="square" rtlCol="0">
            <a:spAutoFit/>
          </a:bodyPr>
          <a:lstStyle/>
          <a:p>
            <a:r>
              <a:rPr lang="en-US" sz="2000" b="1" dirty="0" smtClean="0">
                <a:solidFill>
                  <a:srgbClr val="FF0000"/>
                </a:solidFill>
              </a:rPr>
              <a:t>×</a:t>
            </a:r>
            <a:endParaRPr lang="zh-CN" altLang="en-US" sz="2000" b="1" dirty="0">
              <a:solidFill>
                <a:srgbClr val="FF0000"/>
              </a:solidFill>
            </a:endParaRPr>
          </a:p>
        </p:txBody>
      </p:sp>
      <p:sp>
        <p:nvSpPr>
          <p:cNvPr id="8" name="TextBox 7"/>
          <p:cNvSpPr txBox="1"/>
          <p:nvPr/>
        </p:nvSpPr>
        <p:spPr>
          <a:xfrm>
            <a:off x="310321" y="3500438"/>
            <a:ext cx="9787006" cy="1938992"/>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解析</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力在合成时</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合力只等效替代两个力</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两个力是真实存在的</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合力是虚拟的。力在分解时</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这个力是真实存在的</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两个分力是虚拟的</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所以</a:t>
            </a:r>
            <a:r>
              <a:rPr lang="en-US" sz="2000" b="1"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的判断错误。合力大小是介于两个分力之差的绝对值到两个分力之和中</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分力夹角不同</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合力就有可能小于、等于或大于任意一个分力</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由此</a:t>
            </a:r>
            <a:r>
              <a:rPr lang="en-US" sz="2000" b="1" dirty="0" smtClean="0">
                <a:solidFill>
                  <a:srgbClr val="FF0000"/>
                </a:solidFill>
                <a:latin typeface="宋体" panose="02010600030101010101" pitchFamily="2" charset="-122"/>
              </a:rPr>
              <a:t>(3)</a:t>
            </a:r>
            <a:r>
              <a:rPr lang="zh-CN" altLang="en-US" sz="2000" b="1" dirty="0" smtClean="0">
                <a:solidFill>
                  <a:srgbClr val="FF0000"/>
                </a:solidFill>
                <a:latin typeface="宋体" panose="02010600030101010101" pitchFamily="2" charset="-122"/>
              </a:rPr>
              <a:t>的判断正确</a:t>
            </a:r>
            <a:r>
              <a:rPr lang="en-US" sz="2000" b="1" dirty="0" smtClean="0">
                <a:solidFill>
                  <a:srgbClr val="FF0000"/>
                </a:solidFill>
                <a:latin typeface="宋体" panose="02010600030101010101" pitchFamily="2" charset="-122"/>
              </a:rPr>
              <a:t>,(2)(4)</a:t>
            </a:r>
            <a:r>
              <a:rPr lang="zh-CN" altLang="en-US" sz="2000" b="1" dirty="0" smtClean="0">
                <a:solidFill>
                  <a:srgbClr val="FF0000"/>
                </a:solidFill>
                <a:latin typeface="宋体" panose="02010600030101010101" pitchFamily="2" charset="-122"/>
              </a:rPr>
              <a:t>的判断错误。</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1+#ppt_w/2"/>
                                          </p:val>
                                        </p:tav>
                                        <p:tav tm="100000">
                                          <p:val>
                                            <p:strVal val="#ppt_x"/>
                                          </p:val>
                                        </p:tav>
                                      </p:tavLst>
                                    </p:anim>
                                    <p:anim calcmode="lin" valueType="num">
                                      <p:cBhvr additive="base">
                                        <p:cTn id="32"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4315" y="492760"/>
            <a:ext cx="10118725" cy="3784600"/>
          </a:xfrm>
          <a:prstGeom prst="rect">
            <a:avLst/>
          </a:prstGeom>
          <a:noFill/>
        </p:spPr>
        <p:txBody>
          <a:bodyPr wrap="square" rtlCol="0">
            <a:spAutoFit/>
          </a:bodyPr>
          <a:lstStyle/>
          <a:p>
            <a:pPr>
              <a:lnSpc>
                <a:spcPct val="150000"/>
              </a:lnSpc>
            </a:pPr>
            <a:r>
              <a:rPr lang="zh-CN" altLang="en-US" sz="2000" b="1">
                <a:solidFill>
                  <a:schemeClr val="tx1"/>
                </a:solidFill>
              </a:rPr>
              <a:t>2.(多选)如图为模仿治疗颈椎病的牵引的示意图,一根绳绕过两个定滑轮和动滑轮后各挂着一个相同的重物,与动滑轮相连的帆布带拉着病人的颈椎(图中是用手指代替颈椎做实验),整个装置在同一竖直平面内。如果在手指位置不动时要增大手指所受的拉力,可采取的办法是(　　)</a:t>
            </a:r>
            <a:endParaRPr lang="zh-CN" altLang="en-US" sz="2000" b="1">
              <a:solidFill>
                <a:schemeClr val="tx1"/>
              </a:solidFill>
            </a:endParaRPr>
          </a:p>
          <a:p>
            <a:pPr>
              <a:lnSpc>
                <a:spcPct val="150000"/>
              </a:lnSpc>
            </a:pPr>
            <a:r>
              <a:rPr lang="zh-CN" altLang="en-US" sz="2000" b="1">
                <a:solidFill>
                  <a:schemeClr val="tx1"/>
                </a:solidFill>
              </a:rPr>
              <a:t>A.只增大两个滑轮的距离从而增大两绳的夹角</a:t>
            </a:r>
            <a:endParaRPr lang="zh-CN" altLang="en-US" sz="2000" b="1">
              <a:solidFill>
                <a:schemeClr val="tx1"/>
              </a:solidFill>
            </a:endParaRPr>
          </a:p>
          <a:p>
            <a:pPr>
              <a:lnSpc>
                <a:spcPct val="150000"/>
              </a:lnSpc>
            </a:pPr>
            <a:r>
              <a:rPr lang="zh-CN" altLang="en-US" sz="2000" b="1">
                <a:solidFill>
                  <a:schemeClr val="tx1"/>
                </a:solidFill>
              </a:rPr>
              <a:t>B.只减小两个滑轮的距离从而减小两绳的夹角</a:t>
            </a:r>
            <a:endParaRPr lang="zh-CN" altLang="en-US" sz="2000" b="1">
              <a:solidFill>
                <a:schemeClr val="tx1"/>
              </a:solidFill>
            </a:endParaRPr>
          </a:p>
          <a:p>
            <a:pPr>
              <a:lnSpc>
                <a:spcPct val="150000"/>
              </a:lnSpc>
            </a:pPr>
            <a:r>
              <a:rPr lang="zh-CN" altLang="en-US" sz="2000" b="1">
                <a:solidFill>
                  <a:schemeClr val="tx1"/>
                </a:solidFill>
              </a:rPr>
              <a:t>C.只增加重物的重力而保持两绳的夹角不变</a:t>
            </a:r>
            <a:endParaRPr lang="zh-CN" altLang="en-US" sz="2000" b="1">
              <a:solidFill>
                <a:schemeClr val="tx1"/>
              </a:solidFill>
            </a:endParaRPr>
          </a:p>
          <a:p>
            <a:pPr>
              <a:lnSpc>
                <a:spcPct val="150000"/>
              </a:lnSpc>
            </a:pPr>
            <a:r>
              <a:rPr lang="zh-CN" altLang="en-US" sz="2000" b="1">
                <a:solidFill>
                  <a:schemeClr val="tx1"/>
                </a:solidFill>
              </a:rPr>
              <a:t>D.只减小重物的重力而保持两绳的夹角不变</a:t>
            </a:r>
            <a:endParaRPr lang="zh-CN" altLang="en-US" sz="2000" b="1">
              <a:solidFill>
                <a:schemeClr val="tx1"/>
              </a:solidFill>
            </a:endParaRPr>
          </a:p>
        </p:txBody>
      </p:sp>
      <p:pic>
        <p:nvPicPr>
          <p:cNvPr id="215" name="GZWL196.eps" descr="id:2147494789;FounderCES"/>
          <p:cNvPicPr>
            <a:picLocks noChangeAspect="1"/>
          </p:cNvPicPr>
          <p:nvPr/>
        </p:nvPicPr>
        <p:blipFill>
          <a:blip r:embed="rId1"/>
          <a:stretch>
            <a:fillRect/>
          </a:stretch>
        </p:blipFill>
        <p:spPr>
          <a:xfrm>
            <a:off x="7255510" y="2204720"/>
            <a:ext cx="1704340" cy="2048510"/>
          </a:xfrm>
          <a:prstGeom prst="rect">
            <a:avLst/>
          </a:prstGeom>
        </p:spPr>
      </p:pic>
      <p:sp>
        <p:nvSpPr>
          <p:cNvPr id="4" name="TextBox 3"/>
          <p:cNvSpPr txBox="1"/>
          <p:nvPr/>
        </p:nvSpPr>
        <p:spPr>
          <a:xfrm>
            <a:off x="953263" y="2000240"/>
            <a:ext cx="1643074"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BC</a:t>
            </a:r>
            <a:endParaRPr lang="zh-CN" altLang="en-US" sz="2000" b="1" dirty="0">
              <a:solidFill>
                <a:srgbClr val="FF0000"/>
              </a:solidFill>
              <a:latin typeface="宋体" panose="02010600030101010101" pitchFamily="2" charset="-122"/>
            </a:endParaRPr>
          </a:p>
        </p:txBody>
      </p:sp>
      <p:sp>
        <p:nvSpPr>
          <p:cNvPr id="5" name="TextBox 4"/>
          <p:cNvSpPr txBox="1"/>
          <p:nvPr/>
        </p:nvSpPr>
        <p:spPr>
          <a:xfrm>
            <a:off x="453197" y="4357694"/>
            <a:ext cx="9715568" cy="1405193"/>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解析</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由定滑轮性质知中间两绳的拉力可视为分力</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均等于每个重物的重力。只增大两个滑轮距离就会增大两绳的夹角</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根据平行四边形定则可知两绳拉力的合力将减小</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只增大重物的重力而保持两绳的夹角不变</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则两绳的合力将增大。</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4315" y="133985"/>
            <a:ext cx="10118725" cy="2861310"/>
          </a:xfrm>
          <a:prstGeom prst="rect">
            <a:avLst/>
          </a:prstGeom>
          <a:noFill/>
        </p:spPr>
        <p:txBody>
          <a:bodyPr wrap="square" rtlCol="0">
            <a:spAutoFit/>
          </a:bodyPr>
          <a:lstStyle/>
          <a:p>
            <a:pPr>
              <a:lnSpc>
                <a:spcPct val="150000"/>
              </a:lnSpc>
            </a:pPr>
            <a:r>
              <a:rPr lang="zh-CN" altLang="en-US" sz="2000" b="1">
                <a:solidFill>
                  <a:srgbClr val="FF0000"/>
                </a:solidFill>
              </a:rPr>
              <a:t>考点二力的分解</a:t>
            </a:r>
            <a:endParaRPr lang="zh-CN" altLang="en-US" sz="2000" b="1">
              <a:solidFill>
                <a:srgbClr val="FF0000"/>
              </a:solidFill>
            </a:endParaRPr>
          </a:p>
          <a:p>
            <a:pPr>
              <a:lnSpc>
                <a:spcPct val="150000"/>
              </a:lnSpc>
            </a:pPr>
            <a:r>
              <a:rPr lang="zh-CN" altLang="en-US" sz="2000" b="1">
                <a:solidFill>
                  <a:srgbClr val="FF0000"/>
                </a:solidFill>
              </a:rPr>
              <a:t>【考点内化】</a:t>
            </a:r>
            <a:endParaRPr lang="zh-CN" altLang="en-US" sz="2000" b="1">
              <a:solidFill>
                <a:srgbClr val="FF0000"/>
              </a:solidFill>
            </a:endParaRPr>
          </a:p>
          <a:p>
            <a:pPr>
              <a:lnSpc>
                <a:spcPct val="150000"/>
              </a:lnSpc>
            </a:pPr>
            <a:r>
              <a:rPr lang="zh-CN" altLang="en-US" sz="2000" b="1">
                <a:solidFill>
                  <a:schemeClr val="tx1"/>
                </a:solidFill>
              </a:rPr>
              <a:t>力的分解中有哪些特殊的规律?</a:t>
            </a:r>
            <a:endParaRPr lang="zh-CN" altLang="en-US" sz="2000" b="1">
              <a:solidFill>
                <a:schemeClr val="tx1"/>
              </a:solidFill>
            </a:endParaRPr>
          </a:p>
          <a:p>
            <a:pPr>
              <a:lnSpc>
                <a:spcPct val="150000"/>
              </a:lnSpc>
            </a:pPr>
            <a:r>
              <a:rPr lang="zh-CN" altLang="en-US" sz="2000" b="1">
                <a:solidFill>
                  <a:schemeClr val="tx1"/>
                </a:solidFill>
              </a:rPr>
              <a:t>力的分解是力的合成的逆运算,遵循力的平行四边形定则。</a:t>
            </a:r>
            <a:endParaRPr lang="zh-CN" altLang="en-US" sz="2000" b="1">
              <a:solidFill>
                <a:schemeClr val="tx1"/>
              </a:solidFill>
            </a:endParaRPr>
          </a:p>
          <a:p>
            <a:pPr>
              <a:lnSpc>
                <a:spcPct val="150000"/>
              </a:lnSpc>
            </a:pPr>
            <a:r>
              <a:rPr lang="zh-CN" altLang="en-US" sz="2000" b="1">
                <a:solidFill>
                  <a:schemeClr val="tx1"/>
                </a:solidFill>
              </a:rPr>
              <a:t>情景:已知合力一定,两个分力大小相等,随着两个分力夹角的增大,每个分力将怎样变化?请在以下5个图的虚线中作出分力,并计算出每个分力的大小。</a:t>
            </a:r>
            <a:endParaRPr lang="zh-CN" altLang="en-US" sz="2000" b="1">
              <a:solidFill>
                <a:schemeClr val="tx1"/>
              </a:solidFill>
            </a:endParaRPr>
          </a:p>
        </p:txBody>
      </p:sp>
      <p:pic>
        <p:nvPicPr>
          <p:cNvPr id="217" name="21YB106.eps" descr="id:2147494803;FounderCES"/>
          <p:cNvPicPr>
            <a:picLocks noChangeAspect="1"/>
          </p:cNvPicPr>
          <p:nvPr/>
        </p:nvPicPr>
        <p:blipFill>
          <a:blip r:embed="rId1"/>
          <a:stretch>
            <a:fillRect/>
          </a:stretch>
        </p:blipFill>
        <p:spPr>
          <a:xfrm>
            <a:off x="2430780" y="2997835"/>
            <a:ext cx="7152640" cy="3195955"/>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4315" y="492760"/>
            <a:ext cx="10118725" cy="553085"/>
          </a:xfrm>
          <a:prstGeom prst="rect">
            <a:avLst/>
          </a:prstGeom>
          <a:noFill/>
        </p:spPr>
        <p:txBody>
          <a:bodyPr wrap="square" rtlCol="0">
            <a:spAutoFit/>
          </a:bodyPr>
          <a:lstStyle/>
          <a:p>
            <a:pPr>
              <a:lnSpc>
                <a:spcPct val="150000"/>
              </a:lnSpc>
            </a:pPr>
            <a:r>
              <a:rPr lang="zh-CN" altLang="en-US" sz="2000" b="1">
                <a:solidFill>
                  <a:schemeClr val="tx1"/>
                </a:solidFill>
              </a:rPr>
              <a:t>结论:两个分力大小相等,随着两个分力夹角的增大,每个分力将越来越大。</a:t>
            </a:r>
            <a:endParaRPr lang="zh-CN" altLang="en-US" sz="2000" b="1">
              <a:solidFill>
                <a:schemeClr val="tx1"/>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4315" y="492760"/>
            <a:ext cx="10118725" cy="4707890"/>
          </a:xfrm>
          <a:prstGeom prst="rect">
            <a:avLst/>
          </a:prstGeom>
          <a:noFill/>
        </p:spPr>
        <p:txBody>
          <a:bodyPr wrap="square" rtlCol="0">
            <a:spAutoFit/>
          </a:bodyPr>
          <a:lstStyle/>
          <a:p>
            <a:pPr>
              <a:lnSpc>
                <a:spcPct val="150000"/>
              </a:lnSpc>
            </a:pPr>
            <a:r>
              <a:rPr lang="zh-CN" altLang="en-US" sz="2000" b="1">
                <a:solidFill>
                  <a:schemeClr val="tx1"/>
                </a:solidFill>
              </a:rPr>
              <a:t>【考点过关】</a:t>
            </a:r>
            <a:endParaRPr lang="zh-CN" altLang="en-US" sz="2000" b="1">
              <a:solidFill>
                <a:schemeClr val="tx1"/>
              </a:solidFill>
            </a:endParaRPr>
          </a:p>
          <a:p>
            <a:pPr>
              <a:lnSpc>
                <a:spcPct val="150000"/>
              </a:lnSpc>
            </a:pPr>
            <a:r>
              <a:rPr lang="zh-CN" altLang="en-US" sz="2000" b="1">
                <a:solidFill>
                  <a:schemeClr val="tx1"/>
                </a:solidFill>
              </a:rPr>
              <a:t>已知重力mg和角α,根据下面的要求,作重力mg的分解示意图,写出计算两个分力的大小的表达式。</a:t>
            </a:r>
            <a:endParaRPr lang="zh-CN" altLang="en-US" sz="2000" b="1">
              <a:solidFill>
                <a:schemeClr val="tx1"/>
              </a:solidFill>
            </a:endParaRPr>
          </a:p>
          <a:p>
            <a:pPr>
              <a:lnSpc>
                <a:spcPct val="150000"/>
              </a:lnSpc>
            </a:pPr>
            <a:r>
              <a:rPr lang="zh-CN" altLang="en-US" sz="2000" b="1">
                <a:solidFill>
                  <a:schemeClr val="tx1"/>
                </a:solidFill>
              </a:rPr>
              <a:t>(1)质量为m的货物静止在斜面上,其重力mg产生两个效果:一是使货物沿斜面下滑,相当于分力F</a:t>
            </a:r>
            <a:r>
              <a:rPr lang="zh-CN" altLang="en-US" sz="2000" b="1" baseline="-25000">
                <a:solidFill>
                  <a:schemeClr val="tx1"/>
                </a:solidFill>
                <a:uFillTx/>
              </a:rPr>
              <a:t>1</a:t>
            </a:r>
            <a:r>
              <a:rPr lang="zh-CN" altLang="en-US" sz="2000" b="1">
                <a:solidFill>
                  <a:schemeClr val="tx1"/>
                </a:solidFill>
              </a:rPr>
              <a:t>的作用;二是使货物垂直压紧斜面,相当于分力F</a:t>
            </a:r>
            <a:r>
              <a:rPr lang="zh-CN" altLang="en-US" sz="2000" b="1" baseline="-25000">
                <a:solidFill>
                  <a:schemeClr val="tx1"/>
                </a:solidFill>
                <a:uFillTx/>
              </a:rPr>
              <a:t>2</a:t>
            </a:r>
            <a:r>
              <a:rPr lang="zh-CN" altLang="en-US" sz="2000" b="1">
                <a:solidFill>
                  <a:schemeClr val="tx1"/>
                </a:solidFill>
              </a:rPr>
              <a:t>的作用。</a:t>
            </a: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endParaRPr lang="zh-CN" altLang="en-US" sz="2000" b="1">
              <a:solidFill>
                <a:schemeClr val="tx1"/>
              </a:solidFill>
            </a:endParaRPr>
          </a:p>
        </p:txBody>
      </p:sp>
      <p:pic>
        <p:nvPicPr>
          <p:cNvPr id="2" name="图片 1"/>
          <p:cNvPicPr>
            <a:picLocks noChangeAspect="1"/>
          </p:cNvPicPr>
          <p:nvPr/>
        </p:nvPicPr>
        <p:blipFill>
          <a:blip r:embed="rId1"/>
          <a:stretch>
            <a:fillRect/>
          </a:stretch>
        </p:blipFill>
        <p:spPr>
          <a:xfrm>
            <a:off x="2574925" y="3213100"/>
            <a:ext cx="5000625" cy="1352550"/>
          </a:xfrm>
          <a:prstGeom prst="rect">
            <a:avLst/>
          </a:prstGeom>
        </p:spPr>
      </p:pic>
      <p:sp>
        <p:nvSpPr>
          <p:cNvPr id="4" name="TextBox 3"/>
          <p:cNvSpPr txBox="1"/>
          <p:nvPr/>
        </p:nvSpPr>
        <p:spPr>
          <a:xfrm>
            <a:off x="6096799" y="3429000"/>
            <a:ext cx="1643074" cy="400110"/>
          </a:xfrm>
          <a:prstGeom prst="rect">
            <a:avLst/>
          </a:prstGeom>
          <a:noFill/>
        </p:spPr>
        <p:txBody>
          <a:bodyPr wrap="square" rtlCol="0">
            <a:spAutoFit/>
          </a:bodyPr>
          <a:lstStyle/>
          <a:p>
            <a:r>
              <a:rPr lang="en-US" sz="2000" b="1" dirty="0" err="1" smtClean="0">
                <a:solidFill>
                  <a:srgbClr val="FF0000"/>
                </a:solidFill>
                <a:latin typeface="宋体" panose="02010600030101010101" pitchFamily="2" charset="-122"/>
              </a:rPr>
              <a:t>mgsin</a:t>
            </a:r>
            <a:r>
              <a:rPr lang="en-US" sz="2000" b="1" dirty="0" smtClean="0">
                <a:solidFill>
                  <a:srgbClr val="FF0000"/>
                </a:solidFill>
                <a:latin typeface="宋体" panose="02010600030101010101" pitchFamily="2" charset="-122"/>
              </a:rPr>
              <a:t> α</a:t>
            </a:r>
            <a:endParaRPr lang="zh-CN" altLang="en-US" sz="2000" b="1" dirty="0">
              <a:solidFill>
                <a:srgbClr val="FF0000"/>
              </a:solidFill>
              <a:latin typeface="宋体" panose="02010600030101010101" pitchFamily="2" charset="-122"/>
            </a:endParaRPr>
          </a:p>
        </p:txBody>
      </p:sp>
      <p:sp>
        <p:nvSpPr>
          <p:cNvPr id="5" name="TextBox 4"/>
          <p:cNvSpPr txBox="1"/>
          <p:nvPr/>
        </p:nvSpPr>
        <p:spPr>
          <a:xfrm>
            <a:off x="6096799" y="3786190"/>
            <a:ext cx="1643074" cy="400110"/>
          </a:xfrm>
          <a:prstGeom prst="rect">
            <a:avLst/>
          </a:prstGeom>
          <a:noFill/>
        </p:spPr>
        <p:txBody>
          <a:bodyPr wrap="square" rtlCol="0">
            <a:spAutoFit/>
          </a:bodyPr>
          <a:lstStyle/>
          <a:p>
            <a:r>
              <a:rPr lang="en-US" sz="2000" b="1" dirty="0" err="1" smtClean="0">
                <a:solidFill>
                  <a:srgbClr val="FF0000"/>
                </a:solidFill>
                <a:latin typeface="宋体" panose="02010600030101010101" pitchFamily="2" charset="-122"/>
              </a:rPr>
              <a:t>mgcos</a:t>
            </a:r>
            <a:r>
              <a:rPr lang="en-US" sz="2000" b="1" dirty="0" smtClean="0">
                <a:solidFill>
                  <a:srgbClr val="FF0000"/>
                </a:solidFill>
                <a:latin typeface="宋体" panose="02010600030101010101" pitchFamily="2" charset="-122"/>
              </a:rPr>
              <a:t> α</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4315" y="205740"/>
            <a:ext cx="10118725" cy="3784600"/>
          </a:xfrm>
          <a:prstGeom prst="rect">
            <a:avLst/>
          </a:prstGeom>
          <a:noFill/>
        </p:spPr>
        <p:txBody>
          <a:bodyPr wrap="square" rtlCol="0">
            <a:spAutoFit/>
          </a:bodyPr>
          <a:lstStyle/>
          <a:p>
            <a:pPr>
              <a:lnSpc>
                <a:spcPct val="150000"/>
              </a:lnSpc>
            </a:pPr>
            <a:r>
              <a:rPr lang="zh-CN" altLang="en-US" sz="2000" b="1" dirty="0">
                <a:solidFill>
                  <a:schemeClr val="tx1"/>
                </a:solidFill>
              </a:rPr>
              <a:t>(2)质量为m的光滑球被竖直挡板挡住而静止,其重力mg产生两个效果:一是使球垂直压紧挡板,相当于分力F</a:t>
            </a:r>
            <a:r>
              <a:rPr lang="zh-CN" altLang="en-US" sz="2000" b="1" baseline="-25000" dirty="0">
                <a:solidFill>
                  <a:schemeClr val="tx1"/>
                </a:solidFill>
                <a:uFillTx/>
              </a:rPr>
              <a:t>1</a:t>
            </a:r>
            <a:r>
              <a:rPr lang="zh-CN" altLang="en-US" sz="2000" b="1" dirty="0">
                <a:solidFill>
                  <a:schemeClr val="tx1"/>
                </a:solidFill>
              </a:rPr>
              <a:t>的作用;二是使球垂直压紧斜面,相当于分力F</a:t>
            </a:r>
            <a:r>
              <a:rPr lang="zh-CN" altLang="en-US" sz="2000" b="1" baseline="-25000" dirty="0">
                <a:solidFill>
                  <a:schemeClr val="tx1"/>
                </a:solidFill>
                <a:uFillTx/>
              </a:rPr>
              <a:t>2</a:t>
            </a:r>
            <a:r>
              <a:rPr lang="zh-CN" altLang="en-US" sz="2000" b="1" dirty="0">
                <a:solidFill>
                  <a:schemeClr val="tx1"/>
                </a:solidFill>
              </a:rPr>
              <a:t>的作用。</a:t>
            </a:r>
            <a:endParaRPr lang="zh-CN" altLang="en-US" sz="2000" b="1" dirty="0">
              <a:solidFill>
                <a:schemeClr val="tx1"/>
              </a:solidFill>
            </a:endParaRPr>
          </a:p>
          <a:p>
            <a:pPr>
              <a:lnSpc>
                <a:spcPct val="150000"/>
              </a:lnSpc>
            </a:pPr>
            <a:endParaRPr lang="zh-CN" altLang="en-US" sz="2000" b="1" dirty="0">
              <a:solidFill>
                <a:schemeClr val="tx1"/>
              </a:solidFill>
            </a:endParaRPr>
          </a:p>
          <a:p>
            <a:pPr>
              <a:lnSpc>
                <a:spcPct val="150000"/>
              </a:lnSpc>
            </a:pPr>
            <a:endParaRPr lang="zh-CN" altLang="en-US" sz="2000" b="1" dirty="0">
              <a:solidFill>
                <a:schemeClr val="tx1"/>
              </a:solidFill>
            </a:endParaRPr>
          </a:p>
          <a:p>
            <a:pPr>
              <a:lnSpc>
                <a:spcPct val="150000"/>
              </a:lnSpc>
            </a:pPr>
            <a:endParaRPr lang="zh-CN" altLang="en-US" sz="2000" b="1" dirty="0">
              <a:solidFill>
                <a:schemeClr val="tx1"/>
              </a:solidFill>
            </a:endParaRPr>
          </a:p>
          <a:p>
            <a:pPr>
              <a:lnSpc>
                <a:spcPct val="150000"/>
              </a:lnSpc>
            </a:pPr>
            <a:endParaRPr lang="zh-CN" altLang="en-US" sz="2000" b="1" dirty="0">
              <a:solidFill>
                <a:schemeClr val="tx1"/>
              </a:solidFill>
            </a:endParaRPr>
          </a:p>
          <a:p>
            <a:pPr>
              <a:lnSpc>
                <a:spcPct val="150000"/>
              </a:lnSpc>
            </a:pPr>
            <a:r>
              <a:rPr lang="zh-CN" altLang="en-US" sz="2000" b="1" dirty="0">
                <a:solidFill>
                  <a:schemeClr val="tx1"/>
                </a:solidFill>
              </a:rPr>
              <a:t>(3)质量为m的小车被沿斜面向上的橡皮筋拉住而静止,其重力mg产生两个效果:一是拉绳,相当于分力F</a:t>
            </a:r>
            <a:r>
              <a:rPr lang="zh-CN" altLang="en-US" sz="2000" b="1" baseline="-25000" dirty="0">
                <a:solidFill>
                  <a:schemeClr val="tx1"/>
                </a:solidFill>
                <a:uFillTx/>
              </a:rPr>
              <a:t>1</a:t>
            </a:r>
            <a:r>
              <a:rPr lang="zh-CN" altLang="en-US" sz="2000" b="1" dirty="0">
                <a:solidFill>
                  <a:schemeClr val="tx1"/>
                </a:solidFill>
              </a:rPr>
              <a:t>的作用;二是使车垂直压弯斜面,相当于分力F</a:t>
            </a:r>
            <a:r>
              <a:rPr lang="zh-CN" altLang="en-US" sz="2000" b="1" baseline="-25000" dirty="0">
                <a:solidFill>
                  <a:schemeClr val="tx1"/>
                </a:solidFill>
                <a:uFillTx/>
              </a:rPr>
              <a:t>2</a:t>
            </a:r>
            <a:r>
              <a:rPr lang="zh-CN" altLang="en-US" sz="2000" b="1" dirty="0">
                <a:solidFill>
                  <a:schemeClr val="tx1"/>
                </a:solidFill>
              </a:rPr>
              <a:t>的作用。</a:t>
            </a:r>
            <a:endParaRPr lang="zh-CN" altLang="en-US" sz="2000" b="1" dirty="0">
              <a:solidFill>
                <a:schemeClr val="tx1"/>
              </a:solidFill>
            </a:endParaRPr>
          </a:p>
        </p:txBody>
      </p:sp>
      <p:pic>
        <p:nvPicPr>
          <p:cNvPr id="2" name="图片 1"/>
          <p:cNvPicPr>
            <a:picLocks noChangeAspect="1"/>
          </p:cNvPicPr>
          <p:nvPr/>
        </p:nvPicPr>
        <p:blipFill>
          <a:blip r:embed="rId1"/>
          <a:stretch>
            <a:fillRect/>
          </a:stretch>
        </p:blipFill>
        <p:spPr>
          <a:xfrm>
            <a:off x="3167841" y="1142984"/>
            <a:ext cx="4588971" cy="1857388"/>
          </a:xfrm>
          <a:prstGeom prst="rect">
            <a:avLst/>
          </a:prstGeom>
        </p:spPr>
      </p:pic>
      <p:pic>
        <p:nvPicPr>
          <p:cNvPr id="4" name="图片 3"/>
          <p:cNvPicPr>
            <a:picLocks noChangeAspect="1"/>
          </p:cNvPicPr>
          <p:nvPr/>
        </p:nvPicPr>
        <p:blipFill>
          <a:blip r:embed="rId2"/>
          <a:stretch>
            <a:fillRect/>
          </a:stretch>
        </p:blipFill>
        <p:spPr>
          <a:xfrm>
            <a:off x="3006725" y="4149090"/>
            <a:ext cx="3781425" cy="1333500"/>
          </a:xfrm>
          <a:prstGeom prst="rect">
            <a:avLst/>
          </a:prstGeom>
        </p:spPr>
      </p:pic>
      <p:sp>
        <p:nvSpPr>
          <p:cNvPr id="5" name="TextBox 4"/>
          <p:cNvSpPr txBox="1"/>
          <p:nvPr/>
        </p:nvSpPr>
        <p:spPr>
          <a:xfrm>
            <a:off x="6453989" y="1643050"/>
            <a:ext cx="1643074" cy="400110"/>
          </a:xfrm>
          <a:prstGeom prst="rect">
            <a:avLst/>
          </a:prstGeom>
          <a:noFill/>
        </p:spPr>
        <p:txBody>
          <a:bodyPr wrap="square" rtlCol="0">
            <a:spAutoFit/>
          </a:bodyPr>
          <a:lstStyle/>
          <a:p>
            <a:r>
              <a:rPr lang="en-US" sz="2000" b="1" dirty="0" err="1" smtClean="0">
                <a:solidFill>
                  <a:srgbClr val="FF0000"/>
                </a:solidFill>
                <a:latin typeface="宋体" panose="02010600030101010101" pitchFamily="2" charset="-122"/>
              </a:rPr>
              <a:t>mgtan</a:t>
            </a:r>
            <a:r>
              <a:rPr lang="en-US" sz="2000" b="1" dirty="0" smtClean="0">
                <a:solidFill>
                  <a:srgbClr val="FF0000"/>
                </a:solidFill>
                <a:latin typeface="宋体" panose="02010600030101010101" pitchFamily="2" charset="-122"/>
              </a:rPr>
              <a:t> α</a:t>
            </a:r>
            <a:endParaRPr lang="zh-CN" altLang="en-US" sz="2000" b="1" dirty="0">
              <a:solidFill>
                <a:srgbClr val="FF0000"/>
              </a:solidFill>
              <a:latin typeface="宋体" panose="02010600030101010101" pitchFamily="2" charset="-122"/>
            </a:endParaRPr>
          </a:p>
        </p:txBody>
      </p:sp>
      <p:pic>
        <p:nvPicPr>
          <p:cNvPr id="1026" name="Picture 2"/>
          <p:cNvPicPr>
            <a:picLocks noChangeAspect="1" noChangeArrowheads="1"/>
          </p:cNvPicPr>
          <p:nvPr/>
        </p:nvPicPr>
        <p:blipFill>
          <a:blip r:embed="rId3"/>
          <a:srcRect/>
          <a:stretch>
            <a:fillRect/>
          </a:stretch>
        </p:blipFill>
        <p:spPr bwMode="auto">
          <a:xfrm>
            <a:off x="7096931" y="2000240"/>
            <a:ext cx="428628" cy="434665"/>
          </a:xfrm>
          <a:prstGeom prst="rect">
            <a:avLst/>
          </a:prstGeom>
          <a:noFill/>
          <a:ln w="9525">
            <a:noFill/>
            <a:miter lim="800000"/>
            <a:headEnd/>
            <a:tailEnd/>
          </a:ln>
          <a:effectLst/>
        </p:spPr>
      </p:pic>
      <p:sp>
        <p:nvSpPr>
          <p:cNvPr id="8" name="TextBox 7"/>
          <p:cNvSpPr txBox="1"/>
          <p:nvPr/>
        </p:nvSpPr>
        <p:spPr>
          <a:xfrm>
            <a:off x="5811047" y="4429132"/>
            <a:ext cx="1643074" cy="400110"/>
          </a:xfrm>
          <a:prstGeom prst="rect">
            <a:avLst/>
          </a:prstGeom>
          <a:noFill/>
        </p:spPr>
        <p:txBody>
          <a:bodyPr wrap="square" rtlCol="0">
            <a:spAutoFit/>
          </a:bodyPr>
          <a:lstStyle/>
          <a:p>
            <a:r>
              <a:rPr lang="en-US" sz="2000" b="1" dirty="0" err="1" smtClean="0">
                <a:solidFill>
                  <a:srgbClr val="FF0000"/>
                </a:solidFill>
                <a:latin typeface="宋体" panose="02010600030101010101" pitchFamily="2" charset="-122"/>
              </a:rPr>
              <a:t>mgsin</a:t>
            </a:r>
            <a:r>
              <a:rPr lang="en-US" sz="2000" b="1" dirty="0" smtClean="0">
                <a:solidFill>
                  <a:srgbClr val="FF0000"/>
                </a:solidFill>
                <a:latin typeface="宋体" panose="02010600030101010101" pitchFamily="2" charset="-122"/>
              </a:rPr>
              <a:t> α</a:t>
            </a:r>
            <a:endParaRPr lang="zh-CN" altLang="en-US" sz="2000" b="1" dirty="0">
              <a:solidFill>
                <a:srgbClr val="FF0000"/>
              </a:solidFill>
              <a:latin typeface="宋体" panose="02010600030101010101" pitchFamily="2" charset="-122"/>
            </a:endParaRPr>
          </a:p>
        </p:txBody>
      </p:sp>
      <p:sp>
        <p:nvSpPr>
          <p:cNvPr id="9" name="TextBox 8"/>
          <p:cNvSpPr txBox="1"/>
          <p:nvPr/>
        </p:nvSpPr>
        <p:spPr>
          <a:xfrm>
            <a:off x="5811047" y="4714884"/>
            <a:ext cx="1643074" cy="400110"/>
          </a:xfrm>
          <a:prstGeom prst="rect">
            <a:avLst/>
          </a:prstGeom>
          <a:noFill/>
        </p:spPr>
        <p:txBody>
          <a:bodyPr wrap="square" rtlCol="0">
            <a:spAutoFit/>
          </a:bodyPr>
          <a:lstStyle/>
          <a:p>
            <a:r>
              <a:rPr lang="en-US" sz="2000" b="1" dirty="0" err="1" smtClean="0">
                <a:solidFill>
                  <a:srgbClr val="FF0000"/>
                </a:solidFill>
                <a:latin typeface="宋体" panose="02010600030101010101" pitchFamily="2" charset="-122"/>
              </a:rPr>
              <a:t>mgcos</a:t>
            </a:r>
            <a:r>
              <a:rPr lang="en-US" sz="2000" b="1" dirty="0" smtClean="0">
                <a:solidFill>
                  <a:srgbClr val="FF0000"/>
                </a:solidFill>
                <a:latin typeface="宋体" panose="02010600030101010101" pitchFamily="2" charset="-122"/>
              </a:rPr>
              <a:t> α</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additive="base">
                                        <p:cTn id="13" dur="500" fill="hold"/>
                                        <p:tgtEl>
                                          <p:spTgt spid="1026"/>
                                        </p:tgtEl>
                                        <p:attrNameLst>
                                          <p:attrName>ppt_x</p:attrName>
                                        </p:attrNameLst>
                                      </p:cBhvr>
                                      <p:tavLst>
                                        <p:tav tm="0">
                                          <p:val>
                                            <p:strVal val="1+#ppt_w/2"/>
                                          </p:val>
                                        </p:tav>
                                        <p:tav tm="100000">
                                          <p:val>
                                            <p:strVal val="#ppt_x"/>
                                          </p:val>
                                        </p:tav>
                                      </p:tavLst>
                                    </p:anim>
                                    <p:anim calcmode="lin" valueType="num">
                                      <p:cBhvr additive="base">
                                        <p:cTn id="14" dur="500" fill="hold"/>
                                        <p:tgtEl>
                                          <p:spTgt spid="102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1+#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1+#ppt_w/2"/>
                                          </p:val>
                                        </p:tav>
                                        <p:tav tm="100000">
                                          <p:val>
                                            <p:strVal val="#ppt_x"/>
                                          </p:val>
                                        </p:tav>
                                      </p:tavLst>
                                    </p:anim>
                                    <p:anim calcmode="lin" valueType="num">
                                      <p:cBhvr additive="base">
                                        <p:cTn id="26"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4315" y="205740"/>
            <a:ext cx="10118725" cy="4246245"/>
          </a:xfrm>
          <a:prstGeom prst="rect">
            <a:avLst/>
          </a:prstGeom>
          <a:noFill/>
        </p:spPr>
        <p:txBody>
          <a:bodyPr wrap="square" rtlCol="0">
            <a:spAutoFit/>
          </a:bodyPr>
          <a:lstStyle/>
          <a:p>
            <a:pPr>
              <a:lnSpc>
                <a:spcPct val="150000"/>
              </a:lnSpc>
            </a:pPr>
            <a:r>
              <a:rPr lang="zh-CN" altLang="en-US" sz="2000" b="1">
                <a:solidFill>
                  <a:schemeClr val="tx1"/>
                </a:solidFill>
              </a:rPr>
              <a:t>(4)质量为m的足球被悬线挂靠在竖直墙壁上,其重力mg产生</a:t>
            </a:r>
            <a:endParaRPr lang="zh-CN" altLang="en-US" sz="2000" b="1">
              <a:solidFill>
                <a:schemeClr val="tx1"/>
              </a:solidFill>
            </a:endParaRPr>
          </a:p>
          <a:p>
            <a:pPr>
              <a:lnSpc>
                <a:spcPct val="150000"/>
              </a:lnSpc>
            </a:pPr>
            <a:r>
              <a:rPr lang="zh-CN" altLang="en-US" sz="2000" b="1">
                <a:solidFill>
                  <a:schemeClr val="tx1"/>
                </a:solidFill>
              </a:rPr>
              <a:t>两个效果:一是使球垂直压紧墙面,相当于分力F</a:t>
            </a:r>
            <a:r>
              <a:rPr lang="zh-CN" altLang="en-US" sz="2000" b="1" baseline="-25000">
                <a:solidFill>
                  <a:schemeClr val="tx1"/>
                </a:solidFill>
                <a:uFillTx/>
              </a:rPr>
              <a:t>1</a:t>
            </a:r>
            <a:r>
              <a:rPr lang="zh-CN" altLang="en-US" sz="2000" b="1">
                <a:solidFill>
                  <a:schemeClr val="tx1"/>
                </a:solidFill>
              </a:rPr>
              <a:t>的作用;二是</a:t>
            </a:r>
            <a:endParaRPr lang="zh-CN" altLang="en-US" sz="2000" b="1">
              <a:solidFill>
                <a:schemeClr val="tx1"/>
              </a:solidFill>
            </a:endParaRPr>
          </a:p>
          <a:p>
            <a:pPr>
              <a:lnSpc>
                <a:spcPct val="150000"/>
              </a:lnSpc>
            </a:pPr>
            <a:r>
              <a:rPr lang="zh-CN" altLang="en-US" sz="2000" b="1">
                <a:solidFill>
                  <a:schemeClr val="tx1"/>
                </a:solidFill>
              </a:rPr>
              <a:t>拉绳,相当于分力F</a:t>
            </a:r>
            <a:r>
              <a:rPr lang="zh-CN" altLang="en-US" sz="2000" b="1" baseline="-25000">
                <a:solidFill>
                  <a:schemeClr val="tx1"/>
                </a:solidFill>
                <a:uFillTx/>
              </a:rPr>
              <a:t>2</a:t>
            </a:r>
            <a:r>
              <a:rPr lang="zh-CN" altLang="en-US" sz="2000" b="1">
                <a:solidFill>
                  <a:schemeClr val="tx1"/>
                </a:solidFill>
              </a:rPr>
              <a:t>的作用。</a:t>
            </a: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r>
              <a:rPr lang="zh-CN" altLang="en-US" sz="2000" b="1">
                <a:solidFill>
                  <a:schemeClr val="tx1"/>
                </a:solidFill>
              </a:rPr>
              <a:t>(5)A、B两点位于同一平面,质量为m的吊灯被AO、BO两绳拉住,其重力mg产生两个效果:一是拉OB绳,相当于分力F</a:t>
            </a:r>
            <a:r>
              <a:rPr lang="zh-CN" altLang="en-US" sz="2000" b="1" baseline="-25000">
                <a:solidFill>
                  <a:schemeClr val="tx1"/>
                </a:solidFill>
                <a:uFillTx/>
              </a:rPr>
              <a:t>1</a:t>
            </a:r>
            <a:r>
              <a:rPr lang="zh-CN" altLang="en-US" sz="2000" b="1">
                <a:solidFill>
                  <a:schemeClr val="tx1"/>
                </a:solidFill>
              </a:rPr>
              <a:t>的作用;二是拉OA绳,相当于分力F</a:t>
            </a:r>
            <a:r>
              <a:rPr lang="zh-CN" altLang="en-US" sz="2000" b="1" baseline="-25000">
                <a:solidFill>
                  <a:schemeClr val="tx1"/>
                </a:solidFill>
                <a:uFillTx/>
              </a:rPr>
              <a:t>2</a:t>
            </a:r>
            <a:r>
              <a:rPr lang="zh-CN" altLang="en-US" sz="2000" b="1">
                <a:solidFill>
                  <a:schemeClr val="tx1"/>
                </a:solidFill>
              </a:rPr>
              <a:t>的作用。</a:t>
            </a:r>
            <a:endParaRPr lang="zh-CN" altLang="en-US" sz="2000" b="1">
              <a:solidFill>
                <a:schemeClr val="tx1"/>
              </a:solidFill>
            </a:endParaRPr>
          </a:p>
        </p:txBody>
      </p:sp>
      <p:pic>
        <p:nvPicPr>
          <p:cNvPr id="2" name="图片 1"/>
          <p:cNvPicPr>
            <a:picLocks noChangeAspect="1"/>
          </p:cNvPicPr>
          <p:nvPr/>
        </p:nvPicPr>
        <p:blipFill>
          <a:blip r:embed="rId1"/>
          <a:stretch>
            <a:fillRect/>
          </a:stretch>
        </p:blipFill>
        <p:spPr>
          <a:xfrm>
            <a:off x="6967220" y="763905"/>
            <a:ext cx="3391535" cy="2659380"/>
          </a:xfrm>
          <a:prstGeom prst="rect">
            <a:avLst/>
          </a:prstGeom>
        </p:spPr>
      </p:pic>
      <p:pic>
        <p:nvPicPr>
          <p:cNvPr id="4" name="图片 3"/>
          <p:cNvPicPr>
            <a:picLocks noChangeAspect="1"/>
          </p:cNvPicPr>
          <p:nvPr/>
        </p:nvPicPr>
        <p:blipFill>
          <a:blip r:embed="rId2"/>
          <a:stretch>
            <a:fillRect/>
          </a:stretch>
        </p:blipFill>
        <p:spPr>
          <a:xfrm>
            <a:off x="5455285" y="4364990"/>
            <a:ext cx="4179570" cy="1961515"/>
          </a:xfrm>
          <a:prstGeom prst="rect">
            <a:avLst/>
          </a:prstGeom>
        </p:spPr>
      </p:pic>
      <p:sp>
        <p:nvSpPr>
          <p:cNvPr id="5" name="TextBox 4"/>
          <p:cNvSpPr txBox="1"/>
          <p:nvPr/>
        </p:nvSpPr>
        <p:spPr>
          <a:xfrm>
            <a:off x="9240071" y="1643050"/>
            <a:ext cx="1643074" cy="400110"/>
          </a:xfrm>
          <a:prstGeom prst="rect">
            <a:avLst/>
          </a:prstGeom>
          <a:noFill/>
        </p:spPr>
        <p:txBody>
          <a:bodyPr wrap="square" rtlCol="0">
            <a:spAutoFit/>
          </a:bodyPr>
          <a:lstStyle/>
          <a:p>
            <a:r>
              <a:rPr lang="en-US" sz="2000" b="1" dirty="0" err="1" smtClean="0">
                <a:solidFill>
                  <a:srgbClr val="FF0000"/>
                </a:solidFill>
                <a:latin typeface="宋体" panose="02010600030101010101" pitchFamily="2" charset="-122"/>
              </a:rPr>
              <a:t>mgtan</a:t>
            </a:r>
            <a:r>
              <a:rPr lang="en-US" sz="2000" b="1" dirty="0" smtClean="0">
                <a:solidFill>
                  <a:srgbClr val="FF0000"/>
                </a:solidFill>
                <a:latin typeface="宋体" panose="02010600030101010101" pitchFamily="2" charset="-122"/>
              </a:rPr>
              <a:t> α</a:t>
            </a:r>
            <a:endParaRPr lang="zh-CN" altLang="en-US" sz="2000" b="1" dirty="0">
              <a:solidFill>
                <a:srgbClr val="FF0000"/>
              </a:solidFill>
              <a:latin typeface="宋体" panose="02010600030101010101" pitchFamily="2" charset="-122"/>
            </a:endParaRPr>
          </a:p>
        </p:txBody>
      </p:sp>
      <p:pic>
        <p:nvPicPr>
          <p:cNvPr id="7" name="Picture 2"/>
          <p:cNvPicPr>
            <a:picLocks noChangeAspect="1" noChangeArrowheads="1"/>
          </p:cNvPicPr>
          <p:nvPr/>
        </p:nvPicPr>
        <p:blipFill>
          <a:blip r:embed="rId3"/>
          <a:srcRect/>
          <a:stretch>
            <a:fillRect/>
          </a:stretch>
        </p:blipFill>
        <p:spPr bwMode="auto">
          <a:xfrm>
            <a:off x="9454385" y="2071678"/>
            <a:ext cx="428628" cy="434665"/>
          </a:xfrm>
          <a:prstGeom prst="rect">
            <a:avLst/>
          </a:prstGeom>
          <a:noFill/>
          <a:ln w="9525">
            <a:noFill/>
            <a:miter lim="800000"/>
            <a:headEnd/>
            <a:tailEnd/>
          </a:ln>
          <a:effectLst/>
        </p:spPr>
      </p:pic>
      <p:pic>
        <p:nvPicPr>
          <p:cNvPr id="2050" name="Picture 2"/>
          <p:cNvPicPr>
            <a:picLocks noChangeAspect="1" noChangeArrowheads="1"/>
          </p:cNvPicPr>
          <p:nvPr/>
        </p:nvPicPr>
        <p:blipFill>
          <a:blip r:embed="rId4"/>
          <a:srcRect/>
          <a:stretch>
            <a:fillRect/>
          </a:stretch>
        </p:blipFill>
        <p:spPr bwMode="auto">
          <a:xfrm>
            <a:off x="8668567" y="4786322"/>
            <a:ext cx="532607" cy="480433"/>
          </a:xfrm>
          <a:prstGeom prst="rect">
            <a:avLst/>
          </a:prstGeom>
          <a:noFill/>
          <a:ln w="9525">
            <a:noFill/>
            <a:miter lim="800000"/>
            <a:headEnd/>
            <a:tailEnd/>
          </a:ln>
          <a:effectLst/>
        </p:spPr>
      </p:pic>
      <p:pic>
        <p:nvPicPr>
          <p:cNvPr id="2051" name="Picture 3"/>
          <p:cNvPicPr>
            <a:picLocks noChangeAspect="1" noChangeArrowheads="1"/>
          </p:cNvPicPr>
          <p:nvPr/>
        </p:nvPicPr>
        <p:blipFill>
          <a:blip r:embed="rId5"/>
          <a:srcRect/>
          <a:stretch>
            <a:fillRect/>
          </a:stretch>
        </p:blipFill>
        <p:spPr bwMode="auto">
          <a:xfrm>
            <a:off x="8740005" y="5357825"/>
            <a:ext cx="500066" cy="510833"/>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1+#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2050"/>
                                        </p:tgtEl>
                                        <p:attrNameLst>
                                          <p:attrName>style.visibility</p:attrName>
                                        </p:attrNameLst>
                                      </p:cBhvr>
                                      <p:to>
                                        <p:strVal val="visible"/>
                                      </p:to>
                                    </p:set>
                                    <p:anim calcmode="lin" valueType="num">
                                      <p:cBhvr additive="base">
                                        <p:cTn id="19" dur="500" fill="hold"/>
                                        <p:tgtEl>
                                          <p:spTgt spid="2050"/>
                                        </p:tgtEl>
                                        <p:attrNameLst>
                                          <p:attrName>ppt_x</p:attrName>
                                        </p:attrNameLst>
                                      </p:cBhvr>
                                      <p:tavLst>
                                        <p:tav tm="0">
                                          <p:val>
                                            <p:strVal val="1+#ppt_w/2"/>
                                          </p:val>
                                        </p:tav>
                                        <p:tav tm="100000">
                                          <p:val>
                                            <p:strVal val="#ppt_x"/>
                                          </p:val>
                                        </p:tav>
                                      </p:tavLst>
                                    </p:anim>
                                    <p:anim calcmode="lin" valueType="num">
                                      <p:cBhvr additive="base">
                                        <p:cTn id="20" dur="500" fill="hold"/>
                                        <p:tgtEl>
                                          <p:spTgt spid="205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2051"/>
                                        </p:tgtEl>
                                        <p:attrNameLst>
                                          <p:attrName>style.visibility</p:attrName>
                                        </p:attrNameLst>
                                      </p:cBhvr>
                                      <p:to>
                                        <p:strVal val="visible"/>
                                      </p:to>
                                    </p:set>
                                    <p:anim calcmode="lin" valueType="num">
                                      <p:cBhvr additive="base">
                                        <p:cTn id="25" dur="500" fill="hold"/>
                                        <p:tgtEl>
                                          <p:spTgt spid="2051"/>
                                        </p:tgtEl>
                                        <p:attrNameLst>
                                          <p:attrName>ppt_x</p:attrName>
                                        </p:attrNameLst>
                                      </p:cBhvr>
                                      <p:tavLst>
                                        <p:tav tm="0">
                                          <p:val>
                                            <p:strVal val="1+#ppt_w/2"/>
                                          </p:val>
                                        </p:tav>
                                        <p:tav tm="100000">
                                          <p:val>
                                            <p:strVal val="#ppt_x"/>
                                          </p:val>
                                        </p:tav>
                                      </p:tavLst>
                                    </p:anim>
                                    <p:anim calcmode="lin" valueType="num">
                                      <p:cBhvr additive="base">
                                        <p:cTn id="26" dur="500" fill="hold"/>
                                        <p:tgtEl>
                                          <p:spTgt spid="20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4315" y="205740"/>
            <a:ext cx="10118725" cy="3784600"/>
          </a:xfrm>
          <a:prstGeom prst="rect">
            <a:avLst/>
          </a:prstGeom>
          <a:noFill/>
        </p:spPr>
        <p:txBody>
          <a:bodyPr wrap="square" rtlCol="0">
            <a:spAutoFit/>
          </a:bodyPr>
          <a:lstStyle/>
          <a:p>
            <a:pPr>
              <a:lnSpc>
                <a:spcPct val="150000"/>
              </a:lnSpc>
            </a:pPr>
            <a:r>
              <a:rPr lang="zh-CN" altLang="en-US" sz="2000" b="1" dirty="0">
                <a:solidFill>
                  <a:schemeClr val="tx1"/>
                </a:solidFill>
              </a:rPr>
              <a:t>(6)A、B两点位于同一平面,质量为m的吊灯被AO、BO两绳拉住,其重力mg产生两个效果:一是拉OB绳,相当于分力F</a:t>
            </a:r>
            <a:r>
              <a:rPr lang="zh-CN" altLang="en-US" sz="2000" b="1" baseline="-25000" dirty="0">
                <a:solidFill>
                  <a:schemeClr val="tx1"/>
                </a:solidFill>
                <a:uFillTx/>
              </a:rPr>
              <a:t>1</a:t>
            </a:r>
            <a:r>
              <a:rPr lang="zh-CN" altLang="en-US" sz="2000" b="1" dirty="0">
                <a:solidFill>
                  <a:schemeClr val="tx1"/>
                </a:solidFill>
              </a:rPr>
              <a:t>的作用;二是拉OA绳,相当于分力F</a:t>
            </a:r>
            <a:r>
              <a:rPr lang="zh-CN" altLang="en-US" sz="2000" b="1" baseline="-25000" dirty="0">
                <a:solidFill>
                  <a:schemeClr val="tx1"/>
                </a:solidFill>
                <a:uFillTx/>
              </a:rPr>
              <a:t>2</a:t>
            </a:r>
            <a:r>
              <a:rPr lang="zh-CN" altLang="en-US" sz="2000" b="1" dirty="0">
                <a:solidFill>
                  <a:schemeClr val="tx1"/>
                </a:solidFill>
              </a:rPr>
              <a:t>的作用。</a:t>
            </a:r>
            <a:endParaRPr lang="zh-CN" altLang="en-US" sz="2000" b="1" dirty="0">
              <a:solidFill>
                <a:schemeClr val="tx1"/>
              </a:solidFill>
            </a:endParaRPr>
          </a:p>
          <a:p>
            <a:pPr>
              <a:lnSpc>
                <a:spcPct val="150000"/>
              </a:lnSpc>
            </a:pPr>
            <a:endParaRPr lang="zh-CN" altLang="en-US" sz="2000" b="1" dirty="0">
              <a:solidFill>
                <a:schemeClr val="tx1"/>
              </a:solidFill>
            </a:endParaRPr>
          </a:p>
          <a:p>
            <a:pPr>
              <a:lnSpc>
                <a:spcPct val="150000"/>
              </a:lnSpc>
            </a:pPr>
            <a:endParaRPr lang="zh-CN" altLang="en-US" sz="2000" b="1" dirty="0">
              <a:solidFill>
                <a:schemeClr val="tx1"/>
              </a:solidFill>
            </a:endParaRPr>
          </a:p>
          <a:p>
            <a:pPr>
              <a:lnSpc>
                <a:spcPct val="150000"/>
              </a:lnSpc>
            </a:pPr>
            <a:endParaRPr lang="zh-CN" altLang="en-US" sz="2000" b="1" dirty="0">
              <a:solidFill>
                <a:schemeClr val="tx1"/>
              </a:solidFill>
            </a:endParaRPr>
          </a:p>
          <a:p>
            <a:pPr>
              <a:lnSpc>
                <a:spcPct val="150000"/>
              </a:lnSpc>
            </a:pPr>
            <a:endParaRPr lang="zh-CN" altLang="en-US" sz="2000" b="1" dirty="0">
              <a:solidFill>
                <a:schemeClr val="tx1"/>
              </a:solidFill>
            </a:endParaRPr>
          </a:p>
          <a:p>
            <a:pPr>
              <a:lnSpc>
                <a:spcPct val="150000"/>
              </a:lnSpc>
            </a:pPr>
            <a:r>
              <a:rPr lang="zh-CN" altLang="en-US" sz="2000" b="1" dirty="0">
                <a:solidFill>
                  <a:schemeClr val="tx1"/>
                </a:solidFill>
              </a:rPr>
              <a:t>(7)质量为m的运动员被两个有环的绳吊着而静止,其重力mg产生两个效果:一是拉右绳,相当于分力F</a:t>
            </a:r>
            <a:r>
              <a:rPr lang="zh-CN" altLang="en-US" sz="2000" b="1" baseline="-25000" dirty="0">
                <a:solidFill>
                  <a:schemeClr val="tx1"/>
                </a:solidFill>
                <a:uFillTx/>
              </a:rPr>
              <a:t>1</a:t>
            </a:r>
            <a:r>
              <a:rPr lang="zh-CN" altLang="en-US" sz="2000" b="1" dirty="0">
                <a:solidFill>
                  <a:schemeClr val="tx1"/>
                </a:solidFill>
              </a:rPr>
              <a:t>的作用;二是拉左绳,相当于分力F</a:t>
            </a:r>
            <a:r>
              <a:rPr lang="zh-CN" altLang="en-US" sz="2000" b="1" baseline="-25000" dirty="0">
                <a:solidFill>
                  <a:schemeClr val="tx1"/>
                </a:solidFill>
                <a:uFillTx/>
              </a:rPr>
              <a:t>2</a:t>
            </a:r>
            <a:r>
              <a:rPr lang="zh-CN" altLang="en-US" sz="2000" b="1" dirty="0">
                <a:solidFill>
                  <a:schemeClr val="tx1"/>
                </a:solidFill>
              </a:rPr>
              <a:t>的作用。</a:t>
            </a:r>
            <a:endParaRPr lang="zh-CN" altLang="en-US" sz="2000" b="1" dirty="0">
              <a:solidFill>
                <a:schemeClr val="tx1"/>
              </a:solidFill>
            </a:endParaRPr>
          </a:p>
        </p:txBody>
      </p:sp>
      <p:pic>
        <p:nvPicPr>
          <p:cNvPr id="2" name="图片 1"/>
          <p:cNvPicPr>
            <a:picLocks noChangeAspect="1"/>
          </p:cNvPicPr>
          <p:nvPr/>
        </p:nvPicPr>
        <p:blipFill>
          <a:blip r:embed="rId1"/>
          <a:stretch>
            <a:fillRect/>
          </a:stretch>
        </p:blipFill>
        <p:spPr>
          <a:xfrm>
            <a:off x="3439160" y="1098550"/>
            <a:ext cx="4404360" cy="1972945"/>
          </a:xfrm>
          <a:prstGeom prst="rect">
            <a:avLst/>
          </a:prstGeom>
        </p:spPr>
      </p:pic>
      <p:pic>
        <p:nvPicPr>
          <p:cNvPr id="4" name="图片 3"/>
          <p:cNvPicPr>
            <a:picLocks noChangeAspect="1"/>
          </p:cNvPicPr>
          <p:nvPr/>
        </p:nvPicPr>
        <p:blipFill>
          <a:blip r:embed="rId2"/>
          <a:stretch>
            <a:fillRect/>
          </a:stretch>
        </p:blipFill>
        <p:spPr>
          <a:xfrm>
            <a:off x="3726815" y="3861435"/>
            <a:ext cx="3529965" cy="2484120"/>
          </a:xfrm>
          <a:prstGeom prst="rect">
            <a:avLst/>
          </a:prstGeom>
        </p:spPr>
      </p:pic>
      <p:sp>
        <p:nvSpPr>
          <p:cNvPr id="5" name="TextBox 4"/>
          <p:cNvSpPr txBox="1"/>
          <p:nvPr/>
        </p:nvSpPr>
        <p:spPr>
          <a:xfrm>
            <a:off x="6596865" y="1600130"/>
            <a:ext cx="1643074" cy="400110"/>
          </a:xfrm>
          <a:prstGeom prst="rect">
            <a:avLst/>
          </a:prstGeom>
          <a:noFill/>
        </p:spPr>
        <p:txBody>
          <a:bodyPr wrap="square" rtlCol="0">
            <a:spAutoFit/>
          </a:bodyPr>
          <a:lstStyle/>
          <a:p>
            <a:r>
              <a:rPr lang="en-US" sz="2000" b="1" dirty="0" err="1" smtClean="0">
                <a:solidFill>
                  <a:srgbClr val="FF0000"/>
                </a:solidFill>
                <a:latin typeface="宋体" panose="02010600030101010101" pitchFamily="2" charset="-122"/>
              </a:rPr>
              <a:t>mgcos</a:t>
            </a:r>
            <a:r>
              <a:rPr lang="en-US" sz="2000" b="1" dirty="0" smtClean="0">
                <a:solidFill>
                  <a:srgbClr val="FF0000"/>
                </a:solidFill>
                <a:latin typeface="宋体" panose="02010600030101010101" pitchFamily="2" charset="-122"/>
              </a:rPr>
              <a:t> α </a:t>
            </a:r>
            <a:endParaRPr lang="zh-CN" altLang="en-US" sz="2000" b="1" dirty="0">
              <a:solidFill>
                <a:srgbClr val="FF0000"/>
              </a:solidFill>
              <a:latin typeface="宋体" panose="02010600030101010101" pitchFamily="2" charset="-122"/>
            </a:endParaRPr>
          </a:p>
        </p:txBody>
      </p:sp>
      <p:sp>
        <p:nvSpPr>
          <p:cNvPr id="6" name="TextBox 5"/>
          <p:cNvSpPr txBox="1"/>
          <p:nvPr/>
        </p:nvSpPr>
        <p:spPr>
          <a:xfrm>
            <a:off x="6596865" y="2028758"/>
            <a:ext cx="1643074" cy="400110"/>
          </a:xfrm>
          <a:prstGeom prst="rect">
            <a:avLst/>
          </a:prstGeom>
          <a:noFill/>
        </p:spPr>
        <p:txBody>
          <a:bodyPr wrap="square" rtlCol="0">
            <a:spAutoFit/>
          </a:bodyPr>
          <a:lstStyle/>
          <a:p>
            <a:r>
              <a:rPr lang="en-US" sz="2000" b="1" dirty="0" err="1" smtClean="0">
                <a:solidFill>
                  <a:srgbClr val="FF0000"/>
                </a:solidFill>
                <a:latin typeface="宋体" panose="02010600030101010101" pitchFamily="2" charset="-122"/>
              </a:rPr>
              <a:t>mgsin</a:t>
            </a:r>
            <a:r>
              <a:rPr lang="en-US" sz="2000" b="1" dirty="0" smtClean="0">
                <a:solidFill>
                  <a:srgbClr val="FF0000"/>
                </a:solidFill>
                <a:latin typeface="宋体" panose="02010600030101010101" pitchFamily="2" charset="-122"/>
              </a:rPr>
              <a:t> α</a:t>
            </a:r>
            <a:endParaRPr lang="zh-CN" altLang="en-US" sz="2000" b="1" dirty="0">
              <a:solidFill>
                <a:srgbClr val="FF0000"/>
              </a:solidFill>
              <a:latin typeface="宋体" panose="02010600030101010101" pitchFamily="2" charset="-122"/>
            </a:endParaRPr>
          </a:p>
        </p:txBody>
      </p:sp>
      <p:pic>
        <p:nvPicPr>
          <p:cNvPr id="3074" name="Picture 2"/>
          <p:cNvPicPr>
            <a:picLocks noChangeAspect="1" noChangeArrowheads="1"/>
          </p:cNvPicPr>
          <p:nvPr/>
        </p:nvPicPr>
        <p:blipFill>
          <a:blip r:embed="rId3"/>
          <a:srcRect/>
          <a:stretch>
            <a:fillRect/>
          </a:stretch>
        </p:blipFill>
        <p:spPr bwMode="auto">
          <a:xfrm>
            <a:off x="6025362" y="4584448"/>
            <a:ext cx="571504" cy="422343"/>
          </a:xfrm>
          <a:prstGeom prst="rect">
            <a:avLst/>
          </a:prstGeom>
          <a:noFill/>
          <a:ln w="9525">
            <a:noFill/>
            <a:miter lim="800000"/>
            <a:headEnd/>
            <a:tailEnd/>
          </a:ln>
          <a:effectLst/>
        </p:spPr>
      </p:pic>
      <p:pic>
        <p:nvPicPr>
          <p:cNvPr id="8" name="Picture 2"/>
          <p:cNvPicPr>
            <a:picLocks noChangeAspect="1" noChangeArrowheads="1"/>
          </p:cNvPicPr>
          <p:nvPr/>
        </p:nvPicPr>
        <p:blipFill>
          <a:blip r:embed="rId3"/>
          <a:srcRect/>
          <a:stretch>
            <a:fillRect/>
          </a:stretch>
        </p:blipFill>
        <p:spPr bwMode="auto">
          <a:xfrm>
            <a:off x="6025361" y="5149797"/>
            <a:ext cx="571504" cy="422343"/>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1+#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3074"/>
                                        </p:tgtEl>
                                        <p:attrNameLst>
                                          <p:attrName>style.visibility</p:attrName>
                                        </p:attrNameLst>
                                      </p:cBhvr>
                                      <p:to>
                                        <p:strVal val="visible"/>
                                      </p:to>
                                    </p:set>
                                    <p:anim calcmode="lin" valueType="num">
                                      <p:cBhvr additive="base">
                                        <p:cTn id="19" dur="500" fill="hold"/>
                                        <p:tgtEl>
                                          <p:spTgt spid="3074"/>
                                        </p:tgtEl>
                                        <p:attrNameLst>
                                          <p:attrName>ppt_x</p:attrName>
                                        </p:attrNameLst>
                                      </p:cBhvr>
                                      <p:tavLst>
                                        <p:tav tm="0">
                                          <p:val>
                                            <p:strVal val="1+#ppt_w/2"/>
                                          </p:val>
                                        </p:tav>
                                        <p:tav tm="100000">
                                          <p:val>
                                            <p:strVal val="#ppt_x"/>
                                          </p:val>
                                        </p:tav>
                                      </p:tavLst>
                                    </p:anim>
                                    <p:anim calcmode="lin" valueType="num">
                                      <p:cBhvr additive="base">
                                        <p:cTn id="20" dur="500" fill="hold"/>
                                        <p:tgtEl>
                                          <p:spTgt spid="3074"/>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1+#ppt_w/2"/>
                                          </p:val>
                                        </p:tav>
                                        <p:tav tm="100000">
                                          <p:val>
                                            <p:strVal val="#ppt_x"/>
                                          </p:val>
                                        </p:tav>
                                      </p:tavLst>
                                    </p:anim>
                                    <p:anim calcmode="lin" valueType="num">
                                      <p:cBhvr additive="base">
                                        <p:cTn id="26"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4315" y="205740"/>
            <a:ext cx="10118725" cy="3784600"/>
          </a:xfrm>
          <a:prstGeom prst="rect">
            <a:avLst/>
          </a:prstGeom>
          <a:noFill/>
        </p:spPr>
        <p:txBody>
          <a:bodyPr wrap="square" rtlCol="0">
            <a:spAutoFit/>
          </a:bodyPr>
          <a:lstStyle/>
          <a:p>
            <a:pPr>
              <a:lnSpc>
                <a:spcPct val="150000"/>
              </a:lnSpc>
            </a:pPr>
            <a:r>
              <a:rPr lang="zh-CN" altLang="en-US" sz="2000" b="1">
                <a:solidFill>
                  <a:schemeClr val="tx1"/>
                </a:solidFill>
              </a:rPr>
              <a:t>(8)质量为m的钩码被斜绳和水平杆吊着而静止,其重力mg产生两个效果:一是拉绳,相当于分力F</a:t>
            </a:r>
            <a:r>
              <a:rPr lang="zh-CN" altLang="en-US" sz="2000" b="1" baseline="-25000">
                <a:solidFill>
                  <a:schemeClr val="tx1"/>
                </a:solidFill>
                <a:uFillTx/>
              </a:rPr>
              <a:t>1</a:t>
            </a:r>
            <a:r>
              <a:rPr lang="zh-CN" altLang="en-US" sz="2000" b="1">
                <a:solidFill>
                  <a:schemeClr val="tx1"/>
                </a:solidFill>
              </a:rPr>
              <a:t>的作用;二是压杆,相当于分力F</a:t>
            </a:r>
            <a:r>
              <a:rPr lang="zh-CN" altLang="en-US" sz="2000" b="1" baseline="-25000">
                <a:solidFill>
                  <a:schemeClr val="tx1"/>
                </a:solidFill>
                <a:uFillTx/>
              </a:rPr>
              <a:t>2</a:t>
            </a:r>
            <a:r>
              <a:rPr lang="zh-CN" altLang="en-US" sz="2000" b="1">
                <a:solidFill>
                  <a:schemeClr val="tx1"/>
                </a:solidFill>
              </a:rPr>
              <a:t>的作用。</a:t>
            </a: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r>
              <a:rPr lang="zh-CN" altLang="en-US" sz="2000" b="1">
                <a:solidFill>
                  <a:schemeClr val="tx1"/>
                </a:solidFill>
              </a:rPr>
              <a:t>(9)质量为m的货物被三角架吊着而静止,其重力mg产生两个效果:一是压倾斜杆,相当于分力F</a:t>
            </a:r>
            <a:r>
              <a:rPr lang="zh-CN" altLang="en-US" sz="2000" b="1" baseline="-25000">
                <a:solidFill>
                  <a:schemeClr val="tx1"/>
                </a:solidFill>
                <a:uFillTx/>
              </a:rPr>
              <a:t>1</a:t>
            </a:r>
            <a:r>
              <a:rPr lang="zh-CN" altLang="en-US" sz="2000" b="1">
                <a:solidFill>
                  <a:schemeClr val="tx1"/>
                </a:solidFill>
              </a:rPr>
              <a:t>的作用;二是拉水平杆,相当于分力F</a:t>
            </a:r>
            <a:r>
              <a:rPr lang="zh-CN" altLang="en-US" sz="2000" b="1" baseline="-25000">
                <a:solidFill>
                  <a:schemeClr val="tx1"/>
                </a:solidFill>
                <a:uFillTx/>
              </a:rPr>
              <a:t>2</a:t>
            </a:r>
            <a:r>
              <a:rPr lang="zh-CN" altLang="en-US" sz="2000" b="1">
                <a:solidFill>
                  <a:schemeClr val="tx1"/>
                </a:solidFill>
              </a:rPr>
              <a:t>的作用。</a:t>
            </a:r>
            <a:endParaRPr lang="zh-CN" altLang="en-US" sz="2000" b="1">
              <a:solidFill>
                <a:schemeClr val="tx1"/>
              </a:solidFill>
            </a:endParaRPr>
          </a:p>
        </p:txBody>
      </p:sp>
      <p:pic>
        <p:nvPicPr>
          <p:cNvPr id="2" name="图片 1"/>
          <p:cNvPicPr>
            <a:picLocks noChangeAspect="1"/>
          </p:cNvPicPr>
          <p:nvPr/>
        </p:nvPicPr>
        <p:blipFill>
          <a:blip r:embed="rId1"/>
          <a:stretch>
            <a:fillRect/>
          </a:stretch>
        </p:blipFill>
        <p:spPr>
          <a:xfrm>
            <a:off x="3079115" y="1195070"/>
            <a:ext cx="4605020" cy="1805305"/>
          </a:xfrm>
          <a:prstGeom prst="rect">
            <a:avLst/>
          </a:prstGeom>
        </p:spPr>
      </p:pic>
      <p:pic>
        <p:nvPicPr>
          <p:cNvPr id="4" name="图片 3"/>
          <p:cNvPicPr>
            <a:picLocks noChangeAspect="1"/>
          </p:cNvPicPr>
          <p:nvPr/>
        </p:nvPicPr>
        <p:blipFill>
          <a:blip r:embed="rId2"/>
          <a:stretch>
            <a:fillRect/>
          </a:stretch>
        </p:blipFill>
        <p:spPr>
          <a:xfrm>
            <a:off x="2430780" y="4004945"/>
            <a:ext cx="6010275" cy="2028825"/>
          </a:xfrm>
          <a:prstGeom prst="rect">
            <a:avLst/>
          </a:prstGeom>
        </p:spPr>
      </p:pic>
      <p:pic>
        <p:nvPicPr>
          <p:cNvPr id="4098" name="Picture 2"/>
          <p:cNvPicPr>
            <a:picLocks noChangeAspect="1" noChangeArrowheads="1"/>
          </p:cNvPicPr>
          <p:nvPr/>
        </p:nvPicPr>
        <p:blipFill>
          <a:blip r:embed="rId3"/>
          <a:srcRect/>
          <a:stretch>
            <a:fillRect/>
          </a:stretch>
        </p:blipFill>
        <p:spPr bwMode="auto">
          <a:xfrm>
            <a:off x="6811179" y="1428736"/>
            <a:ext cx="543719" cy="575004"/>
          </a:xfrm>
          <a:prstGeom prst="rect">
            <a:avLst/>
          </a:prstGeom>
          <a:noFill/>
          <a:ln w="9525">
            <a:noFill/>
            <a:miter lim="800000"/>
            <a:headEnd/>
            <a:tailEnd/>
          </a:ln>
          <a:effectLst/>
        </p:spPr>
      </p:pic>
      <p:sp>
        <p:nvSpPr>
          <p:cNvPr id="6" name="TextBox 5"/>
          <p:cNvSpPr txBox="1"/>
          <p:nvPr/>
        </p:nvSpPr>
        <p:spPr>
          <a:xfrm>
            <a:off x="6668303" y="1957320"/>
            <a:ext cx="1928826" cy="400110"/>
          </a:xfrm>
          <a:prstGeom prst="rect">
            <a:avLst/>
          </a:prstGeom>
          <a:noFill/>
        </p:spPr>
        <p:txBody>
          <a:bodyPr wrap="square" rtlCol="0">
            <a:spAutoFit/>
          </a:bodyPr>
          <a:lstStyle/>
          <a:p>
            <a:r>
              <a:rPr lang="en-US" sz="2000" b="1" dirty="0" err="1" smtClean="0">
                <a:solidFill>
                  <a:srgbClr val="FF0000"/>
                </a:solidFill>
                <a:latin typeface="宋体" panose="02010600030101010101" pitchFamily="2" charset="-122"/>
              </a:rPr>
              <a:t>mgcot</a:t>
            </a:r>
            <a:r>
              <a:rPr lang="en-US" sz="2000" b="1" dirty="0" smtClean="0">
                <a:solidFill>
                  <a:srgbClr val="FF0000"/>
                </a:solidFill>
                <a:latin typeface="宋体" panose="02010600030101010101" pitchFamily="2" charset="-122"/>
              </a:rPr>
              <a:t> α</a:t>
            </a:r>
            <a:endParaRPr lang="zh-CN" altLang="en-US" sz="2000" b="1" dirty="0">
              <a:solidFill>
                <a:srgbClr val="FF0000"/>
              </a:solidFill>
              <a:latin typeface="宋体" panose="02010600030101010101" pitchFamily="2" charset="-122"/>
            </a:endParaRPr>
          </a:p>
        </p:txBody>
      </p:sp>
      <p:pic>
        <p:nvPicPr>
          <p:cNvPr id="7" name="Picture 2"/>
          <p:cNvPicPr>
            <a:picLocks noChangeAspect="1" noChangeArrowheads="1"/>
          </p:cNvPicPr>
          <p:nvPr/>
        </p:nvPicPr>
        <p:blipFill>
          <a:blip r:embed="rId4"/>
          <a:srcRect/>
          <a:stretch>
            <a:fillRect/>
          </a:stretch>
        </p:blipFill>
        <p:spPr bwMode="auto">
          <a:xfrm>
            <a:off x="7525559" y="4500570"/>
            <a:ext cx="428628" cy="434665"/>
          </a:xfrm>
          <a:prstGeom prst="rect">
            <a:avLst/>
          </a:prstGeom>
          <a:noFill/>
          <a:ln w="9525">
            <a:noFill/>
            <a:miter lim="800000"/>
            <a:headEnd/>
            <a:tailEnd/>
          </a:ln>
          <a:effectLst/>
        </p:spPr>
      </p:pic>
      <p:sp>
        <p:nvSpPr>
          <p:cNvPr id="8" name="TextBox 7"/>
          <p:cNvSpPr txBox="1"/>
          <p:nvPr/>
        </p:nvSpPr>
        <p:spPr>
          <a:xfrm>
            <a:off x="7311245" y="4929198"/>
            <a:ext cx="1928826" cy="400110"/>
          </a:xfrm>
          <a:prstGeom prst="rect">
            <a:avLst/>
          </a:prstGeom>
          <a:noFill/>
        </p:spPr>
        <p:txBody>
          <a:bodyPr wrap="square" rtlCol="0">
            <a:spAutoFit/>
          </a:bodyPr>
          <a:lstStyle/>
          <a:p>
            <a:r>
              <a:rPr lang="en-US" sz="2000" b="1" dirty="0" err="1" smtClean="0">
                <a:solidFill>
                  <a:srgbClr val="FF0000"/>
                </a:solidFill>
                <a:latin typeface="宋体" panose="02010600030101010101" pitchFamily="2" charset="-122"/>
              </a:rPr>
              <a:t>mgtan</a:t>
            </a:r>
            <a:r>
              <a:rPr lang="en-US" sz="2000" b="1" dirty="0" smtClean="0">
                <a:solidFill>
                  <a:srgbClr val="FF0000"/>
                </a:solidFill>
                <a:latin typeface="宋体" panose="02010600030101010101" pitchFamily="2" charset="-122"/>
              </a:rPr>
              <a:t> α</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additive="base">
                                        <p:cTn id="7" dur="500" fill="hold"/>
                                        <p:tgtEl>
                                          <p:spTgt spid="4098"/>
                                        </p:tgtEl>
                                        <p:attrNameLst>
                                          <p:attrName>ppt_x</p:attrName>
                                        </p:attrNameLst>
                                      </p:cBhvr>
                                      <p:tavLst>
                                        <p:tav tm="0">
                                          <p:val>
                                            <p:strVal val="1+#ppt_w/2"/>
                                          </p:val>
                                        </p:tav>
                                        <p:tav tm="100000">
                                          <p:val>
                                            <p:strVal val="#ppt_x"/>
                                          </p:val>
                                        </p:tav>
                                      </p:tavLst>
                                    </p:anim>
                                    <p:anim calcmode="lin" valueType="num">
                                      <p:cBhvr additive="base">
                                        <p:cTn id="8" dur="500" fill="hold"/>
                                        <p:tgtEl>
                                          <p:spTgt spid="409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1+#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1+#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1+#ppt_w/2"/>
                                          </p:val>
                                        </p:tav>
                                        <p:tav tm="100000">
                                          <p:val>
                                            <p:strVal val="#ppt_x"/>
                                          </p:val>
                                        </p:tav>
                                      </p:tavLst>
                                    </p:anim>
                                    <p:anim calcmode="lin" valueType="num">
                                      <p:cBhvr additive="base">
                                        <p:cTn id="26"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4315" y="205740"/>
            <a:ext cx="10118725" cy="1014730"/>
          </a:xfrm>
          <a:prstGeom prst="rect">
            <a:avLst/>
          </a:prstGeom>
          <a:noFill/>
        </p:spPr>
        <p:txBody>
          <a:bodyPr wrap="square" rtlCol="0">
            <a:spAutoFit/>
          </a:bodyPr>
          <a:lstStyle/>
          <a:p>
            <a:pPr>
              <a:lnSpc>
                <a:spcPct val="150000"/>
              </a:lnSpc>
            </a:pPr>
            <a:r>
              <a:rPr lang="zh-CN" altLang="en-US" sz="2000" b="1">
                <a:solidFill>
                  <a:schemeClr val="tx1"/>
                </a:solidFill>
              </a:rPr>
              <a:t>(10)质量为m的镜框由两条绳吊着而静止,其重力mg产生两个效果:一是拉左绳,相当于分力F</a:t>
            </a:r>
            <a:r>
              <a:rPr lang="zh-CN" altLang="en-US" sz="2000" b="1" baseline="-25000">
                <a:solidFill>
                  <a:schemeClr val="tx1"/>
                </a:solidFill>
                <a:uFillTx/>
              </a:rPr>
              <a:t>1</a:t>
            </a:r>
            <a:r>
              <a:rPr lang="zh-CN" altLang="en-US" sz="2000" b="1">
                <a:solidFill>
                  <a:schemeClr val="tx1"/>
                </a:solidFill>
              </a:rPr>
              <a:t>的作用;二是拉右绳,相当于分力F</a:t>
            </a:r>
            <a:r>
              <a:rPr lang="zh-CN" altLang="en-US" sz="2000" b="1" baseline="-25000">
                <a:solidFill>
                  <a:schemeClr val="tx1"/>
                </a:solidFill>
                <a:uFillTx/>
              </a:rPr>
              <a:t>2</a:t>
            </a:r>
            <a:r>
              <a:rPr lang="zh-CN" altLang="en-US" sz="2000" b="1">
                <a:solidFill>
                  <a:schemeClr val="tx1"/>
                </a:solidFill>
              </a:rPr>
              <a:t>的作用。</a:t>
            </a:r>
            <a:endParaRPr lang="zh-CN" altLang="en-US" sz="2000" b="1">
              <a:solidFill>
                <a:schemeClr val="tx1"/>
              </a:solidFill>
            </a:endParaRPr>
          </a:p>
        </p:txBody>
      </p:sp>
      <p:pic>
        <p:nvPicPr>
          <p:cNvPr id="2" name="图片 1"/>
          <p:cNvPicPr>
            <a:picLocks noChangeAspect="1"/>
          </p:cNvPicPr>
          <p:nvPr/>
        </p:nvPicPr>
        <p:blipFill>
          <a:blip r:embed="rId1"/>
          <a:stretch>
            <a:fillRect/>
          </a:stretch>
        </p:blipFill>
        <p:spPr>
          <a:xfrm>
            <a:off x="2719070" y="1341120"/>
            <a:ext cx="4205605" cy="2098040"/>
          </a:xfrm>
          <a:prstGeom prst="rect">
            <a:avLst/>
          </a:prstGeom>
        </p:spPr>
      </p:pic>
      <p:pic>
        <p:nvPicPr>
          <p:cNvPr id="5122" name="Picture 2"/>
          <p:cNvPicPr>
            <a:picLocks noChangeAspect="1" noChangeArrowheads="1"/>
          </p:cNvPicPr>
          <p:nvPr/>
        </p:nvPicPr>
        <p:blipFill>
          <a:blip r:embed="rId2"/>
          <a:srcRect/>
          <a:stretch>
            <a:fillRect/>
          </a:stretch>
        </p:blipFill>
        <p:spPr bwMode="auto">
          <a:xfrm>
            <a:off x="5811047" y="1785926"/>
            <a:ext cx="669132" cy="504376"/>
          </a:xfrm>
          <a:prstGeom prst="rect">
            <a:avLst/>
          </a:prstGeom>
          <a:noFill/>
          <a:ln w="9525">
            <a:noFill/>
            <a:miter lim="800000"/>
            <a:headEnd/>
            <a:tailEnd/>
          </a:ln>
          <a:effectLst/>
        </p:spPr>
      </p:pic>
      <p:pic>
        <p:nvPicPr>
          <p:cNvPr id="5123" name="Picture 3"/>
          <p:cNvPicPr>
            <a:picLocks noChangeAspect="1" noChangeArrowheads="1"/>
          </p:cNvPicPr>
          <p:nvPr/>
        </p:nvPicPr>
        <p:blipFill>
          <a:blip r:embed="rId3"/>
          <a:srcRect/>
          <a:stretch>
            <a:fillRect/>
          </a:stretch>
        </p:blipFill>
        <p:spPr bwMode="auto">
          <a:xfrm>
            <a:off x="5811047" y="2429656"/>
            <a:ext cx="650081" cy="499278"/>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additive="base">
                                        <p:cTn id="7" dur="500" fill="hold"/>
                                        <p:tgtEl>
                                          <p:spTgt spid="5122"/>
                                        </p:tgtEl>
                                        <p:attrNameLst>
                                          <p:attrName>ppt_x</p:attrName>
                                        </p:attrNameLst>
                                      </p:cBhvr>
                                      <p:tavLst>
                                        <p:tav tm="0">
                                          <p:val>
                                            <p:strVal val="1+#ppt_w/2"/>
                                          </p:val>
                                        </p:tav>
                                        <p:tav tm="100000">
                                          <p:val>
                                            <p:strVal val="#ppt_x"/>
                                          </p:val>
                                        </p:tav>
                                      </p:tavLst>
                                    </p:anim>
                                    <p:anim calcmode="lin" valueType="num">
                                      <p:cBhvr additive="base">
                                        <p:cTn id="8" dur="500" fill="hold"/>
                                        <p:tgtEl>
                                          <p:spTgt spid="512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5123"/>
                                        </p:tgtEl>
                                        <p:attrNameLst>
                                          <p:attrName>style.visibility</p:attrName>
                                        </p:attrNameLst>
                                      </p:cBhvr>
                                      <p:to>
                                        <p:strVal val="visible"/>
                                      </p:to>
                                    </p:set>
                                    <p:anim calcmode="lin" valueType="num">
                                      <p:cBhvr additive="base">
                                        <p:cTn id="13" dur="500" fill="hold"/>
                                        <p:tgtEl>
                                          <p:spTgt spid="5123"/>
                                        </p:tgtEl>
                                        <p:attrNameLst>
                                          <p:attrName>ppt_x</p:attrName>
                                        </p:attrNameLst>
                                      </p:cBhvr>
                                      <p:tavLst>
                                        <p:tav tm="0">
                                          <p:val>
                                            <p:strVal val="1+#ppt_w/2"/>
                                          </p:val>
                                        </p:tav>
                                        <p:tav tm="100000">
                                          <p:val>
                                            <p:strVal val="#ppt_x"/>
                                          </p:val>
                                        </p:tav>
                                      </p:tavLst>
                                    </p:anim>
                                    <p:anim calcmode="lin" valueType="num">
                                      <p:cBhvr additive="base">
                                        <p:cTn id="14" dur="500" fill="hold"/>
                                        <p:tgtEl>
                                          <p:spTgt spid="51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4315" y="205740"/>
            <a:ext cx="10118725" cy="6092825"/>
          </a:xfrm>
          <a:prstGeom prst="rect">
            <a:avLst/>
          </a:prstGeom>
          <a:noFill/>
        </p:spPr>
        <p:txBody>
          <a:bodyPr wrap="square" rtlCol="0">
            <a:spAutoFit/>
          </a:bodyPr>
          <a:lstStyle/>
          <a:p>
            <a:pPr>
              <a:lnSpc>
                <a:spcPct val="150000"/>
              </a:lnSpc>
            </a:pPr>
            <a:r>
              <a:rPr lang="zh-CN" altLang="en-US" sz="2000" b="1">
                <a:solidFill>
                  <a:srgbClr val="FF0000"/>
                </a:solidFill>
              </a:rPr>
              <a:t>考点三共点力的平衡</a:t>
            </a:r>
            <a:endParaRPr lang="zh-CN" altLang="en-US" sz="2000" b="1">
              <a:solidFill>
                <a:srgbClr val="FF0000"/>
              </a:solidFill>
            </a:endParaRPr>
          </a:p>
          <a:p>
            <a:pPr>
              <a:lnSpc>
                <a:spcPct val="150000"/>
              </a:lnSpc>
            </a:pPr>
            <a:r>
              <a:rPr lang="zh-CN" altLang="en-US" sz="2000" b="1">
                <a:solidFill>
                  <a:srgbClr val="FF0000"/>
                </a:solidFill>
              </a:rPr>
              <a:t>【考点内化】</a:t>
            </a:r>
            <a:endParaRPr lang="zh-CN" altLang="en-US" sz="2000" b="1">
              <a:solidFill>
                <a:srgbClr val="FF0000"/>
              </a:solidFill>
            </a:endParaRPr>
          </a:p>
          <a:p>
            <a:pPr>
              <a:lnSpc>
                <a:spcPct val="150000"/>
              </a:lnSpc>
            </a:pPr>
            <a:r>
              <a:rPr lang="zh-CN" altLang="en-US" sz="2000" b="1">
                <a:solidFill>
                  <a:schemeClr val="tx1"/>
                </a:solidFill>
              </a:rPr>
              <a:t>1.为什么要对物体进行受力分析而不进行施力分析?</a:t>
            </a:r>
            <a:endParaRPr lang="zh-CN" altLang="en-US" sz="2000" b="1">
              <a:solidFill>
                <a:schemeClr val="tx1"/>
              </a:solidFill>
            </a:endParaRPr>
          </a:p>
          <a:p>
            <a:pPr>
              <a:lnSpc>
                <a:spcPct val="150000"/>
              </a:lnSpc>
            </a:pPr>
            <a:r>
              <a:rPr lang="zh-CN" altLang="en-US" sz="2000" b="1">
                <a:solidFill>
                  <a:schemeClr val="tx1"/>
                </a:solidFill>
              </a:rPr>
              <a:t>在解决平衡类问题时,共点力作用下的物体的平衡条件是物体受到的合外力为零,只有进行受力分析,才能运用平衡条件解题。</a:t>
            </a:r>
            <a:endParaRPr lang="zh-CN" altLang="en-US" sz="2000" b="1">
              <a:solidFill>
                <a:schemeClr val="tx1"/>
              </a:solidFill>
            </a:endParaRPr>
          </a:p>
          <a:p>
            <a:pPr>
              <a:lnSpc>
                <a:spcPct val="150000"/>
              </a:lnSpc>
            </a:pPr>
            <a:r>
              <a:rPr lang="zh-CN" altLang="en-US" sz="2000" b="1">
                <a:solidFill>
                  <a:schemeClr val="tx1"/>
                </a:solidFill>
              </a:rPr>
              <a:t>2.怎样分析物体的受力情况?</a:t>
            </a:r>
            <a:endParaRPr lang="zh-CN" altLang="en-US" sz="2000" b="1">
              <a:solidFill>
                <a:schemeClr val="tx1"/>
              </a:solidFill>
            </a:endParaRPr>
          </a:p>
          <a:p>
            <a:pPr>
              <a:lnSpc>
                <a:spcPct val="150000"/>
              </a:lnSpc>
            </a:pPr>
            <a:r>
              <a:rPr lang="zh-CN" altLang="en-US" sz="2000" b="1">
                <a:solidFill>
                  <a:schemeClr val="tx1"/>
                </a:solidFill>
              </a:rPr>
              <a:t>(1)把指定物体(研究对象)在特定的物理情景中所受的所有外力找出来,并画出受力图,这就是受力分析。</a:t>
            </a:r>
            <a:endParaRPr lang="zh-CN" altLang="en-US" sz="2000" b="1">
              <a:solidFill>
                <a:schemeClr val="tx1"/>
              </a:solidFill>
            </a:endParaRPr>
          </a:p>
          <a:p>
            <a:pPr>
              <a:lnSpc>
                <a:spcPct val="150000"/>
              </a:lnSpc>
            </a:pPr>
            <a:r>
              <a:rPr lang="zh-CN" altLang="en-US" sz="2000" b="1">
                <a:solidFill>
                  <a:schemeClr val="tx1"/>
                </a:solidFill>
              </a:rPr>
              <a:t>(2)受力分析的步骤</a:t>
            </a:r>
            <a:endParaRPr lang="zh-CN" altLang="en-US" sz="2000" b="1">
              <a:solidFill>
                <a:schemeClr val="tx1"/>
              </a:solidFill>
            </a:endParaRPr>
          </a:p>
          <a:p>
            <a:pPr>
              <a:lnSpc>
                <a:spcPct val="150000"/>
              </a:lnSpc>
            </a:pPr>
            <a:r>
              <a:rPr lang="zh-CN" altLang="en-US" sz="2000" b="1">
                <a:solidFill>
                  <a:schemeClr val="tx1"/>
                </a:solidFill>
              </a:rPr>
              <a:t>①先画重力:作用点画在物体的重心。</a:t>
            </a:r>
            <a:endParaRPr lang="zh-CN" altLang="en-US" sz="2000" b="1">
              <a:solidFill>
                <a:schemeClr val="tx1"/>
              </a:solidFill>
            </a:endParaRPr>
          </a:p>
          <a:p>
            <a:pPr>
              <a:lnSpc>
                <a:spcPct val="150000"/>
              </a:lnSpc>
            </a:pPr>
            <a:r>
              <a:rPr lang="zh-CN" altLang="en-US" sz="2000" b="1">
                <a:solidFill>
                  <a:schemeClr val="tx1"/>
                </a:solidFill>
              </a:rPr>
              <a:t>②再画接触力(弹力和摩擦力):绕研究对象逆时针(或顺时针)观察一周,看研究对象跟其他物体有几个接触点(面),某个接触点(面)若有挤压,则画出弹力,若还有相对运动或相对运动趋势,则画出摩擦力。</a:t>
            </a:r>
            <a:endParaRPr lang="zh-CN" altLang="en-US" sz="2000" b="1">
              <a:solidFill>
                <a:schemeClr val="tx1"/>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4315" y="205740"/>
            <a:ext cx="10118725" cy="3322955"/>
          </a:xfrm>
          <a:prstGeom prst="rect">
            <a:avLst/>
          </a:prstGeom>
          <a:noFill/>
        </p:spPr>
        <p:txBody>
          <a:bodyPr wrap="square" rtlCol="0">
            <a:spAutoFit/>
          </a:bodyPr>
          <a:lstStyle/>
          <a:p>
            <a:pPr>
              <a:lnSpc>
                <a:spcPct val="150000"/>
              </a:lnSpc>
            </a:pPr>
            <a:r>
              <a:rPr lang="zh-CN" altLang="en-US" sz="2000" b="1">
                <a:solidFill>
                  <a:schemeClr val="tx1"/>
                </a:solidFill>
              </a:rPr>
              <a:t>③画完受力图后再做一番检查根据画出的每个力能否找出它的施力物体,若没有施力物体,则该力一定不存在,特别是检查一下分析的结果,能否使研究对象处于题目所给的运动状态,否则必然出现了多力或漏力的现象。</a:t>
            </a:r>
            <a:endParaRPr lang="zh-CN" altLang="en-US" sz="2000" b="1">
              <a:solidFill>
                <a:schemeClr val="tx1"/>
              </a:solidFill>
            </a:endParaRPr>
          </a:p>
          <a:p>
            <a:pPr>
              <a:lnSpc>
                <a:spcPct val="150000"/>
              </a:lnSpc>
            </a:pPr>
            <a:r>
              <a:rPr lang="zh-CN" altLang="en-US" sz="2000" b="1">
                <a:solidFill>
                  <a:schemeClr val="tx1"/>
                </a:solidFill>
              </a:rPr>
              <a:t>(3)如果一个力的方向难以确定,可用假设法分析。先假设此力不存在,观察所研究的物体会发生怎样的运动,然后审查这个力应在什么方向上,研究对象才能满足给定的运动状态。</a:t>
            </a:r>
            <a:endParaRPr lang="zh-CN" altLang="en-US" sz="2000" b="1">
              <a:solidFill>
                <a:schemeClr val="tx1"/>
              </a:solidFill>
            </a:endParaRPr>
          </a:p>
          <a:p>
            <a:pPr>
              <a:lnSpc>
                <a:spcPct val="150000"/>
              </a:lnSpc>
            </a:pPr>
            <a:r>
              <a:rPr lang="zh-CN" altLang="en-US" sz="2000" b="1">
                <a:solidFill>
                  <a:schemeClr val="tx1"/>
                </a:solidFill>
              </a:rPr>
              <a:t>(4)合力和分力不能重复地列为物体所受的力。</a:t>
            </a:r>
            <a:endParaRPr lang="zh-CN" altLang="en-US" sz="2000" b="1">
              <a:solidFill>
                <a:schemeClr val="tx1"/>
              </a:solidFill>
            </a:endParaRPr>
          </a:p>
          <a:p>
            <a:pPr>
              <a:lnSpc>
                <a:spcPct val="150000"/>
              </a:lnSpc>
            </a:pPr>
            <a:r>
              <a:rPr lang="zh-CN" altLang="en-US" sz="2000" b="1">
                <a:solidFill>
                  <a:schemeClr val="tx1"/>
                </a:solidFill>
              </a:rPr>
              <a:t>(5)只分析性质力,不分析效果力。</a:t>
            </a:r>
            <a:endParaRPr lang="zh-CN" altLang="en-US" sz="2000" b="1">
              <a:solidFill>
                <a:schemeClr val="tx1"/>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4315" y="205740"/>
            <a:ext cx="10118725" cy="3322955"/>
          </a:xfrm>
          <a:prstGeom prst="rect">
            <a:avLst/>
          </a:prstGeom>
          <a:noFill/>
        </p:spPr>
        <p:txBody>
          <a:bodyPr wrap="square" rtlCol="0">
            <a:spAutoFit/>
          </a:bodyPr>
          <a:lstStyle/>
          <a:p>
            <a:pPr>
              <a:lnSpc>
                <a:spcPct val="150000"/>
              </a:lnSpc>
            </a:pPr>
            <a:r>
              <a:rPr lang="zh-CN" altLang="en-US" sz="2000" b="1" dirty="0">
                <a:solidFill>
                  <a:schemeClr val="tx1"/>
                </a:solidFill>
              </a:rPr>
              <a:t>【考点过关】</a:t>
            </a:r>
            <a:endParaRPr lang="zh-CN" altLang="en-US" sz="2000" b="1" dirty="0">
              <a:solidFill>
                <a:schemeClr val="tx1"/>
              </a:solidFill>
            </a:endParaRPr>
          </a:p>
          <a:p>
            <a:pPr>
              <a:lnSpc>
                <a:spcPct val="150000"/>
              </a:lnSpc>
            </a:pPr>
            <a:r>
              <a:rPr lang="zh-CN" altLang="en-US" sz="2000" b="1" dirty="0">
                <a:solidFill>
                  <a:schemeClr val="tx1"/>
                </a:solidFill>
              </a:rPr>
              <a:t>(单选)如图为一名质量为M的运动员把质量为m的杠铃举起获得成功时的情境,假设两手臂的夹角为120°,两脚的夹角为60°,重力加速度取g,下列说法正确的是(　　)</a:t>
            </a:r>
            <a:endParaRPr lang="zh-CN" altLang="en-US" sz="2000" b="1" dirty="0">
              <a:solidFill>
                <a:schemeClr val="tx1"/>
              </a:solidFill>
            </a:endParaRPr>
          </a:p>
          <a:p>
            <a:pPr>
              <a:lnSpc>
                <a:spcPct val="150000"/>
              </a:lnSpc>
            </a:pPr>
            <a:r>
              <a:rPr lang="zh-CN" altLang="en-US" sz="2000" b="1" dirty="0">
                <a:solidFill>
                  <a:schemeClr val="tx1"/>
                </a:solidFill>
              </a:rPr>
              <a:t>A.每只手臂所受的压力为mg</a:t>
            </a:r>
            <a:endParaRPr lang="zh-CN" altLang="en-US" sz="2000" b="1" dirty="0">
              <a:solidFill>
                <a:schemeClr val="tx1"/>
              </a:solidFill>
            </a:endParaRPr>
          </a:p>
          <a:p>
            <a:pPr>
              <a:lnSpc>
                <a:spcPct val="150000"/>
              </a:lnSpc>
            </a:pPr>
            <a:r>
              <a:rPr lang="zh-CN" altLang="en-US" sz="2000" b="1" dirty="0">
                <a:solidFill>
                  <a:schemeClr val="tx1"/>
                </a:solidFill>
              </a:rPr>
              <a:t>B.每只手臂所受的压力为0.5mg</a:t>
            </a:r>
            <a:endParaRPr lang="zh-CN" altLang="en-US" sz="2000" b="1" dirty="0">
              <a:solidFill>
                <a:schemeClr val="tx1"/>
              </a:solidFill>
            </a:endParaRPr>
          </a:p>
          <a:p>
            <a:pPr>
              <a:lnSpc>
                <a:spcPct val="150000"/>
              </a:lnSpc>
            </a:pPr>
            <a:r>
              <a:rPr lang="zh-CN" altLang="en-US" sz="2000" b="1" dirty="0">
                <a:solidFill>
                  <a:schemeClr val="tx1"/>
                </a:solidFill>
              </a:rPr>
              <a:t>C.地面对脚盘的合力方向竖直向上</a:t>
            </a:r>
            <a:endParaRPr lang="zh-CN" altLang="en-US" sz="2000" b="1" dirty="0">
              <a:solidFill>
                <a:schemeClr val="tx1"/>
              </a:solidFill>
            </a:endParaRPr>
          </a:p>
          <a:p>
            <a:pPr>
              <a:lnSpc>
                <a:spcPct val="150000"/>
              </a:lnSpc>
            </a:pPr>
            <a:r>
              <a:rPr lang="zh-CN" altLang="en-US" sz="2000" b="1" dirty="0">
                <a:solidFill>
                  <a:schemeClr val="tx1"/>
                </a:solidFill>
              </a:rPr>
              <a:t>D.每只脚对地面的作用大小为(M+m)g</a:t>
            </a:r>
            <a:endParaRPr lang="zh-CN" altLang="en-US" sz="2000" b="1" dirty="0">
              <a:solidFill>
                <a:schemeClr val="tx1"/>
              </a:solidFill>
            </a:endParaRPr>
          </a:p>
        </p:txBody>
      </p:sp>
      <p:sp>
        <p:nvSpPr>
          <p:cNvPr id="4" name="TextBox 3"/>
          <p:cNvSpPr txBox="1"/>
          <p:nvPr/>
        </p:nvSpPr>
        <p:spPr>
          <a:xfrm>
            <a:off x="8168501" y="1214422"/>
            <a:ext cx="1928826" cy="400110"/>
          </a:xfrm>
          <a:prstGeom prst="rect">
            <a:avLst/>
          </a:prstGeom>
          <a:noFill/>
        </p:spPr>
        <p:txBody>
          <a:bodyPr wrap="square" rtlCol="0">
            <a:spAutoFit/>
          </a:bodyPr>
          <a:lstStyle/>
          <a:p>
            <a:r>
              <a:rPr lang="en-US" sz="2000" b="1" dirty="0" smtClean="0">
                <a:solidFill>
                  <a:srgbClr val="FF0000"/>
                </a:solidFill>
                <a:latin typeface="宋体" panose="02010600030101010101" pitchFamily="2" charset="-122"/>
              </a:rPr>
              <a:t>A</a:t>
            </a:r>
            <a:endParaRPr lang="zh-CN" altLang="en-US" sz="2000" b="1" dirty="0">
              <a:solidFill>
                <a:srgbClr val="FF0000"/>
              </a:solidFill>
              <a:latin typeface="宋体" panose="02010600030101010101" pitchFamily="2" charset="-122"/>
            </a:endParaRPr>
          </a:p>
        </p:txBody>
      </p:sp>
      <p:sp>
        <p:nvSpPr>
          <p:cNvPr id="5" name="TextBox 4"/>
          <p:cNvSpPr txBox="1"/>
          <p:nvPr/>
        </p:nvSpPr>
        <p:spPr>
          <a:xfrm>
            <a:off x="381759" y="3571876"/>
            <a:ext cx="9787006" cy="1405193"/>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解析</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由于两手臂所受的压力的合力等于</a:t>
            </a:r>
            <a:r>
              <a:rPr lang="en-US" sz="2000" b="1" dirty="0" smtClean="0">
                <a:solidFill>
                  <a:srgbClr val="FF0000"/>
                </a:solidFill>
                <a:latin typeface="宋体" panose="02010600030101010101" pitchFamily="2" charset="-122"/>
              </a:rPr>
              <a:t>mg,</a:t>
            </a:r>
            <a:r>
              <a:rPr lang="zh-CN" altLang="en-US" sz="2000" b="1" dirty="0" smtClean="0">
                <a:solidFill>
                  <a:srgbClr val="FF0000"/>
                </a:solidFill>
                <a:latin typeface="宋体" panose="02010600030101010101" pitchFamily="2" charset="-122"/>
              </a:rPr>
              <a:t>而它们的夹角为 </a:t>
            </a:r>
            <a:r>
              <a:rPr lang="en-US" sz="2000" b="1" dirty="0" smtClean="0">
                <a:solidFill>
                  <a:srgbClr val="FF0000"/>
                </a:solidFill>
                <a:latin typeface="宋体" panose="02010600030101010101" pitchFamily="2" charset="-122"/>
              </a:rPr>
              <a:t>120°,</a:t>
            </a:r>
            <a:r>
              <a:rPr lang="zh-CN" altLang="en-US" sz="2000" b="1" dirty="0" smtClean="0">
                <a:solidFill>
                  <a:srgbClr val="FF0000"/>
                </a:solidFill>
                <a:latin typeface="宋体" panose="02010600030101010101" pitchFamily="2" charset="-122"/>
              </a:rPr>
              <a:t>则每只手臂所受的压力为</a:t>
            </a:r>
            <a:r>
              <a:rPr lang="en-US" sz="2000" b="1" dirty="0" err="1" smtClean="0">
                <a:solidFill>
                  <a:srgbClr val="FF0000"/>
                </a:solidFill>
                <a:latin typeface="宋体" panose="02010600030101010101" pitchFamily="2" charset="-122"/>
              </a:rPr>
              <a:t>mg,A</a:t>
            </a:r>
            <a:r>
              <a:rPr lang="zh-CN" altLang="en-US" sz="2000" b="1" dirty="0" smtClean="0">
                <a:solidFill>
                  <a:srgbClr val="FF0000"/>
                </a:solidFill>
                <a:latin typeface="宋体" panose="02010600030101010101" pitchFamily="2" charset="-122"/>
              </a:rPr>
              <a:t>项正确</a:t>
            </a:r>
            <a:r>
              <a:rPr lang="en-US" sz="2000" b="1" dirty="0" smtClean="0">
                <a:solidFill>
                  <a:srgbClr val="FF0000"/>
                </a:solidFill>
                <a:latin typeface="宋体" panose="02010600030101010101" pitchFamily="2" charset="-122"/>
              </a:rPr>
              <a:t>,B</a:t>
            </a:r>
            <a:r>
              <a:rPr lang="zh-CN" altLang="en-US" sz="2000" b="1" dirty="0" smtClean="0">
                <a:solidFill>
                  <a:srgbClr val="FF0000"/>
                </a:solidFill>
                <a:latin typeface="宋体" panose="02010600030101010101" pitchFamily="2" charset="-122"/>
              </a:rPr>
              <a:t>项错误</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考虑地面还有水平向内的摩擦力</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摩擦力与支持力的合力方向为斜向上</a:t>
            </a:r>
            <a:r>
              <a:rPr lang="en-US" sz="2000" b="1" dirty="0" smtClean="0">
                <a:solidFill>
                  <a:srgbClr val="FF0000"/>
                </a:solidFill>
                <a:latin typeface="宋体" panose="02010600030101010101" pitchFamily="2" charset="-122"/>
              </a:rPr>
              <a:t>,C</a:t>
            </a:r>
            <a:r>
              <a:rPr lang="zh-CN" altLang="en-US" sz="2000" b="1" dirty="0" smtClean="0">
                <a:solidFill>
                  <a:srgbClr val="FF0000"/>
                </a:solidFill>
                <a:latin typeface="宋体" panose="02010600030101010101" pitchFamily="2" charset="-122"/>
              </a:rPr>
              <a:t>项错误</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由整体法得每只脚对地面的作用大小为</a:t>
            </a:r>
            <a:r>
              <a:rPr lang="en-US" sz="2000" b="1" dirty="0" smtClean="0">
                <a:solidFill>
                  <a:srgbClr val="FF0000"/>
                </a:solidFill>
                <a:latin typeface="宋体" panose="02010600030101010101" pitchFamily="2" charset="-122"/>
              </a:rPr>
              <a:t>0.5(</a:t>
            </a:r>
            <a:r>
              <a:rPr lang="en-US" sz="2000" b="1" dirty="0" err="1" smtClean="0">
                <a:solidFill>
                  <a:srgbClr val="FF0000"/>
                </a:solidFill>
                <a:latin typeface="宋体" panose="02010600030101010101" pitchFamily="2" charset="-122"/>
              </a:rPr>
              <a:t>M+m</a:t>
            </a:r>
            <a:r>
              <a:rPr lang="en-US" sz="2000" b="1" dirty="0" smtClean="0">
                <a:solidFill>
                  <a:srgbClr val="FF0000"/>
                </a:solidFill>
                <a:latin typeface="宋体" panose="02010600030101010101" pitchFamily="2" charset="-122"/>
              </a:rPr>
              <a:t>)</a:t>
            </a:r>
            <a:r>
              <a:rPr lang="en-US" sz="2000" b="1" dirty="0" err="1" smtClean="0">
                <a:solidFill>
                  <a:srgbClr val="FF0000"/>
                </a:solidFill>
                <a:latin typeface="宋体" panose="02010600030101010101" pitchFamily="2" charset="-122"/>
              </a:rPr>
              <a:t>g,D</a:t>
            </a:r>
            <a:r>
              <a:rPr lang="zh-CN" altLang="en-US" sz="2000" b="1" dirty="0" smtClean="0">
                <a:solidFill>
                  <a:srgbClr val="FF0000"/>
                </a:solidFill>
                <a:latin typeface="宋体" panose="02010600030101010101" pitchFamily="2" charset="-122"/>
              </a:rPr>
              <a:t>项错误。</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1" name="图片 10"/>
          <p:cNvPicPr>
            <a:picLocks noChangeAspect="1"/>
          </p:cNvPicPr>
          <p:nvPr/>
        </p:nvPicPr>
        <p:blipFill>
          <a:blip r:embed="rId1"/>
          <a:stretch>
            <a:fillRect/>
          </a:stretch>
        </p:blipFill>
        <p:spPr>
          <a:xfrm>
            <a:off x="269875" y="3500755"/>
            <a:ext cx="9792970" cy="1852930"/>
          </a:xfrm>
          <a:prstGeom prst="rect">
            <a:avLst/>
          </a:prstGeom>
        </p:spPr>
      </p:pic>
      <p:pic>
        <p:nvPicPr>
          <p:cNvPr id="12" name="21M188.eps" descr="id:2147485220;FounderCES"/>
          <p:cNvPicPr>
            <a:picLocks noChangeAspect="1"/>
          </p:cNvPicPr>
          <p:nvPr/>
        </p:nvPicPr>
        <p:blipFill>
          <a:blip r:embed="rId2"/>
          <a:stretch>
            <a:fillRect/>
          </a:stretch>
        </p:blipFill>
        <p:spPr>
          <a:xfrm>
            <a:off x="8335010" y="4364990"/>
            <a:ext cx="1616075" cy="2022475"/>
          </a:xfrm>
          <a:prstGeom prst="rect">
            <a:avLst/>
          </a:prstGeom>
        </p:spPr>
      </p:pic>
      <p:sp>
        <p:nvSpPr>
          <p:cNvPr id="13" name="文本框 12"/>
          <p:cNvSpPr txBox="1"/>
          <p:nvPr/>
        </p:nvSpPr>
        <p:spPr>
          <a:xfrm>
            <a:off x="126365" y="404495"/>
            <a:ext cx="8324850" cy="2676525"/>
          </a:xfrm>
          <a:prstGeom prst="rect">
            <a:avLst/>
          </a:prstGeom>
          <a:noFill/>
          <a:ln w="9525">
            <a:noFill/>
          </a:ln>
        </p:spPr>
        <p:txBody>
          <a:bodyPr wrap="square">
            <a:spAutoFit/>
          </a:bodyPr>
          <a:p>
            <a:pPr marL="267970" indent="-267970"/>
            <a:r>
              <a:rPr lang="zh-CN" sz="2400">
                <a:ea typeface="宋体" panose="02010600030101010101" pitchFamily="2" charset="-122"/>
              </a:rPr>
              <a:t>如图</a:t>
            </a:r>
            <a:r>
              <a:rPr lang="en-US" sz="2400">
                <a:latin typeface="Times New Roman" panose="02020603050405020304" charset="0"/>
              </a:rPr>
              <a:t>7</a:t>
            </a:r>
            <a:r>
              <a:rPr lang="zh-CN" sz="2400">
                <a:ea typeface="宋体" panose="02010600030101010101" pitchFamily="2" charset="-122"/>
              </a:rPr>
              <a:t>所示，三条绳子的一端都系在细直杆顶端。另一端都固定在水平地面上。将杆竖直紧压在地面上。若三条绳长度不同，下列说法正确的有（</a:t>
            </a:r>
            <a:r>
              <a:rPr lang="en-US" altLang="zh-CN" sz="2400">
                <a:ea typeface="宋体" panose="02010600030101010101" pitchFamily="2" charset="-122"/>
              </a:rPr>
              <a:t>     </a:t>
            </a:r>
            <a:r>
              <a:rPr lang="zh-CN" altLang="en-US" sz="2400">
                <a:ea typeface="宋体" panose="02010600030101010101" pitchFamily="2" charset="-122"/>
              </a:rPr>
              <a:t>）</a:t>
            </a:r>
            <a:r>
              <a:rPr lang="en-US" sz="2400">
                <a:latin typeface="Times New Roman" panose="02020603050405020304" charset="0"/>
              </a:rPr>
              <a:t>A</a:t>
            </a:r>
            <a:r>
              <a:rPr lang="zh-CN" sz="2400">
                <a:ea typeface="宋体" panose="02010600030101010101" pitchFamily="2" charset="-122"/>
              </a:rPr>
              <a:t>．三条绳中的张力都相等</a:t>
            </a:r>
            <a:r>
              <a:rPr lang="en-US" sz="2400">
                <a:latin typeface="Times New Roman" panose="02020603050405020304" charset="0"/>
              </a:rPr>
              <a:t>B</a:t>
            </a:r>
            <a:r>
              <a:rPr lang="zh-CN" sz="2400">
                <a:ea typeface="宋体" panose="02010600030101010101" pitchFamily="2" charset="-122"/>
              </a:rPr>
              <a:t>．杆对地面的压力大于自身重力</a:t>
            </a:r>
            <a:r>
              <a:rPr lang="en-US" sz="2400">
                <a:latin typeface="Times New Roman" panose="02020603050405020304" charset="0"/>
              </a:rPr>
              <a:t>C</a:t>
            </a:r>
            <a:r>
              <a:rPr lang="zh-CN" sz="2400">
                <a:ea typeface="宋体" panose="02010600030101010101" pitchFamily="2" charset="-122"/>
              </a:rPr>
              <a:t>．绳子对杆的拉力在水平方向的合力为零</a:t>
            </a:r>
            <a:r>
              <a:rPr lang="en-US" sz="2400">
                <a:latin typeface="Times New Roman" panose="02020603050405020304" charset="0"/>
              </a:rPr>
              <a:t>D</a:t>
            </a:r>
            <a:r>
              <a:rPr lang="zh-CN" sz="2400">
                <a:ea typeface="宋体" panose="02010600030101010101" pitchFamily="2" charset="-122"/>
              </a:rPr>
              <a:t>．绳子拉力的合力与杆的重力是一对平衡力</a:t>
            </a:r>
            <a:endParaRPr lang="zh-CN" altLang="en-US" sz="2400"/>
          </a:p>
        </p:txBody>
      </p:sp>
      <p:pic>
        <p:nvPicPr>
          <p:cNvPr id="1073746025" name="图片 27"/>
          <p:cNvPicPr>
            <a:picLocks noChangeAspect="1"/>
          </p:cNvPicPr>
          <p:nvPr/>
        </p:nvPicPr>
        <p:blipFill>
          <a:blip r:embed="rId3"/>
          <a:stretch>
            <a:fillRect/>
          </a:stretch>
        </p:blipFill>
        <p:spPr>
          <a:xfrm>
            <a:off x="7183120" y="1412875"/>
            <a:ext cx="1903730" cy="1884680"/>
          </a:xfrm>
          <a:prstGeom prst="rect">
            <a:avLst/>
          </a:prstGeom>
          <a:noFill/>
          <a:ln w="9525">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custDataLst>
              <p:tags r:id="rId1"/>
            </p:custDataLst>
          </p:nvPr>
        </p:nvPicPr>
        <p:blipFill>
          <a:blip r:embed="rId2"/>
          <a:stretch>
            <a:fillRect/>
          </a:stretch>
        </p:blipFill>
        <p:spPr>
          <a:xfrm>
            <a:off x="774700" y="836930"/>
            <a:ext cx="9483725" cy="282321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9" name="学科素养.eps" descr="id:2147494551;FounderCES"/>
          <p:cNvPicPr>
            <a:picLocks noChangeAspect="1"/>
          </p:cNvPicPr>
          <p:nvPr/>
        </p:nvPicPr>
        <p:blipFill>
          <a:blip r:embed="rId1"/>
          <a:stretch>
            <a:fillRect/>
          </a:stretch>
        </p:blipFill>
        <p:spPr>
          <a:xfrm>
            <a:off x="595630" y="857885"/>
            <a:ext cx="9700895" cy="444500"/>
          </a:xfrm>
          <a:prstGeom prst="rect">
            <a:avLst/>
          </a:prstGeom>
        </p:spPr>
      </p:pic>
      <p:sp>
        <p:nvSpPr>
          <p:cNvPr id="4" name="文本框 3"/>
          <p:cNvSpPr txBox="1"/>
          <p:nvPr/>
        </p:nvSpPr>
        <p:spPr>
          <a:xfrm>
            <a:off x="234315" y="2358390"/>
            <a:ext cx="10118725" cy="1476375"/>
          </a:xfrm>
          <a:prstGeom prst="rect">
            <a:avLst/>
          </a:prstGeom>
          <a:noFill/>
        </p:spPr>
        <p:txBody>
          <a:bodyPr wrap="square" rtlCol="0">
            <a:spAutoFit/>
          </a:bodyPr>
          <a:lstStyle/>
          <a:p>
            <a:pPr>
              <a:lnSpc>
                <a:spcPct val="150000"/>
              </a:lnSpc>
            </a:pPr>
            <a:r>
              <a:rPr lang="zh-CN" altLang="en-US" sz="2000" b="1" dirty="0"/>
              <a:t>1.应用矢量三角形定则解题</a:t>
            </a:r>
            <a:endParaRPr lang="zh-CN" altLang="en-US" sz="2000" b="1" dirty="0"/>
          </a:p>
          <a:p>
            <a:pPr>
              <a:lnSpc>
                <a:spcPct val="150000"/>
              </a:lnSpc>
            </a:pPr>
            <a:r>
              <a:rPr lang="zh-CN" altLang="en-US" sz="2000" b="1" dirty="0"/>
              <a:t>典例</a:t>
            </a:r>
            <a:r>
              <a:rPr lang="en-US" altLang="zh-CN" sz="2000" b="1" dirty="0"/>
              <a:t>    </a:t>
            </a:r>
            <a:r>
              <a:rPr lang="zh-CN" altLang="en-US" sz="2000" b="1" dirty="0"/>
              <a:t>1(单选)如图,一重物用轻绳悬吊在天花板上,在绳某点O处用力F向右拉,使绳与竖直方向的夹角为α,则当F与水平方向的夹角β与α的关系如何时,F取得最小值(　　)</a:t>
            </a:r>
            <a:endParaRPr lang="zh-CN" altLang="en-US" sz="2000" b="1" dirty="0"/>
          </a:p>
        </p:txBody>
      </p:sp>
      <p:graphicFrame>
        <p:nvGraphicFramePr>
          <p:cNvPr id="3" name="表格 2"/>
          <p:cNvGraphicFramePr/>
          <p:nvPr/>
        </p:nvGraphicFramePr>
        <p:xfrm>
          <a:off x="846455" y="1628775"/>
          <a:ext cx="8653780" cy="645795"/>
        </p:xfrm>
        <a:graphic>
          <a:graphicData uri="http://schemas.openxmlformats.org/drawingml/2006/table">
            <a:tbl>
              <a:tblPr firstRow="1" bandRow="1">
                <a:tableStyleId>{5940675A-B579-460E-94D1-54222C63F5DA}</a:tableStyleId>
              </a:tblPr>
              <a:tblGrid>
                <a:gridCol w="2243455"/>
                <a:gridCol w="6410325"/>
              </a:tblGrid>
              <a:tr h="645795">
                <a:tc>
                  <a:txBody>
                    <a:bodyPr/>
                    <a:lstStyle/>
                    <a:p>
                      <a:pPr indent="0" algn="ctr">
                        <a:buNone/>
                      </a:pPr>
                      <a:r>
                        <a:rPr lang="en-US" sz="2000" b="1">
                          <a:solidFill>
                            <a:srgbClr val="FF0000"/>
                          </a:solidFill>
                          <a:latin typeface="宋体" panose="02010600030101010101" pitchFamily="2" charset="-122"/>
                          <a:ea typeface="宋体" panose="02010600030101010101" pitchFamily="2" charset="-122"/>
                          <a:cs typeface="NEU-BZ-S92" charset="0"/>
                        </a:rPr>
                        <a:t>微题一</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0" marR="0" marT="0" marB="0" anchor="ctr">
                    <a:lnL>
                      <a:noFill/>
                    </a:lnL>
                    <a:lnR>
                      <a:noFill/>
                    </a:lnR>
                    <a:lnT cap="flat">
                      <a:noFill/>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buNone/>
                      </a:pPr>
                      <a:r>
                        <a:rPr lang="en-US" sz="2000" b="1">
                          <a:solidFill>
                            <a:srgbClr val="FF0000"/>
                          </a:solidFill>
                          <a:latin typeface="宋体" panose="02010600030101010101" pitchFamily="2" charset="-122"/>
                          <a:ea typeface="宋体" panose="02010600030101010101" pitchFamily="2" charset="-122"/>
                          <a:cs typeface="NEU-BZ-S92" charset="0"/>
                        </a:rPr>
                        <a:t>三个共点力作用下的平衡问题</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66675" marR="66675" marT="0" marB="0" anchor="ctr">
                    <a:lnL>
                      <a:noFill/>
                    </a:lnL>
                    <a:lnR cap="flat">
                      <a:noFill/>
                    </a:lnR>
                    <a:lnT cap="flat">
                      <a:noFill/>
                    </a:lnT>
                    <a:lnB w="12700" cap="flat" cmpd="sng">
                      <a:solidFill>
                        <a:srgbClr val="00FFFF"/>
                      </a:solidFill>
                      <a:prstDash val="solid"/>
                      <a:headEnd type="none" w="med" len="med"/>
                      <a:tailEnd type="none" w="med" len="med"/>
                    </a:lnB>
                    <a:lnTlToBr>
                      <a:noFill/>
                    </a:lnTlToBr>
                    <a:lnBlToTr>
                      <a:noFill/>
                    </a:lnBlToTr>
                    <a:noFill/>
                  </a:tcPr>
                </a:tc>
              </a:tr>
            </a:tbl>
          </a:graphicData>
        </a:graphic>
      </p:graphicFrame>
      <p:pic>
        <p:nvPicPr>
          <p:cNvPr id="5" name="图片 4"/>
          <p:cNvPicPr>
            <a:picLocks noChangeAspect="1"/>
          </p:cNvPicPr>
          <p:nvPr/>
        </p:nvPicPr>
        <p:blipFill>
          <a:blip r:embed="rId2"/>
          <a:stretch>
            <a:fillRect/>
          </a:stretch>
        </p:blipFill>
        <p:spPr>
          <a:xfrm>
            <a:off x="342265" y="4149090"/>
            <a:ext cx="5305425" cy="571500"/>
          </a:xfrm>
          <a:prstGeom prst="rect">
            <a:avLst/>
          </a:prstGeom>
        </p:spPr>
      </p:pic>
      <p:pic>
        <p:nvPicPr>
          <p:cNvPr id="232" name="GZWL210.eps" descr="id:2147494916;FounderCES"/>
          <p:cNvPicPr>
            <a:picLocks noChangeAspect="1"/>
          </p:cNvPicPr>
          <p:nvPr/>
        </p:nvPicPr>
        <p:blipFill>
          <a:blip r:embed="rId3"/>
          <a:stretch>
            <a:fillRect/>
          </a:stretch>
        </p:blipFill>
        <p:spPr>
          <a:xfrm>
            <a:off x="6967220" y="4004945"/>
            <a:ext cx="2156460" cy="1628140"/>
          </a:xfrm>
          <a:prstGeom prst="rect">
            <a:avLst/>
          </a:prstGeom>
        </p:spPr>
      </p:pic>
      <p:sp>
        <p:nvSpPr>
          <p:cNvPr id="7" name="TextBox 6"/>
          <p:cNvSpPr txBox="1"/>
          <p:nvPr/>
        </p:nvSpPr>
        <p:spPr>
          <a:xfrm>
            <a:off x="8525691" y="3357562"/>
            <a:ext cx="1928826" cy="400110"/>
          </a:xfrm>
          <a:prstGeom prst="rect">
            <a:avLst/>
          </a:prstGeom>
          <a:noFill/>
        </p:spPr>
        <p:txBody>
          <a:bodyPr wrap="square" rtlCol="0">
            <a:spAutoFit/>
          </a:bodyPr>
          <a:lstStyle/>
          <a:p>
            <a:r>
              <a:rPr lang="en-US" sz="2000" b="1" dirty="0" smtClean="0">
                <a:solidFill>
                  <a:srgbClr val="FF0000"/>
                </a:solidFill>
                <a:latin typeface="宋体" panose="02010600030101010101" pitchFamily="2" charset="-122"/>
              </a:rPr>
              <a:t>B</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24635" y="500042"/>
            <a:ext cx="9572692" cy="3713517"/>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解析</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先通过作图掌握力的平行四边形定则可以简化为矢量三角形定则的知识。如图所示</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先根据平行四边形定则作好二力</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的合力</a:t>
            </a:r>
            <a:r>
              <a:rPr lang="en-US" sz="2000" b="1" dirty="0" smtClean="0">
                <a:solidFill>
                  <a:srgbClr val="FF0000"/>
                </a:solidFill>
                <a:latin typeface="宋体" panose="02010600030101010101" pitchFamily="2" charset="-122"/>
              </a:rPr>
              <a:t>F,</a:t>
            </a:r>
            <a:r>
              <a:rPr lang="zh-CN" altLang="en-US" sz="2000" b="1" dirty="0" smtClean="0">
                <a:solidFill>
                  <a:srgbClr val="FF0000"/>
                </a:solidFill>
                <a:latin typeface="宋体" panose="02010600030101010101" pitchFamily="2" charset="-122"/>
              </a:rPr>
              <a:t>再把四边形的一条邻边</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比如</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连同箭头一起平移到对边</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形成一个实线的矢量三角形</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再取出这个三角形</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它就代表了力的平行四边形</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这与数学的向量是相通的</a:t>
            </a:r>
            <a:r>
              <a:rPr lang="zh-CN" alt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现在用这个矢量三角形定则可解答本题。以结点</a:t>
            </a:r>
            <a:r>
              <a:rPr lang="en-US" sz="2000" b="1" dirty="0" smtClean="0">
                <a:solidFill>
                  <a:srgbClr val="FF0000"/>
                </a:solidFill>
                <a:latin typeface="宋体" panose="02010600030101010101" pitchFamily="2" charset="-122"/>
              </a:rPr>
              <a:t>O</a:t>
            </a:r>
            <a:r>
              <a:rPr lang="zh-CN" altLang="en-US" sz="2000" b="1" dirty="0" smtClean="0">
                <a:solidFill>
                  <a:srgbClr val="FF0000"/>
                </a:solidFill>
                <a:latin typeface="宋体" panose="02010600030101010101" pitchFamily="2" charset="-122"/>
              </a:rPr>
              <a:t>为对象</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它受竖直向下的拉力且等于重力</a:t>
            </a:r>
            <a:r>
              <a:rPr lang="en-US" sz="2000" b="1" dirty="0" smtClean="0">
                <a:solidFill>
                  <a:srgbClr val="FF0000"/>
                </a:solidFill>
                <a:latin typeface="宋体" panose="02010600030101010101" pitchFamily="2" charset="-122"/>
              </a:rPr>
              <a:t>G</a:t>
            </a:r>
            <a:r>
              <a:rPr lang="zh-CN" altLang="en-US" sz="2000" b="1" dirty="0" smtClean="0">
                <a:solidFill>
                  <a:srgbClr val="FF0000"/>
                </a:solidFill>
                <a:latin typeface="宋体" panose="02010600030101010101" pitchFamily="2" charset="-122"/>
              </a:rPr>
              <a:t>、绳的拉力</a:t>
            </a:r>
            <a:r>
              <a:rPr lang="en-US" sz="2000" b="1" dirty="0" smtClean="0">
                <a:solidFill>
                  <a:srgbClr val="FF0000"/>
                </a:solidFill>
                <a:latin typeface="宋体" panose="02010600030101010101" pitchFamily="2" charset="-122"/>
              </a:rPr>
              <a:t>T</a:t>
            </a:r>
            <a:r>
              <a:rPr lang="zh-CN" altLang="en-US" sz="2000" b="1" dirty="0" smtClean="0">
                <a:solidFill>
                  <a:srgbClr val="FF0000"/>
                </a:solidFill>
                <a:latin typeface="宋体" panose="02010600030101010101" pitchFamily="2" charset="-122"/>
              </a:rPr>
              <a:t>和外加拉力</a:t>
            </a:r>
            <a:r>
              <a:rPr lang="en-US" sz="2000" b="1" dirty="0" smtClean="0">
                <a:solidFill>
                  <a:srgbClr val="FF0000"/>
                </a:solidFill>
                <a:latin typeface="宋体" panose="02010600030101010101" pitchFamily="2" charset="-122"/>
              </a:rPr>
              <a:t>F,</a:t>
            </a:r>
            <a:r>
              <a:rPr lang="zh-CN" altLang="en-US" sz="2000" b="1" dirty="0" smtClean="0">
                <a:solidFill>
                  <a:srgbClr val="FF0000"/>
                </a:solidFill>
                <a:latin typeface="宋体" panose="02010600030101010101" pitchFamily="2" charset="-122"/>
              </a:rPr>
              <a:t>三力平衡。因</a:t>
            </a:r>
            <a:r>
              <a:rPr lang="en-US" sz="2000" b="1" dirty="0" smtClean="0">
                <a:solidFill>
                  <a:srgbClr val="FF0000"/>
                </a:solidFill>
                <a:latin typeface="宋体" panose="02010600030101010101" pitchFamily="2" charset="-122"/>
              </a:rPr>
              <a:t>G</a:t>
            </a:r>
            <a:r>
              <a:rPr lang="zh-CN" altLang="en-US" sz="2000" b="1" dirty="0" smtClean="0">
                <a:solidFill>
                  <a:srgbClr val="FF0000"/>
                </a:solidFill>
                <a:latin typeface="宋体" panose="02010600030101010101" pitchFamily="2" charset="-122"/>
              </a:rPr>
              <a:t>的大小和方向确定</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以该边为参考</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根据矢量三角形定则</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画出几组</a:t>
            </a:r>
            <a:r>
              <a:rPr lang="en-US" sz="2000" b="1" dirty="0" smtClean="0">
                <a:solidFill>
                  <a:srgbClr val="FF0000"/>
                </a:solidFill>
                <a:latin typeface="宋体" panose="02010600030101010101" pitchFamily="2" charset="-122"/>
              </a:rPr>
              <a:t>F</a:t>
            </a:r>
            <a:r>
              <a:rPr lang="zh-CN" altLang="en-US" sz="2000" b="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T,</a:t>
            </a:r>
            <a:r>
              <a:rPr lang="zh-CN" altLang="en-US" sz="2000" b="1" dirty="0" smtClean="0">
                <a:solidFill>
                  <a:srgbClr val="FF0000"/>
                </a:solidFill>
                <a:latin typeface="宋体" panose="02010600030101010101" pitchFamily="2" charset="-122"/>
              </a:rPr>
              <a:t>当</a:t>
            </a:r>
            <a:r>
              <a:rPr lang="en-US" sz="2000" b="1" dirty="0" smtClean="0">
                <a:solidFill>
                  <a:srgbClr val="FF0000"/>
                </a:solidFill>
                <a:latin typeface="宋体" panose="02010600030101010101" pitchFamily="2" charset="-122"/>
              </a:rPr>
              <a:t>F</a:t>
            </a:r>
            <a:r>
              <a:rPr lang="zh-CN" altLang="en-US" sz="2000" b="1" dirty="0" smtClean="0">
                <a:solidFill>
                  <a:srgbClr val="FF0000"/>
                </a:solidFill>
                <a:latin typeface="宋体" panose="02010600030101010101" pitchFamily="2" charset="-122"/>
              </a:rPr>
              <a:t>与</a:t>
            </a:r>
            <a:r>
              <a:rPr lang="en-US" sz="2000" b="1" dirty="0" smtClean="0">
                <a:solidFill>
                  <a:srgbClr val="FF0000"/>
                </a:solidFill>
                <a:latin typeface="宋体" panose="02010600030101010101" pitchFamily="2" charset="-122"/>
              </a:rPr>
              <a:t>T</a:t>
            </a:r>
            <a:r>
              <a:rPr lang="zh-CN" altLang="en-US" sz="2000" b="1" dirty="0" smtClean="0">
                <a:solidFill>
                  <a:srgbClr val="FF0000"/>
                </a:solidFill>
                <a:latin typeface="宋体" panose="02010600030101010101" pitchFamily="2" charset="-122"/>
              </a:rPr>
              <a:t>垂直时</a:t>
            </a:r>
            <a:r>
              <a:rPr lang="en-US" sz="2000" b="1" dirty="0" smtClean="0">
                <a:solidFill>
                  <a:srgbClr val="FF0000"/>
                </a:solidFill>
                <a:latin typeface="宋体" panose="02010600030101010101" pitchFamily="2" charset="-122"/>
              </a:rPr>
              <a:t>,F</a:t>
            </a:r>
            <a:r>
              <a:rPr lang="zh-CN" altLang="en-US" sz="2000" b="1" dirty="0" smtClean="0">
                <a:solidFill>
                  <a:srgbClr val="FF0000"/>
                </a:solidFill>
                <a:latin typeface="宋体" panose="02010600030101010101" pitchFamily="2" charset="-122"/>
              </a:rPr>
              <a:t>取得极小值</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此时有</a:t>
            </a:r>
            <a:r>
              <a:rPr lang="en-US" sz="2000" b="1" dirty="0" smtClean="0">
                <a:solidFill>
                  <a:srgbClr val="FF0000"/>
                </a:solidFill>
                <a:latin typeface="宋体" panose="02010600030101010101" pitchFamily="2" charset="-122"/>
              </a:rPr>
              <a:t>β=α</a:t>
            </a:r>
            <a:r>
              <a:rPr lang="zh-CN" altLang="en-US" sz="2000" b="1" dirty="0" smtClean="0">
                <a:solidFill>
                  <a:srgbClr val="FF0000"/>
                </a:solidFill>
                <a:latin typeface="宋体" panose="02010600030101010101" pitchFamily="2" charset="-122"/>
              </a:rPr>
              <a:t>。</a:t>
            </a:r>
            <a:endParaRPr lang="zh-CN" altLang="en-US" sz="2000" b="1" dirty="0" smtClean="0">
              <a:solidFill>
                <a:srgbClr val="FF0000"/>
              </a:solidFill>
              <a:latin typeface="宋体" panose="02010600030101010101" pitchFamily="2" charset="-122"/>
            </a:endParaRPr>
          </a:p>
          <a:p>
            <a:pPr>
              <a:lnSpc>
                <a:spcPct val="150000"/>
              </a:lnSpc>
            </a:pPr>
            <a:endParaRPr lang="zh-CN" altLang="en-US" sz="2000" b="1" dirty="0">
              <a:solidFill>
                <a:srgbClr val="FF0000"/>
              </a:solidFill>
              <a:latin typeface="宋体" panose="02010600030101010101" pitchFamily="2" charset="-122"/>
            </a:endParaRPr>
          </a:p>
        </p:txBody>
      </p:sp>
      <p:pic>
        <p:nvPicPr>
          <p:cNvPr id="5" name="GZWL211.eps" descr="id:2147495986;FounderCES"/>
          <p:cNvPicPr/>
          <p:nvPr/>
        </p:nvPicPr>
        <p:blipFill>
          <a:blip r:embed="rId1"/>
          <a:stretch>
            <a:fillRect/>
          </a:stretch>
        </p:blipFill>
        <p:spPr>
          <a:xfrm>
            <a:off x="5882485" y="3929066"/>
            <a:ext cx="3857652" cy="1785950"/>
          </a:xfrm>
          <a:prstGeom prst="rect">
            <a:avLst/>
          </a:prstGeom>
        </p:spPr>
      </p:pic>
      <p:pic>
        <p:nvPicPr>
          <p:cNvPr id="6" name="21YB107.eps" descr="id:2147495993;FounderCES"/>
          <p:cNvPicPr/>
          <p:nvPr/>
        </p:nvPicPr>
        <p:blipFill>
          <a:blip r:embed="rId2"/>
          <a:stretch>
            <a:fillRect/>
          </a:stretch>
        </p:blipFill>
        <p:spPr>
          <a:xfrm>
            <a:off x="3810783" y="3929066"/>
            <a:ext cx="1571636" cy="192882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1+#ppt_w/2"/>
                                          </p:val>
                                        </p:tav>
                                        <p:tav tm="100000">
                                          <p:val>
                                            <p:strVal val="#ppt_x"/>
                                          </p:val>
                                        </p:tav>
                                      </p:tavLst>
                                    </p:anim>
                                    <p:anim calcmode="lin" valueType="num">
                                      <p:cBhvr additive="base">
                                        <p:cTn id="16"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stretch>
            <a:fillRect/>
          </a:stretch>
        </p:blipFill>
        <p:spPr>
          <a:xfrm>
            <a:off x="1206500" y="764540"/>
            <a:ext cx="7480935" cy="3373120"/>
          </a:xfrm>
          <a:prstGeom prst="rect">
            <a:avLst/>
          </a:prstGeom>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34315" y="349250"/>
            <a:ext cx="10118725" cy="1938020"/>
          </a:xfrm>
          <a:prstGeom prst="rect">
            <a:avLst/>
          </a:prstGeom>
          <a:noFill/>
        </p:spPr>
        <p:txBody>
          <a:bodyPr wrap="square" rtlCol="0">
            <a:spAutoFit/>
          </a:bodyPr>
          <a:lstStyle/>
          <a:p>
            <a:pPr>
              <a:lnSpc>
                <a:spcPct val="150000"/>
              </a:lnSpc>
            </a:pPr>
            <a:r>
              <a:rPr lang="zh-CN" altLang="en-US" sz="2000" b="1"/>
              <a:t>2.应用“相似三角形法”解题</a:t>
            </a:r>
            <a:endParaRPr lang="zh-CN" altLang="en-US" sz="2000" b="1"/>
          </a:p>
          <a:p>
            <a:pPr>
              <a:lnSpc>
                <a:spcPct val="150000"/>
              </a:lnSpc>
            </a:pPr>
            <a:r>
              <a:rPr lang="zh-CN" altLang="en-US" sz="2000" b="1"/>
              <a:t>典例</a:t>
            </a:r>
            <a:r>
              <a:rPr lang="en-US" altLang="zh-CN" sz="2000" b="1"/>
              <a:t>    </a:t>
            </a:r>
            <a:r>
              <a:rPr lang="zh-CN" altLang="en-US" sz="2000" b="1"/>
              <a:t>2半径为R的表面光滑的半球固定在水平面上,在距其最高点正上方为h的悬点O处,固定着一根长为L(L&gt;h)的轻绳,轻绳的另一端拴一个重为G的小球。小球静止在球面上,如图所示。则半球对小球的支持力和绳对小球的拉力各等于多少?</a:t>
            </a:r>
            <a:endParaRPr lang="zh-CN" altLang="en-US" sz="2000" b="1"/>
          </a:p>
        </p:txBody>
      </p:sp>
      <p:pic>
        <p:nvPicPr>
          <p:cNvPr id="234" name="GZWL213.EPS" descr="id:2147494930;FounderCES"/>
          <p:cNvPicPr>
            <a:picLocks noChangeAspect="1"/>
          </p:cNvPicPr>
          <p:nvPr/>
        </p:nvPicPr>
        <p:blipFill>
          <a:blip r:embed="rId1"/>
          <a:stretch>
            <a:fillRect/>
          </a:stretch>
        </p:blipFill>
        <p:spPr>
          <a:xfrm>
            <a:off x="7759065" y="2277110"/>
            <a:ext cx="1684020" cy="1757045"/>
          </a:xfrm>
          <a:prstGeom prst="rect">
            <a:avLst/>
          </a:prstGeom>
        </p:spPr>
      </p:pic>
      <p:sp>
        <p:nvSpPr>
          <p:cNvPr id="5" name="TextBox 4"/>
          <p:cNvSpPr txBox="1"/>
          <p:nvPr/>
        </p:nvSpPr>
        <p:spPr>
          <a:xfrm>
            <a:off x="381759" y="2428868"/>
            <a:ext cx="9572692" cy="2862322"/>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解答</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先</a:t>
            </a:r>
            <a:r>
              <a:rPr lang="zh-CN" altLang="en-US" sz="2000" b="1" dirty="0" smtClean="0">
                <a:solidFill>
                  <a:srgbClr val="FF0000"/>
                </a:solidFill>
                <a:latin typeface="宋体" panose="02010600030101010101" pitchFamily="2" charset="-122"/>
              </a:rPr>
              <a:t>对小球进行受力分析</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如图所示。由图可知</a:t>
            </a:r>
            <a:r>
              <a:rPr lang="en-US" sz="2000" b="1" dirty="0" smtClean="0">
                <a:solidFill>
                  <a:srgbClr val="FF0000"/>
                </a:solidFill>
                <a:latin typeface="宋体" panose="02010600030101010101" pitchFamily="2" charset="-122"/>
              </a:rPr>
              <a:t>:</a:t>
            </a:r>
            <a:endParaRPr 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半球</a:t>
            </a:r>
            <a:r>
              <a:rPr lang="zh-CN" altLang="en-US" sz="2000" b="1" dirty="0" smtClean="0">
                <a:solidFill>
                  <a:srgbClr val="FF0000"/>
                </a:solidFill>
                <a:latin typeface="宋体" panose="02010600030101010101" pitchFamily="2" charset="-122"/>
              </a:rPr>
              <a:t>对小球的支持力</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N</a:t>
            </a:r>
            <a:r>
              <a:rPr lang="zh-CN" altLang="en-US" sz="2000" b="1" dirty="0" smtClean="0">
                <a:solidFill>
                  <a:srgbClr val="FF0000"/>
                </a:solidFill>
                <a:latin typeface="宋体" panose="02010600030101010101" pitchFamily="2" charset="-122"/>
              </a:rPr>
              <a:t>、绳对小球的拉力</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T</a:t>
            </a:r>
            <a:r>
              <a:rPr lang="zh-CN" altLang="en-US" sz="2000" b="1" dirty="0" smtClean="0">
                <a:solidFill>
                  <a:srgbClr val="FF0000"/>
                </a:solidFill>
                <a:latin typeface="宋体" panose="02010600030101010101" pitchFamily="2" charset="-122"/>
              </a:rPr>
              <a:t>与合力</a:t>
            </a:r>
            <a:r>
              <a:rPr lang="en-US" sz="2000" b="1" dirty="0" smtClean="0">
                <a:solidFill>
                  <a:srgbClr val="FF0000"/>
                </a:solidFill>
                <a:latin typeface="宋体" panose="02010600030101010101" pitchFamily="2" charset="-122"/>
              </a:rPr>
              <a:t>F</a:t>
            </a:r>
            <a:r>
              <a:rPr lang="zh-CN" altLang="en-US" sz="2000" b="1" dirty="0" smtClean="0">
                <a:solidFill>
                  <a:srgbClr val="FF0000"/>
                </a:solidFill>
                <a:latin typeface="宋体" panose="02010600030101010101" pitchFamily="2" charset="-122"/>
              </a:rPr>
              <a:t>构成的</a:t>
            </a:r>
            <a:r>
              <a:rPr lang="zh-CN" altLang="en-US" sz="2000" b="1" dirty="0" smtClean="0">
                <a:solidFill>
                  <a:srgbClr val="FF0000"/>
                </a:solidFill>
                <a:latin typeface="宋体" panose="02010600030101010101" pitchFamily="2" charset="-122"/>
              </a:rPr>
              <a:t>三角形</a:t>
            </a:r>
            <a:endParaRPr lang="en-US" altLang="zh-CN"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与</a:t>
            </a:r>
            <a:r>
              <a:rPr lang="en-US" sz="2000" b="1" dirty="0" smtClean="0">
                <a:solidFill>
                  <a:srgbClr val="FF0000"/>
                </a:solidFill>
                <a:latin typeface="宋体" panose="02010600030101010101" pitchFamily="2" charset="-122"/>
              </a:rPr>
              <a:t>△OCD</a:t>
            </a:r>
            <a:r>
              <a:rPr lang="zh-CN" altLang="en-US" sz="2000" b="1" dirty="0" smtClean="0">
                <a:solidFill>
                  <a:srgbClr val="FF0000"/>
                </a:solidFill>
                <a:latin typeface="宋体" panose="02010600030101010101" pitchFamily="2" charset="-122"/>
              </a:rPr>
              <a:t>相似</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由相似三角形对应边成比例的关系</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得</a:t>
            </a:r>
            <a:endParaRPr lang="zh-CN" altLang="en-US" sz="2000" b="1" dirty="0" smtClean="0">
              <a:solidFill>
                <a:srgbClr val="FF0000"/>
              </a:solidFill>
              <a:latin typeface="宋体" panose="02010600030101010101" pitchFamily="2" charset="-122"/>
            </a:endParaRPr>
          </a:p>
          <a:p>
            <a:pPr>
              <a:lnSpc>
                <a:spcPct val="150000"/>
              </a:lnSpc>
            </a:pPr>
            <a:endParaRPr lang="en-US" altLang="zh-CN" sz="2000" b="1" dirty="0" smtClean="0">
              <a:solidFill>
                <a:srgbClr val="FF0000"/>
              </a:solidFill>
              <a:latin typeface="宋体" panose="02010600030101010101" pitchFamily="2" charset="-122"/>
            </a:endParaRPr>
          </a:p>
          <a:p>
            <a:pPr>
              <a:lnSpc>
                <a:spcPct val="150000"/>
              </a:lnSpc>
            </a:pPr>
            <a:endParaRPr lang="en-US" altLang="zh-CN"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解得</a:t>
            </a:r>
            <a:r>
              <a:rPr lang="en-US" altLang="zh-CN" sz="2000" b="1" dirty="0" smtClean="0">
                <a:solidFill>
                  <a:srgbClr val="FF0000"/>
                </a:solidFill>
                <a:latin typeface="宋体" panose="02010600030101010101" pitchFamily="2" charset="-122"/>
              </a:rPr>
              <a:t> </a:t>
            </a:r>
            <a:r>
              <a:rPr lang="en-US" altLang="zh-CN" sz="2000" b="1" dirty="0" smtClean="0">
                <a:solidFill>
                  <a:srgbClr val="FF0000"/>
                </a:solidFill>
                <a:latin typeface="宋体" panose="02010600030101010101" pitchFamily="2" charset="-122"/>
              </a:rPr>
              <a:t>       </a:t>
            </a:r>
            <a:r>
              <a:rPr lang="en-US" sz="2000" b="1" dirty="0" smtClean="0">
                <a:solidFill>
                  <a:srgbClr val="FF0000"/>
                </a:solidFill>
                <a:latin typeface="宋体" panose="02010600030101010101" pitchFamily="2" charset="-122"/>
              </a:rPr>
              <a:t>,        </a:t>
            </a:r>
            <a:r>
              <a:rPr lang="zh-CN" altLang="en-US" sz="2000" b="1" dirty="0" smtClean="0">
                <a:solidFill>
                  <a:srgbClr val="FF0000"/>
                </a:solidFill>
                <a:latin typeface="宋体" panose="02010600030101010101" pitchFamily="2" charset="-122"/>
              </a:rPr>
              <a:t>。</a:t>
            </a:r>
            <a:endParaRPr lang="zh-CN" altLang="en-US" sz="2000" b="1" dirty="0">
              <a:solidFill>
                <a:srgbClr val="FF0000"/>
              </a:solidFill>
              <a:latin typeface="宋体" panose="02010600030101010101" pitchFamily="2" charset="-122"/>
            </a:endParaRPr>
          </a:p>
        </p:txBody>
      </p:sp>
      <p:pic>
        <p:nvPicPr>
          <p:cNvPr id="6146" name="Picture 2"/>
          <p:cNvPicPr>
            <a:picLocks noChangeAspect="1" noChangeArrowheads="1"/>
          </p:cNvPicPr>
          <p:nvPr/>
        </p:nvPicPr>
        <p:blipFill>
          <a:blip r:embed="rId2"/>
          <a:srcRect/>
          <a:stretch>
            <a:fillRect/>
          </a:stretch>
        </p:blipFill>
        <p:spPr bwMode="auto">
          <a:xfrm>
            <a:off x="524635" y="3857628"/>
            <a:ext cx="1214446" cy="530778"/>
          </a:xfrm>
          <a:prstGeom prst="rect">
            <a:avLst/>
          </a:prstGeom>
          <a:noFill/>
          <a:ln w="9525">
            <a:noFill/>
            <a:miter lim="800000"/>
            <a:headEnd/>
            <a:tailEnd/>
          </a:ln>
          <a:effectLst/>
        </p:spPr>
      </p:pic>
      <p:pic>
        <p:nvPicPr>
          <p:cNvPr id="6147" name="Picture 3"/>
          <p:cNvPicPr>
            <a:picLocks noChangeAspect="1" noChangeArrowheads="1"/>
          </p:cNvPicPr>
          <p:nvPr/>
        </p:nvPicPr>
        <p:blipFill>
          <a:blip r:embed="rId3"/>
          <a:srcRect/>
          <a:stretch>
            <a:fillRect/>
          </a:stretch>
        </p:blipFill>
        <p:spPr bwMode="auto">
          <a:xfrm>
            <a:off x="1024701" y="4786322"/>
            <a:ext cx="895951" cy="500066"/>
          </a:xfrm>
          <a:prstGeom prst="rect">
            <a:avLst/>
          </a:prstGeom>
          <a:noFill/>
          <a:ln w="9525">
            <a:noFill/>
            <a:miter lim="800000"/>
            <a:headEnd/>
            <a:tailEnd/>
          </a:ln>
          <a:effectLst/>
        </p:spPr>
      </p:pic>
      <p:pic>
        <p:nvPicPr>
          <p:cNvPr id="6148" name="Picture 4"/>
          <p:cNvPicPr>
            <a:picLocks noChangeAspect="1" noChangeArrowheads="1"/>
          </p:cNvPicPr>
          <p:nvPr/>
        </p:nvPicPr>
        <p:blipFill>
          <a:blip r:embed="rId4"/>
          <a:srcRect/>
          <a:stretch>
            <a:fillRect/>
          </a:stretch>
        </p:blipFill>
        <p:spPr bwMode="auto">
          <a:xfrm>
            <a:off x="2167708" y="4786322"/>
            <a:ext cx="860621" cy="500066"/>
          </a:xfrm>
          <a:prstGeom prst="rect">
            <a:avLst/>
          </a:prstGeom>
          <a:noFill/>
          <a:ln w="9525">
            <a:noFill/>
            <a:miter lim="800000"/>
            <a:headEnd/>
            <a:tailEnd/>
          </a:ln>
          <a:effectLst/>
        </p:spPr>
      </p:pic>
      <p:pic>
        <p:nvPicPr>
          <p:cNvPr id="8" name="GZWL214.eps" descr="id:2147496000;FounderCES"/>
          <p:cNvPicPr/>
          <p:nvPr/>
        </p:nvPicPr>
        <p:blipFill>
          <a:blip r:embed="rId5"/>
          <a:stretch>
            <a:fillRect/>
          </a:stretch>
        </p:blipFill>
        <p:spPr>
          <a:xfrm>
            <a:off x="7668435" y="4286256"/>
            <a:ext cx="1857388" cy="200026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146"/>
                                        </p:tgtEl>
                                        <p:attrNameLst>
                                          <p:attrName>style.visibility</p:attrName>
                                        </p:attrNameLst>
                                      </p:cBhvr>
                                      <p:to>
                                        <p:strVal val="visible"/>
                                      </p:to>
                                    </p:set>
                                    <p:anim calcmode="lin" valueType="num">
                                      <p:cBhvr additive="base">
                                        <p:cTn id="11" dur="500" fill="hold"/>
                                        <p:tgtEl>
                                          <p:spTgt spid="6146"/>
                                        </p:tgtEl>
                                        <p:attrNameLst>
                                          <p:attrName>ppt_x</p:attrName>
                                        </p:attrNameLst>
                                      </p:cBhvr>
                                      <p:tavLst>
                                        <p:tav tm="0">
                                          <p:val>
                                            <p:strVal val="1+#ppt_w/2"/>
                                          </p:val>
                                        </p:tav>
                                        <p:tav tm="100000">
                                          <p:val>
                                            <p:strVal val="#ppt_x"/>
                                          </p:val>
                                        </p:tav>
                                      </p:tavLst>
                                    </p:anim>
                                    <p:anim calcmode="lin" valueType="num">
                                      <p:cBhvr additive="base">
                                        <p:cTn id="12" dur="500" fill="hold"/>
                                        <p:tgtEl>
                                          <p:spTgt spid="614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6147"/>
                                        </p:tgtEl>
                                        <p:attrNameLst>
                                          <p:attrName>style.visibility</p:attrName>
                                        </p:attrNameLst>
                                      </p:cBhvr>
                                      <p:to>
                                        <p:strVal val="visible"/>
                                      </p:to>
                                    </p:set>
                                    <p:anim calcmode="lin" valueType="num">
                                      <p:cBhvr additive="base">
                                        <p:cTn id="15" dur="500" fill="hold"/>
                                        <p:tgtEl>
                                          <p:spTgt spid="6147"/>
                                        </p:tgtEl>
                                        <p:attrNameLst>
                                          <p:attrName>ppt_x</p:attrName>
                                        </p:attrNameLst>
                                      </p:cBhvr>
                                      <p:tavLst>
                                        <p:tav tm="0">
                                          <p:val>
                                            <p:strVal val="1+#ppt_w/2"/>
                                          </p:val>
                                        </p:tav>
                                        <p:tav tm="100000">
                                          <p:val>
                                            <p:strVal val="#ppt_x"/>
                                          </p:val>
                                        </p:tav>
                                      </p:tavLst>
                                    </p:anim>
                                    <p:anim calcmode="lin" valueType="num">
                                      <p:cBhvr additive="base">
                                        <p:cTn id="16" dur="500" fill="hold"/>
                                        <p:tgtEl>
                                          <p:spTgt spid="614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6148"/>
                                        </p:tgtEl>
                                        <p:attrNameLst>
                                          <p:attrName>style.visibility</p:attrName>
                                        </p:attrNameLst>
                                      </p:cBhvr>
                                      <p:to>
                                        <p:strVal val="visible"/>
                                      </p:to>
                                    </p:set>
                                    <p:anim calcmode="lin" valueType="num">
                                      <p:cBhvr additive="base">
                                        <p:cTn id="19" dur="500" fill="hold"/>
                                        <p:tgtEl>
                                          <p:spTgt spid="6148"/>
                                        </p:tgtEl>
                                        <p:attrNameLst>
                                          <p:attrName>ppt_x</p:attrName>
                                        </p:attrNameLst>
                                      </p:cBhvr>
                                      <p:tavLst>
                                        <p:tav tm="0">
                                          <p:val>
                                            <p:strVal val="1+#ppt_w/2"/>
                                          </p:val>
                                        </p:tav>
                                        <p:tav tm="100000">
                                          <p:val>
                                            <p:strVal val="#ppt_x"/>
                                          </p:val>
                                        </p:tav>
                                      </p:tavLst>
                                    </p:anim>
                                    <p:anim calcmode="lin" valueType="num">
                                      <p:cBhvr additive="base">
                                        <p:cTn id="20" dur="500" fill="hold"/>
                                        <p:tgtEl>
                                          <p:spTgt spid="6148"/>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1+#ppt_w/2"/>
                                          </p:val>
                                        </p:tav>
                                        <p:tav tm="100000">
                                          <p:val>
                                            <p:strVal val="#ppt_x"/>
                                          </p:val>
                                        </p:tav>
                                      </p:tavLst>
                                    </p:anim>
                                    <p:anim calcmode="lin" valueType="num">
                                      <p:cBhvr additive="base">
                                        <p:cTn id="24"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stretch>
            <a:fillRect/>
          </a:stretch>
        </p:blipFill>
        <p:spPr>
          <a:xfrm>
            <a:off x="1350645" y="692785"/>
            <a:ext cx="7665720" cy="3044825"/>
          </a:xfrm>
          <a:prstGeom prst="rect">
            <a:avLst/>
          </a:prstGeom>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34315" y="349250"/>
            <a:ext cx="10118725" cy="2399665"/>
          </a:xfrm>
          <a:prstGeom prst="rect">
            <a:avLst/>
          </a:prstGeom>
          <a:noFill/>
        </p:spPr>
        <p:txBody>
          <a:bodyPr wrap="square" rtlCol="0">
            <a:spAutoFit/>
          </a:bodyPr>
          <a:lstStyle/>
          <a:p>
            <a:pPr>
              <a:lnSpc>
                <a:spcPct val="150000"/>
              </a:lnSpc>
            </a:pPr>
            <a:r>
              <a:rPr lang="zh-CN" altLang="en-US" sz="2000" b="1"/>
              <a:t>问题情景:若三个共点力F</a:t>
            </a:r>
            <a:r>
              <a:rPr lang="zh-CN" altLang="en-US" sz="2000" b="1" baseline="-25000">
                <a:solidFill>
                  <a:schemeClr val="tx1"/>
                </a:solidFill>
                <a:uFillTx/>
              </a:rPr>
              <a:t>1</a:t>
            </a:r>
            <a:r>
              <a:rPr lang="zh-CN" altLang="en-US" sz="2000" b="1"/>
              <a:t>、F</a:t>
            </a:r>
            <a:r>
              <a:rPr lang="zh-CN" altLang="en-US" sz="2000" b="1" baseline="-25000">
                <a:uFillTx/>
              </a:rPr>
              <a:t>2</a:t>
            </a:r>
            <a:r>
              <a:rPr lang="zh-CN" altLang="en-US" sz="2000" b="1"/>
              <a:t>、F</a:t>
            </a:r>
            <a:r>
              <a:rPr lang="zh-CN" altLang="en-US" sz="2000" b="1" baseline="-25000">
                <a:uFillTx/>
              </a:rPr>
              <a:t>3</a:t>
            </a:r>
            <a:r>
              <a:rPr lang="zh-CN" altLang="en-US" sz="2000" b="1"/>
              <a:t>的合力为零,且夹角分别为θ</a:t>
            </a:r>
            <a:r>
              <a:rPr lang="zh-CN" altLang="en-US" sz="2000" b="1" baseline="-25000">
                <a:uFillTx/>
              </a:rPr>
              <a:t>1</a:t>
            </a:r>
            <a:r>
              <a:rPr lang="zh-CN" altLang="en-US" sz="2000" b="1"/>
              <a:t>、θ</a:t>
            </a:r>
            <a:r>
              <a:rPr lang="zh-CN" altLang="en-US" sz="2000" b="1" baseline="-25000">
                <a:uFillTx/>
              </a:rPr>
              <a:t>2</a:t>
            </a:r>
            <a:r>
              <a:rPr lang="zh-CN" altLang="en-US" sz="2000" b="1"/>
              <a:t>、θ</a:t>
            </a:r>
            <a:r>
              <a:rPr lang="zh-CN" altLang="en-US" sz="2000" b="1" baseline="-25000">
                <a:uFillTx/>
              </a:rPr>
              <a:t>3</a:t>
            </a:r>
            <a:r>
              <a:rPr lang="zh-CN" altLang="en-US" sz="2000" b="1"/>
              <a:t>,如图所示,试证</a:t>
            </a:r>
            <a:endParaRPr lang="zh-CN" altLang="en-US" sz="2000" b="1"/>
          </a:p>
          <a:p>
            <a:pPr>
              <a:lnSpc>
                <a:spcPct val="150000"/>
              </a:lnSpc>
            </a:pPr>
            <a:r>
              <a:rPr lang="zh-CN" altLang="en-US" sz="2000" b="1"/>
              <a:t>明:</a:t>
            </a:r>
            <a:endParaRPr lang="zh-CN" altLang="en-US" sz="2000" b="1"/>
          </a:p>
          <a:p>
            <a:pPr>
              <a:lnSpc>
                <a:spcPct val="150000"/>
              </a:lnSpc>
            </a:pPr>
            <a:endParaRPr lang="zh-CN" altLang="en-US" sz="2000" b="1"/>
          </a:p>
          <a:p>
            <a:pPr>
              <a:lnSpc>
                <a:spcPct val="150000"/>
              </a:lnSpc>
            </a:pPr>
            <a:endParaRPr lang="zh-CN" altLang="en-US" sz="2000" b="1"/>
          </a:p>
          <a:p>
            <a:pPr>
              <a:lnSpc>
                <a:spcPct val="150000"/>
              </a:lnSpc>
            </a:pPr>
            <a:r>
              <a:rPr lang="zh-CN" altLang="en-US" sz="2000" b="1"/>
              <a:t>这个关系是丹麦物理学家拉密提出的,故叫做拉密定理。</a:t>
            </a:r>
            <a:endParaRPr lang="zh-CN" altLang="en-US" sz="2000" b="1"/>
          </a:p>
        </p:txBody>
      </p:sp>
      <p:pic>
        <p:nvPicPr>
          <p:cNvPr id="2" name="图片 1"/>
          <p:cNvPicPr>
            <a:picLocks noChangeAspect="1"/>
          </p:cNvPicPr>
          <p:nvPr/>
        </p:nvPicPr>
        <p:blipFill>
          <a:blip r:embed="rId1"/>
          <a:stretch>
            <a:fillRect/>
          </a:stretch>
        </p:blipFill>
        <p:spPr>
          <a:xfrm>
            <a:off x="414655" y="1412875"/>
            <a:ext cx="2924175" cy="768350"/>
          </a:xfrm>
          <a:prstGeom prst="rect">
            <a:avLst/>
          </a:prstGeom>
        </p:spPr>
      </p:pic>
      <p:pic>
        <p:nvPicPr>
          <p:cNvPr id="235" name="GZWL215.EPS" descr="id:2147494937;FounderCES"/>
          <p:cNvPicPr>
            <a:picLocks noChangeAspect="1"/>
          </p:cNvPicPr>
          <p:nvPr/>
        </p:nvPicPr>
        <p:blipFill>
          <a:blip r:embed="rId2"/>
          <a:stretch>
            <a:fillRect/>
          </a:stretch>
        </p:blipFill>
        <p:spPr>
          <a:xfrm>
            <a:off x="7399020" y="1053465"/>
            <a:ext cx="1659255" cy="2143760"/>
          </a:xfrm>
          <a:prstGeom prst="rect">
            <a:avLst/>
          </a:prstGeom>
        </p:spPr>
      </p:pic>
      <p:sp>
        <p:nvSpPr>
          <p:cNvPr id="3" name="文本框 2"/>
          <p:cNvSpPr txBox="1"/>
          <p:nvPr/>
        </p:nvSpPr>
        <p:spPr>
          <a:xfrm>
            <a:off x="361315" y="3202940"/>
            <a:ext cx="10118725" cy="553085"/>
          </a:xfrm>
          <a:prstGeom prst="rect">
            <a:avLst/>
          </a:prstGeom>
          <a:noFill/>
        </p:spPr>
        <p:txBody>
          <a:bodyPr wrap="square" rtlCol="0">
            <a:spAutoFit/>
          </a:bodyPr>
          <a:lstStyle/>
          <a:p>
            <a:pPr>
              <a:lnSpc>
                <a:spcPct val="150000"/>
              </a:lnSpc>
            </a:pPr>
            <a:r>
              <a:rPr lang="zh-CN" altLang="en-US" sz="2000" b="1">
                <a:solidFill>
                  <a:srgbClr val="FF0000"/>
                </a:solidFill>
              </a:rPr>
              <a:t>【分析】 </a:t>
            </a:r>
            <a:endParaRPr lang="zh-CN" altLang="en-US" sz="2000" b="1">
              <a:solidFill>
                <a:srgbClr val="FF0000"/>
              </a:solidFill>
            </a:endParaRPr>
          </a:p>
        </p:txBody>
      </p:sp>
      <p:pic>
        <p:nvPicPr>
          <p:cNvPr id="236" name="21VB58.eps" descr="id:2147494944;FounderCES"/>
          <p:cNvPicPr>
            <a:picLocks noChangeAspect="1"/>
          </p:cNvPicPr>
          <p:nvPr/>
        </p:nvPicPr>
        <p:blipFill>
          <a:blip r:embed="rId3"/>
          <a:stretch>
            <a:fillRect/>
          </a:stretch>
        </p:blipFill>
        <p:spPr>
          <a:xfrm>
            <a:off x="2359025" y="3573145"/>
            <a:ext cx="6615430" cy="1689100"/>
          </a:xfrm>
          <a:prstGeom prst="rect">
            <a:avLst/>
          </a:prstGeom>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34315" y="564515"/>
            <a:ext cx="10118725" cy="1014730"/>
          </a:xfrm>
          <a:prstGeom prst="rect">
            <a:avLst/>
          </a:prstGeom>
          <a:noFill/>
        </p:spPr>
        <p:txBody>
          <a:bodyPr wrap="square" rtlCol="0">
            <a:spAutoFit/>
          </a:bodyPr>
          <a:lstStyle/>
          <a:p>
            <a:pPr>
              <a:lnSpc>
                <a:spcPct val="150000"/>
              </a:lnSpc>
            </a:pPr>
            <a:r>
              <a:rPr lang="zh-CN" altLang="en-US" sz="2000" b="1"/>
              <a:t>3如图,在倾斜角α=30°的光滑斜面上,固定着一块跟斜面夹角β=30°的光滑轻质木板,有一个重力为G的球刚好被夹在板与斜面之间保持静止,则板与斜面受到的弹力分别为多大?</a:t>
            </a:r>
            <a:endParaRPr lang="zh-CN" altLang="en-US" sz="2000" b="1"/>
          </a:p>
        </p:txBody>
      </p:sp>
      <p:pic>
        <p:nvPicPr>
          <p:cNvPr id="238" name="GZWL218.EPS" descr="id:2147494958;FounderCES"/>
          <p:cNvPicPr>
            <a:picLocks noChangeAspect="1"/>
          </p:cNvPicPr>
          <p:nvPr/>
        </p:nvPicPr>
        <p:blipFill>
          <a:blip r:embed="rId1"/>
          <a:stretch>
            <a:fillRect/>
          </a:stretch>
        </p:blipFill>
        <p:spPr>
          <a:xfrm>
            <a:off x="6967220" y="2204720"/>
            <a:ext cx="2575560" cy="1661160"/>
          </a:xfrm>
          <a:prstGeom prst="rect">
            <a:avLst/>
          </a:prstGeom>
        </p:spPr>
      </p:pic>
      <p:sp>
        <p:nvSpPr>
          <p:cNvPr id="5" name="TextBox 4"/>
          <p:cNvSpPr txBox="1"/>
          <p:nvPr/>
        </p:nvSpPr>
        <p:spPr>
          <a:xfrm>
            <a:off x="453197" y="1785926"/>
            <a:ext cx="9644130" cy="2400657"/>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解答</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先作好球的受力分析图</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再分别画好三个力的</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背后角</a:t>
            </a:r>
            <a:r>
              <a:rPr lang="en-US" sz="2000" b="1" dirty="0" smtClean="0">
                <a:solidFill>
                  <a:srgbClr val="FF0000"/>
                </a:solidFill>
                <a:latin typeface="宋体" panose="02010600030101010101" pitchFamily="2" charset="-122"/>
              </a:rPr>
              <a:t>”,</a:t>
            </a:r>
            <a:endParaRPr 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应用</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拉密定理</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列式解答。</a:t>
            </a:r>
            <a:endParaRPr lang="zh-CN" altLang="en-US" sz="2000" b="1" dirty="0" smtClean="0">
              <a:solidFill>
                <a:srgbClr val="FF0000"/>
              </a:solidFill>
              <a:latin typeface="宋体" panose="02010600030101010101" pitchFamily="2" charset="-122"/>
            </a:endParaRPr>
          </a:p>
          <a:p>
            <a:pPr>
              <a:lnSpc>
                <a:spcPct val="150000"/>
              </a:lnSpc>
            </a:pPr>
            <a:endParaRPr lang="en-US" altLang="zh-CN" sz="2000" b="1" dirty="0" smtClean="0">
              <a:solidFill>
                <a:srgbClr val="FF0000"/>
              </a:solidFill>
              <a:latin typeface="宋体" panose="02010600030101010101" pitchFamily="2" charset="-122"/>
            </a:endParaRPr>
          </a:p>
          <a:p>
            <a:pPr>
              <a:lnSpc>
                <a:spcPct val="150000"/>
              </a:lnSpc>
            </a:pPr>
            <a:endParaRPr lang="en-US" altLang="zh-CN"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解得                           。</a:t>
            </a:r>
            <a:endParaRPr lang="zh-CN" altLang="en-US" sz="2000" b="1" dirty="0">
              <a:solidFill>
                <a:srgbClr val="FF0000"/>
              </a:solidFill>
              <a:latin typeface="宋体" panose="02010600030101010101" pitchFamily="2" charset="-122"/>
            </a:endParaRPr>
          </a:p>
        </p:txBody>
      </p:sp>
      <p:pic>
        <p:nvPicPr>
          <p:cNvPr id="7170" name="Picture 2"/>
          <p:cNvPicPr>
            <a:picLocks noChangeAspect="1" noChangeArrowheads="1"/>
          </p:cNvPicPr>
          <p:nvPr/>
        </p:nvPicPr>
        <p:blipFill>
          <a:blip r:embed="rId2"/>
          <a:srcRect/>
          <a:stretch>
            <a:fillRect/>
          </a:stretch>
        </p:blipFill>
        <p:spPr bwMode="auto">
          <a:xfrm>
            <a:off x="596073" y="2928934"/>
            <a:ext cx="4071966" cy="595897"/>
          </a:xfrm>
          <a:prstGeom prst="rect">
            <a:avLst/>
          </a:prstGeom>
          <a:noFill/>
          <a:ln w="9525">
            <a:noFill/>
            <a:miter lim="800000"/>
            <a:headEnd/>
            <a:tailEnd/>
          </a:ln>
          <a:effectLst/>
        </p:spPr>
      </p:pic>
      <p:pic>
        <p:nvPicPr>
          <p:cNvPr id="7171" name="Picture 3"/>
          <p:cNvPicPr>
            <a:picLocks noChangeAspect="1" noChangeArrowheads="1"/>
          </p:cNvPicPr>
          <p:nvPr/>
        </p:nvPicPr>
        <p:blipFill>
          <a:blip r:embed="rId3"/>
          <a:srcRect/>
          <a:stretch>
            <a:fillRect/>
          </a:stretch>
        </p:blipFill>
        <p:spPr bwMode="auto">
          <a:xfrm>
            <a:off x="1024701" y="3643314"/>
            <a:ext cx="3434564" cy="571504"/>
          </a:xfrm>
          <a:prstGeom prst="rect">
            <a:avLst/>
          </a:prstGeom>
          <a:noFill/>
          <a:ln w="9525">
            <a:noFill/>
            <a:miter lim="800000"/>
            <a:headEnd/>
            <a:tailEnd/>
          </a:ln>
          <a:effectLst/>
        </p:spPr>
      </p:pic>
      <p:pic>
        <p:nvPicPr>
          <p:cNvPr id="7" name="GZWL219.eps" descr="id:2147496007;FounderCES"/>
          <p:cNvPicPr/>
          <p:nvPr/>
        </p:nvPicPr>
        <p:blipFill>
          <a:blip r:embed="rId4"/>
          <a:stretch>
            <a:fillRect/>
          </a:stretch>
        </p:blipFill>
        <p:spPr>
          <a:xfrm>
            <a:off x="6739741" y="4214818"/>
            <a:ext cx="2643206" cy="207170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170"/>
                                        </p:tgtEl>
                                        <p:attrNameLst>
                                          <p:attrName>style.visibility</p:attrName>
                                        </p:attrNameLst>
                                      </p:cBhvr>
                                      <p:to>
                                        <p:strVal val="visible"/>
                                      </p:to>
                                    </p:set>
                                    <p:anim calcmode="lin" valueType="num">
                                      <p:cBhvr additive="base">
                                        <p:cTn id="11" dur="500" fill="hold"/>
                                        <p:tgtEl>
                                          <p:spTgt spid="7170"/>
                                        </p:tgtEl>
                                        <p:attrNameLst>
                                          <p:attrName>ppt_x</p:attrName>
                                        </p:attrNameLst>
                                      </p:cBhvr>
                                      <p:tavLst>
                                        <p:tav tm="0">
                                          <p:val>
                                            <p:strVal val="1+#ppt_w/2"/>
                                          </p:val>
                                        </p:tav>
                                        <p:tav tm="100000">
                                          <p:val>
                                            <p:strVal val="#ppt_x"/>
                                          </p:val>
                                        </p:tav>
                                      </p:tavLst>
                                    </p:anim>
                                    <p:anim calcmode="lin" valueType="num">
                                      <p:cBhvr additive="base">
                                        <p:cTn id="12" dur="500" fill="hold"/>
                                        <p:tgtEl>
                                          <p:spTgt spid="717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7171"/>
                                        </p:tgtEl>
                                        <p:attrNameLst>
                                          <p:attrName>style.visibility</p:attrName>
                                        </p:attrNameLst>
                                      </p:cBhvr>
                                      <p:to>
                                        <p:strVal val="visible"/>
                                      </p:to>
                                    </p:set>
                                    <p:anim calcmode="lin" valueType="num">
                                      <p:cBhvr additive="base">
                                        <p:cTn id="15" dur="500" fill="hold"/>
                                        <p:tgtEl>
                                          <p:spTgt spid="7171"/>
                                        </p:tgtEl>
                                        <p:attrNameLst>
                                          <p:attrName>ppt_x</p:attrName>
                                        </p:attrNameLst>
                                      </p:cBhvr>
                                      <p:tavLst>
                                        <p:tav tm="0">
                                          <p:val>
                                            <p:strVal val="1+#ppt_w/2"/>
                                          </p:val>
                                        </p:tav>
                                        <p:tav tm="100000">
                                          <p:val>
                                            <p:strVal val="#ppt_x"/>
                                          </p:val>
                                        </p:tav>
                                      </p:tavLst>
                                    </p:anim>
                                    <p:anim calcmode="lin" valueType="num">
                                      <p:cBhvr additive="base">
                                        <p:cTn id="16" dur="500" fill="hold"/>
                                        <p:tgtEl>
                                          <p:spTgt spid="7171"/>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1+#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34315" y="564515"/>
            <a:ext cx="10118725" cy="1476375"/>
          </a:xfrm>
          <a:prstGeom prst="rect">
            <a:avLst/>
          </a:prstGeom>
          <a:noFill/>
        </p:spPr>
        <p:txBody>
          <a:bodyPr wrap="square" rtlCol="0">
            <a:spAutoFit/>
          </a:bodyPr>
          <a:lstStyle/>
          <a:p>
            <a:pPr>
              <a:lnSpc>
                <a:spcPct val="150000"/>
              </a:lnSpc>
            </a:pPr>
            <a:r>
              <a:rPr lang="zh-CN" altLang="en-US" sz="2000" b="1"/>
              <a:t>【拓展】</a:t>
            </a:r>
            <a:endParaRPr lang="zh-CN" altLang="en-US" sz="2000" b="1"/>
          </a:p>
          <a:p>
            <a:pPr>
              <a:lnSpc>
                <a:spcPct val="150000"/>
              </a:lnSpc>
            </a:pPr>
            <a:r>
              <a:rPr lang="zh-CN" altLang="en-US" sz="2000" b="1"/>
              <a:t>上题中,如果给板下端安装一铰链,然后极为缓慢地使板从β=30°开始逆时针转动到水平,如图。则板与斜面受到的弹力大小分别是如何变化的?</a:t>
            </a:r>
            <a:endParaRPr lang="zh-CN" altLang="en-US" sz="2000" b="1"/>
          </a:p>
        </p:txBody>
      </p:sp>
      <p:pic>
        <p:nvPicPr>
          <p:cNvPr id="239" name="GZWL220.eps" descr="id:2147494965;FounderCES"/>
          <p:cNvPicPr>
            <a:picLocks noChangeAspect="1"/>
          </p:cNvPicPr>
          <p:nvPr/>
        </p:nvPicPr>
        <p:blipFill>
          <a:blip r:embed="rId1"/>
          <a:stretch>
            <a:fillRect/>
          </a:stretch>
        </p:blipFill>
        <p:spPr>
          <a:xfrm>
            <a:off x="7615555" y="2040890"/>
            <a:ext cx="2157095" cy="1520190"/>
          </a:xfrm>
          <a:prstGeom prst="rect">
            <a:avLst/>
          </a:prstGeom>
        </p:spPr>
      </p:pic>
      <p:sp>
        <p:nvSpPr>
          <p:cNvPr id="5" name="TextBox 4"/>
          <p:cNvSpPr txBox="1"/>
          <p:nvPr/>
        </p:nvSpPr>
        <p:spPr>
          <a:xfrm>
            <a:off x="381759" y="2285992"/>
            <a:ext cx="9715568" cy="2400657"/>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解答</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根据</a:t>
            </a:r>
            <a:r>
              <a:rPr lang="en-US" sz="2000" b="1" dirty="0" smtClean="0">
                <a:solidFill>
                  <a:srgbClr val="FF0000"/>
                </a:solidFill>
                <a:latin typeface="宋体" panose="02010600030101010101" pitchFamily="2" charset="-122"/>
              </a:rPr>
              <a:t>N</a:t>
            </a:r>
            <a:r>
              <a:rPr lang="en-US" sz="2000" b="1" baseline="-25000"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     G</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由于</a:t>
            </a:r>
            <a:r>
              <a:rPr lang="en-US" sz="2000" b="1" dirty="0" smtClean="0">
                <a:solidFill>
                  <a:srgbClr val="FF0000"/>
                </a:solidFill>
                <a:latin typeface="宋体" panose="02010600030101010101" pitchFamily="2" charset="-122"/>
              </a:rPr>
              <a:t>β</a:t>
            </a:r>
            <a:r>
              <a:rPr lang="zh-CN" altLang="en-US" sz="2000" b="1" dirty="0" smtClean="0">
                <a:solidFill>
                  <a:srgbClr val="FF0000"/>
                </a:solidFill>
                <a:latin typeface="宋体" panose="02010600030101010101" pitchFamily="2" charset="-122"/>
              </a:rPr>
              <a:t>从</a:t>
            </a:r>
            <a:r>
              <a:rPr lang="en-US" sz="2000" b="1" dirty="0" smtClean="0">
                <a:solidFill>
                  <a:srgbClr val="FF0000"/>
                </a:solidFill>
                <a:latin typeface="宋体" panose="02010600030101010101" pitchFamily="2" charset="-122"/>
              </a:rPr>
              <a:t>30°</a:t>
            </a:r>
            <a:r>
              <a:rPr lang="zh-CN" altLang="en-US" sz="2000" b="1" dirty="0" smtClean="0">
                <a:solidFill>
                  <a:srgbClr val="FF0000"/>
                </a:solidFill>
                <a:latin typeface="宋体" panose="02010600030101010101" pitchFamily="2" charset="-122"/>
              </a:rPr>
              <a:t>逐渐增大到</a:t>
            </a:r>
            <a:r>
              <a:rPr lang="en-US" sz="2000" b="1" dirty="0" smtClean="0">
                <a:solidFill>
                  <a:srgbClr val="FF0000"/>
                </a:solidFill>
                <a:latin typeface="宋体" panose="02010600030101010101" pitchFamily="2" charset="-122"/>
              </a:rPr>
              <a:t>90</a:t>
            </a:r>
            <a:r>
              <a:rPr lang="en-US" sz="2000" b="1" dirty="0" smtClean="0">
                <a:solidFill>
                  <a:srgbClr val="FF0000"/>
                </a:solidFill>
                <a:latin typeface="宋体" panose="02010600030101010101" pitchFamily="2" charset="-122"/>
              </a:rPr>
              <a:t>°,</a:t>
            </a:r>
            <a:endParaRPr 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而后</a:t>
            </a:r>
            <a:r>
              <a:rPr lang="zh-CN" altLang="en-US" sz="2000" b="1" dirty="0" smtClean="0">
                <a:solidFill>
                  <a:srgbClr val="FF0000"/>
                </a:solidFill>
                <a:latin typeface="宋体" panose="02010600030101010101" pitchFamily="2" charset="-122"/>
              </a:rPr>
              <a:t>又再增大到</a:t>
            </a:r>
            <a:r>
              <a:rPr lang="en-US" sz="2000" b="1" dirty="0" smtClean="0">
                <a:solidFill>
                  <a:srgbClr val="FF0000"/>
                </a:solidFill>
                <a:latin typeface="宋体" panose="02010600030101010101" pitchFamily="2" charset="-122"/>
              </a:rPr>
              <a:t>150</a:t>
            </a:r>
            <a:r>
              <a:rPr lang="en-US" sz="2000" b="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sin β</a:t>
            </a:r>
            <a:r>
              <a:rPr lang="zh-CN" altLang="en-US" sz="2000" b="1" dirty="0" smtClean="0">
                <a:solidFill>
                  <a:srgbClr val="FF0000"/>
                </a:solidFill>
                <a:latin typeface="宋体" panose="02010600030101010101" pitchFamily="2" charset="-122"/>
              </a:rPr>
              <a:t>先增大到</a:t>
            </a:r>
            <a:r>
              <a:rPr lang="en-US" sz="2000" b="1"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a:t>
            </a:r>
            <a:endParaRPr 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又</a:t>
            </a:r>
            <a:r>
              <a:rPr lang="zh-CN" altLang="en-US" sz="2000" b="1" dirty="0" smtClean="0">
                <a:solidFill>
                  <a:srgbClr val="FF0000"/>
                </a:solidFill>
                <a:latin typeface="宋体" panose="02010600030101010101" pitchFamily="2" charset="-122"/>
              </a:rPr>
              <a:t>再减小</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则板受到的弹力</a:t>
            </a:r>
            <a:r>
              <a:rPr lang="en-US" sz="2000" b="1" dirty="0" smtClean="0">
                <a:solidFill>
                  <a:srgbClr val="FF0000"/>
                </a:solidFill>
                <a:latin typeface="宋体" panose="02010600030101010101" pitchFamily="2" charset="-122"/>
              </a:rPr>
              <a:t>N</a:t>
            </a:r>
            <a:r>
              <a:rPr lang="en-US" sz="2000" b="1" baseline="-25000"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先减小后增大。</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根据</a:t>
            </a:r>
            <a:r>
              <a:rPr lang="en-US" sz="2000" b="1" dirty="0" smtClean="0">
                <a:solidFill>
                  <a:srgbClr val="FF0000"/>
                </a:solidFill>
                <a:latin typeface="宋体" panose="02010600030101010101" pitchFamily="2" charset="-122"/>
              </a:rPr>
              <a:t>N</a:t>
            </a:r>
            <a:r>
              <a:rPr lang="en-US" sz="2000" b="1" baseline="-25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         G</a:t>
            </a:r>
            <a:r>
              <a:rPr lang="en-US" sz="2000" b="1" dirty="0" smtClean="0">
                <a:solidFill>
                  <a:srgbClr val="FF0000"/>
                </a:solidFill>
                <a:latin typeface="宋体" panose="02010600030101010101" pitchFamily="2" charset="-122"/>
              </a:rPr>
              <a:t>=(sin </a:t>
            </a:r>
            <a:r>
              <a:rPr lang="en-US" sz="2000" b="1" dirty="0" err="1" smtClean="0">
                <a:solidFill>
                  <a:srgbClr val="FF0000"/>
                </a:solidFill>
                <a:latin typeface="宋体" panose="02010600030101010101" pitchFamily="2" charset="-122"/>
              </a:rPr>
              <a:t>αcot</a:t>
            </a:r>
            <a:r>
              <a:rPr lang="en-US" sz="2000" b="1" dirty="0" smtClean="0">
                <a:solidFill>
                  <a:srgbClr val="FF0000"/>
                </a:solidFill>
                <a:latin typeface="宋体" panose="02010600030101010101" pitchFamily="2" charset="-122"/>
              </a:rPr>
              <a:t> </a:t>
            </a:r>
            <a:r>
              <a:rPr lang="en-US" sz="2000" b="1" dirty="0" err="1" smtClean="0">
                <a:solidFill>
                  <a:srgbClr val="FF0000"/>
                </a:solidFill>
                <a:latin typeface="宋体" panose="02010600030101010101" pitchFamily="2" charset="-122"/>
              </a:rPr>
              <a:t>β+cos</a:t>
            </a:r>
            <a:r>
              <a:rPr lang="en-US" sz="2000" b="1" dirty="0" smtClean="0">
                <a:solidFill>
                  <a:srgbClr val="FF0000"/>
                </a:solidFill>
                <a:latin typeface="宋体" panose="02010600030101010101" pitchFamily="2" charset="-122"/>
              </a:rPr>
              <a:t> α)G,</a:t>
            </a:r>
            <a:r>
              <a:rPr lang="zh-CN" altLang="en-US" sz="2000" b="1" dirty="0" smtClean="0">
                <a:solidFill>
                  <a:srgbClr val="FF0000"/>
                </a:solidFill>
                <a:latin typeface="宋体" panose="02010600030101010101" pitchFamily="2" charset="-122"/>
              </a:rPr>
              <a:t>由于</a:t>
            </a:r>
            <a:r>
              <a:rPr lang="en-US" sz="2000" b="1" dirty="0" smtClean="0">
                <a:solidFill>
                  <a:srgbClr val="FF0000"/>
                </a:solidFill>
                <a:latin typeface="宋体" panose="02010600030101010101" pitchFamily="2" charset="-122"/>
              </a:rPr>
              <a:t>β</a:t>
            </a:r>
            <a:r>
              <a:rPr lang="zh-CN" altLang="en-US" sz="2000" b="1" dirty="0" smtClean="0">
                <a:solidFill>
                  <a:srgbClr val="FF0000"/>
                </a:solidFill>
                <a:latin typeface="宋体" panose="02010600030101010101" pitchFamily="2" charset="-122"/>
              </a:rPr>
              <a:t>从</a:t>
            </a:r>
            <a:r>
              <a:rPr lang="en-US" sz="2000" b="1" dirty="0" smtClean="0">
                <a:solidFill>
                  <a:srgbClr val="FF0000"/>
                </a:solidFill>
                <a:latin typeface="宋体" panose="02010600030101010101" pitchFamily="2" charset="-122"/>
              </a:rPr>
              <a:t>30°</a:t>
            </a:r>
            <a:r>
              <a:rPr lang="zh-CN" altLang="en-US" sz="2000" b="1" dirty="0" smtClean="0">
                <a:solidFill>
                  <a:srgbClr val="FF0000"/>
                </a:solidFill>
                <a:latin typeface="宋体" panose="02010600030101010101" pitchFamily="2" charset="-122"/>
              </a:rPr>
              <a:t>逐渐增大到</a:t>
            </a:r>
            <a:r>
              <a:rPr lang="en-US" sz="2000" b="1" dirty="0" smtClean="0">
                <a:solidFill>
                  <a:srgbClr val="FF0000"/>
                </a:solidFill>
                <a:latin typeface="宋体" panose="02010600030101010101" pitchFamily="2" charset="-122"/>
              </a:rPr>
              <a:t>90°,</a:t>
            </a:r>
            <a:r>
              <a:rPr lang="zh-CN" altLang="en-US" sz="2000" b="1" dirty="0" smtClean="0">
                <a:solidFill>
                  <a:srgbClr val="FF0000"/>
                </a:solidFill>
                <a:latin typeface="宋体" panose="02010600030101010101" pitchFamily="2" charset="-122"/>
              </a:rPr>
              <a:t>而后又再增大到</a:t>
            </a:r>
            <a:r>
              <a:rPr lang="en-US" sz="2000" b="1" dirty="0" smtClean="0">
                <a:solidFill>
                  <a:srgbClr val="FF0000"/>
                </a:solidFill>
                <a:latin typeface="宋体" panose="02010600030101010101" pitchFamily="2" charset="-122"/>
              </a:rPr>
              <a:t>150°,cot β</a:t>
            </a:r>
            <a:r>
              <a:rPr lang="zh-CN" altLang="en-US" sz="2000" b="1" dirty="0" smtClean="0">
                <a:solidFill>
                  <a:srgbClr val="FF0000"/>
                </a:solidFill>
                <a:latin typeface="宋体" panose="02010600030101010101" pitchFamily="2" charset="-122"/>
              </a:rPr>
              <a:t>一直减小</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则斜面受到的弹力</a:t>
            </a:r>
            <a:r>
              <a:rPr lang="en-US" sz="2000" b="1" dirty="0" smtClean="0">
                <a:solidFill>
                  <a:srgbClr val="FF0000"/>
                </a:solidFill>
                <a:latin typeface="宋体" panose="02010600030101010101" pitchFamily="2" charset="-122"/>
              </a:rPr>
              <a:t>N</a:t>
            </a:r>
            <a:r>
              <a:rPr lang="en-US" sz="2000" b="1" baseline="-25000"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一直减小。</a:t>
            </a:r>
            <a:endParaRPr lang="zh-CN" altLang="en-US" sz="2000" b="1" dirty="0">
              <a:solidFill>
                <a:srgbClr val="FF0000"/>
              </a:solidFill>
              <a:latin typeface="宋体" panose="02010600030101010101" pitchFamily="2" charset="-122"/>
            </a:endParaRPr>
          </a:p>
        </p:txBody>
      </p:sp>
      <p:pic>
        <p:nvPicPr>
          <p:cNvPr id="8194" name="Picture 2"/>
          <p:cNvPicPr>
            <a:picLocks noChangeAspect="1" noChangeArrowheads="1"/>
          </p:cNvPicPr>
          <p:nvPr/>
        </p:nvPicPr>
        <p:blipFill>
          <a:blip r:embed="rId2"/>
          <a:srcRect/>
          <a:stretch>
            <a:fillRect/>
          </a:stretch>
        </p:blipFill>
        <p:spPr bwMode="auto">
          <a:xfrm>
            <a:off x="2024833" y="2285992"/>
            <a:ext cx="524669" cy="608834"/>
          </a:xfrm>
          <a:prstGeom prst="rect">
            <a:avLst/>
          </a:prstGeom>
          <a:noFill/>
          <a:ln w="9525">
            <a:noFill/>
            <a:miter lim="800000"/>
            <a:headEnd/>
            <a:tailEnd/>
          </a:ln>
          <a:effectLst/>
        </p:spPr>
      </p:pic>
      <p:pic>
        <p:nvPicPr>
          <p:cNvPr id="8195" name="Picture 3"/>
          <p:cNvPicPr>
            <a:picLocks noChangeAspect="1" noChangeArrowheads="1"/>
          </p:cNvPicPr>
          <p:nvPr/>
        </p:nvPicPr>
        <p:blipFill>
          <a:blip r:embed="rId3"/>
          <a:srcRect/>
          <a:stretch>
            <a:fillRect/>
          </a:stretch>
        </p:blipFill>
        <p:spPr bwMode="auto">
          <a:xfrm>
            <a:off x="1453329" y="3704014"/>
            <a:ext cx="1000132" cy="582242"/>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8194"/>
                                        </p:tgtEl>
                                        <p:attrNameLst>
                                          <p:attrName>style.visibility</p:attrName>
                                        </p:attrNameLst>
                                      </p:cBhvr>
                                      <p:to>
                                        <p:strVal val="visible"/>
                                      </p:to>
                                    </p:set>
                                    <p:anim calcmode="lin" valueType="num">
                                      <p:cBhvr additive="base">
                                        <p:cTn id="11" dur="500" fill="hold"/>
                                        <p:tgtEl>
                                          <p:spTgt spid="8194"/>
                                        </p:tgtEl>
                                        <p:attrNameLst>
                                          <p:attrName>ppt_x</p:attrName>
                                        </p:attrNameLst>
                                      </p:cBhvr>
                                      <p:tavLst>
                                        <p:tav tm="0">
                                          <p:val>
                                            <p:strVal val="1+#ppt_w/2"/>
                                          </p:val>
                                        </p:tav>
                                        <p:tav tm="100000">
                                          <p:val>
                                            <p:strVal val="#ppt_x"/>
                                          </p:val>
                                        </p:tav>
                                      </p:tavLst>
                                    </p:anim>
                                    <p:anim calcmode="lin" valueType="num">
                                      <p:cBhvr additive="base">
                                        <p:cTn id="12" dur="500" fill="hold"/>
                                        <p:tgtEl>
                                          <p:spTgt spid="8194"/>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8195"/>
                                        </p:tgtEl>
                                        <p:attrNameLst>
                                          <p:attrName>style.visibility</p:attrName>
                                        </p:attrNameLst>
                                      </p:cBhvr>
                                      <p:to>
                                        <p:strVal val="visible"/>
                                      </p:to>
                                    </p:set>
                                    <p:anim calcmode="lin" valueType="num">
                                      <p:cBhvr additive="base">
                                        <p:cTn id="15" dur="500" fill="hold"/>
                                        <p:tgtEl>
                                          <p:spTgt spid="8195"/>
                                        </p:tgtEl>
                                        <p:attrNameLst>
                                          <p:attrName>ppt_x</p:attrName>
                                        </p:attrNameLst>
                                      </p:cBhvr>
                                      <p:tavLst>
                                        <p:tav tm="0">
                                          <p:val>
                                            <p:strVal val="1+#ppt_w/2"/>
                                          </p:val>
                                        </p:tav>
                                        <p:tav tm="100000">
                                          <p:val>
                                            <p:strVal val="#ppt_x"/>
                                          </p:val>
                                        </p:tav>
                                      </p:tavLst>
                                    </p:anim>
                                    <p:anim calcmode="lin" valueType="num">
                                      <p:cBhvr additive="base">
                                        <p:cTn id="16" dur="500" fill="hold"/>
                                        <p:tgtEl>
                                          <p:spTgt spid="819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stretch>
            <a:fillRect/>
          </a:stretch>
        </p:blipFill>
        <p:spPr>
          <a:xfrm>
            <a:off x="1206500" y="692785"/>
            <a:ext cx="8499475" cy="3289300"/>
          </a:xfrm>
          <a:prstGeom prst="rect">
            <a:avLst/>
          </a:prstGeom>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702945" y="1772920"/>
            <a:ext cx="9395460" cy="1938020"/>
          </a:xfrm>
          <a:prstGeom prst="rect">
            <a:avLst/>
          </a:prstGeom>
          <a:noFill/>
        </p:spPr>
        <p:txBody>
          <a:bodyPr wrap="square" rtlCol="0">
            <a:spAutoFit/>
          </a:bodyPr>
          <a:lstStyle/>
          <a:p>
            <a:pPr>
              <a:lnSpc>
                <a:spcPct val="150000"/>
              </a:lnSpc>
            </a:pPr>
            <a:r>
              <a:rPr lang="zh-CN" altLang="en-US" sz="2000" b="1"/>
              <a:t>应用“正交分解法”解题</a:t>
            </a:r>
            <a:endParaRPr lang="zh-CN" altLang="en-US" sz="2000" b="1"/>
          </a:p>
          <a:p>
            <a:pPr>
              <a:lnSpc>
                <a:spcPct val="150000"/>
              </a:lnSpc>
            </a:pPr>
            <a:r>
              <a:rPr lang="zh-CN" altLang="en-US" sz="2000" b="1"/>
              <a:t>典例</a:t>
            </a:r>
            <a:r>
              <a:rPr lang="en-US" altLang="zh-CN" sz="2000" b="1"/>
              <a:t>   </a:t>
            </a:r>
            <a:r>
              <a:rPr lang="zh-CN" altLang="en-US" sz="2000" b="1"/>
              <a:t>4</a:t>
            </a:r>
            <a:r>
              <a:rPr lang="en-US" altLang="zh-CN" sz="2000" b="1"/>
              <a:t>  </a:t>
            </a:r>
            <a:r>
              <a:rPr lang="zh-CN" altLang="en-US" sz="2000" b="1"/>
              <a:t>如图,一木箱质量m=3 kg,在与水平方向成37°斜向上的拉力F作用下沿粗糙水平面匀速向右运动。已知木箱与水平面间的动摩擦因数</a:t>
            </a:r>
            <a:r>
              <a:rPr lang="en-US" altLang="zh-CN" sz="2000" b="1"/>
              <a:t>   </a:t>
            </a:r>
            <a:r>
              <a:rPr lang="zh-CN" altLang="en-US" sz="2000" b="1"/>
              <a:t>μ=0.4,sin 37°=0.6,cos 37°=0.8,g=10 m/s</a:t>
            </a:r>
            <a:r>
              <a:rPr lang="zh-CN" altLang="en-US" sz="2000" b="1" baseline="30000">
                <a:solidFill>
                  <a:schemeClr val="tx1"/>
                </a:solidFill>
                <a:uFillTx/>
              </a:rPr>
              <a:t>2</a:t>
            </a:r>
            <a:r>
              <a:rPr lang="zh-CN" altLang="en-US" sz="2000" b="1"/>
              <a:t>,求拉力F的大小。(保留三位有效数字)</a:t>
            </a:r>
            <a:endParaRPr lang="zh-CN" altLang="en-US" sz="2000" b="1"/>
          </a:p>
        </p:txBody>
      </p:sp>
      <p:graphicFrame>
        <p:nvGraphicFramePr>
          <p:cNvPr id="3" name="表格 2"/>
          <p:cNvGraphicFramePr/>
          <p:nvPr/>
        </p:nvGraphicFramePr>
        <p:xfrm>
          <a:off x="846455" y="764540"/>
          <a:ext cx="9086850" cy="760730"/>
        </p:xfrm>
        <a:graphic>
          <a:graphicData uri="http://schemas.openxmlformats.org/drawingml/2006/table">
            <a:tbl>
              <a:tblPr firstRow="1" bandRow="1">
                <a:tableStyleId>{5940675A-B579-460E-94D1-54222C63F5DA}</a:tableStyleId>
              </a:tblPr>
              <a:tblGrid>
                <a:gridCol w="1985010"/>
                <a:gridCol w="7101840"/>
              </a:tblGrid>
              <a:tr h="760730">
                <a:tc>
                  <a:txBody>
                    <a:bodyPr/>
                    <a:lstStyle/>
                    <a:p>
                      <a:pPr indent="0" algn="ctr">
                        <a:buNone/>
                      </a:pPr>
                      <a:r>
                        <a:rPr lang="en-US" sz="2000" b="1">
                          <a:solidFill>
                            <a:srgbClr val="FF0000"/>
                          </a:solidFill>
                          <a:latin typeface="宋体" panose="02010600030101010101" pitchFamily="2" charset="-122"/>
                          <a:ea typeface="宋体" panose="02010600030101010101" pitchFamily="2" charset="-122"/>
                          <a:cs typeface="NEU-BZ-S92" charset="0"/>
                        </a:rPr>
                        <a:t>微题二</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0" marR="0" marT="0" marB="0" anchor="ctr">
                    <a:lnL>
                      <a:noFill/>
                    </a:lnL>
                    <a:lnR>
                      <a:noFill/>
                    </a:lnR>
                    <a:lnT cap="flat">
                      <a:noFill/>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buNone/>
                      </a:pPr>
                      <a:r>
                        <a:rPr lang="en-US" sz="2000" b="1">
                          <a:solidFill>
                            <a:srgbClr val="FF0000"/>
                          </a:solidFill>
                          <a:latin typeface="宋体" panose="02010600030101010101" pitchFamily="2" charset="-122"/>
                          <a:ea typeface="宋体" panose="02010600030101010101" pitchFamily="2" charset="-122"/>
                          <a:cs typeface="NEU-BZ-S92" charset="0"/>
                        </a:rPr>
                        <a:t>四个共点力作用下的平衡问题</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66675" marR="66675" marT="0" marB="0" anchor="ctr">
                    <a:lnL>
                      <a:noFill/>
                    </a:lnL>
                    <a:lnR cap="flat">
                      <a:noFill/>
                    </a:lnR>
                    <a:lnT cap="flat">
                      <a:noFill/>
                    </a:lnT>
                    <a:lnB w="12700" cap="flat" cmpd="sng">
                      <a:solidFill>
                        <a:srgbClr val="00FFFF"/>
                      </a:solidFill>
                      <a:prstDash val="solid"/>
                      <a:headEnd type="none" w="med" len="med"/>
                      <a:tailEnd type="none" w="med" len="med"/>
                    </a:lnB>
                    <a:lnTlToBr>
                      <a:noFill/>
                    </a:lnTlToBr>
                    <a:lnBlToTr>
                      <a:noFill/>
                    </a:lnBlToTr>
                    <a:noFill/>
                  </a:tcPr>
                </a:tc>
              </a:tr>
            </a:tbl>
          </a:graphicData>
        </a:graphic>
      </p:graphicFrame>
      <p:pic>
        <p:nvPicPr>
          <p:cNvPr id="241" name="GZWL221.EPS" descr="id:2147494987;FounderCES"/>
          <p:cNvPicPr>
            <a:picLocks noChangeAspect="1"/>
          </p:cNvPicPr>
          <p:nvPr/>
        </p:nvPicPr>
        <p:blipFill>
          <a:blip r:embed="rId1"/>
          <a:stretch>
            <a:fillRect/>
          </a:stretch>
        </p:blipFill>
        <p:spPr>
          <a:xfrm>
            <a:off x="6031230" y="4077335"/>
            <a:ext cx="3248025" cy="1340485"/>
          </a:xfrm>
          <a:prstGeom prst="rect">
            <a:avLst/>
          </a:prstGeom>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10387" y="428604"/>
            <a:ext cx="9072626" cy="5170646"/>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解答</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木箱</a:t>
            </a:r>
            <a:r>
              <a:rPr lang="zh-CN" altLang="en-US" sz="2000" b="1" dirty="0" smtClean="0">
                <a:solidFill>
                  <a:srgbClr val="FF0000"/>
                </a:solidFill>
                <a:latin typeface="宋体" panose="02010600030101010101" pitchFamily="2" charset="-122"/>
              </a:rPr>
              <a:t>受到拉力</a:t>
            </a:r>
            <a:r>
              <a:rPr lang="en-US" sz="2000" b="1" dirty="0" smtClean="0">
                <a:solidFill>
                  <a:srgbClr val="FF0000"/>
                </a:solidFill>
                <a:latin typeface="宋体" panose="02010600030101010101" pitchFamily="2" charset="-122"/>
              </a:rPr>
              <a:t>F</a:t>
            </a:r>
            <a:r>
              <a:rPr lang="zh-CN" altLang="en-US" sz="2000" b="1" dirty="0" smtClean="0">
                <a:solidFill>
                  <a:srgbClr val="FF0000"/>
                </a:solidFill>
                <a:latin typeface="宋体" panose="02010600030101010101" pitchFamily="2" charset="-122"/>
              </a:rPr>
              <a:t>、重力</a:t>
            </a:r>
            <a:r>
              <a:rPr lang="en-US" sz="2000" b="1" dirty="0" smtClean="0">
                <a:solidFill>
                  <a:srgbClr val="FF0000"/>
                </a:solidFill>
                <a:latin typeface="宋体" panose="02010600030101010101" pitchFamily="2" charset="-122"/>
              </a:rPr>
              <a:t>mg</a:t>
            </a:r>
            <a:r>
              <a:rPr lang="zh-CN" altLang="en-US" sz="2000" b="1" dirty="0" smtClean="0">
                <a:solidFill>
                  <a:srgbClr val="FF0000"/>
                </a:solidFill>
                <a:latin typeface="宋体" panose="02010600030101010101" pitchFamily="2" charset="-122"/>
              </a:rPr>
              <a:t>、支持力</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N</a:t>
            </a:r>
            <a:r>
              <a:rPr lang="zh-CN" altLang="en-US" sz="2000" b="1" dirty="0" smtClean="0">
                <a:solidFill>
                  <a:srgbClr val="FF0000"/>
                </a:solidFill>
                <a:latin typeface="宋体" panose="02010600030101010101" pitchFamily="2" charset="-122"/>
              </a:rPr>
              <a:t>和滑动摩擦力</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f</a:t>
            </a:r>
            <a:r>
              <a:rPr lang="zh-CN" altLang="en-US" sz="2000" b="1" dirty="0" smtClean="0">
                <a:solidFill>
                  <a:srgbClr val="FF0000"/>
                </a:solidFill>
                <a:latin typeface="宋体" panose="02010600030101010101" pitchFamily="2" charset="-122"/>
              </a:rPr>
              <a:t>作用</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再对</a:t>
            </a:r>
            <a:r>
              <a:rPr lang="en-US" sz="2000" b="1" dirty="0" smtClean="0">
                <a:solidFill>
                  <a:srgbClr val="FF0000"/>
                </a:solidFill>
                <a:latin typeface="宋体" panose="02010600030101010101" pitchFamily="2" charset="-122"/>
              </a:rPr>
              <a:t>F</a:t>
            </a:r>
            <a:r>
              <a:rPr lang="zh-CN" altLang="en-US" sz="2000" b="1" dirty="0" smtClean="0">
                <a:solidFill>
                  <a:srgbClr val="FF0000"/>
                </a:solidFill>
                <a:latin typeface="宋体" panose="02010600030101010101" pitchFamily="2" charset="-122"/>
              </a:rPr>
              <a:t>作正交分解</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如图所示。则</a:t>
            </a:r>
            <a:endParaRPr lang="zh-CN" altLang="en-US" sz="2000" b="1" dirty="0" smtClean="0">
              <a:solidFill>
                <a:srgbClr val="FF0000"/>
              </a:solidFill>
              <a:latin typeface="宋体" panose="02010600030101010101" pitchFamily="2" charset="-122"/>
            </a:endParaRPr>
          </a:p>
          <a:p>
            <a:pPr>
              <a:lnSpc>
                <a:spcPct val="150000"/>
              </a:lnSpc>
            </a:pPr>
            <a:r>
              <a:rPr lang="en-US" sz="2000" b="1" dirty="0" err="1" smtClean="0">
                <a:solidFill>
                  <a:srgbClr val="FF0000"/>
                </a:solidFill>
                <a:latin typeface="宋体" panose="02010600030101010101" pitchFamily="2" charset="-122"/>
              </a:rPr>
              <a:t>F</a:t>
            </a:r>
            <a:r>
              <a:rPr lang="en-US" sz="2000" b="1" baseline="-25000" dirty="0" err="1" smtClean="0">
                <a:solidFill>
                  <a:srgbClr val="FF0000"/>
                </a:solidFill>
                <a:latin typeface="宋体" panose="02010600030101010101" pitchFamily="2" charset="-122"/>
              </a:rPr>
              <a:t>x</a:t>
            </a:r>
            <a:r>
              <a:rPr lang="en-US" sz="2000" b="1" dirty="0" smtClean="0">
                <a:solidFill>
                  <a:srgbClr val="FF0000"/>
                </a:solidFill>
                <a:latin typeface="宋体" panose="02010600030101010101" pitchFamily="2" charset="-122"/>
              </a:rPr>
              <a:t>=</a:t>
            </a:r>
            <a:r>
              <a:rPr lang="en-US" sz="2000" b="1" dirty="0" err="1" smtClean="0">
                <a:solidFill>
                  <a:srgbClr val="FF0000"/>
                </a:solidFill>
                <a:latin typeface="宋体" panose="02010600030101010101" pitchFamily="2" charset="-122"/>
              </a:rPr>
              <a:t>Fcos</a:t>
            </a:r>
            <a:r>
              <a:rPr lang="en-US" sz="2000" b="1" dirty="0" smtClean="0">
                <a:solidFill>
                  <a:srgbClr val="FF0000"/>
                </a:solidFill>
                <a:latin typeface="宋体" panose="02010600030101010101" pitchFamily="2" charset="-122"/>
              </a:rPr>
              <a:t> 37°</a:t>
            </a:r>
            <a:r>
              <a:rPr lang="zh-CN" altLang="en-US" sz="2000" b="1" dirty="0" smtClean="0">
                <a:solidFill>
                  <a:srgbClr val="FF0000"/>
                </a:solidFill>
                <a:latin typeface="宋体" panose="02010600030101010101" pitchFamily="2" charset="-122"/>
              </a:rPr>
              <a:t>　</a:t>
            </a:r>
            <a:r>
              <a:rPr lang="en-US" sz="2000" b="1" dirty="0" smtClean="0">
                <a:solidFill>
                  <a:srgbClr val="FF0000"/>
                </a:solidFill>
                <a:latin typeface="宋体" panose="02010600030101010101" pitchFamily="2" charset="-122"/>
              </a:rPr>
              <a:t>①</a:t>
            </a:r>
            <a:endParaRPr lang="zh-CN" altLang="en-US" sz="2000" b="1" dirty="0" smtClean="0">
              <a:solidFill>
                <a:srgbClr val="FF0000"/>
              </a:solidFill>
              <a:latin typeface="宋体" panose="02010600030101010101" pitchFamily="2" charset="-122"/>
            </a:endParaRPr>
          </a:p>
          <a:p>
            <a:pPr>
              <a:lnSpc>
                <a:spcPct val="150000"/>
              </a:lnSpc>
            </a:pPr>
            <a:r>
              <a:rPr lang="en-US" sz="2000" b="1" dirty="0" err="1" smtClean="0">
                <a:solidFill>
                  <a:srgbClr val="FF0000"/>
                </a:solidFill>
                <a:latin typeface="宋体" panose="02010600030101010101" pitchFamily="2" charset="-122"/>
              </a:rPr>
              <a:t>F</a:t>
            </a:r>
            <a:r>
              <a:rPr lang="en-US" sz="2000" b="1" baseline="-25000" dirty="0" err="1" smtClean="0">
                <a:solidFill>
                  <a:srgbClr val="FF0000"/>
                </a:solidFill>
                <a:latin typeface="宋体" panose="02010600030101010101" pitchFamily="2" charset="-122"/>
              </a:rPr>
              <a:t>y</a:t>
            </a:r>
            <a:r>
              <a:rPr lang="en-US" sz="2000" b="1" dirty="0" smtClean="0">
                <a:solidFill>
                  <a:srgbClr val="FF0000"/>
                </a:solidFill>
                <a:latin typeface="宋体" panose="02010600030101010101" pitchFamily="2" charset="-122"/>
              </a:rPr>
              <a:t>=</a:t>
            </a:r>
            <a:r>
              <a:rPr lang="en-US" sz="2000" b="1" dirty="0" err="1" smtClean="0">
                <a:solidFill>
                  <a:srgbClr val="FF0000"/>
                </a:solidFill>
                <a:latin typeface="宋体" panose="02010600030101010101" pitchFamily="2" charset="-122"/>
              </a:rPr>
              <a:t>Fsin</a:t>
            </a:r>
            <a:r>
              <a:rPr lang="en-US" sz="2000" b="1" dirty="0" smtClean="0">
                <a:solidFill>
                  <a:srgbClr val="FF0000"/>
                </a:solidFill>
                <a:latin typeface="宋体" panose="02010600030101010101" pitchFamily="2" charset="-122"/>
              </a:rPr>
              <a:t> 37°</a:t>
            </a:r>
            <a:r>
              <a:rPr lang="zh-CN" altLang="en-US" sz="2000" b="1" dirty="0" smtClean="0">
                <a:solidFill>
                  <a:srgbClr val="FF0000"/>
                </a:solidFill>
                <a:latin typeface="宋体" panose="02010600030101010101" pitchFamily="2" charset="-122"/>
              </a:rPr>
              <a:t>　</a:t>
            </a:r>
            <a:r>
              <a:rPr lang="en-US" sz="2000" b="1" dirty="0" smtClean="0">
                <a:solidFill>
                  <a:srgbClr val="FF0000"/>
                </a:solidFill>
                <a:latin typeface="宋体" panose="02010600030101010101" pitchFamily="2" charset="-122"/>
              </a:rPr>
              <a:t>②</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由力的平衡条件</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在</a:t>
            </a:r>
            <a:r>
              <a:rPr lang="en-US" sz="2000" b="1" dirty="0" smtClean="0">
                <a:solidFill>
                  <a:srgbClr val="FF0000"/>
                </a:solidFill>
                <a:latin typeface="宋体" panose="02010600030101010101" pitchFamily="2" charset="-122"/>
              </a:rPr>
              <a:t>x</a:t>
            </a:r>
            <a:r>
              <a:rPr lang="zh-CN" altLang="en-US" sz="2000" b="1" dirty="0" smtClean="0">
                <a:solidFill>
                  <a:srgbClr val="FF0000"/>
                </a:solidFill>
                <a:latin typeface="宋体" panose="02010600030101010101" pitchFamily="2" charset="-122"/>
              </a:rPr>
              <a:t>轴上</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有</a:t>
            </a:r>
            <a:r>
              <a:rPr lang="en-US" sz="2000" b="1" dirty="0" err="1" smtClean="0">
                <a:solidFill>
                  <a:srgbClr val="FF0000"/>
                </a:solidFill>
                <a:latin typeface="宋体" panose="02010600030101010101" pitchFamily="2" charset="-122"/>
              </a:rPr>
              <a:t>F</a:t>
            </a:r>
            <a:r>
              <a:rPr lang="en-US" sz="2000" b="1" baseline="-25000" dirty="0" err="1" smtClean="0">
                <a:solidFill>
                  <a:srgbClr val="FF0000"/>
                </a:solidFill>
                <a:latin typeface="宋体" panose="02010600030101010101" pitchFamily="2" charset="-122"/>
              </a:rPr>
              <a:t>x</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f</a:t>
            </a:r>
            <a:r>
              <a:rPr lang="zh-CN" altLang="en-US" sz="2000" b="1" dirty="0" smtClean="0">
                <a:solidFill>
                  <a:srgbClr val="FF0000"/>
                </a:solidFill>
                <a:latin typeface="宋体" panose="02010600030101010101" pitchFamily="2" charset="-122"/>
              </a:rPr>
              <a:t>　</a:t>
            </a:r>
            <a:r>
              <a:rPr lang="en-US" sz="2000" b="1" dirty="0" smtClean="0">
                <a:solidFill>
                  <a:srgbClr val="FF0000"/>
                </a:solidFill>
                <a:latin typeface="宋体" panose="02010600030101010101" pitchFamily="2" charset="-122"/>
              </a:rPr>
              <a:t>③</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在</a:t>
            </a:r>
            <a:r>
              <a:rPr lang="en-US" sz="2000" b="1" dirty="0" smtClean="0">
                <a:solidFill>
                  <a:srgbClr val="FF0000"/>
                </a:solidFill>
                <a:latin typeface="宋体" panose="02010600030101010101" pitchFamily="2" charset="-122"/>
              </a:rPr>
              <a:t>y</a:t>
            </a:r>
            <a:r>
              <a:rPr lang="zh-CN" altLang="en-US" sz="2000" b="1" dirty="0" smtClean="0">
                <a:solidFill>
                  <a:srgbClr val="FF0000"/>
                </a:solidFill>
                <a:latin typeface="宋体" panose="02010600030101010101" pitchFamily="2" charset="-122"/>
              </a:rPr>
              <a:t>轴上</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有</a:t>
            </a:r>
            <a:r>
              <a:rPr lang="en-US" sz="2000" b="1" dirty="0" err="1" smtClean="0">
                <a:solidFill>
                  <a:srgbClr val="FF0000"/>
                </a:solidFill>
                <a:latin typeface="宋体" panose="02010600030101010101" pitchFamily="2" charset="-122"/>
              </a:rPr>
              <a:t>F</a:t>
            </a:r>
            <a:r>
              <a:rPr lang="en-US" sz="2000" b="1" baseline="-25000" dirty="0" err="1" smtClean="0">
                <a:solidFill>
                  <a:srgbClr val="FF0000"/>
                </a:solidFill>
                <a:latin typeface="宋体" panose="02010600030101010101" pitchFamily="2" charset="-122"/>
              </a:rPr>
              <a:t>N</a:t>
            </a:r>
            <a:r>
              <a:rPr lang="en-US" sz="2000" b="1" dirty="0" err="1" smtClean="0">
                <a:solidFill>
                  <a:srgbClr val="FF0000"/>
                </a:solidFill>
                <a:latin typeface="宋体" panose="02010600030101010101" pitchFamily="2" charset="-122"/>
              </a:rPr>
              <a:t>+F</a:t>
            </a:r>
            <a:r>
              <a:rPr lang="en-US" sz="2000" b="1" baseline="-25000" dirty="0" err="1" smtClean="0">
                <a:solidFill>
                  <a:srgbClr val="FF0000"/>
                </a:solidFill>
                <a:latin typeface="宋体" panose="02010600030101010101" pitchFamily="2" charset="-122"/>
              </a:rPr>
              <a:t>y</a:t>
            </a:r>
            <a:r>
              <a:rPr lang="en-US" sz="2000" b="1" dirty="0" smtClean="0">
                <a:solidFill>
                  <a:srgbClr val="FF0000"/>
                </a:solidFill>
                <a:latin typeface="宋体" panose="02010600030101010101" pitchFamily="2" charset="-122"/>
              </a:rPr>
              <a:t>=mg</a:t>
            </a:r>
            <a:r>
              <a:rPr lang="zh-CN" altLang="en-US" sz="2000" b="1" dirty="0" smtClean="0">
                <a:solidFill>
                  <a:srgbClr val="FF0000"/>
                </a:solidFill>
                <a:latin typeface="宋体" panose="02010600030101010101" pitchFamily="2" charset="-122"/>
              </a:rPr>
              <a:t>　</a:t>
            </a:r>
            <a:r>
              <a:rPr lang="en-US" sz="2000" b="1" dirty="0" smtClean="0">
                <a:solidFill>
                  <a:srgbClr val="FF0000"/>
                </a:solidFill>
                <a:latin typeface="宋体" panose="02010600030101010101" pitchFamily="2" charset="-122"/>
              </a:rPr>
              <a:t>④</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由滑动摩擦力的公式</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有</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f</a:t>
            </a:r>
            <a:r>
              <a:rPr lang="en-US" sz="2000" b="1" dirty="0" smtClean="0">
                <a:solidFill>
                  <a:srgbClr val="FF0000"/>
                </a:solidFill>
                <a:latin typeface="宋体" panose="02010600030101010101" pitchFamily="2" charset="-122"/>
              </a:rPr>
              <a:t>=</a:t>
            </a:r>
            <a:r>
              <a:rPr lang="en-US" sz="2000" b="1" dirty="0" err="1" smtClean="0">
                <a:solidFill>
                  <a:srgbClr val="FF0000"/>
                </a:solidFill>
                <a:latin typeface="宋体" panose="02010600030101010101" pitchFamily="2" charset="-122"/>
              </a:rPr>
              <a:t>μF</a:t>
            </a:r>
            <a:r>
              <a:rPr lang="en-US" sz="2000" b="1" baseline="-25000" dirty="0" err="1" smtClean="0">
                <a:solidFill>
                  <a:srgbClr val="FF0000"/>
                </a:solidFill>
                <a:latin typeface="宋体" panose="02010600030101010101" pitchFamily="2" charset="-122"/>
              </a:rPr>
              <a:t>N</a:t>
            </a:r>
            <a:r>
              <a:rPr lang="zh-CN" altLang="en-US" sz="2000" b="1" dirty="0" smtClean="0">
                <a:solidFill>
                  <a:srgbClr val="FF0000"/>
                </a:solidFill>
                <a:latin typeface="宋体" panose="02010600030101010101" pitchFamily="2" charset="-122"/>
              </a:rPr>
              <a:t>　</a:t>
            </a:r>
            <a:r>
              <a:rPr lang="en-US" sz="2000" b="1" dirty="0" smtClean="0">
                <a:solidFill>
                  <a:srgbClr val="FF0000"/>
                </a:solidFill>
                <a:latin typeface="宋体" panose="02010600030101010101" pitchFamily="2" charset="-122"/>
              </a:rPr>
              <a:t>⑤</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联立</a:t>
            </a:r>
            <a:r>
              <a:rPr lang="en-US" sz="2000" b="1" dirty="0" smtClean="0">
                <a:solidFill>
                  <a:srgbClr val="FF0000"/>
                </a:solidFill>
                <a:latin typeface="宋体" panose="02010600030101010101" pitchFamily="2" charset="-122"/>
              </a:rPr>
              <a:t>①②③④⑤</a:t>
            </a:r>
            <a:r>
              <a:rPr lang="zh-CN" altLang="en-US" sz="2000" b="1" dirty="0" smtClean="0">
                <a:solidFill>
                  <a:srgbClr val="FF0000"/>
                </a:solidFill>
                <a:latin typeface="宋体" panose="02010600030101010101" pitchFamily="2" charset="-122"/>
              </a:rPr>
              <a:t>解得</a:t>
            </a:r>
            <a:endParaRPr lang="zh-CN" altLang="en-US" sz="2000" b="1" dirty="0" smtClean="0">
              <a:solidFill>
                <a:srgbClr val="FF0000"/>
              </a:solidFill>
              <a:latin typeface="宋体" panose="02010600030101010101" pitchFamily="2" charset="-122"/>
            </a:endParaRPr>
          </a:p>
          <a:p>
            <a:pPr>
              <a:lnSpc>
                <a:spcPct val="150000"/>
              </a:lnSpc>
            </a:pPr>
            <a:endParaRPr lang="en-US" altLang="zh-CN"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代入</a:t>
            </a:r>
            <a:r>
              <a:rPr lang="zh-CN" altLang="en-US" sz="2000" b="1" dirty="0" smtClean="0">
                <a:solidFill>
                  <a:srgbClr val="FF0000"/>
                </a:solidFill>
                <a:latin typeface="宋体" panose="02010600030101010101" pitchFamily="2" charset="-122"/>
              </a:rPr>
              <a:t>数据解得</a:t>
            </a:r>
            <a:r>
              <a:rPr lang="en-US" sz="2000" b="1" dirty="0" smtClean="0">
                <a:solidFill>
                  <a:srgbClr val="FF0000"/>
                </a:solidFill>
                <a:latin typeface="宋体" panose="02010600030101010101" pitchFamily="2" charset="-122"/>
              </a:rPr>
              <a:t>F≈11.5 N</a:t>
            </a:r>
            <a:r>
              <a:rPr lang="zh-CN" altLang="en-US" sz="2000" b="1" dirty="0" smtClean="0">
                <a:solidFill>
                  <a:srgbClr val="FF0000"/>
                </a:solidFill>
                <a:latin typeface="宋体" panose="02010600030101010101" pitchFamily="2" charset="-122"/>
              </a:rPr>
              <a:t>。</a:t>
            </a:r>
            <a:endParaRPr lang="zh-CN" altLang="en-US" sz="2000" b="1" dirty="0">
              <a:solidFill>
                <a:srgbClr val="FF0000"/>
              </a:solidFill>
              <a:latin typeface="宋体" panose="02010600030101010101" pitchFamily="2" charset="-122"/>
            </a:endParaRPr>
          </a:p>
        </p:txBody>
      </p:sp>
      <p:pic>
        <p:nvPicPr>
          <p:cNvPr id="9218" name="Picture 2"/>
          <p:cNvPicPr>
            <a:picLocks noChangeAspect="1" noChangeArrowheads="1"/>
          </p:cNvPicPr>
          <p:nvPr/>
        </p:nvPicPr>
        <p:blipFill>
          <a:blip r:embed="rId1"/>
          <a:srcRect/>
          <a:stretch>
            <a:fillRect/>
          </a:stretch>
        </p:blipFill>
        <p:spPr bwMode="auto">
          <a:xfrm>
            <a:off x="953263" y="4572008"/>
            <a:ext cx="2428891" cy="540200"/>
          </a:xfrm>
          <a:prstGeom prst="rect">
            <a:avLst/>
          </a:prstGeom>
          <a:noFill/>
          <a:ln w="9525">
            <a:noFill/>
            <a:miter lim="800000"/>
            <a:headEnd/>
            <a:tailEnd/>
          </a:ln>
          <a:effectLst/>
        </p:spPr>
      </p:pic>
      <p:pic>
        <p:nvPicPr>
          <p:cNvPr id="7" name="GZWL222.eps" descr="id:2147496014;FounderCES"/>
          <p:cNvPicPr/>
          <p:nvPr/>
        </p:nvPicPr>
        <p:blipFill>
          <a:blip r:embed="rId2"/>
          <a:stretch>
            <a:fillRect/>
          </a:stretch>
        </p:blipFill>
        <p:spPr>
          <a:xfrm>
            <a:off x="6168237" y="1643050"/>
            <a:ext cx="2071702" cy="192882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9218"/>
                                        </p:tgtEl>
                                        <p:attrNameLst>
                                          <p:attrName>style.visibility</p:attrName>
                                        </p:attrNameLst>
                                      </p:cBhvr>
                                      <p:to>
                                        <p:strVal val="visible"/>
                                      </p:to>
                                    </p:set>
                                    <p:anim calcmode="lin" valueType="num">
                                      <p:cBhvr additive="base">
                                        <p:cTn id="11" dur="500" fill="hold"/>
                                        <p:tgtEl>
                                          <p:spTgt spid="9218"/>
                                        </p:tgtEl>
                                        <p:attrNameLst>
                                          <p:attrName>ppt_x</p:attrName>
                                        </p:attrNameLst>
                                      </p:cBhvr>
                                      <p:tavLst>
                                        <p:tav tm="0">
                                          <p:val>
                                            <p:strVal val="1+#ppt_w/2"/>
                                          </p:val>
                                        </p:tav>
                                        <p:tav tm="100000">
                                          <p:val>
                                            <p:strVal val="#ppt_x"/>
                                          </p:val>
                                        </p:tav>
                                      </p:tavLst>
                                    </p:anim>
                                    <p:anim calcmode="lin" valueType="num">
                                      <p:cBhvr additive="base">
                                        <p:cTn id="12" dur="500" fill="hold"/>
                                        <p:tgtEl>
                                          <p:spTgt spid="921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1+#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stretch>
            <a:fillRect/>
          </a:stretch>
        </p:blipFill>
        <p:spPr>
          <a:xfrm>
            <a:off x="1423035" y="621030"/>
            <a:ext cx="8209280" cy="5688330"/>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1" name="核心价值.eps" descr="id:2147494683;FounderCES"/>
          <p:cNvPicPr>
            <a:picLocks noChangeAspect="1"/>
          </p:cNvPicPr>
          <p:nvPr/>
        </p:nvPicPr>
        <p:blipFill>
          <a:blip r:embed="rId1"/>
          <a:stretch>
            <a:fillRect/>
          </a:stretch>
        </p:blipFill>
        <p:spPr>
          <a:xfrm>
            <a:off x="653415" y="786130"/>
            <a:ext cx="9396095" cy="430530"/>
          </a:xfrm>
          <a:prstGeom prst="rect">
            <a:avLst/>
          </a:prstGeom>
        </p:spPr>
      </p:pic>
      <p:sp>
        <p:nvSpPr>
          <p:cNvPr id="4" name="文本框 3"/>
          <p:cNvSpPr txBox="1"/>
          <p:nvPr/>
        </p:nvSpPr>
        <p:spPr>
          <a:xfrm>
            <a:off x="234315" y="1282065"/>
            <a:ext cx="10118725" cy="3784600"/>
          </a:xfrm>
          <a:prstGeom prst="rect">
            <a:avLst/>
          </a:prstGeom>
          <a:noFill/>
        </p:spPr>
        <p:txBody>
          <a:bodyPr wrap="square" rtlCol="0">
            <a:spAutoFit/>
          </a:bodyPr>
          <a:lstStyle/>
          <a:p>
            <a:pPr>
              <a:lnSpc>
                <a:spcPct val="150000"/>
              </a:lnSpc>
            </a:pPr>
            <a:r>
              <a:rPr lang="zh-CN" altLang="en-US" sz="2000" b="1"/>
              <a:t>　典例</a:t>
            </a:r>
            <a:r>
              <a:rPr lang="en-US" altLang="zh-CN" sz="2000" b="1"/>
              <a:t>  </a:t>
            </a:r>
            <a:r>
              <a:rPr lang="zh-CN" altLang="en-US" sz="2000" b="1"/>
              <a:t>5如图,水平横梁的一端B插在墙壁内,另一端装有一小滑轮C。一轻绳的一端A固定于墙壁上,另一端跨过滑轮后悬挂一质量为m=10 kg的重物,已知∠ACB=30°,g=10 m/s</a:t>
            </a:r>
            <a:r>
              <a:rPr lang="zh-CN" altLang="en-US" sz="2000" b="1" baseline="30000">
                <a:solidFill>
                  <a:schemeClr val="tx1"/>
                </a:solidFill>
                <a:uFillTx/>
              </a:rPr>
              <a:t>2</a:t>
            </a:r>
            <a:r>
              <a:rPr lang="zh-CN" altLang="en-US" sz="2000" b="1"/>
              <a:t>。则绳子对滑轮C处的作用力为多大?方向向哪里?</a:t>
            </a:r>
            <a:endParaRPr lang="zh-CN" altLang="en-US" sz="2000" b="1"/>
          </a:p>
          <a:p>
            <a:pPr>
              <a:lnSpc>
                <a:spcPct val="150000"/>
              </a:lnSpc>
            </a:pPr>
            <a:endParaRPr lang="zh-CN" altLang="en-US" sz="2000" b="1"/>
          </a:p>
          <a:p>
            <a:pPr>
              <a:lnSpc>
                <a:spcPct val="150000"/>
              </a:lnSpc>
            </a:pPr>
            <a:endParaRPr lang="zh-CN" altLang="en-US" sz="2000" b="1"/>
          </a:p>
          <a:p>
            <a:pPr>
              <a:lnSpc>
                <a:spcPct val="150000"/>
              </a:lnSpc>
            </a:pPr>
            <a:r>
              <a:rPr lang="zh-CN" altLang="en-US" sz="2000" b="1"/>
              <a:t>【错解】 </a:t>
            </a:r>
            <a:endParaRPr lang="zh-CN" altLang="en-US" sz="2000" b="1"/>
          </a:p>
          <a:p>
            <a:pPr>
              <a:lnSpc>
                <a:spcPct val="150000"/>
              </a:lnSpc>
            </a:pPr>
            <a:r>
              <a:rPr lang="zh-CN" altLang="en-US" sz="2000" b="1"/>
              <a:t>如图,将重物对C点产生的拉力分解为F</a:t>
            </a:r>
            <a:r>
              <a:rPr lang="zh-CN" altLang="en-US" sz="2000" b="1" baseline="-25000">
                <a:solidFill>
                  <a:schemeClr val="tx1"/>
                </a:solidFill>
                <a:uFillTx/>
              </a:rPr>
              <a:t>1</a:t>
            </a:r>
            <a:r>
              <a:rPr lang="zh-CN" altLang="en-US" sz="2000" b="1"/>
              <a:t>和F</a:t>
            </a:r>
            <a:r>
              <a:rPr lang="zh-CN" altLang="en-US" sz="2000" b="1" baseline="-25000">
                <a:uFillTx/>
              </a:rPr>
              <a:t>2</a:t>
            </a:r>
            <a:endParaRPr lang="zh-CN" altLang="en-US" sz="2000" b="1"/>
          </a:p>
          <a:p>
            <a:pPr>
              <a:lnSpc>
                <a:spcPct val="150000"/>
              </a:lnSpc>
            </a:pPr>
            <a:r>
              <a:rPr lang="zh-CN" altLang="en-US" sz="2000" b="1"/>
              <a:t>绳子对滑轮C处的作用力</a:t>
            </a:r>
            <a:endParaRPr lang="zh-CN" altLang="en-US" sz="2000" b="1"/>
          </a:p>
        </p:txBody>
      </p:sp>
      <p:pic>
        <p:nvPicPr>
          <p:cNvPr id="2" name="图片 1"/>
          <p:cNvPicPr>
            <a:picLocks noChangeAspect="1"/>
          </p:cNvPicPr>
          <p:nvPr/>
        </p:nvPicPr>
        <p:blipFill>
          <a:blip r:embed="rId2"/>
          <a:stretch>
            <a:fillRect/>
          </a:stretch>
        </p:blipFill>
        <p:spPr>
          <a:xfrm>
            <a:off x="3150870" y="4658360"/>
            <a:ext cx="3298190" cy="570865"/>
          </a:xfrm>
          <a:prstGeom prst="rect">
            <a:avLst/>
          </a:prstGeom>
        </p:spPr>
      </p:pic>
      <p:pic>
        <p:nvPicPr>
          <p:cNvPr id="245" name="GZWL224.eps" descr="id:2147495015;FounderCES"/>
          <p:cNvPicPr>
            <a:picLocks noChangeAspect="1"/>
          </p:cNvPicPr>
          <p:nvPr/>
        </p:nvPicPr>
        <p:blipFill>
          <a:blip r:embed="rId3"/>
          <a:stretch>
            <a:fillRect/>
          </a:stretch>
        </p:blipFill>
        <p:spPr>
          <a:xfrm>
            <a:off x="6751320" y="4149090"/>
            <a:ext cx="1433830" cy="817245"/>
          </a:xfrm>
          <a:prstGeom prst="rect">
            <a:avLst/>
          </a:prstGeom>
        </p:spPr>
      </p:pic>
      <p:pic>
        <p:nvPicPr>
          <p:cNvPr id="244" name="GZWL223.eps" descr="id:2147495008;FounderCES"/>
          <p:cNvPicPr>
            <a:picLocks noChangeAspect="1"/>
          </p:cNvPicPr>
          <p:nvPr/>
        </p:nvPicPr>
        <p:blipFill>
          <a:blip r:embed="rId4"/>
          <a:stretch>
            <a:fillRect/>
          </a:stretch>
        </p:blipFill>
        <p:spPr>
          <a:xfrm>
            <a:off x="6823075" y="2637155"/>
            <a:ext cx="1155700" cy="1088390"/>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34315" y="421005"/>
            <a:ext cx="10118725" cy="1476375"/>
          </a:xfrm>
          <a:prstGeom prst="rect">
            <a:avLst/>
          </a:prstGeom>
          <a:noFill/>
        </p:spPr>
        <p:txBody>
          <a:bodyPr wrap="square" rtlCol="0">
            <a:spAutoFit/>
          </a:bodyPr>
          <a:lstStyle/>
          <a:p>
            <a:pPr>
              <a:lnSpc>
                <a:spcPct val="150000"/>
              </a:lnSpc>
            </a:pPr>
            <a:r>
              <a:rPr lang="zh-CN" altLang="en-US" sz="2000" b="1">
                <a:solidFill>
                  <a:srgbClr val="FF0000"/>
                </a:solidFill>
              </a:rPr>
              <a:t>解答:根据滑轮的性质:滑轮两端绳子张力处处相等,即F</a:t>
            </a:r>
            <a:r>
              <a:rPr lang="zh-CN" altLang="en-US" sz="2000" b="1" baseline="-25000">
                <a:solidFill>
                  <a:srgbClr val="FF0000"/>
                </a:solidFill>
                <a:uFillTx/>
              </a:rPr>
              <a:t>1</a:t>
            </a:r>
            <a:r>
              <a:rPr lang="zh-CN" altLang="en-US" sz="2000" b="1">
                <a:solidFill>
                  <a:srgbClr val="FF0000"/>
                </a:solidFill>
              </a:rPr>
              <a:t>=F</a:t>
            </a:r>
            <a:r>
              <a:rPr lang="zh-CN" altLang="en-US" sz="2000" b="1" baseline="-25000">
                <a:solidFill>
                  <a:srgbClr val="FF0000"/>
                </a:solidFill>
                <a:uFillTx/>
              </a:rPr>
              <a:t>2</a:t>
            </a:r>
            <a:r>
              <a:rPr lang="zh-CN" altLang="en-US" sz="2000" b="1">
                <a:solidFill>
                  <a:srgbClr val="FF0000"/>
                </a:solidFill>
              </a:rPr>
              <a:t>=mg=100 N,它们的合力F的方向一定在F</a:t>
            </a:r>
            <a:r>
              <a:rPr lang="zh-CN" altLang="en-US" sz="2000" b="1" baseline="-25000">
                <a:solidFill>
                  <a:srgbClr val="FF0000"/>
                </a:solidFill>
                <a:uFillTx/>
              </a:rPr>
              <a:t>1</a:t>
            </a:r>
            <a:r>
              <a:rPr lang="zh-CN" altLang="en-US" sz="2000" b="1">
                <a:solidFill>
                  <a:srgbClr val="FF0000"/>
                </a:solidFill>
              </a:rPr>
              <a:t>与F</a:t>
            </a:r>
            <a:r>
              <a:rPr lang="zh-CN" altLang="en-US" sz="2000" b="1" baseline="-25000">
                <a:solidFill>
                  <a:srgbClr val="FF0000"/>
                </a:solidFill>
                <a:uFillTx/>
              </a:rPr>
              <a:t>2</a:t>
            </a:r>
            <a:r>
              <a:rPr lang="zh-CN" altLang="en-US" sz="2000" b="1">
                <a:solidFill>
                  <a:srgbClr val="FF0000"/>
                </a:solidFill>
              </a:rPr>
              <a:t>夹角的平分线上,如图所示。由于这个夹角等于120°,所以绳子对滑轮C处的作用力大小等于100 N,方向与竖直绳的夹角为60°。</a:t>
            </a:r>
            <a:endParaRPr lang="zh-CN" altLang="en-US" sz="2000" b="1">
              <a:solidFill>
                <a:srgbClr val="FF0000"/>
              </a:solidFill>
            </a:endParaRPr>
          </a:p>
        </p:txBody>
      </p:sp>
      <p:pic>
        <p:nvPicPr>
          <p:cNvPr id="246" name="GZWL225.eps" descr="id:2147495022;FounderCES"/>
          <p:cNvPicPr>
            <a:picLocks noChangeAspect="1"/>
          </p:cNvPicPr>
          <p:nvPr/>
        </p:nvPicPr>
        <p:blipFill>
          <a:blip r:embed="rId1"/>
          <a:stretch>
            <a:fillRect/>
          </a:stretch>
        </p:blipFill>
        <p:spPr>
          <a:xfrm>
            <a:off x="6823075" y="1844675"/>
            <a:ext cx="1921510" cy="1748790"/>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34315" y="492760"/>
            <a:ext cx="10118725" cy="3784600"/>
          </a:xfrm>
          <a:prstGeom prst="rect">
            <a:avLst/>
          </a:prstGeom>
          <a:noFill/>
        </p:spPr>
        <p:txBody>
          <a:bodyPr wrap="square" rtlCol="0">
            <a:spAutoFit/>
          </a:bodyPr>
          <a:lstStyle/>
          <a:p>
            <a:pPr>
              <a:lnSpc>
                <a:spcPct val="150000"/>
              </a:lnSpc>
            </a:pPr>
            <a:r>
              <a:rPr sz="2000" b="1"/>
              <a:t>6如图,横梁的一端B连接固定于墙壁上的铰链,另一端C通过一轻绳固定于墙壁上的一端A,使横梁处于水平状态,此时∠ACB=30°。C的下方悬挂一质量为m=10 kg的重物,横梁的质量不计,g=10 m/s</a:t>
            </a:r>
            <a:r>
              <a:rPr lang="zh-CN" altLang="en-US" sz="2000" b="1" baseline="30000">
                <a:uFillTx/>
              </a:rPr>
              <a:t>2</a:t>
            </a:r>
            <a:r>
              <a:rPr sz="2000" b="1"/>
              <a:t>。则绳子AC受到的力为多少?</a:t>
            </a:r>
            <a:endParaRPr sz="2000" b="1"/>
          </a:p>
          <a:p>
            <a:pPr>
              <a:lnSpc>
                <a:spcPct val="150000"/>
              </a:lnSpc>
            </a:pPr>
            <a:endParaRPr sz="2000" b="1"/>
          </a:p>
          <a:p>
            <a:pPr>
              <a:lnSpc>
                <a:spcPct val="150000"/>
              </a:lnSpc>
            </a:pPr>
            <a:endParaRPr sz="2000" b="1"/>
          </a:p>
          <a:p>
            <a:pPr>
              <a:lnSpc>
                <a:spcPct val="150000"/>
              </a:lnSpc>
            </a:pPr>
            <a:endParaRPr sz="2000" b="1"/>
          </a:p>
          <a:p>
            <a:pPr>
              <a:lnSpc>
                <a:spcPct val="150000"/>
              </a:lnSpc>
            </a:pPr>
            <a:endParaRPr sz="2000" b="1"/>
          </a:p>
          <a:p>
            <a:pPr>
              <a:lnSpc>
                <a:spcPct val="150000"/>
              </a:lnSpc>
            </a:pPr>
            <a:r>
              <a:rPr sz="2000" b="1"/>
              <a:t>【错解】仍把C点当滑轮看,结果得出:细绳AC中拉力的大小等于物体的重力mg=100 N。</a:t>
            </a:r>
            <a:endParaRPr lang="zh-CN" altLang="en-US" sz="2000" b="1"/>
          </a:p>
        </p:txBody>
      </p:sp>
      <p:pic>
        <p:nvPicPr>
          <p:cNvPr id="248" name="GZWL226.eps" descr="id:2147495036;FounderCES"/>
          <p:cNvPicPr>
            <a:picLocks noChangeAspect="1"/>
          </p:cNvPicPr>
          <p:nvPr/>
        </p:nvPicPr>
        <p:blipFill>
          <a:blip r:embed="rId1"/>
          <a:stretch>
            <a:fillRect/>
          </a:stretch>
        </p:blipFill>
        <p:spPr>
          <a:xfrm>
            <a:off x="3942715" y="2132965"/>
            <a:ext cx="1636395" cy="1573530"/>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34315" y="421005"/>
            <a:ext cx="10118725" cy="2399665"/>
          </a:xfrm>
          <a:prstGeom prst="rect">
            <a:avLst/>
          </a:prstGeom>
          <a:noFill/>
        </p:spPr>
        <p:txBody>
          <a:bodyPr wrap="square" rtlCol="0">
            <a:spAutoFit/>
          </a:bodyPr>
          <a:lstStyle/>
          <a:p>
            <a:pPr>
              <a:lnSpc>
                <a:spcPct val="150000"/>
              </a:lnSpc>
            </a:pPr>
            <a:r>
              <a:rPr lang="zh-CN" altLang="en-US" sz="2000" b="1">
                <a:solidFill>
                  <a:srgbClr val="FF0000"/>
                </a:solidFill>
              </a:rPr>
              <a:t>解答:上述错误在于乱套滑轮性质,没有分清“死杆”和“活杆”问题。典例5中杆是插入墙的,杆怎样受力都稳定,是“死杆”。本例中当作用于杆的右端上的力没有通过B点时,轻杆要发生转动而不平衡,是“活杆”。故本题C点的受力应为:沿绳向下拉力的F</a:t>
            </a:r>
            <a:r>
              <a:rPr lang="zh-CN" altLang="en-US" sz="2000" b="1" baseline="-25000">
                <a:solidFill>
                  <a:srgbClr val="FF0000"/>
                </a:solidFill>
                <a:uFillTx/>
              </a:rPr>
              <a:t>1</a:t>
            </a:r>
            <a:r>
              <a:rPr lang="zh-CN" altLang="en-US" sz="2000" b="1">
                <a:solidFill>
                  <a:srgbClr val="FF0000"/>
                </a:solidFill>
              </a:rPr>
              <a:t>=mg=100 N,沿绳CA斜向上的拉力F</a:t>
            </a:r>
            <a:r>
              <a:rPr lang="zh-CN" altLang="en-US" sz="2000" b="1" baseline="-25000">
                <a:solidFill>
                  <a:srgbClr val="FF0000"/>
                </a:solidFill>
                <a:uFillTx/>
              </a:rPr>
              <a:t>2</a:t>
            </a:r>
            <a:r>
              <a:rPr lang="zh-CN" altLang="en-US" sz="2000" b="1">
                <a:solidFill>
                  <a:srgbClr val="FF0000"/>
                </a:solidFill>
              </a:rPr>
              <a:t>和沿杆水平向右的支持力F</a:t>
            </a:r>
            <a:r>
              <a:rPr lang="zh-CN" altLang="en-US" sz="2000" b="1" baseline="-25000">
                <a:solidFill>
                  <a:srgbClr val="FF0000"/>
                </a:solidFill>
                <a:uFillTx/>
              </a:rPr>
              <a:t>3</a:t>
            </a:r>
            <a:r>
              <a:rPr lang="zh-CN" altLang="en-US" sz="2000" b="1">
                <a:solidFill>
                  <a:srgbClr val="FF0000"/>
                </a:solidFill>
              </a:rPr>
              <a:t>,如图所示。由平衡条件可求得</a:t>
            </a:r>
            <a:endParaRPr lang="zh-CN" altLang="en-US" sz="2000" b="1">
              <a:solidFill>
                <a:srgbClr val="FF0000"/>
              </a:solidFill>
            </a:endParaRPr>
          </a:p>
          <a:p>
            <a:pPr>
              <a:lnSpc>
                <a:spcPct val="150000"/>
              </a:lnSpc>
            </a:pPr>
            <a:endParaRPr lang="zh-CN" altLang="en-US" sz="2000" b="1">
              <a:solidFill>
                <a:srgbClr val="FF0000"/>
              </a:solidFill>
            </a:endParaRPr>
          </a:p>
        </p:txBody>
      </p:sp>
      <p:pic>
        <p:nvPicPr>
          <p:cNvPr id="3" name="图片 2"/>
          <p:cNvPicPr>
            <a:picLocks noChangeAspect="1"/>
          </p:cNvPicPr>
          <p:nvPr/>
        </p:nvPicPr>
        <p:blipFill>
          <a:blip r:embed="rId1"/>
          <a:stretch>
            <a:fillRect/>
          </a:stretch>
        </p:blipFill>
        <p:spPr>
          <a:xfrm>
            <a:off x="342265" y="2564765"/>
            <a:ext cx="2771775" cy="495300"/>
          </a:xfrm>
          <a:prstGeom prst="rect">
            <a:avLst/>
          </a:prstGeom>
        </p:spPr>
      </p:pic>
      <p:pic>
        <p:nvPicPr>
          <p:cNvPr id="5" name="图片 4"/>
          <p:cNvPicPr>
            <a:picLocks noChangeAspect="1"/>
          </p:cNvPicPr>
          <p:nvPr/>
        </p:nvPicPr>
        <p:blipFill>
          <a:blip r:embed="rId2"/>
          <a:stretch>
            <a:fillRect/>
          </a:stretch>
        </p:blipFill>
        <p:spPr>
          <a:xfrm>
            <a:off x="3006725" y="2493010"/>
            <a:ext cx="3390900" cy="581025"/>
          </a:xfrm>
          <a:prstGeom prst="rect">
            <a:avLst/>
          </a:prstGeom>
        </p:spPr>
      </p:pic>
      <p:pic>
        <p:nvPicPr>
          <p:cNvPr id="249" name="GZWL227.eps" descr="id:2147495043;FounderCES"/>
          <p:cNvPicPr>
            <a:picLocks noChangeAspect="1"/>
          </p:cNvPicPr>
          <p:nvPr/>
        </p:nvPicPr>
        <p:blipFill>
          <a:blip r:embed="rId3"/>
          <a:stretch>
            <a:fillRect/>
          </a:stretch>
        </p:blipFill>
        <p:spPr>
          <a:xfrm>
            <a:off x="4662805" y="3284855"/>
            <a:ext cx="3188335" cy="2083435"/>
          </a:xfrm>
          <a:prstGeom prst="rect">
            <a:avLst/>
          </a:prstGeom>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918845" y="836930"/>
            <a:ext cx="8205470" cy="1864360"/>
          </a:xfrm>
          <a:prstGeom prst="rect">
            <a:avLst/>
          </a:prstGeom>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 name="随堂训练.eps" descr="id:2147494704;FounderCES"/>
          <p:cNvPicPr>
            <a:picLocks noChangeAspect="1"/>
          </p:cNvPicPr>
          <p:nvPr/>
        </p:nvPicPr>
        <p:blipFill>
          <a:blip r:embed="rId1"/>
          <a:stretch>
            <a:fillRect/>
          </a:stretch>
        </p:blipFill>
        <p:spPr>
          <a:xfrm>
            <a:off x="581660" y="728980"/>
            <a:ext cx="9396095" cy="430530"/>
          </a:xfrm>
          <a:prstGeom prst="rect">
            <a:avLst/>
          </a:prstGeom>
        </p:spPr>
      </p:pic>
      <p:sp>
        <p:nvSpPr>
          <p:cNvPr id="4" name="文本框 3"/>
          <p:cNvSpPr txBox="1"/>
          <p:nvPr/>
        </p:nvSpPr>
        <p:spPr>
          <a:xfrm>
            <a:off x="234315" y="1282065"/>
            <a:ext cx="9587865" cy="3784600"/>
          </a:xfrm>
          <a:prstGeom prst="rect">
            <a:avLst/>
          </a:prstGeom>
          <a:noFill/>
        </p:spPr>
        <p:txBody>
          <a:bodyPr wrap="square" rtlCol="0">
            <a:spAutoFit/>
          </a:bodyPr>
          <a:lstStyle/>
          <a:p>
            <a:pPr>
              <a:lnSpc>
                <a:spcPct val="150000"/>
              </a:lnSpc>
            </a:pPr>
            <a:r>
              <a:rPr lang="zh-CN" altLang="en-US" sz="2000" b="1"/>
              <a:t>【基础性】</a:t>
            </a:r>
            <a:endParaRPr lang="zh-CN" altLang="en-US" sz="2000" b="1"/>
          </a:p>
          <a:p>
            <a:pPr>
              <a:lnSpc>
                <a:spcPct val="150000"/>
              </a:lnSpc>
            </a:pPr>
            <a:r>
              <a:rPr lang="zh-CN" altLang="en-US" sz="2000" b="1"/>
              <a:t>1.(单选)一名骑独轮车的杂技演员在空中钢索上表演,如图所示,如果演员与独轮车的总重量为800 N,当车轮滚至钢索的中点时,两侧的钢索互成120°夹角,则钢索所受的拉力为(　　)</a:t>
            </a:r>
            <a:endParaRPr lang="zh-CN" altLang="en-US" sz="2000" b="1"/>
          </a:p>
          <a:p>
            <a:pPr>
              <a:lnSpc>
                <a:spcPct val="150000"/>
              </a:lnSpc>
            </a:pPr>
            <a:r>
              <a:rPr lang="zh-CN" altLang="en-US" sz="2000" b="1"/>
              <a:t>　　　　　 </a:t>
            </a:r>
            <a:endParaRPr lang="zh-CN" altLang="en-US" sz="2000" b="1"/>
          </a:p>
          <a:p>
            <a:pPr>
              <a:lnSpc>
                <a:spcPct val="150000"/>
              </a:lnSpc>
            </a:pPr>
            <a:endParaRPr lang="zh-CN" altLang="en-US" sz="2000" b="1"/>
          </a:p>
          <a:p>
            <a:pPr>
              <a:lnSpc>
                <a:spcPct val="150000"/>
              </a:lnSpc>
            </a:pPr>
            <a:r>
              <a:rPr lang="zh-CN" altLang="en-US" sz="2000" b="1"/>
              <a:t>　　　　　 　　　　　 </a:t>
            </a:r>
            <a:endParaRPr lang="zh-CN" altLang="en-US" sz="2000" b="1"/>
          </a:p>
          <a:p>
            <a:pPr>
              <a:lnSpc>
                <a:spcPct val="150000"/>
              </a:lnSpc>
            </a:pPr>
            <a:r>
              <a:rPr lang="zh-CN" altLang="en-US" sz="2000" b="1"/>
              <a:t>A.400 N	B.600 N	C.800 N	D.1 000 N</a:t>
            </a:r>
            <a:endParaRPr lang="zh-CN" altLang="en-US" sz="2000" b="1"/>
          </a:p>
        </p:txBody>
      </p:sp>
      <p:pic>
        <p:nvPicPr>
          <p:cNvPr id="253" name="GZWL228.eps" descr="id:2147495057;FounderCES"/>
          <p:cNvPicPr>
            <a:picLocks noChangeAspect="1"/>
          </p:cNvPicPr>
          <p:nvPr/>
        </p:nvPicPr>
        <p:blipFill>
          <a:blip r:embed="rId2"/>
          <a:stretch>
            <a:fillRect/>
          </a:stretch>
        </p:blipFill>
        <p:spPr>
          <a:xfrm>
            <a:off x="2863215" y="2924810"/>
            <a:ext cx="2813685" cy="1398905"/>
          </a:xfrm>
          <a:prstGeom prst="rect">
            <a:avLst/>
          </a:prstGeom>
        </p:spPr>
      </p:pic>
      <p:sp>
        <p:nvSpPr>
          <p:cNvPr id="5" name="TextBox 4"/>
          <p:cNvSpPr txBox="1"/>
          <p:nvPr/>
        </p:nvSpPr>
        <p:spPr>
          <a:xfrm>
            <a:off x="1239015" y="2743138"/>
            <a:ext cx="1928826" cy="400110"/>
          </a:xfrm>
          <a:prstGeom prst="rect">
            <a:avLst/>
          </a:prstGeom>
          <a:noFill/>
        </p:spPr>
        <p:txBody>
          <a:bodyPr wrap="square" rtlCol="0">
            <a:spAutoFit/>
          </a:bodyPr>
          <a:lstStyle/>
          <a:p>
            <a:r>
              <a:rPr lang="en-US" sz="2000" b="1" dirty="0" smtClean="0">
                <a:solidFill>
                  <a:srgbClr val="FF0000"/>
                </a:solidFill>
                <a:latin typeface="宋体" panose="02010600030101010101" pitchFamily="2" charset="-122"/>
              </a:rPr>
              <a:t>C</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34315" y="421005"/>
            <a:ext cx="10118725" cy="3322955"/>
          </a:xfrm>
          <a:prstGeom prst="rect">
            <a:avLst/>
          </a:prstGeom>
          <a:noFill/>
        </p:spPr>
        <p:txBody>
          <a:bodyPr wrap="square" rtlCol="0">
            <a:spAutoFit/>
          </a:bodyPr>
          <a:lstStyle/>
          <a:p>
            <a:pPr>
              <a:lnSpc>
                <a:spcPct val="150000"/>
              </a:lnSpc>
            </a:pPr>
            <a:r>
              <a:rPr lang="zh-CN" altLang="en-US" sz="2000" b="1"/>
              <a:t>【应用性】</a:t>
            </a:r>
            <a:endParaRPr lang="zh-CN" altLang="en-US" sz="2000" b="1"/>
          </a:p>
          <a:p>
            <a:pPr>
              <a:lnSpc>
                <a:spcPct val="150000"/>
              </a:lnSpc>
            </a:pPr>
            <a:r>
              <a:rPr lang="zh-CN" altLang="en-US" sz="2000" b="1"/>
              <a:t>2.在日常生活中会碰到这种情况,当卡车陷入泥坑中时,驾驶员就按图示的方法,用钢索把卡车和大树拴紧,在钢索的中央用垂直于钢索的侧向力竖直向上拉就可以将载重车拉出泥坑。假设车到树的距离为L,向上拉的力为F,绳相对水平线竖直向上发生的偏移量为d(d≪L),不计绳的重力。</a:t>
            </a:r>
            <a:endParaRPr lang="zh-CN" altLang="en-US" sz="2000" b="1"/>
          </a:p>
          <a:p>
            <a:pPr>
              <a:lnSpc>
                <a:spcPct val="150000"/>
              </a:lnSpc>
            </a:pPr>
            <a:r>
              <a:rPr lang="zh-CN" altLang="en-US" sz="2000" b="1"/>
              <a:t>(1)用L、d、F表示这时绳中的张力T;</a:t>
            </a:r>
            <a:endParaRPr lang="zh-CN" altLang="en-US" sz="2000" b="1"/>
          </a:p>
          <a:p>
            <a:pPr>
              <a:lnSpc>
                <a:spcPct val="150000"/>
              </a:lnSpc>
            </a:pPr>
            <a:r>
              <a:rPr lang="zh-CN" altLang="en-US" sz="2000" b="1"/>
              <a:t>(2)若L=15 m,作用力F=400 N,偏移量d=0.4 m,计算绳中张力的大小。</a:t>
            </a:r>
            <a:endParaRPr lang="zh-CN" altLang="en-US" sz="2000" b="1"/>
          </a:p>
        </p:txBody>
      </p:sp>
      <p:pic>
        <p:nvPicPr>
          <p:cNvPr id="254" name="GZWL230.EPS" descr="id:2147495064;FounderCES"/>
          <p:cNvPicPr>
            <a:picLocks noChangeAspect="1"/>
          </p:cNvPicPr>
          <p:nvPr/>
        </p:nvPicPr>
        <p:blipFill>
          <a:blip r:embed="rId1"/>
          <a:stretch>
            <a:fillRect/>
          </a:stretch>
        </p:blipFill>
        <p:spPr>
          <a:xfrm>
            <a:off x="4806950" y="4004945"/>
            <a:ext cx="2874010" cy="2032000"/>
          </a:xfrm>
          <a:prstGeom prst="rect">
            <a:avLst/>
          </a:prstGeom>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24635" y="428604"/>
            <a:ext cx="9644130" cy="4247317"/>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解答</a:t>
            </a:r>
            <a:r>
              <a:rPr lang="en-US" sz="2000" b="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设两边绳中的张力为</a:t>
            </a:r>
            <a:r>
              <a:rPr lang="en-US" sz="2000" b="1" dirty="0" smtClean="0">
                <a:solidFill>
                  <a:srgbClr val="FF0000"/>
                </a:solidFill>
                <a:latin typeface="宋体" panose="02010600030101010101" pitchFamily="2" charset="-122"/>
              </a:rPr>
              <a:t>T</a:t>
            </a:r>
            <a:r>
              <a:rPr lang="en-US" sz="2000" b="1" baseline="-25000"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和</a:t>
            </a:r>
            <a:r>
              <a:rPr lang="en-US" sz="2000" b="1" dirty="0" smtClean="0">
                <a:solidFill>
                  <a:srgbClr val="FF0000"/>
                </a:solidFill>
                <a:latin typeface="宋体" panose="02010600030101010101" pitchFamily="2" charset="-122"/>
              </a:rPr>
              <a:t>T</a:t>
            </a:r>
            <a:r>
              <a:rPr lang="en-US" sz="2000" b="1" baseline="-25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受力分析如图所示</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根据对称性原理</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有</a:t>
            </a:r>
            <a:r>
              <a:rPr lang="en-US" sz="2000" b="1" dirty="0" smtClean="0">
                <a:solidFill>
                  <a:srgbClr val="FF0000"/>
                </a:solidFill>
                <a:latin typeface="宋体" panose="02010600030101010101" pitchFamily="2" charset="-122"/>
              </a:rPr>
              <a:t>T=T</a:t>
            </a:r>
            <a:r>
              <a:rPr lang="en-US" sz="2000" b="1" baseline="-25000"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=T</a:t>
            </a:r>
            <a:r>
              <a:rPr lang="en-US" sz="2000" b="1" baseline="-25000"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由图发现</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一个三角形中的三个力与它们对应的三条边成正比</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相似三角形的关系</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有</a:t>
            </a:r>
            <a:endParaRPr lang="zh-CN" altLang="en-US" sz="2000" b="1" dirty="0" smtClean="0">
              <a:solidFill>
                <a:srgbClr val="FF0000"/>
              </a:solidFill>
              <a:latin typeface="宋体" panose="02010600030101010101" pitchFamily="2" charset="-122"/>
            </a:endParaRPr>
          </a:p>
          <a:p>
            <a:pPr>
              <a:lnSpc>
                <a:spcPct val="150000"/>
              </a:lnSpc>
            </a:pPr>
            <a:endParaRPr lang="en-US" altLang="zh-CN" sz="2000" b="1" dirty="0" smtClean="0">
              <a:solidFill>
                <a:srgbClr val="FF0000"/>
              </a:solidFill>
              <a:latin typeface="宋体" panose="02010600030101010101" pitchFamily="2" charset="-122"/>
            </a:endParaRPr>
          </a:p>
          <a:p>
            <a:pPr>
              <a:lnSpc>
                <a:spcPct val="150000"/>
              </a:lnSpc>
            </a:pPr>
            <a:endParaRPr lang="en-US" altLang="zh-CN" sz="2000" b="1" dirty="0" smtClean="0">
              <a:solidFill>
                <a:srgbClr val="FF0000"/>
              </a:solidFill>
              <a:latin typeface="宋体" panose="02010600030101010101" pitchFamily="2" charset="-122"/>
            </a:endParaRPr>
          </a:p>
          <a:p>
            <a:pPr>
              <a:lnSpc>
                <a:spcPct val="150000"/>
              </a:lnSpc>
            </a:pPr>
            <a:endParaRPr lang="en-US" altLang="zh-CN"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解得</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因</a:t>
            </a:r>
            <a:r>
              <a:rPr lang="en-US" sz="2000" b="1" dirty="0" err="1" smtClean="0">
                <a:solidFill>
                  <a:srgbClr val="FF0000"/>
                </a:solidFill>
                <a:latin typeface="宋体" panose="02010600030101010101" pitchFamily="2" charset="-122"/>
              </a:rPr>
              <a:t>d≪L</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故</a:t>
            </a:r>
            <a:endParaRPr lang="zh-CN" altLang="en-US"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将</a:t>
            </a:r>
            <a:r>
              <a:rPr lang="en-US" sz="2000" b="1" dirty="0" smtClean="0">
                <a:solidFill>
                  <a:srgbClr val="FF0000"/>
                </a:solidFill>
                <a:latin typeface="宋体" panose="02010600030101010101" pitchFamily="2" charset="-122"/>
              </a:rPr>
              <a:t>d=0.4 </a:t>
            </a:r>
            <a:r>
              <a:rPr lang="en-US" sz="2000" b="1" dirty="0" err="1" smtClean="0">
                <a:solidFill>
                  <a:srgbClr val="FF0000"/>
                </a:solidFill>
                <a:latin typeface="宋体" panose="02010600030101010101" pitchFamily="2" charset="-122"/>
              </a:rPr>
              <a:t>m,F</a:t>
            </a:r>
            <a:r>
              <a:rPr lang="en-US" sz="2000" b="1" dirty="0" smtClean="0">
                <a:solidFill>
                  <a:srgbClr val="FF0000"/>
                </a:solidFill>
                <a:latin typeface="宋体" panose="02010600030101010101" pitchFamily="2" charset="-122"/>
              </a:rPr>
              <a:t>=400 N,L=15 m</a:t>
            </a:r>
            <a:r>
              <a:rPr lang="zh-CN" altLang="en-US" sz="2000" b="1" dirty="0" smtClean="0">
                <a:solidFill>
                  <a:srgbClr val="FF0000"/>
                </a:solidFill>
                <a:latin typeface="宋体" panose="02010600030101010101" pitchFamily="2" charset="-122"/>
              </a:rPr>
              <a:t>代入     </a:t>
            </a:r>
            <a:r>
              <a:rPr lang="en-US" altLang="zh-CN"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解</a:t>
            </a:r>
            <a:r>
              <a:rPr lang="zh-CN" altLang="en-US" sz="2000" b="1" dirty="0" smtClean="0">
                <a:solidFill>
                  <a:srgbClr val="FF0000"/>
                </a:solidFill>
                <a:latin typeface="宋体" panose="02010600030101010101" pitchFamily="2" charset="-122"/>
              </a:rPr>
              <a:t>得</a:t>
            </a:r>
            <a:r>
              <a:rPr lang="en-US" sz="2000" b="1" dirty="0" smtClean="0">
                <a:solidFill>
                  <a:srgbClr val="FF0000"/>
                </a:solidFill>
                <a:latin typeface="宋体" panose="02010600030101010101" pitchFamily="2" charset="-122"/>
              </a:rPr>
              <a:t>T=3 750 N</a:t>
            </a:r>
            <a:r>
              <a:rPr lang="zh-CN" altLang="en-US" sz="2000" b="1" dirty="0" smtClean="0">
                <a:solidFill>
                  <a:srgbClr val="FF0000"/>
                </a:solidFill>
                <a:latin typeface="宋体" panose="02010600030101010101" pitchFamily="2" charset="-122"/>
              </a:rPr>
              <a:t>。</a:t>
            </a:r>
            <a:endParaRPr lang="zh-CN" altLang="en-US" sz="2000" b="1" dirty="0">
              <a:solidFill>
                <a:srgbClr val="FF0000"/>
              </a:solidFill>
              <a:latin typeface="宋体" panose="02010600030101010101" pitchFamily="2" charset="-122"/>
            </a:endParaRPr>
          </a:p>
        </p:txBody>
      </p:sp>
      <p:pic>
        <p:nvPicPr>
          <p:cNvPr id="10242" name="Picture 2"/>
          <p:cNvPicPr>
            <a:picLocks noChangeAspect="1" noChangeArrowheads="1"/>
          </p:cNvPicPr>
          <p:nvPr/>
        </p:nvPicPr>
        <p:blipFill>
          <a:blip r:embed="rId1"/>
          <a:srcRect/>
          <a:stretch>
            <a:fillRect/>
          </a:stretch>
        </p:blipFill>
        <p:spPr bwMode="auto">
          <a:xfrm>
            <a:off x="667511" y="1928802"/>
            <a:ext cx="1591471" cy="1069678"/>
          </a:xfrm>
          <a:prstGeom prst="rect">
            <a:avLst/>
          </a:prstGeom>
          <a:noFill/>
          <a:ln w="9525">
            <a:noFill/>
            <a:miter lim="800000"/>
            <a:headEnd/>
            <a:tailEnd/>
          </a:ln>
          <a:effectLst/>
        </p:spPr>
      </p:pic>
      <p:pic>
        <p:nvPicPr>
          <p:cNvPr id="10243" name="Picture 3"/>
          <p:cNvPicPr>
            <a:picLocks noChangeAspect="1" noChangeArrowheads="1"/>
          </p:cNvPicPr>
          <p:nvPr/>
        </p:nvPicPr>
        <p:blipFill>
          <a:blip r:embed="rId2"/>
          <a:srcRect/>
          <a:stretch>
            <a:fillRect/>
          </a:stretch>
        </p:blipFill>
        <p:spPr bwMode="auto">
          <a:xfrm>
            <a:off x="1239015" y="3071810"/>
            <a:ext cx="1715295" cy="668012"/>
          </a:xfrm>
          <a:prstGeom prst="rect">
            <a:avLst/>
          </a:prstGeom>
          <a:noFill/>
          <a:ln w="9525">
            <a:noFill/>
            <a:miter lim="800000"/>
            <a:headEnd/>
            <a:tailEnd/>
          </a:ln>
          <a:effectLst/>
        </p:spPr>
      </p:pic>
      <p:pic>
        <p:nvPicPr>
          <p:cNvPr id="10244" name="Picture 4"/>
          <p:cNvPicPr>
            <a:picLocks noChangeAspect="1" noChangeArrowheads="1"/>
          </p:cNvPicPr>
          <p:nvPr/>
        </p:nvPicPr>
        <p:blipFill>
          <a:blip r:embed="rId3"/>
          <a:srcRect/>
          <a:stretch>
            <a:fillRect/>
          </a:stretch>
        </p:blipFill>
        <p:spPr bwMode="auto">
          <a:xfrm>
            <a:off x="1829372" y="3729042"/>
            <a:ext cx="552651" cy="485776"/>
          </a:xfrm>
          <a:prstGeom prst="rect">
            <a:avLst/>
          </a:prstGeom>
          <a:noFill/>
          <a:ln w="9525">
            <a:noFill/>
            <a:miter lim="800000"/>
            <a:headEnd/>
            <a:tailEnd/>
          </a:ln>
          <a:effectLst/>
        </p:spPr>
      </p:pic>
      <p:pic>
        <p:nvPicPr>
          <p:cNvPr id="8" name="Picture 4"/>
          <p:cNvPicPr>
            <a:picLocks noChangeAspect="1" noChangeArrowheads="1"/>
          </p:cNvPicPr>
          <p:nvPr/>
        </p:nvPicPr>
        <p:blipFill>
          <a:blip r:embed="rId3"/>
          <a:srcRect/>
          <a:stretch>
            <a:fillRect/>
          </a:stretch>
        </p:blipFill>
        <p:spPr bwMode="auto">
          <a:xfrm>
            <a:off x="4668039" y="4143380"/>
            <a:ext cx="552651" cy="485776"/>
          </a:xfrm>
          <a:prstGeom prst="rect">
            <a:avLst/>
          </a:prstGeom>
          <a:noFill/>
          <a:ln w="9525">
            <a:noFill/>
            <a:miter lim="800000"/>
            <a:headEnd/>
            <a:tailEnd/>
          </a:ln>
          <a:effectLst/>
        </p:spPr>
      </p:pic>
      <p:pic>
        <p:nvPicPr>
          <p:cNvPr id="9" name="GZWL231.eps" descr="id:2147496036;FounderCES"/>
          <p:cNvPicPr/>
          <p:nvPr/>
        </p:nvPicPr>
        <p:blipFill>
          <a:blip r:embed="rId4"/>
          <a:stretch>
            <a:fillRect/>
          </a:stretch>
        </p:blipFill>
        <p:spPr>
          <a:xfrm>
            <a:off x="6168237" y="2357430"/>
            <a:ext cx="3286148" cy="178595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0242"/>
                                        </p:tgtEl>
                                        <p:attrNameLst>
                                          <p:attrName>style.visibility</p:attrName>
                                        </p:attrNameLst>
                                      </p:cBhvr>
                                      <p:to>
                                        <p:strVal val="visible"/>
                                      </p:to>
                                    </p:set>
                                    <p:anim calcmode="lin" valueType="num">
                                      <p:cBhvr additive="base">
                                        <p:cTn id="11" dur="500" fill="hold"/>
                                        <p:tgtEl>
                                          <p:spTgt spid="10242"/>
                                        </p:tgtEl>
                                        <p:attrNameLst>
                                          <p:attrName>ppt_x</p:attrName>
                                        </p:attrNameLst>
                                      </p:cBhvr>
                                      <p:tavLst>
                                        <p:tav tm="0">
                                          <p:val>
                                            <p:strVal val="1+#ppt_w/2"/>
                                          </p:val>
                                        </p:tav>
                                        <p:tav tm="100000">
                                          <p:val>
                                            <p:strVal val="#ppt_x"/>
                                          </p:val>
                                        </p:tav>
                                      </p:tavLst>
                                    </p:anim>
                                    <p:anim calcmode="lin" valueType="num">
                                      <p:cBhvr additive="base">
                                        <p:cTn id="12" dur="500" fill="hold"/>
                                        <p:tgtEl>
                                          <p:spTgt spid="10242"/>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243"/>
                                        </p:tgtEl>
                                        <p:attrNameLst>
                                          <p:attrName>style.visibility</p:attrName>
                                        </p:attrNameLst>
                                      </p:cBhvr>
                                      <p:to>
                                        <p:strVal val="visible"/>
                                      </p:to>
                                    </p:set>
                                    <p:anim calcmode="lin" valueType="num">
                                      <p:cBhvr additive="base">
                                        <p:cTn id="15" dur="500" fill="hold"/>
                                        <p:tgtEl>
                                          <p:spTgt spid="10243"/>
                                        </p:tgtEl>
                                        <p:attrNameLst>
                                          <p:attrName>ppt_x</p:attrName>
                                        </p:attrNameLst>
                                      </p:cBhvr>
                                      <p:tavLst>
                                        <p:tav tm="0">
                                          <p:val>
                                            <p:strVal val="1+#ppt_w/2"/>
                                          </p:val>
                                        </p:tav>
                                        <p:tav tm="100000">
                                          <p:val>
                                            <p:strVal val="#ppt_x"/>
                                          </p:val>
                                        </p:tav>
                                      </p:tavLst>
                                    </p:anim>
                                    <p:anim calcmode="lin" valueType="num">
                                      <p:cBhvr additive="base">
                                        <p:cTn id="16" dur="500" fill="hold"/>
                                        <p:tgtEl>
                                          <p:spTgt spid="10243"/>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0244"/>
                                        </p:tgtEl>
                                        <p:attrNameLst>
                                          <p:attrName>style.visibility</p:attrName>
                                        </p:attrNameLst>
                                      </p:cBhvr>
                                      <p:to>
                                        <p:strVal val="visible"/>
                                      </p:to>
                                    </p:set>
                                    <p:anim calcmode="lin" valueType="num">
                                      <p:cBhvr additive="base">
                                        <p:cTn id="19" dur="500" fill="hold"/>
                                        <p:tgtEl>
                                          <p:spTgt spid="10244"/>
                                        </p:tgtEl>
                                        <p:attrNameLst>
                                          <p:attrName>ppt_x</p:attrName>
                                        </p:attrNameLst>
                                      </p:cBhvr>
                                      <p:tavLst>
                                        <p:tav tm="0">
                                          <p:val>
                                            <p:strVal val="1+#ppt_w/2"/>
                                          </p:val>
                                        </p:tav>
                                        <p:tav tm="100000">
                                          <p:val>
                                            <p:strVal val="#ppt_x"/>
                                          </p:val>
                                        </p:tav>
                                      </p:tavLst>
                                    </p:anim>
                                    <p:anim calcmode="lin" valueType="num">
                                      <p:cBhvr additive="base">
                                        <p:cTn id="20" dur="500" fill="hold"/>
                                        <p:tgtEl>
                                          <p:spTgt spid="10244"/>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1+#ppt_w/2"/>
                                          </p:val>
                                        </p:tav>
                                        <p:tav tm="100000">
                                          <p:val>
                                            <p:strVal val="#ppt_x"/>
                                          </p:val>
                                        </p:tav>
                                      </p:tavLst>
                                    </p:anim>
                                    <p:anim calcmode="lin" valueType="num">
                                      <p:cBhvr additive="base">
                                        <p:cTn id="24" dur="500" fill="hold"/>
                                        <p:tgtEl>
                                          <p:spTgt spid="8"/>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1+#ppt_w/2"/>
                                          </p:val>
                                        </p:tav>
                                        <p:tav tm="100000">
                                          <p:val>
                                            <p:strVal val="#ppt_x"/>
                                          </p:val>
                                        </p:tav>
                                      </p:tavLst>
                                    </p:anim>
                                    <p:anim calcmode="lin" valueType="num">
                                      <p:cBhvr additive="base">
                                        <p:cTn id="2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34315" y="133985"/>
            <a:ext cx="10118725" cy="3784600"/>
          </a:xfrm>
          <a:prstGeom prst="rect">
            <a:avLst/>
          </a:prstGeom>
          <a:noFill/>
        </p:spPr>
        <p:txBody>
          <a:bodyPr wrap="square" rtlCol="0">
            <a:spAutoFit/>
          </a:bodyPr>
          <a:lstStyle/>
          <a:p>
            <a:pPr>
              <a:lnSpc>
                <a:spcPct val="150000"/>
              </a:lnSpc>
            </a:pPr>
            <a:endParaRPr lang="zh-CN" altLang="en-US" sz="2000" b="1"/>
          </a:p>
          <a:p>
            <a:pPr>
              <a:lnSpc>
                <a:spcPct val="150000"/>
              </a:lnSpc>
            </a:pPr>
            <a:r>
              <a:rPr lang="zh-CN" altLang="en-US" sz="2000" b="1"/>
              <a:t>【综合性】</a:t>
            </a:r>
            <a:endParaRPr lang="zh-CN" altLang="en-US" sz="2000" b="1"/>
          </a:p>
          <a:p>
            <a:pPr>
              <a:lnSpc>
                <a:spcPct val="150000"/>
              </a:lnSpc>
            </a:pPr>
            <a:r>
              <a:rPr lang="zh-CN" altLang="en-US" sz="2000" b="1"/>
              <a:t>3.如图所示,两个半圆柱A、B紧靠着静置于水平地面上,其上有一光滑圆柱C,三者半径均为R。C的质量为m,A、B的质量都为,与地面的动摩擦因数均为μ。现用水平向右的力拉A,使A缓慢移动,直至C恰好降到地面。整个过程中B保持静止。设最大静摩擦力等于滑动摩擦力,重力加速度为g。求:</a:t>
            </a:r>
            <a:endParaRPr lang="zh-CN" altLang="en-US" sz="2000" b="1"/>
          </a:p>
          <a:p>
            <a:pPr>
              <a:lnSpc>
                <a:spcPct val="150000"/>
              </a:lnSpc>
            </a:pPr>
            <a:r>
              <a:rPr lang="zh-CN" altLang="en-US" sz="2000" b="1"/>
              <a:t>(1)未拉A时,C受到B作用力的大小F;</a:t>
            </a:r>
            <a:endParaRPr lang="zh-CN" altLang="en-US" sz="2000" b="1"/>
          </a:p>
          <a:p>
            <a:pPr>
              <a:lnSpc>
                <a:spcPct val="150000"/>
              </a:lnSpc>
            </a:pPr>
            <a:r>
              <a:rPr lang="zh-CN" altLang="en-US" sz="2000" b="1"/>
              <a:t>(2)动摩擦因数的最小值μmin。</a:t>
            </a:r>
            <a:endParaRPr lang="zh-CN" altLang="en-US" sz="2000" b="1"/>
          </a:p>
        </p:txBody>
      </p:sp>
      <p:pic>
        <p:nvPicPr>
          <p:cNvPr id="255" name="21YB20.eps" descr="id:2147495071;FounderCES"/>
          <p:cNvPicPr>
            <a:picLocks noChangeAspect="1"/>
          </p:cNvPicPr>
          <p:nvPr/>
        </p:nvPicPr>
        <p:blipFill>
          <a:blip r:embed="rId1"/>
          <a:stretch>
            <a:fillRect/>
          </a:stretch>
        </p:blipFill>
        <p:spPr>
          <a:xfrm>
            <a:off x="6596865" y="2428868"/>
            <a:ext cx="3030220" cy="1906270"/>
          </a:xfrm>
          <a:prstGeom prst="rect">
            <a:avLst/>
          </a:prstGeom>
        </p:spPr>
      </p:pic>
      <p:sp>
        <p:nvSpPr>
          <p:cNvPr id="5" name="TextBox 4"/>
          <p:cNvSpPr txBox="1"/>
          <p:nvPr/>
        </p:nvSpPr>
        <p:spPr>
          <a:xfrm>
            <a:off x="381759" y="4000504"/>
            <a:ext cx="9787006" cy="1938992"/>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解答</a:t>
            </a:r>
            <a:r>
              <a:rPr lang="en-US" sz="2000" b="1" dirty="0" smtClean="0">
                <a:solidFill>
                  <a:srgbClr val="FF0000"/>
                </a:solidFill>
                <a:latin typeface="宋体" panose="02010600030101010101" pitchFamily="2" charset="-122"/>
              </a:rPr>
              <a:t>:(1)C</a:t>
            </a:r>
            <a:r>
              <a:rPr lang="zh-CN" altLang="en-US" sz="2000" b="1" dirty="0" smtClean="0">
                <a:solidFill>
                  <a:srgbClr val="FF0000"/>
                </a:solidFill>
                <a:latin typeface="宋体" panose="02010600030101010101" pitchFamily="2" charset="-122"/>
              </a:rPr>
              <a:t>受力平衡</a:t>
            </a:r>
            <a:r>
              <a:rPr lang="en-US" sz="2000" b="1" dirty="0" smtClean="0">
                <a:solidFill>
                  <a:srgbClr val="FF0000"/>
                </a:solidFill>
                <a:latin typeface="宋体" panose="02010600030101010101" pitchFamily="2" charset="-122"/>
              </a:rPr>
              <a:t>2Fcos 30°=mg,</a:t>
            </a:r>
            <a:r>
              <a:rPr lang="zh-CN" altLang="en-US" sz="2000" b="1" dirty="0" smtClean="0">
                <a:solidFill>
                  <a:srgbClr val="FF0000"/>
                </a:solidFill>
                <a:latin typeface="宋体" panose="02010600030101010101" pitchFamily="2" charset="-122"/>
              </a:rPr>
              <a:t>解</a:t>
            </a:r>
            <a:r>
              <a:rPr lang="zh-CN" altLang="en-US" sz="2000" b="1" dirty="0" smtClean="0">
                <a:solidFill>
                  <a:srgbClr val="FF0000"/>
                </a:solidFill>
                <a:latin typeface="宋体" panose="02010600030101010101" pitchFamily="2" charset="-122"/>
              </a:rPr>
              <a:t>得</a:t>
            </a:r>
            <a:endParaRPr lang="zh-CN" altLang="en-US"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(2)C</a:t>
            </a:r>
            <a:r>
              <a:rPr lang="zh-CN" altLang="en-US" sz="2000" b="1" dirty="0" smtClean="0">
                <a:solidFill>
                  <a:srgbClr val="FF0000"/>
                </a:solidFill>
                <a:latin typeface="宋体" panose="02010600030101010101" pitchFamily="2" charset="-122"/>
              </a:rPr>
              <a:t>恰好降到地面时</a:t>
            </a:r>
            <a:r>
              <a:rPr lang="en-US" sz="2000" b="1" dirty="0" smtClean="0">
                <a:solidFill>
                  <a:srgbClr val="FF0000"/>
                </a:solidFill>
                <a:latin typeface="宋体" panose="02010600030101010101" pitchFamily="2" charset="-122"/>
              </a:rPr>
              <a:t>,B</a:t>
            </a:r>
            <a:r>
              <a:rPr lang="zh-CN" altLang="en-US" sz="2000" b="1" dirty="0" smtClean="0">
                <a:solidFill>
                  <a:srgbClr val="FF0000"/>
                </a:solidFill>
                <a:latin typeface="宋体" panose="02010600030101010101" pitchFamily="2" charset="-122"/>
              </a:rPr>
              <a:t>受</a:t>
            </a:r>
            <a:r>
              <a:rPr lang="en-US" sz="2000" b="1" dirty="0" smtClean="0">
                <a:solidFill>
                  <a:srgbClr val="FF0000"/>
                </a:solidFill>
                <a:latin typeface="宋体" panose="02010600030101010101" pitchFamily="2" charset="-122"/>
              </a:rPr>
              <a:t>C</a:t>
            </a:r>
            <a:r>
              <a:rPr lang="zh-CN" altLang="en-US" sz="2000" b="1" dirty="0" smtClean="0">
                <a:solidFill>
                  <a:srgbClr val="FF0000"/>
                </a:solidFill>
                <a:latin typeface="宋体" panose="02010600030101010101" pitchFamily="2" charset="-122"/>
              </a:rPr>
              <a:t>压力的水平分力</a:t>
            </a:r>
            <a:r>
              <a:rPr lang="zh-CN" altLang="en-US" sz="2000" b="1" dirty="0" smtClean="0">
                <a:solidFill>
                  <a:srgbClr val="FF0000"/>
                </a:solidFill>
                <a:latin typeface="宋体" panose="02010600030101010101" pitchFamily="2" charset="-122"/>
              </a:rPr>
              <a:t>最大</a:t>
            </a:r>
            <a:endParaRPr lang="zh-CN" altLang="en-US"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B</a:t>
            </a:r>
            <a:r>
              <a:rPr lang="zh-CN" altLang="en-US" sz="2000" b="1" dirty="0" smtClean="0">
                <a:solidFill>
                  <a:srgbClr val="FF0000"/>
                </a:solidFill>
                <a:latin typeface="宋体" panose="02010600030101010101" pitchFamily="2" charset="-122"/>
              </a:rPr>
              <a:t>受地面的摩擦力</a:t>
            </a:r>
            <a:r>
              <a:rPr lang="en-US" sz="2000" b="1" dirty="0" smtClean="0">
                <a:solidFill>
                  <a:srgbClr val="FF0000"/>
                </a:solidFill>
                <a:latin typeface="宋体" panose="02010600030101010101" pitchFamily="2" charset="-122"/>
              </a:rPr>
              <a:t>f=</a:t>
            </a:r>
            <a:r>
              <a:rPr lang="en-US" sz="2000" b="1" dirty="0" err="1" smtClean="0">
                <a:solidFill>
                  <a:srgbClr val="FF0000"/>
                </a:solidFill>
                <a:latin typeface="宋体" panose="02010600030101010101" pitchFamily="2" charset="-122"/>
              </a:rPr>
              <a:t>μmg</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根据题意</a:t>
            </a:r>
            <a:r>
              <a:rPr lang="en-US" sz="2000" b="1" dirty="0" err="1" smtClean="0">
                <a:solidFill>
                  <a:srgbClr val="FF0000"/>
                </a:solidFill>
                <a:latin typeface="宋体" panose="02010600030101010101" pitchFamily="2" charset="-122"/>
              </a:rPr>
              <a:t>f</a:t>
            </a:r>
            <a:r>
              <a:rPr lang="en-US" sz="2000" b="1" baseline="-25000" dirty="0" err="1" smtClean="0">
                <a:solidFill>
                  <a:srgbClr val="FF0000"/>
                </a:solidFill>
                <a:latin typeface="宋体" panose="02010600030101010101" pitchFamily="2" charset="-122"/>
              </a:rPr>
              <a:t>min</a:t>
            </a:r>
            <a:r>
              <a:rPr lang="en-US" sz="2000" b="1" dirty="0" smtClean="0">
                <a:solidFill>
                  <a:srgbClr val="FF0000"/>
                </a:solidFill>
                <a:latin typeface="宋体" panose="02010600030101010101" pitchFamily="2" charset="-122"/>
              </a:rPr>
              <a:t>=</a:t>
            </a:r>
            <a:r>
              <a:rPr lang="en-US" sz="2000" b="1" dirty="0" err="1" smtClean="0">
                <a:solidFill>
                  <a:srgbClr val="FF0000"/>
                </a:solidFill>
                <a:latin typeface="宋体" panose="02010600030101010101" pitchFamily="2" charset="-122"/>
              </a:rPr>
              <a:t>μ</a:t>
            </a:r>
            <a:r>
              <a:rPr lang="en-US" sz="2000" b="1" baseline="-25000" dirty="0" err="1" smtClean="0">
                <a:solidFill>
                  <a:srgbClr val="FF0000"/>
                </a:solidFill>
                <a:latin typeface="宋体" panose="02010600030101010101" pitchFamily="2" charset="-122"/>
              </a:rPr>
              <a:t>min</a:t>
            </a:r>
            <a:r>
              <a:rPr lang="en-US" sz="2000" b="1" dirty="0" err="1" smtClean="0">
                <a:solidFill>
                  <a:srgbClr val="FF0000"/>
                </a:solidFill>
                <a:latin typeface="宋体" panose="02010600030101010101" pitchFamily="2" charset="-122"/>
              </a:rPr>
              <a:t>mg</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又</a:t>
            </a:r>
            <a:r>
              <a:rPr lang="en-US" sz="2000" b="1" dirty="0" err="1" smtClean="0">
                <a:solidFill>
                  <a:srgbClr val="FF0000"/>
                </a:solidFill>
                <a:latin typeface="宋体" panose="02010600030101010101" pitchFamily="2" charset="-122"/>
              </a:rPr>
              <a:t>f</a:t>
            </a:r>
            <a:r>
              <a:rPr lang="en-US" sz="2000" b="1" baseline="-25000" dirty="0" err="1" smtClean="0">
                <a:solidFill>
                  <a:srgbClr val="FF0000"/>
                </a:solidFill>
                <a:latin typeface="宋体" panose="02010600030101010101" pitchFamily="2" charset="-122"/>
              </a:rPr>
              <a:t>min</a:t>
            </a:r>
            <a:r>
              <a:rPr lang="en-US" sz="2000" b="1" dirty="0" smtClean="0">
                <a:solidFill>
                  <a:srgbClr val="FF0000"/>
                </a:solidFill>
                <a:latin typeface="宋体" panose="02010600030101010101" pitchFamily="2" charset="-122"/>
              </a:rPr>
              <a:t>=</a:t>
            </a:r>
            <a:r>
              <a:rPr lang="en-US" sz="2000" b="1" dirty="0" err="1" smtClean="0">
                <a:solidFill>
                  <a:srgbClr val="FF0000"/>
                </a:solidFill>
                <a:latin typeface="宋体" panose="02010600030101010101" pitchFamily="2" charset="-122"/>
              </a:rPr>
              <a:t>F</a:t>
            </a:r>
            <a:r>
              <a:rPr lang="en-US" sz="2000" b="1" baseline="-25000" dirty="0" err="1" smtClean="0">
                <a:solidFill>
                  <a:srgbClr val="FF0000"/>
                </a:solidFill>
                <a:latin typeface="宋体" panose="02010600030101010101" pitchFamily="2" charset="-122"/>
              </a:rPr>
              <a:t>xmax</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解</a:t>
            </a:r>
            <a:r>
              <a:rPr lang="zh-CN" altLang="en-US" sz="2000" b="1" dirty="0" smtClean="0">
                <a:solidFill>
                  <a:srgbClr val="FF0000"/>
                </a:solidFill>
                <a:latin typeface="宋体" panose="02010600030101010101" pitchFamily="2" charset="-122"/>
              </a:rPr>
              <a:t>得        。</a:t>
            </a:r>
            <a:endParaRPr lang="zh-CN" altLang="en-US" sz="2000" b="1" dirty="0">
              <a:solidFill>
                <a:srgbClr val="FF0000"/>
              </a:solidFill>
              <a:latin typeface="宋体" panose="02010600030101010101" pitchFamily="2" charset="-122"/>
            </a:endParaRPr>
          </a:p>
        </p:txBody>
      </p:sp>
      <p:pic>
        <p:nvPicPr>
          <p:cNvPr id="11266" name="Picture 2"/>
          <p:cNvPicPr>
            <a:picLocks noChangeAspect="1" noChangeArrowheads="1"/>
          </p:cNvPicPr>
          <p:nvPr/>
        </p:nvPicPr>
        <p:blipFill>
          <a:blip r:embed="rId2"/>
          <a:srcRect/>
          <a:stretch>
            <a:fillRect/>
          </a:stretch>
        </p:blipFill>
        <p:spPr bwMode="auto">
          <a:xfrm>
            <a:off x="5025229" y="4036003"/>
            <a:ext cx="851694" cy="536005"/>
          </a:xfrm>
          <a:prstGeom prst="rect">
            <a:avLst/>
          </a:prstGeom>
          <a:noFill/>
          <a:ln w="9525">
            <a:noFill/>
            <a:miter lim="800000"/>
            <a:headEnd/>
            <a:tailEnd/>
          </a:ln>
          <a:effectLst/>
        </p:spPr>
      </p:pic>
      <p:pic>
        <p:nvPicPr>
          <p:cNvPr id="11267" name="Picture 3"/>
          <p:cNvPicPr>
            <a:picLocks noChangeAspect="1" noChangeArrowheads="1"/>
          </p:cNvPicPr>
          <p:nvPr/>
        </p:nvPicPr>
        <p:blipFill>
          <a:blip r:embed="rId3"/>
          <a:srcRect/>
          <a:stretch>
            <a:fillRect/>
          </a:stretch>
        </p:blipFill>
        <p:spPr bwMode="auto">
          <a:xfrm>
            <a:off x="5811048" y="4510492"/>
            <a:ext cx="1214446" cy="561582"/>
          </a:xfrm>
          <a:prstGeom prst="rect">
            <a:avLst/>
          </a:prstGeom>
          <a:noFill/>
          <a:ln w="9525">
            <a:noFill/>
            <a:miter lim="800000"/>
            <a:headEnd/>
            <a:tailEnd/>
          </a:ln>
          <a:effectLst/>
        </p:spPr>
      </p:pic>
      <p:pic>
        <p:nvPicPr>
          <p:cNvPr id="11268" name="Picture 4"/>
          <p:cNvPicPr>
            <a:picLocks noChangeAspect="1" noChangeArrowheads="1"/>
          </p:cNvPicPr>
          <p:nvPr/>
        </p:nvPicPr>
        <p:blipFill>
          <a:blip r:embed="rId4"/>
          <a:srcRect/>
          <a:stretch>
            <a:fillRect/>
          </a:stretch>
        </p:blipFill>
        <p:spPr bwMode="auto">
          <a:xfrm>
            <a:off x="4882353" y="5357826"/>
            <a:ext cx="928694" cy="575442"/>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1266"/>
                                        </p:tgtEl>
                                        <p:attrNameLst>
                                          <p:attrName>style.visibility</p:attrName>
                                        </p:attrNameLst>
                                      </p:cBhvr>
                                      <p:to>
                                        <p:strVal val="visible"/>
                                      </p:to>
                                    </p:set>
                                    <p:anim calcmode="lin" valueType="num">
                                      <p:cBhvr additive="base">
                                        <p:cTn id="11" dur="500" fill="hold"/>
                                        <p:tgtEl>
                                          <p:spTgt spid="11266"/>
                                        </p:tgtEl>
                                        <p:attrNameLst>
                                          <p:attrName>ppt_x</p:attrName>
                                        </p:attrNameLst>
                                      </p:cBhvr>
                                      <p:tavLst>
                                        <p:tav tm="0">
                                          <p:val>
                                            <p:strVal val="1+#ppt_w/2"/>
                                          </p:val>
                                        </p:tav>
                                        <p:tav tm="100000">
                                          <p:val>
                                            <p:strVal val="#ppt_x"/>
                                          </p:val>
                                        </p:tav>
                                      </p:tavLst>
                                    </p:anim>
                                    <p:anim calcmode="lin" valueType="num">
                                      <p:cBhvr additive="base">
                                        <p:cTn id="12" dur="500" fill="hold"/>
                                        <p:tgtEl>
                                          <p:spTgt spid="1126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1267"/>
                                        </p:tgtEl>
                                        <p:attrNameLst>
                                          <p:attrName>style.visibility</p:attrName>
                                        </p:attrNameLst>
                                      </p:cBhvr>
                                      <p:to>
                                        <p:strVal val="visible"/>
                                      </p:to>
                                    </p:set>
                                    <p:anim calcmode="lin" valueType="num">
                                      <p:cBhvr additive="base">
                                        <p:cTn id="15" dur="500" fill="hold"/>
                                        <p:tgtEl>
                                          <p:spTgt spid="11267"/>
                                        </p:tgtEl>
                                        <p:attrNameLst>
                                          <p:attrName>ppt_x</p:attrName>
                                        </p:attrNameLst>
                                      </p:cBhvr>
                                      <p:tavLst>
                                        <p:tav tm="0">
                                          <p:val>
                                            <p:strVal val="1+#ppt_w/2"/>
                                          </p:val>
                                        </p:tav>
                                        <p:tav tm="100000">
                                          <p:val>
                                            <p:strVal val="#ppt_x"/>
                                          </p:val>
                                        </p:tav>
                                      </p:tavLst>
                                    </p:anim>
                                    <p:anim calcmode="lin" valueType="num">
                                      <p:cBhvr additive="base">
                                        <p:cTn id="16" dur="500" fill="hold"/>
                                        <p:tgtEl>
                                          <p:spTgt spid="1126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1268"/>
                                        </p:tgtEl>
                                        <p:attrNameLst>
                                          <p:attrName>style.visibility</p:attrName>
                                        </p:attrNameLst>
                                      </p:cBhvr>
                                      <p:to>
                                        <p:strVal val="visible"/>
                                      </p:to>
                                    </p:set>
                                    <p:anim calcmode="lin" valueType="num">
                                      <p:cBhvr additive="base">
                                        <p:cTn id="19" dur="500" fill="hold"/>
                                        <p:tgtEl>
                                          <p:spTgt spid="11268"/>
                                        </p:tgtEl>
                                        <p:attrNameLst>
                                          <p:attrName>ppt_x</p:attrName>
                                        </p:attrNameLst>
                                      </p:cBhvr>
                                      <p:tavLst>
                                        <p:tav tm="0">
                                          <p:val>
                                            <p:strVal val="1+#ppt_w/2"/>
                                          </p:val>
                                        </p:tav>
                                        <p:tav tm="100000">
                                          <p:val>
                                            <p:strVal val="#ppt_x"/>
                                          </p:val>
                                        </p:tav>
                                      </p:tavLst>
                                    </p:anim>
                                    <p:anim calcmode="lin" valueType="num">
                                      <p:cBhvr additive="base">
                                        <p:cTn id="20" dur="500" fill="hold"/>
                                        <p:tgtEl>
                                          <p:spTgt spid="112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34315" y="421005"/>
            <a:ext cx="9658350" cy="2861310"/>
          </a:xfrm>
          <a:prstGeom prst="rect">
            <a:avLst/>
          </a:prstGeom>
          <a:noFill/>
        </p:spPr>
        <p:txBody>
          <a:bodyPr wrap="square" rtlCol="0">
            <a:spAutoFit/>
          </a:bodyPr>
          <a:lstStyle/>
          <a:p>
            <a:pPr>
              <a:lnSpc>
                <a:spcPct val="150000"/>
              </a:lnSpc>
            </a:pPr>
            <a:endParaRPr lang="zh-CN" altLang="en-US" sz="2000" b="1"/>
          </a:p>
          <a:p>
            <a:pPr>
              <a:lnSpc>
                <a:spcPct val="150000"/>
              </a:lnSpc>
            </a:pPr>
            <a:r>
              <a:rPr lang="zh-CN" altLang="en-US" sz="2000" b="1"/>
              <a:t>【创新性】</a:t>
            </a:r>
            <a:endParaRPr lang="zh-CN" altLang="en-US" sz="2000" b="1"/>
          </a:p>
          <a:p>
            <a:pPr>
              <a:lnSpc>
                <a:spcPct val="150000"/>
              </a:lnSpc>
            </a:pPr>
            <a:r>
              <a:rPr lang="en-US" altLang="zh-CN" sz="2000" b="1"/>
              <a:t>   </a:t>
            </a:r>
            <a:r>
              <a:rPr lang="zh-CN" altLang="en-US" sz="2000" b="1"/>
              <a:t>4.如图,一条船在两边河岸上的两个大人的拉力作用下向上游的方向前进,拉力分别为</a:t>
            </a:r>
            <a:r>
              <a:rPr lang="en-US" altLang="zh-CN" sz="2000" b="1"/>
              <a:t>                                          </a:t>
            </a:r>
            <a:r>
              <a:rPr lang="zh-CN" altLang="en-US" sz="2000" b="1"/>
              <a:t>与水平线的夹角分别为60°、30°,这样的话船能否沿平行于河岸的方向运动?如果不能,则要沿什么方向再加一个最小的拉力F</a:t>
            </a:r>
            <a:r>
              <a:rPr lang="zh-CN" altLang="en-US" sz="2000" b="1" baseline="-25000">
                <a:solidFill>
                  <a:schemeClr val="tx1"/>
                </a:solidFill>
                <a:uFillTx/>
              </a:rPr>
              <a:t>3</a:t>
            </a:r>
            <a:r>
              <a:rPr lang="zh-CN" altLang="en-US" sz="2000" b="1"/>
              <a:t>,使船能沿平行于河岸方向运动?该最小力为多大?</a:t>
            </a:r>
            <a:endParaRPr lang="zh-CN" altLang="en-US" sz="2000" b="1"/>
          </a:p>
        </p:txBody>
      </p:sp>
      <p:pic>
        <p:nvPicPr>
          <p:cNvPr id="2" name="图片 1"/>
          <p:cNvPicPr>
            <a:picLocks noChangeAspect="1"/>
          </p:cNvPicPr>
          <p:nvPr/>
        </p:nvPicPr>
        <p:blipFill>
          <a:blip r:embed="rId1"/>
          <a:stretch>
            <a:fillRect/>
          </a:stretch>
        </p:blipFill>
        <p:spPr>
          <a:xfrm>
            <a:off x="558800" y="1917065"/>
            <a:ext cx="2934335" cy="349250"/>
          </a:xfrm>
          <a:prstGeom prst="rect">
            <a:avLst/>
          </a:prstGeom>
        </p:spPr>
      </p:pic>
      <p:pic>
        <p:nvPicPr>
          <p:cNvPr id="256" name="GZWL235.eps" descr="id:2147495078;FounderCES"/>
          <p:cNvPicPr>
            <a:picLocks noChangeAspect="1"/>
          </p:cNvPicPr>
          <p:nvPr/>
        </p:nvPicPr>
        <p:blipFill>
          <a:blip r:embed="rId2"/>
          <a:stretch>
            <a:fillRect/>
          </a:stretch>
        </p:blipFill>
        <p:spPr>
          <a:xfrm>
            <a:off x="5743575" y="3284855"/>
            <a:ext cx="2185035" cy="2484120"/>
          </a:xfrm>
          <a:prstGeom prst="rect">
            <a:avLst/>
          </a:prstGeom>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6073" y="428604"/>
            <a:ext cx="9572692" cy="4247317"/>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解答</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解法一</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采用力的合成的方法。</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先把</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和</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合成一个力</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12</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如图</a:t>
            </a:r>
            <a:r>
              <a:rPr lang="en-US" sz="2000" b="1"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所示</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根据勾股定理可以求得</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12</a:t>
            </a:r>
            <a:r>
              <a:rPr lang="en-US" sz="2000" b="1" dirty="0" smtClean="0">
                <a:solidFill>
                  <a:srgbClr val="FF0000"/>
                </a:solidFill>
                <a:latin typeface="宋体" panose="02010600030101010101" pitchFamily="2" charset="-122"/>
              </a:rPr>
              <a:t>=200 N</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设合力</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12</a:t>
            </a:r>
            <a:r>
              <a:rPr lang="zh-CN" altLang="en-US" sz="2000" b="1" dirty="0" smtClean="0">
                <a:solidFill>
                  <a:srgbClr val="FF0000"/>
                </a:solidFill>
                <a:latin typeface="宋体" panose="02010600030101010101" pitchFamily="2" charset="-122"/>
              </a:rPr>
              <a:t>方向与</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成</a:t>
            </a:r>
            <a:r>
              <a:rPr lang="en-US" sz="2000" b="1" dirty="0" smtClean="0">
                <a:solidFill>
                  <a:srgbClr val="FF0000"/>
                </a:solidFill>
                <a:latin typeface="宋体" panose="02010600030101010101" pitchFamily="2" charset="-122"/>
              </a:rPr>
              <a:t>θ</a:t>
            </a:r>
            <a:r>
              <a:rPr lang="zh-CN" altLang="en-US" sz="2000" b="1" dirty="0" smtClean="0">
                <a:solidFill>
                  <a:srgbClr val="FF0000"/>
                </a:solidFill>
                <a:latin typeface="宋体" panose="02010600030101010101" pitchFamily="2" charset="-122"/>
              </a:rPr>
              <a:t>角</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则</a:t>
            </a:r>
            <a:endParaRPr lang="zh-CN" altLang="en-US" sz="2000" b="1" dirty="0" smtClean="0">
              <a:solidFill>
                <a:srgbClr val="FF0000"/>
              </a:solidFill>
              <a:latin typeface="宋体" panose="02010600030101010101" pitchFamily="2" charset="-122"/>
            </a:endParaRPr>
          </a:p>
          <a:p>
            <a:pPr>
              <a:lnSpc>
                <a:spcPct val="150000"/>
              </a:lnSpc>
            </a:pPr>
            <a:endParaRPr lang="en-US" altLang="zh-CN"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由此</a:t>
            </a:r>
            <a:r>
              <a:rPr lang="zh-CN" altLang="en-US" sz="2000" b="1" dirty="0" smtClean="0">
                <a:solidFill>
                  <a:srgbClr val="FF0000"/>
                </a:solidFill>
                <a:latin typeface="宋体" panose="02010600030101010101" pitchFamily="2" charset="-122"/>
              </a:rPr>
              <a:t>可得</a:t>
            </a:r>
            <a:r>
              <a:rPr lang="en-US" sz="2000" b="1" dirty="0" smtClean="0">
                <a:solidFill>
                  <a:srgbClr val="FF0000"/>
                </a:solidFill>
                <a:latin typeface="宋体" panose="02010600030101010101" pitchFamily="2" charset="-122"/>
              </a:rPr>
              <a:t>θ=30°</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合力</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12</a:t>
            </a:r>
            <a:r>
              <a:rPr lang="zh-CN" altLang="en-US" sz="2000" b="1" dirty="0" smtClean="0">
                <a:solidFill>
                  <a:srgbClr val="FF0000"/>
                </a:solidFill>
                <a:latin typeface="宋体" panose="02010600030101010101" pitchFamily="2" charset="-122"/>
              </a:rPr>
              <a:t>与水平线的夹角</a:t>
            </a:r>
            <a:r>
              <a:rPr lang="en-US" sz="2000" b="1" dirty="0" smtClean="0">
                <a:solidFill>
                  <a:srgbClr val="FF0000"/>
                </a:solidFill>
                <a:latin typeface="宋体" panose="02010600030101010101" pitchFamily="2" charset="-122"/>
              </a:rPr>
              <a:t>α=30°,</a:t>
            </a:r>
            <a:r>
              <a:rPr lang="zh-CN" altLang="en-US" sz="2000" b="1" dirty="0" smtClean="0">
                <a:solidFill>
                  <a:srgbClr val="FF0000"/>
                </a:solidFill>
                <a:latin typeface="宋体" panose="02010600030101010101" pitchFamily="2" charset="-122"/>
              </a:rPr>
              <a:t>说明船没有平行于河岸运动。</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从合力的箭头作水平线的垂线</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该垂线表示最小力</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3</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总合力</a:t>
            </a:r>
            <a:r>
              <a:rPr lang="en-US" sz="2000" b="1" dirty="0" smtClean="0">
                <a:solidFill>
                  <a:srgbClr val="FF0000"/>
                </a:solidFill>
                <a:latin typeface="宋体" panose="02010600030101010101" pitchFamily="2" charset="-122"/>
              </a:rPr>
              <a:t>F</a:t>
            </a:r>
            <a:r>
              <a:rPr lang="zh-CN" altLang="en-US" sz="2000" b="1" baseline="-25000" dirty="0" smtClean="0">
                <a:solidFill>
                  <a:srgbClr val="FF0000"/>
                </a:solidFill>
                <a:latin typeface="宋体" panose="02010600030101010101" pitchFamily="2" charset="-122"/>
              </a:rPr>
              <a:t>总</a:t>
            </a:r>
            <a:r>
              <a:rPr lang="zh-CN" altLang="en-US" sz="2000" b="1" dirty="0" smtClean="0">
                <a:solidFill>
                  <a:srgbClr val="FF0000"/>
                </a:solidFill>
                <a:latin typeface="宋体" panose="02010600030101010101" pitchFamily="2" charset="-122"/>
              </a:rPr>
              <a:t>可沿水平线</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符合题的条件。</a:t>
            </a:r>
            <a:endParaRPr lang="zh-CN" altLang="en-US"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3</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12</a:t>
            </a:r>
            <a:r>
              <a:rPr lang="en-US" sz="2000" b="1" dirty="0" smtClean="0">
                <a:solidFill>
                  <a:srgbClr val="FF0000"/>
                </a:solidFill>
                <a:latin typeface="宋体" panose="02010600030101010101" pitchFamily="2" charset="-122"/>
              </a:rPr>
              <a:t>sin α=100 N</a:t>
            </a:r>
            <a:endParaRPr lang="zh-CN" altLang="en-US" sz="2000" b="1" dirty="0">
              <a:solidFill>
                <a:srgbClr val="FF0000"/>
              </a:solidFill>
              <a:latin typeface="宋体" panose="02010600030101010101" pitchFamily="2" charset="-122"/>
            </a:endParaRPr>
          </a:p>
        </p:txBody>
      </p:sp>
      <p:pic>
        <p:nvPicPr>
          <p:cNvPr id="12290" name="Picture 2"/>
          <p:cNvPicPr>
            <a:picLocks noChangeAspect="1" noChangeArrowheads="1"/>
          </p:cNvPicPr>
          <p:nvPr/>
        </p:nvPicPr>
        <p:blipFill>
          <a:blip r:embed="rId1"/>
          <a:srcRect/>
          <a:stretch>
            <a:fillRect/>
          </a:stretch>
        </p:blipFill>
        <p:spPr bwMode="auto">
          <a:xfrm>
            <a:off x="738949" y="1818445"/>
            <a:ext cx="1357322" cy="538986"/>
          </a:xfrm>
          <a:prstGeom prst="rect">
            <a:avLst/>
          </a:prstGeom>
          <a:noFill/>
          <a:ln w="9525">
            <a:noFill/>
            <a:miter lim="800000"/>
            <a:headEnd/>
            <a:tailEnd/>
          </a:ln>
          <a:effectLst/>
        </p:spPr>
      </p:pic>
      <p:pic>
        <p:nvPicPr>
          <p:cNvPr id="4" name="GZWL236.eps" descr="id:2147496043;FounderCES"/>
          <p:cNvPicPr/>
          <p:nvPr/>
        </p:nvPicPr>
        <p:blipFill>
          <a:blip r:embed="rId2"/>
          <a:stretch>
            <a:fillRect/>
          </a:stretch>
        </p:blipFill>
        <p:spPr>
          <a:xfrm>
            <a:off x="6882617" y="3786190"/>
            <a:ext cx="2428892" cy="228601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2290"/>
                                        </p:tgtEl>
                                        <p:attrNameLst>
                                          <p:attrName>style.visibility</p:attrName>
                                        </p:attrNameLst>
                                      </p:cBhvr>
                                      <p:to>
                                        <p:strVal val="visible"/>
                                      </p:to>
                                    </p:set>
                                    <p:anim calcmode="lin" valueType="num">
                                      <p:cBhvr additive="base">
                                        <p:cTn id="11" dur="500" fill="hold"/>
                                        <p:tgtEl>
                                          <p:spTgt spid="12290"/>
                                        </p:tgtEl>
                                        <p:attrNameLst>
                                          <p:attrName>ppt_x</p:attrName>
                                        </p:attrNameLst>
                                      </p:cBhvr>
                                      <p:tavLst>
                                        <p:tav tm="0">
                                          <p:val>
                                            <p:strVal val="1+#ppt_w/2"/>
                                          </p:val>
                                        </p:tav>
                                        <p:tav tm="100000">
                                          <p:val>
                                            <p:strVal val="#ppt_x"/>
                                          </p:val>
                                        </p:tav>
                                      </p:tavLst>
                                    </p:anim>
                                    <p:anim calcmode="lin" valueType="num">
                                      <p:cBhvr additive="base">
                                        <p:cTn id="12" dur="500" fill="hold"/>
                                        <p:tgtEl>
                                          <p:spTgt spid="1229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1+#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6073" y="428604"/>
            <a:ext cx="9572692" cy="3323987"/>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解法二</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采用力的正交分解的方法。</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如图</a:t>
            </a:r>
            <a:r>
              <a:rPr lang="en-US" sz="2000" b="1"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所示</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对</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进行正交分解</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得在</a:t>
            </a:r>
            <a:r>
              <a:rPr lang="en-US" sz="2000" b="1" dirty="0" smtClean="0">
                <a:solidFill>
                  <a:srgbClr val="FF0000"/>
                </a:solidFill>
                <a:latin typeface="宋体" panose="02010600030101010101" pitchFamily="2" charset="-122"/>
              </a:rPr>
              <a:t>y</a:t>
            </a:r>
            <a:r>
              <a:rPr lang="zh-CN" altLang="en-US" sz="2000" b="1" dirty="0" smtClean="0">
                <a:solidFill>
                  <a:srgbClr val="FF0000"/>
                </a:solidFill>
                <a:latin typeface="宋体" panose="02010600030101010101" pitchFamily="2" charset="-122"/>
              </a:rPr>
              <a:t>轴上的分量</a:t>
            </a:r>
            <a:endParaRPr lang="zh-CN" altLang="en-US"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1y</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sin </a:t>
            </a:r>
            <a:r>
              <a:rPr lang="en-US" sz="2000" b="1" dirty="0" smtClean="0">
                <a:solidFill>
                  <a:srgbClr val="FF0000"/>
                </a:solidFill>
                <a:latin typeface="宋体" panose="02010600030101010101" pitchFamily="2" charset="-122"/>
              </a:rPr>
              <a:t>60°=150 N</a:t>
            </a:r>
            <a:endParaRPr lang="zh-CN" altLang="en-US"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2y</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sin </a:t>
            </a:r>
            <a:r>
              <a:rPr lang="en-US" sz="2000" b="1" dirty="0" smtClean="0">
                <a:solidFill>
                  <a:srgbClr val="FF0000"/>
                </a:solidFill>
                <a:latin typeface="宋体" panose="02010600030101010101" pitchFamily="2" charset="-122"/>
              </a:rPr>
              <a:t>30°=50 N</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由于</a:t>
            </a:r>
            <a:r>
              <a:rPr lang="en-US" sz="2000" b="1" dirty="0" smtClean="0">
                <a:solidFill>
                  <a:srgbClr val="FF0000"/>
                </a:solidFill>
                <a:latin typeface="宋体" panose="02010600030101010101" pitchFamily="2" charset="-122"/>
              </a:rPr>
              <a:t> F</a:t>
            </a:r>
            <a:r>
              <a:rPr lang="en-US" sz="2000" b="1" baseline="-25000" dirty="0" smtClean="0">
                <a:solidFill>
                  <a:srgbClr val="FF0000"/>
                </a:solidFill>
                <a:latin typeface="宋体" panose="02010600030101010101" pitchFamily="2" charset="-122"/>
              </a:rPr>
              <a:t>1y</a:t>
            </a:r>
            <a:r>
              <a:rPr lang="en-US" sz="2000" b="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2y</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所以船没有平行于河岸运动。</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要使力</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3</a:t>
            </a:r>
            <a:r>
              <a:rPr lang="zh-CN" altLang="en-US" sz="2000" b="1" dirty="0" smtClean="0">
                <a:solidFill>
                  <a:srgbClr val="FF0000"/>
                </a:solidFill>
                <a:latin typeface="宋体" panose="02010600030101010101" pitchFamily="2" charset="-122"/>
              </a:rPr>
              <a:t>最小</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应该使其拉力处在</a:t>
            </a:r>
            <a:r>
              <a:rPr lang="en-US" sz="2000" b="1" dirty="0" smtClean="0">
                <a:solidFill>
                  <a:srgbClr val="FF0000"/>
                </a:solidFill>
                <a:latin typeface="宋体" panose="02010600030101010101" pitchFamily="2" charset="-122"/>
              </a:rPr>
              <a:t>y</a:t>
            </a:r>
            <a:r>
              <a:rPr lang="zh-CN" altLang="en-US" sz="2000" b="1" dirty="0" smtClean="0">
                <a:solidFill>
                  <a:srgbClr val="FF0000"/>
                </a:solidFill>
                <a:latin typeface="宋体" panose="02010600030101010101" pitchFamily="2" charset="-122"/>
              </a:rPr>
              <a:t>轴上</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且方向应该沿</a:t>
            </a:r>
            <a:r>
              <a:rPr lang="en-US" sz="2000" b="1" dirty="0" smtClean="0">
                <a:solidFill>
                  <a:srgbClr val="FF0000"/>
                </a:solidFill>
                <a:latin typeface="宋体" panose="02010600030101010101" pitchFamily="2" charset="-122"/>
              </a:rPr>
              <a:t>y</a:t>
            </a:r>
            <a:r>
              <a:rPr lang="zh-CN" altLang="en-US" sz="2000" b="1" dirty="0" smtClean="0">
                <a:solidFill>
                  <a:srgbClr val="FF0000"/>
                </a:solidFill>
                <a:latin typeface="宋体" panose="02010600030101010101" pitchFamily="2" charset="-122"/>
              </a:rPr>
              <a:t>轴的正方向。即</a:t>
            </a:r>
            <a:endParaRPr lang="zh-CN" altLang="en-US"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3</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1y</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2y</a:t>
            </a:r>
            <a:r>
              <a:rPr lang="en-US" sz="2000" b="1" dirty="0" smtClean="0">
                <a:solidFill>
                  <a:srgbClr val="FF0000"/>
                </a:solidFill>
                <a:latin typeface="宋体" panose="02010600030101010101" pitchFamily="2" charset="-122"/>
              </a:rPr>
              <a:t>=100 N</a:t>
            </a:r>
            <a:r>
              <a:rPr lang="zh-CN" altLang="en-US" sz="2000" b="1" dirty="0" smtClean="0">
                <a:solidFill>
                  <a:srgbClr val="FF0000"/>
                </a:solidFill>
                <a:latin typeface="宋体" panose="02010600030101010101" pitchFamily="2" charset="-122"/>
              </a:rPr>
              <a:t>。</a:t>
            </a:r>
            <a:endParaRPr lang="zh-CN" altLang="en-US" sz="2000" b="1" dirty="0">
              <a:solidFill>
                <a:srgbClr val="FF0000"/>
              </a:solidFill>
              <a:latin typeface="宋体" panose="02010600030101010101" pitchFamily="2" charset="-122"/>
            </a:endParaRPr>
          </a:p>
        </p:txBody>
      </p:sp>
      <p:pic>
        <p:nvPicPr>
          <p:cNvPr id="5" name="GZWL237.eps" descr="id:2147496050;FounderCES"/>
          <p:cNvPicPr/>
          <p:nvPr/>
        </p:nvPicPr>
        <p:blipFill>
          <a:blip r:embed="rId1"/>
          <a:stretch>
            <a:fillRect/>
          </a:stretch>
        </p:blipFill>
        <p:spPr>
          <a:xfrm>
            <a:off x="7168369" y="642918"/>
            <a:ext cx="2228434" cy="190330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ags/tag1.xml><?xml version="1.0" encoding="utf-8"?>
<p:tagLst xmlns:p="http://schemas.openxmlformats.org/presentationml/2006/main">
  <p:tag name="KSO_WM_UNIT_PLACING_PICTURE_USER_VIEWPORT" val="{&quot;height&quot;:2505,&quot;width&quot;:8415}"/>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6439</Words>
  <Application>WPS 演示</Application>
  <PresentationFormat>自定义</PresentationFormat>
  <Paragraphs>319</Paragraphs>
  <Slides>45</Slides>
  <Notes>1</Notes>
  <HiddenSlides>0</HiddenSlides>
  <MMClips>0</MMClips>
  <ScaleCrop>false</ScaleCrop>
  <HeadingPairs>
    <vt:vector size="6" baseType="variant">
      <vt:variant>
        <vt:lpstr>已用的字体</vt:lpstr>
      </vt:variant>
      <vt:variant>
        <vt:i4>14</vt:i4>
      </vt:variant>
      <vt:variant>
        <vt:lpstr>主题</vt:lpstr>
      </vt:variant>
      <vt:variant>
        <vt:i4>3</vt:i4>
      </vt:variant>
      <vt:variant>
        <vt:lpstr>幻灯片标题</vt:lpstr>
      </vt:variant>
      <vt:variant>
        <vt:i4>45</vt:i4>
      </vt:variant>
    </vt:vector>
  </HeadingPairs>
  <TitlesOfParts>
    <vt:vector size="62" baseType="lpstr">
      <vt:lpstr>Arial</vt:lpstr>
      <vt:lpstr>宋体</vt:lpstr>
      <vt:lpstr>Wingdings</vt:lpstr>
      <vt:lpstr>Arial</vt:lpstr>
      <vt:lpstr>微软雅黑</vt:lpstr>
      <vt:lpstr>Calibri</vt:lpstr>
      <vt:lpstr>方正书宋_GBK</vt:lpstr>
      <vt:lpstr>Arial Unicode MS</vt:lpstr>
      <vt:lpstr>等线</vt:lpstr>
      <vt:lpstr>NEU-BZ-S92</vt:lpstr>
      <vt:lpstr>Segoe Print</vt:lpstr>
      <vt:lpstr>Times New Roman</vt:lpstr>
      <vt:lpstr>楷体</vt:lpstr>
      <vt:lpstr>方正书宋_GBK</vt:lpstr>
      <vt:lpstr>Office 主题​​</vt:lpstr>
      <vt:lpstr>1_自定义设计方案</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辰昊</cp:lastModifiedBy>
  <cp:revision>236</cp:revision>
  <dcterms:created xsi:type="dcterms:W3CDTF">2018-03-17T01:56:00Z</dcterms:created>
  <dcterms:modified xsi:type="dcterms:W3CDTF">2021-08-11T12:26:51Z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2052-11.1.0.10700</vt:lpwstr>
  </property>
  <property fmtid="{D5CDD505-2E9C-101B-9397-08002B2CF9AE}" pid="3" name="ICV">
    <vt:lpwstr>FDB3C42A9FBD446AA6F8397AF15B8B9D</vt:lpwstr>
  </property>
</Properties>
</file>