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8" r:id="rId4"/>
    <p:sldId id="269" r:id="rId5"/>
    <p:sldId id="270" r:id="rId6"/>
    <p:sldId id="271" r:id="rId7"/>
    <p:sldId id="272" r:id="rId8"/>
    <p:sldId id="273" r:id="rId9"/>
    <p:sldId id="274" r:id="rId10"/>
    <p:sldId id="275" r:id="rId11"/>
    <p:sldId id="276" r:id="rId12"/>
    <p:sldId id="277" r:id="rId13"/>
    <p:sldId id="256" r:id="rId14"/>
    <p:sldId id="259" r:id="rId15"/>
    <p:sldId id="260" r:id="rId16"/>
    <p:sldId id="261" r:id="rId17"/>
    <p:sldId id="262" r:id="rId18"/>
    <p:sldId id="263" r:id="rId19"/>
    <p:sldId id="264" r:id="rId20"/>
    <p:sldId id="265"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9483DC9-425A-4E50-BE1C-03EA150A348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AFCB720B-3777-41D3-9CF9-59EC01B2D9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18773B6-906D-4A99-9939-8169A3C98A4E}"/>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5" name="页脚占位符 4">
            <a:extLst>
              <a:ext uri="{FF2B5EF4-FFF2-40B4-BE49-F238E27FC236}">
                <a16:creationId xmlns:a16="http://schemas.microsoft.com/office/drawing/2014/main" id="{42968BD0-762C-4967-AECA-34C255B021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037538B-07AA-4FBC-BC8C-3DCC416585B1}"/>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15616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B263CD-60F6-4579-B796-EA3FA83C883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90FD4D9-1FB6-43B8-8543-1E557330B10B}"/>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49C22B1A-94BE-402F-B8A4-9A2662D6AEFA}"/>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5" name="页脚占位符 4">
            <a:extLst>
              <a:ext uri="{FF2B5EF4-FFF2-40B4-BE49-F238E27FC236}">
                <a16:creationId xmlns:a16="http://schemas.microsoft.com/office/drawing/2014/main" id="{A535EB22-C815-4BCC-951F-8594646FA9F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7273E33-62ED-49B7-9C07-A128F876FAEE}"/>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1158207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F329151-1D79-4F6B-8881-FFC655CA47A1}"/>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17FF6873-1107-47FB-AAC1-B08009F0A6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EB26FED6-8FC6-4D22-A799-028F32F19C60}"/>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5" name="页脚占位符 4">
            <a:extLst>
              <a:ext uri="{FF2B5EF4-FFF2-40B4-BE49-F238E27FC236}">
                <a16:creationId xmlns:a16="http://schemas.microsoft.com/office/drawing/2014/main" id="{1C3120B5-2602-4589-973D-670CE11F427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071D744-9507-478A-9D41-E071467D4107}"/>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2337261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DFB3CF-F8D8-485C-93C3-9E185B88736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75F4A250-2E5D-4235-B774-78567076E947}"/>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D1CE52D6-2F89-419C-B3CA-93C453357930}"/>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75C94C1F-2EB0-412A-B1EE-F9F5D39893E1}"/>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6" name="页脚占位符 5">
            <a:extLst>
              <a:ext uri="{FF2B5EF4-FFF2-40B4-BE49-F238E27FC236}">
                <a16:creationId xmlns:a16="http://schemas.microsoft.com/office/drawing/2014/main" id="{EBE9F449-A6EC-4B6A-BDC6-125C84AA0A6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E73B80A-D95A-4341-85CB-17F7321C48D8}"/>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2968801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2346E3-6471-4C19-ACB9-56941F5797A8}"/>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119DD677-34D5-4CE1-9B4C-1AF36C8F99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083866B6-56D0-4344-B238-6CD370833FB6}"/>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FBF3CEB0-E5A1-4D65-B8C7-83B9BB947D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BD41C5EA-29D1-417F-86BD-7C476BAE05B3}"/>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52138B08-521A-44BD-9A7B-2F529B467C46}"/>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8" name="页脚占位符 7">
            <a:extLst>
              <a:ext uri="{FF2B5EF4-FFF2-40B4-BE49-F238E27FC236}">
                <a16:creationId xmlns:a16="http://schemas.microsoft.com/office/drawing/2014/main" id="{C36B2BB1-8452-47AE-BA7E-BACF5D601832}"/>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925D5707-4AC3-4E77-A257-C9D7DA279B70}"/>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3659048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021FF8D-4F2D-4738-ABD7-D946CF09588D}"/>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B5D0EAA0-4521-48DC-9CF4-75F951288B98}"/>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4" name="页脚占位符 3">
            <a:extLst>
              <a:ext uri="{FF2B5EF4-FFF2-40B4-BE49-F238E27FC236}">
                <a16:creationId xmlns:a16="http://schemas.microsoft.com/office/drawing/2014/main" id="{01F2EE56-EAF9-4135-82AD-549450FC465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522415BE-141D-4BE5-AD09-232891161308}"/>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1673486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8DA85777-1516-4F8C-8E6E-C0C3E78F446B}"/>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3" name="页脚占位符 2">
            <a:extLst>
              <a:ext uri="{FF2B5EF4-FFF2-40B4-BE49-F238E27FC236}">
                <a16:creationId xmlns:a16="http://schemas.microsoft.com/office/drawing/2014/main" id="{7478E91F-F97C-42D7-AC00-81F8AB19CA1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14C1D5C-1924-4730-A2EC-74C173C67890}"/>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3881569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A62047F-5427-4DFA-A670-1AB75EB2A59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9A02891E-6A51-4468-877C-9F79B98C3A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E8807434-1AF9-4AAF-A954-B893056447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485E6B8-727F-4836-BD2D-8E8433FDD21C}"/>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6" name="页脚占位符 5">
            <a:extLst>
              <a:ext uri="{FF2B5EF4-FFF2-40B4-BE49-F238E27FC236}">
                <a16:creationId xmlns:a16="http://schemas.microsoft.com/office/drawing/2014/main" id="{9A4F1584-8800-4EF1-BE4C-981238C8206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01DC576-EB87-47FD-88AA-6D4EF3CB4FDD}"/>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2295498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5248277-8F6B-4CBE-A746-B9975CC32DE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660CE79D-115A-45E2-A8A2-5AC243A343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39D374F6-9277-4EB7-9F9F-10712E7934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99ECF43F-B8EC-4720-8AE2-33915931A430}"/>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6" name="页脚占位符 5">
            <a:extLst>
              <a:ext uri="{FF2B5EF4-FFF2-40B4-BE49-F238E27FC236}">
                <a16:creationId xmlns:a16="http://schemas.microsoft.com/office/drawing/2014/main" id="{83DED878-D466-4CA7-905F-CAAE3513A0B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74AD813-E298-4D18-850D-83C4F5B6A8F6}"/>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2064090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5421FD2-F890-4654-8F07-62D5666B682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AC79A80D-89F8-4D89-A38F-457878FCF2DB}"/>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B816BE4-86DF-4E91-A9B4-662ED710FF79}"/>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5" name="页脚占位符 4">
            <a:extLst>
              <a:ext uri="{FF2B5EF4-FFF2-40B4-BE49-F238E27FC236}">
                <a16:creationId xmlns:a16="http://schemas.microsoft.com/office/drawing/2014/main" id="{CDCB861A-604A-4765-9510-37B80FF6E30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D821BD0-24BD-4448-BB2D-AC8204E72C19}"/>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30036926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A72814C3-E44B-48D0-A390-A7140A60745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2576DA03-1B6C-4C0B-B40D-690106C063D7}"/>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D6DD319-C68D-4EB0-B049-2CB75CB0A735}"/>
              </a:ext>
            </a:extLst>
          </p:cNvPr>
          <p:cNvSpPr>
            <a:spLocks noGrp="1"/>
          </p:cNvSpPr>
          <p:nvPr>
            <p:ph type="dt" sz="half" idx="10"/>
          </p:nvPr>
        </p:nvSpPr>
        <p:spPr/>
        <p:txBody>
          <a:bodyPr/>
          <a:lstStyle/>
          <a:p>
            <a:fld id="{FB405995-C4C5-462F-8C2A-353DBA1814EC}" type="datetimeFigureOut">
              <a:rPr lang="zh-CN" altLang="en-US" smtClean="0"/>
              <a:t>2020/7/11</a:t>
            </a:fld>
            <a:endParaRPr lang="zh-CN" altLang="en-US"/>
          </a:p>
        </p:txBody>
      </p:sp>
      <p:sp>
        <p:nvSpPr>
          <p:cNvPr id="5" name="页脚占位符 4">
            <a:extLst>
              <a:ext uri="{FF2B5EF4-FFF2-40B4-BE49-F238E27FC236}">
                <a16:creationId xmlns:a16="http://schemas.microsoft.com/office/drawing/2014/main" id="{56D00D1F-A6C2-4DD0-A361-EA2AD1AEBDF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DFEAE39-96DD-46B1-9A0D-04E9D2B6FDB7}"/>
              </a:ext>
            </a:extLst>
          </p:cNvPr>
          <p:cNvSpPr>
            <a:spLocks noGrp="1"/>
          </p:cNvSpPr>
          <p:nvPr>
            <p:ph type="sldNum" sz="quarter" idx="12"/>
          </p:nvPr>
        </p:nvSpPr>
        <p:spPr/>
        <p:txBody>
          <a:body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4135854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75C97B24-5E1B-4786-AE4A-8C33CC7AA8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1D430E53-A38B-4B1D-A68D-30FE5C9CC1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734BA1B-F3DB-4FDD-B233-20191A48D1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405995-C4C5-462F-8C2A-353DBA1814EC}" type="datetimeFigureOut">
              <a:rPr lang="zh-CN" altLang="en-US" smtClean="0"/>
              <a:t>2020/7/11</a:t>
            </a:fld>
            <a:endParaRPr lang="zh-CN" altLang="en-US"/>
          </a:p>
        </p:txBody>
      </p:sp>
      <p:sp>
        <p:nvSpPr>
          <p:cNvPr id="5" name="页脚占位符 4">
            <a:extLst>
              <a:ext uri="{FF2B5EF4-FFF2-40B4-BE49-F238E27FC236}">
                <a16:creationId xmlns:a16="http://schemas.microsoft.com/office/drawing/2014/main" id="{0D43BD37-00D2-4523-B83F-327BB3C89A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1385243D-1449-4277-8BEA-4C9F996112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7F7553-F669-4C70-8B53-24F78347CE9C}" type="slidenum">
              <a:rPr lang="zh-CN" altLang="en-US" smtClean="0"/>
              <a:t>‹#›</a:t>
            </a:fld>
            <a:endParaRPr lang="zh-CN" altLang="en-US"/>
          </a:p>
        </p:txBody>
      </p:sp>
    </p:spTree>
    <p:extLst>
      <p:ext uri="{BB962C8B-B14F-4D97-AF65-F5344CB8AC3E}">
        <p14:creationId xmlns:p14="http://schemas.microsoft.com/office/powerpoint/2010/main" val="680398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28F6DDC-CFE7-4B0A-89F5-CE86DDEDD80B}"/>
              </a:ext>
            </a:extLst>
          </p:cNvPr>
          <p:cNvSpPr>
            <a:spLocks noGrp="1"/>
          </p:cNvSpPr>
          <p:nvPr>
            <p:ph type="ctrTitle"/>
          </p:nvPr>
        </p:nvSpPr>
        <p:spPr/>
        <p:txBody>
          <a:bodyPr/>
          <a:lstStyle/>
          <a:p>
            <a:r>
              <a:rPr lang="zh-CN" altLang="en-US" dirty="0"/>
              <a:t>文学类解析版</a:t>
            </a:r>
          </a:p>
        </p:txBody>
      </p:sp>
      <p:sp>
        <p:nvSpPr>
          <p:cNvPr id="3" name="副标题 2">
            <a:extLst>
              <a:ext uri="{FF2B5EF4-FFF2-40B4-BE49-F238E27FC236}">
                <a16:creationId xmlns:a16="http://schemas.microsoft.com/office/drawing/2014/main" id="{C0E74E43-3877-4455-B373-86404F40FD8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2252039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0A9AA6FF-D597-48C9-BA8C-255F480B9AF4}"/>
              </a:ext>
            </a:extLst>
          </p:cNvPr>
          <p:cNvSpPr txBox="1"/>
          <p:nvPr/>
        </p:nvSpPr>
        <p:spPr>
          <a:xfrm>
            <a:off x="467360" y="1003777"/>
            <a:ext cx="10942320" cy="3111108"/>
          </a:xfrm>
          <a:prstGeom prst="rect">
            <a:avLst/>
          </a:prstGeom>
          <a:noFill/>
        </p:spPr>
        <p:txBody>
          <a:bodyPr wrap="square">
            <a:spAutoFit/>
          </a:bodyPr>
          <a:lstStyle/>
          <a:p>
            <a:pPr algn="just">
              <a:lnSpc>
                <a:spcPts val="4000"/>
              </a:lnSpc>
              <a:spcAft>
                <a:spcPts val="0"/>
              </a:spcAft>
            </a:pP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en-US"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a:t>
            </a:r>
            <a:r>
              <a:rPr lang="zh-CN"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起因</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：去年父亲交公粮的时候被人换了掺有土坷垃的麦子（</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受到广播批评（被冤枉）（</a:t>
            </a:r>
            <a:r>
              <a:rPr lang="en-US"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分）；</a:t>
            </a:r>
            <a:endPar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endParaRPr>
          </a:p>
          <a:p>
            <a:pPr algn="just">
              <a:lnSpc>
                <a:spcPts val="4000"/>
              </a:lnSpc>
              <a:spcAft>
                <a:spcPts val="0"/>
              </a:spcAft>
            </a:pPr>
            <a:r>
              <a:rPr lang="zh-CN"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经过</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：今年父亲准备用品质好的麦子来交公粮，为自己平反名声（用好麦子来雪冤）（</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分），却被告知公粮免征（</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a:t>
            </a:r>
          </a:p>
          <a:p>
            <a:pPr algn="just">
              <a:lnSpc>
                <a:spcPts val="4000"/>
              </a:lnSpc>
              <a:spcAft>
                <a:spcPts val="0"/>
              </a:spcAft>
            </a:pPr>
            <a:r>
              <a:rPr lang="zh-CN"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结果</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：父亲一直到老都放不下</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被人冤枉</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这件事（</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a:t>
            </a:r>
          </a:p>
        </p:txBody>
      </p:sp>
    </p:spTree>
    <p:extLst>
      <p:ext uri="{BB962C8B-B14F-4D97-AF65-F5344CB8AC3E}">
        <p14:creationId xmlns:p14="http://schemas.microsoft.com/office/powerpoint/2010/main" val="1823101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48836E76-E3BE-4DA2-90C4-B3D93343E5A4}"/>
              </a:ext>
            </a:extLst>
          </p:cNvPr>
          <p:cNvSpPr txBox="1"/>
          <p:nvPr/>
        </p:nvSpPr>
        <p:spPr>
          <a:xfrm>
            <a:off x="853440" y="1441465"/>
            <a:ext cx="9621520" cy="2085186"/>
          </a:xfrm>
          <a:prstGeom prst="rect">
            <a:avLst/>
          </a:prstGeom>
          <a:noFill/>
        </p:spPr>
        <p:txBody>
          <a:bodyPr wrap="square">
            <a:spAutoFit/>
          </a:bodyPr>
          <a:lstStyle/>
          <a:p>
            <a:pPr algn="just">
              <a:lnSpc>
                <a:spcPts val="4000"/>
              </a:lnSpc>
              <a:spcAft>
                <a:spcPts val="0"/>
              </a:spcAft>
            </a:pP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2</a:t>
            </a:r>
            <a:r>
              <a:rPr lang="en-US"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a:t>
            </a:r>
            <a:r>
              <a:rPr lang="zh-CN"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动作描写</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a:t>
            </a:r>
            <a:r>
              <a:rPr lang="zh-CN"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“坐”、“捶”这些动作</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a:t>
            </a:r>
            <a:r>
              <a:rPr lang="zh-CN"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生动地写出父亲</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得知不用交公粮，不能洗刷自己冤情后的</a:t>
            </a:r>
            <a:r>
              <a:rPr lang="zh-CN" altLang="zh-CN" sz="3200" b="1"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无奈，失望（失落），伤心，气愤（生气）</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的心情（</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2</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a:t>
            </a:r>
          </a:p>
        </p:txBody>
      </p:sp>
    </p:spTree>
    <p:extLst>
      <p:ext uri="{BB962C8B-B14F-4D97-AF65-F5344CB8AC3E}">
        <p14:creationId xmlns:p14="http://schemas.microsoft.com/office/powerpoint/2010/main" val="3144643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5A87B7F-D8C6-4192-9407-B3ACBBE30E55}"/>
              </a:ext>
            </a:extLst>
          </p:cNvPr>
          <p:cNvSpPr txBox="1"/>
          <p:nvPr/>
        </p:nvSpPr>
        <p:spPr>
          <a:xfrm>
            <a:off x="894080" y="1165528"/>
            <a:ext cx="10281920" cy="4649991"/>
          </a:xfrm>
          <a:prstGeom prst="rect">
            <a:avLst/>
          </a:prstGeom>
          <a:noFill/>
        </p:spPr>
        <p:txBody>
          <a:bodyPr wrap="square">
            <a:spAutoFit/>
          </a:bodyPr>
          <a:lstStyle/>
          <a:p>
            <a:pPr algn="just">
              <a:lnSpc>
                <a:spcPts val="4000"/>
              </a:lnSpc>
              <a:spcAft>
                <a:spcPts val="0"/>
              </a:spcAft>
            </a:pP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3.</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①</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勤劳。</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夏天太阳的热劲刚弱下来，父亲就到场里收麦子（父亲在大麦场上忙乎了半个月），</a:t>
            </a:r>
          </a:p>
          <a:p>
            <a:pPr algn="just">
              <a:lnSpc>
                <a:spcPts val="4000"/>
              </a:lnSpc>
              <a:spcAft>
                <a:spcPts val="0"/>
              </a:spcAft>
            </a:pP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②</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认真严谨</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。父亲严格把关他的麦粒（父亲一遍一遍地检查麦粒），看出父亲的认真，严谨；</a:t>
            </a:r>
          </a:p>
          <a:p>
            <a:pPr algn="just">
              <a:lnSpc>
                <a:spcPts val="4000"/>
              </a:lnSpc>
              <a:spcAft>
                <a:spcPts val="0"/>
              </a:spcAft>
            </a:pP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③淳朴老实</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。父亲不愿意用差的麦子交公粮，怕别人吃亏，看出父亲的淳朴，老实；</a:t>
            </a:r>
          </a:p>
          <a:p>
            <a:pPr algn="just">
              <a:lnSpc>
                <a:spcPts val="4000"/>
              </a:lnSpc>
              <a:spcAft>
                <a:spcPts val="0"/>
              </a:spcAft>
            </a:pP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④</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固执较真</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 </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（爱面子</a:t>
            </a:r>
            <a:r>
              <a:rPr lang="en-US"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执拗）。</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父亲一直放不下交公粮被人冤枉的事情（父亲不断地重复着“那不是我的麦子”这句话）</a:t>
            </a:r>
          </a:p>
        </p:txBody>
      </p:sp>
    </p:spTree>
    <p:extLst>
      <p:ext uri="{BB962C8B-B14F-4D97-AF65-F5344CB8AC3E}">
        <p14:creationId xmlns:p14="http://schemas.microsoft.com/office/powerpoint/2010/main" val="3270787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D27AACEF-BA5B-4667-B9C3-3D19ED0CFDB8}"/>
              </a:ext>
            </a:extLst>
          </p:cNvPr>
          <p:cNvSpPr txBox="1"/>
          <p:nvPr/>
        </p:nvSpPr>
        <p:spPr>
          <a:xfrm>
            <a:off x="650240" y="1495112"/>
            <a:ext cx="10891520" cy="2598147"/>
          </a:xfrm>
          <a:prstGeom prst="rect">
            <a:avLst/>
          </a:prstGeom>
          <a:noFill/>
        </p:spPr>
        <p:txBody>
          <a:bodyPr wrap="square">
            <a:spAutoFit/>
          </a:bodyPr>
          <a:lstStyle/>
          <a:p>
            <a:pPr algn="just">
              <a:lnSpc>
                <a:spcPts val="4000"/>
              </a:lnSpc>
              <a:spcAft>
                <a:spcPts val="0"/>
              </a:spcAft>
            </a:pP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4.</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“父亲的麦粒”是全文的线索（</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分），全文紧紧围绕着父亲与麦粒的故事展开，</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推动情节发展</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分）；“父亲的麦粒”既指父亲种出的麦粒，</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a:t>
            </a:r>
            <a:r>
              <a:rPr lang="en-US"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分）</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也代表着父亲的面子（（或：麦粒“嘎嘣脆”也是父亲朴实、做事认真的精神象征）（</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  </a:t>
            </a:r>
            <a:endPar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653986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C3C441EA-9F64-4353-AB50-6E0E118613E0}"/>
              </a:ext>
            </a:extLst>
          </p:cNvPr>
          <p:cNvSpPr txBox="1"/>
          <p:nvPr/>
        </p:nvSpPr>
        <p:spPr>
          <a:xfrm>
            <a:off x="812800" y="1647513"/>
            <a:ext cx="9936480" cy="3111108"/>
          </a:xfrm>
          <a:prstGeom prst="rect">
            <a:avLst/>
          </a:prstGeom>
          <a:noFill/>
        </p:spPr>
        <p:txBody>
          <a:bodyPr wrap="square">
            <a:spAutoFit/>
          </a:bodyPr>
          <a:lstStyle/>
          <a:p>
            <a:pPr algn="just">
              <a:lnSpc>
                <a:spcPts val="4000"/>
              </a:lnSpc>
              <a:spcAft>
                <a:spcPts val="0"/>
              </a:spcAft>
            </a:pP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5.</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因为</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父亲不断强调“那不是我的麦子”，其实是在强调自己受冤屈（</a:t>
            </a:r>
            <a:r>
              <a:rPr lang="en-US"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想争回自己的面子（</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分）；而村主任认为父亲已经没有办法雪冤（</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分），不如放平心态，追求幸福新生活（</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分）；父亲过不去是因为对于中国人来说，面子关乎一个人的尊严，信誉（地位）（</a:t>
            </a:r>
            <a:r>
              <a:rPr lang="en-US" altLang="zh-CN" sz="3200" kern="100" dirty="0">
                <a:effectLst/>
                <a:latin typeface="黑体" panose="02010609060101010101" pitchFamily="49" charset="-122"/>
                <a:ea typeface="黑体" panose="02010609060101010101" pitchFamily="49" charset="-122"/>
                <a:cs typeface="Times New Roman" panose="02020603050405020304" pitchFamily="18" charset="0"/>
              </a:rPr>
              <a:t>1</a:t>
            </a:r>
            <a:r>
              <a:rPr lang="zh-CN" altLang="zh-CN" sz="3200" kern="100" dirty="0">
                <a:effectLst/>
                <a:latin typeface="黑体" panose="02010609060101010101" pitchFamily="49" charset="-122"/>
                <a:ea typeface="黑体" panose="02010609060101010101" pitchFamily="49" charset="-122"/>
                <a:cs typeface="Times New Roman" panose="02020603050405020304" pitchFamily="18" charset="0"/>
              </a:rPr>
              <a:t>分）。</a:t>
            </a:r>
          </a:p>
        </p:txBody>
      </p:sp>
    </p:spTree>
    <p:extLst>
      <p:ext uri="{BB962C8B-B14F-4D97-AF65-F5344CB8AC3E}">
        <p14:creationId xmlns:p14="http://schemas.microsoft.com/office/powerpoint/2010/main" val="82853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07CD505-2A7C-4249-A598-5E1F6F97BD46}"/>
              </a:ext>
            </a:extLst>
          </p:cNvPr>
          <p:cNvSpPr txBox="1"/>
          <p:nvPr/>
        </p:nvSpPr>
        <p:spPr>
          <a:xfrm>
            <a:off x="436880" y="459382"/>
            <a:ext cx="11115040" cy="6124754"/>
          </a:xfrm>
          <a:prstGeom prst="rect">
            <a:avLst/>
          </a:prstGeom>
          <a:noFill/>
        </p:spPr>
        <p:txBody>
          <a:bodyPr wrap="square">
            <a:spAutoFit/>
          </a:bodyPr>
          <a:lstStyle/>
          <a:p>
            <a:pPr algn="just">
              <a:spcAft>
                <a:spcPts val="0"/>
              </a:spcAft>
            </a:pPr>
            <a:r>
              <a:rPr lang="en-US" altLang="zh-CN" sz="2800" b="1"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2800" b="1" kern="100" dirty="0">
                <a:effectLst/>
                <a:latin typeface="Calibri" panose="020F0502020204030204" pitchFamily="34" charset="0"/>
                <a:ea typeface="宋体" panose="02010600030101010101" pitchFamily="2" charset="-122"/>
              </a:rPr>
              <a:t>．①</a:t>
            </a:r>
            <a:r>
              <a:rPr lang="zh-CN" altLang="zh-CN" sz="2800" b="1" kern="100" dirty="0">
                <a:solidFill>
                  <a:srgbClr val="FF0000"/>
                </a:solidFill>
                <a:effectLst/>
                <a:latin typeface="Calibri" panose="020F0502020204030204" pitchFamily="34" charset="0"/>
                <a:ea typeface="宋体" panose="02010600030101010101" pitchFamily="2" charset="-122"/>
              </a:rPr>
              <a:t>积极上进。</a:t>
            </a:r>
            <a:r>
              <a:rPr lang="zh-CN" altLang="zh-CN" sz="2800" b="1" kern="100" dirty="0">
                <a:effectLst/>
                <a:latin typeface="Calibri" panose="020F0502020204030204" pitchFamily="34" charset="0"/>
                <a:ea typeface="宋体" panose="02010600030101010101" pitchFamily="2" charset="-122"/>
              </a:rPr>
              <a:t>在王家酒店生意不好的时候，王兴龙跟从师父学习不断创新。积极上进。</a:t>
            </a:r>
            <a:endParaRPr lang="zh-CN" altLang="zh-CN" sz="28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2800" b="1" kern="100" dirty="0">
                <a:effectLst/>
                <a:latin typeface="Calibri" panose="020F0502020204030204" pitchFamily="34" charset="0"/>
                <a:ea typeface="宋体" panose="02010600030101010101" pitchFamily="2" charset="-122"/>
              </a:rPr>
              <a:t>②</a:t>
            </a:r>
            <a:r>
              <a:rPr lang="zh-CN" altLang="zh-CN" sz="2800" b="1" kern="100" dirty="0">
                <a:solidFill>
                  <a:srgbClr val="FF0000"/>
                </a:solidFill>
                <a:effectLst/>
                <a:latin typeface="Calibri" panose="020F0502020204030204" pitchFamily="34" charset="0"/>
                <a:ea typeface="宋体" panose="02010600030101010101" pitchFamily="2" charset="-122"/>
              </a:rPr>
              <a:t>心胸开阔，为人和善</a:t>
            </a:r>
            <a:r>
              <a:rPr lang="zh-CN" altLang="zh-CN" sz="2800" b="1" kern="100" dirty="0">
                <a:effectLst/>
                <a:latin typeface="Calibri" panose="020F0502020204030204" pitchFamily="34" charset="0"/>
                <a:ea typeface="宋体" panose="02010600030101010101" pitchFamily="2" charset="-122"/>
              </a:rPr>
              <a:t>。在王家酒店生意兴隆而丁家酒店没落的时候，丁晓虎气急败坏的骂街，而丁晓虎还是不接招。（在王家酒店生意不好的时候，丁晓虎冷嘲热讽，王兴龙从不计较，在最后，王兴龙要离开七宝镇，</a:t>
            </a:r>
            <a:r>
              <a:rPr lang="zh-CN" altLang="zh-CN" sz="2800" b="1" kern="100" dirty="0">
                <a:effectLst/>
                <a:latin typeface="Times New Roman" panose="02020603050405020304" pitchFamily="18" charset="0"/>
                <a:ea typeface="黑体" panose="02010609060101010101" pitchFamily="49" charset="-122"/>
                <a:cs typeface="Times New Roman" panose="02020603050405020304" pitchFamily="18" charset="0"/>
              </a:rPr>
              <a:t> </a:t>
            </a:r>
            <a:r>
              <a:rPr lang="zh-CN" altLang="zh-CN" sz="2800" b="1" kern="100" dirty="0">
                <a:effectLst/>
                <a:latin typeface="Calibri" panose="020F0502020204030204" pitchFamily="34" charset="0"/>
                <a:ea typeface="宋体" panose="02010600030101010101" pitchFamily="2" charset="-122"/>
              </a:rPr>
              <a:t>还将菜谱送给了始终对他抱有敌意的丁晓虎，）</a:t>
            </a:r>
            <a:endParaRPr lang="zh-CN" altLang="zh-CN" sz="28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2800" b="1" kern="100" dirty="0">
                <a:effectLst/>
                <a:latin typeface="Calibri" panose="020F0502020204030204" pitchFamily="34" charset="0"/>
                <a:ea typeface="宋体" panose="02010600030101010101" pitchFamily="2" charset="-122"/>
              </a:rPr>
              <a:t>③</a:t>
            </a:r>
            <a:r>
              <a:rPr lang="zh-CN" altLang="zh-CN" sz="2800" b="1" kern="100" dirty="0">
                <a:solidFill>
                  <a:srgbClr val="FF0000"/>
                </a:solidFill>
                <a:effectLst/>
                <a:latin typeface="Calibri" panose="020F0502020204030204" pitchFamily="34" charset="0"/>
                <a:ea typeface="宋体" panose="02010600030101010101" pitchFamily="2" charset="-122"/>
              </a:rPr>
              <a:t>认真严谨</a:t>
            </a:r>
            <a:r>
              <a:rPr lang="zh-CN" altLang="zh-CN" sz="2800" b="1" kern="100" dirty="0">
                <a:effectLst/>
                <a:latin typeface="Calibri" panose="020F0502020204030204" pitchFamily="34" charset="0"/>
                <a:ea typeface="宋体" panose="02010600030101010101" pitchFamily="2" charset="-122"/>
              </a:rPr>
              <a:t>。王兴龙做菜步骤繁复，“龙虎斗”的复杂做法，体现了王兴龙做車情的有条不紊、认真严谨。</a:t>
            </a:r>
            <a:endParaRPr lang="zh-CN" altLang="zh-CN" sz="28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2800" b="1" kern="100" dirty="0">
                <a:effectLst/>
                <a:latin typeface="Calibri" panose="020F0502020204030204" pitchFamily="34" charset="0"/>
                <a:ea typeface="宋体" panose="02010600030101010101" pitchFamily="2" charset="-122"/>
              </a:rPr>
              <a:t>④</a:t>
            </a:r>
            <a:r>
              <a:rPr lang="zh-CN" altLang="zh-CN" sz="2800" b="1" kern="100" dirty="0">
                <a:solidFill>
                  <a:srgbClr val="FF0000"/>
                </a:solidFill>
                <a:effectLst/>
                <a:latin typeface="Calibri" panose="020F0502020204030204" pitchFamily="34" charset="0"/>
                <a:ea typeface="宋体" panose="02010600030101010101" pitchFamily="2" charset="-122"/>
              </a:rPr>
              <a:t>有勇有谋</a:t>
            </a:r>
            <a:r>
              <a:rPr lang="zh-CN" altLang="zh-CN" sz="2800" b="1" kern="100" dirty="0">
                <a:effectLst/>
                <a:latin typeface="Calibri" panose="020F0502020204030204" pitchFamily="34" charset="0"/>
                <a:ea typeface="宋体" panose="02010600030101010101" pitchFamily="2" charset="-122"/>
              </a:rPr>
              <a:t>。王兴龙与小田一郎的较量：整个过程中，王兴龙面对强大的日本军人始终没有丝毫恐惧与奴颜，体现了他的不卑不亢和民族气节；在给小田一郎做菜的过程里，设计毐死了小田一郎。</a:t>
            </a:r>
            <a:endParaRPr lang="zh-CN" altLang="zh-CN" sz="28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2800" b="1" kern="100" dirty="0">
                <a:effectLst/>
                <a:latin typeface="Calibri" panose="020F0502020204030204" pitchFamily="34" charset="0"/>
                <a:ea typeface="宋体" panose="02010600030101010101" pitchFamily="2" charset="-122"/>
              </a:rPr>
              <a:t>⑤</a:t>
            </a:r>
            <a:r>
              <a:rPr lang="zh-CN" altLang="zh-CN" sz="2800" b="1" kern="100" dirty="0">
                <a:solidFill>
                  <a:srgbClr val="FF0000"/>
                </a:solidFill>
                <a:effectLst/>
                <a:latin typeface="Calibri" panose="020F0502020204030204" pitchFamily="34" charset="0"/>
                <a:ea typeface="宋体" panose="02010600030101010101" pitchFamily="2" charset="-122"/>
              </a:rPr>
              <a:t>豁达、不计较。</a:t>
            </a:r>
            <a:r>
              <a:rPr lang="zh-CN" altLang="zh-CN" sz="2800" b="1" kern="100" dirty="0">
                <a:effectLst/>
                <a:latin typeface="Calibri" panose="020F0502020204030204" pitchFamily="34" charset="0"/>
                <a:ea typeface="宋体" panose="02010600030101010101" pitchFamily="2" charset="-122"/>
              </a:rPr>
              <a:t>在王家酒店生意不好的时候，丁晓虎冷嘲热讽，王兴龙从不计较，在最后，王兴龙要离开七宝镇，</a:t>
            </a:r>
            <a:r>
              <a:rPr lang="zh-CN" altLang="zh-CN" sz="2800" b="1" kern="100" dirty="0">
                <a:effectLst/>
                <a:latin typeface="Times New Roman" panose="02020603050405020304" pitchFamily="18" charset="0"/>
                <a:ea typeface="黑体" panose="02010609060101010101" pitchFamily="49" charset="-122"/>
                <a:cs typeface="Times New Roman" panose="02020603050405020304" pitchFamily="18" charset="0"/>
              </a:rPr>
              <a:t> </a:t>
            </a:r>
            <a:r>
              <a:rPr lang="zh-CN" altLang="zh-CN" sz="2800" b="1" kern="100" dirty="0">
                <a:effectLst/>
                <a:latin typeface="Calibri" panose="020F0502020204030204" pitchFamily="34" charset="0"/>
                <a:ea typeface="宋体" panose="02010600030101010101" pitchFamily="2" charset="-122"/>
              </a:rPr>
              <a:t>还将菜谱送给了始终对他抱有敌意的丁晓虎</a:t>
            </a:r>
            <a:r>
              <a:rPr lang="en-US" altLang="zh-CN" sz="2800" b="1" kern="100" dirty="0">
                <a:effectLst/>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a:effectLst/>
                <a:latin typeface="Calibri" panose="020F0502020204030204" pitchFamily="34" charset="0"/>
                <a:ea typeface="宋体" panose="02010600030101010101" pitchFamily="2" charset="-122"/>
              </a:rPr>
              <a:t>以上五点，每点</a:t>
            </a:r>
            <a:r>
              <a:rPr lang="en-US" altLang="zh-CN" sz="2800" b="1" kern="100" dirty="0">
                <a:effectLst/>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a:effectLst/>
                <a:latin typeface="Calibri" panose="020F0502020204030204" pitchFamily="34" charset="0"/>
                <a:ea typeface="宋体" panose="02010600030101010101" pitchFamily="2" charset="-122"/>
              </a:rPr>
              <a:t>分，第五点必答。）</a:t>
            </a:r>
            <a:endParaRPr lang="zh-CN" altLang="zh-CN" sz="2800" b="1" kern="100" dirty="0">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3367266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FFD1385-E4F4-4359-9FAC-35DBF9807157}"/>
              </a:ext>
            </a:extLst>
          </p:cNvPr>
          <p:cNvSpPr txBox="1"/>
          <p:nvPr/>
        </p:nvSpPr>
        <p:spPr>
          <a:xfrm>
            <a:off x="528320" y="574378"/>
            <a:ext cx="9712960" cy="4031873"/>
          </a:xfrm>
          <a:prstGeom prst="rect">
            <a:avLst/>
          </a:prstGeom>
          <a:noFill/>
        </p:spPr>
        <p:txBody>
          <a:bodyPr wrap="square">
            <a:spAutoFit/>
          </a:bodyPr>
          <a:lstStyle/>
          <a:p>
            <a:pPr algn="just">
              <a:spcAft>
                <a:spcPts val="0"/>
              </a:spcAft>
            </a:pP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2.</a:t>
            </a:r>
            <a:r>
              <a:rPr lang="zh-CN" altLang="zh-CN" sz="3200" b="1" kern="100" dirty="0">
                <a:solidFill>
                  <a:srgbClr val="FF0000"/>
                </a:solidFill>
                <a:effectLst/>
                <a:latin typeface="Calibri" panose="020F0502020204030204" pitchFamily="34" charset="0"/>
                <a:ea typeface="宋体" panose="02010600030101010101" pitchFamily="2" charset="-122"/>
              </a:rPr>
              <a:t>正面描写</a:t>
            </a:r>
            <a:r>
              <a:rPr lang="zh-CN" altLang="zh-CN" sz="3200" b="1" kern="100" dirty="0">
                <a:effectLst/>
                <a:latin typeface="Calibri" panose="020F0502020204030204" pitchFamily="34" charset="0"/>
                <a:ea typeface="宋体" panose="02010600030101010101" pitchFamily="2" charset="-122"/>
              </a:rPr>
              <a:t>：详细描写了小笼包、汆来钟、神树开花和金鸡饼的制作过程，变化若花样聚集了人气，突出王兴龙的厨艺高超。（</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2</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solidFill>
                  <a:srgbClr val="FF0000"/>
                </a:solidFill>
                <a:effectLst/>
                <a:latin typeface="Calibri" panose="020F0502020204030204" pitchFamily="34" charset="0"/>
                <a:ea typeface="宋体" panose="02010600030101010101" pitchFamily="2" charset="-122"/>
              </a:rPr>
              <a:t>侧面描写</a:t>
            </a:r>
            <a:r>
              <a:rPr lang="zh-CN" altLang="zh-CN" sz="3200" b="1" kern="100" dirty="0">
                <a:effectLst/>
                <a:latin typeface="Calibri" panose="020F0502020204030204" pitchFamily="34" charset="0"/>
                <a:ea typeface="宋体" panose="02010600030101010101" pitchFamily="2" charset="-122"/>
              </a:rPr>
              <a:t>：写丁家酒店门庭冷落和丁晓虎的骂街，侧面表现出王兴龙酒楼的红火对食客吃完王兴龙家的小笼包后的语言描写：“鲜得嘞，眉毛也脱落了”侧面突出了王兴龙酒</a:t>
            </a:r>
            <a:r>
              <a:rPr lang="zh-CN" altLang="zh-CN"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zh-CN" altLang="zh-CN" sz="3200" b="1" kern="100" dirty="0">
                <a:effectLst/>
                <a:latin typeface="Calibri" panose="020F0502020204030204" pitchFamily="34" charset="0"/>
                <a:ea typeface="宋体" panose="02010600030101010101" pitchFamily="2" charset="-122"/>
              </a:rPr>
              <a:t>店人气旺和他本人厨艺精湛的特点。（</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2</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3141079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id="{50C63291-13B8-489E-9424-0CF9B91331E0}"/>
              </a:ext>
            </a:extLst>
          </p:cNvPr>
          <p:cNvSpPr txBox="1"/>
          <p:nvPr/>
        </p:nvSpPr>
        <p:spPr>
          <a:xfrm>
            <a:off x="843280" y="406460"/>
            <a:ext cx="10607040" cy="5509200"/>
          </a:xfrm>
          <a:prstGeom prst="rect">
            <a:avLst/>
          </a:prstGeom>
          <a:noFill/>
        </p:spPr>
        <p:txBody>
          <a:bodyPr wrap="square">
            <a:spAutoFit/>
          </a:bodyPr>
          <a:lstStyle/>
          <a:p>
            <a:pPr algn="just">
              <a:spcAft>
                <a:spcPts val="0"/>
              </a:spcAft>
            </a:pP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3.</a:t>
            </a:r>
            <a:r>
              <a:rPr lang="zh-CN" altLang="zh-CN" sz="3200" b="1" kern="100" dirty="0">
                <a:effectLst/>
                <a:latin typeface="Calibri" panose="020F0502020204030204" pitchFamily="34" charset="0"/>
                <a:ea typeface="宋体" panose="02010600030101010101" pitchFamily="2" charset="-122"/>
              </a:rPr>
              <a:t>①许多百姓在日军的轰炸中丧命，王兴龙的母亲也在其中。暗示了王兴龙对日军的憎恶态度</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dirty="0">
                <a:effectLst/>
                <a:latin typeface="Calibri" panose="020F0502020204030204" pitchFamily="34" charset="0"/>
                <a:ea typeface="宋体" panose="02010600030101010101" pitchFamily="2" charset="-122"/>
              </a:rPr>
              <a:t>②王兴龙的笑脸突然凝固了。通过神态描写，反应此刻人物复杂的心理活动。</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effectLst/>
                <a:latin typeface="Calibri" panose="020F0502020204030204" pitchFamily="34" charset="0"/>
                <a:ea typeface="宋体" panose="02010600030101010101" pitchFamily="2" charset="-122"/>
              </a:rPr>
              <a:t>③王兴龙没吱声，只是沉着脸，弯了弯腰便退去了。王兴龙没吱声，沉着脸，退了出去，此处承接上文王兴龙的“笑脸凝固”的态度，加深了他的愤怒。</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effectLst/>
                <a:latin typeface="Calibri" panose="020F0502020204030204" pitchFamily="34" charset="0"/>
                <a:ea typeface="宋体" panose="02010600030101010101" pitchFamily="2" charset="-122"/>
              </a:rPr>
              <a:t>④“王兴龙僵硬地微笑着没吭声，然后送来一碟秘制萝卜。”以及“之后小田一郎便常来，来了就点“龙</a:t>
            </a:r>
            <a:r>
              <a:rPr lang="zh-CN" altLang="zh-CN"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zh-CN" altLang="zh-CN" sz="3200" b="1" kern="100" dirty="0">
                <a:effectLst/>
                <a:latin typeface="Calibri" panose="020F0502020204030204" pitchFamily="34" charset="0"/>
                <a:ea typeface="宋体" panose="02010600030101010101" pitchFamily="2" charset="-122"/>
              </a:rPr>
              <a:t>斗”，餐毕，王兴龙照例给他端来一小碟秘制萝卜。”</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 </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 (5</a:t>
            </a:r>
            <a:r>
              <a:rPr lang="zh-CN" altLang="zh-CN" sz="3200" b="1" kern="100" dirty="0">
                <a:effectLst/>
                <a:latin typeface="Calibri" panose="020F0502020204030204" pitchFamily="34" charset="0"/>
                <a:ea typeface="宋体" panose="02010600030101010101" pitchFamily="2" charset="-122"/>
              </a:rPr>
              <a:t>点，任意答出两点得满分）</a:t>
            </a:r>
            <a:endParaRPr lang="zh-CN" altLang="zh-CN" sz="3200" b="1" kern="100" dirty="0">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823944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FA1516A-04FD-425F-81B8-AB531ADCD33E}"/>
              </a:ext>
            </a:extLst>
          </p:cNvPr>
          <p:cNvSpPr txBox="1"/>
          <p:nvPr/>
        </p:nvSpPr>
        <p:spPr>
          <a:xfrm>
            <a:off x="538480" y="396300"/>
            <a:ext cx="10861040" cy="5016758"/>
          </a:xfrm>
          <a:prstGeom prst="rect">
            <a:avLst/>
          </a:prstGeom>
          <a:noFill/>
        </p:spPr>
        <p:txBody>
          <a:bodyPr wrap="square">
            <a:spAutoFit/>
          </a:bodyPr>
          <a:lstStyle/>
          <a:p>
            <a:pPr algn="just">
              <a:spcAft>
                <a:spcPts val="0"/>
              </a:spcAft>
            </a:pP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4.</a:t>
            </a:r>
            <a:r>
              <a:rPr lang="zh-CN" altLang="zh-CN" sz="3200" b="1" kern="100" dirty="0">
                <a:effectLst/>
                <a:latin typeface="Calibri" panose="020F0502020204030204" pitchFamily="34" charset="0"/>
                <a:ea typeface="宋体" panose="02010600030101010101" pitchFamily="2" charset="-122"/>
              </a:rPr>
              <a:t>①</a:t>
            </a:r>
            <a:r>
              <a:rPr lang="zh-CN" altLang="zh-CN" sz="3200" b="1" kern="100" dirty="0">
                <a:solidFill>
                  <a:srgbClr val="FF0000"/>
                </a:solidFill>
                <a:effectLst/>
                <a:latin typeface="Calibri" panose="020F0502020204030204" pitchFamily="34" charset="0"/>
                <a:ea typeface="宋体" panose="02010600030101010101" pitchFamily="2" charset="-122"/>
              </a:rPr>
              <a:t>“龙虎斗”指一道广帮菜，</a:t>
            </a:r>
            <a:r>
              <a:rPr lang="zh-CN" altLang="zh-CN" sz="3200" b="1" kern="100" dirty="0">
                <a:effectLst/>
                <a:latin typeface="Calibri" panose="020F0502020204030204" pitchFamily="34" charset="0"/>
                <a:ea typeface="宋体" panose="02010600030101010101" pitchFamily="2" charset="-122"/>
              </a:rPr>
              <a:t>龙虎斗是指用猫与蛇一同烹制而成的广帮菜，大补佳肴。（</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effectLst/>
                <a:latin typeface="Calibri" panose="020F0502020204030204" pitchFamily="34" charset="0"/>
                <a:ea typeface="宋体" panose="02010600030101010101" pitchFamily="2" charset="-122"/>
              </a:rPr>
              <a:t>②</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dirty="0">
                <a:solidFill>
                  <a:srgbClr val="FF0000"/>
                </a:solidFill>
                <a:effectLst/>
                <a:latin typeface="Calibri" panose="020F0502020204030204" pitchFamily="34" charset="0"/>
                <a:ea typeface="宋体" panose="02010600030101010101" pitchFamily="2" charset="-122"/>
              </a:rPr>
              <a:t>指王兴龙和丁晓虎的斗争</a:t>
            </a:r>
            <a:r>
              <a:rPr lang="zh-CN" altLang="zh-CN" sz="3200" b="1" kern="100" dirty="0">
                <a:effectLst/>
                <a:latin typeface="Calibri" panose="020F0502020204030204" pitchFamily="34" charset="0"/>
                <a:ea typeface="宋体" panose="02010600030101010101" pitchFamily="2" charset="-122"/>
              </a:rPr>
              <a:t>。这两人的名字藏“龙”卧“虎”。“龙和虎面对面开着店，哪能不斗？〃</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effectLst/>
                <a:latin typeface="Calibri" panose="020F0502020204030204" pitchFamily="34" charset="0"/>
                <a:ea typeface="宋体" panose="02010600030101010101" pitchFamily="2" charset="-122"/>
              </a:rPr>
              <a:t>③</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dirty="0">
                <a:effectLst/>
                <a:latin typeface="Calibri" panose="020F0502020204030204" pitchFamily="34" charset="0"/>
                <a:ea typeface="宋体" panose="02010600030101010101" pitchFamily="2" charset="-122"/>
              </a:rPr>
              <a:t>指甲王</a:t>
            </a:r>
            <a:r>
              <a:rPr lang="zh-CN" altLang="zh-CN" sz="3200" b="1" kern="100" dirty="0">
                <a:solidFill>
                  <a:srgbClr val="FF0000"/>
                </a:solidFill>
                <a:effectLst/>
                <a:latin typeface="Calibri" panose="020F0502020204030204" pitchFamily="34" charset="0"/>
                <a:ea typeface="宋体" panose="02010600030101010101" pitchFamily="2" charset="-122"/>
              </a:rPr>
              <a:t>兴龙与日本军官小田一郎之间关于吃不吃“龙虎斗”</a:t>
            </a:r>
            <a:r>
              <a:rPr lang="zh-CN" altLang="zh-CN" sz="3200" b="1" kern="100" dirty="0">
                <a:effectLst/>
                <a:latin typeface="Calibri" panose="020F0502020204030204" pitchFamily="34" charset="0"/>
                <a:ea typeface="宋体" panose="02010600030101010101" pitchFamily="2" charset="-122"/>
              </a:rPr>
              <a:t>，以及王兴龙必须做“龙虎斗”之后的复仇行为，“龙虎斗”中必有死伤的结果也暗示了小田一郎的死亡。（</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effectLst/>
                <a:latin typeface="Calibri" panose="020F0502020204030204" pitchFamily="34" charset="0"/>
                <a:ea typeface="宋体" panose="02010600030101010101" pitchFamily="2" charset="-122"/>
              </a:rPr>
              <a:t>④</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dirty="0">
                <a:solidFill>
                  <a:srgbClr val="FF0000"/>
                </a:solidFill>
                <a:effectLst/>
                <a:latin typeface="Calibri" panose="020F0502020204030204" pitchFamily="34" charset="0"/>
                <a:ea typeface="宋体" panose="02010600030101010101" pitchFamily="2" charset="-122"/>
              </a:rPr>
              <a:t>中华民族和日本侵略者的斗争</a:t>
            </a:r>
            <a:r>
              <a:rPr lang="zh-CN" altLang="zh-CN" sz="3200" b="1" kern="100" dirty="0">
                <a:effectLst/>
                <a:latin typeface="Calibri" panose="020F0502020204030204" pitchFamily="34" charset="0"/>
                <a:ea typeface="宋体" panose="02010600030101010101" pitchFamily="2" charset="-122"/>
              </a:rPr>
              <a:t>。战争时期，中国人是“龙的传人”，日本是虎，中日的斗争就是“龙虎斗”。（</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2</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430032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B010A12A-376D-4DF8-9A07-C4D6FDA138A8}"/>
              </a:ext>
            </a:extLst>
          </p:cNvPr>
          <p:cNvSpPr txBox="1"/>
          <p:nvPr/>
        </p:nvSpPr>
        <p:spPr>
          <a:xfrm>
            <a:off x="1097280" y="531059"/>
            <a:ext cx="9987280" cy="4524315"/>
          </a:xfrm>
          <a:prstGeom prst="rect">
            <a:avLst/>
          </a:prstGeom>
          <a:noFill/>
        </p:spPr>
        <p:txBody>
          <a:bodyPr wrap="square">
            <a:spAutoFit/>
          </a:bodyPr>
          <a:lstStyle/>
          <a:p>
            <a:pPr algn="just">
              <a:spcAft>
                <a:spcPts val="0"/>
              </a:spcAft>
            </a:pP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22.</a:t>
            </a:r>
            <a:r>
              <a:rPr lang="zh-CN" altLang="zh-CN" sz="3200" b="1" kern="100" dirty="0">
                <a:effectLst/>
                <a:latin typeface="Calibri" panose="020F0502020204030204" pitchFamily="34" charset="0"/>
                <a:ea typeface="宋体" panose="02010600030101010101" pitchFamily="2" charset="-122"/>
              </a:rPr>
              <a:t>不同意。（</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effectLst/>
                <a:latin typeface="Calibri" panose="020F0502020204030204" pitchFamily="34" charset="0"/>
                <a:ea typeface="宋体" panose="02010600030101010101" pitchFamily="2" charset="-122"/>
              </a:rPr>
              <a:t>①结尾为文章补叙，补充交代小田死因，与之前两人“龙虎斗”相呼应，解开小说谜底，</a:t>
            </a:r>
            <a:r>
              <a:rPr lang="zh-CN" altLang="zh-CN" sz="3200" b="1" kern="100" dirty="0">
                <a:solidFill>
                  <a:srgbClr val="FF0000"/>
                </a:solidFill>
                <a:effectLst/>
                <a:latin typeface="Calibri" panose="020F0502020204030204" pitchFamily="34" charset="0"/>
                <a:ea typeface="宋体" panose="02010600030101010101" pitchFamily="2" charset="-122"/>
              </a:rPr>
              <a:t>让小说的情节史为完整。（</a:t>
            </a:r>
            <a:r>
              <a:rPr lang="en-US" altLang="zh-CN" sz="3200" b="1" kern="100" dirty="0">
                <a:solidFill>
                  <a:srgbClr val="FF0000"/>
                </a:solidFill>
                <a:effectLst/>
                <a:latin typeface="Calibri" panose="020F0502020204030204" pitchFamily="34" charset="0"/>
                <a:ea typeface="宋体" panose="02010600030101010101" pitchFamily="2" charset="-122"/>
                <a:cs typeface="Times New Roman" panose="02020603050405020304" pitchFamily="18" charset="0"/>
              </a:rPr>
              <a:t>2</a:t>
            </a:r>
            <a:r>
              <a:rPr lang="zh-CN" altLang="zh-CN" sz="3200" b="1" kern="100" dirty="0">
                <a:solidFill>
                  <a:srgbClr val="FF0000"/>
                </a:solidFill>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effectLst/>
                <a:latin typeface="Calibri" panose="020F0502020204030204" pitchFamily="34" charset="0"/>
                <a:ea typeface="宋体" panose="02010600030101010101" pitchFamily="2" charset="-122"/>
              </a:rPr>
              <a:t>②结尾王兴龙将一生心血的菜谱交给丁家，并叮嘱他不能将蛇和秘制萝卜一起吃，突出了王兴龙心胸宽广，</a:t>
            </a:r>
            <a:r>
              <a:rPr lang="zh-CN" altLang="zh-CN"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zh-CN" altLang="zh-CN" sz="3200" b="1" kern="100" dirty="0">
                <a:effectLst/>
                <a:latin typeface="Calibri" panose="020F0502020204030204" pitchFamily="34" charset="0"/>
                <a:ea typeface="宋体" panose="02010600030101010101" pitchFamily="2" charset="-122"/>
              </a:rPr>
              <a:t>嫉恶如仇的特点，</a:t>
            </a:r>
            <a:r>
              <a:rPr lang="zh-CN" altLang="zh-CN" sz="3200" b="1" kern="100" dirty="0">
                <a:solidFill>
                  <a:srgbClr val="FF0000"/>
                </a:solidFill>
                <a:effectLst/>
                <a:latin typeface="Calibri" panose="020F0502020204030204" pitchFamily="34" charset="0"/>
                <a:ea typeface="宋体" panose="02010600030101010101" pitchFamily="2" charset="-122"/>
              </a:rPr>
              <a:t>丰富了人物形象。</a:t>
            </a:r>
            <a:r>
              <a:rPr lang="zh-CN" altLang="zh-CN" sz="3200" b="1" kern="100" dirty="0">
                <a:effectLst/>
                <a:latin typeface="Calibri" panose="020F0502020204030204" pitchFamily="34" charset="0"/>
                <a:ea typeface="宋体" panose="02010600030101010101" pitchFamily="2" charset="-122"/>
              </a:rPr>
              <a:t>（</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2</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a:p>
            <a:pPr algn="just">
              <a:spcAft>
                <a:spcPts val="0"/>
              </a:spcAft>
            </a:pPr>
            <a:r>
              <a:rPr lang="zh-CN" altLang="zh-CN" sz="3200" b="1" kern="100" dirty="0">
                <a:effectLst/>
                <a:latin typeface="Calibri" panose="020F0502020204030204" pitchFamily="34" charset="0"/>
                <a:ea typeface="宋体" panose="02010600030101010101" pitchFamily="2" charset="-122"/>
              </a:rPr>
              <a:t>③丰富并</a:t>
            </a:r>
            <a:r>
              <a:rPr lang="zh-CN" altLang="zh-CN" sz="3200" b="1" kern="100" dirty="0">
                <a:solidFill>
                  <a:srgbClr val="FF0000"/>
                </a:solidFill>
                <a:effectLst/>
                <a:latin typeface="Calibri" panose="020F0502020204030204" pitchFamily="34" charset="0"/>
                <a:ea typeface="宋体" panose="02010600030101010101" pitchFamily="2" charset="-122"/>
              </a:rPr>
              <a:t>深化了文章主题</a:t>
            </a:r>
            <a:r>
              <a:rPr lang="zh-CN" altLang="zh-CN" sz="3200" b="1" kern="100" dirty="0">
                <a:effectLst/>
                <a:latin typeface="Calibri" panose="020F0502020204030204" pitchFamily="34" charset="0"/>
                <a:ea typeface="宋体" panose="02010600030101010101" pitchFamily="2" charset="-122"/>
              </a:rPr>
              <a:t>。（</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200" b="1" kern="100" dirty="0">
                <a:effectLst/>
                <a:latin typeface="Calibri" panose="020F0502020204030204" pitchFamily="34" charset="0"/>
                <a:ea typeface="宋体" panose="02010600030101010101" pitchFamily="2" charset="-122"/>
              </a:rPr>
              <a:t>分）体现了小人物在战争中的抗争与对民族正义的坚持。（</a:t>
            </a: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200" b="1" kern="100" dirty="0">
                <a:effectLst/>
                <a:latin typeface="Calibri" panose="020F0502020204030204" pitchFamily="34" charset="0"/>
                <a:ea typeface="宋体" panose="02010600030101010101" pitchFamily="2" charset="-122"/>
              </a:rPr>
              <a:t>分）</a:t>
            </a:r>
            <a:endParaRPr lang="zh-CN" altLang="zh-CN" sz="3200" b="1" kern="100" dirty="0">
              <a:effectLst/>
              <a:latin typeface="Times New Roman" panose="02020603050405020304" pitchFamily="18" charset="0"/>
              <a:ea typeface="宋体" panose="02010600030101010101" pitchFamily="2" charset="-122"/>
            </a:endParaRPr>
          </a:p>
        </p:txBody>
      </p:sp>
    </p:spTree>
    <p:extLst>
      <p:ext uri="{BB962C8B-B14F-4D97-AF65-F5344CB8AC3E}">
        <p14:creationId xmlns:p14="http://schemas.microsoft.com/office/powerpoint/2010/main" val="194369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77D91312-5366-40AA-B2B6-BB00C726CB62}"/>
              </a:ext>
            </a:extLst>
          </p:cNvPr>
          <p:cNvSpPr txBox="1"/>
          <p:nvPr/>
        </p:nvSpPr>
        <p:spPr>
          <a:xfrm>
            <a:off x="1158240" y="619056"/>
            <a:ext cx="9469120" cy="4031873"/>
          </a:xfrm>
          <a:prstGeom prst="rect">
            <a:avLst/>
          </a:prstGeom>
          <a:noFill/>
        </p:spPr>
        <p:txBody>
          <a:bodyPr wrap="square">
            <a:spAutoFit/>
          </a:bodyPr>
          <a:lstStyle/>
          <a:p>
            <a:pPr>
              <a:spcAft>
                <a:spcPts val="0"/>
              </a:spcAft>
            </a:pPr>
            <a:r>
              <a:rPr lang="zh-CN"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同意。</a:t>
            </a:r>
            <a:r>
              <a:rPr lang="en-US"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 (1</a:t>
            </a:r>
            <a:r>
              <a:rPr lang="zh-CN"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分）</a:t>
            </a:r>
            <a:endParaRPr lang="zh-CN" altLang="zh-CN" sz="3200" b="1" dirty="0">
              <a:effectLst/>
              <a:latin typeface="宋体" panose="02010600030101010101" pitchFamily="2" charset="-122"/>
              <a:ea typeface="宋体" panose="02010600030101010101" pitchFamily="2" charset="-122"/>
              <a:cs typeface="宋体" panose="02010600030101010101" pitchFamily="2" charset="-122"/>
            </a:endParaRPr>
          </a:p>
          <a:p>
            <a:pPr>
              <a:spcAft>
                <a:spcPts val="0"/>
              </a:spcAft>
            </a:pPr>
            <a:r>
              <a:rPr lang="zh-CN"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①留白式的结尾给读者留下了想象的空间，让人去揣测小田一郎的死亡与王兴龙的关系。（</a:t>
            </a:r>
            <a:r>
              <a:rPr lang="en-US"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2</a:t>
            </a:r>
            <a:r>
              <a:rPr lang="zh-CN"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分）</a:t>
            </a:r>
            <a:endParaRPr lang="zh-CN" altLang="zh-CN" sz="3200" b="1" dirty="0">
              <a:effectLst/>
              <a:latin typeface="宋体" panose="02010600030101010101" pitchFamily="2" charset="-122"/>
              <a:ea typeface="宋体" panose="02010600030101010101" pitchFamily="2" charset="-122"/>
              <a:cs typeface="宋体" panose="02010600030101010101" pitchFamily="2" charset="-122"/>
            </a:endParaRPr>
          </a:p>
          <a:p>
            <a:pPr>
              <a:spcAft>
                <a:spcPts val="0"/>
              </a:spcAft>
            </a:pPr>
            <a:r>
              <a:rPr lang="zh-CN"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②有利于体现王兴龙不畏侵略者，坚守国土的精神品质。（</a:t>
            </a:r>
            <a:r>
              <a:rPr lang="en-US"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2</a:t>
            </a:r>
            <a:r>
              <a:rPr lang="zh-CN"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分）</a:t>
            </a:r>
            <a:endParaRPr lang="zh-CN" altLang="zh-CN" sz="3200" b="1" dirty="0">
              <a:effectLst/>
              <a:latin typeface="宋体" panose="02010600030101010101" pitchFamily="2" charset="-122"/>
              <a:ea typeface="宋体" panose="02010600030101010101" pitchFamily="2" charset="-122"/>
              <a:cs typeface="宋体" panose="02010600030101010101" pitchFamily="2" charset="-122"/>
            </a:endParaRPr>
          </a:p>
          <a:p>
            <a:pPr>
              <a:spcAft>
                <a:spcPts val="0"/>
              </a:spcAft>
            </a:pPr>
            <a:r>
              <a:rPr lang="zh-CN"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③引发读者对文章中心思想的深入思考，思考“龙虎斗”的真正结局。（</a:t>
            </a:r>
            <a:r>
              <a:rPr lang="en-US"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2</a:t>
            </a:r>
            <a:r>
              <a:rPr lang="zh-CN" altLang="zh-CN" sz="3200" b="1" dirty="0">
                <a:solidFill>
                  <a:srgbClr val="333333"/>
                </a:solidFill>
                <a:effectLst/>
                <a:latin typeface="宋体" panose="02010600030101010101" pitchFamily="2" charset="-122"/>
                <a:ea typeface="宋体" panose="02010600030101010101" pitchFamily="2" charset="-122"/>
                <a:cs typeface="宋体" panose="02010600030101010101" pitchFamily="2" charset="-122"/>
              </a:rPr>
              <a:t>分）</a:t>
            </a:r>
            <a:endParaRPr lang="zh-CN" altLang="zh-CN" sz="3200" b="1" dirty="0">
              <a:effectLst/>
              <a:latin typeface="宋体" panose="02010600030101010101" pitchFamily="2" charset="-122"/>
              <a:ea typeface="宋体" panose="02010600030101010101" pitchFamily="2" charset="-122"/>
              <a:cs typeface="宋体" panose="02010600030101010101" pitchFamily="2" charset="-122"/>
            </a:endParaRPr>
          </a:p>
          <a:p>
            <a:pPr algn="just">
              <a:spcAft>
                <a:spcPts val="0"/>
              </a:spcAft>
            </a:pPr>
            <a:r>
              <a:rPr lang="en-US" altLang="zh-CN" sz="3200" b="1" kern="100" dirty="0">
                <a:effectLst/>
                <a:latin typeface="Calibri" panose="020F0502020204030204" pitchFamily="34" charset="0"/>
                <a:ea typeface="宋体" panose="02010600030101010101" pitchFamily="2" charset="-122"/>
                <a:cs typeface="Times New Roman" panose="02020603050405020304" pitchFamily="18" charset="0"/>
              </a:rPr>
              <a:t> </a:t>
            </a:r>
            <a:endParaRPr lang="zh-CN" altLang="zh-CN" sz="3200" b="1" kern="100" dirty="0">
              <a:effectLst/>
              <a:latin typeface="Times New Roman" panose="02020603050405020304" pitchFamily="18" charset="0"/>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032681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28F6DDC-CFE7-4B0A-89F5-CE86DDEDD80B}"/>
              </a:ext>
            </a:extLst>
          </p:cNvPr>
          <p:cNvSpPr>
            <a:spLocks noGrp="1"/>
          </p:cNvSpPr>
          <p:nvPr>
            <p:ph type="ctrTitle"/>
          </p:nvPr>
        </p:nvSpPr>
        <p:spPr/>
        <p:txBody>
          <a:bodyPr/>
          <a:lstStyle/>
          <a:p>
            <a:r>
              <a:rPr lang="zh-CN" altLang="en-US" dirty="0"/>
              <a:t>八下期末考试语病标点解析版</a:t>
            </a:r>
          </a:p>
        </p:txBody>
      </p:sp>
      <p:sp>
        <p:nvSpPr>
          <p:cNvPr id="3" name="副标题 2">
            <a:extLst>
              <a:ext uri="{FF2B5EF4-FFF2-40B4-BE49-F238E27FC236}">
                <a16:creationId xmlns:a16="http://schemas.microsoft.com/office/drawing/2014/main" id="{C0E74E43-3877-4455-B373-86404F40FD8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24255944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3B0BB80-DE31-4D4E-BD95-F6B285CD531F}"/>
              </a:ext>
            </a:extLst>
          </p:cNvPr>
          <p:cNvSpPr>
            <a:spLocks noGrp="1"/>
          </p:cNvSpPr>
          <p:nvPr>
            <p:ph idx="1"/>
          </p:nvPr>
        </p:nvSpPr>
        <p:spPr>
          <a:xfrm>
            <a:off x="106680" y="108584"/>
            <a:ext cx="11892280" cy="6617335"/>
          </a:xfrm>
        </p:spPr>
        <p:txBody>
          <a:bodyPr/>
          <a:lstStyle/>
          <a:p>
            <a:endParaRPr lang="en-US" altLang="zh-CN" dirty="0"/>
          </a:p>
          <a:p>
            <a:r>
              <a:rPr lang="en-US" altLang="zh-CN" sz="3200" dirty="0"/>
              <a:t>1</a:t>
            </a:r>
            <a:r>
              <a:rPr lang="zh-CN" altLang="en-US" sz="3200" dirty="0"/>
              <a:t>．</a:t>
            </a:r>
            <a:r>
              <a:rPr lang="en-US" altLang="zh-CN" sz="3200" dirty="0"/>
              <a:t>C</a:t>
            </a:r>
            <a:r>
              <a:rPr lang="zh-CN" altLang="en-US" sz="3200" dirty="0"/>
              <a:t>　成分残缺。缺少宾语，应该在“出现了坍塌”后面加“的现象”。）</a:t>
            </a:r>
          </a:p>
          <a:p>
            <a:r>
              <a:rPr lang="en-US" altLang="zh-CN" sz="3200" dirty="0"/>
              <a:t>2</a:t>
            </a:r>
            <a:r>
              <a:rPr lang="zh-CN" altLang="en-US" sz="3200" dirty="0"/>
              <a:t>．</a:t>
            </a:r>
            <a:r>
              <a:rPr lang="en-US" altLang="zh-CN" sz="3200" dirty="0"/>
              <a:t>A</a:t>
            </a:r>
            <a:r>
              <a:rPr lang="zh-CN" altLang="en-US" sz="3200" dirty="0"/>
              <a:t>　 （</a:t>
            </a:r>
            <a:r>
              <a:rPr lang="en-US" altLang="zh-CN" sz="3200" dirty="0"/>
              <a:t>B</a:t>
            </a:r>
            <a:r>
              <a:rPr lang="zh-CN" altLang="en-US" sz="3200" dirty="0"/>
              <a:t>句“发现”和“认定”互换；</a:t>
            </a:r>
            <a:r>
              <a:rPr lang="en-US" altLang="zh-CN" sz="3200" dirty="0"/>
              <a:t>C</a:t>
            </a:r>
            <a:r>
              <a:rPr lang="zh-CN" altLang="en-US" sz="3200" dirty="0"/>
              <a:t>句“加强”和“政策”搭配不当，删去“和”在“考试”前加上“并完善”；</a:t>
            </a:r>
            <a:r>
              <a:rPr lang="en-US" altLang="zh-CN" sz="3200" dirty="0"/>
              <a:t>D</a:t>
            </a:r>
            <a:r>
              <a:rPr lang="zh-CN" altLang="en-US" sz="3200" dirty="0"/>
              <a:t>句少主语，应删去“使”。）</a:t>
            </a:r>
          </a:p>
          <a:p>
            <a:r>
              <a:rPr lang="en-US" altLang="zh-CN" sz="3200" dirty="0"/>
              <a:t>3</a:t>
            </a:r>
            <a:r>
              <a:rPr lang="zh-CN" altLang="en-US" sz="3200" dirty="0"/>
              <a:t>．</a:t>
            </a:r>
            <a:r>
              <a:rPr lang="en-US" altLang="zh-CN" sz="3200" dirty="0"/>
              <a:t>B</a:t>
            </a:r>
            <a:r>
              <a:rPr lang="zh-CN" altLang="en-US" sz="3200" dirty="0"/>
              <a:t>　</a:t>
            </a:r>
            <a:r>
              <a:rPr lang="en-US" altLang="zh-CN" sz="3200" dirty="0"/>
              <a:t>【</a:t>
            </a:r>
            <a:r>
              <a:rPr lang="zh-CN" altLang="en-US" sz="3200" dirty="0"/>
              <a:t>解析</a:t>
            </a:r>
            <a:r>
              <a:rPr lang="en-US" altLang="zh-CN" sz="3200" dirty="0"/>
              <a:t>】</a:t>
            </a:r>
            <a:r>
              <a:rPr lang="zh-CN" altLang="en-US" sz="3200" dirty="0"/>
              <a:t>将“新思路”改为“新蓝图”，或将“描绘了一幅”改为“构想了一条”。</a:t>
            </a:r>
          </a:p>
          <a:p>
            <a:r>
              <a:rPr lang="en-US" altLang="zh-CN" sz="3200" dirty="0"/>
              <a:t>4</a:t>
            </a:r>
            <a:r>
              <a:rPr lang="zh-CN" altLang="en-US" sz="3200" dirty="0"/>
              <a:t>．</a:t>
            </a:r>
            <a:r>
              <a:rPr lang="en-US" altLang="zh-CN" sz="3200" dirty="0"/>
              <a:t>C</a:t>
            </a:r>
            <a:r>
              <a:rPr lang="zh-CN" altLang="en-US" sz="3200" dirty="0"/>
              <a:t>　</a:t>
            </a:r>
            <a:r>
              <a:rPr lang="en-US" altLang="zh-CN" sz="3200" dirty="0"/>
              <a:t>【</a:t>
            </a:r>
            <a:r>
              <a:rPr lang="zh-CN" altLang="en-US" sz="3200" dirty="0"/>
              <a:t>解析</a:t>
            </a:r>
            <a:r>
              <a:rPr lang="en-US" altLang="zh-CN" sz="3200" dirty="0"/>
              <a:t>】A</a:t>
            </a:r>
            <a:r>
              <a:rPr lang="zh-CN" altLang="en-US" sz="3200" dirty="0"/>
              <a:t>句成分残缺，少主语，应删去“使”或“通过”；</a:t>
            </a:r>
            <a:r>
              <a:rPr lang="en-US" altLang="zh-CN" sz="3200" dirty="0"/>
              <a:t>B</a:t>
            </a:r>
            <a:r>
              <a:rPr lang="zh-CN" altLang="en-US" sz="3200" dirty="0"/>
              <a:t>句“枪声”改为“枪口”；</a:t>
            </a:r>
            <a:r>
              <a:rPr lang="en-US" altLang="zh-CN" sz="3200" dirty="0"/>
              <a:t>D</a:t>
            </a:r>
            <a:r>
              <a:rPr lang="zh-CN" altLang="en-US" sz="3200" dirty="0"/>
              <a:t>句两面对一面，删去“不能”或在“成功”前加上“能否”。</a:t>
            </a:r>
          </a:p>
          <a:p>
            <a:r>
              <a:rPr lang="en-US" altLang="zh-CN" sz="3200" dirty="0"/>
              <a:t>5</a:t>
            </a:r>
            <a:r>
              <a:rPr lang="zh-CN" altLang="en-US" sz="3200" dirty="0"/>
              <a:t>．</a:t>
            </a:r>
            <a:r>
              <a:rPr lang="en-US" altLang="zh-CN" sz="3200" dirty="0"/>
              <a:t>C</a:t>
            </a:r>
            <a:r>
              <a:rPr lang="zh-CN" altLang="en-US" sz="3200" dirty="0"/>
              <a:t>　</a:t>
            </a:r>
            <a:r>
              <a:rPr lang="en-US" altLang="zh-CN" sz="3200" dirty="0"/>
              <a:t>【</a:t>
            </a:r>
            <a:r>
              <a:rPr lang="zh-CN" altLang="en-US" sz="3200" dirty="0"/>
              <a:t>解析</a:t>
            </a:r>
            <a:r>
              <a:rPr lang="en-US" altLang="zh-CN" sz="3200" dirty="0"/>
              <a:t>】A</a:t>
            </a:r>
            <a:r>
              <a:rPr lang="zh-CN" altLang="en-US" sz="3200" dirty="0"/>
              <a:t>句句式杂糅，删去“显示出”；</a:t>
            </a:r>
            <a:r>
              <a:rPr lang="en-US" altLang="zh-CN" sz="3200" dirty="0"/>
              <a:t>B</a:t>
            </a:r>
            <a:r>
              <a:rPr lang="zh-CN" altLang="en-US" sz="3200" dirty="0"/>
              <a:t>句成分残缺，在句末加上“的状况”；</a:t>
            </a:r>
            <a:r>
              <a:rPr lang="en-US" altLang="zh-CN" sz="3200" dirty="0"/>
              <a:t>D</a:t>
            </a:r>
            <a:r>
              <a:rPr lang="zh-CN" altLang="en-US" sz="3200" dirty="0"/>
              <a:t>句前后不一致，两面对一面，删去“能否”。</a:t>
            </a:r>
          </a:p>
          <a:p>
            <a:endParaRPr lang="zh-CN" altLang="en-US" dirty="0"/>
          </a:p>
        </p:txBody>
      </p:sp>
    </p:spTree>
    <p:extLst>
      <p:ext uri="{BB962C8B-B14F-4D97-AF65-F5344CB8AC3E}">
        <p14:creationId xmlns:p14="http://schemas.microsoft.com/office/powerpoint/2010/main" val="1710143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3B0BB80-DE31-4D4E-BD95-F6B285CD531F}"/>
              </a:ext>
            </a:extLst>
          </p:cNvPr>
          <p:cNvSpPr>
            <a:spLocks noGrp="1"/>
          </p:cNvSpPr>
          <p:nvPr>
            <p:ph idx="1"/>
          </p:nvPr>
        </p:nvSpPr>
        <p:spPr>
          <a:xfrm>
            <a:off x="106680" y="108584"/>
            <a:ext cx="11892280" cy="6617335"/>
          </a:xfrm>
        </p:spPr>
        <p:txBody>
          <a:bodyPr>
            <a:normAutofit/>
          </a:bodyPr>
          <a:lstStyle/>
          <a:p>
            <a:r>
              <a:rPr lang="en-US" altLang="zh-CN" sz="3200" dirty="0"/>
              <a:t>7</a:t>
            </a:r>
            <a:r>
              <a:rPr lang="zh-CN" altLang="en-US" sz="3200" dirty="0"/>
              <a:t>．</a:t>
            </a:r>
            <a:r>
              <a:rPr lang="en-US" altLang="zh-CN" sz="3200" dirty="0"/>
              <a:t>B</a:t>
            </a:r>
            <a:r>
              <a:rPr lang="zh-CN" altLang="en-US" sz="3200" dirty="0"/>
              <a:t>（</a:t>
            </a:r>
            <a:r>
              <a:rPr lang="en-US" altLang="zh-CN" sz="3200" dirty="0"/>
              <a:t>A</a:t>
            </a:r>
            <a:r>
              <a:rPr lang="zh-CN" altLang="en-US" sz="3200" dirty="0"/>
              <a:t>项，搭配不当，“质量”与“加快”搭配不当，可将“加快”改为提高；</a:t>
            </a:r>
            <a:r>
              <a:rPr lang="en-US" altLang="zh-CN" sz="3200" dirty="0"/>
              <a:t>C</a:t>
            </a:r>
            <a:r>
              <a:rPr lang="zh-CN" altLang="en-US" sz="3200" dirty="0"/>
              <a:t>项语序不当，改为“观察、分析、解决”，有动词并列时，一定要注意有无前后逻辑关系；</a:t>
            </a:r>
            <a:r>
              <a:rPr lang="en-US" altLang="zh-CN" sz="3200" dirty="0"/>
              <a:t>D</a:t>
            </a:r>
            <a:r>
              <a:rPr lang="zh-CN" altLang="en-US" sz="3200" dirty="0"/>
              <a:t>项用词不当、成分残缺，去掉“对”，“带来”改为“受到”。）</a:t>
            </a:r>
          </a:p>
          <a:p>
            <a:r>
              <a:rPr lang="en-US" altLang="zh-CN" sz="3200" dirty="0"/>
              <a:t>8</a:t>
            </a:r>
            <a:r>
              <a:rPr lang="zh-CN" altLang="en-US" sz="3200" dirty="0"/>
              <a:t>．</a:t>
            </a:r>
            <a:r>
              <a:rPr lang="en-US" altLang="zh-CN" sz="3200" dirty="0"/>
              <a:t>A</a:t>
            </a:r>
            <a:r>
              <a:rPr lang="zh-CN" altLang="en-US" sz="3200" dirty="0"/>
              <a:t>　</a:t>
            </a:r>
            <a:r>
              <a:rPr lang="en-US" altLang="zh-CN" sz="3200" dirty="0"/>
              <a:t>【</a:t>
            </a:r>
            <a:r>
              <a:rPr lang="zh-CN" altLang="en-US" sz="3200" dirty="0"/>
              <a:t>解析</a:t>
            </a:r>
            <a:r>
              <a:rPr lang="en-US" altLang="zh-CN" sz="3200" dirty="0"/>
              <a:t>】B</a:t>
            </a:r>
            <a:r>
              <a:rPr lang="zh-CN" altLang="en-US" sz="3200" dirty="0"/>
              <a:t>句病句类型是搭配不当，删去“和质量”；</a:t>
            </a:r>
            <a:r>
              <a:rPr lang="en-US" altLang="zh-CN" sz="3200" dirty="0"/>
              <a:t>C</a:t>
            </a:r>
            <a:r>
              <a:rPr lang="zh-CN" altLang="en-US" sz="3200" dirty="0"/>
              <a:t>句次序颠倒，应改为“观察、分析、解决”；</a:t>
            </a:r>
            <a:r>
              <a:rPr lang="en-US" altLang="zh-CN" sz="3200" dirty="0"/>
              <a:t>D</a:t>
            </a:r>
            <a:r>
              <a:rPr lang="zh-CN" altLang="en-US" sz="3200" dirty="0"/>
              <a:t>缺少主语，删去“由于”。</a:t>
            </a:r>
          </a:p>
          <a:p>
            <a:r>
              <a:rPr lang="en-US" altLang="zh-CN" sz="3200" dirty="0"/>
              <a:t>9</a:t>
            </a:r>
            <a:r>
              <a:rPr lang="zh-CN" altLang="en-US" sz="3200" dirty="0"/>
              <a:t>．</a:t>
            </a:r>
            <a:r>
              <a:rPr lang="en-US" altLang="zh-CN" sz="3200" dirty="0"/>
              <a:t>D</a:t>
            </a:r>
            <a:r>
              <a:rPr lang="zh-CN" altLang="en-US" sz="3200" dirty="0"/>
              <a:t>　</a:t>
            </a:r>
            <a:r>
              <a:rPr lang="en-US" altLang="zh-CN" sz="3200" dirty="0"/>
              <a:t>【</a:t>
            </a:r>
            <a:r>
              <a:rPr lang="zh-CN" altLang="en-US" sz="3200" dirty="0"/>
              <a:t>解析</a:t>
            </a:r>
            <a:r>
              <a:rPr lang="en-US" altLang="zh-CN" sz="3200" dirty="0"/>
              <a:t>】A</a:t>
            </a:r>
            <a:r>
              <a:rPr lang="zh-CN" altLang="en-US" sz="3200" dirty="0"/>
              <a:t>句“坚持”后面少宾语，应在句末加上“的道路”或“的方向”；</a:t>
            </a:r>
            <a:r>
              <a:rPr lang="en-US" altLang="zh-CN" sz="3200" dirty="0"/>
              <a:t>B</a:t>
            </a:r>
            <a:r>
              <a:rPr lang="zh-CN" altLang="en-US" sz="3200" dirty="0"/>
              <a:t>句句式杂糅，删去“组成”；</a:t>
            </a:r>
            <a:r>
              <a:rPr lang="en-US" altLang="zh-CN" sz="3200" dirty="0"/>
              <a:t>C</a:t>
            </a:r>
            <a:r>
              <a:rPr lang="zh-CN" altLang="en-US" sz="3200" dirty="0"/>
              <a:t>句句意不明确，“明确的答案”应改为“肯定的答案”。</a:t>
            </a:r>
          </a:p>
          <a:p>
            <a:r>
              <a:rPr lang="en-US" altLang="zh-CN" sz="3200" dirty="0"/>
              <a:t>10</a:t>
            </a:r>
            <a:r>
              <a:rPr lang="zh-CN" altLang="en-US" sz="3200" dirty="0"/>
              <a:t>．</a:t>
            </a:r>
            <a:r>
              <a:rPr lang="en-US" altLang="zh-CN" sz="3200" dirty="0"/>
              <a:t>C【</a:t>
            </a:r>
            <a:r>
              <a:rPr lang="zh-CN" altLang="en-US" sz="3200" dirty="0"/>
              <a:t>解析</a:t>
            </a:r>
            <a:r>
              <a:rPr lang="en-US" altLang="zh-CN" sz="3200" dirty="0"/>
              <a:t>】A</a:t>
            </a:r>
            <a:r>
              <a:rPr lang="zh-CN" altLang="en-US" sz="3200" dirty="0"/>
              <a:t>项中，“大约”与“左右”重复；</a:t>
            </a:r>
            <a:r>
              <a:rPr lang="en-US" altLang="zh-CN" sz="3200" dirty="0"/>
              <a:t>B</a:t>
            </a:r>
            <a:r>
              <a:rPr lang="zh-CN" altLang="en-US" sz="3200" dirty="0"/>
              <a:t>项中，“通过</a:t>
            </a:r>
            <a:r>
              <a:rPr lang="en-US" altLang="zh-CN" sz="3200" dirty="0"/>
              <a:t>……</a:t>
            </a:r>
            <a:r>
              <a:rPr lang="zh-CN" altLang="en-US" sz="3200" dirty="0"/>
              <a:t>使”的句式，缺少主语；</a:t>
            </a:r>
            <a:r>
              <a:rPr lang="en-US" altLang="zh-CN" sz="3200" dirty="0"/>
              <a:t>D</a:t>
            </a:r>
            <a:r>
              <a:rPr lang="zh-CN" altLang="en-US" sz="3200" dirty="0"/>
              <a:t>项中，“推进”与“质量”搭配不当。</a:t>
            </a:r>
          </a:p>
          <a:p>
            <a:endParaRPr lang="zh-CN" altLang="en-US" sz="3200" dirty="0"/>
          </a:p>
        </p:txBody>
      </p:sp>
    </p:spTree>
    <p:extLst>
      <p:ext uri="{BB962C8B-B14F-4D97-AF65-F5344CB8AC3E}">
        <p14:creationId xmlns:p14="http://schemas.microsoft.com/office/powerpoint/2010/main" val="3647467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3B0BB80-DE31-4D4E-BD95-F6B285CD531F}"/>
              </a:ext>
            </a:extLst>
          </p:cNvPr>
          <p:cNvSpPr>
            <a:spLocks noGrp="1"/>
          </p:cNvSpPr>
          <p:nvPr>
            <p:ph idx="1"/>
          </p:nvPr>
        </p:nvSpPr>
        <p:spPr>
          <a:xfrm>
            <a:off x="106680" y="108584"/>
            <a:ext cx="11892280" cy="6617335"/>
          </a:xfrm>
        </p:spPr>
        <p:txBody>
          <a:bodyPr>
            <a:normAutofit/>
          </a:bodyPr>
          <a:lstStyle/>
          <a:p>
            <a:r>
              <a:rPr lang="en-US" altLang="zh-CN" sz="3200" dirty="0"/>
              <a:t>1</a:t>
            </a:r>
            <a:r>
              <a:rPr lang="zh-CN" altLang="en-US" sz="3200" dirty="0"/>
              <a:t>．</a:t>
            </a:r>
            <a:r>
              <a:rPr lang="en-US" altLang="zh-CN" sz="3200" dirty="0"/>
              <a:t>C</a:t>
            </a:r>
            <a:r>
              <a:rPr lang="zh-CN" altLang="en-US" sz="3200" dirty="0"/>
              <a:t>（</a:t>
            </a:r>
            <a:r>
              <a:rPr lang="en-US" altLang="zh-CN" sz="3200" dirty="0"/>
              <a:t>2</a:t>
            </a:r>
            <a:r>
              <a:rPr lang="zh-CN" altLang="en-US" sz="3200" dirty="0"/>
              <a:t>分）</a:t>
            </a:r>
            <a:r>
              <a:rPr lang="en-US" altLang="zh-CN" sz="3200" dirty="0"/>
              <a:t>【</a:t>
            </a:r>
            <a:r>
              <a:rPr lang="zh-CN" altLang="en-US" sz="3200" dirty="0"/>
              <a:t>解析</a:t>
            </a:r>
            <a:r>
              <a:rPr lang="en-US" altLang="zh-CN" sz="3200" dirty="0"/>
              <a:t>】A</a:t>
            </a:r>
            <a:r>
              <a:rPr lang="zh-CN" altLang="en-US" sz="3200" dirty="0"/>
              <a:t>项应为“颔联与颈联”，</a:t>
            </a:r>
            <a:r>
              <a:rPr lang="en-US" altLang="zh-CN" sz="3200" dirty="0"/>
              <a:t>B</a:t>
            </a:r>
            <a:r>
              <a:rPr lang="zh-CN" altLang="en-US" sz="3200" dirty="0"/>
              <a:t>项“不惑”应指四十岁，</a:t>
            </a:r>
            <a:r>
              <a:rPr lang="en-US" altLang="zh-CN" sz="3200" dirty="0"/>
              <a:t>D</a:t>
            </a:r>
            <a:r>
              <a:rPr lang="zh-CN" altLang="en-US" sz="3200" dirty="0"/>
              <a:t>项“相信自己”是动宾结构，其他是偏正结构。</a:t>
            </a:r>
            <a:endParaRPr lang="en-US" altLang="zh-CN" sz="3200" dirty="0"/>
          </a:p>
          <a:p>
            <a:r>
              <a:rPr lang="en-US" altLang="zh-CN" sz="3200" dirty="0"/>
              <a:t>2.【</a:t>
            </a:r>
            <a:r>
              <a:rPr lang="zh-CN" altLang="en-US" sz="3200" dirty="0"/>
              <a:t>答案</a:t>
            </a:r>
            <a:r>
              <a:rPr lang="en-US" altLang="zh-CN" sz="3200" dirty="0"/>
              <a:t>】5</a:t>
            </a:r>
            <a:r>
              <a:rPr lang="zh-CN" altLang="en-US" sz="3200" dirty="0"/>
              <a:t>．</a:t>
            </a:r>
            <a:r>
              <a:rPr lang="en-US" altLang="zh-CN" sz="3200" dirty="0"/>
              <a:t>B</a:t>
            </a:r>
            <a:r>
              <a:rPr lang="zh-CN" altLang="en-US" sz="3200" dirty="0"/>
              <a:t>（</a:t>
            </a:r>
            <a:r>
              <a:rPr lang="en-US" altLang="zh-CN" sz="3200" dirty="0"/>
              <a:t>2</a:t>
            </a:r>
            <a:r>
              <a:rPr lang="zh-CN" altLang="en-US" sz="3200" dirty="0"/>
              <a:t>分）</a:t>
            </a:r>
            <a:r>
              <a:rPr lang="en-US" altLang="zh-CN" sz="3200" dirty="0"/>
              <a:t>【</a:t>
            </a:r>
            <a:r>
              <a:rPr lang="zh-CN" altLang="en-US" sz="3200" dirty="0"/>
              <a:t>解析</a:t>
            </a:r>
            <a:r>
              <a:rPr lang="en-US" altLang="zh-CN" sz="3200" dirty="0"/>
              <a:t>】A</a:t>
            </a:r>
            <a:r>
              <a:rPr lang="zh-CN" altLang="en-US" sz="3200" dirty="0"/>
              <a:t>项中用的是拟人手法，而不是比喻；</a:t>
            </a:r>
            <a:r>
              <a:rPr lang="en-US" altLang="zh-CN" sz="3200" dirty="0"/>
              <a:t>C</a:t>
            </a:r>
            <a:r>
              <a:rPr lang="zh-CN" altLang="en-US" sz="3200" dirty="0"/>
              <a:t>项中“做事的标杆”是偏正短语；</a:t>
            </a:r>
            <a:r>
              <a:rPr lang="en-US" altLang="zh-CN" sz="3200" dirty="0"/>
              <a:t>D</a:t>
            </a:r>
            <a:r>
              <a:rPr lang="zh-CN" altLang="en-US" sz="3200" dirty="0"/>
              <a:t>项中的破折号的作用是解释说明，用法正确。</a:t>
            </a:r>
          </a:p>
          <a:p>
            <a:r>
              <a:rPr lang="en-US" altLang="zh-CN" sz="3200" dirty="0"/>
              <a:t>3</a:t>
            </a:r>
            <a:r>
              <a:rPr lang="zh-CN" altLang="en-US" sz="3200" dirty="0"/>
              <a:t>．</a:t>
            </a:r>
            <a:r>
              <a:rPr lang="en-US" altLang="zh-CN" sz="3200" dirty="0"/>
              <a:t>B</a:t>
            </a:r>
            <a:r>
              <a:rPr lang="zh-CN" altLang="en-US" sz="3200" dirty="0"/>
              <a:t>（</a:t>
            </a:r>
            <a:r>
              <a:rPr lang="en-US" altLang="zh-CN" sz="3200" dirty="0"/>
              <a:t>2</a:t>
            </a:r>
            <a:r>
              <a:rPr lang="zh-CN" altLang="en-US" sz="3200" dirty="0"/>
              <a:t>分）</a:t>
            </a:r>
            <a:r>
              <a:rPr lang="en-US" altLang="zh-CN" sz="3200" dirty="0"/>
              <a:t>【</a:t>
            </a:r>
            <a:r>
              <a:rPr lang="zh-CN" altLang="en-US" sz="3200" dirty="0"/>
              <a:t>解析</a:t>
            </a:r>
            <a:r>
              <a:rPr lang="en-US" altLang="zh-CN" sz="3200" dirty="0"/>
              <a:t>】</a:t>
            </a:r>
            <a:r>
              <a:rPr lang="zh-CN" altLang="en-US" sz="3200" dirty="0"/>
              <a:t>本题考查汉语语法知识，难度较小。“听讲座”是动宾短语，“新选择”是偏正短语。做本题时，注意词性。短语类型、句子成分和复句关系的辨析。</a:t>
            </a:r>
          </a:p>
          <a:p>
            <a:r>
              <a:rPr lang="en-US" altLang="zh-CN" sz="3200" dirty="0"/>
              <a:t>4</a:t>
            </a:r>
            <a:r>
              <a:rPr lang="zh-CN" altLang="en-US" sz="3200" dirty="0"/>
              <a:t>．</a:t>
            </a:r>
            <a:r>
              <a:rPr lang="en-US" altLang="zh-CN" sz="3200" dirty="0"/>
              <a:t>B【</a:t>
            </a:r>
            <a:r>
              <a:rPr lang="zh-CN" altLang="en-US" sz="3200" dirty="0"/>
              <a:t>解析</a:t>
            </a:r>
            <a:r>
              <a:rPr lang="en-US" altLang="zh-CN" sz="3200" dirty="0"/>
              <a:t>】A</a:t>
            </a:r>
            <a:r>
              <a:rPr lang="zh-CN" altLang="en-US" sz="3200" dirty="0"/>
              <a:t>句是选择问，是一个句子，应把第一个问号改为逗号；</a:t>
            </a:r>
            <a:r>
              <a:rPr lang="en-US" altLang="zh-CN" sz="3200" dirty="0"/>
              <a:t>C</a:t>
            </a:r>
            <a:r>
              <a:rPr lang="zh-CN" altLang="en-US" sz="3200" dirty="0"/>
              <a:t>句第二个逗号要放到后双引号的外面；</a:t>
            </a:r>
            <a:r>
              <a:rPr lang="en-US" altLang="zh-CN" sz="3200" dirty="0"/>
              <a:t>D</a:t>
            </a:r>
            <a:r>
              <a:rPr lang="zh-CN" altLang="en-US" sz="3200" dirty="0"/>
              <a:t>句用了“等等”就不必用省略号，属于重复，应删掉“等等”。  </a:t>
            </a:r>
          </a:p>
          <a:p>
            <a:r>
              <a:rPr lang="en-US" altLang="zh-CN" sz="3200" dirty="0"/>
              <a:t>5.C 【</a:t>
            </a:r>
            <a:r>
              <a:rPr lang="zh-CN" altLang="en-US" sz="3200" dirty="0"/>
              <a:t>解析</a:t>
            </a:r>
            <a:r>
              <a:rPr lang="en-US" altLang="zh-CN" sz="3200" dirty="0"/>
              <a:t>】A</a:t>
            </a:r>
            <a:r>
              <a:rPr lang="zh-CN" altLang="en-US" sz="3200" dirty="0"/>
              <a:t>句“等”后面不能再用省略号；</a:t>
            </a:r>
            <a:r>
              <a:rPr lang="en-US" altLang="zh-CN" sz="3200" dirty="0"/>
              <a:t>B</a:t>
            </a:r>
            <a:r>
              <a:rPr lang="zh-CN" altLang="en-US" sz="3200" dirty="0"/>
              <a:t>句中冒号不能用在无停顿处，“发出”后不能加冒号；</a:t>
            </a:r>
            <a:r>
              <a:rPr lang="en-US" altLang="zh-CN" sz="3200" dirty="0"/>
              <a:t>D</a:t>
            </a:r>
            <a:r>
              <a:rPr lang="zh-CN" altLang="en-US" sz="3200" dirty="0"/>
              <a:t>句括号应放到书名号之后。</a:t>
            </a:r>
          </a:p>
          <a:p>
            <a:endParaRPr lang="zh-CN" altLang="en-US" sz="3200" dirty="0"/>
          </a:p>
        </p:txBody>
      </p:sp>
    </p:spTree>
    <p:extLst>
      <p:ext uri="{BB962C8B-B14F-4D97-AF65-F5344CB8AC3E}">
        <p14:creationId xmlns:p14="http://schemas.microsoft.com/office/powerpoint/2010/main" val="3037525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3B0BB80-DE31-4D4E-BD95-F6B285CD531F}"/>
              </a:ext>
            </a:extLst>
          </p:cNvPr>
          <p:cNvSpPr>
            <a:spLocks noGrp="1"/>
          </p:cNvSpPr>
          <p:nvPr>
            <p:ph idx="1"/>
          </p:nvPr>
        </p:nvSpPr>
        <p:spPr>
          <a:xfrm>
            <a:off x="106680" y="108584"/>
            <a:ext cx="11892280" cy="6617335"/>
          </a:xfrm>
        </p:spPr>
        <p:txBody>
          <a:bodyPr>
            <a:normAutofit/>
          </a:bodyPr>
          <a:lstStyle/>
          <a:p>
            <a:r>
              <a:rPr lang="en-US" altLang="zh-CN" sz="3200" dirty="0"/>
              <a:t>6.B【</a:t>
            </a:r>
            <a:r>
              <a:rPr lang="zh-CN" altLang="en-US" sz="3200" dirty="0"/>
              <a:t>解析</a:t>
            </a:r>
            <a:r>
              <a:rPr lang="en-US" altLang="zh-CN" sz="3200" dirty="0"/>
              <a:t>】A</a:t>
            </a:r>
            <a:r>
              <a:rPr lang="zh-CN" altLang="en-US" sz="3200" dirty="0"/>
              <a:t>句中的顿号要改为逗号；</a:t>
            </a:r>
            <a:r>
              <a:rPr lang="en-US" altLang="zh-CN" sz="3200" dirty="0"/>
              <a:t>C</a:t>
            </a:r>
            <a:r>
              <a:rPr lang="zh-CN" altLang="en-US" sz="3200" dirty="0"/>
              <a:t>句中的问号要放在“罗丹大师”的后面，“起来的”后面用逗号；</a:t>
            </a:r>
            <a:r>
              <a:rPr lang="en-US" altLang="zh-CN" sz="3200" dirty="0"/>
              <a:t>D</a:t>
            </a:r>
            <a:r>
              <a:rPr lang="zh-CN" altLang="en-US" sz="3200" dirty="0"/>
              <a:t>项中，省略号和“等”字不能同时使用，所以应该删去“</a:t>
            </a:r>
            <a:r>
              <a:rPr lang="en-US" altLang="zh-CN" sz="3200" dirty="0"/>
              <a:t>……”</a:t>
            </a:r>
            <a:r>
              <a:rPr lang="zh-CN" altLang="en-US" sz="3200" dirty="0"/>
              <a:t>或“等”。所以答案是</a:t>
            </a:r>
            <a:r>
              <a:rPr lang="en-US" altLang="zh-CN" sz="3200" dirty="0"/>
              <a:t>B</a:t>
            </a:r>
            <a:r>
              <a:rPr lang="zh-CN" altLang="en-US" sz="3200" dirty="0"/>
              <a:t>。</a:t>
            </a:r>
          </a:p>
          <a:p>
            <a:r>
              <a:rPr lang="en-US" altLang="zh-CN" sz="3200" dirty="0"/>
              <a:t>8.A 【</a:t>
            </a:r>
            <a:r>
              <a:rPr lang="zh-CN" altLang="en-US" sz="3200" dirty="0"/>
              <a:t>解析</a:t>
            </a:r>
            <a:r>
              <a:rPr lang="en-US" altLang="zh-CN" sz="3200" dirty="0"/>
              <a:t>】“</a:t>
            </a:r>
            <a:r>
              <a:rPr lang="zh-CN" altLang="en-US" sz="3200" dirty="0"/>
              <a:t>解答如何申报‘青少年科技创新市长奖’”不是疑问句，而是陈述句，应用句号。 </a:t>
            </a:r>
          </a:p>
          <a:p>
            <a:r>
              <a:rPr lang="en-US" altLang="zh-CN" sz="3200" dirty="0"/>
              <a:t>9</a:t>
            </a:r>
            <a:r>
              <a:rPr lang="zh-CN" altLang="en-US" sz="3200" dirty="0"/>
              <a:t>．</a:t>
            </a:r>
            <a:r>
              <a:rPr lang="en-US" altLang="zh-CN" sz="3200" dirty="0"/>
              <a:t>B</a:t>
            </a:r>
            <a:r>
              <a:rPr lang="zh-CN" altLang="en-US" sz="3200" dirty="0"/>
              <a:t>（</a:t>
            </a:r>
            <a:r>
              <a:rPr lang="en-US" altLang="zh-CN" sz="3200" dirty="0"/>
              <a:t>2</a:t>
            </a:r>
            <a:r>
              <a:rPr lang="zh-CN" altLang="en-US" sz="3200" dirty="0"/>
              <a:t>分）</a:t>
            </a:r>
            <a:r>
              <a:rPr lang="en-US" altLang="zh-CN" sz="3200" dirty="0"/>
              <a:t>【</a:t>
            </a:r>
            <a:r>
              <a:rPr lang="zh-CN" altLang="en-US" sz="3200" dirty="0"/>
              <a:t>解析</a:t>
            </a:r>
            <a:r>
              <a:rPr lang="en-US" altLang="zh-CN" sz="3200" dirty="0"/>
              <a:t>】A</a:t>
            </a:r>
            <a:r>
              <a:rPr lang="zh-CN" altLang="en-US" sz="3200" dirty="0"/>
              <a:t>项中，“他对我说”后面应为逗号；</a:t>
            </a:r>
            <a:r>
              <a:rPr lang="en-US" altLang="zh-CN" sz="3200" dirty="0"/>
              <a:t>C</a:t>
            </a:r>
            <a:r>
              <a:rPr lang="zh-CN" altLang="en-US" sz="3200" dirty="0"/>
              <a:t>项中“几片梨子，几颗葡萄，几块西瓜”短语并列应该用顿号；</a:t>
            </a:r>
            <a:r>
              <a:rPr lang="en-US" altLang="zh-CN" sz="3200" dirty="0"/>
              <a:t>D</a:t>
            </a:r>
            <a:r>
              <a:rPr lang="zh-CN" altLang="en-US" sz="3200" dirty="0"/>
              <a:t>项“少昊陵”“邹城的峄山”“泗水的泉林”之间应用逗号。</a:t>
            </a:r>
          </a:p>
          <a:p>
            <a:r>
              <a:rPr lang="en-US" altLang="zh-CN" sz="3200" dirty="0"/>
              <a:t>10</a:t>
            </a:r>
            <a:r>
              <a:rPr lang="zh-CN" altLang="en-US" sz="3200" dirty="0"/>
              <a:t>．</a:t>
            </a:r>
            <a:r>
              <a:rPr lang="en-US" altLang="zh-CN" sz="3200" dirty="0"/>
              <a:t>C</a:t>
            </a:r>
            <a:r>
              <a:rPr lang="zh-CN" altLang="en-US" sz="3200" dirty="0"/>
              <a:t>（</a:t>
            </a:r>
            <a:r>
              <a:rPr lang="en-US" altLang="zh-CN" sz="3200" dirty="0"/>
              <a:t>2</a:t>
            </a:r>
            <a:r>
              <a:rPr lang="zh-CN" altLang="en-US" sz="3200" dirty="0"/>
              <a:t>分）</a:t>
            </a:r>
            <a:r>
              <a:rPr lang="en-US" altLang="zh-CN" sz="3200" dirty="0"/>
              <a:t>【</a:t>
            </a:r>
            <a:r>
              <a:rPr lang="zh-CN" altLang="en-US" sz="3200" dirty="0"/>
              <a:t>解析</a:t>
            </a:r>
            <a:r>
              <a:rPr lang="en-US" altLang="zh-CN" sz="3200" dirty="0"/>
              <a:t>】</a:t>
            </a:r>
            <a:r>
              <a:rPr lang="zh-CN" altLang="en-US" sz="3200" dirty="0"/>
              <a:t>Ｃ项结尾的句号应在引号外。</a:t>
            </a:r>
          </a:p>
          <a:p>
            <a:r>
              <a:rPr lang="en-US" altLang="zh-CN" sz="3200" dirty="0"/>
              <a:t>11</a:t>
            </a:r>
            <a:r>
              <a:rPr lang="zh-CN" altLang="en-US" sz="3200" dirty="0"/>
              <a:t>．</a:t>
            </a:r>
            <a:r>
              <a:rPr lang="en-US" altLang="zh-CN" sz="3200" dirty="0"/>
              <a:t>C</a:t>
            </a:r>
            <a:r>
              <a:rPr lang="zh-CN" altLang="en-US" sz="3200" dirty="0"/>
              <a:t>（</a:t>
            </a:r>
            <a:r>
              <a:rPr lang="en-US" altLang="zh-CN" sz="3200" dirty="0"/>
              <a:t>3</a:t>
            </a:r>
            <a:r>
              <a:rPr lang="zh-CN" altLang="en-US" sz="3200" dirty="0"/>
              <a:t>分）</a:t>
            </a:r>
            <a:r>
              <a:rPr lang="en-US" altLang="zh-CN" sz="3200" dirty="0"/>
              <a:t>【</a:t>
            </a:r>
            <a:r>
              <a:rPr lang="zh-CN" altLang="en-US" sz="3200" dirty="0"/>
              <a:t>解析</a:t>
            </a:r>
            <a:r>
              <a:rPr lang="en-US" altLang="zh-CN" sz="3200" dirty="0"/>
              <a:t>】A</a:t>
            </a:r>
            <a:r>
              <a:rPr lang="zh-CN" altLang="en-US" sz="3200" dirty="0"/>
              <a:t>项的冒号应为破折号，</a:t>
            </a:r>
            <a:r>
              <a:rPr lang="en-US" altLang="zh-CN" sz="3200" dirty="0"/>
              <a:t>B</a:t>
            </a:r>
            <a:r>
              <a:rPr lang="zh-CN" altLang="en-US" sz="3200" dirty="0"/>
              <a:t>项的问号应为句号，</a:t>
            </a:r>
            <a:r>
              <a:rPr lang="en-US" altLang="zh-CN" sz="3200" dirty="0"/>
              <a:t>D</a:t>
            </a:r>
            <a:r>
              <a:rPr lang="zh-CN" altLang="en-US" sz="3200" dirty="0"/>
              <a:t>项第二个“有的地方”前的逗号应为分号。</a:t>
            </a:r>
          </a:p>
          <a:p>
            <a:endParaRPr lang="zh-CN" altLang="en-US" sz="3200" dirty="0"/>
          </a:p>
        </p:txBody>
      </p:sp>
    </p:spTree>
    <p:extLst>
      <p:ext uri="{BB962C8B-B14F-4D97-AF65-F5344CB8AC3E}">
        <p14:creationId xmlns:p14="http://schemas.microsoft.com/office/powerpoint/2010/main" val="3612818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3B0BB80-DE31-4D4E-BD95-F6B285CD531F}"/>
              </a:ext>
            </a:extLst>
          </p:cNvPr>
          <p:cNvSpPr>
            <a:spLocks noGrp="1"/>
          </p:cNvSpPr>
          <p:nvPr>
            <p:ph idx="1"/>
          </p:nvPr>
        </p:nvSpPr>
        <p:spPr>
          <a:xfrm>
            <a:off x="106680" y="108584"/>
            <a:ext cx="11892280" cy="6617335"/>
          </a:xfrm>
        </p:spPr>
        <p:txBody>
          <a:bodyPr>
            <a:normAutofit/>
          </a:bodyPr>
          <a:lstStyle/>
          <a:p>
            <a:r>
              <a:rPr lang="en-US" altLang="zh-CN" sz="3200" dirty="0"/>
              <a:t>12</a:t>
            </a:r>
            <a:r>
              <a:rPr lang="zh-CN" altLang="en-US" sz="3200" dirty="0"/>
              <a:t>．</a:t>
            </a:r>
            <a:r>
              <a:rPr lang="en-US" altLang="zh-CN" sz="3200" dirty="0"/>
              <a:t>D</a:t>
            </a:r>
            <a:r>
              <a:rPr lang="zh-CN" altLang="en-US" sz="3200" dirty="0"/>
              <a:t>（</a:t>
            </a:r>
            <a:r>
              <a:rPr lang="en-US" altLang="zh-CN" sz="3200" dirty="0"/>
              <a:t>2</a:t>
            </a:r>
            <a:r>
              <a:rPr lang="zh-CN" altLang="en-US" sz="3200" dirty="0"/>
              <a:t>分）Ａ项中“太阳”和“雨水”是两个并列的句子，它们之间应用分号；</a:t>
            </a:r>
            <a:r>
              <a:rPr lang="en-US" altLang="zh-CN" sz="3200" dirty="0"/>
              <a:t>B</a:t>
            </a:r>
            <a:r>
              <a:rPr lang="zh-CN" altLang="en-US" sz="3200" dirty="0"/>
              <a:t>项句子陈述语气，句末问号应改为句号；</a:t>
            </a:r>
            <a:r>
              <a:rPr lang="en-US" altLang="zh-CN" sz="3200" dirty="0"/>
              <a:t>C</a:t>
            </a:r>
            <a:r>
              <a:rPr lang="zh-CN" altLang="en-US" sz="3200" dirty="0"/>
              <a:t>项诗句为间接引用，间接引用时应将后引号前的句号删去。</a:t>
            </a:r>
          </a:p>
          <a:p>
            <a:r>
              <a:rPr lang="en-US" altLang="zh-CN" sz="3200" dirty="0"/>
              <a:t>13</a:t>
            </a:r>
            <a:r>
              <a:rPr lang="zh-CN" altLang="en-US" sz="3200" dirty="0"/>
              <a:t>．</a:t>
            </a:r>
            <a:r>
              <a:rPr lang="en-US" altLang="zh-CN" sz="3200" dirty="0"/>
              <a:t>D【</a:t>
            </a:r>
            <a:r>
              <a:rPr lang="zh-CN" altLang="en-US" sz="3200" dirty="0"/>
              <a:t>解析</a:t>
            </a:r>
            <a:r>
              <a:rPr lang="en-US" altLang="zh-CN" sz="3200" dirty="0"/>
              <a:t>】D</a:t>
            </a:r>
            <a:r>
              <a:rPr lang="zh-CN" altLang="en-US" sz="3200" dirty="0"/>
              <a:t>项是直接引用，“？”应该在引号里面。</a:t>
            </a:r>
          </a:p>
          <a:p>
            <a:endParaRPr lang="zh-CN" altLang="en-US" sz="3200" dirty="0"/>
          </a:p>
        </p:txBody>
      </p:sp>
    </p:spTree>
    <p:extLst>
      <p:ext uri="{BB962C8B-B14F-4D97-AF65-F5344CB8AC3E}">
        <p14:creationId xmlns:p14="http://schemas.microsoft.com/office/powerpoint/2010/main" val="274824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3B0BB80-DE31-4D4E-BD95-F6B285CD531F}"/>
              </a:ext>
            </a:extLst>
          </p:cNvPr>
          <p:cNvSpPr>
            <a:spLocks noGrp="1"/>
          </p:cNvSpPr>
          <p:nvPr>
            <p:ph idx="1"/>
          </p:nvPr>
        </p:nvSpPr>
        <p:spPr>
          <a:xfrm>
            <a:off x="106680" y="108584"/>
            <a:ext cx="11892280" cy="6617335"/>
          </a:xfrm>
        </p:spPr>
        <p:txBody>
          <a:bodyPr>
            <a:normAutofit/>
          </a:bodyPr>
          <a:lstStyle/>
          <a:p>
            <a:endParaRPr lang="zh-CN" altLang="en-US" sz="3200" dirty="0"/>
          </a:p>
        </p:txBody>
      </p:sp>
    </p:spTree>
    <p:extLst>
      <p:ext uri="{BB962C8B-B14F-4D97-AF65-F5344CB8AC3E}">
        <p14:creationId xmlns:p14="http://schemas.microsoft.com/office/powerpoint/2010/main" val="11399307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3B0BB80-DE31-4D4E-BD95-F6B285CD531F}"/>
              </a:ext>
            </a:extLst>
          </p:cNvPr>
          <p:cNvSpPr>
            <a:spLocks noGrp="1"/>
          </p:cNvSpPr>
          <p:nvPr>
            <p:ph idx="1"/>
          </p:nvPr>
        </p:nvSpPr>
        <p:spPr>
          <a:xfrm>
            <a:off x="106680" y="108584"/>
            <a:ext cx="11892280" cy="6617335"/>
          </a:xfrm>
        </p:spPr>
        <p:txBody>
          <a:bodyPr>
            <a:normAutofit/>
          </a:bodyPr>
          <a:lstStyle/>
          <a:p>
            <a:endParaRPr lang="zh-CN" altLang="en-US" sz="3200" dirty="0"/>
          </a:p>
        </p:txBody>
      </p:sp>
    </p:spTree>
    <p:extLst>
      <p:ext uri="{BB962C8B-B14F-4D97-AF65-F5344CB8AC3E}">
        <p14:creationId xmlns:p14="http://schemas.microsoft.com/office/powerpoint/2010/main" val="2065757418"/>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2158</Words>
  <Application>Microsoft Office PowerPoint</Application>
  <PresentationFormat>宽屏</PresentationFormat>
  <Paragraphs>59</Paragraphs>
  <Slides>20</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等线</vt:lpstr>
      <vt:lpstr>等线 Light</vt:lpstr>
      <vt:lpstr>黑体</vt:lpstr>
      <vt:lpstr>宋体</vt:lpstr>
      <vt:lpstr>Arial</vt:lpstr>
      <vt:lpstr>Calibri</vt:lpstr>
      <vt:lpstr>Times New Roman</vt:lpstr>
      <vt:lpstr>Office 主题​​</vt:lpstr>
      <vt:lpstr>文学类解析版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八下期末考试语病标点解析版</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文学类解析版</dc:title>
  <dc:creator>优优 胡</dc:creator>
  <cp:lastModifiedBy>优优 胡</cp:lastModifiedBy>
  <cp:revision>12</cp:revision>
  <dcterms:created xsi:type="dcterms:W3CDTF">2020-07-11T09:45:31Z</dcterms:created>
  <dcterms:modified xsi:type="dcterms:W3CDTF">2020-07-11T10:02:15Z</dcterms:modified>
</cp:coreProperties>
</file>