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tiff" ContentType="image/tif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1133" r:id="rId3"/>
    <p:sldId id="850" r:id="rId5"/>
    <p:sldId id="427" r:id="rId6"/>
    <p:sldId id="1142" r:id="rId7"/>
    <p:sldId id="1143" r:id="rId8"/>
    <p:sldId id="1144" r:id="rId9"/>
    <p:sldId id="1145" r:id="rId10"/>
    <p:sldId id="1146" r:id="rId11"/>
    <p:sldId id="1147" r:id="rId12"/>
    <p:sldId id="1151" r:id="rId13"/>
    <p:sldId id="1152" r:id="rId14"/>
    <p:sldId id="1153" r:id="rId15"/>
    <p:sldId id="1154" r:id="rId16"/>
    <p:sldId id="1155" r:id="rId17"/>
  </p:sldIdLst>
  <p:sldSz cx="12192000" cy="6858000"/>
  <p:notesSz cx="6858000" cy="9144000"/>
  <p:custDataLst>
    <p:tags r:id="rId22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7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xjj" initials="x" lastIdx="1" clrIdx="1"/>
  <p:cmAuthor id="3" name="lenovo" initials="l" lastIdx="14" clrIdx="2"/>
  <p:cmAuthor id="4" name="admin" initials="a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3F"/>
    <a:srgbClr val="37A76F"/>
    <a:srgbClr val="D5E8DF"/>
    <a:srgbClr val="EBF3D9"/>
    <a:srgbClr val="007F39"/>
    <a:srgbClr val="FFF07E"/>
    <a:srgbClr val="FFEF00"/>
    <a:srgbClr val="FFFFFF"/>
    <a:srgbClr val="EA8A30"/>
    <a:srgbClr val="009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572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2" Type="http://schemas.openxmlformats.org/officeDocument/2006/relationships/tags" Target="tags/tag5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435"/>
            <a:ext cx="5177155" cy="572686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第1节　功、功率的相关计算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435"/>
            <a:ext cx="5086985" cy="569440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第1节　功、功率的相关计算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4" name="文本框 3" descr="7b0a202020202262756c6c6574223a20227b5c2263617465676f727949645c223a31303030362c5c2274656d706c61746549645c223a32303233313438317d220a7d0a"/>
          <p:cNvSpPr txBox="1"/>
          <p:nvPr userDrawn="1"/>
        </p:nvSpPr>
        <p:spPr>
          <a:xfrm>
            <a:off x="304165" y="714375"/>
            <a:ext cx="11583035" cy="5987504"/>
          </a:xfrm>
          <a:prstGeom prst="roundRect">
            <a:avLst>
              <a:gd name="adj" fmla="val 3533"/>
            </a:avLst>
          </a:prstGeom>
          <a:solidFill>
            <a:srgbClr val="CBEAC0"/>
          </a:solidFill>
          <a:ln w="60325">
            <a:solidFill>
              <a:schemeClr val="bg1"/>
            </a:solidFill>
          </a:ln>
          <a:effectLst>
            <a:softEdge rad="31750"/>
          </a:effectLst>
        </p:spPr>
        <p:txBody>
          <a:bodyPr wrap="square" anchor="t" anchorCtr="0">
            <a:spAutoFit/>
          </a:bodyPr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564370" y="5988050"/>
            <a:ext cx="718820" cy="25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9045" y="4981575"/>
            <a:ext cx="1782445" cy="14693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04655" y="4204335"/>
            <a:ext cx="2374265" cy="1957705"/>
          </a:xfrm>
          <a:prstGeom prst="rect">
            <a:avLst/>
          </a:prstGeom>
        </p:spPr>
      </p:pic>
      <p:cxnSp>
        <p:nvCxnSpPr>
          <p:cNvPr id="20" name="直接连接符 19"/>
          <p:cNvCxnSpPr/>
          <p:nvPr userDrawn="1"/>
        </p:nvCxnSpPr>
        <p:spPr>
          <a:xfrm>
            <a:off x="2726690" y="1188879"/>
            <a:ext cx="1076325" cy="7938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 userDrawn="1"/>
        </p:nvCxnSpPr>
        <p:spPr>
          <a:xfrm>
            <a:off x="6860540" y="1189673"/>
            <a:ext cx="1076325" cy="6350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6088380"/>
            <a:ext cx="12192635" cy="632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pic>
        <p:nvPicPr>
          <p:cNvPr id="5" name="图片 4" descr="版权声明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85265" y="1184275"/>
            <a:ext cx="9221470" cy="477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2235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5135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wmf"/><Relationship Id="rId1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1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9364345" y="5418455"/>
            <a:ext cx="1889760" cy="715645"/>
            <a:chOff x="15152" y="8983"/>
            <a:chExt cx="2976" cy="1127"/>
          </a:xfrm>
        </p:grpSpPr>
        <p:sp>
          <p:nvSpPr>
            <p:cNvPr id="4" name="文本框 3"/>
            <p:cNvSpPr txBox="1"/>
            <p:nvPr userDrawn="1"/>
          </p:nvSpPr>
          <p:spPr>
            <a:xfrm>
              <a:off x="15152" y="8983"/>
              <a:ext cx="2976" cy="1126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B4C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物</a:t>
              </a:r>
              <a:r>
                <a:rPr kumimoji="0" lang="en-US" alt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lang="zh-CN" sz="3600" b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理</a:t>
              </a:r>
              <a:endParaRPr kumimoji="0" 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7" name="直接连接符 16"/>
            <p:cNvCxnSpPr/>
            <p:nvPr/>
          </p:nvCxnSpPr>
          <p:spPr>
            <a:xfrm>
              <a:off x="15152" y="10110"/>
              <a:ext cx="2976" cy="0"/>
            </a:xfrm>
            <a:prstGeom prst="line">
              <a:avLst/>
            </a:prstGeom>
            <a:ln w="25400" cap="flat" cmpd="sng">
              <a:solidFill>
                <a:srgbClr val="333F5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195"/>
          <p:cNvSpPr txBox="1"/>
          <p:nvPr/>
        </p:nvSpPr>
        <p:spPr>
          <a:xfrm>
            <a:off x="1388745" y="1993820"/>
            <a:ext cx="7880350" cy="1134270"/>
          </a:xfrm>
          <a:prstGeom prst="roundRect">
            <a:avLst/>
          </a:prstGeom>
          <a:solidFill>
            <a:schemeClr val="bg1"/>
          </a:solidFill>
          <a:ln>
            <a:solidFill>
              <a:srgbClr val="4FA77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7500">
                <a:solidFill>
                  <a:schemeClr val="accent1"/>
                </a:solidFill>
                <a:effectLst>
                  <a:outerShdw dist="63500" dir="5400000" algn="tl" rotWithShape="0">
                    <a:prstClr val="black">
                      <a:alpha val="10000"/>
                    </a:prstClr>
                  </a:outerShdw>
                </a:effectLst>
                <a:latin typeface="DIN-BlackItalic" pitchFamily="50" charset="0"/>
                <a:ea typeface="+mj-ea"/>
              </a:defRPr>
            </a:lvl1pPr>
          </a:lstStyle>
          <a:p>
            <a:pPr algn="ctr" fontAlgn="auto"/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功、功率的相关计算</a:t>
            </a:r>
            <a:endParaRPr lang="zh-CN" altLang="en-US" sz="6000" b="1" kern="0" spc="100">
              <a:solidFill>
                <a:srgbClr val="252525"/>
              </a:solidFill>
              <a:latin typeface="Times New Roman" panose="02020603050405020304" charset="0"/>
              <a:ea typeface="黑体" panose="02010609060101010101" charset="-122"/>
              <a:cs typeface="+mn-ea"/>
              <a:sym typeface="+mn-lt"/>
            </a:endParaRPr>
          </a:p>
        </p:txBody>
      </p:sp>
      <p:sp>
        <p:nvSpPr>
          <p:cNvPr id="8" name="矩形: 圆角 87"/>
          <p:cNvSpPr/>
          <p:nvPr userDrawn="1">
            <p:custDataLst>
              <p:tags r:id="rId1"/>
            </p:custDataLst>
          </p:nvPr>
        </p:nvSpPr>
        <p:spPr>
          <a:xfrm>
            <a:off x="3819366" y="761364"/>
            <a:ext cx="3017838" cy="892175"/>
          </a:xfrm>
          <a:prstGeom prst="roundRect">
            <a:avLst/>
          </a:prstGeom>
          <a:noFill/>
          <a:ln w="19050">
            <a:noFill/>
          </a:ln>
          <a:effectLst>
            <a:outerShdw blurRad="165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 fontAlgn="auto"/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第1节</a:t>
            </a:r>
            <a:endParaRPr lang="zh-CN" altLang="en-US" sz="4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5077" name="组合 23"/>
          <p:cNvGrpSpPr>
            <a:grpSpLocks noChangeAspect="1"/>
          </p:cNvGrpSpPr>
          <p:nvPr/>
        </p:nvGrpSpPr>
        <p:grpSpPr>
          <a:xfrm>
            <a:off x="367348" y="739140"/>
            <a:ext cx="2566988" cy="583564"/>
            <a:chOff x="728" y="8809"/>
            <a:chExt cx="4041" cy="918"/>
          </a:xfrm>
        </p:grpSpPr>
        <p:pic>
          <p:nvPicPr>
            <p:cNvPr id="45078" name="图片 6" descr="15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28" y="8809"/>
              <a:ext cx="1100" cy="90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5079" name="文本框 15"/>
            <p:cNvSpPr txBox="1"/>
            <p:nvPr/>
          </p:nvSpPr>
          <p:spPr>
            <a:xfrm>
              <a:off x="1783" y="8809"/>
              <a:ext cx="2986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3200" b="1"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rPr>
                <a:t>基础过关</a:t>
              </a:r>
              <a:endParaRPr lang="zh-CN" altLang="en-US" sz="3200" b="1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276860" y="1461135"/>
            <a:ext cx="1955165" cy="521970"/>
            <a:chOff x="13437" y="1837"/>
            <a:chExt cx="3079" cy="822"/>
          </a:xfrm>
        </p:grpSpPr>
        <p:pic>
          <p:nvPicPr>
            <p:cNvPr id="174" name="图片 9" descr="132"/>
            <p:cNvPicPr>
              <a:picLocks noChangeAspect="1"/>
            </p:cNvPicPr>
            <p:nvPr/>
          </p:nvPicPr>
          <p:blipFill>
            <a:blip r:embed="rId2"/>
            <a:srcRect l="20692"/>
            <a:stretch>
              <a:fillRect/>
            </a:stretch>
          </p:blipFill>
          <p:spPr>
            <a:xfrm>
              <a:off x="13548" y="1908"/>
              <a:ext cx="2950" cy="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5" name="文本框 10"/>
            <p:cNvSpPr txBox="1"/>
            <p:nvPr/>
          </p:nvSpPr>
          <p:spPr>
            <a:xfrm>
              <a:off x="13437" y="1837"/>
              <a:ext cx="221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命题点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76" name="文本框 10"/>
            <p:cNvSpPr txBox="1"/>
            <p:nvPr/>
          </p:nvSpPr>
          <p:spPr>
            <a:xfrm>
              <a:off x="15734" y="18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28" name="文本框 127"/>
          <p:cNvSpPr txBox="1"/>
          <p:nvPr/>
        </p:nvSpPr>
        <p:spPr>
          <a:xfrm>
            <a:off x="2494915" y="1430972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uFill>
                  <a:solidFill>
                    <a:srgbClr val="000000"/>
                  </a:solidFill>
                </a:uFill>
                <a:ea typeface="黑体" panose="02010609060101010101" charset="-122"/>
              </a:rPr>
              <a:t>功、功率的相关判断</a:t>
            </a:r>
            <a:endParaRPr lang="zh-CN" altLang="en-US" sz="3200" b="1">
              <a:uFill>
                <a:solidFill>
                  <a:srgbClr val="000000"/>
                </a:solidFill>
              </a:uFill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9240" y="1972310"/>
            <a:ext cx="1165352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1.(       </a:t>
            </a:r>
            <a:r>
              <a:rPr lang="zh-CN" sz="3200" b="1">
                <a:uFill>
                  <a:solidFill>
                    <a:srgbClr val="000000"/>
                  </a:solidFill>
                </a:uFill>
                <a:ea typeface="黑体" panose="02010609060101010101" charset="-122"/>
              </a:rPr>
              <a:t>沪粤八下习题改编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如图为一名举重运动员做挺举连续动作时的几个状态图</a:t>
            </a:r>
            <a:r>
              <a:rPr lang="en-US" altLang="zh-CN" sz="3200" b="1"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下列过程中运动员对杠铃没有做功的是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   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zh-CN" sz="3200" b="1">
                <a:ea typeface="宋体" panose="02010600030101010101" pitchFamily="2" charset="-122"/>
              </a:rPr>
              <a:t>发力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→</a:t>
            </a:r>
            <a:r>
              <a:rPr lang="zh-CN" sz="3200" b="1">
                <a:ea typeface="宋体" panose="02010600030101010101" pitchFamily="2" charset="-122"/>
              </a:rPr>
              <a:t>上拉    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上拉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→</a:t>
            </a:r>
            <a:r>
              <a:rPr lang="zh-CN" sz="3200" b="1">
                <a:ea typeface="宋体" panose="02010600030101010101" pitchFamily="2" charset="-122"/>
              </a:rPr>
              <a:t>翻站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C. </a:t>
            </a:r>
            <a:r>
              <a:rPr lang="zh-CN" sz="3200" b="1">
                <a:ea typeface="宋体" panose="02010600030101010101" pitchFamily="2" charset="-122"/>
              </a:rPr>
              <a:t>翻站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→</a:t>
            </a:r>
            <a:r>
              <a:rPr lang="zh-CN" sz="3200" b="1">
                <a:ea typeface="宋体" panose="02010600030101010101" pitchFamily="2" charset="-122"/>
              </a:rPr>
              <a:t>上挺    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zh-CN" sz="3200" b="1">
                <a:ea typeface="宋体" panose="02010600030101010101" pitchFamily="2" charset="-122"/>
              </a:rPr>
              <a:t>举着杠铃站立一段时间</a:t>
            </a:r>
            <a:endParaRPr lang="zh-CN" altLang="en-US"/>
          </a:p>
        </p:txBody>
      </p:sp>
      <p:pic>
        <p:nvPicPr>
          <p:cNvPr id="207" name="图片 2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" y="2247265"/>
            <a:ext cx="636270" cy="431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956290" y="2926715"/>
            <a:ext cx="4762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D</a:t>
            </a:r>
            <a:endParaRPr lang="zh-CN" altLang="en-US"/>
          </a:p>
        </p:txBody>
      </p:sp>
      <p:pic>
        <p:nvPicPr>
          <p:cNvPr id="3" name="图片 -21474823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8685" y="3880485"/>
            <a:ext cx="8206105" cy="1571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281305" y="602615"/>
            <a:ext cx="11629390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杭州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现有甲、乙、丙三个质量不同的物体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zh-CN" sz="3200" b="1" baseline="-25000">
                <a:ea typeface="宋体" panose="02010600030101010101" pitchFamily="2" charset="-122"/>
              </a:rPr>
              <a:t>甲</a:t>
            </a:r>
            <a:r>
              <a:rPr lang="zh-CN" sz="3200" b="1">
                <a:ea typeface="宋体" panose="02010600030101010101" pitchFamily="2" charset="-122"/>
              </a:rPr>
              <a:t>＞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zh-CN" sz="3200" b="1" baseline="-25000">
                <a:ea typeface="宋体" panose="02010600030101010101" pitchFamily="2" charset="-122"/>
              </a:rPr>
              <a:t>乙</a:t>
            </a:r>
            <a:r>
              <a:rPr lang="zh-CN" sz="3200" b="1">
                <a:ea typeface="宋体" panose="02010600030101010101" pitchFamily="2" charset="-122"/>
              </a:rPr>
              <a:t>＞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zh-CN" sz="3200" b="1" baseline="-25000">
                <a:ea typeface="宋体" panose="02010600030101010101" pitchFamily="2" charset="-122"/>
              </a:rPr>
              <a:t>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，在相等的恒力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作用下，分别在水平方向、沿斜面向上、竖直方向通过了相等的距离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，如图所示，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在三种情况下做的功分别为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甲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乙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丙</a:t>
            </a:r>
            <a:r>
              <a:rPr lang="zh-CN" sz="3200" b="1">
                <a:ea typeface="宋体" panose="02010600030101010101" pitchFamily="2" charset="-122"/>
              </a:rPr>
              <a:t>，三者大小判断正确的是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甲</a:t>
            </a:r>
            <a:r>
              <a:rPr lang="zh-CN" sz="3200" b="1">
                <a:ea typeface="宋体" panose="02010600030101010101" pitchFamily="2" charset="-122"/>
              </a:rPr>
              <a:t>＞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乙</a:t>
            </a:r>
            <a:r>
              <a:rPr lang="zh-CN" sz="3200" b="1">
                <a:ea typeface="宋体" panose="02010600030101010101" pitchFamily="2" charset="-122"/>
              </a:rPr>
              <a:t>＞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甲</a:t>
            </a:r>
            <a:r>
              <a:rPr lang="zh-CN" sz="3200" b="1">
                <a:ea typeface="宋体" panose="02010600030101010101" pitchFamily="2" charset="-122"/>
              </a:rPr>
              <a:t>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乙</a:t>
            </a:r>
            <a:r>
              <a:rPr lang="zh-CN" sz="3200" b="1">
                <a:ea typeface="宋体" panose="02010600030101010101" pitchFamily="2" charset="-122"/>
              </a:rPr>
              <a:t>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甲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乙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甲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乙</a:t>
            </a:r>
            <a:r>
              <a:rPr lang="zh-CN" sz="3200" b="1">
                <a:ea typeface="宋体" panose="02010600030101010101" pitchFamily="2" charset="-122"/>
              </a:rPr>
              <a:t>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ea typeface="宋体" panose="02010600030101010101" pitchFamily="2" charset="-122"/>
              </a:rPr>
              <a:t>丙</a:t>
            </a:r>
            <a:endParaRPr lang="zh-CN" altLang="en-US"/>
          </a:p>
        </p:txBody>
      </p:sp>
      <p:pic>
        <p:nvPicPr>
          <p:cNvPr id="2" name="图片 -21474823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41775" y="3858895"/>
            <a:ext cx="7669530" cy="2538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9480550" y="3023235"/>
            <a:ext cx="4762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C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327660" y="664210"/>
            <a:ext cx="11536680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桂林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如图所示，小桂和小林一起坐在秋千凳上荡秋千，他们的重力分别是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，且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&lt;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，某次从最高点下摆到最低点的过程中，他们重力做功的大小分别为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2, </a:t>
            </a:r>
            <a:r>
              <a:rPr lang="zh-CN" sz="3200" b="1">
                <a:ea typeface="宋体" panose="02010600030101010101" pitchFamily="2" charset="-122"/>
              </a:rPr>
              <a:t>重力做功的快慢分别为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&gt;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&lt;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endParaRPr lang="zh-CN" altLang="en-US"/>
          </a:p>
        </p:txBody>
      </p:sp>
      <p:pic>
        <p:nvPicPr>
          <p:cNvPr id="2" name="图片 -21474823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18450" y="3808730"/>
            <a:ext cx="2498725" cy="24676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073525" y="3087370"/>
            <a:ext cx="4762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C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2576830" y="721677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uFill>
                  <a:solidFill>
                    <a:srgbClr val="000000"/>
                  </a:solidFill>
                </a:uFill>
                <a:ea typeface="黑体" panose="02010609060101010101" charset="-122"/>
              </a:rPr>
              <a:t>功、功率的相关计算</a:t>
            </a:r>
            <a:endParaRPr lang="zh-CN" altLang="en-US" sz="3200" b="1">
              <a:uFill>
                <a:solidFill>
                  <a:srgbClr val="000000"/>
                </a:solidFill>
              </a:uFill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3530" y="1193165"/>
            <a:ext cx="1158494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郴州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40 N</a:t>
            </a:r>
            <a:r>
              <a:rPr lang="zh-CN" sz="3200" b="1">
                <a:ea typeface="宋体" panose="02010600030101010101" pitchFamily="2" charset="-122"/>
              </a:rPr>
              <a:t>水平拉力拉着重为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100 N</a:t>
            </a:r>
            <a:r>
              <a:rPr lang="zh-CN" sz="3200" b="1">
                <a:ea typeface="宋体" panose="02010600030101010101" pitchFamily="2" charset="-122"/>
              </a:rPr>
              <a:t>的物体，在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s</a:t>
            </a:r>
            <a:r>
              <a:rPr lang="zh-CN" sz="3200" b="1">
                <a:ea typeface="宋体" panose="02010600030101010101" pitchFamily="2" charset="-122"/>
              </a:rPr>
              <a:t>内由静止开始沿水平直线移动了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 m</a:t>
            </a:r>
            <a:r>
              <a:rPr lang="zh-CN" sz="3200" b="1">
                <a:ea typeface="宋体" panose="02010600030101010101" pitchFamily="2" charset="-122"/>
              </a:rPr>
              <a:t>．此过程中，重力对物体做的功为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________J</a:t>
            </a:r>
            <a:r>
              <a:rPr lang="zh-CN" sz="3200" b="1">
                <a:ea typeface="宋体" panose="02010600030101010101" pitchFamily="2" charset="-122"/>
              </a:rPr>
              <a:t>，水平拉力对物体做功的功率为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________W.</a:t>
            </a:r>
            <a:endParaRPr lang="zh-CN" altLang="en-US"/>
          </a:p>
        </p:txBody>
      </p:sp>
      <p:grpSp>
        <p:nvGrpSpPr>
          <p:cNvPr id="177" name="组合 176"/>
          <p:cNvGrpSpPr/>
          <p:nvPr/>
        </p:nvGrpSpPr>
        <p:grpSpPr>
          <a:xfrm>
            <a:off x="384175" y="752475"/>
            <a:ext cx="1955800" cy="521970"/>
            <a:chOff x="13437" y="1837"/>
            <a:chExt cx="3080" cy="822"/>
          </a:xfrm>
        </p:grpSpPr>
        <p:pic>
          <p:nvPicPr>
            <p:cNvPr id="178" name="图片 9" descr="132"/>
            <p:cNvPicPr>
              <a:picLocks noChangeAspect="1"/>
            </p:cNvPicPr>
            <p:nvPr/>
          </p:nvPicPr>
          <p:blipFill>
            <a:blip r:embed="rId1"/>
            <a:srcRect l="20692"/>
            <a:stretch>
              <a:fillRect/>
            </a:stretch>
          </p:blipFill>
          <p:spPr>
            <a:xfrm>
              <a:off x="13548" y="1908"/>
              <a:ext cx="2950" cy="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9" name="文本框 10"/>
            <p:cNvSpPr txBox="1"/>
            <p:nvPr/>
          </p:nvSpPr>
          <p:spPr>
            <a:xfrm>
              <a:off x="13437" y="1837"/>
              <a:ext cx="221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命题点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80" name="文本框 10"/>
            <p:cNvSpPr txBox="1"/>
            <p:nvPr/>
          </p:nvSpPr>
          <p:spPr>
            <a:xfrm>
              <a:off x="15734" y="18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419225" y="2867025"/>
            <a:ext cx="386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0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964930" y="2867025"/>
            <a:ext cx="589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20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339725" y="831215"/>
            <a:ext cx="1151255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南充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如图所示，某工人师傅用平行于斜面向上、大小为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r>
              <a:rPr lang="zh-CN" sz="3200" b="1">
                <a:ea typeface="宋体" panose="02010600030101010101" pitchFamily="2" charset="-122"/>
              </a:rPr>
              <a:t>的推力，把木箱从长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 m</a:t>
            </a:r>
            <a:r>
              <a:rPr lang="zh-CN" sz="3200" b="1">
                <a:ea typeface="宋体" panose="02010600030101010101" pitchFamily="2" charset="-122"/>
              </a:rPr>
              <a:t>的斜面底端推到顶端用时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s</a:t>
            </a:r>
            <a:r>
              <a:rPr lang="zh-CN" sz="3200" b="1">
                <a:ea typeface="宋体" panose="02010600030101010101" pitchFamily="2" charset="-122"/>
              </a:rPr>
              <a:t>，整个过程木箱的平均速度为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________m/s</a:t>
            </a:r>
            <a:r>
              <a:rPr lang="zh-CN" sz="3200" b="1">
                <a:ea typeface="宋体" panose="02010600030101010101" pitchFamily="2" charset="-122"/>
              </a:rPr>
              <a:t>，推力的平均功率为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________W.</a:t>
            </a:r>
            <a:endParaRPr lang="zh-CN" altLang="en-US"/>
          </a:p>
        </p:txBody>
      </p:sp>
      <p:pic>
        <p:nvPicPr>
          <p:cNvPr id="2" name="图片 -21474823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94885" y="4200525"/>
            <a:ext cx="2601595" cy="1638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5456555" y="2482215"/>
            <a:ext cx="690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0.4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55980" y="3211195"/>
            <a:ext cx="792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200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327025" y="662305"/>
            <a:ext cx="1153795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6.(       </a:t>
            </a:r>
            <a:r>
              <a:rPr lang="zh-CN" sz="3200" b="1">
                <a:uFill>
                  <a:solidFill>
                    <a:srgbClr val="000000"/>
                  </a:solidFill>
                </a:uFill>
                <a:ea typeface="黑体" panose="02010609060101010101" charset="-122"/>
              </a:rPr>
              <a:t>人教八下图改编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如图所示，小红放学后与爸爸比赛爬楼梯，比一比谁做功快．为此，在活动中必须测量的物理量有：爬楼的高度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zh-CN" sz="3200" b="1">
                <a:ea typeface="宋体" panose="02010600030101010101" pitchFamily="2" charset="-122"/>
              </a:rPr>
              <a:t>、爬楼所用的时间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ea typeface="宋体" panose="02010600030101010101" pitchFamily="2" charset="-122"/>
              </a:rPr>
              <a:t>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</a:t>
            </a:r>
            <a:r>
              <a:rPr lang="zh-CN" sz="3200" b="1">
                <a:ea typeface="宋体" panose="02010600030101010101" pitchFamily="2" charset="-122"/>
              </a:rPr>
              <a:t>；若爸爸和小红的质量之比是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3∶2</a:t>
            </a:r>
            <a:r>
              <a:rPr lang="zh-CN" sz="3200" b="1">
                <a:ea typeface="宋体" panose="02010600030101010101" pitchFamily="2" charset="-122"/>
              </a:rPr>
              <a:t>，从一楼爬到三楼所用的时间之比是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4∶3</a:t>
            </a:r>
            <a:r>
              <a:rPr lang="zh-CN" sz="3200" b="1">
                <a:ea typeface="宋体" panose="02010600030101010101" pitchFamily="2" charset="-122"/>
              </a:rPr>
              <a:t>，那么爸爸和小红爬楼的功率之比是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/>
          </a:p>
        </p:txBody>
      </p:sp>
      <p:pic>
        <p:nvPicPr>
          <p:cNvPr id="207" name="图片 2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6620" y="911860"/>
            <a:ext cx="636270" cy="431800"/>
          </a:xfrm>
          <a:prstGeom prst="rect">
            <a:avLst/>
          </a:prstGeom>
        </p:spPr>
      </p:pic>
      <p:pic>
        <p:nvPicPr>
          <p:cNvPr id="2" name="图片 -21474823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380" y="4446905"/>
            <a:ext cx="2046605" cy="21196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595745" y="2295525"/>
            <a:ext cx="21323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人的质量</a:t>
            </a:r>
            <a:r>
              <a:rPr lang="en-US" sz="3200" b="1" i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m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856730" y="3770630"/>
            <a:ext cx="9956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9∶8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303530" y="708025"/>
            <a:ext cx="1158494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zh-CN" sz="3200" b="1">
                <a:ea typeface="宋体" panose="02010600030101010101" pitchFamily="2" charset="-122"/>
              </a:rPr>
              <a:t>一辆货车以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20 m/s</a:t>
            </a:r>
            <a:r>
              <a:rPr lang="zh-CN" sz="3200" b="1">
                <a:ea typeface="宋体" panose="02010600030101010101" pitchFamily="2" charset="-122"/>
              </a:rPr>
              <a:t>的速度在公路上匀速行驶了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min</a:t>
            </a:r>
            <a:r>
              <a:rPr lang="zh-CN" sz="3200" b="1">
                <a:ea typeface="宋体" panose="02010600030101010101" pitchFamily="2" charset="-122"/>
              </a:rPr>
              <a:t>到达目的地，行驶过程中发动机的牵引力恒为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r>
              <a:rPr lang="zh-CN" sz="3200" b="1">
                <a:ea typeface="宋体" panose="02010600030101010101" pitchFamily="2" charset="-122"/>
              </a:rPr>
              <a:t>，则行驶时发动机的功率为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________W</a:t>
            </a:r>
            <a:r>
              <a:rPr lang="zh-CN" sz="3200" b="1">
                <a:ea typeface="宋体" panose="02010600030101010101" pitchFamily="2" charset="-122"/>
              </a:rPr>
              <a:t>，货车在这段时间内克服阻力做的功为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________J</a:t>
            </a:r>
            <a:r>
              <a:rPr lang="zh-CN" sz="3200" b="1"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</a:rPr>
              <a:t>．</a:t>
            </a:r>
            <a:r>
              <a:rPr lang="zh-CN" sz="3200" b="1">
                <a:ea typeface="宋体" panose="02010600030101010101" pitchFamily="2" charset="-122"/>
              </a:rPr>
              <a:t>若货车受到的阻力是其总重的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0.02</a:t>
            </a:r>
            <a:r>
              <a:rPr lang="zh-CN" sz="3200" b="1">
                <a:ea typeface="宋体" panose="02010600030101010101" pitchFamily="2" charset="-122"/>
              </a:rPr>
              <a:t>倍，车轮与水平地面的总接触面积为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0.5 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，则货车静止时对水平地面的压强为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________Pa.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147570" y="2345055"/>
            <a:ext cx="13328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2×10</a:t>
            </a:r>
            <a:r>
              <a:rPr lang="en-US" sz="3200" b="1" baseline="30000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5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87020" y="3103880"/>
            <a:ext cx="16376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1.2×10</a:t>
            </a:r>
            <a:r>
              <a:rPr lang="en-US" sz="3200" b="1" baseline="30000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8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26415" y="4542790"/>
            <a:ext cx="13328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1×10</a:t>
            </a:r>
            <a:r>
              <a:rPr lang="en-US" sz="3200" b="1" baseline="30000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6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258445" y="630555"/>
            <a:ext cx="116751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沈阳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周末小雨在家通过举哑铃来锻炼身体．小雨的质量为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kg</a:t>
            </a:r>
            <a:r>
              <a:rPr lang="zh-CN" sz="3200" b="1">
                <a:ea typeface="宋体" panose="02010600030101010101" pitchFamily="2" charset="-122"/>
              </a:rPr>
              <a:t>，他双脚站立在水平地面上，两鞋底与地面的受力面积为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400 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单臂举起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kg</a:t>
            </a:r>
            <a:r>
              <a:rPr lang="zh-CN" sz="3200" b="1">
                <a:ea typeface="宋体" panose="02010600030101010101" pitchFamily="2" charset="-122"/>
              </a:rPr>
              <a:t>哑铃，每次举起高度为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0.4 m</a:t>
            </a:r>
            <a:r>
              <a:rPr lang="zh-CN" sz="3200" b="1">
                <a:ea typeface="宋体" panose="02010600030101010101" pitchFamily="2" charset="-122"/>
              </a:rPr>
              <a:t>，所用时间为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s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r>
              <a:rPr lang="zh-CN" sz="3200" b="1">
                <a:ea typeface="宋体" panose="02010600030101010101" pitchFamily="2" charset="-122"/>
              </a:rPr>
              <a:t>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小雨的重力；</a:t>
            </a:r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330200" y="4336415"/>
            <a:ext cx="115316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小雨所受的重力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 kg×10 N/kg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292735" y="688975"/>
            <a:ext cx="116065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小雨举起哑铃静止不动时，他对水平地面的压强；</a:t>
            </a:r>
            <a:endParaRPr lang="zh-CN" altLang="en-US"/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3820478" y="2846070"/>
          <a:ext cx="5845782" cy="97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" imgW="5117465" imgH="850900" progId="Equation.DSMT4">
                  <p:embed/>
                </p:oleObj>
              </mc:Choice>
              <mc:Fallback>
                <p:oleObj name="" r:id="rId1" imgW="5117465" imgH="8509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820478" y="2846070"/>
                        <a:ext cx="5845782" cy="97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" name="文本框 99"/>
          <p:cNvSpPr txBox="1"/>
          <p:nvPr/>
        </p:nvSpPr>
        <p:spPr>
          <a:xfrm>
            <a:off x="357505" y="1389380"/>
            <a:ext cx="1147699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小雨举着哑铃静止不动时，对地面的压力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F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哑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 kg×10 N/kg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520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对水平地面的压强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269240" y="662940"/>
            <a:ext cx="116535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哑铃被匀速举起一次，克服哑铃重力做的功及其功率．</a:t>
            </a:r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309880" y="1189990"/>
            <a:ext cx="114744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克服哑铃重力做的功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哑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哑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gh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 kg×10 N/kg×0.4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8 J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克服哑铃重力做功的功率</a:t>
            </a:r>
            <a:endParaRPr lang="zh-CN" altLang="en-US"/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4963278" y="2651668"/>
          <a:ext cx="3002915" cy="972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" imgW="2628900" imgH="850900" progId="Equation.DSMT4">
                  <p:embed/>
                </p:oleObj>
              </mc:Choice>
              <mc:Fallback>
                <p:oleObj name="" r:id="rId1" imgW="2628900" imgH="8509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63278" y="2651668"/>
                        <a:ext cx="3002915" cy="9721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5077" name="组合 23"/>
          <p:cNvGrpSpPr>
            <a:grpSpLocks noChangeAspect="1"/>
          </p:cNvGrpSpPr>
          <p:nvPr/>
        </p:nvGrpSpPr>
        <p:grpSpPr>
          <a:xfrm>
            <a:off x="413703" y="753110"/>
            <a:ext cx="2566988" cy="583564"/>
            <a:chOff x="728" y="8809"/>
            <a:chExt cx="4041" cy="918"/>
          </a:xfrm>
        </p:grpSpPr>
        <p:pic>
          <p:nvPicPr>
            <p:cNvPr id="45078" name="图片 6" descr="15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28" y="8809"/>
              <a:ext cx="1100" cy="90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5079" name="文本框 15"/>
            <p:cNvSpPr txBox="1"/>
            <p:nvPr/>
          </p:nvSpPr>
          <p:spPr>
            <a:xfrm>
              <a:off x="1783" y="8809"/>
              <a:ext cx="2986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3200" b="1"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rPr>
                <a:t>综合提升</a:t>
              </a:r>
              <a:endParaRPr lang="zh-CN" altLang="en-US" sz="3200" b="1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28" name="文本框 127"/>
          <p:cNvSpPr txBox="1"/>
          <p:nvPr/>
        </p:nvSpPr>
        <p:spPr>
          <a:xfrm>
            <a:off x="325755" y="1324610"/>
            <a:ext cx="1151255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枣庄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物体在同一水平面上做匀速直线运动，当物体运动路程与时间的关系图像如图甲时，受到的水平推力为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；当物体运动的速度与时间的关系图像如图乙时，受到的水平推力为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两次推力的功率分别为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则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∶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∶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分别为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3∶5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9∶25    B. 3∶5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1∶1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3∶5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3∶5      D. 1∶1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3∶5</a:t>
            </a:r>
            <a:endParaRPr lang="zh-CN" altLang="en-US"/>
          </a:p>
        </p:txBody>
      </p:sp>
      <p:pic>
        <p:nvPicPr>
          <p:cNvPr id="2" name="图片 -21474823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8085" y="4397375"/>
            <a:ext cx="5480050" cy="20999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1019790" y="3740150"/>
            <a:ext cx="4762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D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" name="文本框 127"/>
          <p:cNvSpPr txBox="1"/>
          <p:nvPr/>
        </p:nvSpPr>
        <p:spPr>
          <a:xfrm>
            <a:off x="374015" y="744855"/>
            <a:ext cx="1144397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达州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AC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BC</a:t>
            </a:r>
            <a:r>
              <a:rPr lang="zh-CN" sz="3200" b="1">
                <a:ea typeface="宋体" panose="02010600030101010101" pitchFamily="2" charset="-122"/>
              </a:rPr>
              <a:t>为同一水平面上的两个光滑斜面，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AC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&gt;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BC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∠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CAB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30°.</a:t>
            </a:r>
            <a:r>
              <a:rPr lang="zh-CN" sz="3200" b="1">
                <a:ea typeface="宋体" panose="02010600030101010101" pitchFamily="2" charset="-122"/>
              </a:rPr>
              <a:t>在相等时间内把重为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80 N</a:t>
            </a:r>
            <a:r>
              <a:rPr lang="zh-CN" sz="3200" b="1">
                <a:ea typeface="宋体" panose="02010600030101010101" pitchFamily="2" charset="-122"/>
              </a:rPr>
              <a:t>的同一物体从斜面底端分别沿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AC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BC</a:t>
            </a:r>
            <a:r>
              <a:rPr lang="zh-CN" sz="3200" b="1">
                <a:ea typeface="宋体" panose="02010600030101010101" pitchFamily="2" charset="-122"/>
              </a:rPr>
              <a:t>匀速推至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>
                <a:ea typeface="宋体" panose="02010600030101010101" pitchFamily="2" charset="-122"/>
              </a:rPr>
              <a:t>点，若推力分别为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，功率分别为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，则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________N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“&gt;”“&lt;”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endParaRPr lang="zh-CN" altLang="en-US"/>
          </a:p>
        </p:txBody>
      </p:sp>
      <p:pic>
        <p:nvPicPr>
          <p:cNvPr id="2" name="图片 -21474823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08165" y="4164965"/>
            <a:ext cx="4240530" cy="22872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748780" y="3125470"/>
            <a:ext cx="589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 Regular" panose="02020603050405020304" charset="0"/>
                <a:sym typeface="+mn-ea"/>
              </a:rPr>
              <a:t>40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345930" y="3175635"/>
            <a:ext cx="59118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＝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2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3.xml><?xml version="1.0" encoding="utf-8"?>
<p:tagLst xmlns:p="http://schemas.openxmlformats.org/presentationml/2006/main">
  <p:tag name="KSO_WM_UNIT_PLACING_PICTURE_USER_VIEWPORT" val="{&quot;height&quot;:7520,&quot;width&quot;:14522}"/>
</p:tagLst>
</file>

<file path=ppt/tags/tag4.xml><?xml version="1.0" encoding="utf-8"?>
<p:tagLst xmlns:p="http://schemas.openxmlformats.org/presentationml/2006/main">
  <p:tag name="PA" val="v5.2.11"/>
</p:tagLst>
</file>

<file path=ppt/tags/tag5.xml><?xml version="1.0" encoding="utf-8"?>
<p:tagLst xmlns:p="http://schemas.openxmlformats.org/presentationml/2006/main">
  <p:tag name="KSO_WPP_MARK_KEY" val="f0d5b72e-ea77-4e32-ab04-ea96a8e37d1c"/>
  <p:tag name="COMMONDATA" val="eyJoZGlkIjoiZjE0NzQ5YTJjOWQ4NTA3MjQ2ODdhMmE0YWNiOTMwMDAifQ=="/>
</p:tagLst>
</file>

<file path=ppt/theme/theme1.xml><?xml version="1.0" encoding="utf-8"?>
<a:theme xmlns:a="http://schemas.openxmlformats.org/drawingml/2006/main" name="物理课件咨询：18092199615（微信）   1045472853（QQ）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1732</Words>
  <Application>WPS 演示</Application>
  <PresentationFormat>宽屏</PresentationFormat>
  <Paragraphs>103</Paragraphs>
  <Slides>14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31" baseType="lpstr">
      <vt:lpstr>Arial</vt:lpstr>
      <vt:lpstr>宋体</vt:lpstr>
      <vt:lpstr>Wingdings</vt:lpstr>
      <vt:lpstr>Times New Roman</vt:lpstr>
      <vt:lpstr>黑体</vt:lpstr>
      <vt:lpstr>微软雅黑</vt:lpstr>
      <vt:lpstr>宋体-方正超大字符集</vt:lpstr>
      <vt:lpstr>DIN-BlackItalic</vt:lpstr>
      <vt:lpstr>Segoe Print</vt:lpstr>
      <vt:lpstr>Times New Roman Regular</vt:lpstr>
      <vt:lpstr>华文楷体</vt:lpstr>
      <vt:lpstr>Wingdings</vt:lpstr>
      <vt:lpstr>Arial Unicode MS</vt:lpstr>
      <vt:lpstr>Calibri</vt:lpstr>
      <vt:lpstr>物理课件咨询：18092199615（微信）   1045472853（QQ）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华润</cp:lastModifiedBy>
  <cp:revision>714</cp:revision>
  <dcterms:created xsi:type="dcterms:W3CDTF">2022-11-21T09:27:00Z</dcterms:created>
  <dcterms:modified xsi:type="dcterms:W3CDTF">2023-06-19T03:33:11Z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AAC921DA4EBE40568BBDB19ABE88CF63</vt:lpwstr>
  </property>
  <property fmtid="{D5CDD505-2E9C-101B-9397-08002B2CF9AE}" pid="4" name="KSOSaveFontToCloudKey">
    <vt:lpwstr>1054305568_btnclosed</vt:lpwstr>
  </property>
</Properties>
</file>