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华文楷体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华文楷体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华文楷体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华文楷体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华文楷体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华文楷体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华文楷体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华文楷体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华文楷体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3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15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D64FCEA9-F738-4DF8-8AB5-7A226CA3EEF6}" type="datetimeFigureOut">
              <a:rPr lang="zh-CN" altLang="en-US"/>
              <a:pPr>
                <a:defRPr/>
              </a:pPr>
              <a:t>2019/5/20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7A24849F-3899-4B9D-B61E-FCF3DF5D2CB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接连接符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pic>
        <p:nvPicPr>
          <p:cNvPr id="5" name="图片 2" descr="出版社LOGO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6200" y="76200"/>
            <a:ext cx="2009775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Group 11"/>
          <p:cNvGrpSpPr>
            <a:grpSpLocks/>
          </p:cNvGrpSpPr>
          <p:nvPr userDrawn="1"/>
        </p:nvGrpSpPr>
        <p:grpSpPr bwMode="auto">
          <a:xfrm>
            <a:off x="106363" y="549275"/>
            <a:ext cx="1728787" cy="517525"/>
            <a:chOff x="135" y="700"/>
            <a:chExt cx="1089" cy="326"/>
          </a:xfrm>
        </p:grpSpPr>
        <p:pic>
          <p:nvPicPr>
            <p:cNvPr id="7" name="Picture 12" descr="公众号二维码"/>
            <p:cNvPicPr>
              <a:picLocks noChangeAspect="1" noChangeArrowheads="1"/>
            </p:cNvPicPr>
            <p:nvPr userDrawn="1"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84" y="700"/>
              <a:ext cx="340" cy="326"/>
            </a:xfrm>
            <a:prstGeom prst="rect">
              <a:avLst/>
            </a:prstGeom>
            <a:noFill/>
          </p:spPr>
        </p:pic>
        <p:sp>
          <p:nvSpPr>
            <p:cNvPr id="8" name="Text Box 13"/>
            <p:cNvSpPr txBox="1">
              <a:spLocks noChangeArrowheads="1"/>
            </p:cNvSpPr>
            <p:nvPr userDrawn="1"/>
          </p:nvSpPr>
          <p:spPr bwMode="auto">
            <a:xfrm>
              <a:off x="135" y="745"/>
              <a:ext cx="81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1000"/>
                <a:t>欢迎扫码关注“新编日语入门”公众号</a:t>
              </a:r>
            </a:p>
          </p:txBody>
        </p:sp>
      </p:grp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10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04B7D-5692-4B9A-B32C-F4315667E373}" type="datetimeFigureOut">
              <a:rPr lang="zh-CN" altLang="en-US"/>
              <a:pPr>
                <a:defRPr/>
              </a:pPr>
              <a:t>2019/5/20</a:t>
            </a:fld>
            <a:endParaRPr lang="zh-CN" altLang="en-US"/>
          </a:p>
        </p:txBody>
      </p:sp>
      <p:sp>
        <p:nvSpPr>
          <p:cNvPr id="11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A5310E-8C91-48C1-88A4-FDA09F89774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1" descr="出版社LOGO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983413" y="5883275"/>
            <a:ext cx="2008187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588DB8-AB38-454A-82CF-6CDF62027A3B}" type="datetimeFigureOut">
              <a:rPr lang="zh-CN" altLang="en-US"/>
              <a:pPr>
                <a:defRPr/>
              </a:pPr>
              <a:t>2019/5/20</a:t>
            </a:fld>
            <a:endParaRPr lang="zh-CN" altLang="en-US"/>
          </a:p>
        </p:txBody>
      </p:sp>
      <p:sp>
        <p:nvSpPr>
          <p:cNvPr id="6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788840-C03D-4B46-88E7-EF9E081D0C2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接连接符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57A054-8E60-4E37-892C-8F879B2074BD}" type="datetimeFigureOut">
              <a:rPr lang="zh-CN" altLang="en-US"/>
              <a:pPr>
                <a:defRPr/>
              </a:pPr>
              <a:t>2019/5/20</a:t>
            </a:fld>
            <a:endParaRPr lang="zh-CN" altLang="en-US"/>
          </a:p>
        </p:txBody>
      </p:sp>
      <p:sp>
        <p:nvSpPr>
          <p:cNvPr id="7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35453F-B23E-45F4-AA7B-DB20579E5DF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38B87-8627-46FC-A5CD-1070963A6068}" type="datetimeFigureOut">
              <a:rPr lang="zh-CN" altLang="en-US"/>
              <a:pPr>
                <a:defRPr/>
              </a:pPr>
              <a:t>2019/5/20</a:t>
            </a:fld>
            <a:endParaRPr lang="zh-CN" altLang="en-US"/>
          </a:p>
        </p:txBody>
      </p:sp>
      <p:sp>
        <p:nvSpPr>
          <p:cNvPr id="6" name="页脚占位符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70A459-EF31-4360-A6DF-70E902ACE88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8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CD099-5DB2-4BD4-B182-E98A105B305E}" type="datetimeFigureOut">
              <a:rPr lang="zh-CN" altLang="en-US"/>
              <a:pPr>
                <a:defRPr/>
              </a:pPr>
              <a:t>2019/5/20</a:t>
            </a:fld>
            <a:endParaRPr lang="zh-CN" altLang="en-US"/>
          </a:p>
        </p:txBody>
      </p:sp>
      <p:sp>
        <p:nvSpPr>
          <p:cNvPr id="9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D77506-24AA-4C1E-A437-3922216B29B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1" descr="出版社LOGO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983413" y="5886450"/>
            <a:ext cx="2008187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日期占位符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10FF3-72A1-43E4-A637-F29EE27CFFF1}" type="datetimeFigureOut">
              <a:rPr lang="zh-CN" altLang="en-US"/>
              <a:pPr>
                <a:defRPr/>
              </a:pPr>
              <a:t>2019/5/20</a:t>
            </a:fld>
            <a:endParaRPr lang="zh-CN" altLang="en-US"/>
          </a:p>
        </p:txBody>
      </p:sp>
      <p:sp>
        <p:nvSpPr>
          <p:cNvPr id="5" name="页脚占位符 2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21F4EF-01CA-4F7F-8F76-5F5F4AE4236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出版社LOGO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983413" y="6022975"/>
            <a:ext cx="2008187" cy="59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DA7CDB-E828-495D-AE0E-D6D3006581E7}" type="datetimeFigureOut">
              <a:rPr lang="zh-CN" altLang="en-US"/>
              <a:pPr>
                <a:defRPr/>
              </a:pPr>
              <a:t>2019/5/20</a:t>
            </a:fld>
            <a:endParaRPr lang="zh-CN" altLang="en-US"/>
          </a:p>
        </p:txBody>
      </p:sp>
      <p:sp>
        <p:nvSpPr>
          <p:cNvPr id="4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FE6C5C-FA1E-4AED-8975-167AD9BC2E1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直接连接符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6F03D-DF8F-43D8-B119-CC6AAD4E8EC0}" type="datetimeFigureOut">
              <a:rPr lang="zh-CN" altLang="en-US"/>
              <a:pPr>
                <a:defRPr/>
              </a:pPr>
              <a:t>2019/5/20</a:t>
            </a:fld>
            <a:endParaRPr lang="zh-CN" altLang="en-US"/>
          </a:p>
        </p:txBody>
      </p:sp>
      <p:sp>
        <p:nvSpPr>
          <p:cNvPr id="7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EBAF27-BC65-4B78-987F-9D55049267E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 dirty="0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6F649-DB74-4146-B6E9-C62E86A2F9A4}" type="datetimeFigureOut">
              <a:rPr lang="zh-CN" altLang="en-US"/>
              <a:pPr>
                <a:defRPr/>
              </a:pPr>
              <a:t>2019/5/20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CD5992-432E-45B9-822C-6B1237835CB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EF110-EE15-47B9-838E-B96022F4C16C}" type="datetimeFigureOut">
              <a:rPr lang="zh-CN" altLang="en-US"/>
              <a:pPr>
                <a:defRPr/>
              </a:pPr>
              <a:t>2019/5/20</a:t>
            </a:fld>
            <a:endParaRPr lang="zh-CN" altLang="en-US"/>
          </a:p>
        </p:txBody>
      </p:sp>
      <p:sp>
        <p:nvSpPr>
          <p:cNvPr id="5" name="页脚占位符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99CA6-52E2-4E9A-81DC-FC192FB1338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BD53D-CA96-4CC0-B899-689B72046353}" type="datetimeFigureOut">
              <a:rPr lang="zh-CN" altLang="en-US"/>
              <a:pPr>
                <a:defRPr/>
              </a:pPr>
              <a:t>2019/5/20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993CCB-C380-4F2C-A85D-0174136F035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029" name="文本占位符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smtClean="0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33C547C6-1DE3-47AE-9560-07086F8B2A4F}" type="datetimeFigureOut">
              <a:rPr lang="zh-CN" altLang="en-US"/>
              <a:pPr>
                <a:defRPr/>
              </a:pPr>
              <a:t>2019/5/20</a:t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2BA90DA-BB4C-4EA2-A35C-E8CD53B6735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59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58" r:id="rId10"/>
    <p:sldLayoutId id="214748366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 pitchFamily="49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 pitchFamily="49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 pitchFamily="49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 pitchFamily="49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 pitchFamily="49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 pitchFamily="49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 pitchFamily="49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  <a:ea typeface="隶书" pitchFamily="49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华文楷体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华文楷体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华文楷体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华文楷体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华文楷体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77825" y="4791498"/>
            <a:ext cx="8458200" cy="1222376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ja-JP" altLang="zh-CN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第</a:t>
            </a:r>
            <a:r>
              <a:rPr lang="x-none" altLang="zh-CN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2</a:t>
            </a:r>
            <a:r>
              <a:rPr lang="ja-JP" altLang="zh-CN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課　初めまして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 panose="05020102010507070707"/>
              <a:buNone/>
              <a:defRPr/>
            </a:pPr>
            <a:endParaRPr lang="zh-CN" altLang="en-US" dirty="0"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1463" y="666750"/>
            <a:ext cx="8686800" cy="8382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altLang="zh-CN" dirty="0" smtClean="0"/>
              <a:t>1</a:t>
            </a:r>
            <a:r>
              <a:rPr lang="en-US" altLang="zh-CN" b="1" dirty="0" smtClean="0"/>
              <a:t> </a:t>
            </a:r>
            <a:r>
              <a:rPr lang="ja-JP" altLang="zh-CN" u="sng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名词</a:t>
            </a:r>
            <a:r>
              <a:rPr lang="en-US" altLang="zh-CN" u="sng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A</a:t>
            </a:r>
            <a:r>
              <a:rPr lang="en-US" altLang="zh-CN" b="1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 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は　</a:t>
            </a:r>
            <a:r>
              <a:rPr lang="ja-JP" altLang="zh-CN" u="sng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名词</a:t>
            </a:r>
            <a:r>
              <a:rPr lang="en-US" altLang="zh-CN" u="sng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B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です</a:t>
            </a:r>
            <a:r>
              <a:rPr lang="ja-JP" altLang="zh-CN" dirty="0" smtClean="0"/>
              <a:t>。</a:t>
            </a:r>
            <a:r>
              <a:rPr lang="en-US" altLang="zh-CN" dirty="0" smtClean="0"/>
              <a:t>  </a:t>
            </a:r>
            <a:r>
              <a:rPr lang="ja-JP" altLang="zh-CN" dirty="0" smtClean="0"/>
              <a:t>（</a:t>
            </a:r>
            <a:r>
              <a:rPr lang="en-US" altLang="zh-CN" dirty="0" smtClean="0"/>
              <a:t>…… </a:t>
            </a:r>
            <a:r>
              <a:rPr lang="ja-JP" altLang="zh-CN" dirty="0" smtClean="0"/>
              <a:t>是 </a:t>
            </a:r>
            <a:r>
              <a:rPr lang="en-US" altLang="zh-CN" dirty="0" smtClean="0"/>
              <a:t>……</a:t>
            </a:r>
            <a:r>
              <a:rPr lang="ja-JP" altLang="zh-CN" dirty="0" smtClean="0"/>
              <a:t>。）</a:t>
            </a:r>
            <a:r>
              <a:rPr lang="zh-CN" altLang="zh-CN" dirty="0" smtClean="0"/>
              <a:t/>
            </a:r>
            <a:br>
              <a:rPr lang="zh-CN" altLang="zh-CN" dirty="0" smtClean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>
                <a:latin typeface="楷体" pitchFamily="49" charset="-122"/>
                <a:ea typeface="楷体" pitchFamily="49" charset="-122"/>
                <a:cs typeface="HGｺﾞｼｯｸE"/>
              </a:rPr>
              <a:t>“</a:t>
            </a:r>
            <a:r>
              <a:rPr lang="ja-JP" altLang="zh-CN" smtClean="0">
                <a:latin typeface="MS Mincho" pitchFamily="49" charset="-128"/>
                <a:ea typeface="MS Mincho" pitchFamily="49" charset="-128"/>
                <a:cs typeface="HGｺﾞｼｯｸE"/>
              </a:rPr>
              <a:t>は</a:t>
            </a:r>
            <a:r>
              <a:rPr lang="zh-CN" altLang="en-US" smtClean="0">
                <a:latin typeface="楷体" pitchFamily="49" charset="-122"/>
                <a:ea typeface="楷体" pitchFamily="49" charset="-122"/>
                <a:cs typeface="HGｺﾞｼｯｸE"/>
              </a:rPr>
              <a:t>”</a:t>
            </a:r>
            <a:r>
              <a:rPr lang="ja-JP" altLang="zh-CN" smtClean="0">
                <a:latin typeface="楷体" pitchFamily="49" charset="-122"/>
                <a:ea typeface="楷体" pitchFamily="49" charset="-122"/>
                <a:cs typeface="HGｺﾞｼｯｸE"/>
              </a:rPr>
              <a:t>，</a:t>
            </a:r>
            <a:r>
              <a:rPr lang="ja-JP" altLang="zh-CN" smtClean="0">
                <a:latin typeface="楷体" pitchFamily="49" charset="-122"/>
                <a:ea typeface="楷体" pitchFamily="49" charset="-122"/>
              </a:rPr>
              <a:t>读作“</a:t>
            </a:r>
            <a:r>
              <a:rPr lang="en-US" altLang="zh-CN" smtClean="0">
                <a:latin typeface="楷体" pitchFamily="49" charset="-122"/>
                <a:ea typeface="楷体" pitchFamily="49" charset="-122"/>
              </a:rPr>
              <a:t>wa</a:t>
            </a:r>
            <a:r>
              <a:rPr lang="ja-JP" altLang="zh-CN" smtClean="0">
                <a:latin typeface="楷体" pitchFamily="49" charset="-122"/>
                <a:ea typeface="楷体" pitchFamily="49" charset="-122"/>
              </a:rPr>
              <a:t>”，提示助词，提示本句话的主题。</a:t>
            </a:r>
            <a:r>
              <a:rPr lang="zh-CN" altLang="en-US" smtClean="0">
                <a:latin typeface="楷体" pitchFamily="49" charset="-122"/>
                <a:ea typeface="楷体" pitchFamily="49" charset="-122"/>
              </a:rPr>
              <a:t>“</a:t>
            </a:r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です</a:t>
            </a:r>
            <a:r>
              <a:rPr lang="zh-CN" altLang="en-US" smtClean="0">
                <a:latin typeface="楷体" pitchFamily="49" charset="-122"/>
                <a:ea typeface="楷体" pitchFamily="49" charset="-122"/>
              </a:rPr>
              <a:t>”</a:t>
            </a:r>
            <a:r>
              <a:rPr lang="ja-JP" altLang="zh-CN" smtClean="0">
                <a:latin typeface="楷体" pitchFamily="49" charset="-122"/>
                <a:ea typeface="楷体" pitchFamily="49" charset="-122"/>
              </a:rPr>
              <a:t>是助动词，表示判断。</a:t>
            </a:r>
            <a:endParaRPr lang="en-US" altLang="ja-JP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mtClean="0"/>
              <a:t> </a:t>
            </a:r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李さんは　学生です。</a:t>
            </a:r>
            <a:endParaRPr lang="en-US" altLang="ja-JP" smtClean="0">
              <a:latin typeface="MS Mincho" pitchFamily="49" charset="-128"/>
              <a:ea typeface="MS Mincho" pitchFamily="49" charset="-128"/>
            </a:endParaRPr>
          </a:p>
          <a:p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佐藤さんは　会社員です。</a:t>
            </a:r>
            <a:endParaRPr lang="zh-CN" altLang="zh-CN" smtClean="0">
              <a:latin typeface="MS Mincho" pitchFamily="49" charset="-128"/>
              <a:ea typeface="MS Mincho" pitchFamily="49" charset="-128"/>
            </a:endParaRPr>
          </a:p>
          <a:p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1463" y="855663"/>
            <a:ext cx="8686800" cy="8382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altLang="ja-JP" u="sng" dirty="0" smtClean="0"/>
              <a:t>2</a:t>
            </a:r>
            <a:r>
              <a:rPr lang="ja-JP" altLang="zh-CN" u="sng" dirty="0" smtClean="0"/>
              <a:t>名词</a:t>
            </a:r>
            <a:r>
              <a:rPr lang="en-US" altLang="zh-CN" u="sng" dirty="0" smtClean="0"/>
              <a:t>A</a:t>
            </a:r>
            <a:r>
              <a:rPr lang="en-US" altLang="zh-CN" dirty="0" smtClean="0"/>
              <a:t> 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は</a:t>
            </a:r>
            <a:r>
              <a:rPr lang="ja-JP" altLang="zh-CN" dirty="0" smtClean="0"/>
              <a:t>　</a:t>
            </a:r>
            <a:r>
              <a:rPr lang="ja-JP" altLang="zh-CN" u="sng" dirty="0" smtClean="0"/>
              <a:t>名词</a:t>
            </a:r>
            <a:r>
              <a:rPr lang="en-US" altLang="zh-CN" u="sng" dirty="0" smtClean="0"/>
              <a:t>B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では　ありません</a:t>
            </a:r>
            <a:r>
              <a:rPr lang="ja-JP" altLang="zh-CN" dirty="0" smtClean="0"/>
              <a:t>。</a:t>
            </a:r>
            <a:r>
              <a:rPr lang="en-US" altLang="zh-CN" dirty="0" smtClean="0"/>
              <a:t>  </a:t>
            </a:r>
            <a:br>
              <a:rPr lang="en-US" altLang="zh-CN" dirty="0" smtClean="0"/>
            </a:br>
            <a:r>
              <a:rPr lang="zh-CN" altLang="zh-CN" dirty="0" smtClean="0"/>
              <a:t>（</a:t>
            </a:r>
            <a:r>
              <a:rPr lang="en-US" altLang="zh-CN" dirty="0" smtClean="0"/>
              <a:t>……</a:t>
            </a:r>
            <a:r>
              <a:rPr lang="zh-CN" altLang="zh-CN" dirty="0" smtClean="0"/>
              <a:t>不是 </a:t>
            </a:r>
            <a:r>
              <a:rPr lang="en-US" altLang="zh-CN" dirty="0" smtClean="0"/>
              <a:t>……</a:t>
            </a:r>
            <a:r>
              <a:rPr lang="zh-CN" altLang="zh-CN" dirty="0" smtClean="0"/>
              <a:t>。）</a:t>
            </a:r>
            <a:br>
              <a:rPr lang="zh-CN" altLang="zh-CN" dirty="0" smtClean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04800" y="1998663"/>
            <a:ext cx="8686800" cy="4525962"/>
          </a:xfrm>
        </p:spPr>
        <p:txBody>
          <a:bodyPr/>
          <a:lstStyle/>
          <a:p>
            <a:r>
              <a:rPr lang="zh-CN" altLang="en-US" smtClean="0">
                <a:latin typeface="楷体"/>
                <a:ea typeface="楷体" pitchFamily="49" charset="-122"/>
                <a:cs typeface="HGｺﾞｼｯｸE"/>
              </a:rPr>
              <a:t>“</a:t>
            </a:r>
            <a:r>
              <a:rPr lang="ja-JP" altLang="zh-CN" smtClean="0">
                <a:latin typeface="MS Mincho" pitchFamily="49" charset="-128"/>
                <a:ea typeface="MS Mincho" pitchFamily="49" charset="-128"/>
                <a:cs typeface="HGｺﾞｼｯｸE"/>
              </a:rPr>
              <a:t>では　ありません</a:t>
            </a:r>
            <a:r>
              <a:rPr lang="zh-CN" altLang="en-US" smtClean="0">
                <a:latin typeface="楷体"/>
                <a:ea typeface="楷体" pitchFamily="49" charset="-122"/>
                <a:cs typeface="HGｺﾞｼｯｸE"/>
              </a:rPr>
              <a:t>”</a:t>
            </a:r>
            <a:r>
              <a:rPr lang="ja-JP" altLang="zh-CN" smtClean="0">
                <a:ea typeface="楷体" pitchFamily="49" charset="-122"/>
              </a:rPr>
              <a:t>是</a:t>
            </a:r>
            <a:r>
              <a:rPr lang="zh-CN" altLang="en-US" smtClean="0">
                <a:latin typeface="楷体"/>
                <a:ea typeface="楷体" pitchFamily="49" charset="-122"/>
              </a:rPr>
              <a:t>“</a:t>
            </a:r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です</a:t>
            </a:r>
            <a:r>
              <a:rPr lang="zh-CN" altLang="en-US" smtClean="0">
                <a:latin typeface="楷体"/>
                <a:ea typeface="楷体" pitchFamily="49" charset="-122"/>
              </a:rPr>
              <a:t>”</a:t>
            </a:r>
            <a:r>
              <a:rPr lang="ja-JP" altLang="zh-CN" smtClean="0">
                <a:ea typeface="楷体" pitchFamily="49" charset="-122"/>
              </a:rPr>
              <a:t>的否定形。口语中，</a:t>
            </a:r>
            <a:r>
              <a:rPr lang="zh-CN" altLang="en-US" smtClean="0">
                <a:latin typeface="楷体"/>
                <a:ea typeface="楷体" pitchFamily="49" charset="-122"/>
              </a:rPr>
              <a:t>“</a:t>
            </a:r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では</a:t>
            </a:r>
            <a:r>
              <a:rPr lang="ja-JP" altLang="zh-CN" smtClean="0">
                <a:cs typeface="HGｺﾞｼｯｸE"/>
              </a:rPr>
              <a:t> </a:t>
            </a:r>
            <a:r>
              <a:rPr lang="zh-CN" altLang="en-US" smtClean="0">
                <a:latin typeface="楷体"/>
                <a:ea typeface="楷体" pitchFamily="49" charset="-122"/>
              </a:rPr>
              <a:t>”</a:t>
            </a:r>
            <a:r>
              <a:rPr lang="ja-JP" altLang="zh-CN" smtClean="0">
                <a:ea typeface="楷体" pitchFamily="49" charset="-122"/>
              </a:rPr>
              <a:t>常说成</a:t>
            </a:r>
            <a:r>
              <a:rPr lang="zh-CN" altLang="en-US" smtClean="0">
                <a:latin typeface="楷体"/>
                <a:ea typeface="楷体" pitchFamily="49" charset="-122"/>
              </a:rPr>
              <a:t>“</a:t>
            </a:r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じゃ</a:t>
            </a:r>
            <a:r>
              <a:rPr lang="zh-CN" altLang="en-US" smtClean="0">
                <a:latin typeface="楷体"/>
                <a:ea typeface="楷体" pitchFamily="49" charset="-122"/>
              </a:rPr>
              <a:t>”</a:t>
            </a:r>
            <a:r>
              <a:rPr lang="ja-JP" altLang="zh-CN" smtClean="0">
                <a:ea typeface="楷体" pitchFamily="49" charset="-122"/>
              </a:rPr>
              <a:t>。</a:t>
            </a:r>
            <a:endParaRPr lang="en-US" altLang="ja-JP" smtClean="0">
              <a:ea typeface="楷体" pitchFamily="49" charset="-122"/>
            </a:endParaRPr>
          </a:p>
          <a:p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わたしは　会社員では　ありません。</a:t>
            </a:r>
            <a:endParaRPr lang="en-US" altLang="ja-JP" smtClean="0">
              <a:latin typeface="MS Mincho" pitchFamily="49" charset="-128"/>
              <a:ea typeface="MS Mincho" pitchFamily="49" charset="-128"/>
            </a:endParaRPr>
          </a:p>
          <a:p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田中さんは　中国人じゃ　ありません。</a:t>
            </a:r>
            <a:endParaRPr lang="zh-CN" altLang="zh-CN" smtClean="0">
              <a:latin typeface="MS Mincho" pitchFamily="49" charset="-128"/>
              <a:ea typeface="MS Mincho" pitchFamily="49" charset="-128"/>
            </a:endParaRPr>
          </a:p>
          <a:p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2900" y="855663"/>
            <a:ext cx="8686800" cy="8382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altLang="ja-JP" u="sng" dirty="0" smtClean="0"/>
              <a:t>3</a:t>
            </a:r>
            <a:r>
              <a:rPr lang="ja-JP" altLang="zh-CN" u="sng" dirty="0" smtClean="0"/>
              <a:t>名词</a:t>
            </a:r>
            <a:r>
              <a:rPr lang="en-US" altLang="zh-CN" u="sng" dirty="0" smtClean="0"/>
              <a:t>A 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は</a:t>
            </a:r>
            <a:r>
              <a:rPr lang="ja-JP" altLang="zh-CN" dirty="0" smtClean="0"/>
              <a:t>　</a:t>
            </a:r>
            <a:r>
              <a:rPr lang="ja-JP" altLang="zh-CN" u="sng" dirty="0" smtClean="0"/>
              <a:t>名词</a:t>
            </a:r>
            <a:r>
              <a:rPr lang="en-US" altLang="zh-CN" u="sng" dirty="0" smtClean="0"/>
              <a:t>B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ですか</a:t>
            </a:r>
            <a:r>
              <a:rPr lang="ja-JP" altLang="zh-CN" dirty="0" smtClean="0"/>
              <a:t>（↑）。  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zh-CN" altLang="zh-CN" dirty="0" smtClean="0"/>
              <a:t>（</a:t>
            </a:r>
            <a:r>
              <a:rPr lang="en-US" altLang="zh-CN" dirty="0" smtClean="0"/>
              <a:t>……</a:t>
            </a:r>
            <a:r>
              <a:rPr lang="zh-CN" altLang="zh-CN" dirty="0" smtClean="0"/>
              <a:t>是 </a:t>
            </a:r>
            <a:r>
              <a:rPr lang="en-US" altLang="zh-CN" dirty="0" smtClean="0"/>
              <a:t>…… </a:t>
            </a:r>
            <a:r>
              <a:rPr lang="zh-CN" altLang="zh-CN" dirty="0" smtClean="0"/>
              <a:t>吗？）</a:t>
            </a:r>
            <a:br>
              <a:rPr lang="zh-CN" altLang="zh-CN" dirty="0" smtClean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04800" y="1927225"/>
            <a:ext cx="8686800" cy="4525963"/>
          </a:xfrm>
        </p:spPr>
        <p:txBody>
          <a:bodyPr/>
          <a:lstStyle/>
          <a:p>
            <a:r>
              <a:rPr lang="ja-JP" altLang="zh-CN" smtClean="0">
                <a:latin typeface="楷体" pitchFamily="49" charset="-122"/>
                <a:ea typeface="楷体" pitchFamily="49" charset="-122"/>
                <a:cs typeface="HGｺﾞｼｯｸE"/>
              </a:rPr>
              <a:t>（</a:t>
            </a:r>
            <a:r>
              <a:rPr lang="en-US" altLang="zh-CN" smtClean="0">
                <a:latin typeface="楷体" pitchFamily="49" charset="-122"/>
                <a:ea typeface="楷体" pitchFamily="49" charset="-122"/>
                <a:cs typeface="HGｺﾞｼｯｸE"/>
              </a:rPr>
              <a:t>1</a:t>
            </a:r>
            <a:r>
              <a:rPr lang="ja-JP" altLang="zh-CN" smtClean="0">
                <a:latin typeface="楷体" pitchFamily="49" charset="-122"/>
                <a:ea typeface="楷体" pitchFamily="49" charset="-122"/>
                <a:cs typeface="HGｺﾞｼｯｸE"/>
              </a:rPr>
              <a:t>）</a:t>
            </a:r>
            <a:r>
              <a:rPr lang="zh-CN" altLang="en-US" smtClean="0">
                <a:ea typeface="楷体" pitchFamily="49" charset="-122"/>
                <a:cs typeface="HGｺﾞｼｯｸE"/>
              </a:rPr>
              <a:t> </a:t>
            </a:r>
            <a:r>
              <a:rPr lang="zh-CN" altLang="en-US" smtClean="0">
                <a:latin typeface="楷体"/>
                <a:ea typeface="楷体" pitchFamily="49" charset="-122"/>
                <a:cs typeface="HGｺﾞｼｯｸE"/>
              </a:rPr>
              <a:t>“</a:t>
            </a:r>
            <a:r>
              <a:rPr lang="ja-JP" altLang="zh-CN" smtClean="0">
                <a:latin typeface="MS Mincho" pitchFamily="49" charset="-128"/>
                <a:ea typeface="MS Mincho" pitchFamily="49" charset="-128"/>
                <a:cs typeface="HGｺﾞｼｯｸE"/>
              </a:rPr>
              <a:t>か</a:t>
            </a:r>
            <a:r>
              <a:rPr lang="zh-CN" altLang="en-US" smtClean="0">
                <a:latin typeface="楷体"/>
                <a:ea typeface="楷体" pitchFamily="49" charset="-122"/>
                <a:cs typeface="HGｺﾞｼｯｸE"/>
              </a:rPr>
              <a:t>”</a:t>
            </a:r>
            <a:r>
              <a:rPr lang="ja-JP" altLang="zh-CN" smtClean="0">
                <a:latin typeface="楷体" pitchFamily="49" charset="-122"/>
                <a:ea typeface="楷体" pitchFamily="49" charset="-122"/>
              </a:rPr>
              <a:t>是副助词，放在句末，读作升调，构成疑问句。肯定用</a:t>
            </a:r>
            <a:r>
              <a:rPr lang="zh-CN" altLang="en-US" smtClean="0">
                <a:latin typeface="楷体"/>
                <a:ea typeface="楷体" pitchFamily="49" charset="-122"/>
              </a:rPr>
              <a:t>“</a:t>
            </a:r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はい</a:t>
            </a:r>
            <a:r>
              <a:rPr lang="zh-CN" altLang="en-US" smtClean="0">
                <a:latin typeface="楷体"/>
                <a:ea typeface="楷体" pitchFamily="49" charset="-122"/>
              </a:rPr>
              <a:t>”</a:t>
            </a:r>
            <a:r>
              <a:rPr lang="ja-JP" altLang="zh-CN" smtClean="0">
                <a:latin typeface="楷体" pitchFamily="49" charset="-122"/>
                <a:ea typeface="楷体" pitchFamily="49" charset="-122"/>
              </a:rPr>
              <a:t>回答，否定则用</a:t>
            </a:r>
            <a:r>
              <a:rPr lang="zh-CN" altLang="en-US" smtClean="0">
                <a:latin typeface="楷体"/>
                <a:ea typeface="楷体" pitchFamily="49" charset="-122"/>
              </a:rPr>
              <a:t>“</a:t>
            </a:r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いいえ</a:t>
            </a:r>
            <a:r>
              <a:rPr lang="zh-CN" altLang="en-US" smtClean="0">
                <a:latin typeface="楷体"/>
                <a:ea typeface="楷体" pitchFamily="49" charset="-122"/>
              </a:rPr>
              <a:t>”</a:t>
            </a:r>
            <a:r>
              <a:rPr lang="ja-JP" altLang="zh-CN" smtClean="0">
                <a:latin typeface="楷体" pitchFamily="49" charset="-122"/>
                <a:ea typeface="楷体" pitchFamily="49" charset="-122"/>
              </a:rPr>
              <a:t>回答。</a:t>
            </a:r>
            <a:endParaRPr lang="en-US" altLang="ja-JP" smtClean="0">
              <a:latin typeface="楷体" pitchFamily="49" charset="-122"/>
              <a:ea typeface="楷体" pitchFamily="49" charset="-122"/>
            </a:endParaRPr>
          </a:p>
          <a:p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木村さんは　学生ですか。</a:t>
            </a:r>
            <a:endParaRPr lang="zh-CN" altLang="zh-CN" smtClean="0">
              <a:latin typeface="MS Mincho" pitchFamily="49" charset="-128"/>
              <a:ea typeface="MS Mincho" pitchFamily="49" charset="-128"/>
            </a:endParaRPr>
          </a:p>
          <a:p>
            <a:r>
              <a:rPr lang="en-US" altLang="zh-CN" smtClean="0"/>
              <a:t>    </a:t>
            </a:r>
            <a:r>
              <a:rPr lang="zh-CN" altLang="zh-CN" smtClean="0">
                <a:latin typeface="楷体" pitchFamily="49" charset="-122"/>
                <a:ea typeface="楷体" pitchFamily="49" charset="-122"/>
              </a:rPr>
              <a:t>肯定回答（两种回答方式）：</a:t>
            </a:r>
          </a:p>
          <a:p>
            <a:r>
              <a:rPr lang="en-US" altLang="zh-CN" smtClean="0">
                <a:latin typeface="MS Mincho" pitchFamily="49" charset="-128"/>
                <a:ea typeface="MS Mincho" pitchFamily="49" charset="-128"/>
              </a:rPr>
              <a:t>  </a:t>
            </a:r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－はい、学生です。</a:t>
            </a:r>
            <a:endParaRPr lang="zh-CN" altLang="zh-CN" smtClean="0">
              <a:latin typeface="MS Mincho" pitchFamily="49" charset="-128"/>
              <a:ea typeface="MS Mincho" pitchFamily="49" charset="-128"/>
            </a:endParaRPr>
          </a:p>
          <a:p>
            <a:r>
              <a:rPr lang="en-US" altLang="zh-CN" smtClean="0">
                <a:latin typeface="MS Mincho" pitchFamily="49" charset="-128"/>
                <a:ea typeface="MS Mincho" pitchFamily="49" charset="-128"/>
              </a:rPr>
              <a:t>  </a:t>
            </a:r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－はい、そうです。</a:t>
            </a:r>
            <a:endParaRPr lang="zh-CN" altLang="zh-CN" smtClean="0">
              <a:latin typeface="MS Mincho" pitchFamily="49" charset="-128"/>
              <a:ea typeface="MS Mincho" pitchFamily="49" charset="-128"/>
            </a:endParaRPr>
          </a:p>
          <a:p>
            <a:endParaRPr lang="zh-CN" altLang="zh-CN" smtClean="0"/>
          </a:p>
          <a:p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smtClean="0"/>
              <a:t> </a:t>
            </a:r>
            <a:r>
              <a:rPr lang="ja-JP" altLang="zh-CN" smtClean="0">
                <a:latin typeface="楷体" pitchFamily="49" charset="-122"/>
                <a:ea typeface="楷体" pitchFamily="49" charset="-122"/>
              </a:rPr>
              <a:t>否定回答（三种回答方式）：</a:t>
            </a:r>
            <a:endParaRPr lang="zh-CN" altLang="zh-CN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mtClean="0">
                <a:latin typeface="MS Mincho" pitchFamily="49" charset="-128"/>
                <a:ea typeface="MS Mincho" pitchFamily="49" charset="-128"/>
              </a:rPr>
              <a:t>  </a:t>
            </a:r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－いいえ、学生では　ありません。</a:t>
            </a:r>
            <a:endParaRPr lang="zh-CN" altLang="zh-CN" smtClean="0">
              <a:latin typeface="MS Mincho" pitchFamily="49" charset="-128"/>
              <a:ea typeface="MS Mincho" pitchFamily="49" charset="-128"/>
            </a:endParaRPr>
          </a:p>
          <a:p>
            <a:r>
              <a:rPr lang="en-US" altLang="zh-CN" smtClean="0">
                <a:latin typeface="MS Mincho" pitchFamily="49" charset="-128"/>
                <a:ea typeface="MS Mincho" pitchFamily="49" charset="-128"/>
              </a:rPr>
              <a:t>  </a:t>
            </a:r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－いいえ、そうでは　ありません。</a:t>
            </a:r>
            <a:endParaRPr lang="zh-CN" altLang="zh-CN" smtClean="0">
              <a:latin typeface="MS Mincho" pitchFamily="49" charset="-128"/>
              <a:ea typeface="MS Mincho" pitchFamily="49" charset="-128"/>
            </a:endParaRPr>
          </a:p>
          <a:p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　－いいえ、違います。</a:t>
            </a:r>
            <a:endParaRPr lang="zh-CN" altLang="zh-CN" smtClean="0">
              <a:latin typeface="MS Mincho" pitchFamily="49" charset="-128"/>
              <a:ea typeface="MS Mincho" pitchFamily="49" charset="-128"/>
            </a:endParaRPr>
          </a:p>
          <a:p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smtClean="0">
                <a:latin typeface="楷体" pitchFamily="49" charset="-122"/>
                <a:ea typeface="楷体" pitchFamily="49" charset="-122"/>
                <a:cs typeface="HGｺﾞｼｯｸE"/>
              </a:rPr>
              <a:t>（</a:t>
            </a:r>
            <a:r>
              <a:rPr lang="en-US" altLang="zh-CN" smtClean="0">
                <a:latin typeface="楷体" pitchFamily="49" charset="-122"/>
                <a:ea typeface="楷体" pitchFamily="49" charset="-122"/>
                <a:cs typeface="HGｺﾞｼｯｸE"/>
              </a:rPr>
              <a:t>2</a:t>
            </a:r>
            <a:r>
              <a:rPr lang="ja-JP" altLang="zh-CN" smtClean="0">
                <a:latin typeface="楷体" pitchFamily="49" charset="-122"/>
                <a:ea typeface="楷体" pitchFamily="49" charset="-122"/>
                <a:cs typeface="HGｺﾞｼｯｸE"/>
              </a:rPr>
              <a:t>）</a:t>
            </a:r>
            <a:r>
              <a:rPr lang="ja-JP" altLang="zh-CN" smtClean="0">
                <a:latin typeface="楷体" pitchFamily="49" charset="-122"/>
                <a:ea typeface="楷体" pitchFamily="49" charset="-122"/>
              </a:rPr>
              <a:t>当句中含有疑问词时，直接回答即可。</a:t>
            </a:r>
            <a:endParaRPr lang="zh-CN" altLang="zh-CN" smtClean="0">
              <a:latin typeface="楷体" pitchFamily="49" charset="-122"/>
              <a:ea typeface="楷体" pitchFamily="49" charset="-122"/>
            </a:endParaRPr>
          </a:p>
          <a:p>
            <a:r>
              <a:rPr lang="ja-JP" altLang="zh-CN" smtClean="0">
                <a:latin typeface="楷体" pitchFamily="49" charset="-122"/>
                <a:ea typeface="楷体" pitchFamily="49" charset="-122"/>
              </a:rPr>
              <a:t>例：</a:t>
            </a:r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それは　何ですか。</a:t>
            </a:r>
            <a:endParaRPr lang="zh-CN" altLang="zh-CN" smtClean="0">
              <a:latin typeface="MS Mincho" pitchFamily="49" charset="-128"/>
              <a:ea typeface="MS Mincho" pitchFamily="49" charset="-128"/>
            </a:endParaRPr>
          </a:p>
          <a:p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　－これは　本です。</a:t>
            </a:r>
            <a:endParaRPr lang="zh-CN" altLang="zh-CN" smtClean="0">
              <a:latin typeface="MS Mincho" pitchFamily="49" charset="-128"/>
              <a:ea typeface="MS Mincho" pitchFamily="49" charset="-128"/>
            </a:endParaRPr>
          </a:p>
          <a:p>
            <a:r>
              <a:rPr lang="ja-JP" altLang="zh-CN" smtClean="0">
                <a:latin typeface="楷体" pitchFamily="49" charset="-122"/>
                <a:ea typeface="楷体" pitchFamily="49" charset="-122"/>
              </a:rPr>
              <a:t>当指示疑问词在句首时，使用助词</a:t>
            </a:r>
            <a:r>
              <a:rPr lang="zh-CN" altLang="en-US" smtClean="0">
                <a:latin typeface="MS Mincho" pitchFamily="49" charset="-128"/>
                <a:ea typeface="MS Mincho" pitchFamily="49" charset="-128"/>
              </a:rPr>
              <a:t>“</a:t>
            </a:r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が</a:t>
            </a:r>
            <a:r>
              <a:rPr lang="zh-CN" altLang="en-US" smtClean="0">
                <a:latin typeface="MS Mincho" pitchFamily="49" charset="-128"/>
                <a:ea typeface="MS Mincho" pitchFamily="49" charset="-128"/>
              </a:rPr>
              <a:t>”</a:t>
            </a:r>
            <a:r>
              <a:rPr lang="ja-JP" altLang="zh-CN" smtClean="0">
                <a:latin typeface="楷体" pitchFamily="49" charset="-122"/>
                <a:ea typeface="楷体" pitchFamily="49" charset="-122"/>
              </a:rPr>
              <a:t>。</a:t>
            </a:r>
            <a:endParaRPr lang="zh-CN" altLang="zh-CN" smtClean="0">
              <a:latin typeface="楷体" pitchFamily="49" charset="-122"/>
              <a:ea typeface="楷体" pitchFamily="49" charset="-122"/>
            </a:endParaRPr>
          </a:p>
          <a:p>
            <a:r>
              <a:rPr lang="ja-JP" altLang="zh-CN" smtClean="0">
                <a:cs typeface="HGｺﾞｼｯｸE"/>
              </a:rPr>
              <a:t>　</a:t>
            </a:r>
            <a:r>
              <a:rPr lang="ja-JP" altLang="zh-CN" smtClean="0">
                <a:latin typeface="楷体" pitchFamily="49" charset="-122"/>
                <a:ea typeface="楷体" pitchFamily="49" charset="-122"/>
              </a:rPr>
              <a:t>例：</a:t>
            </a:r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どれが　田中さんの　パソコンですか。</a:t>
            </a:r>
            <a:endParaRPr lang="zh-CN" altLang="zh-CN" smtClean="0">
              <a:latin typeface="MS Mincho" pitchFamily="49" charset="-128"/>
              <a:ea typeface="MS Mincho" pitchFamily="49" charset="-128"/>
            </a:endParaRPr>
          </a:p>
          <a:p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　　－これが　田中さんの　パソコンです</a:t>
            </a:r>
            <a:r>
              <a:rPr lang="ja-JP" altLang="zh-CN" smtClean="0">
                <a:cs typeface="HGｺﾞｼｯｸE"/>
              </a:rPr>
              <a:t>。</a:t>
            </a:r>
            <a:endParaRPr lang="zh-CN" altLang="zh-CN" smtClean="0"/>
          </a:p>
          <a:p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altLang="zh-CN" dirty="0" smtClean="0"/>
              <a:t>4</a:t>
            </a:r>
            <a:r>
              <a:rPr lang="zh-CN" altLang="en-US" dirty="0" smtClean="0"/>
              <a:t>指示词</a:t>
            </a:r>
            <a:endParaRPr lang="zh-CN" altLang="en-US" dirty="0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</p:nvPr>
        </p:nvGraphicFramePr>
        <p:xfrm>
          <a:off x="0" y="1268413"/>
          <a:ext cx="9144000" cy="54070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7744"/>
                <a:gridCol w="1872208"/>
                <a:gridCol w="1800200"/>
                <a:gridCol w="1800200"/>
                <a:gridCol w="1403648"/>
              </a:tblGrid>
              <a:tr h="1004035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2400" kern="1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ja-JP" sz="2400" b="1" u="sng" kern="10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こ</a:t>
                      </a:r>
                      <a:r>
                        <a:rPr lang="zh-CN" sz="2400" b="1" u="sng" kern="100">
                          <a:latin typeface="Times New Roman" panose="02020603050405020304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（近称）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>
                          <a:latin typeface="Times New Roman" panose="02020603050405020304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（这）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ja-JP" sz="2400" b="1" u="sng" kern="10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そ</a:t>
                      </a:r>
                      <a:r>
                        <a:rPr lang="zh-CN" sz="2400" b="1" u="sng" kern="100">
                          <a:latin typeface="Times New Roman" panose="02020603050405020304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（中称）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>
                          <a:latin typeface="Times New Roman" panose="02020603050405020304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（那）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ja-JP" sz="2400" b="1" u="sng" kern="10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あ</a:t>
                      </a:r>
                      <a:r>
                        <a:rPr lang="zh-CN" sz="2400" b="1" u="sng" kern="100">
                          <a:latin typeface="Times New Roman" panose="02020603050405020304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（远称）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>
                          <a:latin typeface="Times New Roman" panose="02020603050405020304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（那）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2400" b="1" u="sng" kern="100">
                          <a:latin typeface="Times New Roman" panose="02020603050405020304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ど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>
                          <a:latin typeface="Times New Roman" panose="02020603050405020304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（哪）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/>
                </a:tc>
              </a:tr>
              <a:tr h="1004035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latin typeface="Times New Roman" panose="02020603050405020304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指示代词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latin typeface="Times New Roman" panose="02020603050405020304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（事物）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ja-JP" sz="2400" b="1" u="sng" kern="100" dirty="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こ</a:t>
                      </a:r>
                      <a:r>
                        <a:rPr lang="ja-JP" sz="2400" kern="100" dirty="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れ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ja-JP" sz="2400" b="1" u="sng" kern="10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そ</a:t>
                      </a:r>
                      <a:r>
                        <a:rPr lang="ja-JP" sz="2400" kern="10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れ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ja-JP" sz="2400" b="1" u="sng" kern="10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あ</a:t>
                      </a:r>
                      <a:r>
                        <a:rPr lang="zh-CN" sz="2400" kern="10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れ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ja-JP" sz="2400" b="1" u="sng" kern="10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ど</a:t>
                      </a:r>
                      <a:r>
                        <a:rPr lang="zh-CN" sz="2400" kern="10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れ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/>
                </a:tc>
              </a:tr>
              <a:tr h="1004035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latin typeface="Times New Roman" panose="02020603050405020304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指示</a:t>
                      </a:r>
                      <a:r>
                        <a:rPr lang="zh-CN" sz="2400" kern="100" dirty="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代词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（场所</a:t>
                      </a:r>
                      <a:r>
                        <a:rPr lang="zh-CN" sz="2400" kern="100" dirty="0" smtClean="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）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ja-JP" sz="2400" b="1" u="sng" kern="10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こ</a:t>
                      </a:r>
                      <a:r>
                        <a:rPr lang="ja-JP" sz="2400" kern="10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こ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ja-JP" sz="2400" b="1" u="sng" kern="100" dirty="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そ</a:t>
                      </a:r>
                      <a:r>
                        <a:rPr lang="zh-CN" sz="2400" kern="100" dirty="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こ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ja-JP" sz="2400" b="1" u="sng" kern="10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あ</a:t>
                      </a:r>
                      <a:r>
                        <a:rPr lang="zh-CN" sz="2400" kern="10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そこ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ja-JP" sz="2400" b="1" u="sng" kern="10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ど</a:t>
                      </a:r>
                      <a:r>
                        <a:rPr lang="zh-CN" sz="2400" kern="10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こ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/>
                </a:tc>
              </a:tr>
              <a:tr h="1004035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>
                          <a:latin typeface="Times New Roman" panose="02020603050405020304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指示</a:t>
                      </a:r>
                      <a:r>
                        <a:rPr lang="zh-CN" sz="2400" kern="10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代词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（人、方位）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ja-JP" sz="2400" b="1" u="sng" kern="10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こ</a:t>
                      </a:r>
                      <a:r>
                        <a:rPr lang="zh-CN" sz="2400" kern="10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ちら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ja-JP" sz="2400" b="1" u="sng" kern="100" dirty="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そ</a:t>
                      </a:r>
                      <a:r>
                        <a:rPr lang="zh-CN" sz="2400" kern="100" dirty="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ちら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ja-JP" sz="2400" b="1" u="sng" kern="10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あ</a:t>
                      </a:r>
                      <a:r>
                        <a:rPr lang="zh-CN" sz="2400" kern="10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ちら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ja-JP" sz="2400" b="1" u="sng" kern="10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ど</a:t>
                      </a:r>
                      <a:r>
                        <a:rPr lang="zh-CN" sz="2400" kern="10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ちら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/>
                </a:tc>
              </a:tr>
              <a:tr h="1390122">
                <a:tc>
                  <a:txBody>
                    <a:bodyPr/>
                    <a:lstStyle/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连体词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just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latin typeface="楷体_GB2312"/>
                          <a:ea typeface="宋体" panose="02010600030101010101" pitchFamily="2" charset="-122"/>
                          <a:cs typeface="Times New Roman" panose="02020603050405020304"/>
                        </a:rPr>
                        <a:t>（人、事物等）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ja-JP" sz="2400" b="1" u="sng" kern="10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こ</a:t>
                      </a:r>
                      <a:r>
                        <a:rPr lang="ja-JP" sz="2400" kern="10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の</a:t>
                      </a:r>
                      <a:r>
                        <a:rPr lang="en-US" sz="24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+</a:t>
                      </a:r>
                      <a:r>
                        <a:rPr lang="zh-CN" sz="2400" kern="10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名词</a:t>
                      </a:r>
                      <a:endParaRPr lang="zh-CN" sz="2400" kern="10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ja-JP" sz="2400" b="1" u="sng" kern="100" dirty="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そ</a:t>
                      </a:r>
                      <a:r>
                        <a:rPr lang="ja-JP" sz="24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の</a:t>
                      </a:r>
                      <a:r>
                        <a:rPr lang="en-US" sz="24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+</a:t>
                      </a:r>
                      <a:r>
                        <a:rPr lang="zh-CN" sz="24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名词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ja-JP" sz="2400" b="1" u="sng" kern="100" dirty="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あ</a:t>
                      </a:r>
                      <a:r>
                        <a:rPr lang="ja-JP" sz="2400" kern="100" dirty="0">
                          <a:latin typeface="Times New Roman" panose="02020603050405020304"/>
                          <a:ea typeface="MS Mincho" panose="02020609040205080304" pitchFamily="49" charset="-128"/>
                          <a:cs typeface="Times New Roman" panose="02020603050405020304"/>
                        </a:rPr>
                        <a:t>の</a:t>
                      </a:r>
                      <a:r>
                        <a:rPr lang="en-US" sz="24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+</a:t>
                      </a:r>
                      <a:r>
                        <a:rPr lang="zh-CN" sz="24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名词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ja-JP" sz="2400" b="1" u="sng" kern="100" dirty="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ど</a:t>
                      </a:r>
                      <a:r>
                        <a:rPr lang="ja-JP" sz="2400" kern="100" dirty="0">
                          <a:latin typeface="宋体" panose="02010600030101010101" pitchFamily="2" charset="-122"/>
                          <a:ea typeface="MS Mincho" panose="02020609040205080304" pitchFamily="49" charset="-128"/>
                          <a:cs typeface="宋体" panose="02010600030101010101" pitchFamily="2" charset="-122"/>
                        </a:rPr>
                        <a:t>の</a:t>
                      </a:r>
                      <a:r>
                        <a:rPr lang="en-US" sz="24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+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2400" kern="100" dirty="0">
                          <a:latin typeface="MS Mincho" panose="02020609040205080304" pitchFamily="49" charset="-128"/>
                          <a:ea typeface="宋体" panose="02010600030101010101" pitchFamily="2" charset="-122"/>
                          <a:cs typeface="Times New Roman" panose="02020603050405020304"/>
                        </a:rPr>
                        <a:t>名词</a:t>
                      </a:r>
                      <a:endParaRPr lang="zh-CN" sz="2400" kern="100" dirty="0">
                        <a:latin typeface="Times New Roman" panose="02020603050405020304"/>
                        <a:ea typeface="宋体" panose="02010600030101010101" pitchFamily="2" charset="-122"/>
                        <a:cs typeface="Times New Roman" panose="02020603050405020304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ja-JP" altLang="zh-CN" smtClean="0">
                <a:latin typeface="楷体" pitchFamily="49" charset="-122"/>
                <a:ea typeface="楷体" pitchFamily="49" charset="-122"/>
                <a:cs typeface="HGｺﾞｼｯｸE"/>
              </a:rPr>
              <a:t>以</a:t>
            </a:r>
            <a:r>
              <a:rPr lang="zh-CN" altLang="en-US" sz="2800" smtClean="0">
                <a:latin typeface="MS Mincho" pitchFamily="49" charset="-128"/>
                <a:ea typeface="MS Mincho" pitchFamily="49" charset="-128"/>
                <a:cs typeface="HGｺﾞｼｯｸE"/>
              </a:rPr>
              <a:t>“</a:t>
            </a:r>
            <a:r>
              <a:rPr lang="ja-JP" altLang="zh-CN" sz="2800" smtClean="0">
                <a:latin typeface="MS Mincho" pitchFamily="49" charset="-128"/>
                <a:ea typeface="MS Mincho" pitchFamily="49" charset="-128"/>
              </a:rPr>
              <a:t>これ</a:t>
            </a:r>
            <a:r>
              <a:rPr lang="zh-CN" altLang="en-US" sz="2800" smtClean="0">
                <a:latin typeface="MS Mincho" pitchFamily="49" charset="-128"/>
                <a:ea typeface="MS Mincho" pitchFamily="49" charset="-128"/>
              </a:rPr>
              <a:t>”“</a:t>
            </a:r>
            <a:r>
              <a:rPr lang="ja-JP" altLang="zh-CN" sz="2800" smtClean="0">
                <a:latin typeface="MS Mincho" pitchFamily="49" charset="-128"/>
                <a:ea typeface="MS Mincho" pitchFamily="49" charset="-128"/>
              </a:rPr>
              <a:t>それ</a:t>
            </a:r>
            <a:r>
              <a:rPr lang="zh-CN" altLang="en-US" sz="2800" smtClean="0">
                <a:latin typeface="MS Mincho" pitchFamily="49" charset="-128"/>
                <a:ea typeface="MS Mincho" pitchFamily="49" charset="-128"/>
              </a:rPr>
              <a:t>”“</a:t>
            </a:r>
            <a:r>
              <a:rPr lang="ja-JP" altLang="zh-CN" sz="2800" smtClean="0">
                <a:latin typeface="MS Mincho" pitchFamily="49" charset="-128"/>
                <a:ea typeface="MS Mincho" pitchFamily="49" charset="-128"/>
              </a:rPr>
              <a:t>あれ</a:t>
            </a:r>
            <a:r>
              <a:rPr lang="zh-CN" altLang="en-US" sz="2800" smtClean="0">
                <a:latin typeface="MS Mincho" pitchFamily="49" charset="-128"/>
                <a:ea typeface="MS Mincho" pitchFamily="49" charset="-128"/>
              </a:rPr>
              <a:t>”</a:t>
            </a:r>
            <a:r>
              <a:rPr lang="ja-JP" altLang="zh-CN" smtClean="0">
                <a:latin typeface="楷体" pitchFamily="49" charset="-122"/>
                <a:ea typeface="楷体" pitchFamily="49" charset="-122"/>
              </a:rPr>
              <a:t>为例说明一下近称、中称、远称的区别，具体如下：</a:t>
            </a:r>
            <a:endParaRPr lang="zh-CN" altLang="zh-CN" smtClean="0">
              <a:latin typeface="楷体" pitchFamily="49" charset="-122"/>
              <a:ea typeface="楷体" pitchFamily="49" charset="-122"/>
            </a:endParaRPr>
          </a:p>
          <a:p>
            <a:pPr>
              <a:lnSpc>
                <a:spcPct val="80000"/>
              </a:lnSpc>
            </a:pPr>
            <a:r>
              <a:rPr lang="zh-CN" altLang="zh-CN" smtClean="0">
                <a:latin typeface="楷体" pitchFamily="49" charset="-122"/>
                <a:ea typeface="楷体" pitchFamily="49" charset="-122"/>
              </a:rPr>
              <a:t>①说话人和听话人相隔一段距离或面对面时</a:t>
            </a:r>
          </a:p>
          <a:p>
            <a:pPr>
              <a:lnSpc>
                <a:spcPct val="80000"/>
              </a:lnSpc>
            </a:pPr>
            <a:r>
              <a:rPr lang="ja-JP" altLang="zh-CN" sz="2800" smtClean="0">
                <a:latin typeface="MS Mincho" pitchFamily="49" charset="-128"/>
                <a:ea typeface="MS Mincho" pitchFamily="49" charset="-128"/>
              </a:rPr>
              <a:t>これ</a:t>
            </a:r>
            <a:r>
              <a:rPr lang="ja-JP" altLang="zh-CN" sz="2800" smtClean="0">
                <a:cs typeface="HGｺﾞｼｯｸE"/>
              </a:rPr>
              <a:t>：</a:t>
            </a:r>
            <a:r>
              <a:rPr lang="ja-JP" altLang="zh-CN" smtClean="0">
                <a:latin typeface="楷体" pitchFamily="49" charset="-122"/>
                <a:ea typeface="楷体" pitchFamily="49" charset="-122"/>
              </a:rPr>
              <a:t>距离说话人较近的事物</a:t>
            </a:r>
          </a:p>
          <a:p>
            <a:pPr>
              <a:lnSpc>
                <a:spcPct val="80000"/>
              </a:lnSpc>
            </a:pPr>
            <a:r>
              <a:rPr lang="ja-JP" altLang="zh-CN" sz="2800" smtClean="0">
                <a:latin typeface="MS Mincho" pitchFamily="49" charset="-128"/>
                <a:ea typeface="MS Mincho" pitchFamily="49" charset="-128"/>
              </a:rPr>
              <a:t>それ</a:t>
            </a:r>
            <a:r>
              <a:rPr lang="ja-JP" altLang="zh-CN" sz="2800" smtClean="0">
                <a:cs typeface="HGｺﾞｼｯｸE"/>
              </a:rPr>
              <a:t>：</a:t>
            </a:r>
            <a:r>
              <a:rPr lang="ja-JP" altLang="zh-CN" smtClean="0">
                <a:latin typeface="楷体" pitchFamily="49" charset="-122"/>
                <a:ea typeface="楷体" pitchFamily="49" charset="-122"/>
              </a:rPr>
              <a:t>距离听话人较近的事物</a:t>
            </a:r>
          </a:p>
          <a:p>
            <a:pPr>
              <a:lnSpc>
                <a:spcPct val="80000"/>
              </a:lnSpc>
            </a:pPr>
            <a:r>
              <a:rPr lang="ja-JP" altLang="zh-CN" sz="2800" smtClean="0">
                <a:latin typeface="MS Mincho" pitchFamily="49" charset="-128"/>
                <a:ea typeface="MS Mincho" pitchFamily="49" charset="-128"/>
              </a:rPr>
              <a:t>あれ</a:t>
            </a:r>
            <a:r>
              <a:rPr lang="ja-JP" altLang="zh-CN" sz="2800" smtClean="0">
                <a:cs typeface="HGｺﾞｼｯｸE"/>
              </a:rPr>
              <a:t>：</a:t>
            </a:r>
            <a:r>
              <a:rPr lang="ja-JP" altLang="zh-CN" smtClean="0">
                <a:latin typeface="楷体" pitchFamily="49" charset="-122"/>
                <a:ea typeface="楷体" pitchFamily="49" charset="-122"/>
              </a:rPr>
              <a:t>距离两者较远的事物</a:t>
            </a:r>
          </a:p>
          <a:p>
            <a:pPr>
              <a:lnSpc>
                <a:spcPct val="80000"/>
              </a:lnSpc>
            </a:pPr>
            <a:r>
              <a:rPr lang="zh-CN" altLang="zh-CN" smtClean="0">
                <a:latin typeface="楷体" pitchFamily="49" charset="-122"/>
                <a:ea typeface="楷体" pitchFamily="49" charset="-122"/>
              </a:rPr>
              <a:t>②说话人和听话人在一起或面向同一方向时</a:t>
            </a:r>
          </a:p>
          <a:p>
            <a:pPr>
              <a:lnSpc>
                <a:spcPct val="80000"/>
              </a:lnSpc>
            </a:pPr>
            <a:r>
              <a:rPr lang="ja-JP" altLang="zh-CN" sz="2800" smtClean="0">
                <a:latin typeface="MS Mincho" pitchFamily="49" charset="-128"/>
                <a:ea typeface="MS Mincho" pitchFamily="49" charset="-128"/>
              </a:rPr>
              <a:t>これ</a:t>
            </a:r>
            <a:r>
              <a:rPr lang="ja-JP" altLang="zh-CN" sz="2800" smtClean="0">
                <a:cs typeface="HGｺﾞｼｯｸE"/>
              </a:rPr>
              <a:t>：</a:t>
            </a:r>
            <a:r>
              <a:rPr lang="ja-JP" altLang="zh-CN" smtClean="0">
                <a:latin typeface="楷体" pitchFamily="49" charset="-122"/>
                <a:ea typeface="楷体" pitchFamily="49" charset="-122"/>
              </a:rPr>
              <a:t>距离说话人和听话人较近的事物</a:t>
            </a:r>
          </a:p>
          <a:p>
            <a:pPr>
              <a:lnSpc>
                <a:spcPct val="80000"/>
              </a:lnSpc>
            </a:pPr>
            <a:r>
              <a:rPr lang="ja-JP" altLang="zh-CN" sz="2800" smtClean="0">
                <a:latin typeface="MS Mincho" pitchFamily="49" charset="-128"/>
                <a:ea typeface="MS Mincho" pitchFamily="49" charset="-128"/>
              </a:rPr>
              <a:t>それ</a:t>
            </a:r>
            <a:r>
              <a:rPr lang="ja-JP" altLang="zh-CN" sz="2800" smtClean="0">
                <a:cs typeface="HGｺﾞｼｯｸE"/>
              </a:rPr>
              <a:t>：</a:t>
            </a:r>
            <a:r>
              <a:rPr lang="ja-JP" altLang="zh-CN" smtClean="0">
                <a:latin typeface="楷体" pitchFamily="49" charset="-122"/>
                <a:ea typeface="楷体" pitchFamily="49" charset="-122"/>
              </a:rPr>
              <a:t>距离说话人和听话人较远的事物</a:t>
            </a:r>
          </a:p>
          <a:p>
            <a:pPr>
              <a:lnSpc>
                <a:spcPct val="80000"/>
              </a:lnSpc>
            </a:pPr>
            <a:r>
              <a:rPr lang="ja-JP" altLang="zh-CN" sz="2800" smtClean="0">
                <a:latin typeface="MS Mincho" pitchFamily="49" charset="-128"/>
                <a:ea typeface="MS Mincho" pitchFamily="49" charset="-128"/>
              </a:rPr>
              <a:t>あれ</a:t>
            </a:r>
            <a:r>
              <a:rPr lang="ja-JP" altLang="zh-CN" sz="2800" smtClean="0">
                <a:cs typeface="HGｺﾞｼｯｸE"/>
              </a:rPr>
              <a:t>：</a:t>
            </a:r>
            <a:r>
              <a:rPr lang="ja-JP" altLang="zh-CN" smtClean="0">
                <a:latin typeface="楷体" pitchFamily="49" charset="-122"/>
                <a:ea typeface="楷体" pitchFamily="49" charset="-122"/>
              </a:rPr>
              <a:t>距离两者更远的事物</a:t>
            </a:r>
          </a:p>
          <a:p>
            <a:pPr>
              <a:lnSpc>
                <a:spcPct val="80000"/>
              </a:lnSpc>
            </a:pPr>
            <a:endParaRPr lang="zh-CN" altLang="en-US" smtClean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これは　傘です。</a:t>
            </a:r>
            <a:endParaRPr lang="en-US" altLang="ja-JP" smtClean="0">
              <a:latin typeface="MS Mincho" pitchFamily="49" charset="-128"/>
              <a:ea typeface="MS Mincho" pitchFamily="49" charset="-128"/>
            </a:endParaRPr>
          </a:p>
          <a:p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ここは　大阪です。</a:t>
            </a:r>
            <a:endParaRPr lang="en-US" altLang="ja-JP" smtClean="0">
              <a:latin typeface="MS Mincho" pitchFamily="49" charset="-128"/>
              <a:ea typeface="MS Mincho" pitchFamily="49" charset="-128"/>
            </a:endParaRPr>
          </a:p>
          <a:p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あの人は　田中さんです。</a:t>
            </a:r>
            <a:endParaRPr lang="en-US" altLang="ja-JP" smtClean="0">
              <a:latin typeface="MS Mincho" pitchFamily="49" charset="-128"/>
              <a:ea typeface="MS Mincho" pitchFamily="49" charset="-128"/>
            </a:endParaRPr>
          </a:p>
          <a:p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お国は　どちらですか。</a:t>
            </a:r>
            <a:endParaRPr lang="zh-CN" altLang="en-US" smtClean="0">
              <a:latin typeface="MS Mincho" pitchFamily="49" charset="-128"/>
              <a:ea typeface="MS Mincho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3325" y="626914"/>
            <a:ext cx="8686799" cy="8382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altLang="zh-CN" dirty="0" smtClean="0"/>
              <a:t>5 </a:t>
            </a:r>
            <a:r>
              <a:rPr lang="ja-JP" altLang="zh-CN" u="sng" dirty="0" smtClean="0"/>
              <a:t>名词</a:t>
            </a:r>
            <a:r>
              <a:rPr lang="en-US" altLang="zh-CN" u="sng" dirty="0" smtClean="0"/>
              <a:t>A</a:t>
            </a:r>
            <a:r>
              <a:rPr lang="en-US" altLang="zh-CN" dirty="0" smtClean="0"/>
              <a:t> 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も</a:t>
            </a:r>
            <a:r>
              <a:rPr lang="ja-JP" altLang="zh-CN" dirty="0" smtClean="0"/>
              <a:t>　</a:t>
            </a:r>
            <a:r>
              <a:rPr lang="ja-JP" altLang="zh-CN" u="sng" dirty="0" smtClean="0"/>
              <a:t>名词</a:t>
            </a:r>
            <a:r>
              <a:rPr lang="en-US" altLang="zh-CN" u="sng" dirty="0" smtClean="0"/>
              <a:t>B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です</a:t>
            </a:r>
            <a:r>
              <a:rPr lang="ja-JP" altLang="zh-CN" dirty="0" smtClean="0"/>
              <a:t>。  </a:t>
            </a:r>
            <a:r>
              <a:rPr lang="zh-CN" altLang="zh-CN" dirty="0" smtClean="0"/>
              <a:t>（</a:t>
            </a:r>
            <a:r>
              <a:rPr lang="en-US" altLang="zh-CN" dirty="0" smtClean="0"/>
              <a:t>……</a:t>
            </a:r>
            <a:r>
              <a:rPr lang="zh-CN" altLang="zh-CN" dirty="0" smtClean="0"/>
              <a:t>也是 </a:t>
            </a:r>
            <a:r>
              <a:rPr lang="en-US" altLang="zh-CN" dirty="0" smtClean="0"/>
              <a:t>……</a:t>
            </a:r>
            <a:r>
              <a:rPr lang="zh-CN" altLang="zh-CN" dirty="0" smtClean="0"/>
              <a:t>。）</a:t>
            </a:r>
            <a:br>
              <a:rPr lang="zh-CN" altLang="zh-CN" dirty="0" smtClean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>
                <a:latin typeface="楷体"/>
                <a:ea typeface="楷体" pitchFamily="49" charset="-122"/>
                <a:cs typeface="HGｺﾞｼｯｸE"/>
              </a:rPr>
              <a:t>“</a:t>
            </a:r>
            <a:r>
              <a:rPr lang="ja-JP" altLang="zh-CN" smtClean="0">
                <a:latin typeface="MS Mincho" pitchFamily="49" charset="-128"/>
                <a:ea typeface="MS Mincho" pitchFamily="49" charset="-128"/>
                <a:cs typeface="HGｺﾞｼｯｸE"/>
              </a:rPr>
              <a:t>も</a:t>
            </a:r>
            <a:r>
              <a:rPr lang="zh-CN" altLang="en-US" smtClean="0">
                <a:latin typeface="楷体"/>
                <a:ea typeface="楷体" pitchFamily="49" charset="-122"/>
                <a:cs typeface="HGｺﾞｼｯｸE"/>
              </a:rPr>
              <a:t>”</a:t>
            </a:r>
            <a:r>
              <a:rPr lang="ja-JP" altLang="zh-CN" smtClean="0">
                <a:latin typeface="楷体" pitchFamily="49" charset="-122"/>
                <a:ea typeface="楷体" pitchFamily="49" charset="-122"/>
              </a:rPr>
              <a:t>是提示助词，提示本句话题。</a:t>
            </a:r>
            <a:endParaRPr lang="zh-CN" altLang="zh-CN" smtClean="0">
              <a:latin typeface="楷体" pitchFamily="49" charset="-122"/>
              <a:ea typeface="楷体" pitchFamily="49" charset="-122"/>
            </a:endParaRPr>
          </a:p>
          <a:p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楊さんも　学生ですか。</a:t>
            </a:r>
            <a:endParaRPr lang="en-US" altLang="ja-JP" smtClean="0">
              <a:latin typeface="MS Mincho" pitchFamily="49" charset="-128"/>
              <a:ea typeface="MS Mincho" pitchFamily="49" charset="-128"/>
            </a:endParaRPr>
          </a:p>
          <a:p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李さんは　一年生です。楊さんも　一年生です。</a:t>
            </a:r>
            <a:endParaRPr lang="zh-CN" altLang="en-US" smtClean="0">
              <a:latin typeface="MS Mincho" pitchFamily="49" charset="-128"/>
              <a:ea typeface="MS Mincho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altLang="zh-CN" dirty="0" smtClean="0"/>
              <a:t>6</a:t>
            </a:r>
            <a:r>
              <a:rPr lang="zh-CN" altLang="en-US" dirty="0" smtClean="0"/>
              <a:t>助词 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の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smtClean="0">
                <a:latin typeface="楷体" pitchFamily="49" charset="-122"/>
                <a:ea typeface="楷体" pitchFamily="49" charset="-122"/>
              </a:rPr>
              <a:t>名词修饰名词时，中间用助词</a:t>
            </a:r>
            <a:r>
              <a:rPr lang="zh-CN" altLang="en-US" smtClean="0">
                <a:latin typeface="楷体" pitchFamily="49" charset="-122"/>
                <a:ea typeface="楷体" pitchFamily="49" charset="-122"/>
              </a:rPr>
              <a:t>“</a:t>
            </a:r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の</a:t>
            </a:r>
            <a:r>
              <a:rPr lang="zh-CN" altLang="en-US" smtClean="0">
                <a:latin typeface="楷体" pitchFamily="49" charset="-122"/>
                <a:ea typeface="楷体" pitchFamily="49" charset="-122"/>
              </a:rPr>
              <a:t>”</a:t>
            </a:r>
            <a:r>
              <a:rPr lang="ja-JP" altLang="zh-CN" smtClean="0">
                <a:latin typeface="楷体" pitchFamily="49" charset="-122"/>
                <a:ea typeface="楷体" pitchFamily="49" charset="-122"/>
              </a:rPr>
              <a:t>连接</a:t>
            </a:r>
            <a:r>
              <a:rPr lang="zh-CN" altLang="en-US" smtClean="0">
                <a:latin typeface="楷体" pitchFamily="49" charset="-122"/>
                <a:ea typeface="楷体" pitchFamily="49" charset="-122"/>
              </a:rPr>
              <a:t>，可译成“的”</a:t>
            </a:r>
            <a:r>
              <a:rPr lang="ja-JP" altLang="zh-CN" smtClean="0">
                <a:latin typeface="楷体" pitchFamily="49" charset="-122"/>
                <a:ea typeface="楷体" pitchFamily="49" charset="-122"/>
                <a:cs typeface="HGｺﾞｼｯｸE"/>
              </a:rPr>
              <a:t>。</a:t>
            </a:r>
            <a:endParaRPr lang="zh-CN" altLang="zh-CN" smtClean="0">
              <a:latin typeface="楷体" pitchFamily="49" charset="-122"/>
              <a:ea typeface="楷体" pitchFamily="49" charset="-122"/>
            </a:endParaRPr>
          </a:p>
          <a:p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中国の　大学</a:t>
            </a:r>
            <a:endParaRPr lang="en-US" altLang="ja-JP" smtClean="0">
              <a:latin typeface="MS Mincho" pitchFamily="49" charset="-128"/>
              <a:ea typeface="MS Mincho" pitchFamily="49" charset="-128"/>
            </a:endParaRPr>
          </a:p>
          <a:p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日本の　京都</a:t>
            </a:r>
            <a:endParaRPr lang="en-US" altLang="ja-JP" smtClean="0">
              <a:latin typeface="MS Mincho" pitchFamily="49" charset="-128"/>
              <a:ea typeface="MS Mincho" pitchFamily="49" charset="-128"/>
            </a:endParaRPr>
          </a:p>
          <a:p>
            <a:r>
              <a:rPr lang="zh-CN" altLang="zh-CN" smtClean="0">
                <a:latin typeface="楷体" pitchFamily="49" charset="-122"/>
                <a:ea typeface="楷体" pitchFamily="49" charset="-122"/>
              </a:rPr>
              <a:t>当两个名词之间是所属或所有关系时，重复出现的名词（表示人的名词除外）可省略。</a:t>
            </a:r>
          </a:p>
          <a:p>
            <a:r>
              <a:rPr lang="en-US" altLang="zh-CN" smtClean="0">
                <a:latin typeface="MS Mincho" pitchFamily="49" charset="-128"/>
                <a:ea typeface="MS Mincho" pitchFamily="49" charset="-128"/>
              </a:rPr>
              <a:t>  </a:t>
            </a:r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誰の　パソコンですか。</a:t>
            </a:r>
            <a:endParaRPr lang="zh-CN" altLang="zh-CN" smtClean="0">
              <a:latin typeface="MS Mincho" pitchFamily="49" charset="-128"/>
              <a:ea typeface="MS Mincho" pitchFamily="49" charset="-128"/>
            </a:endParaRPr>
          </a:p>
          <a:p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　－わたしの　</a:t>
            </a:r>
            <a:r>
              <a:rPr lang="en-US" altLang="zh-CN" smtClean="0">
                <a:latin typeface="MS Mincho" pitchFamily="49" charset="-128"/>
                <a:ea typeface="MS Mincho" pitchFamily="49" charset="-128"/>
              </a:rPr>
              <a:t>[</a:t>
            </a:r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パソコン</a:t>
            </a:r>
            <a:r>
              <a:rPr lang="en-US" altLang="zh-CN" smtClean="0">
                <a:latin typeface="MS Mincho" pitchFamily="49" charset="-128"/>
                <a:ea typeface="MS Mincho" pitchFamily="49" charset="-128"/>
              </a:rPr>
              <a:t>]</a:t>
            </a:r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です。</a:t>
            </a:r>
            <a:endParaRPr lang="zh-CN" altLang="zh-CN" smtClean="0">
              <a:latin typeface="MS Mincho" pitchFamily="49" charset="-128"/>
              <a:ea typeface="MS Mincho" pitchFamily="49" charset="-128"/>
            </a:endParaRPr>
          </a:p>
          <a:p>
            <a:endParaRPr lang="zh-CN" altLang="en-US" smtClean="0">
              <a:latin typeface="MS Mincho" pitchFamily="49" charset="-128"/>
              <a:ea typeface="MS Mincho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975" y="857102"/>
            <a:ext cx="8686800" cy="8382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altLang="ja-JP" u="sng" dirty="0" smtClean="0"/>
              <a:t>7</a:t>
            </a:r>
            <a:r>
              <a:rPr lang="ja-JP" altLang="zh-CN" u="sng" dirty="0" smtClean="0"/>
              <a:t>名词</a:t>
            </a:r>
            <a:r>
              <a:rPr lang="en-US" altLang="zh-CN" u="sng" dirty="0" smtClean="0"/>
              <a:t>A</a:t>
            </a:r>
            <a:r>
              <a:rPr lang="en-US" altLang="zh-CN" dirty="0" smtClean="0"/>
              <a:t> 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は</a:t>
            </a:r>
            <a:r>
              <a:rPr lang="ja-JP" altLang="zh-CN" dirty="0" smtClean="0"/>
              <a:t>　</a:t>
            </a:r>
            <a:r>
              <a:rPr lang="ja-JP" altLang="zh-CN" u="sng" dirty="0" smtClean="0"/>
              <a:t>名词</a:t>
            </a:r>
            <a:r>
              <a:rPr lang="en-US" altLang="zh-CN" u="sng" dirty="0" smtClean="0"/>
              <a:t>B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ですか</a:t>
            </a:r>
            <a:r>
              <a:rPr lang="ja-JP" altLang="zh-CN" dirty="0" smtClean="0"/>
              <a:t>、</a:t>
            </a:r>
            <a:r>
              <a:rPr lang="ja-JP" altLang="zh-CN" u="sng" dirty="0" smtClean="0"/>
              <a:t>名词</a:t>
            </a:r>
            <a:r>
              <a:rPr lang="en-US" altLang="zh-CN" u="sng" dirty="0" smtClean="0"/>
              <a:t>C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ですか</a:t>
            </a:r>
            <a:r>
              <a:rPr lang="ja-JP" altLang="zh-CN" dirty="0" smtClean="0"/>
              <a:t>。 </a:t>
            </a:r>
            <a:r>
              <a:rPr lang="en-US" altLang="zh-CN" dirty="0" smtClean="0"/>
              <a:t>    </a:t>
            </a:r>
            <a:r>
              <a:rPr lang="zh-CN" altLang="zh-CN" dirty="0" smtClean="0"/>
              <a:t>（</a:t>
            </a:r>
            <a:r>
              <a:rPr lang="zh-CN" altLang="zh-CN" u="sng" dirty="0" smtClean="0"/>
              <a:t>名词</a:t>
            </a:r>
            <a:r>
              <a:rPr lang="en-US" altLang="zh-CN" u="sng" dirty="0" smtClean="0"/>
              <a:t>A</a:t>
            </a:r>
            <a:r>
              <a:rPr lang="en-US" altLang="zh-CN" dirty="0" smtClean="0"/>
              <a:t> </a:t>
            </a:r>
            <a:r>
              <a:rPr lang="zh-CN" altLang="zh-CN" dirty="0" smtClean="0"/>
              <a:t>是 </a:t>
            </a:r>
            <a:r>
              <a:rPr lang="zh-CN" altLang="zh-CN" u="sng" dirty="0" smtClean="0"/>
              <a:t>名词</a:t>
            </a:r>
            <a:r>
              <a:rPr lang="en-US" altLang="zh-CN" u="sng" dirty="0" smtClean="0"/>
              <a:t>B</a:t>
            </a:r>
            <a:r>
              <a:rPr lang="en-US" altLang="zh-CN" dirty="0" smtClean="0"/>
              <a:t> </a:t>
            </a:r>
            <a:r>
              <a:rPr lang="zh-CN" altLang="zh-CN" dirty="0" smtClean="0"/>
              <a:t>，还是</a:t>
            </a:r>
            <a:r>
              <a:rPr lang="zh-CN" altLang="zh-CN" u="sng" dirty="0" smtClean="0"/>
              <a:t> 名词</a:t>
            </a:r>
            <a:r>
              <a:rPr lang="en-US" altLang="zh-CN" u="sng" dirty="0" smtClean="0"/>
              <a:t>C</a:t>
            </a:r>
            <a:r>
              <a:rPr lang="zh-CN" altLang="zh-CN" u="sng" dirty="0" smtClean="0"/>
              <a:t>？</a:t>
            </a:r>
            <a:r>
              <a:rPr lang="zh-CN" altLang="zh-CN" dirty="0" smtClean="0"/>
              <a:t>）</a:t>
            </a:r>
            <a:br>
              <a:rPr lang="zh-CN" altLang="zh-CN" dirty="0" smtClean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04800" y="1855788"/>
            <a:ext cx="8686800" cy="4525962"/>
          </a:xfrm>
        </p:spPr>
        <p:txBody>
          <a:bodyPr/>
          <a:lstStyle/>
          <a:p>
            <a:r>
              <a:rPr lang="zh-CN" altLang="zh-CN" smtClean="0">
                <a:latin typeface="楷体" pitchFamily="49" charset="-122"/>
                <a:ea typeface="楷体" pitchFamily="49" charset="-122"/>
              </a:rPr>
              <a:t>该句型为选择疑问句，要求对方选择其一进行回答。</a:t>
            </a:r>
          </a:p>
          <a:p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ここは　京都ですか、大阪ですか。</a:t>
            </a:r>
            <a:endParaRPr lang="en-US" altLang="ja-JP" smtClean="0">
              <a:latin typeface="MS Mincho" pitchFamily="49" charset="-128"/>
              <a:ea typeface="MS Mincho" pitchFamily="49" charset="-128"/>
            </a:endParaRPr>
          </a:p>
          <a:p>
            <a:r>
              <a:rPr lang="en-US" altLang="ja-JP" smtClean="0">
                <a:latin typeface="MS Mincho" pitchFamily="49" charset="-128"/>
                <a:ea typeface="MS Mincho" pitchFamily="49" charset="-128"/>
              </a:rPr>
              <a:t>―</a:t>
            </a:r>
            <a:r>
              <a:rPr lang="ja-JP" altLang="en-US" smtClean="0">
                <a:latin typeface="MS Mincho" pitchFamily="49" charset="-128"/>
                <a:ea typeface="MS Mincho" pitchFamily="49" charset="-128"/>
              </a:rPr>
              <a:t>京都です。</a:t>
            </a:r>
            <a:endParaRPr lang="en-US" altLang="ja-JP" smtClean="0">
              <a:latin typeface="MS Mincho" pitchFamily="49" charset="-128"/>
              <a:ea typeface="MS Mincho" pitchFamily="49" charset="-128"/>
            </a:endParaRPr>
          </a:p>
          <a:p>
            <a:r>
              <a:rPr lang="zh-CN" altLang="zh-CN" smtClean="0">
                <a:latin typeface="MS Mincho" pitchFamily="49" charset="-128"/>
                <a:ea typeface="MS Mincho" pitchFamily="49" charset="-128"/>
              </a:rPr>
              <a:t> </a:t>
            </a:r>
            <a:r>
              <a:rPr lang="en-US" altLang="zh-CN" smtClean="0">
                <a:latin typeface="MS Mincho" pitchFamily="49" charset="-128"/>
                <a:ea typeface="MS Mincho" pitchFamily="49" charset="-128"/>
              </a:rPr>
              <a:t>[</a:t>
            </a:r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これは</a:t>
            </a:r>
            <a:r>
              <a:rPr lang="en-US" altLang="zh-CN" smtClean="0">
                <a:latin typeface="MS Mincho" pitchFamily="49" charset="-128"/>
                <a:ea typeface="MS Mincho" pitchFamily="49" charset="-128"/>
              </a:rPr>
              <a:t>]</a:t>
            </a:r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　田中さんのですか、佐藤さんのですか。</a:t>
            </a:r>
            <a:endParaRPr lang="en-US" altLang="ja-JP" smtClean="0">
              <a:latin typeface="MS Mincho" pitchFamily="49" charset="-128"/>
              <a:ea typeface="MS Mincho" pitchFamily="49" charset="-128"/>
            </a:endParaRPr>
          </a:p>
          <a:p>
            <a:r>
              <a:rPr lang="en-US" altLang="ja-JP" smtClean="0">
                <a:latin typeface="MS Mincho" pitchFamily="49" charset="-128"/>
                <a:ea typeface="MS Mincho" pitchFamily="49" charset="-128"/>
              </a:rPr>
              <a:t>―</a:t>
            </a:r>
            <a:r>
              <a:rPr lang="ja-JP" altLang="en-US" smtClean="0">
                <a:latin typeface="MS Mincho" pitchFamily="49" charset="-128"/>
                <a:ea typeface="MS Mincho" pitchFamily="49" charset="-128"/>
              </a:rPr>
              <a:t>田中さんのです。</a:t>
            </a:r>
            <a:endParaRPr lang="zh-CN" altLang="en-US" smtClean="0">
              <a:latin typeface="MS Mincho" pitchFamily="49" charset="-128"/>
              <a:ea typeface="MS Mincho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25" name="内容占位符 3"/>
          <p:cNvGraphicFramePr>
            <a:graphicFrameLocks noGrp="1"/>
          </p:cNvGraphicFramePr>
          <p:nvPr>
            <p:ph idx="1"/>
          </p:nvPr>
        </p:nvGraphicFramePr>
        <p:xfrm>
          <a:off x="180975" y="260350"/>
          <a:ext cx="8712200" cy="6403975"/>
        </p:xfrm>
        <a:graphic>
          <a:graphicData uri="http://schemas.openxmlformats.org/drawingml/2006/table">
            <a:tbl>
              <a:tblPr/>
              <a:tblGrid>
                <a:gridCol w="827088"/>
                <a:gridCol w="2076450"/>
                <a:gridCol w="1163637"/>
                <a:gridCol w="1741488"/>
                <a:gridCol w="1139825"/>
                <a:gridCol w="1763712"/>
              </a:tblGrid>
              <a:tr h="633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1</a:t>
                      </a: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いち ②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100</a:t>
                      </a: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ひゃく ②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1000</a:t>
                      </a: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せん ①</a:t>
                      </a: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35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2</a:t>
                      </a: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に ①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200</a:t>
                      </a: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にひゃく ③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2000</a:t>
                      </a: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にせん ②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33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3</a:t>
                      </a: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さん ⓪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300</a:t>
                      </a: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さんびゃく ①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3000</a:t>
                      </a: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さんぜん ③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33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4</a:t>
                      </a: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よん・し ①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400</a:t>
                      </a: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よんひゃく ①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4000</a:t>
                      </a: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よんせん ③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33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5</a:t>
                      </a: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ご ①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500</a:t>
                      </a: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ごひゃく ③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5000</a:t>
                      </a: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ごせん ②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33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6</a:t>
                      </a: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ろく ②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600</a:t>
                      </a: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ろっぴゃく ④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6000</a:t>
                      </a: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ろくせん ③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33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7</a:t>
                      </a: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しち ②・なな ①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700</a:t>
                      </a: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ななひゃく ②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7000</a:t>
                      </a: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ななせん ③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33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8</a:t>
                      </a: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はち ②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800</a:t>
                      </a: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はっぴゃく ④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8000</a:t>
                      </a: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はっせん ③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33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9</a:t>
                      </a: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きゅう ①・く ①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900</a:t>
                      </a: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きゅうひゃく ①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9000</a:t>
                      </a: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きゅうせん ③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33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10</a:t>
                      </a: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じゅう ①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MS Mincho" pitchFamily="49" charset="-128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MS Mincho" pitchFamily="49" charset="-128"/>
                          <a:ea typeface="宋体" charset="-122"/>
                          <a:cs typeface="Times New Roman" pitchFamily="18" charset="0"/>
                        </a:rPr>
                        <a:t>10000</a:t>
                      </a:r>
                      <a:endParaRPr kumimoji="0" lang="zh-CN" altLang="zh-CN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ja-JP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S Mincho" pitchFamily="49" charset="-128"/>
                          <a:cs typeface="Times New Roman" pitchFamily="18" charset="0"/>
                        </a:rPr>
                        <a:t>いちまん ③</a:t>
                      </a:r>
                      <a:endParaRPr kumimoji="0" lang="zh-CN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宋体" charset="-122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zh-CN" smtClean="0">
                <a:latin typeface="楷体" pitchFamily="49" charset="-122"/>
                <a:ea typeface="楷体" pitchFamily="49" charset="-122"/>
              </a:rPr>
              <a:t>当数字为两位数或以上时，按例的方法拼读。</a:t>
            </a:r>
          </a:p>
          <a:p>
            <a:r>
              <a:rPr lang="ja-JP" altLang="zh-CN" smtClean="0">
                <a:latin typeface="楷体" pitchFamily="49" charset="-122"/>
                <a:ea typeface="楷体" pitchFamily="49" charset="-122"/>
                <a:cs typeface="HGｺﾞｼｯｸE"/>
              </a:rPr>
              <a:t>例：</a:t>
            </a:r>
            <a:r>
              <a:rPr lang="en-US" altLang="zh-CN" smtClean="0"/>
              <a:t>12  </a:t>
            </a:r>
            <a:r>
              <a:rPr lang="ja-JP" altLang="zh-CN" smtClean="0">
                <a:cs typeface="HGｺﾞｼｯｸE"/>
              </a:rPr>
              <a:t>→  </a:t>
            </a:r>
            <a:r>
              <a:rPr lang="en-US" altLang="zh-CN" smtClean="0"/>
              <a:t>10 + 2  </a:t>
            </a:r>
            <a:r>
              <a:rPr lang="ja-JP" altLang="zh-CN" smtClean="0">
                <a:cs typeface="HGｺﾞｼｯｸE"/>
              </a:rPr>
              <a:t>→  </a:t>
            </a:r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じゅう　に</a:t>
            </a:r>
            <a:endParaRPr lang="zh-CN" altLang="zh-CN" smtClean="0">
              <a:latin typeface="MS Mincho" pitchFamily="49" charset="-128"/>
              <a:ea typeface="MS Mincho" pitchFamily="49" charset="-128"/>
            </a:endParaRPr>
          </a:p>
          <a:p>
            <a:r>
              <a:rPr lang="en-US" altLang="zh-CN" smtClean="0"/>
              <a:t>22  </a:t>
            </a:r>
            <a:r>
              <a:rPr lang="ja-JP" altLang="zh-CN" smtClean="0">
                <a:cs typeface="HGｺﾞｼｯｸE"/>
              </a:rPr>
              <a:t>→  </a:t>
            </a:r>
            <a:r>
              <a:rPr lang="en-US" altLang="zh-CN" smtClean="0"/>
              <a:t>20 + 2  </a:t>
            </a:r>
            <a:r>
              <a:rPr lang="ja-JP" altLang="zh-CN" smtClean="0">
                <a:cs typeface="HGｺﾞｼｯｸE"/>
              </a:rPr>
              <a:t>→  </a:t>
            </a:r>
            <a:r>
              <a:rPr lang="en-US" altLang="zh-CN" smtClean="0"/>
              <a:t>2 + 10 + 2  </a:t>
            </a:r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→  に　じゅう　に</a:t>
            </a:r>
            <a:endParaRPr lang="zh-CN" altLang="zh-CN" smtClean="0">
              <a:latin typeface="MS Mincho" pitchFamily="49" charset="-128"/>
              <a:ea typeface="MS Mincho" pitchFamily="49" charset="-128"/>
            </a:endParaRPr>
          </a:p>
          <a:p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2900" y="666750"/>
            <a:ext cx="8686800" cy="8382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altLang="zh-CN" dirty="0" smtClean="0"/>
              <a:t>9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そうですか。</a:t>
            </a:r>
            <a:r>
              <a:rPr lang="ja-JP" altLang="zh-CN" dirty="0" smtClean="0"/>
              <a:t>（↓）  （是这样啊。）</a:t>
            </a:r>
            <a:r>
              <a:rPr lang="zh-CN" altLang="zh-CN" dirty="0" smtClean="0"/>
              <a:t/>
            </a:r>
            <a:br>
              <a:rPr lang="zh-CN" altLang="zh-CN" dirty="0" smtClean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smtClean="0">
                <a:latin typeface="楷体" pitchFamily="49" charset="-122"/>
                <a:ea typeface="楷体" pitchFamily="49" charset="-122"/>
              </a:rPr>
              <a:t>助词</a:t>
            </a:r>
            <a:r>
              <a:rPr lang="zh-CN" altLang="en-US" smtClean="0">
                <a:latin typeface="楷体"/>
                <a:ea typeface="楷体" pitchFamily="49" charset="-122"/>
                <a:cs typeface="HGｺﾞｼｯｸE"/>
              </a:rPr>
              <a:t>“</a:t>
            </a:r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か</a:t>
            </a:r>
            <a:r>
              <a:rPr lang="zh-CN" altLang="en-US" smtClean="0">
                <a:latin typeface="楷体"/>
                <a:ea typeface="楷体" pitchFamily="49" charset="-122"/>
              </a:rPr>
              <a:t>”</a:t>
            </a:r>
            <a:r>
              <a:rPr lang="ja-JP" altLang="zh-CN" smtClean="0">
                <a:latin typeface="楷体" pitchFamily="49" charset="-122"/>
                <a:ea typeface="楷体" pitchFamily="49" charset="-122"/>
              </a:rPr>
              <a:t>读作降调，表示从对方话语中了解到新信息。</a:t>
            </a:r>
          </a:p>
          <a:p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これは　何ですか。</a:t>
            </a:r>
            <a:endParaRPr lang="zh-CN" altLang="zh-CN" smtClean="0">
              <a:latin typeface="MS Mincho" pitchFamily="49" charset="-128"/>
              <a:ea typeface="MS Mincho" pitchFamily="49" charset="-128"/>
            </a:endParaRPr>
          </a:p>
          <a:p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－それは　日本語の　本です。</a:t>
            </a:r>
            <a:endParaRPr lang="zh-CN" altLang="zh-CN" smtClean="0">
              <a:latin typeface="MS Mincho" pitchFamily="49" charset="-128"/>
              <a:ea typeface="MS Mincho" pitchFamily="49" charset="-128"/>
            </a:endParaRPr>
          </a:p>
          <a:p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そうですか。</a:t>
            </a:r>
            <a:endParaRPr lang="zh-CN" altLang="zh-CN" smtClean="0">
              <a:latin typeface="MS Mincho" pitchFamily="49" charset="-128"/>
              <a:ea typeface="MS Mincho" pitchFamily="49" charset="-128"/>
            </a:endParaRPr>
          </a:p>
          <a:p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altLang="zh-CN" dirty="0" smtClean="0"/>
              <a:t>10  </a:t>
            </a:r>
            <a:r>
              <a:rPr lang="ja-JP" altLang="zh-CN" dirty="0" smtClean="0">
                <a:latin typeface="MS Mincho" panose="02020609040205080304" pitchFamily="49" charset="-128"/>
                <a:ea typeface="MS Mincho" panose="02020609040205080304" pitchFamily="49" charset="-128"/>
              </a:rPr>
              <a:t>～さん</a:t>
            </a:r>
            <a:endParaRPr lang="zh-CN" altLang="en-US" dirty="0">
              <a:latin typeface="MS Mincho" panose="02020609040205080304" pitchFamily="49" charset="-128"/>
              <a:ea typeface="MS Mincho" panose="02020609040205080304" pitchFamily="49" charset="-128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zh-CN" smtClean="0">
                <a:latin typeface="楷体" pitchFamily="49" charset="-122"/>
                <a:ea typeface="楷体" pitchFamily="49" charset="-122"/>
              </a:rPr>
              <a:t>接在人名后面，表示礼貌、敬意。更恭敬的表达是</a:t>
            </a:r>
            <a:r>
              <a:rPr lang="zh-CN" altLang="en-US" smtClean="0">
                <a:latin typeface="楷体" pitchFamily="49" charset="-122"/>
                <a:ea typeface="楷体" pitchFamily="49" charset="-122"/>
                <a:cs typeface="HGｺﾞｼｯｸE"/>
              </a:rPr>
              <a:t>“</a:t>
            </a:r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さま</a:t>
            </a:r>
            <a:r>
              <a:rPr lang="zh-CN" altLang="en-US" smtClean="0">
                <a:latin typeface="楷体" pitchFamily="49" charset="-122"/>
                <a:ea typeface="楷体" pitchFamily="49" charset="-122"/>
              </a:rPr>
              <a:t>”</a:t>
            </a:r>
            <a:r>
              <a:rPr lang="ja-JP" altLang="zh-CN" smtClean="0">
                <a:cs typeface="HGｺﾞｼｯｸE"/>
              </a:rPr>
              <a:t>，</a:t>
            </a:r>
            <a:r>
              <a:rPr lang="ja-JP" altLang="zh-CN" smtClean="0">
                <a:latin typeface="楷体" pitchFamily="49" charset="-122"/>
                <a:ea typeface="楷体" pitchFamily="49" charset="-122"/>
              </a:rPr>
              <a:t>亲昵称谓则可以使用</a:t>
            </a:r>
            <a:r>
              <a:rPr lang="zh-CN" altLang="en-US" smtClean="0">
                <a:latin typeface="楷体" pitchFamily="49" charset="-122"/>
                <a:ea typeface="楷体" pitchFamily="49" charset="-122"/>
              </a:rPr>
              <a:t>“</a:t>
            </a:r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ちゃん</a:t>
            </a:r>
            <a:r>
              <a:rPr lang="zh-CN" altLang="en-US" smtClean="0">
                <a:latin typeface="MS Mincho" pitchFamily="49" charset="-128"/>
                <a:ea typeface="MS Mincho" pitchFamily="49" charset="-128"/>
              </a:rPr>
              <a:t>”</a:t>
            </a:r>
            <a:r>
              <a:rPr lang="ja-JP" altLang="zh-CN" smtClean="0">
                <a:cs typeface="HGｺﾞｼｯｸE"/>
              </a:rPr>
              <a:t>，</a:t>
            </a:r>
            <a:r>
              <a:rPr lang="ja-JP" altLang="zh-CN" smtClean="0">
                <a:latin typeface="楷体" pitchFamily="49" charset="-122"/>
                <a:ea typeface="楷体" pitchFamily="49" charset="-122"/>
              </a:rPr>
              <a:t>较为随意的称谓同辈、下属、晚辈或者男孩名字时，可以使用</a:t>
            </a:r>
            <a:r>
              <a:rPr lang="zh-CN" altLang="en-US" smtClean="0">
                <a:latin typeface="楷体" pitchFamily="49" charset="-122"/>
                <a:ea typeface="楷体" pitchFamily="49" charset="-122"/>
              </a:rPr>
              <a:t>“</a:t>
            </a:r>
            <a:r>
              <a:rPr lang="ja-JP" altLang="zh-CN" smtClean="0">
                <a:cs typeface="HGｺﾞｼｯｸE"/>
              </a:rPr>
              <a:t>君</a:t>
            </a:r>
            <a:r>
              <a:rPr lang="en-US" altLang="zh-CN" smtClean="0">
                <a:latin typeface="MS Mincho" pitchFamily="49" charset="-128"/>
                <a:ea typeface="MS Mincho" pitchFamily="49" charset="-128"/>
              </a:rPr>
              <a:t>(</a:t>
            </a:r>
            <a:r>
              <a:rPr lang="ja-JP" altLang="en-US" smtClean="0">
                <a:latin typeface="MS Mincho" pitchFamily="49" charset="-128"/>
                <a:ea typeface="MS Mincho" pitchFamily="49" charset="-128"/>
              </a:rPr>
              <a:t>くん</a:t>
            </a:r>
            <a:r>
              <a:rPr lang="en-US" altLang="zh-CN" smtClean="0">
                <a:latin typeface="MS Mincho" pitchFamily="49" charset="-128"/>
                <a:ea typeface="MS Mincho" pitchFamily="49" charset="-128"/>
              </a:rPr>
              <a:t>)”</a:t>
            </a:r>
            <a:r>
              <a:rPr lang="ja-JP" altLang="zh-CN" smtClean="0">
                <a:cs typeface="HGｺﾞｼｯｸE"/>
              </a:rPr>
              <a:t>。</a:t>
            </a:r>
            <a:endParaRPr lang="zh-CN" altLang="zh-CN" smtClean="0"/>
          </a:p>
          <a:p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李さん、鈴木さん、お客様、花子ちゃん、</a:t>
            </a:r>
            <a:endParaRPr lang="en-US" altLang="ja-JP" smtClean="0">
              <a:latin typeface="MS Mincho" pitchFamily="49" charset="-128"/>
              <a:ea typeface="MS Mincho" pitchFamily="49" charset="-128"/>
            </a:endParaRPr>
          </a:p>
          <a:p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鈴木君</a:t>
            </a:r>
            <a:endParaRPr lang="zh-CN" altLang="zh-CN" smtClean="0">
              <a:latin typeface="MS Mincho" pitchFamily="49" charset="-128"/>
              <a:ea typeface="MS Mincho" pitchFamily="49" charset="-128"/>
            </a:endParaRPr>
          </a:p>
          <a:p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smtClean="0"/>
              <a:t>11 </a:t>
            </a:r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あのう </a:t>
            </a:r>
            <a:r>
              <a:rPr lang="ja-JP" altLang="zh-CN" smtClean="0">
                <a:latin typeface="楷体" pitchFamily="49" charset="-122"/>
                <a:ea typeface="楷体" pitchFamily="49" charset="-122"/>
              </a:rPr>
              <a:t>（嗯、</a:t>
            </a:r>
            <a:r>
              <a:rPr lang="zh-CN" altLang="en-US" smtClean="0">
                <a:latin typeface="楷体" pitchFamily="49" charset="-122"/>
                <a:ea typeface="楷体" pitchFamily="49" charset="-122"/>
              </a:rPr>
              <a:t>唉</a:t>
            </a:r>
            <a:r>
              <a:rPr lang="ja-JP" altLang="zh-CN" smtClean="0">
                <a:latin typeface="楷体" pitchFamily="49" charset="-122"/>
                <a:ea typeface="楷体" pitchFamily="49" charset="-122"/>
              </a:rPr>
              <a:t>）</a:t>
            </a:r>
            <a:endParaRPr lang="zh-CN" altLang="en-US" smtClean="0">
              <a:latin typeface="楷体" pitchFamily="49" charset="-122"/>
              <a:ea typeface="楷体" pitchFamily="49" charset="-122"/>
            </a:endParaRPr>
          </a:p>
          <a:p>
            <a:r>
              <a:rPr lang="ja-JP" altLang="zh-CN" smtClean="0">
                <a:latin typeface="楷体" pitchFamily="49" charset="-122"/>
                <a:ea typeface="楷体" pitchFamily="49" charset="-122"/>
              </a:rPr>
              <a:t>缓冲语，引起对方注意，表示有话要说。</a:t>
            </a:r>
            <a:endParaRPr lang="zh-CN" altLang="zh-CN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mtClean="0"/>
              <a:t>12 </a:t>
            </a:r>
            <a:r>
              <a:rPr lang="ja-JP" altLang="zh-CN" smtClean="0">
                <a:latin typeface="MS Mincho" pitchFamily="49" charset="-128"/>
                <a:ea typeface="MS Mincho" pitchFamily="49" charset="-128"/>
              </a:rPr>
              <a:t>ええと</a:t>
            </a:r>
            <a:endParaRPr lang="zh-CN" altLang="zh-CN" smtClean="0">
              <a:latin typeface="MS Mincho" pitchFamily="49" charset="-128"/>
              <a:ea typeface="MS Mincho" pitchFamily="49" charset="-128"/>
            </a:endParaRPr>
          </a:p>
          <a:p>
            <a:r>
              <a:rPr lang="ja-JP" altLang="zh-CN" smtClean="0">
                <a:latin typeface="楷体" pitchFamily="49" charset="-122"/>
                <a:ea typeface="楷体" pitchFamily="49" charset="-122"/>
              </a:rPr>
              <a:t>用于说话人在考虑如何展开话题，并无实际意思。</a:t>
            </a:r>
            <a:endParaRPr lang="zh-CN" altLang="zh-CN" smtClean="0">
              <a:latin typeface="楷体" pitchFamily="49" charset="-122"/>
              <a:ea typeface="楷体" pitchFamily="49" charset="-122"/>
            </a:endParaRPr>
          </a:p>
          <a:p>
            <a:endParaRPr lang="zh-CN" altLang="en-US" smtClean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跋涉">
  <a:themeElements>
    <a:clrScheme name="跋涉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跋涉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29</TotalTime>
  <Words>1057</Words>
  <Application>WPS 演示</Application>
  <PresentationFormat>On-screen Show (4:3)</PresentationFormat>
  <Paragraphs>154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演示文稿设计模板</vt:lpstr>
      </vt:variant>
      <vt:variant>
        <vt:i4>10</vt:i4>
      </vt:variant>
      <vt:variant>
        <vt:lpstr>幻灯片标题</vt:lpstr>
      </vt:variant>
      <vt:variant>
        <vt:i4>17</vt:i4>
      </vt:variant>
    </vt:vector>
  </HeadingPairs>
  <TitlesOfParts>
    <vt:vector size="40" baseType="lpstr">
      <vt:lpstr>Franklin Gothic Book</vt:lpstr>
      <vt:lpstr>华文楷体</vt:lpstr>
      <vt:lpstr>Arial</vt:lpstr>
      <vt:lpstr>Franklin Gothic Medium</vt:lpstr>
      <vt:lpstr>隶书</vt:lpstr>
      <vt:lpstr>Wingdings 2</vt:lpstr>
      <vt:lpstr>Calibri</vt:lpstr>
      <vt:lpstr>宋体</vt:lpstr>
      <vt:lpstr>楷体</vt:lpstr>
      <vt:lpstr>HGｺﾞｼｯｸE</vt:lpstr>
      <vt:lpstr>MS Mincho</vt:lpstr>
      <vt:lpstr>Times New Roman</vt:lpstr>
      <vt:lpstr>楷体_GB2312</vt:lpstr>
      <vt:lpstr>跋涉</vt:lpstr>
      <vt:lpstr>跋涉</vt:lpstr>
      <vt:lpstr>跋涉</vt:lpstr>
      <vt:lpstr>跋涉</vt:lpstr>
      <vt:lpstr>跋涉</vt:lpstr>
      <vt:lpstr>跋涉</vt:lpstr>
      <vt:lpstr>跋涉</vt:lpstr>
      <vt:lpstr>跋涉</vt:lpstr>
      <vt:lpstr>跋涉</vt:lpstr>
      <vt:lpstr>跋涉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第2課　初めまして</dc:title>
  <dc:creator>ivan</dc:creator>
  <cp:lastModifiedBy>li</cp:lastModifiedBy>
  <cp:revision>30</cp:revision>
  <dcterms:created xsi:type="dcterms:W3CDTF">2019-01-07T06:50:00Z</dcterms:created>
  <dcterms:modified xsi:type="dcterms:W3CDTF">2019-05-20T15:39:51Z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2052-11.1.0.8213</vt:lpwstr>
  </property>
</Properties>
</file>