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69" r:id="rId3"/>
    <p:sldId id="439" r:id="rId5"/>
    <p:sldId id="275" r:id="rId6"/>
    <p:sldId id="465" r:id="rId7"/>
    <p:sldId id="466" r:id="rId8"/>
    <p:sldId id="467" r:id="rId9"/>
    <p:sldId id="468" r:id="rId10"/>
    <p:sldId id="469" r:id="rId11"/>
    <p:sldId id="470" r:id="rId12"/>
    <p:sldId id="455" r:id="rId13"/>
    <p:sldId id="429" r:id="rId14"/>
    <p:sldId id="401" r:id="rId15"/>
    <p:sldId id="430" r:id="rId16"/>
    <p:sldId id="459" r:id="rId17"/>
    <p:sldId id="456" r:id="rId18"/>
    <p:sldId id="425" r:id="rId19"/>
    <p:sldId id="460" r:id="rId20"/>
    <p:sldId id="501" r:id="rId21"/>
    <p:sldId id="502" r:id="rId22"/>
    <p:sldId id="461" r:id="rId23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00"/>
    <a:srgbClr val="149494"/>
    <a:srgbClr val="000099"/>
    <a:srgbClr val="660066"/>
    <a:srgbClr val="00CC00"/>
    <a:srgbClr val="CC00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359"/>
  </p:normalViewPr>
  <p:slideViewPr>
    <p:cSldViewPr showGuides="1">
      <p:cViewPr varScale="1">
        <p:scale>
          <a:sx n="90" d="100"/>
          <a:sy n="90" d="100"/>
        </p:scale>
        <p:origin x="-1002" y="-108"/>
      </p:cViewPr>
      <p:guideLst>
        <p:guide orient="horz" pos="2154"/>
        <p:guide pos="285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7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/>
          <p:nvPr>
            <p:ph type="sldImg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1" name="Rectangle 3"/>
          <p:cNvSpPr>
            <a:spLocks noGrp="1"/>
          </p:cNvSpPr>
          <p:nvPr>
            <p:ph type="body" sz="quarter"/>
          </p:nvPr>
        </p:nvSpPr>
        <p:spPr>
          <a:xfrm>
            <a:off x="538163" y="4387850"/>
            <a:ext cx="5780087" cy="39528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
第二级
第三级
第四级
第五级</a:t>
            </a:r>
            <a:endParaRPr lang="zh-CN" altLang="en-US" dirty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幻灯片图像占位符 26625"/>
          <p:cNvSpPr>
            <a:spLocks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26627" name="文本占位符 2662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幻灯片图像占位符 1"/>
          <p:cNvSpPr/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11266" name="文本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FigureOut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5602" name="标题 2560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5603" name="文本占位符 2560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5604" name="日期占位符 25603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5605" name="页脚占位符 2560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5606" name="灯片编号占位符 2560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1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5.wmf"/><Relationship Id="rId1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8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7.wmf"/><Relationship Id="rId1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3.vml"/><Relationship Id="rId8" Type="http://schemas.openxmlformats.org/officeDocument/2006/relationships/slideLayout" Target="../slideLayouts/slideLayout7.xml"/><Relationship Id="rId7" Type="http://schemas.openxmlformats.org/officeDocument/2006/relationships/oleObject" Target="../embeddings/oleObject9.bin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image" Target="../media/image10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9.wmf"/><Relationship Id="rId1" Type="http://schemas.openxmlformats.org/officeDocument/2006/relationships/oleObject" Target="../embeddings/oleObject5.bin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2.wmf"/><Relationship Id="rId3" Type="http://schemas.openxmlformats.org/officeDocument/2006/relationships/oleObject" Target="../embeddings/oleObject11.bin"/><Relationship Id="rId2" Type="http://schemas.openxmlformats.org/officeDocument/2006/relationships/image" Target="../media/image11.wmf"/><Relationship Id="rId1" Type="http://schemas.openxmlformats.org/officeDocument/2006/relationships/oleObject" Target="../embeddings/oleObject10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7.jpeg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5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9.png"/><Relationship Id="rId2" Type="http://schemas.openxmlformats.org/officeDocument/2006/relationships/image" Target="../media/image18.wmf"/><Relationship Id="rId1" Type="http://schemas.openxmlformats.org/officeDocument/2006/relationships/oleObject" Target="../embeddings/oleObject12.bin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wmf"/><Relationship Id="rId1" Type="http://schemas.openxmlformats.org/officeDocument/2006/relationships/oleObject" Target="../embeddings/oleObject13.bin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7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wmf"/><Relationship Id="rId3" Type="http://schemas.openxmlformats.org/officeDocument/2006/relationships/oleObject" Target="../embeddings/oleObject15.bin"/><Relationship Id="rId2" Type="http://schemas.openxmlformats.org/officeDocument/2006/relationships/image" Target="../media/image7.wmf"/><Relationship Id="rId1" Type="http://schemas.openxmlformats.org/officeDocument/2006/relationships/oleObject" Target="../embeddings/oleObject14.bin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8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7.wmf"/><Relationship Id="rId1" Type="http://schemas.openxmlformats.org/officeDocument/2006/relationships/oleObject" Target="../embeddings/oleObject16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3" name="AutoShape 2"/>
          <p:cNvSpPr/>
          <p:nvPr/>
        </p:nvSpPr>
        <p:spPr>
          <a:xfrm>
            <a:off x="0" y="0"/>
            <a:ext cx="9144000" cy="1628775"/>
          </a:xfrm>
          <a:prstGeom prst="flowChartProcess">
            <a:avLst/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76" name="AutoShape 7"/>
          <p:cNvSpPr/>
          <p:nvPr/>
        </p:nvSpPr>
        <p:spPr>
          <a:xfrm>
            <a:off x="0" y="6429375"/>
            <a:ext cx="9144000" cy="428625"/>
          </a:xfrm>
          <a:prstGeom prst="flowChartProcess">
            <a:avLst/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77" name="MH_Text_1"/>
          <p:cNvSpPr/>
          <p:nvPr/>
        </p:nvSpPr>
        <p:spPr>
          <a:xfrm>
            <a:off x="723900" y="5016500"/>
            <a:ext cx="1665288" cy="1055688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078" name="MH_SubTitle_1">
            <a:hlinkClick r:id="rId1" action="ppaction://hlinksldjump"/>
          </p:cNvPr>
          <p:cNvSpPr/>
          <p:nvPr/>
        </p:nvSpPr>
        <p:spPr>
          <a:xfrm>
            <a:off x="722313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p>
            <a:pPr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导入新课</a:t>
            </a:r>
            <a:endParaRPr lang="zh-CN" altLang="en-US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79" name="MH_Other_1"/>
          <p:cNvSpPr/>
          <p:nvPr/>
        </p:nvSpPr>
        <p:spPr>
          <a:xfrm>
            <a:off x="2149475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080" name="MH_Text_2"/>
          <p:cNvSpPr/>
          <p:nvPr/>
        </p:nvSpPr>
        <p:spPr>
          <a:xfrm>
            <a:off x="2711450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081" name="MH_SubTitle_2"/>
          <p:cNvSpPr/>
          <p:nvPr/>
        </p:nvSpPr>
        <p:spPr>
          <a:xfrm>
            <a:off x="2711450" y="5287963"/>
            <a:ext cx="1665288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p>
            <a:pPr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讲授新课</a:t>
            </a:r>
            <a:endParaRPr lang="zh-CN" altLang="en-US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82" name="MH_Other_2"/>
          <p:cNvSpPr/>
          <p:nvPr/>
        </p:nvSpPr>
        <p:spPr>
          <a:xfrm>
            <a:off x="2746375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083" name="MH_Other_3"/>
          <p:cNvSpPr/>
          <p:nvPr/>
        </p:nvSpPr>
        <p:spPr>
          <a:xfrm>
            <a:off x="4179888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084" name="MH_Text_3"/>
          <p:cNvSpPr/>
          <p:nvPr/>
        </p:nvSpPr>
        <p:spPr>
          <a:xfrm>
            <a:off x="4719638" y="5014913"/>
            <a:ext cx="1666875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085" name="MH_SubTitle_3"/>
          <p:cNvSpPr/>
          <p:nvPr/>
        </p:nvSpPr>
        <p:spPr>
          <a:xfrm>
            <a:off x="4719638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p>
            <a:pPr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当堂练习</a:t>
            </a:r>
            <a:endParaRPr lang="zh-CN" altLang="en-US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86" name="MH_Other_4"/>
          <p:cNvSpPr/>
          <p:nvPr/>
        </p:nvSpPr>
        <p:spPr>
          <a:xfrm>
            <a:off x="4776788" y="5456238"/>
            <a:ext cx="169862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087" name="MH_Other_5"/>
          <p:cNvSpPr/>
          <p:nvPr/>
        </p:nvSpPr>
        <p:spPr>
          <a:xfrm>
            <a:off x="6178550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088" name="MH_Text_4"/>
          <p:cNvSpPr/>
          <p:nvPr/>
        </p:nvSpPr>
        <p:spPr>
          <a:xfrm>
            <a:off x="6727825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089" name="MH_SubTitle_4"/>
          <p:cNvSpPr/>
          <p:nvPr/>
        </p:nvSpPr>
        <p:spPr>
          <a:xfrm>
            <a:off x="6727825" y="5287963"/>
            <a:ext cx="1668463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p>
            <a:pPr algn="ctr"/>
            <a:r>
              <a:rPr lang="zh-CN" altLang="en-US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课堂小结</a:t>
            </a:r>
            <a:endParaRPr lang="zh-CN" altLang="en-US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90" name="MH_Other_6"/>
          <p:cNvSpPr/>
          <p:nvPr/>
        </p:nvSpPr>
        <p:spPr>
          <a:xfrm>
            <a:off x="6777038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grpSp>
        <p:nvGrpSpPr>
          <p:cNvPr id="3091" name="MH_Other_7"/>
          <p:cNvGrpSpPr/>
          <p:nvPr/>
        </p:nvGrpSpPr>
        <p:grpSpPr>
          <a:xfrm>
            <a:off x="2085975" y="5411788"/>
            <a:ext cx="890588" cy="266700"/>
            <a:chOff x="0" y="0"/>
            <a:chExt cx="561" cy="169"/>
          </a:xfrm>
        </p:grpSpPr>
        <p:pic>
          <p:nvPicPr>
            <p:cNvPr id="3092" name="MH_Other_7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61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93" name="Text Box 24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p>
              <a:pPr algn="ctr"/>
              <a:endPara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  <p:sp>
        <p:nvSpPr>
          <p:cNvPr id="3094" name="MH_Other_8"/>
          <p:cNvSpPr/>
          <p:nvPr/>
        </p:nvSpPr>
        <p:spPr>
          <a:xfrm>
            <a:off x="2184400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  <a:tileRect/>
          </a:gradFill>
          <a:ln w="9525"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grpSp>
        <p:nvGrpSpPr>
          <p:cNvPr id="3095" name="MH_Other_9"/>
          <p:cNvGrpSpPr/>
          <p:nvPr/>
        </p:nvGrpSpPr>
        <p:grpSpPr>
          <a:xfrm>
            <a:off x="4116388" y="5411788"/>
            <a:ext cx="889000" cy="266700"/>
            <a:chOff x="0" y="0"/>
            <a:chExt cx="560" cy="169"/>
          </a:xfrm>
        </p:grpSpPr>
        <p:pic>
          <p:nvPicPr>
            <p:cNvPr id="3096" name="MH_Other_9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60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097" name="Text Box 28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p>
              <a:pPr algn="ctr"/>
              <a:endPara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  <p:sp>
        <p:nvSpPr>
          <p:cNvPr id="3098" name="MH_Other_10"/>
          <p:cNvSpPr/>
          <p:nvPr/>
        </p:nvSpPr>
        <p:spPr>
          <a:xfrm>
            <a:off x="4214813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  <a:tileRect/>
          </a:gradFill>
          <a:ln w="9525"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pic>
        <p:nvPicPr>
          <p:cNvPr id="3099" name="MH_Other_11"/>
          <p:cNvPicPr/>
          <p:nvPr/>
        </p:nvPicPr>
        <p:blipFill>
          <a:blip r:embed="rId2"/>
          <a:stretch>
            <a:fillRect/>
          </a:stretch>
        </p:blipFill>
        <p:spPr>
          <a:xfrm>
            <a:off x="6115050" y="5411788"/>
            <a:ext cx="890588" cy="266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00" name="Text Box 31"/>
          <p:cNvSpPr txBox="1"/>
          <p:nvPr/>
        </p:nvSpPr>
        <p:spPr>
          <a:xfrm>
            <a:off x="6226175" y="5513388"/>
            <a:ext cx="669925" cy="619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101" name="MH_Other_12"/>
          <p:cNvSpPr/>
          <p:nvPr/>
        </p:nvSpPr>
        <p:spPr>
          <a:xfrm>
            <a:off x="6213475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50000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  <a:tileRect/>
          </a:gradFill>
          <a:ln w="9525"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3103" name="Rectangle 5"/>
          <p:cNvSpPr/>
          <p:nvPr/>
        </p:nvSpPr>
        <p:spPr>
          <a:xfrm>
            <a:off x="2693988" y="3414713"/>
            <a:ext cx="3484562" cy="70008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4000">
                <a:solidFill>
                  <a:srgbClr val="CC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1.5.1</a:t>
            </a:r>
            <a:r>
              <a:rPr lang="zh-CN" altLang="en-US" sz="4000" dirty="0">
                <a:solidFill>
                  <a:srgbClr val="CC0066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乘  方</a:t>
            </a:r>
            <a:endParaRPr lang="en-US" altLang="zh-CN" sz="4000">
              <a:solidFill>
                <a:srgbClr val="CC0066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04" name="Text Box 4"/>
          <p:cNvSpPr txBox="1"/>
          <p:nvPr/>
        </p:nvSpPr>
        <p:spPr>
          <a:xfrm>
            <a:off x="1619250" y="1484313"/>
            <a:ext cx="7164388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6000" dirty="0">
                <a:solidFill>
                  <a:srgbClr val="070707"/>
                </a:solidFill>
                <a:latin typeface="隶书" pitchFamily="49" charset="-122"/>
                <a:ea typeface="隶书" pitchFamily="49" charset="-122"/>
              </a:rPr>
              <a:t>第一章 有理数</a:t>
            </a:r>
            <a:endParaRPr lang="zh-CN" altLang="en-US" sz="6000" dirty="0">
              <a:solidFill>
                <a:srgbClr val="070707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3105" name="Rectangle 5"/>
          <p:cNvSpPr/>
          <p:nvPr/>
        </p:nvSpPr>
        <p:spPr>
          <a:xfrm>
            <a:off x="1724025" y="4205288"/>
            <a:ext cx="5803900" cy="63976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/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360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课时  乘  方</a:t>
            </a:r>
            <a:endParaRPr lang="zh-CN" altLang="en-US" sz="36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06" name="Rectangle 5"/>
          <p:cNvSpPr/>
          <p:nvPr/>
        </p:nvSpPr>
        <p:spPr>
          <a:xfrm>
            <a:off x="2160588" y="2551113"/>
            <a:ext cx="4932362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4400">
                <a:latin typeface="黑体" panose="02010609060101010101" pitchFamily="2" charset="-122"/>
                <a:ea typeface="黑体" panose="02010609060101010101" pitchFamily="2" charset="-122"/>
              </a:rPr>
              <a:t>1.5</a:t>
            </a:r>
            <a:r>
              <a:rPr lang="zh-CN" altLang="en-US" sz="4400" dirty="0">
                <a:latin typeface="黑体" panose="02010609060101010101" pitchFamily="2" charset="-122"/>
                <a:ea typeface="黑体" panose="02010609060101010101" pitchFamily="2" charset="-122"/>
              </a:rPr>
              <a:t>  有理数的乘方</a:t>
            </a:r>
            <a:endParaRPr lang="zh-CN" altLang="en-US" sz="44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108" name="Rectangle 4"/>
          <p:cNvSpPr/>
          <p:nvPr/>
        </p:nvSpPr>
        <p:spPr>
          <a:xfrm>
            <a:off x="0" y="476250"/>
            <a:ext cx="74517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Tx/>
            </a:pP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【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</a:rPr>
              <a:t>义务教育教科书人教版七年级上册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</a:rPr>
              <a:t>】</a:t>
            </a:r>
            <a:endParaRPr lang="en-US" altLang="zh-CN" sz="28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9"/>
          <p:cNvGrpSpPr/>
          <p:nvPr/>
        </p:nvGrpSpPr>
        <p:grpSpPr>
          <a:xfrm>
            <a:off x="2506663" y="1214438"/>
            <a:ext cx="2708275" cy="633412"/>
            <a:chOff x="348" y="0"/>
            <a:chExt cx="4262" cy="998"/>
          </a:xfrm>
        </p:grpSpPr>
        <p:grpSp>
          <p:nvGrpSpPr>
            <p:cNvPr id="4098" name="Group 10"/>
            <p:cNvGrpSpPr/>
            <p:nvPr/>
          </p:nvGrpSpPr>
          <p:grpSpPr>
            <a:xfrm>
              <a:off x="348" y="337"/>
              <a:ext cx="349" cy="340"/>
              <a:chOff x="348" y="329"/>
              <a:chExt cx="349" cy="340"/>
            </a:xfrm>
          </p:grpSpPr>
          <p:sp>
            <p:nvSpPr>
              <p:cNvPr id="4099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00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4101" name="MH_SubTitle_4"/>
            <p:cNvSpPr txBox="1"/>
            <p:nvPr/>
          </p:nvSpPr>
          <p:spPr>
            <a:xfrm>
              <a:off x="1574" y="0"/>
              <a:ext cx="3036" cy="9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ctr"/>
            <a:p>
              <a:pPr>
                <a:lnSpc>
                  <a:spcPct val="110000"/>
                </a:lnSpc>
              </a:pPr>
              <a:r>
                <a:rPr lang="zh-CN" altLang="en-US" sz="2800" b="1" dirty="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学习目标</a:t>
              </a:r>
              <a:endParaRPr lang="zh-CN" altLang="en-US" sz="2800" b="1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1268" name="矩形 11"/>
          <p:cNvSpPr/>
          <p:nvPr/>
        </p:nvSpPr>
        <p:spPr>
          <a:xfrm>
            <a:off x="539750" y="2133600"/>
            <a:ext cx="7920038" cy="20113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理解并掌握有理数的乘方、幂、底数、指数的概念及意义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（难点）</a:t>
            </a:r>
            <a:endParaRPr lang="en-US" altLang="zh-CN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能够正确进行有理数的乘方运算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(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重点）</a:t>
            </a:r>
            <a:endParaRPr lang="en-US" altLang="zh-CN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52950" y="3163888"/>
            <a:ext cx="4216400" cy="31384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2" name="矩形 80"/>
          <p:cNvSpPr/>
          <p:nvPr/>
        </p:nvSpPr>
        <p:spPr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228B8B"/>
                </a:solidFill>
                <a:latin typeface="Arial" panose="020B0604020202020204" pitchFamily="34" charset="0"/>
                <a:ea typeface="方正姚体" pitchFamily="2" charset="-122"/>
              </a:rPr>
              <a:t>导入新课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</a:endParaRPr>
          </a:p>
        </p:txBody>
      </p:sp>
      <p:sp>
        <p:nvSpPr>
          <p:cNvPr id="5123" name="圆角矩形 31"/>
          <p:cNvSpPr/>
          <p:nvPr/>
        </p:nvSpPr>
        <p:spPr>
          <a:xfrm>
            <a:off x="428625" y="681038"/>
            <a:ext cx="1260475" cy="42862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情境引入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501650" y="925513"/>
            <a:ext cx="8267700" cy="20113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266700">
              <a:lnSpc>
                <a:spcPct val="150000"/>
              </a:lnSpc>
            </a:pPr>
            <a:r>
              <a:rPr lang="en-US" altLang="zh-CN" sz="240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珠穆朗玛峰是世界的最高峰，它的海拔高度是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8844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米．把一张足够大的厚度为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0.1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毫米的纸，连续对折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30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次的厚度能超过珠穆朗玛峰，这是真的吗？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588" y="3162300"/>
            <a:ext cx="4587875" cy="31638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文本框 8193"/>
          <p:cNvSpPr txBox="1"/>
          <p:nvPr/>
        </p:nvSpPr>
        <p:spPr>
          <a:xfrm>
            <a:off x="611188" y="1955800"/>
            <a:ext cx="7885112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40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zh-CN" altLang="en-US" sz="2800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问题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某种细胞每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30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分钟便由一个分裂成两个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经过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小时这种细胞由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个能分裂成多少个？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8198" name="组合 8197"/>
          <p:cNvGrpSpPr/>
          <p:nvPr/>
        </p:nvGrpSpPr>
        <p:grpSpPr>
          <a:xfrm>
            <a:off x="1619250" y="4724400"/>
            <a:ext cx="936625" cy="647700"/>
            <a:chOff x="2200" y="1752"/>
            <a:chExt cx="3178" cy="2112"/>
          </a:xfrm>
        </p:grpSpPr>
        <p:sp>
          <p:nvSpPr>
            <p:cNvPr id="6147" name="任意多边形 8198"/>
            <p:cNvSpPr/>
            <p:nvPr/>
          </p:nvSpPr>
          <p:spPr>
            <a:xfrm rot="-417414">
              <a:off x="2200" y="1752"/>
              <a:ext cx="3178" cy="2112"/>
            </a:xfrm>
            <a:custGeom>
              <a:avLst/>
              <a:gdLst/>
              <a:ahLst/>
              <a:cxnLst/>
              <a:pathLst>
                <a:path w="3178" h="2112">
                  <a:moveTo>
                    <a:pt x="282" y="551"/>
                  </a:moveTo>
                  <a:cubicBezTo>
                    <a:pt x="300" y="496"/>
                    <a:pt x="329" y="484"/>
                    <a:pt x="372" y="448"/>
                  </a:cubicBezTo>
                  <a:cubicBezTo>
                    <a:pt x="416" y="412"/>
                    <a:pt x="459" y="373"/>
                    <a:pt x="500" y="333"/>
                  </a:cubicBezTo>
                  <a:cubicBezTo>
                    <a:pt x="504" y="320"/>
                    <a:pt x="503" y="304"/>
                    <a:pt x="512" y="295"/>
                  </a:cubicBezTo>
                  <a:cubicBezTo>
                    <a:pt x="533" y="274"/>
                    <a:pt x="623" y="233"/>
                    <a:pt x="653" y="218"/>
                  </a:cubicBezTo>
                  <a:cubicBezTo>
                    <a:pt x="854" y="116"/>
                    <a:pt x="596" y="238"/>
                    <a:pt x="768" y="141"/>
                  </a:cubicBezTo>
                  <a:cubicBezTo>
                    <a:pt x="904" y="64"/>
                    <a:pt x="1083" y="50"/>
                    <a:pt x="1229" y="0"/>
                  </a:cubicBezTo>
                  <a:cubicBezTo>
                    <a:pt x="1349" y="4"/>
                    <a:pt x="1469" y="1"/>
                    <a:pt x="1588" y="13"/>
                  </a:cubicBezTo>
                  <a:cubicBezTo>
                    <a:pt x="1659" y="20"/>
                    <a:pt x="1757" y="64"/>
                    <a:pt x="1831" y="77"/>
                  </a:cubicBezTo>
                  <a:cubicBezTo>
                    <a:pt x="1875" y="92"/>
                    <a:pt x="1915" y="113"/>
                    <a:pt x="1959" y="128"/>
                  </a:cubicBezTo>
                  <a:cubicBezTo>
                    <a:pt x="2044" y="186"/>
                    <a:pt x="1940" y="123"/>
                    <a:pt x="2061" y="167"/>
                  </a:cubicBezTo>
                  <a:cubicBezTo>
                    <a:pt x="2075" y="172"/>
                    <a:pt x="2086" y="186"/>
                    <a:pt x="2100" y="192"/>
                  </a:cubicBezTo>
                  <a:cubicBezTo>
                    <a:pt x="2162" y="218"/>
                    <a:pt x="2136" y="192"/>
                    <a:pt x="2189" y="218"/>
                  </a:cubicBezTo>
                  <a:cubicBezTo>
                    <a:pt x="2275" y="261"/>
                    <a:pt x="2172" y="232"/>
                    <a:pt x="2292" y="256"/>
                  </a:cubicBezTo>
                  <a:cubicBezTo>
                    <a:pt x="2378" y="344"/>
                    <a:pt x="2278" y="255"/>
                    <a:pt x="2381" y="307"/>
                  </a:cubicBezTo>
                  <a:cubicBezTo>
                    <a:pt x="2409" y="321"/>
                    <a:pt x="2429" y="348"/>
                    <a:pt x="2458" y="359"/>
                  </a:cubicBezTo>
                  <a:cubicBezTo>
                    <a:pt x="2529" y="387"/>
                    <a:pt x="2532" y="383"/>
                    <a:pt x="2599" y="435"/>
                  </a:cubicBezTo>
                  <a:cubicBezTo>
                    <a:pt x="2643" y="469"/>
                    <a:pt x="2681" y="506"/>
                    <a:pt x="2727" y="538"/>
                  </a:cubicBezTo>
                  <a:cubicBezTo>
                    <a:pt x="2751" y="555"/>
                    <a:pt x="2828" y="602"/>
                    <a:pt x="2855" y="627"/>
                  </a:cubicBezTo>
                  <a:cubicBezTo>
                    <a:pt x="2922" y="689"/>
                    <a:pt x="2961" y="745"/>
                    <a:pt x="3021" y="807"/>
                  </a:cubicBezTo>
                  <a:cubicBezTo>
                    <a:pt x="3025" y="820"/>
                    <a:pt x="3027" y="833"/>
                    <a:pt x="3034" y="845"/>
                  </a:cubicBezTo>
                  <a:cubicBezTo>
                    <a:pt x="3049" y="872"/>
                    <a:pt x="3085" y="922"/>
                    <a:pt x="3085" y="922"/>
                  </a:cubicBezTo>
                  <a:cubicBezTo>
                    <a:pt x="3098" y="974"/>
                    <a:pt x="3113" y="1015"/>
                    <a:pt x="3136" y="1063"/>
                  </a:cubicBezTo>
                  <a:cubicBezTo>
                    <a:pt x="3159" y="1199"/>
                    <a:pt x="3178" y="1355"/>
                    <a:pt x="3124" y="1485"/>
                  </a:cubicBezTo>
                  <a:cubicBezTo>
                    <a:pt x="2999" y="1783"/>
                    <a:pt x="3154" y="1380"/>
                    <a:pt x="2996" y="1690"/>
                  </a:cubicBezTo>
                  <a:cubicBezTo>
                    <a:pt x="2987" y="1707"/>
                    <a:pt x="2983" y="1728"/>
                    <a:pt x="2970" y="1741"/>
                  </a:cubicBezTo>
                  <a:cubicBezTo>
                    <a:pt x="2957" y="1754"/>
                    <a:pt x="2935" y="1756"/>
                    <a:pt x="2919" y="1767"/>
                  </a:cubicBezTo>
                  <a:cubicBezTo>
                    <a:pt x="2904" y="1778"/>
                    <a:pt x="2892" y="1791"/>
                    <a:pt x="2880" y="1805"/>
                  </a:cubicBezTo>
                  <a:cubicBezTo>
                    <a:pt x="2866" y="1821"/>
                    <a:pt x="2859" y="1843"/>
                    <a:pt x="2842" y="1856"/>
                  </a:cubicBezTo>
                  <a:cubicBezTo>
                    <a:pt x="2824" y="1870"/>
                    <a:pt x="2798" y="1871"/>
                    <a:pt x="2778" y="1882"/>
                  </a:cubicBezTo>
                  <a:cubicBezTo>
                    <a:pt x="2759" y="1892"/>
                    <a:pt x="2745" y="1910"/>
                    <a:pt x="2727" y="1920"/>
                  </a:cubicBezTo>
                  <a:cubicBezTo>
                    <a:pt x="2651" y="1963"/>
                    <a:pt x="2499" y="2018"/>
                    <a:pt x="2407" y="2035"/>
                  </a:cubicBezTo>
                  <a:cubicBezTo>
                    <a:pt x="2268" y="2091"/>
                    <a:pt x="2120" y="2099"/>
                    <a:pt x="1972" y="2112"/>
                  </a:cubicBezTo>
                  <a:cubicBezTo>
                    <a:pt x="1848" y="2108"/>
                    <a:pt x="1724" y="2106"/>
                    <a:pt x="1600" y="2099"/>
                  </a:cubicBezTo>
                  <a:cubicBezTo>
                    <a:pt x="1532" y="2095"/>
                    <a:pt x="1551" y="2088"/>
                    <a:pt x="1498" y="2074"/>
                  </a:cubicBezTo>
                  <a:cubicBezTo>
                    <a:pt x="1426" y="2056"/>
                    <a:pt x="1351" y="2056"/>
                    <a:pt x="1280" y="2035"/>
                  </a:cubicBezTo>
                  <a:cubicBezTo>
                    <a:pt x="1258" y="2028"/>
                    <a:pt x="1237" y="2018"/>
                    <a:pt x="1216" y="2010"/>
                  </a:cubicBezTo>
                  <a:cubicBezTo>
                    <a:pt x="1203" y="2005"/>
                    <a:pt x="1191" y="2001"/>
                    <a:pt x="1178" y="1997"/>
                  </a:cubicBezTo>
                  <a:cubicBezTo>
                    <a:pt x="1008" y="1947"/>
                    <a:pt x="832" y="1905"/>
                    <a:pt x="666" y="1843"/>
                  </a:cubicBezTo>
                  <a:cubicBezTo>
                    <a:pt x="599" y="1818"/>
                    <a:pt x="522" y="1790"/>
                    <a:pt x="461" y="1754"/>
                  </a:cubicBezTo>
                  <a:cubicBezTo>
                    <a:pt x="349" y="1687"/>
                    <a:pt x="424" y="1717"/>
                    <a:pt x="346" y="1690"/>
                  </a:cubicBezTo>
                  <a:cubicBezTo>
                    <a:pt x="312" y="1638"/>
                    <a:pt x="258" y="1596"/>
                    <a:pt x="205" y="1562"/>
                  </a:cubicBezTo>
                  <a:cubicBezTo>
                    <a:pt x="146" y="1472"/>
                    <a:pt x="179" y="1502"/>
                    <a:pt x="116" y="1459"/>
                  </a:cubicBezTo>
                  <a:cubicBezTo>
                    <a:pt x="59" y="1375"/>
                    <a:pt x="25" y="1277"/>
                    <a:pt x="0" y="1178"/>
                  </a:cubicBezTo>
                  <a:cubicBezTo>
                    <a:pt x="4" y="1114"/>
                    <a:pt x="4" y="1049"/>
                    <a:pt x="13" y="986"/>
                  </a:cubicBezTo>
                  <a:cubicBezTo>
                    <a:pt x="22" y="924"/>
                    <a:pt x="51" y="884"/>
                    <a:pt x="77" y="832"/>
                  </a:cubicBezTo>
                  <a:cubicBezTo>
                    <a:pt x="108" y="769"/>
                    <a:pt x="141" y="699"/>
                    <a:pt x="180" y="640"/>
                  </a:cubicBezTo>
                  <a:cubicBezTo>
                    <a:pt x="206" y="558"/>
                    <a:pt x="169" y="638"/>
                    <a:pt x="231" y="589"/>
                  </a:cubicBezTo>
                  <a:cubicBezTo>
                    <a:pt x="288" y="544"/>
                    <a:pt x="225" y="551"/>
                    <a:pt x="282" y="551"/>
                  </a:cubicBezTo>
                  <a:close/>
                </a:path>
              </a:pathLst>
            </a:custGeom>
            <a:solidFill>
              <a:srgbClr val="8FC200">
                <a:alpha val="89998"/>
              </a:srgbClr>
            </a:solidFill>
            <a:ln w="127000" cap="flat" cmpd="sng">
              <a:solidFill>
                <a:srgbClr val="99CC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48" name="任意多边形 8199"/>
            <p:cNvSpPr/>
            <p:nvPr/>
          </p:nvSpPr>
          <p:spPr>
            <a:xfrm>
              <a:off x="3515" y="2704"/>
              <a:ext cx="1435" cy="798"/>
            </a:xfrm>
            <a:custGeom>
              <a:avLst/>
              <a:gdLst/>
              <a:ahLst/>
              <a:cxnLst/>
              <a:pathLst>
                <a:path w="966" h="678">
                  <a:moveTo>
                    <a:pt x="26" y="307"/>
                  </a:moveTo>
                  <a:cubicBezTo>
                    <a:pt x="38" y="229"/>
                    <a:pt x="39" y="209"/>
                    <a:pt x="102" y="166"/>
                  </a:cubicBezTo>
                  <a:cubicBezTo>
                    <a:pt x="150" y="96"/>
                    <a:pt x="206" y="77"/>
                    <a:pt x="282" y="51"/>
                  </a:cubicBezTo>
                  <a:cubicBezTo>
                    <a:pt x="296" y="46"/>
                    <a:pt x="306" y="32"/>
                    <a:pt x="320" y="26"/>
                  </a:cubicBezTo>
                  <a:cubicBezTo>
                    <a:pt x="345" y="15"/>
                    <a:pt x="397" y="0"/>
                    <a:pt x="397" y="0"/>
                  </a:cubicBezTo>
                  <a:cubicBezTo>
                    <a:pt x="622" y="12"/>
                    <a:pt x="708" y="9"/>
                    <a:pt x="883" y="128"/>
                  </a:cubicBezTo>
                  <a:cubicBezTo>
                    <a:pt x="941" y="216"/>
                    <a:pt x="924" y="176"/>
                    <a:pt x="947" y="243"/>
                  </a:cubicBezTo>
                  <a:cubicBezTo>
                    <a:pt x="943" y="317"/>
                    <a:pt x="966" y="516"/>
                    <a:pt x="858" y="550"/>
                  </a:cubicBezTo>
                  <a:cubicBezTo>
                    <a:pt x="822" y="603"/>
                    <a:pt x="814" y="596"/>
                    <a:pt x="755" y="614"/>
                  </a:cubicBezTo>
                  <a:cubicBezTo>
                    <a:pt x="678" y="667"/>
                    <a:pt x="591" y="669"/>
                    <a:pt x="499" y="678"/>
                  </a:cubicBezTo>
                  <a:cubicBezTo>
                    <a:pt x="348" y="667"/>
                    <a:pt x="242" y="645"/>
                    <a:pt x="102" y="602"/>
                  </a:cubicBezTo>
                  <a:cubicBezTo>
                    <a:pt x="5" y="536"/>
                    <a:pt x="37" y="582"/>
                    <a:pt x="13" y="499"/>
                  </a:cubicBezTo>
                  <a:cubicBezTo>
                    <a:pt x="9" y="486"/>
                    <a:pt x="4" y="474"/>
                    <a:pt x="0" y="461"/>
                  </a:cubicBezTo>
                  <a:cubicBezTo>
                    <a:pt x="4" y="405"/>
                    <a:pt x="6" y="349"/>
                    <a:pt x="13" y="294"/>
                  </a:cubicBezTo>
                  <a:cubicBezTo>
                    <a:pt x="15" y="281"/>
                    <a:pt x="17" y="247"/>
                    <a:pt x="26" y="256"/>
                  </a:cubicBezTo>
                  <a:cubicBezTo>
                    <a:pt x="38" y="268"/>
                    <a:pt x="26" y="290"/>
                    <a:pt x="26" y="307"/>
                  </a:cubicBezTo>
                  <a:close/>
                </a:path>
              </a:pathLst>
            </a:custGeom>
            <a:solidFill>
              <a:srgbClr val="008000"/>
            </a:solidFill>
            <a:ln w="9525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8201" name="组合 8200"/>
          <p:cNvGrpSpPr/>
          <p:nvPr/>
        </p:nvGrpSpPr>
        <p:grpSpPr>
          <a:xfrm>
            <a:off x="6588125" y="4797425"/>
            <a:ext cx="936625" cy="647700"/>
            <a:chOff x="2200" y="1752"/>
            <a:chExt cx="3178" cy="2112"/>
          </a:xfrm>
        </p:grpSpPr>
        <p:sp>
          <p:nvSpPr>
            <p:cNvPr id="6150" name="任意多边形 8201"/>
            <p:cNvSpPr/>
            <p:nvPr/>
          </p:nvSpPr>
          <p:spPr>
            <a:xfrm rot="-417414">
              <a:off x="2200" y="1752"/>
              <a:ext cx="3178" cy="2112"/>
            </a:xfrm>
            <a:custGeom>
              <a:avLst/>
              <a:gdLst/>
              <a:ahLst/>
              <a:cxnLst/>
              <a:pathLst>
                <a:path w="3178" h="2112">
                  <a:moveTo>
                    <a:pt x="282" y="551"/>
                  </a:moveTo>
                  <a:cubicBezTo>
                    <a:pt x="300" y="496"/>
                    <a:pt x="329" y="484"/>
                    <a:pt x="372" y="448"/>
                  </a:cubicBezTo>
                  <a:cubicBezTo>
                    <a:pt x="416" y="412"/>
                    <a:pt x="459" y="373"/>
                    <a:pt x="500" y="333"/>
                  </a:cubicBezTo>
                  <a:cubicBezTo>
                    <a:pt x="504" y="320"/>
                    <a:pt x="503" y="304"/>
                    <a:pt x="512" y="295"/>
                  </a:cubicBezTo>
                  <a:cubicBezTo>
                    <a:pt x="533" y="274"/>
                    <a:pt x="623" y="233"/>
                    <a:pt x="653" y="218"/>
                  </a:cubicBezTo>
                  <a:cubicBezTo>
                    <a:pt x="854" y="116"/>
                    <a:pt x="596" y="238"/>
                    <a:pt x="768" y="141"/>
                  </a:cubicBezTo>
                  <a:cubicBezTo>
                    <a:pt x="904" y="64"/>
                    <a:pt x="1083" y="50"/>
                    <a:pt x="1229" y="0"/>
                  </a:cubicBezTo>
                  <a:cubicBezTo>
                    <a:pt x="1349" y="4"/>
                    <a:pt x="1469" y="1"/>
                    <a:pt x="1588" y="13"/>
                  </a:cubicBezTo>
                  <a:cubicBezTo>
                    <a:pt x="1659" y="20"/>
                    <a:pt x="1757" y="64"/>
                    <a:pt x="1831" y="77"/>
                  </a:cubicBezTo>
                  <a:cubicBezTo>
                    <a:pt x="1875" y="92"/>
                    <a:pt x="1915" y="113"/>
                    <a:pt x="1959" y="128"/>
                  </a:cubicBezTo>
                  <a:cubicBezTo>
                    <a:pt x="2044" y="186"/>
                    <a:pt x="1940" y="123"/>
                    <a:pt x="2061" y="167"/>
                  </a:cubicBezTo>
                  <a:cubicBezTo>
                    <a:pt x="2075" y="172"/>
                    <a:pt x="2086" y="186"/>
                    <a:pt x="2100" y="192"/>
                  </a:cubicBezTo>
                  <a:cubicBezTo>
                    <a:pt x="2162" y="218"/>
                    <a:pt x="2136" y="192"/>
                    <a:pt x="2189" y="218"/>
                  </a:cubicBezTo>
                  <a:cubicBezTo>
                    <a:pt x="2275" y="261"/>
                    <a:pt x="2172" y="232"/>
                    <a:pt x="2292" y="256"/>
                  </a:cubicBezTo>
                  <a:cubicBezTo>
                    <a:pt x="2378" y="344"/>
                    <a:pt x="2278" y="255"/>
                    <a:pt x="2381" y="307"/>
                  </a:cubicBezTo>
                  <a:cubicBezTo>
                    <a:pt x="2409" y="321"/>
                    <a:pt x="2429" y="348"/>
                    <a:pt x="2458" y="359"/>
                  </a:cubicBezTo>
                  <a:cubicBezTo>
                    <a:pt x="2529" y="387"/>
                    <a:pt x="2532" y="383"/>
                    <a:pt x="2599" y="435"/>
                  </a:cubicBezTo>
                  <a:cubicBezTo>
                    <a:pt x="2643" y="469"/>
                    <a:pt x="2681" y="506"/>
                    <a:pt x="2727" y="538"/>
                  </a:cubicBezTo>
                  <a:cubicBezTo>
                    <a:pt x="2751" y="555"/>
                    <a:pt x="2828" y="602"/>
                    <a:pt x="2855" y="627"/>
                  </a:cubicBezTo>
                  <a:cubicBezTo>
                    <a:pt x="2922" y="689"/>
                    <a:pt x="2961" y="745"/>
                    <a:pt x="3021" y="807"/>
                  </a:cubicBezTo>
                  <a:cubicBezTo>
                    <a:pt x="3025" y="820"/>
                    <a:pt x="3027" y="833"/>
                    <a:pt x="3034" y="845"/>
                  </a:cubicBezTo>
                  <a:cubicBezTo>
                    <a:pt x="3049" y="872"/>
                    <a:pt x="3085" y="922"/>
                    <a:pt x="3085" y="922"/>
                  </a:cubicBezTo>
                  <a:cubicBezTo>
                    <a:pt x="3098" y="974"/>
                    <a:pt x="3113" y="1015"/>
                    <a:pt x="3136" y="1063"/>
                  </a:cubicBezTo>
                  <a:cubicBezTo>
                    <a:pt x="3159" y="1199"/>
                    <a:pt x="3178" y="1355"/>
                    <a:pt x="3124" y="1485"/>
                  </a:cubicBezTo>
                  <a:cubicBezTo>
                    <a:pt x="2999" y="1783"/>
                    <a:pt x="3154" y="1380"/>
                    <a:pt x="2996" y="1690"/>
                  </a:cubicBezTo>
                  <a:cubicBezTo>
                    <a:pt x="2987" y="1707"/>
                    <a:pt x="2983" y="1728"/>
                    <a:pt x="2970" y="1741"/>
                  </a:cubicBezTo>
                  <a:cubicBezTo>
                    <a:pt x="2957" y="1754"/>
                    <a:pt x="2935" y="1756"/>
                    <a:pt x="2919" y="1767"/>
                  </a:cubicBezTo>
                  <a:cubicBezTo>
                    <a:pt x="2904" y="1778"/>
                    <a:pt x="2892" y="1791"/>
                    <a:pt x="2880" y="1805"/>
                  </a:cubicBezTo>
                  <a:cubicBezTo>
                    <a:pt x="2866" y="1821"/>
                    <a:pt x="2859" y="1843"/>
                    <a:pt x="2842" y="1856"/>
                  </a:cubicBezTo>
                  <a:cubicBezTo>
                    <a:pt x="2824" y="1870"/>
                    <a:pt x="2798" y="1871"/>
                    <a:pt x="2778" y="1882"/>
                  </a:cubicBezTo>
                  <a:cubicBezTo>
                    <a:pt x="2759" y="1892"/>
                    <a:pt x="2745" y="1910"/>
                    <a:pt x="2727" y="1920"/>
                  </a:cubicBezTo>
                  <a:cubicBezTo>
                    <a:pt x="2651" y="1963"/>
                    <a:pt x="2499" y="2018"/>
                    <a:pt x="2407" y="2035"/>
                  </a:cubicBezTo>
                  <a:cubicBezTo>
                    <a:pt x="2268" y="2091"/>
                    <a:pt x="2120" y="2099"/>
                    <a:pt x="1972" y="2112"/>
                  </a:cubicBezTo>
                  <a:cubicBezTo>
                    <a:pt x="1848" y="2108"/>
                    <a:pt x="1724" y="2106"/>
                    <a:pt x="1600" y="2099"/>
                  </a:cubicBezTo>
                  <a:cubicBezTo>
                    <a:pt x="1532" y="2095"/>
                    <a:pt x="1551" y="2088"/>
                    <a:pt x="1498" y="2074"/>
                  </a:cubicBezTo>
                  <a:cubicBezTo>
                    <a:pt x="1426" y="2056"/>
                    <a:pt x="1351" y="2056"/>
                    <a:pt x="1280" y="2035"/>
                  </a:cubicBezTo>
                  <a:cubicBezTo>
                    <a:pt x="1258" y="2028"/>
                    <a:pt x="1237" y="2018"/>
                    <a:pt x="1216" y="2010"/>
                  </a:cubicBezTo>
                  <a:cubicBezTo>
                    <a:pt x="1203" y="2005"/>
                    <a:pt x="1191" y="2001"/>
                    <a:pt x="1178" y="1997"/>
                  </a:cubicBezTo>
                  <a:cubicBezTo>
                    <a:pt x="1008" y="1947"/>
                    <a:pt x="832" y="1905"/>
                    <a:pt x="666" y="1843"/>
                  </a:cubicBezTo>
                  <a:cubicBezTo>
                    <a:pt x="599" y="1818"/>
                    <a:pt x="522" y="1790"/>
                    <a:pt x="461" y="1754"/>
                  </a:cubicBezTo>
                  <a:cubicBezTo>
                    <a:pt x="349" y="1687"/>
                    <a:pt x="424" y="1717"/>
                    <a:pt x="346" y="1690"/>
                  </a:cubicBezTo>
                  <a:cubicBezTo>
                    <a:pt x="312" y="1638"/>
                    <a:pt x="258" y="1596"/>
                    <a:pt x="205" y="1562"/>
                  </a:cubicBezTo>
                  <a:cubicBezTo>
                    <a:pt x="146" y="1472"/>
                    <a:pt x="179" y="1502"/>
                    <a:pt x="116" y="1459"/>
                  </a:cubicBezTo>
                  <a:cubicBezTo>
                    <a:pt x="59" y="1375"/>
                    <a:pt x="25" y="1277"/>
                    <a:pt x="0" y="1178"/>
                  </a:cubicBezTo>
                  <a:cubicBezTo>
                    <a:pt x="4" y="1114"/>
                    <a:pt x="4" y="1049"/>
                    <a:pt x="13" y="986"/>
                  </a:cubicBezTo>
                  <a:cubicBezTo>
                    <a:pt x="22" y="924"/>
                    <a:pt x="51" y="884"/>
                    <a:pt x="77" y="832"/>
                  </a:cubicBezTo>
                  <a:cubicBezTo>
                    <a:pt x="108" y="769"/>
                    <a:pt x="141" y="699"/>
                    <a:pt x="180" y="640"/>
                  </a:cubicBezTo>
                  <a:cubicBezTo>
                    <a:pt x="206" y="558"/>
                    <a:pt x="169" y="638"/>
                    <a:pt x="231" y="589"/>
                  </a:cubicBezTo>
                  <a:cubicBezTo>
                    <a:pt x="288" y="544"/>
                    <a:pt x="225" y="551"/>
                    <a:pt x="282" y="551"/>
                  </a:cubicBezTo>
                  <a:close/>
                </a:path>
              </a:pathLst>
            </a:custGeom>
            <a:solidFill>
              <a:srgbClr val="8FC200">
                <a:alpha val="89998"/>
              </a:srgbClr>
            </a:solidFill>
            <a:ln w="127000" cap="flat" cmpd="sng">
              <a:solidFill>
                <a:srgbClr val="99CC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51" name="任意多边形 8202"/>
            <p:cNvSpPr/>
            <p:nvPr/>
          </p:nvSpPr>
          <p:spPr>
            <a:xfrm>
              <a:off x="3515" y="2704"/>
              <a:ext cx="1435" cy="798"/>
            </a:xfrm>
            <a:custGeom>
              <a:avLst/>
              <a:gdLst/>
              <a:ahLst/>
              <a:cxnLst/>
              <a:pathLst>
                <a:path w="966" h="678">
                  <a:moveTo>
                    <a:pt x="26" y="307"/>
                  </a:moveTo>
                  <a:cubicBezTo>
                    <a:pt x="38" y="229"/>
                    <a:pt x="39" y="209"/>
                    <a:pt x="102" y="166"/>
                  </a:cubicBezTo>
                  <a:cubicBezTo>
                    <a:pt x="150" y="96"/>
                    <a:pt x="206" y="77"/>
                    <a:pt x="282" y="51"/>
                  </a:cubicBezTo>
                  <a:cubicBezTo>
                    <a:pt x="296" y="46"/>
                    <a:pt x="306" y="32"/>
                    <a:pt x="320" y="26"/>
                  </a:cubicBezTo>
                  <a:cubicBezTo>
                    <a:pt x="345" y="15"/>
                    <a:pt x="397" y="0"/>
                    <a:pt x="397" y="0"/>
                  </a:cubicBezTo>
                  <a:cubicBezTo>
                    <a:pt x="622" y="12"/>
                    <a:pt x="708" y="9"/>
                    <a:pt x="883" y="128"/>
                  </a:cubicBezTo>
                  <a:cubicBezTo>
                    <a:pt x="941" y="216"/>
                    <a:pt x="924" y="176"/>
                    <a:pt x="947" y="243"/>
                  </a:cubicBezTo>
                  <a:cubicBezTo>
                    <a:pt x="943" y="317"/>
                    <a:pt x="966" y="516"/>
                    <a:pt x="858" y="550"/>
                  </a:cubicBezTo>
                  <a:cubicBezTo>
                    <a:pt x="822" y="603"/>
                    <a:pt x="814" y="596"/>
                    <a:pt x="755" y="614"/>
                  </a:cubicBezTo>
                  <a:cubicBezTo>
                    <a:pt x="678" y="667"/>
                    <a:pt x="591" y="669"/>
                    <a:pt x="499" y="678"/>
                  </a:cubicBezTo>
                  <a:cubicBezTo>
                    <a:pt x="348" y="667"/>
                    <a:pt x="242" y="645"/>
                    <a:pt x="102" y="602"/>
                  </a:cubicBezTo>
                  <a:cubicBezTo>
                    <a:pt x="5" y="536"/>
                    <a:pt x="37" y="582"/>
                    <a:pt x="13" y="499"/>
                  </a:cubicBezTo>
                  <a:cubicBezTo>
                    <a:pt x="9" y="486"/>
                    <a:pt x="4" y="474"/>
                    <a:pt x="0" y="461"/>
                  </a:cubicBezTo>
                  <a:cubicBezTo>
                    <a:pt x="4" y="405"/>
                    <a:pt x="6" y="349"/>
                    <a:pt x="13" y="294"/>
                  </a:cubicBezTo>
                  <a:cubicBezTo>
                    <a:pt x="15" y="281"/>
                    <a:pt x="17" y="247"/>
                    <a:pt x="26" y="256"/>
                  </a:cubicBezTo>
                  <a:cubicBezTo>
                    <a:pt x="38" y="268"/>
                    <a:pt x="26" y="290"/>
                    <a:pt x="26" y="307"/>
                  </a:cubicBezTo>
                  <a:close/>
                </a:path>
              </a:pathLst>
            </a:custGeom>
            <a:solidFill>
              <a:srgbClr val="008000"/>
            </a:solidFill>
            <a:ln w="9525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8204" name="组合 8203"/>
          <p:cNvGrpSpPr/>
          <p:nvPr/>
        </p:nvGrpSpPr>
        <p:grpSpPr>
          <a:xfrm>
            <a:off x="4138613" y="3646488"/>
            <a:ext cx="936625" cy="647700"/>
            <a:chOff x="2200" y="1752"/>
            <a:chExt cx="3178" cy="2112"/>
          </a:xfrm>
        </p:grpSpPr>
        <p:sp>
          <p:nvSpPr>
            <p:cNvPr id="6153" name="任意多边形 8204"/>
            <p:cNvSpPr/>
            <p:nvPr/>
          </p:nvSpPr>
          <p:spPr>
            <a:xfrm rot="-417414">
              <a:off x="2200" y="1752"/>
              <a:ext cx="3178" cy="2112"/>
            </a:xfrm>
            <a:custGeom>
              <a:avLst/>
              <a:gdLst/>
              <a:ahLst/>
              <a:cxnLst/>
              <a:pathLst>
                <a:path w="3178" h="2112">
                  <a:moveTo>
                    <a:pt x="282" y="551"/>
                  </a:moveTo>
                  <a:cubicBezTo>
                    <a:pt x="300" y="496"/>
                    <a:pt x="329" y="484"/>
                    <a:pt x="372" y="448"/>
                  </a:cubicBezTo>
                  <a:cubicBezTo>
                    <a:pt x="416" y="412"/>
                    <a:pt x="459" y="373"/>
                    <a:pt x="500" y="333"/>
                  </a:cubicBezTo>
                  <a:cubicBezTo>
                    <a:pt x="504" y="320"/>
                    <a:pt x="503" y="304"/>
                    <a:pt x="512" y="295"/>
                  </a:cubicBezTo>
                  <a:cubicBezTo>
                    <a:pt x="533" y="274"/>
                    <a:pt x="623" y="233"/>
                    <a:pt x="653" y="218"/>
                  </a:cubicBezTo>
                  <a:cubicBezTo>
                    <a:pt x="854" y="116"/>
                    <a:pt x="596" y="238"/>
                    <a:pt x="768" y="141"/>
                  </a:cubicBezTo>
                  <a:cubicBezTo>
                    <a:pt x="904" y="64"/>
                    <a:pt x="1083" y="50"/>
                    <a:pt x="1229" y="0"/>
                  </a:cubicBezTo>
                  <a:cubicBezTo>
                    <a:pt x="1349" y="4"/>
                    <a:pt x="1469" y="1"/>
                    <a:pt x="1588" y="13"/>
                  </a:cubicBezTo>
                  <a:cubicBezTo>
                    <a:pt x="1659" y="20"/>
                    <a:pt x="1757" y="64"/>
                    <a:pt x="1831" y="77"/>
                  </a:cubicBezTo>
                  <a:cubicBezTo>
                    <a:pt x="1875" y="92"/>
                    <a:pt x="1915" y="113"/>
                    <a:pt x="1959" y="128"/>
                  </a:cubicBezTo>
                  <a:cubicBezTo>
                    <a:pt x="2044" y="186"/>
                    <a:pt x="1940" y="123"/>
                    <a:pt x="2061" y="167"/>
                  </a:cubicBezTo>
                  <a:cubicBezTo>
                    <a:pt x="2075" y="172"/>
                    <a:pt x="2086" y="186"/>
                    <a:pt x="2100" y="192"/>
                  </a:cubicBezTo>
                  <a:cubicBezTo>
                    <a:pt x="2162" y="218"/>
                    <a:pt x="2136" y="192"/>
                    <a:pt x="2189" y="218"/>
                  </a:cubicBezTo>
                  <a:cubicBezTo>
                    <a:pt x="2275" y="261"/>
                    <a:pt x="2172" y="232"/>
                    <a:pt x="2292" y="256"/>
                  </a:cubicBezTo>
                  <a:cubicBezTo>
                    <a:pt x="2378" y="344"/>
                    <a:pt x="2278" y="255"/>
                    <a:pt x="2381" y="307"/>
                  </a:cubicBezTo>
                  <a:cubicBezTo>
                    <a:pt x="2409" y="321"/>
                    <a:pt x="2429" y="348"/>
                    <a:pt x="2458" y="359"/>
                  </a:cubicBezTo>
                  <a:cubicBezTo>
                    <a:pt x="2529" y="387"/>
                    <a:pt x="2532" y="383"/>
                    <a:pt x="2599" y="435"/>
                  </a:cubicBezTo>
                  <a:cubicBezTo>
                    <a:pt x="2643" y="469"/>
                    <a:pt x="2681" y="506"/>
                    <a:pt x="2727" y="538"/>
                  </a:cubicBezTo>
                  <a:cubicBezTo>
                    <a:pt x="2751" y="555"/>
                    <a:pt x="2828" y="602"/>
                    <a:pt x="2855" y="627"/>
                  </a:cubicBezTo>
                  <a:cubicBezTo>
                    <a:pt x="2922" y="689"/>
                    <a:pt x="2961" y="745"/>
                    <a:pt x="3021" y="807"/>
                  </a:cubicBezTo>
                  <a:cubicBezTo>
                    <a:pt x="3025" y="820"/>
                    <a:pt x="3027" y="833"/>
                    <a:pt x="3034" y="845"/>
                  </a:cubicBezTo>
                  <a:cubicBezTo>
                    <a:pt x="3049" y="872"/>
                    <a:pt x="3085" y="922"/>
                    <a:pt x="3085" y="922"/>
                  </a:cubicBezTo>
                  <a:cubicBezTo>
                    <a:pt x="3098" y="974"/>
                    <a:pt x="3113" y="1015"/>
                    <a:pt x="3136" y="1063"/>
                  </a:cubicBezTo>
                  <a:cubicBezTo>
                    <a:pt x="3159" y="1199"/>
                    <a:pt x="3178" y="1355"/>
                    <a:pt x="3124" y="1485"/>
                  </a:cubicBezTo>
                  <a:cubicBezTo>
                    <a:pt x="2999" y="1783"/>
                    <a:pt x="3154" y="1380"/>
                    <a:pt x="2996" y="1690"/>
                  </a:cubicBezTo>
                  <a:cubicBezTo>
                    <a:pt x="2987" y="1707"/>
                    <a:pt x="2983" y="1728"/>
                    <a:pt x="2970" y="1741"/>
                  </a:cubicBezTo>
                  <a:cubicBezTo>
                    <a:pt x="2957" y="1754"/>
                    <a:pt x="2935" y="1756"/>
                    <a:pt x="2919" y="1767"/>
                  </a:cubicBezTo>
                  <a:cubicBezTo>
                    <a:pt x="2904" y="1778"/>
                    <a:pt x="2892" y="1791"/>
                    <a:pt x="2880" y="1805"/>
                  </a:cubicBezTo>
                  <a:cubicBezTo>
                    <a:pt x="2866" y="1821"/>
                    <a:pt x="2859" y="1843"/>
                    <a:pt x="2842" y="1856"/>
                  </a:cubicBezTo>
                  <a:cubicBezTo>
                    <a:pt x="2824" y="1870"/>
                    <a:pt x="2798" y="1871"/>
                    <a:pt x="2778" y="1882"/>
                  </a:cubicBezTo>
                  <a:cubicBezTo>
                    <a:pt x="2759" y="1892"/>
                    <a:pt x="2745" y="1910"/>
                    <a:pt x="2727" y="1920"/>
                  </a:cubicBezTo>
                  <a:cubicBezTo>
                    <a:pt x="2651" y="1963"/>
                    <a:pt x="2499" y="2018"/>
                    <a:pt x="2407" y="2035"/>
                  </a:cubicBezTo>
                  <a:cubicBezTo>
                    <a:pt x="2268" y="2091"/>
                    <a:pt x="2120" y="2099"/>
                    <a:pt x="1972" y="2112"/>
                  </a:cubicBezTo>
                  <a:cubicBezTo>
                    <a:pt x="1848" y="2108"/>
                    <a:pt x="1724" y="2106"/>
                    <a:pt x="1600" y="2099"/>
                  </a:cubicBezTo>
                  <a:cubicBezTo>
                    <a:pt x="1532" y="2095"/>
                    <a:pt x="1551" y="2088"/>
                    <a:pt x="1498" y="2074"/>
                  </a:cubicBezTo>
                  <a:cubicBezTo>
                    <a:pt x="1426" y="2056"/>
                    <a:pt x="1351" y="2056"/>
                    <a:pt x="1280" y="2035"/>
                  </a:cubicBezTo>
                  <a:cubicBezTo>
                    <a:pt x="1258" y="2028"/>
                    <a:pt x="1237" y="2018"/>
                    <a:pt x="1216" y="2010"/>
                  </a:cubicBezTo>
                  <a:cubicBezTo>
                    <a:pt x="1203" y="2005"/>
                    <a:pt x="1191" y="2001"/>
                    <a:pt x="1178" y="1997"/>
                  </a:cubicBezTo>
                  <a:cubicBezTo>
                    <a:pt x="1008" y="1947"/>
                    <a:pt x="832" y="1905"/>
                    <a:pt x="666" y="1843"/>
                  </a:cubicBezTo>
                  <a:cubicBezTo>
                    <a:pt x="599" y="1818"/>
                    <a:pt x="522" y="1790"/>
                    <a:pt x="461" y="1754"/>
                  </a:cubicBezTo>
                  <a:cubicBezTo>
                    <a:pt x="349" y="1687"/>
                    <a:pt x="424" y="1717"/>
                    <a:pt x="346" y="1690"/>
                  </a:cubicBezTo>
                  <a:cubicBezTo>
                    <a:pt x="312" y="1638"/>
                    <a:pt x="258" y="1596"/>
                    <a:pt x="205" y="1562"/>
                  </a:cubicBezTo>
                  <a:cubicBezTo>
                    <a:pt x="146" y="1472"/>
                    <a:pt x="179" y="1502"/>
                    <a:pt x="116" y="1459"/>
                  </a:cubicBezTo>
                  <a:cubicBezTo>
                    <a:pt x="59" y="1375"/>
                    <a:pt x="25" y="1277"/>
                    <a:pt x="0" y="1178"/>
                  </a:cubicBezTo>
                  <a:cubicBezTo>
                    <a:pt x="4" y="1114"/>
                    <a:pt x="4" y="1049"/>
                    <a:pt x="13" y="986"/>
                  </a:cubicBezTo>
                  <a:cubicBezTo>
                    <a:pt x="22" y="924"/>
                    <a:pt x="51" y="884"/>
                    <a:pt x="77" y="832"/>
                  </a:cubicBezTo>
                  <a:cubicBezTo>
                    <a:pt x="108" y="769"/>
                    <a:pt x="141" y="699"/>
                    <a:pt x="180" y="640"/>
                  </a:cubicBezTo>
                  <a:cubicBezTo>
                    <a:pt x="206" y="558"/>
                    <a:pt x="169" y="638"/>
                    <a:pt x="231" y="589"/>
                  </a:cubicBezTo>
                  <a:cubicBezTo>
                    <a:pt x="288" y="544"/>
                    <a:pt x="225" y="551"/>
                    <a:pt x="282" y="551"/>
                  </a:cubicBezTo>
                  <a:close/>
                </a:path>
              </a:pathLst>
            </a:custGeom>
            <a:solidFill>
              <a:srgbClr val="8FC200">
                <a:alpha val="89998"/>
              </a:srgbClr>
            </a:solidFill>
            <a:ln w="127000" cap="flat" cmpd="sng">
              <a:solidFill>
                <a:srgbClr val="99CC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54" name="任意多边形 8205"/>
            <p:cNvSpPr/>
            <p:nvPr/>
          </p:nvSpPr>
          <p:spPr>
            <a:xfrm>
              <a:off x="3515" y="2704"/>
              <a:ext cx="1435" cy="798"/>
            </a:xfrm>
            <a:custGeom>
              <a:avLst/>
              <a:gdLst/>
              <a:ahLst/>
              <a:cxnLst/>
              <a:pathLst>
                <a:path w="966" h="678">
                  <a:moveTo>
                    <a:pt x="26" y="307"/>
                  </a:moveTo>
                  <a:cubicBezTo>
                    <a:pt x="38" y="229"/>
                    <a:pt x="39" y="209"/>
                    <a:pt x="102" y="166"/>
                  </a:cubicBezTo>
                  <a:cubicBezTo>
                    <a:pt x="150" y="96"/>
                    <a:pt x="206" y="77"/>
                    <a:pt x="282" y="51"/>
                  </a:cubicBezTo>
                  <a:cubicBezTo>
                    <a:pt x="296" y="46"/>
                    <a:pt x="306" y="32"/>
                    <a:pt x="320" y="26"/>
                  </a:cubicBezTo>
                  <a:cubicBezTo>
                    <a:pt x="345" y="15"/>
                    <a:pt x="397" y="0"/>
                    <a:pt x="397" y="0"/>
                  </a:cubicBezTo>
                  <a:cubicBezTo>
                    <a:pt x="622" y="12"/>
                    <a:pt x="708" y="9"/>
                    <a:pt x="883" y="128"/>
                  </a:cubicBezTo>
                  <a:cubicBezTo>
                    <a:pt x="941" y="216"/>
                    <a:pt x="924" y="176"/>
                    <a:pt x="947" y="243"/>
                  </a:cubicBezTo>
                  <a:cubicBezTo>
                    <a:pt x="943" y="317"/>
                    <a:pt x="966" y="516"/>
                    <a:pt x="858" y="550"/>
                  </a:cubicBezTo>
                  <a:cubicBezTo>
                    <a:pt x="822" y="603"/>
                    <a:pt x="814" y="596"/>
                    <a:pt x="755" y="614"/>
                  </a:cubicBezTo>
                  <a:cubicBezTo>
                    <a:pt x="678" y="667"/>
                    <a:pt x="591" y="669"/>
                    <a:pt x="499" y="678"/>
                  </a:cubicBezTo>
                  <a:cubicBezTo>
                    <a:pt x="348" y="667"/>
                    <a:pt x="242" y="645"/>
                    <a:pt x="102" y="602"/>
                  </a:cubicBezTo>
                  <a:cubicBezTo>
                    <a:pt x="5" y="536"/>
                    <a:pt x="37" y="582"/>
                    <a:pt x="13" y="499"/>
                  </a:cubicBezTo>
                  <a:cubicBezTo>
                    <a:pt x="9" y="486"/>
                    <a:pt x="4" y="474"/>
                    <a:pt x="0" y="461"/>
                  </a:cubicBezTo>
                  <a:cubicBezTo>
                    <a:pt x="4" y="405"/>
                    <a:pt x="6" y="349"/>
                    <a:pt x="13" y="294"/>
                  </a:cubicBezTo>
                  <a:cubicBezTo>
                    <a:pt x="15" y="281"/>
                    <a:pt x="17" y="247"/>
                    <a:pt x="26" y="256"/>
                  </a:cubicBezTo>
                  <a:cubicBezTo>
                    <a:pt x="38" y="268"/>
                    <a:pt x="26" y="290"/>
                    <a:pt x="26" y="307"/>
                  </a:cubicBezTo>
                  <a:close/>
                </a:path>
              </a:pathLst>
            </a:custGeom>
            <a:solidFill>
              <a:srgbClr val="008000"/>
            </a:solidFill>
            <a:ln w="9525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8207" name="组合 8206"/>
          <p:cNvGrpSpPr/>
          <p:nvPr/>
        </p:nvGrpSpPr>
        <p:grpSpPr>
          <a:xfrm>
            <a:off x="6588125" y="3717925"/>
            <a:ext cx="936625" cy="647700"/>
            <a:chOff x="2200" y="1752"/>
            <a:chExt cx="3178" cy="2112"/>
          </a:xfrm>
        </p:grpSpPr>
        <p:sp>
          <p:nvSpPr>
            <p:cNvPr id="6156" name="任意多边形 8207"/>
            <p:cNvSpPr/>
            <p:nvPr/>
          </p:nvSpPr>
          <p:spPr>
            <a:xfrm rot="-417414">
              <a:off x="2200" y="1752"/>
              <a:ext cx="3178" cy="2112"/>
            </a:xfrm>
            <a:custGeom>
              <a:avLst/>
              <a:gdLst/>
              <a:ahLst/>
              <a:cxnLst/>
              <a:pathLst>
                <a:path w="3178" h="2112">
                  <a:moveTo>
                    <a:pt x="282" y="551"/>
                  </a:moveTo>
                  <a:cubicBezTo>
                    <a:pt x="300" y="496"/>
                    <a:pt x="329" y="484"/>
                    <a:pt x="372" y="448"/>
                  </a:cubicBezTo>
                  <a:cubicBezTo>
                    <a:pt x="416" y="412"/>
                    <a:pt x="459" y="373"/>
                    <a:pt x="500" y="333"/>
                  </a:cubicBezTo>
                  <a:cubicBezTo>
                    <a:pt x="504" y="320"/>
                    <a:pt x="503" y="304"/>
                    <a:pt x="512" y="295"/>
                  </a:cubicBezTo>
                  <a:cubicBezTo>
                    <a:pt x="533" y="274"/>
                    <a:pt x="623" y="233"/>
                    <a:pt x="653" y="218"/>
                  </a:cubicBezTo>
                  <a:cubicBezTo>
                    <a:pt x="854" y="116"/>
                    <a:pt x="596" y="238"/>
                    <a:pt x="768" y="141"/>
                  </a:cubicBezTo>
                  <a:cubicBezTo>
                    <a:pt x="904" y="64"/>
                    <a:pt x="1083" y="50"/>
                    <a:pt x="1229" y="0"/>
                  </a:cubicBezTo>
                  <a:cubicBezTo>
                    <a:pt x="1349" y="4"/>
                    <a:pt x="1469" y="1"/>
                    <a:pt x="1588" y="13"/>
                  </a:cubicBezTo>
                  <a:cubicBezTo>
                    <a:pt x="1659" y="20"/>
                    <a:pt x="1757" y="64"/>
                    <a:pt x="1831" y="77"/>
                  </a:cubicBezTo>
                  <a:cubicBezTo>
                    <a:pt x="1875" y="92"/>
                    <a:pt x="1915" y="113"/>
                    <a:pt x="1959" y="128"/>
                  </a:cubicBezTo>
                  <a:cubicBezTo>
                    <a:pt x="2044" y="186"/>
                    <a:pt x="1940" y="123"/>
                    <a:pt x="2061" y="167"/>
                  </a:cubicBezTo>
                  <a:cubicBezTo>
                    <a:pt x="2075" y="172"/>
                    <a:pt x="2086" y="186"/>
                    <a:pt x="2100" y="192"/>
                  </a:cubicBezTo>
                  <a:cubicBezTo>
                    <a:pt x="2162" y="218"/>
                    <a:pt x="2136" y="192"/>
                    <a:pt x="2189" y="218"/>
                  </a:cubicBezTo>
                  <a:cubicBezTo>
                    <a:pt x="2275" y="261"/>
                    <a:pt x="2172" y="232"/>
                    <a:pt x="2292" y="256"/>
                  </a:cubicBezTo>
                  <a:cubicBezTo>
                    <a:pt x="2378" y="344"/>
                    <a:pt x="2278" y="255"/>
                    <a:pt x="2381" y="307"/>
                  </a:cubicBezTo>
                  <a:cubicBezTo>
                    <a:pt x="2409" y="321"/>
                    <a:pt x="2429" y="348"/>
                    <a:pt x="2458" y="359"/>
                  </a:cubicBezTo>
                  <a:cubicBezTo>
                    <a:pt x="2529" y="387"/>
                    <a:pt x="2532" y="383"/>
                    <a:pt x="2599" y="435"/>
                  </a:cubicBezTo>
                  <a:cubicBezTo>
                    <a:pt x="2643" y="469"/>
                    <a:pt x="2681" y="506"/>
                    <a:pt x="2727" y="538"/>
                  </a:cubicBezTo>
                  <a:cubicBezTo>
                    <a:pt x="2751" y="555"/>
                    <a:pt x="2828" y="602"/>
                    <a:pt x="2855" y="627"/>
                  </a:cubicBezTo>
                  <a:cubicBezTo>
                    <a:pt x="2922" y="689"/>
                    <a:pt x="2961" y="745"/>
                    <a:pt x="3021" y="807"/>
                  </a:cubicBezTo>
                  <a:cubicBezTo>
                    <a:pt x="3025" y="820"/>
                    <a:pt x="3027" y="833"/>
                    <a:pt x="3034" y="845"/>
                  </a:cubicBezTo>
                  <a:cubicBezTo>
                    <a:pt x="3049" y="872"/>
                    <a:pt x="3085" y="922"/>
                    <a:pt x="3085" y="922"/>
                  </a:cubicBezTo>
                  <a:cubicBezTo>
                    <a:pt x="3098" y="974"/>
                    <a:pt x="3113" y="1015"/>
                    <a:pt x="3136" y="1063"/>
                  </a:cubicBezTo>
                  <a:cubicBezTo>
                    <a:pt x="3159" y="1199"/>
                    <a:pt x="3178" y="1355"/>
                    <a:pt x="3124" y="1485"/>
                  </a:cubicBezTo>
                  <a:cubicBezTo>
                    <a:pt x="2999" y="1783"/>
                    <a:pt x="3154" y="1380"/>
                    <a:pt x="2996" y="1690"/>
                  </a:cubicBezTo>
                  <a:cubicBezTo>
                    <a:pt x="2987" y="1707"/>
                    <a:pt x="2983" y="1728"/>
                    <a:pt x="2970" y="1741"/>
                  </a:cubicBezTo>
                  <a:cubicBezTo>
                    <a:pt x="2957" y="1754"/>
                    <a:pt x="2935" y="1756"/>
                    <a:pt x="2919" y="1767"/>
                  </a:cubicBezTo>
                  <a:cubicBezTo>
                    <a:pt x="2904" y="1778"/>
                    <a:pt x="2892" y="1791"/>
                    <a:pt x="2880" y="1805"/>
                  </a:cubicBezTo>
                  <a:cubicBezTo>
                    <a:pt x="2866" y="1821"/>
                    <a:pt x="2859" y="1843"/>
                    <a:pt x="2842" y="1856"/>
                  </a:cubicBezTo>
                  <a:cubicBezTo>
                    <a:pt x="2824" y="1870"/>
                    <a:pt x="2798" y="1871"/>
                    <a:pt x="2778" y="1882"/>
                  </a:cubicBezTo>
                  <a:cubicBezTo>
                    <a:pt x="2759" y="1892"/>
                    <a:pt x="2745" y="1910"/>
                    <a:pt x="2727" y="1920"/>
                  </a:cubicBezTo>
                  <a:cubicBezTo>
                    <a:pt x="2651" y="1963"/>
                    <a:pt x="2499" y="2018"/>
                    <a:pt x="2407" y="2035"/>
                  </a:cubicBezTo>
                  <a:cubicBezTo>
                    <a:pt x="2268" y="2091"/>
                    <a:pt x="2120" y="2099"/>
                    <a:pt x="1972" y="2112"/>
                  </a:cubicBezTo>
                  <a:cubicBezTo>
                    <a:pt x="1848" y="2108"/>
                    <a:pt x="1724" y="2106"/>
                    <a:pt x="1600" y="2099"/>
                  </a:cubicBezTo>
                  <a:cubicBezTo>
                    <a:pt x="1532" y="2095"/>
                    <a:pt x="1551" y="2088"/>
                    <a:pt x="1498" y="2074"/>
                  </a:cubicBezTo>
                  <a:cubicBezTo>
                    <a:pt x="1426" y="2056"/>
                    <a:pt x="1351" y="2056"/>
                    <a:pt x="1280" y="2035"/>
                  </a:cubicBezTo>
                  <a:cubicBezTo>
                    <a:pt x="1258" y="2028"/>
                    <a:pt x="1237" y="2018"/>
                    <a:pt x="1216" y="2010"/>
                  </a:cubicBezTo>
                  <a:cubicBezTo>
                    <a:pt x="1203" y="2005"/>
                    <a:pt x="1191" y="2001"/>
                    <a:pt x="1178" y="1997"/>
                  </a:cubicBezTo>
                  <a:cubicBezTo>
                    <a:pt x="1008" y="1947"/>
                    <a:pt x="832" y="1905"/>
                    <a:pt x="666" y="1843"/>
                  </a:cubicBezTo>
                  <a:cubicBezTo>
                    <a:pt x="599" y="1818"/>
                    <a:pt x="522" y="1790"/>
                    <a:pt x="461" y="1754"/>
                  </a:cubicBezTo>
                  <a:cubicBezTo>
                    <a:pt x="349" y="1687"/>
                    <a:pt x="424" y="1717"/>
                    <a:pt x="346" y="1690"/>
                  </a:cubicBezTo>
                  <a:cubicBezTo>
                    <a:pt x="312" y="1638"/>
                    <a:pt x="258" y="1596"/>
                    <a:pt x="205" y="1562"/>
                  </a:cubicBezTo>
                  <a:cubicBezTo>
                    <a:pt x="146" y="1472"/>
                    <a:pt x="179" y="1502"/>
                    <a:pt x="116" y="1459"/>
                  </a:cubicBezTo>
                  <a:cubicBezTo>
                    <a:pt x="59" y="1375"/>
                    <a:pt x="25" y="1277"/>
                    <a:pt x="0" y="1178"/>
                  </a:cubicBezTo>
                  <a:cubicBezTo>
                    <a:pt x="4" y="1114"/>
                    <a:pt x="4" y="1049"/>
                    <a:pt x="13" y="986"/>
                  </a:cubicBezTo>
                  <a:cubicBezTo>
                    <a:pt x="22" y="924"/>
                    <a:pt x="51" y="884"/>
                    <a:pt x="77" y="832"/>
                  </a:cubicBezTo>
                  <a:cubicBezTo>
                    <a:pt x="108" y="769"/>
                    <a:pt x="141" y="699"/>
                    <a:pt x="180" y="640"/>
                  </a:cubicBezTo>
                  <a:cubicBezTo>
                    <a:pt x="206" y="558"/>
                    <a:pt x="169" y="638"/>
                    <a:pt x="231" y="589"/>
                  </a:cubicBezTo>
                  <a:cubicBezTo>
                    <a:pt x="288" y="544"/>
                    <a:pt x="225" y="551"/>
                    <a:pt x="282" y="551"/>
                  </a:cubicBezTo>
                  <a:close/>
                </a:path>
              </a:pathLst>
            </a:custGeom>
            <a:solidFill>
              <a:srgbClr val="8FC200">
                <a:alpha val="89998"/>
              </a:srgbClr>
            </a:solidFill>
            <a:ln w="127000" cap="flat" cmpd="sng">
              <a:solidFill>
                <a:srgbClr val="99CC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57" name="任意多边形 8208"/>
            <p:cNvSpPr/>
            <p:nvPr/>
          </p:nvSpPr>
          <p:spPr>
            <a:xfrm>
              <a:off x="3515" y="2704"/>
              <a:ext cx="1435" cy="798"/>
            </a:xfrm>
            <a:custGeom>
              <a:avLst/>
              <a:gdLst/>
              <a:ahLst/>
              <a:cxnLst/>
              <a:pathLst>
                <a:path w="966" h="678">
                  <a:moveTo>
                    <a:pt x="26" y="307"/>
                  </a:moveTo>
                  <a:cubicBezTo>
                    <a:pt x="38" y="229"/>
                    <a:pt x="39" y="209"/>
                    <a:pt x="102" y="166"/>
                  </a:cubicBezTo>
                  <a:cubicBezTo>
                    <a:pt x="150" y="96"/>
                    <a:pt x="206" y="77"/>
                    <a:pt x="282" y="51"/>
                  </a:cubicBezTo>
                  <a:cubicBezTo>
                    <a:pt x="296" y="46"/>
                    <a:pt x="306" y="32"/>
                    <a:pt x="320" y="26"/>
                  </a:cubicBezTo>
                  <a:cubicBezTo>
                    <a:pt x="345" y="15"/>
                    <a:pt x="397" y="0"/>
                    <a:pt x="397" y="0"/>
                  </a:cubicBezTo>
                  <a:cubicBezTo>
                    <a:pt x="622" y="12"/>
                    <a:pt x="708" y="9"/>
                    <a:pt x="883" y="128"/>
                  </a:cubicBezTo>
                  <a:cubicBezTo>
                    <a:pt x="941" y="216"/>
                    <a:pt x="924" y="176"/>
                    <a:pt x="947" y="243"/>
                  </a:cubicBezTo>
                  <a:cubicBezTo>
                    <a:pt x="943" y="317"/>
                    <a:pt x="966" y="516"/>
                    <a:pt x="858" y="550"/>
                  </a:cubicBezTo>
                  <a:cubicBezTo>
                    <a:pt x="822" y="603"/>
                    <a:pt x="814" y="596"/>
                    <a:pt x="755" y="614"/>
                  </a:cubicBezTo>
                  <a:cubicBezTo>
                    <a:pt x="678" y="667"/>
                    <a:pt x="591" y="669"/>
                    <a:pt x="499" y="678"/>
                  </a:cubicBezTo>
                  <a:cubicBezTo>
                    <a:pt x="348" y="667"/>
                    <a:pt x="242" y="645"/>
                    <a:pt x="102" y="602"/>
                  </a:cubicBezTo>
                  <a:cubicBezTo>
                    <a:pt x="5" y="536"/>
                    <a:pt x="37" y="582"/>
                    <a:pt x="13" y="499"/>
                  </a:cubicBezTo>
                  <a:cubicBezTo>
                    <a:pt x="9" y="486"/>
                    <a:pt x="4" y="474"/>
                    <a:pt x="0" y="461"/>
                  </a:cubicBezTo>
                  <a:cubicBezTo>
                    <a:pt x="4" y="405"/>
                    <a:pt x="6" y="349"/>
                    <a:pt x="13" y="294"/>
                  </a:cubicBezTo>
                  <a:cubicBezTo>
                    <a:pt x="15" y="281"/>
                    <a:pt x="17" y="247"/>
                    <a:pt x="26" y="256"/>
                  </a:cubicBezTo>
                  <a:cubicBezTo>
                    <a:pt x="38" y="268"/>
                    <a:pt x="26" y="290"/>
                    <a:pt x="26" y="307"/>
                  </a:cubicBezTo>
                  <a:close/>
                </a:path>
              </a:pathLst>
            </a:custGeom>
            <a:solidFill>
              <a:srgbClr val="008000"/>
            </a:solidFill>
            <a:ln w="9525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8210" name="组合 8209"/>
          <p:cNvGrpSpPr/>
          <p:nvPr/>
        </p:nvGrpSpPr>
        <p:grpSpPr>
          <a:xfrm>
            <a:off x="1619250" y="3717925"/>
            <a:ext cx="936625" cy="647700"/>
            <a:chOff x="2200" y="1752"/>
            <a:chExt cx="3178" cy="2112"/>
          </a:xfrm>
        </p:grpSpPr>
        <p:sp>
          <p:nvSpPr>
            <p:cNvPr id="6159" name="任意多边形 8210"/>
            <p:cNvSpPr/>
            <p:nvPr/>
          </p:nvSpPr>
          <p:spPr>
            <a:xfrm rot="-417414">
              <a:off x="2200" y="1752"/>
              <a:ext cx="3178" cy="2112"/>
            </a:xfrm>
            <a:custGeom>
              <a:avLst/>
              <a:gdLst/>
              <a:ahLst/>
              <a:cxnLst/>
              <a:pathLst>
                <a:path w="3178" h="2112">
                  <a:moveTo>
                    <a:pt x="282" y="551"/>
                  </a:moveTo>
                  <a:cubicBezTo>
                    <a:pt x="300" y="496"/>
                    <a:pt x="329" y="484"/>
                    <a:pt x="372" y="448"/>
                  </a:cubicBezTo>
                  <a:cubicBezTo>
                    <a:pt x="416" y="412"/>
                    <a:pt x="459" y="373"/>
                    <a:pt x="500" y="333"/>
                  </a:cubicBezTo>
                  <a:cubicBezTo>
                    <a:pt x="504" y="320"/>
                    <a:pt x="503" y="304"/>
                    <a:pt x="512" y="295"/>
                  </a:cubicBezTo>
                  <a:cubicBezTo>
                    <a:pt x="533" y="274"/>
                    <a:pt x="623" y="233"/>
                    <a:pt x="653" y="218"/>
                  </a:cubicBezTo>
                  <a:cubicBezTo>
                    <a:pt x="854" y="116"/>
                    <a:pt x="596" y="238"/>
                    <a:pt x="768" y="141"/>
                  </a:cubicBezTo>
                  <a:cubicBezTo>
                    <a:pt x="904" y="64"/>
                    <a:pt x="1083" y="50"/>
                    <a:pt x="1229" y="0"/>
                  </a:cubicBezTo>
                  <a:cubicBezTo>
                    <a:pt x="1349" y="4"/>
                    <a:pt x="1469" y="1"/>
                    <a:pt x="1588" y="13"/>
                  </a:cubicBezTo>
                  <a:cubicBezTo>
                    <a:pt x="1659" y="20"/>
                    <a:pt x="1757" y="64"/>
                    <a:pt x="1831" y="77"/>
                  </a:cubicBezTo>
                  <a:cubicBezTo>
                    <a:pt x="1875" y="92"/>
                    <a:pt x="1915" y="113"/>
                    <a:pt x="1959" y="128"/>
                  </a:cubicBezTo>
                  <a:cubicBezTo>
                    <a:pt x="2044" y="186"/>
                    <a:pt x="1940" y="123"/>
                    <a:pt x="2061" y="167"/>
                  </a:cubicBezTo>
                  <a:cubicBezTo>
                    <a:pt x="2075" y="172"/>
                    <a:pt x="2086" y="186"/>
                    <a:pt x="2100" y="192"/>
                  </a:cubicBezTo>
                  <a:cubicBezTo>
                    <a:pt x="2162" y="218"/>
                    <a:pt x="2136" y="192"/>
                    <a:pt x="2189" y="218"/>
                  </a:cubicBezTo>
                  <a:cubicBezTo>
                    <a:pt x="2275" y="261"/>
                    <a:pt x="2172" y="232"/>
                    <a:pt x="2292" y="256"/>
                  </a:cubicBezTo>
                  <a:cubicBezTo>
                    <a:pt x="2378" y="344"/>
                    <a:pt x="2278" y="255"/>
                    <a:pt x="2381" y="307"/>
                  </a:cubicBezTo>
                  <a:cubicBezTo>
                    <a:pt x="2409" y="321"/>
                    <a:pt x="2429" y="348"/>
                    <a:pt x="2458" y="359"/>
                  </a:cubicBezTo>
                  <a:cubicBezTo>
                    <a:pt x="2529" y="387"/>
                    <a:pt x="2532" y="383"/>
                    <a:pt x="2599" y="435"/>
                  </a:cubicBezTo>
                  <a:cubicBezTo>
                    <a:pt x="2643" y="469"/>
                    <a:pt x="2681" y="506"/>
                    <a:pt x="2727" y="538"/>
                  </a:cubicBezTo>
                  <a:cubicBezTo>
                    <a:pt x="2751" y="555"/>
                    <a:pt x="2828" y="602"/>
                    <a:pt x="2855" y="627"/>
                  </a:cubicBezTo>
                  <a:cubicBezTo>
                    <a:pt x="2922" y="689"/>
                    <a:pt x="2961" y="745"/>
                    <a:pt x="3021" y="807"/>
                  </a:cubicBezTo>
                  <a:cubicBezTo>
                    <a:pt x="3025" y="820"/>
                    <a:pt x="3027" y="833"/>
                    <a:pt x="3034" y="845"/>
                  </a:cubicBezTo>
                  <a:cubicBezTo>
                    <a:pt x="3049" y="872"/>
                    <a:pt x="3085" y="922"/>
                    <a:pt x="3085" y="922"/>
                  </a:cubicBezTo>
                  <a:cubicBezTo>
                    <a:pt x="3098" y="974"/>
                    <a:pt x="3113" y="1015"/>
                    <a:pt x="3136" y="1063"/>
                  </a:cubicBezTo>
                  <a:cubicBezTo>
                    <a:pt x="3159" y="1199"/>
                    <a:pt x="3178" y="1355"/>
                    <a:pt x="3124" y="1485"/>
                  </a:cubicBezTo>
                  <a:cubicBezTo>
                    <a:pt x="2999" y="1783"/>
                    <a:pt x="3154" y="1380"/>
                    <a:pt x="2996" y="1690"/>
                  </a:cubicBezTo>
                  <a:cubicBezTo>
                    <a:pt x="2987" y="1707"/>
                    <a:pt x="2983" y="1728"/>
                    <a:pt x="2970" y="1741"/>
                  </a:cubicBezTo>
                  <a:cubicBezTo>
                    <a:pt x="2957" y="1754"/>
                    <a:pt x="2935" y="1756"/>
                    <a:pt x="2919" y="1767"/>
                  </a:cubicBezTo>
                  <a:cubicBezTo>
                    <a:pt x="2904" y="1778"/>
                    <a:pt x="2892" y="1791"/>
                    <a:pt x="2880" y="1805"/>
                  </a:cubicBezTo>
                  <a:cubicBezTo>
                    <a:pt x="2866" y="1821"/>
                    <a:pt x="2859" y="1843"/>
                    <a:pt x="2842" y="1856"/>
                  </a:cubicBezTo>
                  <a:cubicBezTo>
                    <a:pt x="2824" y="1870"/>
                    <a:pt x="2798" y="1871"/>
                    <a:pt x="2778" y="1882"/>
                  </a:cubicBezTo>
                  <a:cubicBezTo>
                    <a:pt x="2759" y="1892"/>
                    <a:pt x="2745" y="1910"/>
                    <a:pt x="2727" y="1920"/>
                  </a:cubicBezTo>
                  <a:cubicBezTo>
                    <a:pt x="2651" y="1963"/>
                    <a:pt x="2499" y="2018"/>
                    <a:pt x="2407" y="2035"/>
                  </a:cubicBezTo>
                  <a:cubicBezTo>
                    <a:pt x="2268" y="2091"/>
                    <a:pt x="2120" y="2099"/>
                    <a:pt x="1972" y="2112"/>
                  </a:cubicBezTo>
                  <a:cubicBezTo>
                    <a:pt x="1848" y="2108"/>
                    <a:pt x="1724" y="2106"/>
                    <a:pt x="1600" y="2099"/>
                  </a:cubicBezTo>
                  <a:cubicBezTo>
                    <a:pt x="1532" y="2095"/>
                    <a:pt x="1551" y="2088"/>
                    <a:pt x="1498" y="2074"/>
                  </a:cubicBezTo>
                  <a:cubicBezTo>
                    <a:pt x="1426" y="2056"/>
                    <a:pt x="1351" y="2056"/>
                    <a:pt x="1280" y="2035"/>
                  </a:cubicBezTo>
                  <a:cubicBezTo>
                    <a:pt x="1258" y="2028"/>
                    <a:pt x="1237" y="2018"/>
                    <a:pt x="1216" y="2010"/>
                  </a:cubicBezTo>
                  <a:cubicBezTo>
                    <a:pt x="1203" y="2005"/>
                    <a:pt x="1191" y="2001"/>
                    <a:pt x="1178" y="1997"/>
                  </a:cubicBezTo>
                  <a:cubicBezTo>
                    <a:pt x="1008" y="1947"/>
                    <a:pt x="832" y="1905"/>
                    <a:pt x="666" y="1843"/>
                  </a:cubicBezTo>
                  <a:cubicBezTo>
                    <a:pt x="599" y="1818"/>
                    <a:pt x="522" y="1790"/>
                    <a:pt x="461" y="1754"/>
                  </a:cubicBezTo>
                  <a:cubicBezTo>
                    <a:pt x="349" y="1687"/>
                    <a:pt x="424" y="1717"/>
                    <a:pt x="346" y="1690"/>
                  </a:cubicBezTo>
                  <a:cubicBezTo>
                    <a:pt x="312" y="1638"/>
                    <a:pt x="258" y="1596"/>
                    <a:pt x="205" y="1562"/>
                  </a:cubicBezTo>
                  <a:cubicBezTo>
                    <a:pt x="146" y="1472"/>
                    <a:pt x="179" y="1502"/>
                    <a:pt x="116" y="1459"/>
                  </a:cubicBezTo>
                  <a:cubicBezTo>
                    <a:pt x="59" y="1375"/>
                    <a:pt x="25" y="1277"/>
                    <a:pt x="0" y="1178"/>
                  </a:cubicBezTo>
                  <a:cubicBezTo>
                    <a:pt x="4" y="1114"/>
                    <a:pt x="4" y="1049"/>
                    <a:pt x="13" y="986"/>
                  </a:cubicBezTo>
                  <a:cubicBezTo>
                    <a:pt x="22" y="924"/>
                    <a:pt x="51" y="884"/>
                    <a:pt x="77" y="832"/>
                  </a:cubicBezTo>
                  <a:cubicBezTo>
                    <a:pt x="108" y="769"/>
                    <a:pt x="141" y="699"/>
                    <a:pt x="180" y="640"/>
                  </a:cubicBezTo>
                  <a:cubicBezTo>
                    <a:pt x="206" y="558"/>
                    <a:pt x="169" y="638"/>
                    <a:pt x="231" y="589"/>
                  </a:cubicBezTo>
                  <a:cubicBezTo>
                    <a:pt x="288" y="544"/>
                    <a:pt x="225" y="551"/>
                    <a:pt x="282" y="551"/>
                  </a:cubicBezTo>
                  <a:close/>
                </a:path>
              </a:pathLst>
            </a:custGeom>
            <a:solidFill>
              <a:srgbClr val="8FC200">
                <a:alpha val="89998"/>
              </a:srgbClr>
            </a:solidFill>
            <a:ln w="127000" cap="flat" cmpd="sng">
              <a:solidFill>
                <a:srgbClr val="99CC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60" name="任意多边形 8211"/>
            <p:cNvSpPr/>
            <p:nvPr/>
          </p:nvSpPr>
          <p:spPr>
            <a:xfrm>
              <a:off x="3515" y="2704"/>
              <a:ext cx="1435" cy="798"/>
            </a:xfrm>
            <a:custGeom>
              <a:avLst/>
              <a:gdLst/>
              <a:ahLst/>
              <a:cxnLst/>
              <a:pathLst>
                <a:path w="966" h="678">
                  <a:moveTo>
                    <a:pt x="26" y="307"/>
                  </a:moveTo>
                  <a:cubicBezTo>
                    <a:pt x="38" y="229"/>
                    <a:pt x="39" y="209"/>
                    <a:pt x="102" y="166"/>
                  </a:cubicBezTo>
                  <a:cubicBezTo>
                    <a:pt x="150" y="96"/>
                    <a:pt x="206" y="77"/>
                    <a:pt x="282" y="51"/>
                  </a:cubicBezTo>
                  <a:cubicBezTo>
                    <a:pt x="296" y="46"/>
                    <a:pt x="306" y="32"/>
                    <a:pt x="320" y="26"/>
                  </a:cubicBezTo>
                  <a:cubicBezTo>
                    <a:pt x="345" y="15"/>
                    <a:pt x="397" y="0"/>
                    <a:pt x="397" y="0"/>
                  </a:cubicBezTo>
                  <a:cubicBezTo>
                    <a:pt x="622" y="12"/>
                    <a:pt x="708" y="9"/>
                    <a:pt x="883" y="128"/>
                  </a:cubicBezTo>
                  <a:cubicBezTo>
                    <a:pt x="941" y="216"/>
                    <a:pt x="924" y="176"/>
                    <a:pt x="947" y="243"/>
                  </a:cubicBezTo>
                  <a:cubicBezTo>
                    <a:pt x="943" y="317"/>
                    <a:pt x="966" y="516"/>
                    <a:pt x="858" y="550"/>
                  </a:cubicBezTo>
                  <a:cubicBezTo>
                    <a:pt x="822" y="603"/>
                    <a:pt x="814" y="596"/>
                    <a:pt x="755" y="614"/>
                  </a:cubicBezTo>
                  <a:cubicBezTo>
                    <a:pt x="678" y="667"/>
                    <a:pt x="591" y="669"/>
                    <a:pt x="499" y="678"/>
                  </a:cubicBezTo>
                  <a:cubicBezTo>
                    <a:pt x="348" y="667"/>
                    <a:pt x="242" y="645"/>
                    <a:pt x="102" y="602"/>
                  </a:cubicBezTo>
                  <a:cubicBezTo>
                    <a:pt x="5" y="536"/>
                    <a:pt x="37" y="582"/>
                    <a:pt x="13" y="499"/>
                  </a:cubicBezTo>
                  <a:cubicBezTo>
                    <a:pt x="9" y="486"/>
                    <a:pt x="4" y="474"/>
                    <a:pt x="0" y="461"/>
                  </a:cubicBezTo>
                  <a:cubicBezTo>
                    <a:pt x="4" y="405"/>
                    <a:pt x="6" y="349"/>
                    <a:pt x="13" y="294"/>
                  </a:cubicBezTo>
                  <a:cubicBezTo>
                    <a:pt x="15" y="281"/>
                    <a:pt x="17" y="247"/>
                    <a:pt x="26" y="256"/>
                  </a:cubicBezTo>
                  <a:cubicBezTo>
                    <a:pt x="38" y="268"/>
                    <a:pt x="26" y="290"/>
                    <a:pt x="26" y="307"/>
                  </a:cubicBezTo>
                  <a:close/>
                </a:path>
              </a:pathLst>
            </a:custGeom>
            <a:solidFill>
              <a:srgbClr val="008000"/>
            </a:solidFill>
            <a:ln w="9525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8213" name="组合 8212"/>
          <p:cNvGrpSpPr/>
          <p:nvPr/>
        </p:nvGrpSpPr>
        <p:grpSpPr>
          <a:xfrm>
            <a:off x="6588125" y="3644900"/>
            <a:ext cx="936625" cy="647700"/>
            <a:chOff x="2200" y="1752"/>
            <a:chExt cx="3178" cy="2112"/>
          </a:xfrm>
        </p:grpSpPr>
        <p:sp>
          <p:nvSpPr>
            <p:cNvPr id="6162" name="任意多边形 8213"/>
            <p:cNvSpPr/>
            <p:nvPr/>
          </p:nvSpPr>
          <p:spPr>
            <a:xfrm rot="-417414">
              <a:off x="2200" y="1752"/>
              <a:ext cx="3178" cy="2112"/>
            </a:xfrm>
            <a:custGeom>
              <a:avLst/>
              <a:gdLst/>
              <a:ahLst/>
              <a:cxnLst/>
              <a:pathLst>
                <a:path w="3178" h="2112">
                  <a:moveTo>
                    <a:pt x="282" y="551"/>
                  </a:moveTo>
                  <a:cubicBezTo>
                    <a:pt x="300" y="496"/>
                    <a:pt x="329" y="484"/>
                    <a:pt x="372" y="448"/>
                  </a:cubicBezTo>
                  <a:cubicBezTo>
                    <a:pt x="416" y="412"/>
                    <a:pt x="459" y="373"/>
                    <a:pt x="500" y="333"/>
                  </a:cubicBezTo>
                  <a:cubicBezTo>
                    <a:pt x="504" y="320"/>
                    <a:pt x="503" y="304"/>
                    <a:pt x="512" y="295"/>
                  </a:cubicBezTo>
                  <a:cubicBezTo>
                    <a:pt x="533" y="274"/>
                    <a:pt x="623" y="233"/>
                    <a:pt x="653" y="218"/>
                  </a:cubicBezTo>
                  <a:cubicBezTo>
                    <a:pt x="854" y="116"/>
                    <a:pt x="596" y="238"/>
                    <a:pt x="768" y="141"/>
                  </a:cubicBezTo>
                  <a:cubicBezTo>
                    <a:pt x="904" y="64"/>
                    <a:pt x="1083" y="50"/>
                    <a:pt x="1229" y="0"/>
                  </a:cubicBezTo>
                  <a:cubicBezTo>
                    <a:pt x="1349" y="4"/>
                    <a:pt x="1469" y="1"/>
                    <a:pt x="1588" y="13"/>
                  </a:cubicBezTo>
                  <a:cubicBezTo>
                    <a:pt x="1659" y="20"/>
                    <a:pt x="1757" y="64"/>
                    <a:pt x="1831" y="77"/>
                  </a:cubicBezTo>
                  <a:cubicBezTo>
                    <a:pt x="1875" y="92"/>
                    <a:pt x="1915" y="113"/>
                    <a:pt x="1959" y="128"/>
                  </a:cubicBezTo>
                  <a:cubicBezTo>
                    <a:pt x="2044" y="186"/>
                    <a:pt x="1940" y="123"/>
                    <a:pt x="2061" y="167"/>
                  </a:cubicBezTo>
                  <a:cubicBezTo>
                    <a:pt x="2075" y="172"/>
                    <a:pt x="2086" y="186"/>
                    <a:pt x="2100" y="192"/>
                  </a:cubicBezTo>
                  <a:cubicBezTo>
                    <a:pt x="2162" y="218"/>
                    <a:pt x="2136" y="192"/>
                    <a:pt x="2189" y="218"/>
                  </a:cubicBezTo>
                  <a:cubicBezTo>
                    <a:pt x="2275" y="261"/>
                    <a:pt x="2172" y="232"/>
                    <a:pt x="2292" y="256"/>
                  </a:cubicBezTo>
                  <a:cubicBezTo>
                    <a:pt x="2378" y="344"/>
                    <a:pt x="2278" y="255"/>
                    <a:pt x="2381" y="307"/>
                  </a:cubicBezTo>
                  <a:cubicBezTo>
                    <a:pt x="2409" y="321"/>
                    <a:pt x="2429" y="348"/>
                    <a:pt x="2458" y="359"/>
                  </a:cubicBezTo>
                  <a:cubicBezTo>
                    <a:pt x="2529" y="387"/>
                    <a:pt x="2532" y="383"/>
                    <a:pt x="2599" y="435"/>
                  </a:cubicBezTo>
                  <a:cubicBezTo>
                    <a:pt x="2643" y="469"/>
                    <a:pt x="2681" y="506"/>
                    <a:pt x="2727" y="538"/>
                  </a:cubicBezTo>
                  <a:cubicBezTo>
                    <a:pt x="2751" y="555"/>
                    <a:pt x="2828" y="602"/>
                    <a:pt x="2855" y="627"/>
                  </a:cubicBezTo>
                  <a:cubicBezTo>
                    <a:pt x="2922" y="689"/>
                    <a:pt x="2961" y="745"/>
                    <a:pt x="3021" y="807"/>
                  </a:cubicBezTo>
                  <a:cubicBezTo>
                    <a:pt x="3025" y="820"/>
                    <a:pt x="3027" y="833"/>
                    <a:pt x="3034" y="845"/>
                  </a:cubicBezTo>
                  <a:cubicBezTo>
                    <a:pt x="3049" y="872"/>
                    <a:pt x="3085" y="922"/>
                    <a:pt x="3085" y="922"/>
                  </a:cubicBezTo>
                  <a:cubicBezTo>
                    <a:pt x="3098" y="974"/>
                    <a:pt x="3113" y="1015"/>
                    <a:pt x="3136" y="1063"/>
                  </a:cubicBezTo>
                  <a:cubicBezTo>
                    <a:pt x="3159" y="1199"/>
                    <a:pt x="3178" y="1355"/>
                    <a:pt x="3124" y="1485"/>
                  </a:cubicBezTo>
                  <a:cubicBezTo>
                    <a:pt x="2999" y="1783"/>
                    <a:pt x="3154" y="1380"/>
                    <a:pt x="2996" y="1690"/>
                  </a:cubicBezTo>
                  <a:cubicBezTo>
                    <a:pt x="2987" y="1707"/>
                    <a:pt x="2983" y="1728"/>
                    <a:pt x="2970" y="1741"/>
                  </a:cubicBezTo>
                  <a:cubicBezTo>
                    <a:pt x="2957" y="1754"/>
                    <a:pt x="2935" y="1756"/>
                    <a:pt x="2919" y="1767"/>
                  </a:cubicBezTo>
                  <a:cubicBezTo>
                    <a:pt x="2904" y="1778"/>
                    <a:pt x="2892" y="1791"/>
                    <a:pt x="2880" y="1805"/>
                  </a:cubicBezTo>
                  <a:cubicBezTo>
                    <a:pt x="2866" y="1821"/>
                    <a:pt x="2859" y="1843"/>
                    <a:pt x="2842" y="1856"/>
                  </a:cubicBezTo>
                  <a:cubicBezTo>
                    <a:pt x="2824" y="1870"/>
                    <a:pt x="2798" y="1871"/>
                    <a:pt x="2778" y="1882"/>
                  </a:cubicBezTo>
                  <a:cubicBezTo>
                    <a:pt x="2759" y="1892"/>
                    <a:pt x="2745" y="1910"/>
                    <a:pt x="2727" y="1920"/>
                  </a:cubicBezTo>
                  <a:cubicBezTo>
                    <a:pt x="2651" y="1963"/>
                    <a:pt x="2499" y="2018"/>
                    <a:pt x="2407" y="2035"/>
                  </a:cubicBezTo>
                  <a:cubicBezTo>
                    <a:pt x="2268" y="2091"/>
                    <a:pt x="2120" y="2099"/>
                    <a:pt x="1972" y="2112"/>
                  </a:cubicBezTo>
                  <a:cubicBezTo>
                    <a:pt x="1848" y="2108"/>
                    <a:pt x="1724" y="2106"/>
                    <a:pt x="1600" y="2099"/>
                  </a:cubicBezTo>
                  <a:cubicBezTo>
                    <a:pt x="1532" y="2095"/>
                    <a:pt x="1551" y="2088"/>
                    <a:pt x="1498" y="2074"/>
                  </a:cubicBezTo>
                  <a:cubicBezTo>
                    <a:pt x="1426" y="2056"/>
                    <a:pt x="1351" y="2056"/>
                    <a:pt x="1280" y="2035"/>
                  </a:cubicBezTo>
                  <a:cubicBezTo>
                    <a:pt x="1258" y="2028"/>
                    <a:pt x="1237" y="2018"/>
                    <a:pt x="1216" y="2010"/>
                  </a:cubicBezTo>
                  <a:cubicBezTo>
                    <a:pt x="1203" y="2005"/>
                    <a:pt x="1191" y="2001"/>
                    <a:pt x="1178" y="1997"/>
                  </a:cubicBezTo>
                  <a:cubicBezTo>
                    <a:pt x="1008" y="1947"/>
                    <a:pt x="832" y="1905"/>
                    <a:pt x="666" y="1843"/>
                  </a:cubicBezTo>
                  <a:cubicBezTo>
                    <a:pt x="599" y="1818"/>
                    <a:pt x="522" y="1790"/>
                    <a:pt x="461" y="1754"/>
                  </a:cubicBezTo>
                  <a:cubicBezTo>
                    <a:pt x="349" y="1687"/>
                    <a:pt x="424" y="1717"/>
                    <a:pt x="346" y="1690"/>
                  </a:cubicBezTo>
                  <a:cubicBezTo>
                    <a:pt x="312" y="1638"/>
                    <a:pt x="258" y="1596"/>
                    <a:pt x="205" y="1562"/>
                  </a:cubicBezTo>
                  <a:cubicBezTo>
                    <a:pt x="146" y="1472"/>
                    <a:pt x="179" y="1502"/>
                    <a:pt x="116" y="1459"/>
                  </a:cubicBezTo>
                  <a:cubicBezTo>
                    <a:pt x="59" y="1375"/>
                    <a:pt x="25" y="1277"/>
                    <a:pt x="0" y="1178"/>
                  </a:cubicBezTo>
                  <a:cubicBezTo>
                    <a:pt x="4" y="1114"/>
                    <a:pt x="4" y="1049"/>
                    <a:pt x="13" y="986"/>
                  </a:cubicBezTo>
                  <a:cubicBezTo>
                    <a:pt x="22" y="924"/>
                    <a:pt x="51" y="884"/>
                    <a:pt x="77" y="832"/>
                  </a:cubicBezTo>
                  <a:cubicBezTo>
                    <a:pt x="108" y="769"/>
                    <a:pt x="141" y="699"/>
                    <a:pt x="180" y="640"/>
                  </a:cubicBezTo>
                  <a:cubicBezTo>
                    <a:pt x="206" y="558"/>
                    <a:pt x="169" y="638"/>
                    <a:pt x="231" y="589"/>
                  </a:cubicBezTo>
                  <a:cubicBezTo>
                    <a:pt x="288" y="544"/>
                    <a:pt x="225" y="551"/>
                    <a:pt x="282" y="551"/>
                  </a:cubicBezTo>
                  <a:close/>
                </a:path>
              </a:pathLst>
            </a:custGeom>
            <a:solidFill>
              <a:srgbClr val="8FC200">
                <a:alpha val="89998"/>
              </a:srgbClr>
            </a:solidFill>
            <a:ln w="127000" cap="flat" cmpd="sng">
              <a:solidFill>
                <a:srgbClr val="99CC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63" name="任意多边形 8214"/>
            <p:cNvSpPr/>
            <p:nvPr/>
          </p:nvSpPr>
          <p:spPr>
            <a:xfrm>
              <a:off x="3515" y="2704"/>
              <a:ext cx="1435" cy="798"/>
            </a:xfrm>
            <a:custGeom>
              <a:avLst/>
              <a:gdLst/>
              <a:ahLst/>
              <a:cxnLst/>
              <a:pathLst>
                <a:path w="966" h="678">
                  <a:moveTo>
                    <a:pt x="26" y="307"/>
                  </a:moveTo>
                  <a:cubicBezTo>
                    <a:pt x="38" y="229"/>
                    <a:pt x="39" y="209"/>
                    <a:pt x="102" y="166"/>
                  </a:cubicBezTo>
                  <a:cubicBezTo>
                    <a:pt x="150" y="96"/>
                    <a:pt x="206" y="77"/>
                    <a:pt x="282" y="51"/>
                  </a:cubicBezTo>
                  <a:cubicBezTo>
                    <a:pt x="296" y="46"/>
                    <a:pt x="306" y="32"/>
                    <a:pt x="320" y="26"/>
                  </a:cubicBezTo>
                  <a:cubicBezTo>
                    <a:pt x="345" y="15"/>
                    <a:pt x="397" y="0"/>
                    <a:pt x="397" y="0"/>
                  </a:cubicBezTo>
                  <a:cubicBezTo>
                    <a:pt x="622" y="12"/>
                    <a:pt x="708" y="9"/>
                    <a:pt x="883" y="128"/>
                  </a:cubicBezTo>
                  <a:cubicBezTo>
                    <a:pt x="941" y="216"/>
                    <a:pt x="924" y="176"/>
                    <a:pt x="947" y="243"/>
                  </a:cubicBezTo>
                  <a:cubicBezTo>
                    <a:pt x="943" y="317"/>
                    <a:pt x="966" y="516"/>
                    <a:pt x="858" y="550"/>
                  </a:cubicBezTo>
                  <a:cubicBezTo>
                    <a:pt x="822" y="603"/>
                    <a:pt x="814" y="596"/>
                    <a:pt x="755" y="614"/>
                  </a:cubicBezTo>
                  <a:cubicBezTo>
                    <a:pt x="678" y="667"/>
                    <a:pt x="591" y="669"/>
                    <a:pt x="499" y="678"/>
                  </a:cubicBezTo>
                  <a:cubicBezTo>
                    <a:pt x="348" y="667"/>
                    <a:pt x="242" y="645"/>
                    <a:pt x="102" y="602"/>
                  </a:cubicBezTo>
                  <a:cubicBezTo>
                    <a:pt x="5" y="536"/>
                    <a:pt x="37" y="582"/>
                    <a:pt x="13" y="499"/>
                  </a:cubicBezTo>
                  <a:cubicBezTo>
                    <a:pt x="9" y="486"/>
                    <a:pt x="4" y="474"/>
                    <a:pt x="0" y="461"/>
                  </a:cubicBezTo>
                  <a:cubicBezTo>
                    <a:pt x="4" y="405"/>
                    <a:pt x="6" y="349"/>
                    <a:pt x="13" y="294"/>
                  </a:cubicBezTo>
                  <a:cubicBezTo>
                    <a:pt x="15" y="281"/>
                    <a:pt x="17" y="247"/>
                    <a:pt x="26" y="256"/>
                  </a:cubicBezTo>
                  <a:cubicBezTo>
                    <a:pt x="38" y="268"/>
                    <a:pt x="26" y="290"/>
                    <a:pt x="26" y="307"/>
                  </a:cubicBezTo>
                  <a:close/>
                </a:path>
              </a:pathLst>
            </a:custGeom>
            <a:solidFill>
              <a:srgbClr val="008000"/>
            </a:solidFill>
            <a:ln w="9525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8216" name="组合 8215"/>
          <p:cNvGrpSpPr/>
          <p:nvPr/>
        </p:nvGrpSpPr>
        <p:grpSpPr>
          <a:xfrm>
            <a:off x="4138613" y="3648075"/>
            <a:ext cx="936625" cy="647700"/>
            <a:chOff x="2200" y="1752"/>
            <a:chExt cx="3178" cy="2112"/>
          </a:xfrm>
        </p:grpSpPr>
        <p:sp>
          <p:nvSpPr>
            <p:cNvPr id="6165" name="任意多边形 8216"/>
            <p:cNvSpPr/>
            <p:nvPr/>
          </p:nvSpPr>
          <p:spPr>
            <a:xfrm rot="-417414">
              <a:off x="2200" y="1752"/>
              <a:ext cx="3178" cy="2112"/>
            </a:xfrm>
            <a:custGeom>
              <a:avLst/>
              <a:gdLst/>
              <a:ahLst/>
              <a:cxnLst/>
              <a:pathLst>
                <a:path w="3178" h="2112">
                  <a:moveTo>
                    <a:pt x="282" y="551"/>
                  </a:moveTo>
                  <a:cubicBezTo>
                    <a:pt x="300" y="496"/>
                    <a:pt x="329" y="484"/>
                    <a:pt x="372" y="448"/>
                  </a:cubicBezTo>
                  <a:cubicBezTo>
                    <a:pt x="416" y="412"/>
                    <a:pt x="459" y="373"/>
                    <a:pt x="500" y="333"/>
                  </a:cubicBezTo>
                  <a:cubicBezTo>
                    <a:pt x="504" y="320"/>
                    <a:pt x="503" y="304"/>
                    <a:pt x="512" y="295"/>
                  </a:cubicBezTo>
                  <a:cubicBezTo>
                    <a:pt x="533" y="274"/>
                    <a:pt x="623" y="233"/>
                    <a:pt x="653" y="218"/>
                  </a:cubicBezTo>
                  <a:cubicBezTo>
                    <a:pt x="854" y="116"/>
                    <a:pt x="596" y="238"/>
                    <a:pt x="768" y="141"/>
                  </a:cubicBezTo>
                  <a:cubicBezTo>
                    <a:pt x="904" y="64"/>
                    <a:pt x="1083" y="50"/>
                    <a:pt x="1229" y="0"/>
                  </a:cubicBezTo>
                  <a:cubicBezTo>
                    <a:pt x="1349" y="4"/>
                    <a:pt x="1469" y="1"/>
                    <a:pt x="1588" y="13"/>
                  </a:cubicBezTo>
                  <a:cubicBezTo>
                    <a:pt x="1659" y="20"/>
                    <a:pt x="1757" y="64"/>
                    <a:pt x="1831" y="77"/>
                  </a:cubicBezTo>
                  <a:cubicBezTo>
                    <a:pt x="1875" y="92"/>
                    <a:pt x="1915" y="113"/>
                    <a:pt x="1959" y="128"/>
                  </a:cubicBezTo>
                  <a:cubicBezTo>
                    <a:pt x="2044" y="186"/>
                    <a:pt x="1940" y="123"/>
                    <a:pt x="2061" y="167"/>
                  </a:cubicBezTo>
                  <a:cubicBezTo>
                    <a:pt x="2075" y="172"/>
                    <a:pt x="2086" y="186"/>
                    <a:pt x="2100" y="192"/>
                  </a:cubicBezTo>
                  <a:cubicBezTo>
                    <a:pt x="2162" y="218"/>
                    <a:pt x="2136" y="192"/>
                    <a:pt x="2189" y="218"/>
                  </a:cubicBezTo>
                  <a:cubicBezTo>
                    <a:pt x="2275" y="261"/>
                    <a:pt x="2172" y="232"/>
                    <a:pt x="2292" y="256"/>
                  </a:cubicBezTo>
                  <a:cubicBezTo>
                    <a:pt x="2378" y="344"/>
                    <a:pt x="2278" y="255"/>
                    <a:pt x="2381" y="307"/>
                  </a:cubicBezTo>
                  <a:cubicBezTo>
                    <a:pt x="2409" y="321"/>
                    <a:pt x="2429" y="348"/>
                    <a:pt x="2458" y="359"/>
                  </a:cubicBezTo>
                  <a:cubicBezTo>
                    <a:pt x="2529" y="387"/>
                    <a:pt x="2532" y="383"/>
                    <a:pt x="2599" y="435"/>
                  </a:cubicBezTo>
                  <a:cubicBezTo>
                    <a:pt x="2643" y="469"/>
                    <a:pt x="2681" y="506"/>
                    <a:pt x="2727" y="538"/>
                  </a:cubicBezTo>
                  <a:cubicBezTo>
                    <a:pt x="2751" y="555"/>
                    <a:pt x="2828" y="602"/>
                    <a:pt x="2855" y="627"/>
                  </a:cubicBezTo>
                  <a:cubicBezTo>
                    <a:pt x="2922" y="689"/>
                    <a:pt x="2961" y="745"/>
                    <a:pt x="3021" y="807"/>
                  </a:cubicBezTo>
                  <a:cubicBezTo>
                    <a:pt x="3025" y="820"/>
                    <a:pt x="3027" y="833"/>
                    <a:pt x="3034" y="845"/>
                  </a:cubicBezTo>
                  <a:cubicBezTo>
                    <a:pt x="3049" y="872"/>
                    <a:pt x="3085" y="922"/>
                    <a:pt x="3085" y="922"/>
                  </a:cubicBezTo>
                  <a:cubicBezTo>
                    <a:pt x="3098" y="974"/>
                    <a:pt x="3113" y="1015"/>
                    <a:pt x="3136" y="1063"/>
                  </a:cubicBezTo>
                  <a:cubicBezTo>
                    <a:pt x="3159" y="1199"/>
                    <a:pt x="3178" y="1355"/>
                    <a:pt x="3124" y="1485"/>
                  </a:cubicBezTo>
                  <a:cubicBezTo>
                    <a:pt x="2999" y="1783"/>
                    <a:pt x="3154" y="1380"/>
                    <a:pt x="2996" y="1690"/>
                  </a:cubicBezTo>
                  <a:cubicBezTo>
                    <a:pt x="2987" y="1707"/>
                    <a:pt x="2983" y="1728"/>
                    <a:pt x="2970" y="1741"/>
                  </a:cubicBezTo>
                  <a:cubicBezTo>
                    <a:pt x="2957" y="1754"/>
                    <a:pt x="2935" y="1756"/>
                    <a:pt x="2919" y="1767"/>
                  </a:cubicBezTo>
                  <a:cubicBezTo>
                    <a:pt x="2904" y="1778"/>
                    <a:pt x="2892" y="1791"/>
                    <a:pt x="2880" y="1805"/>
                  </a:cubicBezTo>
                  <a:cubicBezTo>
                    <a:pt x="2866" y="1821"/>
                    <a:pt x="2859" y="1843"/>
                    <a:pt x="2842" y="1856"/>
                  </a:cubicBezTo>
                  <a:cubicBezTo>
                    <a:pt x="2824" y="1870"/>
                    <a:pt x="2798" y="1871"/>
                    <a:pt x="2778" y="1882"/>
                  </a:cubicBezTo>
                  <a:cubicBezTo>
                    <a:pt x="2759" y="1892"/>
                    <a:pt x="2745" y="1910"/>
                    <a:pt x="2727" y="1920"/>
                  </a:cubicBezTo>
                  <a:cubicBezTo>
                    <a:pt x="2651" y="1963"/>
                    <a:pt x="2499" y="2018"/>
                    <a:pt x="2407" y="2035"/>
                  </a:cubicBezTo>
                  <a:cubicBezTo>
                    <a:pt x="2268" y="2091"/>
                    <a:pt x="2120" y="2099"/>
                    <a:pt x="1972" y="2112"/>
                  </a:cubicBezTo>
                  <a:cubicBezTo>
                    <a:pt x="1848" y="2108"/>
                    <a:pt x="1724" y="2106"/>
                    <a:pt x="1600" y="2099"/>
                  </a:cubicBezTo>
                  <a:cubicBezTo>
                    <a:pt x="1532" y="2095"/>
                    <a:pt x="1551" y="2088"/>
                    <a:pt x="1498" y="2074"/>
                  </a:cubicBezTo>
                  <a:cubicBezTo>
                    <a:pt x="1426" y="2056"/>
                    <a:pt x="1351" y="2056"/>
                    <a:pt x="1280" y="2035"/>
                  </a:cubicBezTo>
                  <a:cubicBezTo>
                    <a:pt x="1258" y="2028"/>
                    <a:pt x="1237" y="2018"/>
                    <a:pt x="1216" y="2010"/>
                  </a:cubicBezTo>
                  <a:cubicBezTo>
                    <a:pt x="1203" y="2005"/>
                    <a:pt x="1191" y="2001"/>
                    <a:pt x="1178" y="1997"/>
                  </a:cubicBezTo>
                  <a:cubicBezTo>
                    <a:pt x="1008" y="1947"/>
                    <a:pt x="832" y="1905"/>
                    <a:pt x="666" y="1843"/>
                  </a:cubicBezTo>
                  <a:cubicBezTo>
                    <a:pt x="599" y="1818"/>
                    <a:pt x="522" y="1790"/>
                    <a:pt x="461" y="1754"/>
                  </a:cubicBezTo>
                  <a:cubicBezTo>
                    <a:pt x="349" y="1687"/>
                    <a:pt x="424" y="1717"/>
                    <a:pt x="346" y="1690"/>
                  </a:cubicBezTo>
                  <a:cubicBezTo>
                    <a:pt x="312" y="1638"/>
                    <a:pt x="258" y="1596"/>
                    <a:pt x="205" y="1562"/>
                  </a:cubicBezTo>
                  <a:cubicBezTo>
                    <a:pt x="146" y="1472"/>
                    <a:pt x="179" y="1502"/>
                    <a:pt x="116" y="1459"/>
                  </a:cubicBezTo>
                  <a:cubicBezTo>
                    <a:pt x="59" y="1375"/>
                    <a:pt x="25" y="1277"/>
                    <a:pt x="0" y="1178"/>
                  </a:cubicBezTo>
                  <a:cubicBezTo>
                    <a:pt x="4" y="1114"/>
                    <a:pt x="4" y="1049"/>
                    <a:pt x="13" y="986"/>
                  </a:cubicBezTo>
                  <a:cubicBezTo>
                    <a:pt x="22" y="924"/>
                    <a:pt x="51" y="884"/>
                    <a:pt x="77" y="832"/>
                  </a:cubicBezTo>
                  <a:cubicBezTo>
                    <a:pt x="108" y="769"/>
                    <a:pt x="141" y="699"/>
                    <a:pt x="180" y="640"/>
                  </a:cubicBezTo>
                  <a:cubicBezTo>
                    <a:pt x="206" y="558"/>
                    <a:pt x="169" y="638"/>
                    <a:pt x="231" y="589"/>
                  </a:cubicBezTo>
                  <a:cubicBezTo>
                    <a:pt x="288" y="544"/>
                    <a:pt x="225" y="551"/>
                    <a:pt x="282" y="551"/>
                  </a:cubicBezTo>
                  <a:close/>
                </a:path>
              </a:pathLst>
            </a:custGeom>
            <a:solidFill>
              <a:srgbClr val="8FC200">
                <a:alpha val="89998"/>
              </a:srgbClr>
            </a:solidFill>
            <a:ln w="127000" cap="flat" cmpd="sng">
              <a:solidFill>
                <a:srgbClr val="99CC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66" name="任意多边形 8217"/>
            <p:cNvSpPr/>
            <p:nvPr/>
          </p:nvSpPr>
          <p:spPr>
            <a:xfrm>
              <a:off x="3515" y="2704"/>
              <a:ext cx="1435" cy="798"/>
            </a:xfrm>
            <a:custGeom>
              <a:avLst/>
              <a:gdLst/>
              <a:ahLst/>
              <a:cxnLst/>
              <a:pathLst>
                <a:path w="966" h="678">
                  <a:moveTo>
                    <a:pt x="26" y="307"/>
                  </a:moveTo>
                  <a:cubicBezTo>
                    <a:pt x="38" y="229"/>
                    <a:pt x="39" y="209"/>
                    <a:pt x="102" y="166"/>
                  </a:cubicBezTo>
                  <a:cubicBezTo>
                    <a:pt x="150" y="96"/>
                    <a:pt x="206" y="77"/>
                    <a:pt x="282" y="51"/>
                  </a:cubicBezTo>
                  <a:cubicBezTo>
                    <a:pt x="296" y="46"/>
                    <a:pt x="306" y="32"/>
                    <a:pt x="320" y="26"/>
                  </a:cubicBezTo>
                  <a:cubicBezTo>
                    <a:pt x="345" y="15"/>
                    <a:pt x="397" y="0"/>
                    <a:pt x="397" y="0"/>
                  </a:cubicBezTo>
                  <a:cubicBezTo>
                    <a:pt x="622" y="12"/>
                    <a:pt x="708" y="9"/>
                    <a:pt x="883" y="128"/>
                  </a:cubicBezTo>
                  <a:cubicBezTo>
                    <a:pt x="941" y="216"/>
                    <a:pt x="924" y="176"/>
                    <a:pt x="947" y="243"/>
                  </a:cubicBezTo>
                  <a:cubicBezTo>
                    <a:pt x="943" y="317"/>
                    <a:pt x="966" y="516"/>
                    <a:pt x="858" y="550"/>
                  </a:cubicBezTo>
                  <a:cubicBezTo>
                    <a:pt x="822" y="603"/>
                    <a:pt x="814" y="596"/>
                    <a:pt x="755" y="614"/>
                  </a:cubicBezTo>
                  <a:cubicBezTo>
                    <a:pt x="678" y="667"/>
                    <a:pt x="591" y="669"/>
                    <a:pt x="499" y="678"/>
                  </a:cubicBezTo>
                  <a:cubicBezTo>
                    <a:pt x="348" y="667"/>
                    <a:pt x="242" y="645"/>
                    <a:pt x="102" y="602"/>
                  </a:cubicBezTo>
                  <a:cubicBezTo>
                    <a:pt x="5" y="536"/>
                    <a:pt x="37" y="582"/>
                    <a:pt x="13" y="499"/>
                  </a:cubicBezTo>
                  <a:cubicBezTo>
                    <a:pt x="9" y="486"/>
                    <a:pt x="4" y="474"/>
                    <a:pt x="0" y="461"/>
                  </a:cubicBezTo>
                  <a:cubicBezTo>
                    <a:pt x="4" y="405"/>
                    <a:pt x="6" y="349"/>
                    <a:pt x="13" y="294"/>
                  </a:cubicBezTo>
                  <a:cubicBezTo>
                    <a:pt x="15" y="281"/>
                    <a:pt x="17" y="247"/>
                    <a:pt x="26" y="256"/>
                  </a:cubicBezTo>
                  <a:cubicBezTo>
                    <a:pt x="38" y="268"/>
                    <a:pt x="26" y="290"/>
                    <a:pt x="26" y="307"/>
                  </a:cubicBezTo>
                  <a:close/>
                </a:path>
              </a:pathLst>
            </a:custGeom>
            <a:solidFill>
              <a:srgbClr val="008000"/>
            </a:solidFill>
            <a:ln w="9525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8219" name="组合 8218"/>
          <p:cNvGrpSpPr/>
          <p:nvPr/>
        </p:nvGrpSpPr>
        <p:grpSpPr>
          <a:xfrm>
            <a:off x="1619250" y="3644900"/>
            <a:ext cx="936625" cy="647700"/>
            <a:chOff x="2200" y="1752"/>
            <a:chExt cx="3178" cy="2112"/>
          </a:xfrm>
        </p:grpSpPr>
        <p:sp>
          <p:nvSpPr>
            <p:cNvPr id="6168" name="任意多边形 8219"/>
            <p:cNvSpPr/>
            <p:nvPr/>
          </p:nvSpPr>
          <p:spPr>
            <a:xfrm rot="-417414">
              <a:off x="2200" y="1752"/>
              <a:ext cx="3178" cy="2112"/>
            </a:xfrm>
            <a:custGeom>
              <a:avLst/>
              <a:gdLst/>
              <a:ahLst/>
              <a:cxnLst/>
              <a:pathLst>
                <a:path w="3178" h="2112">
                  <a:moveTo>
                    <a:pt x="282" y="551"/>
                  </a:moveTo>
                  <a:cubicBezTo>
                    <a:pt x="300" y="496"/>
                    <a:pt x="329" y="484"/>
                    <a:pt x="372" y="448"/>
                  </a:cubicBezTo>
                  <a:cubicBezTo>
                    <a:pt x="416" y="412"/>
                    <a:pt x="459" y="373"/>
                    <a:pt x="500" y="333"/>
                  </a:cubicBezTo>
                  <a:cubicBezTo>
                    <a:pt x="504" y="320"/>
                    <a:pt x="503" y="304"/>
                    <a:pt x="512" y="295"/>
                  </a:cubicBezTo>
                  <a:cubicBezTo>
                    <a:pt x="533" y="274"/>
                    <a:pt x="623" y="233"/>
                    <a:pt x="653" y="218"/>
                  </a:cubicBezTo>
                  <a:cubicBezTo>
                    <a:pt x="854" y="116"/>
                    <a:pt x="596" y="238"/>
                    <a:pt x="768" y="141"/>
                  </a:cubicBezTo>
                  <a:cubicBezTo>
                    <a:pt x="904" y="64"/>
                    <a:pt x="1083" y="50"/>
                    <a:pt x="1229" y="0"/>
                  </a:cubicBezTo>
                  <a:cubicBezTo>
                    <a:pt x="1349" y="4"/>
                    <a:pt x="1469" y="1"/>
                    <a:pt x="1588" y="13"/>
                  </a:cubicBezTo>
                  <a:cubicBezTo>
                    <a:pt x="1659" y="20"/>
                    <a:pt x="1757" y="64"/>
                    <a:pt x="1831" y="77"/>
                  </a:cubicBezTo>
                  <a:cubicBezTo>
                    <a:pt x="1875" y="92"/>
                    <a:pt x="1915" y="113"/>
                    <a:pt x="1959" y="128"/>
                  </a:cubicBezTo>
                  <a:cubicBezTo>
                    <a:pt x="2044" y="186"/>
                    <a:pt x="1940" y="123"/>
                    <a:pt x="2061" y="167"/>
                  </a:cubicBezTo>
                  <a:cubicBezTo>
                    <a:pt x="2075" y="172"/>
                    <a:pt x="2086" y="186"/>
                    <a:pt x="2100" y="192"/>
                  </a:cubicBezTo>
                  <a:cubicBezTo>
                    <a:pt x="2162" y="218"/>
                    <a:pt x="2136" y="192"/>
                    <a:pt x="2189" y="218"/>
                  </a:cubicBezTo>
                  <a:cubicBezTo>
                    <a:pt x="2275" y="261"/>
                    <a:pt x="2172" y="232"/>
                    <a:pt x="2292" y="256"/>
                  </a:cubicBezTo>
                  <a:cubicBezTo>
                    <a:pt x="2378" y="344"/>
                    <a:pt x="2278" y="255"/>
                    <a:pt x="2381" y="307"/>
                  </a:cubicBezTo>
                  <a:cubicBezTo>
                    <a:pt x="2409" y="321"/>
                    <a:pt x="2429" y="348"/>
                    <a:pt x="2458" y="359"/>
                  </a:cubicBezTo>
                  <a:cubicBezTo>
                    <a:pt x="2529" y="387"/>
                    <a:pt x="2532" y="383"/>
                    <a:pt x="2599" y="435"/>
                  </a:cubicBezTo>
                  <a:cubicBezTo>
                    <a:pt x="2643" y="469"/>
                    <a:pt x="2681" y="506"/>
                    <a:pt x="2727" y="538"/>
                  </a:cubicBezTo>
                  <a:cubicBezTo>
                    <a:pt x="2751" y="555"/>
                    <a:pt x="2828" y="602"/>
                    <a:pt x="2855" y="627"/>
                  </a:cubicBezTo>
                  <a:cubicBezTo>
                    <a:pt x="2922" y="689"/>
                    <a:pt x="2961" y="745"/>
                    <a:pt x="3021" y="807"/>
                  </a:cubicBezTo>
                  <a:cubicBezTo>
                    <a:pt x="3025" y="820"/>
                    <a:pt x="3027" y="833"/>
                    <a:pt x="3034" y="845"/>
                  </a:cubicBezTo>
                  <a:cubicBezTo>
                    <a:pt x="3049" y="872"/>
                    <a:pt x="3085" y="922"/>
                    <a:pt x="3085" y="922"/>
                  </a:cubicBezTo>
                  <a:cubicBezTo>
                    <a:pt x="3098" y="974"/>
                    <a:pt x="3113" y="1015"/>
                    <a:pt x="3136" y="1063"/>
                  </a:cubicBezTo>
                  <a:cubicBezTo>
                    <a:pt x="3159" y="1199"/>
                    <a:pt x="3178" y="1355"/>
                    <a:pt x="3124" y="1485"/>
                  </a:cubicBezTo>
                  <a:cubicBezTo>
                    <a:pt x="2999" y="1783"/>
                    <a:pt x="3154" y="1380"/>
                    <a:pt x="2996" y="1690"/>
                  </a:cubicBezTo>
                  <a:cubicBezTo>
                    <a:pt x="2987" y="1707"/>
                    <a:pt x="2983" y="1728"/>
                    <a:pt x="2970" y="1741"/>
                  </a:cubicBezTo>
                  <a:cubicBezTo>
                    <a:pt x="2957" y="1754"/>
                    <a:pt x="2935" y="1756"/>
                    <a:pt x="2919" y="1767"/>
                  </a:cubicBezTo>
                  <a:cubicBezTo>
                    <a:pt x="2904" y="1778"/>
                    <a:pt x="2892" y="1791"/>
                    <a:pt x="2880" y="1805"/>
                  </a:cubicBezTo>
                  <a:cubicBezTo>
                    <a:pt x="2866" y="1821"/>
                    <a:pt x="2859" y="1843"/>
                    <a:pt x="2842" y="1856"/>
                  </a:cubicBezTo>
                  <a:cubicBezTo>
                    <a:pt x="2824" y="1870"/>
                    <a:pt x="2798" y="1871"/>
                    <a:pt x="2778" y="1882"/>
                  </a:cubicBezTo>
                  <a:cubicBezTo>
                    <a:pt x="2759" y="1892"/>
                    <a:pt x="2745" y="1910"/>
                    <a:pt x="2727" y="1920"/>
                  </a:cubicBezTo>
                  <a:cubicBezTo>
                    <a:pt x="2651" y="1963"/>
                    <a:pt x="2499" y="2018"/>
                    <a:pt x="2407" y="2035"/>
                  </a:cubicBezTo>
                  <a:cubicBezTo>
                    <a:pt x="2268" y="2091"/>
                    <a:pt x="2120" y="2099"/>
                    <a:pt x="1972" y="2112"/>
                  </a:cubicBezTo>
                  <a:cubicBezTo>
                    <a:pt x="1848" y="2108"/>
                    <a:pt x="1724" y="2106"/>
                    <a:pt x="1600" y="2099"/>
                  </a:cubicBezTo>
                  <a:cubicBezTo>
                    <a:pt x="1532" y="2095"/>
                    <a:pt x="1551" y="2088"/>
                    <a:pt x="1498" y="2074"/>
                  </a:cubicBezTo>
                  <a:cubicBezTo>
                    <a:pt x="1426" y="2056"/>
                    <a:pt x="1351" y="2056"/>
                    <a:pt x="1280" y="2035"/>
                  </a:cubicBezTo>
                  <a:cubicBezTo>
                    <a:pt x="1258" y="2028"/>
                    <a:pt x="1237" y="2018"/>
                    <a:pt x="1216" y="2010"/>
                  </a:cubicBezTo>
                  <a:cubicBezTo>
                    <a:pt x="1203" y="2005"/>
                    <a:pt x="1191" y="2001"/>
                    <a:pt x="1178" y="1997"/>
                  </a:cubicBezTo>
                  <a:cubicBezTo>
                    <a:pt x="1008" y="1947"/>
                    <a:pt x="832" y="1905"/>
                    <a:pt x="666" y="1843"/>
                  </a:cubicBezTo>
                  <a:cubicBezTo>
                    <a:pt x="599" y="1818"/>
                    <a:pt x="522" y="1790"/>
                    <a:pt x="461" y="1754"/>
                  </a:cubicBezTo>
                  <a:cubicBezTo>
                    <a:pt x="349" y="1687"/>
                    <a:pt x="424" y="1717"/>
                    <a:pt x="346" y="1690"/>
                  </a:cubicBezTo>
                  <a:cubicBezTo>
                    <a:pt x="312" y="1638"/>
                    <a:pt x="258" y="1596"/>
                    <a:pt x="205" y="1562"/>
                  </a:cubicBezTo>
                  <a:cubicBezTo>
                    <a:pt x="146" y="1472"/>
                    <a:pt x="179" y="1502"/>
                    <a:pt x="116" y="1459"/>
                  </a:cubicBezTo>
                  <a:cubicBezTo>
                    <a:pt x="59" y="1375"/>
                    <a:pt x="25" y="1277"/>
                    <a:pt x="0" y="1178"/>
                  </a:cubicBezTo>
                  <a:cubicBezTo>
                    <a:pt x="4" y="1114"/>
                    <a:pt x="4" y="1049"/>
                    <a:pt x="13" y="986"/>
                  </a:cubicBezTo>
                  <a:cubicBezTo>
                    <a:pt x="22" y="924"/>
                    <a:pt x="51" y="884"/>
                    <a:pt x="77" y="832"/>
                  </a:cubicBezTo>
                  <a:cubicBezTo>
                    <a:pt x="108" y="769"/>
                    <a:pt x="141" y="699"/>
                    <a:pt x="180" y="640"/>
                  </a:cubicBezTo>
                  <a:cubicBezTo>
                    <a:pt x="206" y="558"/>
                    <a:pt x="169" y="638"/>
                    <a:pt x="231" y="589"/>
                  </a:cubicBezTo>
                  <a:cubicBezTo>
                    <a:pt x="288" y="544"/>
                    <a:pt x="225" y="551"/>
                    <a:pt x="282" y="551"/>
                  </a:cubicBezTo>
                  <a:close/>
                </a:path>
              </a:pathLst>
            </a:custGeom>
            <a:solidFill>
              <a:srgbClr val="8FC200">
                <a:alpha val="89998"/>
              </a:srgbClr>
            </a:solidFill>
            <a:ln w="127000" cap="flat" cmpd="sng">
              <a:solidFill>
                <a:srgbClr val="99CC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69" name="任意多边形 8220"/>
            <p:cNvSpPr/>
            <p:nvPr/>
          </p:nvSpPr>
          <p:spPr>
            <a:xfrm>
              <a:off x="3515" y="2704"/>
              <a:ext cx="1435" cy="798"/>
            </a:xfrm>
            <a:custGeom>
              <a:avLst/>
              <a:gdLst/>
              <a:ahLst/>
              <a:cxnLst/>
              <a:pathLst>
                <a:path w="966" h="678">
                  <a:moveTo>
                    <a:pt x="26" y="307"/>
                  </a:moveTo>
                  <a:cubicBezTo>
                    <a:pt x="38" y="229"/>
                    <a:pt x="39" y="209"/>
                    <a:pt x="102" y="166"/>
                  </a:cubicBezTo>
                  <a:cubicBezTo>
                    <a:pt x="150" y="96"/>
                    <a:pt x="206" y="77"/>
                    <a:pt x="282" y="51"/>
                  </a:cubicBezTo>
                  <a:cubicBezTo>
                    <a:pt x="296" y="46"/>
                    <a:pt x="306" y="32"/>
                    <a:pt x="320" y="26"/>
                  </a:cubicBezTo>
                  <a:cubicBezTo>
                    <a:pt x="345" y="15"/>
                    <a:pt x="397" y="0"/>
                    <a:pt x="397" y="0"/>
                  </a:cubicBezTo>
                  <a:cubicBezTo>
                    <a:pt x="622" y="12"/>
                    <a:pt x="708" y="9"/>
                    <a:pt x="883" y="128"/>
                  </a:cubicBezTo>
                  <a:cubicBezTo>
                    <a:pt x="941" y="216"/>
                    <a:pt x="924" y="176"/>
                    <a:pt x="947" y="243"/>
                  </a:cubicBezTo>
                  <a:cubicBezTo>
                    <a:pt x="943" y="317"/>
                    <a:pt x="966" y="516"/>
                    <a:pt x="858" y="550"/>
                  </a:cubicBezTo>
                  <a:cubicBezTo>
                    <a:pt x="822" y="603"/>
                    <a:pt x="814" y="596"/>
                    <a:pt x="755" y="614"/>
                  </a:cubicBezTo>
                  <a:cubicBezTo>
                    <a:pt x="678" y="667"/>
                    <a:pt x="591" y="669"/>
                    <a:pt x="499" y="678"/>
                  </a:cubicBezTo>
                  <a:cubicBezTo>
                    <a:pt x="348" y="667"/>
                    <a:pt x="242" y="645"/>
                    <a:pt x="102" y="602"/>
                  </a:cubicBezTo>
                  <a:cubicBezTo>
                    <a:pt x="5" y="536"/>
                    <a:pt x="37" y="582"/>
                    <a:pt x="13" y="499"/>
                  </a:cubicBezTo>
                  <a:cubicBezTo>
                    <a:pt x="9" y="486"/>
                    <a:pt x="4" y="474"/>
                    <a:pt x="0" y="461"/>
                  </a:cubicBezTo>
                  <a:cubicBezTo>
                    <a:pt x="4" y="405"/>
                    <a:pt x="6" y="349"/>
                    <a:pt x="13" y="294"/>
                  </a:cubicBezTo>
                  <a:cubicBezTo>
                    <a:pt x="15" y="281"/>
                    <a:pt x="17" y="247"/>
                    <a:pt x="26" y="256"/>
                  </a:cubicBezTo>
                  <a:cubicBezTo>
                    <a:pt x="38" y="268"/>
                    <a:pt x="26" y="290"/>
                    <a:pt x="26" y="307"/>
                  </a:cubicBezTo>
                  <a:close/>
                </a:path>
              </a:pathLst>
            </a:custGeom>
            <a:solidFill>
              <a:srgbClr val="008000"/>
            </a:solidFill>
            <a:ln w="9525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6170" name="矩形 80"/>
          <p:cNvSpPr/>
          <p:nvPr/>
        </p:nvSpPr>
        <p:spPr>
          <a:xfrm>
            <a:off x="11113" y="38100"/>
            <a:ext cx="1465262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000" b="1" dirty="0">
                <a:solidFill>
                  <a:srgbClr val="228B8B"/>
                </a:solidFill>
                <a:latin typeface="Arial" panose="020B0604020202020204" pitchFamily="34" charset="0"/>
                <a:ea typeface="方正姚体" pitchFamily="2" charset="-122"/>
              </a:rPr>
              <a:t>讲授新课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</a:endParaRPr>
          </a:p>
        </p:txBody>
      </p:sp>
      <p:grpSp>
        <p:nvGrpSpPr>
          <p:cNvPr id="6171" name="组合 6147"/>
          <p:cNvGrpSpPr/>
          <p:nvPr/>
        </p:nvGrpSpPr>
        <p:grpSpPr>
          <a:xfrm>
            <a:off x="325438" y="333375"/>
            <a:ext cx="2519362" cy="806450"/>
            <a:chOff x="0" y="0"/>
            <a:chExt cx="3969" cy="1269"/>
          </a:xfrm>
        </p:grpSpPr>
        <p:sp>
          <p:nvSpPr>
            <p:cNvPr id="6172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" y="1"/>
                </a:cxn>
                <a:cxn ang="0">
                  <a:pos x="0" y="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73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1" y="0"/>
                </a:cxn>
                <a:cxn ang="0">
                  <a:pos x="1" y="1"/>
                </a:cxn>
                <a:cxn ang="0">
                  <a:pos x="0" y="1"/>
                </a:cxn>
                <a:cxn ang="0">
                  <a:pos x="0" y="0"/>
                </a:cxn>
              </a:cxnLst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74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p>
              <a:pPr algn="ctr"/>
              <a:endParaRPr lang="zh-CN" altLang="en-US" sz="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6175" name="文本框 6151"/>
            <p:cNvSpPr txBox="1"/>
            <p:nvPr/>
          </p:nvSpPr>
          <p:spPr>
            <a:xfrm>
              <a:off x="878" y="432"/>
              <a:ext cx="3091" cy="81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800" b="1" dirty="0">
                  <a:solidFill>
                    <a:srgbClr val="006666"/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乘方的意义</a:t>
              </a:r>
              <a:endParaRPr lang="zh-CN" altLang="en-US" sz="2800" b="1" dirty="0">
                <a:solidFill>
                  <a:srgbClr val="006666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endParaRPr>
            </a:p>
          </p:txBody>
        </p:sp>
        <p:sp>
          <p:nvSpPr>
            <p:cNvPr id="6176" name="文本框 6152"/>
            <p:cNvSpPr txBox="1"/>
            <p:nvPr/>
          </p:nvSpPr>
          <p:spPr>
            <a:xfrm>
              <a:off x="0" y="453"/>
              <a:ext cx="872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charset="-122"/>
                </a:rPr>
                <a:t>一</a:t>
              </a:r>
              <a:endPara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  <p:sp>
        <p:nvSpPr>
          <p:cNvPr id="6177" name="圆角矩形 31"/>
          <p:cNvSpPr/>
          <p:nvPr/>
        </p:nvSpPr>
        <p:spPr>
          <a:xfrm>
            <a:off x="428625" y="1268413"/>
            <a:ext cx="1550988" cy="55880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问题引导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796E-6 L 0.2717 0.0053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00" y="3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49838E-6 L -0.2717 0.0055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00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0.00577 L -0.00018 0.1576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760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12668E-7 L 0.00798 0.1777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0" y="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-0.00486 L 0.18889 0.00046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00" y="30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-0.00486 L -0.17344 -0.00994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0" y="-300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0.00046 L 0.20052 0.00578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00" y="30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E-6 -4.30421E-6 L -0.18525 0.0055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00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6386" name="组合 16385"/>
          <p:cNvGrpSpPr/>
          <p:nvPr/>
        </p:nvGrpSpPr>
        <p:grpSpPr>
          <a:xfrm>
            <a:off x="973138" y="3956050"/>
            <a:ext cx="358775" cy="552450"/>
            <a:chOff x="240" y="1728"/>
            <a:chExt cx="672" cy="816"/>
          </a:xfrm>
        </p:grpSpPr>
        <p:sp>
          <p:nvSpPr>
            <p:cNvPr id="7170" name="椭圆 16386"/>
            <p:cNvSpPr/>
            <p:nvPr/>
          </p:nvSpPr>
          <p:spPr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171" name="椭圆 16387"/>
            <p:cNvSpPr/>
            <p:nvPr/>
          </p:nvSpPr>
          <p:spPr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16412" name="直接连接符 16411"/>
          <p:cNvSpPr/>
          <p:nvPr/>
        </p:nvSpPr>
        <p:spPr>
          <a:xfrm flipV="1">
            <a:off x="1331913" y="3236913"/>
            <a:ext cx="792162" cy="736600"/>
          </a:xfrm>
          <a:prstGeom prst="line">
            <a:avLst/>
          </a:prstGeom>
          <a:ln w="38100" cap="flat" cmpd="sng">
            <a:solidFill>
              <a:srgbClr val="339966"/>
            </a:solidFill>
            <a:prstDash val="solid"/>
            <a:headEnd type="none" w="med" len="med"/>
            <a:tailEnd type="stealth" w="med" len="med"/>
          </a:ln>
        </p:spPr>
      </p:sp>
      <p:sp>
        <p:nvSpPr>
          <p:cNvPr id="16413" name="直接连接符 16412"/>
          <p:cNvSpPr/>
          <p:nvPr/>
        </p:nvSpPr>
        <p:spPr>
          <a:xfrm>
            <a:off x="1331913" y="4460875"/>
            <a:ext cx="936625" cy="431800"/>
          </a:xfrm>
          <a:prstGeom prst="line">
            <a:avLst/>
          </a:prstGeom>
          <a:ln w="38100" cap="flat" cmpd="sng">
            <a:solidFill>
              <a:srgbClr val="339966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6416" name="直接连接符 16415"/>
          <p:cNvSpPr/>
          <p:nvPr/>
        </p:nvSpPr>
        <p:spPr>
          <a:xfrm flipV="1">
            <a:off x="2773363" y="2228850"/>
            <a:ext cx="1079500" cy="484188"/>
          </a:xfrm>
          <a:prstGeom prst="line">
            <a:avLst/>
          </a:prstGeom>
          <a:ln w="38100" cap="flat" cmpd="sng">
            <a:solidFill>
              <a:srgbClr val="339966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6417" name="直接连接符 16416"/>
          <p:cNvSpPr/>
          <p:nvPr/>
        </p:nvSpPr>
        <p:spPr>
          <a:xfrm>
            <a:off x="2773363" y="3092450"/>
            <a:ext cx="1223962" cy="215900"/>
          </a:xfrm>
          <a:prstGeom prst="line">
            <a:avLst/>
          </a:prstGeom>
          <a:ln w="38100" cap="flat" cmpd="sng">
            <a:solidFill>
              <a:srgbClr val="339966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6421" name="文本框 16420"/>
          <p:cNvSpPr txBox="1"/>
          <p:nvPr/>
        </p:nvSpPr>
        <p:spPr>
          <a:xfrm>
            <a:off x="1763713" y="3668713"/>
            <a:ext cx="10985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2400" b="1" dirty="0">
                <a:latin typeface="Times New Roman" panose="02020603050405020304" pitchFamily="18" charset="0"/>
              </a:rPr>
              <a:t>第一次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16422" name="文本框 16421"/>
          <p:cNvSpPr txBox="1"/>
          <p:nvPr/>
        </p:nvSpPr>
        <p:spPr>
          <a:xfrm>
            <a:off x="3636963" y="3740150"/>
            <a:ext cx="1295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第二次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16455" name="直接连接符 16454"/>
          <p:cNvSpPr/>
          <p:nvPr/>
        </p:nvSpPr>
        <p:spPr>
          <a:xfrm flipV="1">
            <a:off x="4572000" y="1579563"/>
            <a:ext cx="1152525" cy="433387"/>
          </a:xfrm>
          <a:prstGeom prst="line">
            <a:avLst/>
          </a:prstGeom>
          <a:ln w="38100" cap="flat" cmpd="sng">
            <a:solidFill>
              <a:srgbClr val="339966"/>
            </a:solidFill>
            <a:prstDash val="solid"/>
            <a:headEnd type="none" w="med" len="med"/>
            <a:tailEnd type="stealth" w="med" len="med"/>
          </a:ln>
        </p:spPr>
      </p:sp>
      <p:sp>
        <p:nvSpPr>
          <p:cNvPr id="16456" name="直接连接符 16455"/>
          <p:cNvSpPr/>
          <p:nvPr/>
        </p:nvSpPr>
        <p:spPr>
          <a:xfrm>
            <a:off x="4500563" y="2228850"/>
            <a:ext cx="1296987" cy="142875"/>
          </a:xfrm>
          <a:prstGeom prst="line">
            <a:avLst/>
          </a:prstGeom>
          <a:ln w="38100" cap="flat" cmpd="sng">
            <a:solidFill>
              <a:srgbClr val="339966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6458" name="直接连接符 16457"/>
          <p:cNvSpPr/>
          <p:nvPr/>
        </p:nvSpPr>
        <p:spPr>
          <a:xfrm flipV="1">
            <a:off x="4500563" y="3021013"/>
            <a:ext cx="1225550" cy="160337"/>
          </a:xfrm>
          <a:prstGeom prst="line">
            <a:avLst/>
          </a:prstGeom>
          <a:ln w="38100" cap="flat" cmpd="sng">
            <a:solidFill>
              <a:srgbClr val="339966"/>
            </a:solidFill>
            <a:prstDash val="solid"/>
            <a:headEnd type="none" w="med" len="med"/>
            <a:tailEnd type="stealth" w="med" len="med"/>
          </a:ln>
        </p:spPr>
      </p:sp>
      <p:sp>
        <p:nvSpPr>
          <p:cNvPr id="16459" name="直接连接符 16458"/>
          <p:cNvSpPr/>
          <p:nvPr/>
        </p:nvSpPr>
        <p:spPr>
          <a:xfrm>
            <a:off x="4572000" y="3379788"/>
            <a:ext cx="1225550" cy="287337"/>
          </a:xfrm>
          <a:prstGeom prst="line">
            <a:avLst/>
          </a:prstGeom>
          <a:ln w="38100" cap="flat" cmpd="sng">
            <a:solidFill>
              <a:srgbClr val="339966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6461" name="直接连接符 16460"/>
          <p:cNvSpPr/>
          <p:nvPr/>
        </p:nvSpPr>
        <p:spPr>
          <a:xfrm flipV="1">
            <a:off x="4572000" y="4244975"/>
            <a:ext cx="1295400" cy="279400"/>
          </a:xfrm>
          <a:prstGeom prst="line">
            <a:avLst/>
          </a:prstGeom>
          <a:ln w="38100" cap="flat" cmpd="sng">
            <a:solidFill>
              <a:srgbClr val="339966"/>
            </a:solidFill>
            <a:prstDash val="solid"/>
            <a:headEnd type="none" w="med" len="med"/>
            <a:tailEnd type="stealth" w="med" len="med"/>
          </a:ln>
        </p:spPr>
      </p:sp>
      <p:sp>
        <p:nvSpPr>
          <p:cNvPr id="16462" name="直接连接符 16461"/>
          <p:cNvSpPr/>
          <p:nvPr/>
        </p:nvSpPr>
        <p:spPr>
          <a:xfrm>
            <a:off x="4500563" y="4748213"/>
            <a:ext cx="1447800" cy="228600"/>
          </a:xfrm>
          <a:prstGeom prst="line">
            <a:avLst/>
          </a:prstGeom>
          <a:ln w="38100" cap="flat" cmpd="sng">
            <a:solidFill>
              <a:srgbClr val="339966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6464" name="直接连接符 16463"/>
          <p:cNvSpPr/>
          <p:nvPr/>
        </p:nvSpPr>
        <p:spPr>
          <a:xfrm flipV="1">
            <a:off x="4572000" y="5540375"/>
            <a:ext cx="1439863" cy="228600"/>
          </a:xfrm>
          <a:prstGeom prst="line">
            <a:avLst/>
          </a:prstGeom>
          <a:ln w="38100" cap="flat" cmpd="sng">
            <a:solidFill>
              <a:srgbClr val="339966"/>
            </a:solidFill>
            <a:prstDash val="solid"/>
            <a:headEnd type="none" w="med" len="med"/>
            <a:tailEnd type="stealth" w="med" len="med"/>
          </a:ln>
        </p:spPr>
      </p:sp>
      <p:sp>
        <p:nvSpPr>
          <p:cNvPr id="16465" name="直接连接符 16464"/>
          <p:cNvSpPr/>
          <p:nvPr/>
        </p:nvSpPr>
        <p:spPr>
          <a:xfrm>
            <a:off x="4572000" y="5900738"/>
            <a:ext cx="1439863" cy="287337"/>
          </a:xfrm>
          <a:prstGeom prst="line">
            <a:avLst/>
          </a:prstGeom>
          <a:ln w="38100" cap="flat" cmpd="sng">
            <a:solidFill>
              <a:srgbClr val="339966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6466" name="文本框 16465"/>
          <p:cNvSpPr txBox="1"/>
          <p:nvPr/>
        </p:nvSpPr>
        <p:spPr>
          <a:xfrm>
            <a:off x="6589713" y="3668713"/>
            <a:ext cx="1295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第三次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16489" name="直接连接符 16488"/>
          <p:cNvSpPr/>
          <p:nvPr/>
        </p:nvSpPr>
        <p:spPr>
          <a:xfrm flipV="1">
            <a:off x="2773363" y="4605338"/>
            <a:ext cx="1223962" cy="269875"/>
          </a:xfrm>
          <a:prstGeom prst="line">
            <a:avLst/>
          </a:prstGeom>
          <a:ln w="38100" cap="flat" cmpd="sng">
            <a:solidFill>
              <a:srgbClr val="339966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6490" name="直接连接符 16489"/>
          <p:cNvSpPr/>
          <p:nvPr/>
        </p:nvSpPr>
        <p:spPr>
          <a:xfrm>
            <a:off x="2700338" y="5108575"/>
            <a:ext cx="1223962" cy="647700"/>
          </a:xfrm>
          <a:prstGeom prst="line">
            <a:avLst/>
          </a:prstGeom>
          <a:ln w="38100" cap="flat" cmpd="sng">
            <a:solidFill>
              <a:srgbClr val="339966"/>
            </a:solidFill>
            <a:prstDash val="solid"/>
            <a:headEnd type="none" w="med" len="med"/>
            <a:tailEnd type="triangle" w="med" len="med"/>
          </a:ln>
        </p:spPr>
      </p:sp>
      <p:grpSp>
        <p:nvGrpSpPr>
          <p:cNvPr id="16497" name="组合 16496"/>
          <p:cNvGrpSpPr/>
          <p:nvPr/>
        </p:nvGrpSpPr>
        <p:grpSpPr>
          <a:xfrm>
            <a:off x="2197100" y="2732088"/>
            <a:ext cx="358775" cy="552450"/>
            <a:chOff x="240" y="1728"/>
            <a:chExt cx="672" cy="816"/>
          </a:xfrm>
        </p:grpSpPr>
        <p:sp>
          <p:nvSpPr>
            <p:cNvPr id="7190" name="椭圆 16497"/>
            <p:cNvSpPr/>
            <p:nvPr/>
          </p:nvSpPr>
          <p:spPr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191" name="椭圆 16498"/>
            <p:cNvSpPr/>
            <p:nvPr/>
          </p:nvSpPr>
          <p:spPr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6500" name="组合 16499"/>
          <p:cNvGrpSpPr/>
          <p:nvPr/>
        </p:nvGrpSpPr>
        <p:grpSpPr>
          <a:xfrm>
            <a:off x="2268538" y="4676775"/>
            <a:ext cx="358775" cy="552450"/>
            <a:chOff x="240" y="1728"/>
            <a:chExt cx="672" cy="816"/>
          </a:xfrm>
        </p:grpSpPr>
        <p:sp>
          <p:nvSpPr>
            <p:cNvPr id="7193" name="椭圆 16500"/>
            <p:cNvSpPr/>
            <p:nvPr/>
          </p:nvSpPr>
          <p:spPr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194" name="椭圆 16501"/>
            <p:cNvSpPr/>
            <p:nvPr/>
          </p:nvSpPr>
          <p:spPr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6503" name="组合 16502"/>
          <p:cNvGrpSpPr/>
          <p:nvPr/>
        </p:nvGrpSpPr>
        <p:grpSpPr>
          <a:xfrm>
            <a:off x="3924300" y="1939925"/>
            <a:ext cx="358775" cy="552450"/>
            <a:chOff x="240" y="1728"/>
            <a:chExt cx="672" cy="816"/>
          </a:xfrm>
        </p:grpSpPr>
        <p:sp>
          <p:nvSpPr>
            <p:cNvPr id="7196" name="椭圆 16503"/>
            <p:cNvSpPr/>
            <p:nvPr/>
          </p:nvSpPr>
          <p:spPr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197" name="椭圆 16504"/>
            <p:cNvSpPr/>
            <p:nvPr/>
          </p:nvSpPr>
          <p:spPr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6506" name="组合 16505"/>
          <p:cNvGrpSpPr/>
          <p:nvPr/>
        </p:nvGrpSpPr>
        <p:grpSpPr>
          <a:xfrm>
            <a:off x="3997325" y="3092450"/>
            <a:ext cx="358775" cy="552450"/>
            <a:chOff x="240" y="1728"/>
            <a:chExt cx="672" cy="816"/>
          </a:xfrm>
        </p:grpSpPr>
        <p:sp>
          <p:nvSpPr>
            <p:cNvPr id="7199" name="椭圆 16506"/>
            <p:cNvSpPr/>
            <p:nvPr/>
          </p:nvSpPr>
          <p:spPr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200" name="椭圆 16507"/>
            <p:cNvSpPr/>
            <p:nvPr/>
          </p:nvSpPr>
          <p:spPr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6509" name="组合 16508"/>
          <p:cNvGrpSpPr/>
          <p:nvPr/>
        </p:nvGrpSpPr>
        <p:grpSpPr>
          <a:xfrm>
            <a:off x="4068763" y="4316413"/>
            <a:ext cx="358775" cy="552450"/>
            <a:chOff x="240" y="1728"/>
            <a:chExt cx="672" cy="816"/>
          </a:xfrm>
        </p:grpSpPr>
        <p:sp>
          <p:nvSpPr>
            <p:cNvPr id="7202" name="椭圆 16509"/>
            <p:cNvSpPr/>
            <p:nvPr/>
          </p:nvSpPr>
          <p:spPr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203" name="椭圆 16510"/>
            <p:cNvSpPr/>
            <p:nvPr/>
          </p:nvSpPr>
          <p:spPr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6512" name="组合 16511"/>
          <p:cNvGrpSpPr/>
          <p:nvPr/>
        </p:nvGrpSpPr>
        <p:grpSpPr>
          <a:xfrm>
            <a:off x="4068763" y="5468938"/>
            <a:ext cx="358775" cy="552450"/>
            <a:chOff x="240" y="1728"/>
            <a:chExt cx="672" cy="816"/>
          </a:xfrm>
        </p:grpSpPr>
        <p:sp>
          <p:nvSpPr>
            <p:cNvPr id="7205" name="椭圆 16512"/>
            <p:cNvSpPr/>
            <p:nvPr/>
          </p:nvSpPr>
          <p:spPr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206" name="椭圆 16513"/>
            <p:cNvSpPr/>
            <p:nvPr/>
          </p:nvSpPr>
          <p:spPr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6515" name="组合 16514"/>
          <p:cNvGrpSpPr/>
          <p:nvPr/>
        </p:nvGrpSpPr>
        <p:grpSpPr>
          <a:xfrm>
            <a:off x="5868988" y="1292225"/>
            <a:ext cx="358775" cy="552450"/>
            <a:chOff x="240" y="1728"/>
            <a:chExt cx="672" cy="816"/>
          </a:xfrm>
        </p:grpSpPr>
        <p:sp>
          <p:nvSpPr>
            <p:cNvPr id="7208" name="椭圆 16515"/>
            <p:cNvSpPr/>
            <p:nvPr/>
          </p:nvSpPr>
          <p:spPr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209" name="椭圆 16516"/>
            <p:cNvSpPr/>
            <p:nvPr/>
          </p:nvSpPr>
          <p:spPr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6518" name="组合 16517"/>
          <p:cNvGrpSpPr/>
          <p:nvPr/>
        </p:nvGrpSpPr>
        <p:grpSpPr>
          <a:xfrm>
            <a:off x="5868988" y="2012950"/>
            <a:ext cx="358775" cy="552450"/>
            <a:chOff x="240" y="1728"/>
            <a:chExt cx="672" cy="816"/>
          </a:xfrm>
        </p:grpSpPr>
        <p:sp>
          <p:nvSpPr>
            <p:cNvPr id="7211" name="椭圆 16518"/>
            <p:cNvSpPr/>
            <p:nvPr/>
          </p:nvSpPr>
          <p:spPr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212" name="椭圆 16519"/>
            <p:cNvSpPr/>
            <p:nvPr/>
          </p:nvSpPr>
          <p:spPr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6521" name="组合 16520"/>
          <p:cNvGrpSpPr/>
          <p:nvPr/>
        </p:nvGrpSpPr>
        <p:grpSpPr>
          <a:xfrm>
            <a:off x="5868988" y="2660650"/>
            <a:ext cx="358775" cy="552450"/>
            <a:chOff x="240" y="1728"/>
            <a:chExt cx="672" cy="816"/>
          </a:xfrm>
        </p:grpSpPr>
        <p:sp>
          <p:nvSpPr>
            <p:cNvPr id="7214" name="椭圆 16521"/>
            <p:cNvSpPr/>
            <p:nvPr/>
          </p:nvSpPr>
          <p:spPr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215" name="椭圆 16522"/>
            <p:cNvSpPr/>
            <p:nvPr/>
          </p:nvSpPr>
          <p:spPr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6524" name="组合 16523"/>
          <p:cNvGrpSpPr/>
          <p:nvPr/>
        </p:nvGrpSpPr>
        <p:grpSpPr>
          <a:xfrm>
            <a:off x="5940425" y="3308350"/>
            <a:ext cx="358775" cy="552450"/>
            <a:chOff x="240" y="1728"/>
            <a:chExt cx="672" cy="816"/>
          </a:xfrm>
        </p:grpSpPr>
        <p:sp>
          <p:nvSpPr>
            <p:cNvPr id="7217" name="椭圆 16524"/>
            <p:cNvSpPr/>
            <p:nvPr/>
          </p:nvSpPr>
          <p:spPr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218" name="椭圆 16525"/>
            <p:cNvSpPr/>
            <p:nvPr/>
          </p:nvSpPr>
          <p:spPr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6527" name="组合 16526"/>
          <p:cNvGrpSpPr/>
          <p:nvPr/>
        </p:nvGrpSpPr>
        <p:grpSpPr>
          <a:xfrm>
            <a:off x="5940425" y="4029075"/>
            <a:ext cx="358775" cy="552450"/>
            <a:chOff x="240" y="1728"/>
            <a:chExt cx="672" cy="816"/>
          </a:xfrm>
        </p:grpSpPr>
        <p:sp>
          <p:nvSpPr>
            <p:cNvPr id="7220" name="椭圆 16527"/>
            <p:cNvSpPr/>
            <p:nvPr/>
          </p:nvSpPr>
          <p:spPr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221" name="椭圆 16528"/>
            <p:cNvSpPr/>
            <p:nvPr/>
          </p:nvSpPr>
          <p:spPr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6530" name="组合 16529"/>
          <p:cNvGrpSpPr/>
          <p:nvPr/>
        </p:nvGrpSpPr>
        <p:grpSpPr>
          <a:xfrm>
            <a:off x="6013450" y="4676775"/>
            <a:ext cx="358775" cy="552450"/>
            <a:chOff x="240" y="1728"/>
            <a:chExt cx="672" cy="816"/>
          </a:xfrm>
        </p:grpSpPr>
        <p:sp>
          <p:nvSpPr>
            <p:cNvPr id="7223" name="椭圆 16530"/>
            <p:cNvSpPr/>
            <p:nvPr/>
          </p:nvSpPr>
          <p:spPr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224" name="椭圆 16531"/>
            <p:cNvSpPr/>
            <p:nvPr/>
          </p:nvSpPr>
          <p:spPr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6533" name="组合 16532"/>
          <p:cNvGrpSpPr/>
          <p:nvPr/>
        </p:nvGrpSpPr>
        <p:grpSpPr>
          <a:xfrm>
            <a:off x="6084888" y="5324475"/>
            <a:ext cx="358775" cy="552450"/>
            <a:chOff x="240" y="1728"/>
            <a:chExt cx="672" cy="816"/>
          </a:xfrm>
        </p:grpSpPr>
        <p:sp>
          <p:nvSpPr>
            <p:cNvPr id="7226" name="椭圆 16533"/>
            <p:cNvSpPr/>
            <p:nvPr/>
          </p:nvSpPr>
          <p:spPr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227" name="椭圆 16534"/>
            <p:cNvSpPr/>
            <p:nvPr/>
          </p:nvSpPr>
          <p:spPr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16536" name="组合 16535"/>
          <p:cNvGrpSpPr/>
          <p:nvPr/>
        </p:nvGrpSpPr>
        <p:grpSpPr>
          <a:xfrm>
            <a:off x="6084888" y="5972175"/>
            <a:ext cx="358775" cy="552450"/>
            <a:chOff x="240" y="1728"/>
            <a:chExt cx="672" cy="816"/>
          </a:xfrm>
        </p:grpSpPr>
        <p:sp>
          <p:nvSpPr>
            <p:cNvPr id="7229" name="椭圆 16536"/>
            <p:cNvSpPr/>
            <p:nvPr/>
          </p:nvSpPr>
          <p:spPr>
            <a:xfrm>
              <a:off x="240" y="1728"/>
              <a:ext cx="672" cy="816"/>
            </a:xfrm>
            <a:prstGeom prst="ellipse">
              <a:avLst/>
            </a:prstGeom>
            <a:solidFill>
              <a:schemeClr val="folHlink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230" name="椭圆 16537"/>
            <p:cNvSpPr/>
            <p:nvPr/>
          </p:nvSpPr>
          <p:spPr>
            <a:xfrm>
              <a:off x="480" y="2016"/>
              <a:ext cx="240" cy="288"/>
            </a:xfrm>
            <a:prstGeom prst="ellipse">
              <a:avLst/>
            </a:prstGeom>
            <a:solidFill>
              <a:srgbClr val="0080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16539" name="文本框 16538"/>
          <p:cNvSpPr txBox="1"/>
          <p:nvPr/>
        </p:nvSpPr>
        <p:spPr>
          <a:xfrm>
            <a:off x="827088" y="692150"/>
            <a:ext cx="3097212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分裂方式如下所示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6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6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6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6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6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6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6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6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6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6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6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6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6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6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6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6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8" dur="500"/>
                                        <p:tgtEl>
                                          <p:spTgt spid="16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1" dur="500"/>
                                        <p:tgtEl>
                                          <p:spTgt spid="16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4" dur="500"/>
                                        <p:tgtEl>
                                          <p:spTgt spid="16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16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0" dur="500"/>
                                        <p:tgtEl>
                                          <p:spTgt spid="16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3" dur="500"/>
                                        <p:tgtEl>
                                          <p:spTgt spid="16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6" dur="500"/>
                                        <p:tgtEl>
                                          <p:spTgt spid="16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9" dur="500"/>
                                        <p:tgtEl>
                                          <p:spTgt spid="16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21" grpId="0"/>
      <p:bldP spid="16422" grpId="0"/>
      <p:bldP spid="16466" grpId="0"/>
      <p:bldP spid="165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文本框 10241"/>
          <p:cNvSpPr txBox="1"/>
          <p:nvPr/>
        </p:nvSpPr>
        <p:spPr>
          <a:xfrm>
            <a:off x="530225" y="1065213"/>
            <a:ext cx="648335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         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这个细胞分裂一次可得多少个细胞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243" name="文本框 10242"/>
          <p:cNvSpPr txBox="1"/>
          <p:nvPr/>
        </p:nvSpPr>
        <p:spPr>
          <a:xfrm>
            <a:off x="1239838" y="2387600"/>
            <a:ext cx="715962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那么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,3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小时共分裂了多少次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有多少个细胞？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244" name="文本框 10243"/>
          <p:cNvSpPr txBox="1"/>
          <p:nvPr/>
        </p:nvSpPr>
        <p:spPr>
          <a:xfrm>
            <a:off x="1239838" y="3021013"/>
            <a:ext cx="5616575" cy="243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解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一次得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:                  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两次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:              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三次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: 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四次：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245" name="文本框 10244"/>
          <p:cNvSpPr txBox="1"/>
          <p:nvPr/>
        </p:nvSpPr>
        <p:spPr>
          <a:xfrm>
            <a:off x="3714750" y="3021013"/>
            <a:ext cx="2209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个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;</a:t>
            </a:r>
            <a:endParaRPr lang="en-US" altLang="zh-CN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246" name="文本框 10245"/>
          <p:cNvSpPr txBox="1"/>
          <p:nvPr/>
        </p:nvSpPr>
        <p:spPr>
          <a:xfrm>
            <a:off x="3476625" y="3709988"/>
            <a:ext cx="41148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2×2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个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;</a:t>
            </a:r>
            <a:endParaRPr lang="en-US" altLang="zh-CN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247" name="文本框 10246"/>
          <p:cNvSpPr txBox="1"/>
          <p:nvPr/>
        </p:nvSpPr>
        <p:spPr>
          <a:xfrm>
            <a:off x="3375025" y="4276725"/>
            <a:ext cx="23923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2×2×2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个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;</a:t>
            </a:r>
            <a:endParaRPr lang="en-US" altLang="zh-CN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248" name="文本框 10247"/>
          <p:cNvSpPr txBox="1"/>
          <p:nvPr/>
        </p:nvSpPr>
        <p:spPr>
          <a:xfrm>
            <a:off x="1082675" y="5583238"/>
            <a:ext cx="606266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        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六次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:  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2×2×2×2×2×2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个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249" name="文本框 10248"/>
          <p:cNvSpPr txBox="1"/>
          <p:nvPr/>
        </p:nvSpPr>
        <p:spPr>
          <a:xfrm>
            <a:off x="590550" y="1725613"/>
            <a:ext cx="324167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分裂两次呢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250" name="文本框 10249"/>
          <p:cNvSpPr txBox="1"/>
          <p:nvPr/>
        </p:nvSpPr>
        <p:spPr>
          <a:xfrm>
            <a:off x="2668588" y="1725613"/>
            <a:ext cx="3579812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分裂三次呢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四次呢？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202" name="文本框 10250"/>
          <p:cNvSpPr txBox="1"/>
          <p:nvPr/>
        </p:nvSpPr>
        <p:spPr>
          <a:xfrm>
            <a:off x="590550" y="549275"/>
            <a:ext cx="1296988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思考</a:t>
            </a:r>
            <a:r>
              <a:rPr lang="en-US" altLang="zh-CN" sz="280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endParaRPr lang="en-US" altLang="zh-CN" sz="2800">
              <a:solidFill>
                <a:schemeClr val="hlin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252" name="文本框 10251"/>
          <p:cNvSpPr txBox="1"/>
          <p:nvPr/>
        </p:nvSpPr>
        <p:spPr>
          <a:xfrm>
            <a:off x="3255963" y="4941888"/>
            <a:ext cx="2376487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2×2×2×2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个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/>
      <p:bldP spid="10244" grpId="0"/>
      <p:bldP spid="10245" grpId="0"/>
      <p:bldP spid="10246" grpId="0"/>
      <p:bldP spid="10247" grpId="0"/>
      <p:bldP spid="10248" grpId="0"/>
      <p:bldP spid="10249" grpId="0"/>
      <p:bldP spid="10250" grpId="0"/>
      <p:bldP spid="102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8" name="文本框 11267"/>
          <p:cNvSpPr txBox="1"/>
          <p:nvPr/>
        </p:nvSpPr>
        <p:spPr>
          <a:xfrm>
            <a:off x="466725" y="2508250"/>
            <a:ext cx="777716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en-US" sz="2800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问题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  这两个式子有什么相同点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269" name="矩形 11268"/>
          <p:cNvSpPr/>
          <p:nvPr/>
        </p:nvSpPr>
        <p:spPr>
          <a:xfrm>
            <a:off x="962025" y="3249613"/>
            <a:ext cx="68500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CC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它们都是乘法</a:t>
            </a:r>
            <a:r>
              <a:rPr lang="en-US" altLang="zh-CN" sz="2800">
                <a:solidFill>
                  <a:srgbClr val="CC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;</a:t>
            </a:r>
            <a:r>
              <a:rPr lang="zh-CN" altLang="en-US" sz="2800" dirty="0">
                <a:solidFill>
                  <a:srgbClr val="CC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并且它们各自的因数都相同</a:t>
            </a:r>
            <a:r>
              <a:rPr lang="en-US" altLang="zh-CN" sz="2800">
                <a:solidFill>
                  <a:srgbClr val="CC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2800">
              <a:solidFill>
                <a:srgbClr val="CC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270" name="矩形 11269"/>
          <p:cNvSpPr/>
          <p:nvPr/>
        </p:nvSpPr>
        <p:spPr>
          <a:xfrm>
            <a:off x="539750" y="3860800"/>
            <a:ext cx="8537575" cy="138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   </a:t>
            </a:r>
            <a:r>
              <a:rPr lang="zh-CN" altLang="en-US" sz="2800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思考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  同学们想一想：这样的运算能像平方、立方那样简写吗？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220" name="矩形 11270"/>
          <p:cNvSpPr/>
          <p:nvPr/>
        </p:nvSpPr>
        <p:spPr>
          <a:xfrm>
            <a:off x="468313" y="928688"/>
            <a:ext cx="8353425" cy="14144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请比较细胞分裂四次后的个数式子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: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2×2×2×2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和细胞分裂六次后的个数式子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: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2" charset="-122"/>
              </a:rPr>
              <a:t>     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2×2×2×2×2×2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9221" name="图片 1" descr="head-brain-vector-icon-thinking-man-head-brain-vector-icon-thinking-man-man-head-silhouette_16122025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11925" y="4867275"/>
            <a:ext cx="1371600" cy="1371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/>
      <p:bldP spid="112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2" name="矩形 12291"/>
          <p:cNvSpPr/>
          <p:nvPr/>
        </p:nvSpPr>
        <p:spPr>
          <a:xfrm>
            <a:off x="850900" y="4457700"/>
            <a:ext cx="3027363" cy="5207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例如：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2×2×2×2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aphicFrame>
        <p:nvGraphicFramePr>
          <p:cNvPr id="12293" name="对象 12292"/>
          <p:cNvGraphicFramePr/>
          <p:nvPr/>
        </p:nvGraphicFramePr>
        <p:xfrm>
          <a:off x="4826000" y="4452938"/>
          <a:ext cx="401638" cy="430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177800" imgH="189865" progId="Equation.3">
                  <p:embed/>
                </p:oleObj>
              </mc:Choice>
              <mc:Fallback>
                <p:oleObj name="" r:id="rId1" imgW="177800" imgH="189865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826000" y="4452938"/>
                        <a:ext cx="401638" cy="4302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4" name="矩形 12293"/>
          <p:cNvSpPr/>
          <p:nvPr/>
        </p:nvSpPr>
        <p:spPr>
          <a:xfrm>
            <a:off x="866775" y="5102225"/>
            <a:ext cx="302895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2×2×2×2×2×2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aphicFrame>
        <p:nvGraphicFramePr>
          <p:cNvPr id="12295" name="对象 12294"/>
          <p:cNvGraphicFramePr/>
          <p:nvPr/>
        </p:nvGraphicFramePr>
        <p:xfrm>
          <a:off x="4778375" y="5103813"/>
          <a:ext cx="425450" cy="45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3" imgW="177800" imgH="189865" progId="Equation.3">
                  <p:embed/>
                </p:oleObj>
              </mc:Choice>
              <mc:Fallback>
                <p:oleObj name="" r:id="rId3" imgW="177800" imgH="189865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778375" y="5103813"/>
                        <a:ext cx="425450" cy="4556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01" name="文本框 12300"/>
          <p:cNvSpPr txBox="1"/>
          <p:nvPr/>
        </p:nvSpPr>
        <p:spPr>
          <a:xfrm>
            <a:off x="3973513" y="4457700"/>
            <a:ext cx="89535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记作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2302" name="矩形 12301"/>
          <p:cNvSpPr/>
          <p:nvPr/>
        </p:nvSpPr>
        <p:spPr>
          <a:xfrm>
            <a:off x="3973513" y="5102225"/>
            <a:ext cx="895350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记作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2310" name="圆角矩形 31"/>
          <p:cNvSpPr/>
          <p:nvPr/>
        </p:nvSpPr>
        <p:spPr>
          <a:xfrm>
            <a:off x="690563" y="896938"/>
            <a:ext cx="1584325" cy="50482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知识要点</a:t>
            </a:r>
            <a:endParaRPr lang="zh-CN" altLang="en-US" sz="24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235" name="文本框 4"/>
          <p:cNvSpPr txBox="1"/>
          <p:nvPr/>
        </p:nvSpPr>
        <p:spPr>
          <a:xfrm>
            <a:off x="882650" y="1406525"/>
            <a:ext cx="7377113" cy="138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    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一般地，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n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个相同的因数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相乘，记作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a</a:t>
            </a:r>
            <a:r>
              <a:rPr lang="en-US" altLang="zh-CN" sz="2800" i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n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，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读作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“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的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n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次幂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（或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的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n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次方）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”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，即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  <p:grpSp>
        <p:nvGrpSpPr>
          <p:cNvPr id="9236" name="组合 6"/>
          <p:cNvGrpSpPr/>
          <p:nvPr/>
        </p:nvGrpSpPr>
        <p:grpSpPr>
          <a:xfrm>
            <a:off x="2036763" y="2516188"/>
            <a:ext cx="5638800" cy="1655762"/>
            <a:chOff x="3359" y="2089"/>
            <a:chExt cx="8880" cy="2609"/>
          </a:xfrm>
        </p:grpSpPr>
        <p:grpSp>
          <p:nvGrpSpPr>
            <p:cNvPr id="10250" name="Group 7"/>
            <p:cNvGrpSpPr/>
            <p:nvPr/>
          </p:nvGrpSpPr>
          <p:grpSpPr>
            <a:xfrm>
              <a:off x="3359" y="2089"/>
              <a:ext cx="8880" cy="2608"/>
              <a:chOff x="562" y="1932"/>
              <a:chExt cx="3552" cy="1044"/>
            </a:xfrm>
          </p:grpSpPr>
          <p:sp>
            <p:nvSpPr>
              <p:cNvPr id="10251" name="Text Box 8"/>
              <p:cNvSpPr txBox="1"/>
              <p:nvPr/>
            </p:nvSpPr>
            <p:spPr>
              <a:xfrm>
                <a:off x="562" y="1932"/>
                <a:ext cx="3552" cy="69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just">
                  <a:lnSpc>
                    <a:spcPct val="150000"/>
                  </a:lnSpc>
                  <a:spcBef>
                    <a:spcPct val="50000"/>
                  </a:spcBef>
                </a:pPr>
                <a:r>
                  <a:rPr lang="en-US" altLang="zh-CN" sz="4400" i="1">
                    <a:latin typeface="Times New Roman" panose="02020603050405020304" pitchFamily="18" charset="0"/>
                    <a:ea typeface="黑体" panose="02010609060101010101" pitchFamily="2" charset="-122"/>
                  </a:rPr>
                  <a:t>a</a:t>
                </a:r>
                <a:r>
                  <a:rPr lang="zh-CN" altLang="en-US" sz="4400" dirty="0">
                    <a:latin typeface="黑体" panose="02010609060101010101" pitchFamily="2" charset="-122"/>
                    <a:ea typeface="黑体" panose="02010609060101010101" pitchFamily="2" charset="-122"/>
                  </a:rPr>
                  <a:t>·</a:t>
                </a:r>
                <a:r>
                  <a:rPr lang="en-US" altLang="zh-CN" sz="4400" i="1">
                    <a:latin typeface="Times New Roman" panose="02020603050405020304" pitchFamily="18" charset="0"/>
                    <a:ea typeface="黑体" panose="02010609060101010101" pitchFamily="2" charset="-122"/>
                  </a:rPr>
                  <a:t>a</a:t>
                </a:r>
                <a:r>
                  <a:rPr lang="zh-CN" altLang="en-US" sz="4400" dirty="0">
                    <a:latin typeface="黑体" panose="02010609060101010101" pitchFamily="2" charset="-122"/>
                    <a:ea typeface="黑体" panose="02010609060101010101" pitchFamily="2" charset="-122"/>
                  </a:rPr>
                  <a:t>·</a:t>
                </a:r>
                <a:r>
                  <a:rPr lang="en-US" altLang="zh-CN" sz="4400" i="1">
                    <a:latin typeface="Times New Roman" panose="02020603050405020304" pitchFamily="18" charset="0"/>
                    <a:ea typeface="黑体" panose="02010609060101010101" pitchFamily="2" charset="-122"/>
                  </a:rPr>
                  <a:t>a</a:t>
                </a:r>
                <a:r>
                  <a:rPr lang="zh-CN" altLang="en-US" sz="4400" dirty="0">
                    <a:latin typeface="黑体" panose="02010609060101010101" pitchFamily="2" charset="-122"/>
                    <a:ea typeface="黑体" panose="02010609060101010101" pitchFamily="2" charset="-122"/>
                  </a:rPr>
                  <a:t>·</a:t>
                </a:r>
                <a:r>
                  <a:rPr lang="zh-CN" altLang="en-US" sz="4400" i="1" dirty="0">
                    <a:latin typeface="Times New Roman" panose="02020603050405020304" pitchFamily="18" charset="0"/>
                    <a:ea typeface="黑体" panose="02010609060101010101" pitchFamily="2" charset="-122"/>
                  </a:rPr>
                  <a:t>  </a:t>
                </a:r>
                <a:r>
                  <a:rPr lang="en-US" altLang="zh-CN" sz="4400">
                    <a:latin typeface="Times New Roman" panose="02020603050405020304" pitchFamily="18" charset="0"/>
                    <a:ea typeface="黑体" panose="02010609060101010101" pitchFamily="2" charset="-122"/>
                  </a:rPr>
                  <a:t> </a:t>
                </a:r>
                <a:r>
                  <a:rPr lang="zh-CN" altLang="en-US" sz="4400" dirty="0">
                    <a:latin typeface="黑体" panose="02010609060101010101" pitchFamily="2" charset="-122"/>
                    <a:ea typeface="黑体" panose="02010609060101010101" pitchFamily="2" charset="-122"/>
                  </a:rPr>
                  <a:t>·</a:t>
                </a:r>
                <a:r>
                  <a:rPr lang="en-US" altLang="zh-CN" sz="4400" i="1">
                    <a:latin typeface="Times New Roman" panose="02020603050405020304" pitchFamily="18" charset="0"/>
                    <a:ea typeface="黑体" panose="02010609060101010101" pitchFamily="2" charset="-122"/>
                  </a:rPr>
                  <a:t>a</a:t>
                </a:r>
                <a:r>
                  <a:rPr lang="en-US" altLang="zh-CN" sz="4400">
                    <a:latin typeface="Times New Roman" panose="02020603050405020304" pitchFamily="18" charset="0"/>
                    <a:ea typeface="黑体" panose="02010609060101010101" pitchFamily="2" charset="-122"/>
                  </a:rPr>
                  <a:t> = </a:t>
                </a:r>
                <a:r>
                  <a:rPr lang="en-US" altLang="zh-CN" sz="4400" i="1">
                    <a:latin typeface="Times New Roman" panose="02020603050405020304" pitchFamily="18" charset="0"/>
                    <a:ea typeface="黑体" panose="02010609060101010101" pitchFamily="2" charset="-122"/>
                  </a:rPr>
                  <a:t>a</a:t>
                </a:r>
                <a:r>
                  <a:rPr lang="en-US" altLang="zh-CN" sz="4400" i="1" baseline="30000">
                    <a:latin typeface="Times New Roman" panose="02020603050405020304" pitchFamily="18" charset="0"/>
                    <a:ea typeface="黑体" panose="02010609060101010101" pitchFamily="2" charset="-122"/>
                  </a:rPr>
                  <a:t>n</a:t>
                </a:r>
                <a:endParaRPr lang="en-US" altLang="zh-CN" sz="4400" i="1" baseline="30000"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10252" name="AutoShape 9"/>
              <p:cNvSpPr/>
              <p:nvPr/>
            </p:nvSpPr>
            <p:spPr>
              <a:xfrm rot="-5400000" flipV="1">
                <a:off x="1709" y="1512"/>
                <a:ext cx="115" cy="2212"/>
              </a:xfrm>
              <a:prstGeom prst="leftBrace">
                <a:avLst>
                  <a:gd name="adj1" fmla="val 152809"/>
                  <a:gd name="adj2" fmla="val 50000"/>
                </a:avLst>
              </a:prstGeom>
              <a:noFill/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rot="10800000" vert="eaVert" wrap="none" anchor="ctr"/>
              <a:p>
                <a:pPr>
                  <a:lnSpc>
                    <a:spcPct val="150000"/>
                  </a:lnSpc>
                </a:pPr>
                <a:endParaRPr lang="zh-CN" altLang="en-US" sz="2400" dirty="0"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  <p:sp>
            <p:nvSpPr>
              <p:cNvPr id="10253" name="Text Box 10"/>
              <p:cNvSpPr txBox="1"/>
              <p:nvPr/>
            </p:nvSpPr>
            <p:spPr>
              <a:xfrm>
                <a:off x="1556" y="2573"/>
                <a:ext cx="753" cy="40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just">
                  <a:lnSpc>
                    <a:spcPct val="150000"/>
                  </a:lnSpc>
                  <a:spcBef>
                    <a:spcPct val="50000"/>
                  </a:spcBef>
                </a:pPr>
                <a:r>
                  <a:rPr lang="en-US" altLang="zh-CN" sz="2400" i="1">
                    <a:latin typeface="Times New Roman" panose="02020603050405020304" pitchFamily="18" charset="0"/>
                    <a:ea typeface="黑体" panose="02010609060101010101" pitchFamily="2" charset="-122"/>
                  </a:rPr>
                  <a:t>n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黑体" panose="02010609060101010101" pitchFamily="2" charset="-122"/>
                  </a:rPr>
                  <a:t>个</a:t>
                </a:r>
                <a:endParaRPr lang="zh-CN" altLang="en-US" sz="2400" dirty="0">
                  <a:latin typeface="Times New Roman" panose="02020603050405020304" pitchFamily="18" charset="0"/>
                  <a:ea typeface="黑体" panose="02010609060101010101" pitchFamily="2" charset="-122"/>
                </a:endParaRPr>
              </a:p>
            </p:txBody>
          </p:sp>
        </p:grpSp>
        <p:sp>
          <p:nvSpPr>
            <p:cNvPr id="10254" name="文本框 4"/>
            <p:cNvSpPr txBox="1"/>
            <p:nvPr/>
          </p:nvSpPr>
          <p:spPr>
            <a:xfrm>
              <a:off x="7354" y="2735"/>
              <a:ext cx="892" cy="92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200">
                  <a:latin typeface="黑体" panose="02010609060101010101" pitchFamily="2" charset="-122"/>
                  <a:ea typeface="黑体" panose="02010609060101010101" pitchFamily="2" charset="-122"/>
                </a:rPr>
                <a:t>…</a:t>
              </a:r>
              <a:endParaRPr lang="zh-CN" altLang="en-US" sz="320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4" name="Text Box 4"/>
          <p:cNvSpPr txBox="1"/>
          <p:nvPr/>
        </p:nvSpPr>
        <p:spPr>
          <a:xfrm>
            <a:off x="5565775" y="4959350"/>
            <a:ext cx="3206750" cy="736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读作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的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6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次方</a:t>
            </a:r>
            <a:r>
              <a:rPr lang="en-US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幂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)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" name="Text Box 4"/>
          <p:cNvSpPr txBox="1"/>
          <p:nvPr/>
        </p:nvSpPr>
        <p:spPr>
          <a:xfrm>
            <a:off x="5554663" y="4276725"/>
            <a:ext cx="3208337" cy="736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读作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的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4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次方</a:t>
            </a:r>
            <a:r>
              <a:rPr lang="en-US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幂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)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1231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4" grpId="0"/>
      <p:bldP spid="12301" grpId="0"/>
      <p:bldP spid="12302" grpId="0"/>
      <p:bldP spid="12310" grpId="0" bldLvl="0" animBg="1"/>
      <p:bldP spid="9235" grpId="0"/>
      <p:bldP spid="4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515" name="Text Box 3"/>
          <p:cNvSpPr txBox="1"/>
          <p:nvPr/>
        </p:nvSpPr>
        <p:spPr>
          <a:xfrm>
            <a:off x="765175" y="1358900"/>
            <a:ext cx="7180263" cy="1382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2" charset="-122"/>
              </a:rPr>
              <a:t>    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这种求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n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个相同因数的积的运算叫做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乘方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，乘方的结果叫做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幂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aphicFrame>
        <p:nvGraphicFramePr>
          <p:cNvPr id="12290" name="Object 6"/>
          <p:cNvGraphicFramePr/>
          <p:nvPr/>
        </p:nvGraphicFramePr>
        <p:xfrm>
          <a:off x="4298950" y="1052513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114935" imgH="217170" progId="Equation.3">
                  <p:embed/>
                </p:oleObj>
              </mc:Choice>
              <mc:Fallback>
                <p:oleObj name="" r:id="rId1" imgW="114935" imgH="21717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298950" y="1052513"/>
                        <a:ext cx="114300" cy="215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11"/>
          <p:cNvGrpSpPr/>
          <p:nvPr/>
        </p:nvGrpSpPr>
        <p:grpSpPr>
          <a:xfrm>
            <a:off x="1066800" y="2938463"/>
            <a:ext cx="2824163" cy="1096962"/>
            <a:chOff x="912" y="2688"/>
            <a:chExt cx="1896" cy="883"/>
          </a:xfrm>
        </p:grpSpPr>
        <p:graphicFrame>
          <p:nvGraphicFramePr>
            <p:cNvPr id="12292" name="Object 12">
              <a:hlinkClick r:id="" action="ppaction://ole?verb="/>
            </p:cNvPr>
            <p:cNvGraphicFramePr/>
            <p:nvPr/>
          </p:nvGraphicFramePr>
          <p:xfrm>
            <a:off x="2035" y="2688"/>
            <a:ext cx="773" cy="8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" r:id="rId3" imgW="179070" imgH="204470" progId="Equation.DSMT4">
                    <p:embed/>
                  </p:oleObj>
                </mc:Choice>
                <mc:Fallback>
                  <p:oleObj name="" r:id="rId3" imgW="179070" imgH="204470" progId="Equation.DSMT4">
                    <p:embed/>
                    <p:pic>
                      <p:nvPicPr>
                        <p:cNvPr id="0" name="图片 3081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035" y="2688"/>
                          <a:ext cx="773" cy="883"/>
                        </a:xfrm>
                        <a:prstGeom prst="rect">
                          <a:avLst/>
                        </a:prstGeom>
                        <a:solidFill>
                          <a:srgbClr val="FFFFC8"/>
                        </a:solidFill>
                        <a:ln w="9525" cap="flat" cmpd="sng">
                          <a:solidFill>
                            <a:schemeClr val="folHlink"/>
                          </a:solidFill>
                          <a:prstDash val="solid"/>
                          <a:miter/>
                          <a:headEnd type="none" w="med" len="med"/>
                          <a:tailEnd type="none" w="med" len="med"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293" name="Line 13"/>
            <p:cNvSpPr/>
            <p:nvPr/>
          </p:nvSpPr>
          <p:spPr>
            <a:xfrm>
              <a:off x="1200" y="3062"/>
              <a:ext cx="816" cy="1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2294" name="Text Box 14"/>
            <p:cNvSpPr txBox="1"/>
            <p:nvPr/>
          </p:nvSpPr>
          <p:spPr>
            <a:xfrm>
              <a:off x="912" y="2869"/>
              <a:ext cx="336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幂</a:t>
              </a:r>
              <a:endParaRPr lang="zh-CN" altLang="en-US" sz="24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4" name="Group 15"/>
          <p:cNvGrpSpPr/>
          <p:nvPr/>
        </p:nvGrpSpPr>
        <p:grpSpPr>
          <a:xfrm>
            <a:off x="3725863" y="3152775"/>
            <a:ext cx="3592512" cy="457200"/>
            <a:chOff x="2659" y="2893"/>
            <a:chExt cx="2263" cy="288"/>
          </a:xfrm>
        </p:grpSpPr>
        <p:sp>
          <p:nvSpPr>
            <p:cNvPr id="12296" name="Line 16"/>
            <p:cNvSpPr/>
            <p:nvPr/>
          </p:nvSpPr>
          <p:spPr>
            <a:xfrm>
              <a:off x="3459" y="3040"/>
              <a:ext cx="38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grpSp>
          <p:nvGrpSpPr>
            <p:cNvPr id="12297" name="Group 17"/>
            <p:cNvGrpSpPr/>
            <p:nvPr/>
          </p:nvGrpSpPr>
          <p:grpSpPr>
            <a:xfrm>
              <a:off x="2659" y="2893"/>
              <a:ext cx="2263" cy="288"/>
              <a:chOff x="2659" y="2893"/>
              <a:chExt cx="2263" cy="288"/>
            </a:xfrm>
          </p:grpSpPr>
          <p:sp>
            <p:nvSpPr>
              <p:cNvPr id="12298" name="Text Box 18"/>
              <p:cNvSpPr txBox="1"/>
              <p:nvPr/>
            </p:nvSpPr>
            <p:spPr>
              <a:xfrm>
                <a:off x="2973" y="2893"/>
                <a:ext cx="50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400" dirty="0">
                    <a:solidFill>
                      <a:srgbClr val="FF0000"/>
                    </a:solidFill>
                    <a:latin typeface="黑体" panose="02010609060101010101" pitchFamily="2" charset="-122"/>
                    <a:ea typeface="黑体" panose="02010609060101010101" pitchFamily="2" charset="-122"/>
                  </a:rPr>
                  <a:t>指数</a:t>
                </a:r>
                <a:endParaRPr lang="zh-CN" altLang="en-US" sz="2400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12299" name="Text Box 19"/>
              <p:cNvSpPr txBox="1"/>
              <p:nvPr/>
            </p:nvSpPr>
            <p:spPr>
              <a:xfrm>
                <a:off x="3792" y="2893"/>
                <a:ext cx="113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400" dirty="0">
                    <a:latin typeface="黑体" panose="02010609060101010101" pitchFamily="2" charset="-122"/>
                    <a:ea typeface="黑体" panose="02010609060101010101" pitchFamily="2" charset="-122"/>
                  </a:rPr>
                  <a:t>因数的个数</a:t>
                </a:r>
                <a:endParaRPr lang="zh-CN" altLang="en-US" sz="2400" dirty="0">
                  <a:latin typeface="黑体" panose="02010609060101010101" pitchFamily="2" charset="-122"/>
                  <a:ea typeface="黑体" panose="02010609060101010101" pitchFamily="2" charset="-122"/>
                </a:endParaRPr>
              </a:p>
            </p:txBody>
          </p:sp>
          <p:sp>
            <p:nvSpPr>
              <p:cNvPr id="12300" name="Line 20"/>
              <p:cNvSpPr/>
              <p:nvPr/>
            </p:nvSpPr>
            <p:spPr>
              <a:xfrm flipH="1">
                <a:off x="2659" y="3024"/>
                <a:ext cx="363" cy="0"/>
              </a:xfrm>
              <a:prstGeom prst="line">
                <a:avLst/>
              </a:prstGeom>
              <a:ln w="31750" cap="flat" cmpd="sng">
                <a:solidFill>
                  <a:srgbClr val="0000FF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Group 21"/>
          <p:cNvGrpSpPr/>
          <p:nvPr/>
        </p:nvGrpSpPr>
        <p:grpSpPr>
          <a:xfrm>
            <a:off x="2767013" y="3852863"/>
            <a:ext cx="2514600" cy="1057275"/>
            <a:chOff x="2058" y="3379"/>
            <a:chExt cx="1584" cy="666"/>
          </a:xfrm>
        </p:grpSpPr>
        <p:sp>
          <p:nvSpPr>
            <p:cNvPr id="12302" name="Text Box 22"/>
            <p:cNvSpPr txBox="1"/>
            <p:nvPr/>
          </p:nvSpPr>
          <p:spPr>
            <a:xfrm>
              <a:off x="2058" y="3757"/>
              <a:ext cx="67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底数</a:t>
              </a:r>
              <a:endPara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12303" name="Line 23"/>
            <p:cNvSpPr/>
            <p:nvPr/>
          </p:nvSpPr>
          <p:spPr>
            <a:xfrm flipV="1">
              <a:off x="2292" y="3379"/>
              <a:ext cx="0" cy="384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triangle" w="med" len="med"/>
            </a:ln>
          </p:spPr>
          <p:txBody>
            <a:bodyPr rot="10800000"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2304" name="Line 24"/>
            <p:cNvSpPr/>
            <p:nvPr/>
          </p:nvSpPr>
          <p:spPr>
            <a:xfrm>
              <a:off x="2544" y="3904"/>
              <a:ext cx="38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2305" name="Text Box 25"/>
            <p:cNvSpPr txBox="1"/>
            <p:nvPr/>
          </p:nvSpPr>
          <p:spPr>
            <a:xfrm>
              <a:off x="2922" y="3757"/>
              <a:ext cx="72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dirty="0">
                  <a:latin typeface="Times New Roman" panose="02020603050405020304" pitchFamily="18" charset="0"/>
                  <a:ea typeface="黑体" panose="02010609060101010101" pitchFamily="2" charset="-122"/>
                </a:rPr>
                <a:t>因数</a:t>
              </a:r>
              <a:endParaRPr lang="zh-CN" altLang="en-US" sz="2400" dirty="0"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</p:grpSp>
      <p:sp>
        <p:nvSpPr>
          <p:cNvPr id="12310" name="圆角矩形 31"/>
          <p:cNvSpPr/>
          <p:nvPr/>
        </p:nvSpPr>
        <p:spPr>
          <a:xfrm>
            <a:off x="623888" y="836613"/>
            <a:ext cx="1584325" cy="50482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知识要点</a:t>
            </a:r>
            <a:endParaRPr lang="zh-CN" altLang="en-US" sz="24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Text Box 4"/>
          <p:cNvSpPr txBox="1"/>
          <p:nvPr/>
        </p:nvSpPr>
        <p:spPr>
          <a:xfrm>
            <a:off x="774700" y="5014913"/>
            <a:ext cx="7299325" cy="1382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  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一个数可以看作这个数本身的一次方，例如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8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就是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8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，指数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通常省略不写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1231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/>
      <p:bldP spid="12310" grpId="0" bldLvl="0" animBg="1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Rectangle 3"/>
          <p:cNvSpPr/>
          <p:nvPr/>
        </p:nvSpPr>
        <p:spPr>
          <a:xfrm>
            <a:off x="0" y="248602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314" name="Text Box 4"/>
          <p:cNvSpPr txBox="1"/>
          <p:nvPr/>
        </p:nvSpPr>
        <p:spPr>
          <a:xfrm>
            <a:off x="609600" y="922338"/>
            <a:ext cx="7772400" cy="4616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(1)(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5)</a:t>
            </a:r>
            <a:r>
              <a:rPr lang="en-US" altLang="zh-CN" sz="2800" baseline="300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的底数是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__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__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_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，指数是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_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__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__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－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5)</a:t>
            </a:r>
            <a:r>
              <a:rPr lang="en-US" altLang="zh-CN" sz="2800" baseline="300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表示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个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__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__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_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相乘，读作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__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__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_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的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次方，也读作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－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5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的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_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__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__.</a:t>
            </a:r>
            <a:endParaRPr lang="en-US" altLang="zh-CN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(2)    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表示</a:t>
            </a:r>
            <a:r>
              <a:rPr lang="zh-CN" altLang="en-US" sz="2800" u="sng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__</a:t>
            </a:r>
            <a:r>
              <a:rPr lang="zh-CN" altLang="en-US" sz="2800" u="sng" dirty="0"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个   相乘，读作  的</a:t>
            </a:r>
            <a:r>
              <a:rPr lang="zh-CN" altLang="en-US" sz="2800" u="sng" dirty="0"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__</a:t>
            </a:r>
            <a:r>
              <a:rPr lang="zh-CN" altLang="en-US" sz="2800" u="sng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次方，也读作  的</a:t>
            </a:r>
            <a:r>
              <a:rPr lang="zh-CN" altLang="en-US" sz="2800" u="sng" dirty="0"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2800" u="sng" dirty="0"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次幂，其中  叫做</a:t>
            </a:r>
            <a:r>
              <a:rPr lang="zh-CN" altLang="en-US" sz="2800" u="sng" dirty="0"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2800" u="sng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  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6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叫做</a:t>
            </a:r>
            <a:r>
              <a:rPr lang="zh-CN" altLang="en-US" sz="2800" u="sng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800" u="sng" dirty="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    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315" name="Rectangle 5"/>
          <p:cNvSpPr/>
          <p:nvPr/>
        </p:nvSpPr>
        <p:spPr>
          <a:xfrm>
            <a:off x="0" y="-35877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3316" name="Object 6"/>
          <p:cNvGraphicFramePr/>
          <p:nvPr/>
        </p:nvGraphicFramePr>
        <p:xfrm>
          <a:off x="1263650" y="3422650"/>
          <a:ext cx="712788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344170" imgH="407670" progId="Equation.DSMT4">
                  <p:embed/>
                </p:oleObj>
              </mc:Choice>
              <mc:Fallback>
                <p:oleObj name="" r:id="rId1" imgW="344170" imgH="40767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263650" y="3422650"/>
                        <a:ext cx="712788" cy="889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543" name="AutoShape 7"/>
          <p:cNvSpPr/>
          <p:nvPr/>
        </p:nvSpPr>
        <p:spPr>
          <a:xfrm>
            <a:off x="3254375" y="4873625"/>
            <a:ext cx="5426075" cy="1638300"/>
          </a:xfrm>
          <a:prstGeom prst="cloudCallout">
            <a:avLst>
              <a:gd name="adj1" fmla="val -56904"/>
              <a:gd name="adj2" fmla="val -39612"/>
            </a:avLst>
          </a:prstGeom>
          <a:solidFill>
            <a:schemeClr val="accent5">
              <a:lumMod val="9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lvl="0" algn="ctr" eaLnBrk="1" fontAlgn="base" hangingPunct="1"/>
            <a:r>
              <a:rPr lang="zh-CN" altLang="en-US" sz="2800" strike="noStrike" noProof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温馨提示：幂的底数是分数或负数时，底数应该添上括号！</a:t>
            </a:r>
            <a:endParaRPr lang="zh-CN" altLang="en-US" sz="2800" strike="noStrike" noProof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+mn-ea"/>
            </a:endParaRPr>
          </a:p>
        </p:txBody>
      </p:sp>
      <p:sp>
        <p:nvSpPr>
          <p:cNvPr id="13318" name="圆角矩形 31"/>
          <p:cNvSpPr/>
          <p:nvPr/>
        </p:nvSpPr>
        <p:spPr>
          <a:xfrm>
            <a:off x="554038" y="569913"/>
            <a:ext cx="1092200" cy="42862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填一填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graphicFrame>
        <p:nvGraphicFramePr>
          <p:cNvPr id="13319" name="Object 6"/>
          <p:cNvGraphicFramePr/>
          <p:nvPr/>
        </p:nvGraphicFramePr>
        <p:xfrm>
          <a:off x="4494213" y="3355975"/>
          <a:ext cx="317500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153035" imgH="407670" progId="Equation.DSMT4">
                  <p:embed/>
                </p:oleObj>
              </mc:Choice>
              <mc:Fallback>
                <p:oleObj name="" r:id="rId3" imgW="153035" imgH="40767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94213" y="3355975"/>
                        <a:ext cx="317500" cy="890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20" name="Object 6"/>
          <p:cNvGraphicFramePr/>
          <p:nvPr/>
        </p:nvGraphicFramePr>
        <p:xfrm>
          <a:off x="6738938" y="3355975"/>
          <a:ext cx="317500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153035" imgH="407670" progId="Equation.DSMT4">
                  <p:embed/>
                </p:oleObj>
              </mc:Choice>
              <mc:Fallback>
                <p:oleObj name="" r:id="rId5" imgW="153035" imgH="40767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738938" y="3355975"/>
                        <a:ext cx="317500" cy="890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21" name="Object 6"/>
          <p:cNvGraphicFramePr/>
          <p:nvPr/>
        </p:nvGraphicFramePr>
        <p:xfrm>
          <a:off x="2824163" y="4125913"/>
          <a:ext cx="317500" cy="890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6" imgW="153035" imgH="407670" progId="Equation.DSMT4">
                  <p:embed/>
                </p:oleObj>
              </mc:Choice>
              <mc:Fallback>
                <p:oleObj name="" r:id="rId6" imgW="153035" imgH="40767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24163" y="4125913"/>
                        <a:ext cx="317500" cy="890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22" name="Object 6"/>
          <p:cNvGraphicFramePr/>
          <p:nvPr/>
        </p:nvGraphicFramePr>
        <p:xfrm>
          <a:off x="5924550" y="4124325"/>
          <a:ext cx="317500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7" imgW="153035" imgH="407670" progId="Equation.DSMT4">
                  <p:embed/>
                </p:oleObj>
              </mc:Choice>
              <mc:Fallback>
                <p:oleObj name="" r:id="rId7" imgW="153035" imgH="40767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924550" y="4124325"/>
                        <a:ext cx="317500" cy="890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4676775" y="1744663"/>
            <a:ext cx="7556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－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5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145213" y="1106488"/>
            <a:ext cx="4318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2</a:t>
            </a:r>
            <a:endParaRPr lang="en-US" altLang="en-US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976438" y="1697038"/>
            <a:ext cx="75406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－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5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738563" y="1106488"/>
            <a:ext cx="75565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－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5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606550" y="2336800"/>
            <a:ext cx="112395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平方</a:t>
            </a:r>
            <a:endParaRPr lang="zh-CN" altLang="en-US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608888" y="3543300"/>
            <a:ext cx="4318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6</a:t>
            </a:r>
            <a:endParaRPr lang="en-US" altLang="en-US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235325" y="3608388"/>
            <a:ext cx="4318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6</a:t>
            </a:r>
            <a:endParaRPr lang="en-US" altLang="en-US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667125" y="4310063"/>
            <a:ext cx="431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6</a:t>
            </a:r>
            <a:endParaRPr lang="en-US" altLang="en-US" sz="28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935788" y="4246563"/>
            <a:ext cx="11049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底数</a:t>
            </a:r>
            <a:endParaRPr lang="zh-CN" altLang="en-US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606550" y="4821238"/>
            <a:ext cx="112395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指数</a:t>
            </a:r>
            <a:endParaRPr lang="zh-CN" altLang="en-US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3" grpId="0" bldLvl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Line 121"/>
          <p:cNvSpPr/>
          <p:nvPr/>
        </p:nvSpPr>
        <p:spPr>
          <a:xfrm>
            <a:off x="0" y="6858000"/>
            <a:ext cx="4859338" cy="0"/>
          </a:xfrm>
          <a:prstGeom prst="line">
            <a:avLst/>
          </a:prstGeom>
          <a:ln w="9525" cap="flat" cmpd="sng">
            <a:solidFill>
              <a:srgbClr val="000066"/>
            </a:solidFill>
            <a:prstDash val="solid"/>
            <a:headEnd type="none" w="sm" len="sm"/>
            <a:tailEnd type="none" w="sm" len="sm"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4338" name="文本框 1"/>
          <p:cNvSpPr txBox="1"/>
          <p:nvPr/>
        </p:nvSpPr>
        <p:spPr>
          <a:xfrm>
            <a:off x="763588" y="609600"/>
            <a:ext cx="2414587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>
                <a:solidFill>
                  <a:srgbClr val="2699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例</a:t>
            </a:r>
            <a:r>
              <a:rPr lang="en-US" altLang="zh-CN" sz="2800">
                <a:solidFill>
                  <a:srgbClr val="2699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计算：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14339" name="组合 4"/>
          <p:cNvGrpSpPr/>
          <p:nvPr/>
        </p:nvGrpSpPr>
        <p:grpSpPr>
          <a:xfrm>
            <a:off x="906463" y="1185863"/>
            <a:ext cx="5057775" cy="801687"/>
            <a:chOff x="749" y="1867"/>
            <a:chExt cx="7967" cy="1264"/>
          </a:xfrm>
        </p:grpSpPr>
        <p:sp>
          <p:nvSpPr>
            <p:cNvPr id="14340" name="文本框 2"/>
            <p:cNvSpPr txBox="1"/>
            <p:nvPr/>
          </p:nvSpPr>
          <p:spPr>
            <a:xfrm>
              <a:off x="749" y="2139"/>
              <a:ext cx="7066" cy="7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>
                  <a:latin typeface="黑体" panose="02010609060101010101" pitchFamily="2" charset="-122"/>
                  <a:ea typeface="黑体" panose="02010609060101010101" pitchFamily="2" charset="-122"/>
                </a:rPr>
                <a:t>(1) (-4)</a:t>
              </a:r>
              <a:r>
                <a:rPr lang="en-US" altLang="zh-CN" sz="2400" baseline="30000">
                  <a:latin typeface="黑体" panose="02010609060101010101" pitchFamily="2" charset="-122"/>
                  <a:ea typeface="黑体" panose="02010609060101010101" pitchFamily="2" charset="-122"/>
                </a:rPr>
                <a:t>3</a:t>
              </a:r>
              <a:r>
                <a:rPr lang="zh-CN" altLang="en-US" sz="2400">
                  <a:latin typeface="黑体" panose="02010609060101010101" pitchFamily="2" charset="-122"/>
                  <a:ea typeface="黑体" panose="02010609060101010101" pitchFamily="2" charset="-122"/>
                  <a:sym typeface="宋体" panose="02010600030101010101" pitchFamily="2" charset="-122"/>
                </a:rPr>
                <a:t>； </a:t>
              </a:r>
              <a:r>
                <a:rPr lang="en-US" altLang="zh-CN" sz="2400">
                  <a:latin typeface="黑体" panose="02010609060101010101" pitchFamily="2" charset="-122"/>
                  <a:ea typeface="黑体" panose="02010609060101010101" pitchFamily="2" charset="-122"/>
                  <a:sym typeface="Arial" panose="020B0604020202020204" pitchFamily="34" charset="0"/>
                </a:rPr>
                <a:t>(2) (-2)</a:t>
              </a:r>
              <a:r>
                <a:rPr lang="en-US" altLang="zh-CN" sz="2400" baseline="30000">
                  <a:latin typeface="黑体" panose="02010609060101010101" pitchFamily="2" charset="-122"/>
                  <a:ea typeface="黑体" panose="02010609060101010101" pitchFamily="2" charset="-122"/>
                  <a:sym typeface="Arial" panose="020B0604020202020204" pitchFamily="34" charset="0"/>
                </a:rPr>
                <a:t>4</a:t>
              </a:r>
              <a:r>
                <a:rPr lang="zh-CN" altLang="en-US" sz="2400">
                  <a:latin typeface="黑体" panose="02010609060101010101" pitchFamily="2" charset="-122"/>
                  <a:ea typeface="黑体" panose="02010609060101010101" pitchFamily="2" charset="-122"/>
                  <a:sym typeface="宋体" panose="02010600030101010101" pitchFamily="2" charset="-122"/>
                </a:rPr>
                <a:t>； </a:t>
              </a:r>
              <a:r>
                <a:rPr lang="en-US" altLang="zh-CN" sz="2400">
                  <a:latin typeface="黑体" panose="02010609060101010101" pitchFamily="2" charset="-122"/>
                  <a:ea typeface="黑体" panose="02010609060101010101" pitchFamily="2" charset="-122"/>
                  <a:sym typeface="宋体" panose="02010600030101010101" pitchFamily="2" charset="-122"/>
                </a:rPr>
                <a:t>(3)</a:t>
              </a:r>
              <a:endParaRPr lang="zh-CN" altLang="en-US" sz="2400" baseline="30000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  <p:graphicFrame>
          <p:nvGraphicFramePr>
            <p:cNvPr id="14341" name="对象 3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7346" y="1867"/>
            <a:ext cx="1370" cy="12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1" imgW="497205" imgH="459105" progId="Equation.KSEE3">
                    <p:embed/>
                  </p:oleObj>
                </mc:Choice>
                <mc:Fallback>
                  <p:oleObj name="" r:id="rId1" imgW="497205" imgH="459105" progId="Equation.KSEE3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7346" y="1867"/>
                          <a:ext cx="1370" cy="126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1270" name="文本框 5"/>
          <p:cNvSpPr txBox="1"/>
          <p:nvPr/>
        </p:nvSpPr>
        <p:spPr>
          <a:xfrm>
            <a:off x="784225" y="2174875"/>
            <a:ext cx="6218238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解：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(1) (-4)</a:t>
            </a:r>
            <a:r>
              <a:rPr lang="en-US" altLang="zh-CN" sz="2800" baseline="300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3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=(-4)×(-4)×(-4)=-64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；</a:t>
            </a:r>
            <a:endParaRPr lang="zh-CN" altLang="en-US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71" name="文本框 6"/>
          <p:cNvSpPr txBox="1"/>
          <p:nvPr/>
        </p:nvSpPr>
        <p:spPr>
          <a:xfrm>
            <a:off x="1466850" y="2974975"/>
            <a:ext cx="673417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(2) (-2)</a:t>
            </a:r>
            <a:r>
              <a:rPr lang="en-US" altLang="zh-CN" sz="2800" baseline="300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4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=(-2)×(-2)×(-2)×(-2)=16</a:t>
            </a:r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；</a:t>
            </a:r>
            <a:endParaRPr lang="zh-CN" altLang="en-US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</p:txBody>
      </p:sp>
      <p:graphicFrame>
        <p:nvGraphicFramePr>
          <p:cNvPr id="8" name="对象 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558925" y="3651250"/>
          <a:ext cx="5368925" cy="966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2540000" imgH="457200" progId="Equation.KSEE3">
                  <p:embed/>
                </p:oleObj>
              </mc:Choice>
              <mc:Fallback>
                <p:oleObj name="" r:id="rId3" imgW="2540000" imgH="457200" progId="Equation.KSEE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58925" y="3651250"/>
                        <a:ext cx="5368925" cy="966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719138" y="5065713"/>
            <a:ext cx="7481887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>
                <a:solidFill>
                  <a:srgbClr val="2699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思考：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你发现负数的幂的正负有什么规律？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  <p:bldP spid="11271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圆角矩形 31"/>
          <p:cNvSpPr/>
          <p:nvPr/>
        </p:nvSpPr>
        <p:spPr>
          <a:xfrm>
            <a:off x="428625" y="857250"/>
            <a:ext cx="1428750" cy="42862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b="1" dirty="0">
                <a:latin typeface="微软雅黑" panose="020B0503020204020204" charset="-122"/>
                <a:ea typeface="微软雅黑" panose="020B0503020204020204" charset="-122"/>
              </a:rPr>
              <a:t>归纳总结</a:t>
            </a:r>
            <a:endParaRPr lang="zh-CN" altLang="en-US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25500" y="2293938"/>
            <a:ext cx="7178675" cy="954088"/>
          </a:xfrm>
          <a:prstGeom prst="rect">
            <a:avLst/>
          </a:prstGeom>
          <a:solidFill>
            <a:schemeClr val="accent5">
              <a:lumMod val="9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1.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负数的奇次幂是负数，负数的偶次幂是正数</a:t>
            </a: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.</a:t>
            </a:r>
            <a:endParaRPr lang="en-US" altLang="zh-CN" sz="2800" noProof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25500" y="2797175"/>
            <a:ext cx="7177088" cy="1384300"/>
          </a:xfrm>
          <a:prstGeom prst="rect">
            <a:avLst/>
          </a:prstGeom>
          <a:solidFill>
            <a:schemeClr val="accent5">
              <a:lumMod val="9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2.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正数的任何正整数次幂都是正数，</a:t>
            </a: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0</a:t>
            </a:r>
            <a:r>
              <a:rPr lang="zh-CN" altLang="en-US" sz="2800" noProof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的任何正整数次幂都是</a:t>
            </a:r>
            <a:r>
              <a:rPr lang="en-US" altLang="zh-CN" sz="2800" noProof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0.</a:t>
            </a:r>
            <a:endParaRPr lang="en-US" altLang="zh-CN" sz="2800" noProof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54063" y="1597025"/>
            <a:ext cx="6135687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根据有理数的乘法法则可以得出：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5365" name="图片 4" descr="115713m1nsn0aq2nojoqa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80025" y="4232275"/>
            <a:ext cx="2787650" cy="20907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Text Box 5"/>
          <p:cNvSpPr txBox="1"/>
          <p:nvPr/>
        </p:nvSpPr>
        <p:spPr>
          <a:xfrm>
            <a:off x="3276600" y="6078538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sz="2800" dirty="0">
              <a:latin typeface="宋体" panose="02010600030101010101" pitchFamily="2" charset="-122"/>
            </a:endParaRPr>
          </a:p>
        </p:txBody>
      </p:sp>
      <p:sp>
        <p:nvSpPr>
          <p:cNvPr id="16386" name="文本框 2"/>
          <p:cNvSpPr txBox="1"/>
          <p:nvPr/>
        </p:nvSpPr>
        <p:spPr>
          <a:xfrm>
            <a:off x="906463" y="609600"/>
            <a:ext cx="527367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>
                <a:solidFill>
                  <a:srgbClr val="2699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例</a:t>
            </a:r>
            <a:r>
              <a:rPr lang="en-US" altLang="zh-CN" sz="2800">
                <a:solidFill>
                  <a:srgbClr val="2699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用计算器计算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(-8)</a:t>
            </a:r>
            <a:r>
              <a:rPr lang="en-US" altLang="zh-CN" sz="2800" baseline="30000"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5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和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(-3)</a:t>
            </a:r>
            <a:r>
              <a:rPr lang="en-US" altLang="zh-CN" sz="2800" baseline="30000"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6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16387" name="图片 4" descr="20140506094223-1388731066"/>
          <p:cNvPicPr>
            <a:picLocks noChangeAspect="1"/>
          </p:cNvPicPr>
          <p:nvPr/>
        </p:nvPicPr>
        <p:blipFill>
          <a:blip r:embed="rId1"/>
          <a:srcRect l="31807" t="5971" r="39470" b="7535"/>
          <a:stretch>
            <a:fillRect/>
          </a:stretch>
        </p:blipFill>
        <p:spPr>
          <a:xfrm>
            <a:off x="6499225" y="923925"/>
            <a:ext cx="2016125" cy="41751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8" name="组合 27"/>
          <p:cNvGrpSpPr/>
          <p:nvPr/>
        </p:nvGrpSpPr>
        <p:grpSpPr>
          <a:xfrm>
            <a:off x="928688" y="1289050"/>
            <a:ext cx="5159375" cy="517525"/>
            <a:chOff x="1463" y="2933"/>
            <a:chExt cx="8124" cy="816"/>
          </a:xfrm>
        </p:grpSpPr>
        <p:sp>
          <p:nvSpPr>
            <p:cNvPr id="16389" name="文本框 3"/>
            <p:cNvSpPr txBox="1"/>
            <p:nvPr/>
          </p:nvSpPr>
          <p:spPr>
            <a:xfrm>
              <a:off x="1463" y="2933"/>
              <a:ext cx="8124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解：用带符号键   的计算器</a:t>
              </a:r>
              <a:r>
                <a:rPr lang="en-US" altLang="zh-CN" sz="280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.</a:t>
              </a:r>
              <a:endPara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6390" name="Rectangle 11"/>
            <p:cNvSpPr/>
            <p:nvPr/>
          </p:nvSpPr>
          <p:spPr>
            <a:xfrm>
              <a:off x="5544" y="3001"/>
              <a:ext cx="796" cy="680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en-US" altLang="zh-CN" sz="2400" dirty="0">
                  <a:solidFill>
                    <a:srgbClr val="FF0000"/>
                  </a:solidFill>
                  <a:latin typeface="宋体" panose="02010600030101010101" pitchFamily="2" charset="-122"/>
                </a:rPr>
                <a:t>(-)</a:t>
              </a:r>
              <a:endParaRPr lang="en-US" altLang="zh-CN" sz="2400" dirty="0">
                <a:solidFill>
                  <a:srgbClr val="FF0000"/>
                </a:solidFill>
                <a:latin typeface="宋体" panose="02010600030101010101" pitchFamily="2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109788" y="1930400"/>
            <a:ext cx="3906837" cy="577850"/>
            <a:chOff x="3435" y="3943"/>
            <a:chExt cx="6153" cy="910"/>
          </a:xfrm>
        </p:grpSpPr>
        <p:sp>
          <p:nvSpPr>
            <p:cNvPr id="16392" name="Rectangle 11"/>
            <p:cNvSpPr/>
            <p:nvPr/>
          </p:nvSpPr>
          <p:spPr>
            <a:xfrm>
              <a:off x="8792" y="4056"/>
              <a:ext cx="796" cy="680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en-US" altLang="zh-CN" sz="2800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=</a:t>
              </a:r>
              <a:endPara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6393" name="Rectangle 11"/>
            <p:cNvSpPr/>
            <p:nvPr/>
          </p:nvSpPr>
          <p:spPr>
            <a:xfrm>
              <a:off x="5985" y="4036"/>
              <a:ext cx="796" cy="680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en-US" altLang="zh-CN" sz="2800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)</a:t>
              </a:r>
              <a:endPara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6394" name="Rectangle 11"/>
            <p:cNvSpPr/>
            <p:nvPr/>
          </p:nvSpPr>
          <p:spPr>
            <a:xfrm>
              <a:off x="4399" y="4036"/>
              <a:ext cx="796" cy="680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en-US" altLang="zh-CN" sz="2800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(-)</a:t>
              </a:r>
              <a:endPara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6395" name="Rectangle 11"/>
            <p:cNvSpPr/>
            <p:nvPr/>
          </p:nvSpPr>
          <p:spPr>
            <a:xfrm>
              <a:off x="3435" y="4036"/>
              <a:ext cx="796" cy="680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en-US" altLang="zh-CN" sz="2800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(</a:t>
              </a:r>
              <a:endPara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grpSp>
          <p:nvGrpSpPr>
            <p:cNvPr id="16396" name="组合 19"/>
            <p:cNvGrpSpPr/>
            <p:nvPr/>
          </p:nvGrpSpPr>
          <p:grpSpPr>
            <a:xfrm rot="5400000">
              <a:off x="6940" y="3936"/>
              <a:ext cx="849" cy="856"/>
              <a:chOff x="6301" y="6050"/>
              <a:chExt cx="849" cy="856"/>
            </a:xfrm>
          </p:grpSpPr>
          <p:sp>
            <p:nvSpPr>
              <p:cNvPr id="16397" name="Rectangle 11"/>
              <p:cNvSpPr/>
              <p:nvPr/>
            </p:nvSpPr>
            <p:spPr>
              <a:xfrm rot="5400000">
                <a:off x="6343" y="6108"/>
                <a:ext cx="796" cy="680"/>
              </a:xfrm>
              <a:prstGeom prst="rect">
                <a:avLst/>
              </a:prstGeom>
              <a:noFill/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/>
                <a:endParaRPr lang="zh-CN" altLang="en-US" sz="2400" dirty="0">
                  <a:solidFill>
                    <a:srgbClr val="FF0000"/>
                  </a:solidFill>
                  <a:latin typeface="宋体" panose="02010600030101010101" pitchFamily="2" charset="-122"/>
                </a:endParaRPr>
              </a:p>
            </p:txBody>
          </p:sp>
          <p:sp>
            <p:nvSpPr>
              <p:cNvPr id="16398" name="文本框 18"/>
              <p:cNvSpPr txBox="1"/>
              <p:nvPr/>
            </p:nvSpPr>
            <p:spPr>
              <a:xfrm>
                <a:off x="6301" y="6090"/>
                <a:ext cx="849" cy="81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ctr"/>
                <a:r>
                  <a:rPr lang="zh-CN" altLang="en-US" sz="2800" dirty="0">
                    <a:solidFill>
                      <a:srgbClr val="FF0000"/>
                    </a:solidFill>
                    <a:latin typeface="黑体" panose="02010609060101010101" pitchFamily="2" charset="-122"/>
                    <a:ea typeface="黑体" panose="02010609060101010101" pitchFamily="2" charset="-122"/>
                    <a:sym typeface="Arial" panose="020B0604020202020204" pitchFamily="34" charset="0"/>
                  </a:rPr>
                  <a:t>＜</a:t>
                </a:r>
                <a:endParaRPr lang="zh-CN" altLang="en-US" sz="2800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399" name="文本框 20"/>
            <p:cNvSpPr txBox="1"/>
            <p:nvPr/>
          </p:nvSpPr>
          <p:spPr>
            <a:xfrm>
              <a:off x="5351" y="4036"/>
              <a:ext cx="823" cy="81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80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8</a:t>
              </a:r>
              <a:endPara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6400" name="文本框 21"/>
            <p:cNvSpPr txBox="1"/>
            <p:nvPr/>
          </p:nvSpPr>
          <p:spPr>
            <a:xfrm>
              <a:off x="7969" y="4036"/>
              <a:ext cx="823" cy="81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80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5</a:t>
              </a:r>
              <a:endPara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395413" y="2752725"/>
            <a:ext cx="2333625" cy="517525"/>
            <a:chOff x="2310" y="5532"/>
            <a:chExt cx="3675" cy="816"/>
          </a:xfrm>
        </p:grpSpPr>
        <p:sp>
          <p:nvSpPr>
            <p:cNvPr id="16402" name="文本框 22"/>
            <p:cNvSpPr txBox="1"/>
            <p:nvPr/>
          </p:nvSpPr>
          <p:spPr>
            <a:xfrm>
              <a:off x="2310" y="5532"/>
              <a:ext cx="3675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显示：</a:t>
              </a:r>
              <a:r>
                <a:rPr lang="en-US" altLang="zh-CN" sz="280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(-8) 5</a:t>
              </a:r>
              <a:endPara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6403" name="文本框 23"/>
            <p:cNvSpPr txBox="1"/>
            <p:nvPr/>
          </p:nvSpPr>
          <p:spPr>
            <a:xfrm rot="5400000">
              <a:off x="4992" y="5375"/>
              <a:ext cx="509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  <a:sym typeface="宋体" panose="02010600030101010101" pitchFamily="2" charset="-122"/>
                </a:rPr>
                <a:t>＜</a:t>
              </a:r>
              <a:endPara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3290888" y="3181350"/>
            <a:ext cx="1633537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-32768.</a:t>
            </a:r>
            <a:endParaRPr lang="en-US" altLang="zh-CN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2181225" y="3705225"/>
            <a:ext cx="3906838" cy="577850"/>
            <a:chOff x="3435" y="3943"/>
            <a:chExt cx="6153" cy="910"/>
          </a:xfrm>
        </p:grpSpPr>
        <p:sp>
          <p:nvSpPr>
            <p:cNvPr id="16406" name="Rectangle 11"/>
            <p:cNvSpPr/>
            <p:nvPr/>
          </p:nvSpPr>
          <p:spPr>
            <a:xfrm>
              <a:off x="8792" y="4056"/>
              <a:ext cx="796" cy="680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en-US" altLang="zh-CN" sz="2800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=</a:t>
              </a:r>
              <a:endPara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6407" name="Rectangle 11"/>
            <p:cNvSpPr/>
            <p:nvPr/>
          </p:nvSpPr>
          <p:spPr>
            <a:xfrm>
              <a:off x="5985" y="4036"/>
              <a:ext cx="796" cy="680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en-US" altLang="zh-CN" sz="2800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)</a:t>
              </a:r>
              <a:endPara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6408" name="Rectangle 11"/>
            <p:cNvSpPr/>
            <p:nvPr/>
          </p:nvSpPr>
          <p:spPr>
            <a:xfrm>
              <a:off x="4399" y="4036"/>
              <a:ext cx="796" cy="680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en-US" altLang="zh-CN" sz="2800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(-)</a:t>
              </a:r>
              <a:endPara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6409" name="Rectangle 11"/>
            <p:cNvSpPr/>
            <p:nvPr/>
          </p:nvSpPr>
          <p:spPr>
            <a:xfrm>
              <a:off x="3435" y="4036"/>
              <a:ext cx="796" cy="680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/>
              <a:r>
                <a:rPr lang="en-US" altLang="zh-CN" sz="2800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(</a:t>
              </a:r>
              <a:endPara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grpSp>
          <p:nvGrpSpPr>
            <p:cNvPr id="16410" name="组合 33"/>
            <p:cNvGrpSpPr/>
            <p:nvPr/>
          </p:nvGrpSpPr>
          <p:grpSpPr>
            <a:xfrm rot="5400000">
              <a:off x="6940" y="3936"/>
              <a:ext cx="849" cy="856"/>
              <a:chOff x="6301" y="6050"/>
              <a:chExt cx="849" cy="856"/>
            </a:xfrm>
          </p:grpSpPr>
          <p:sp>
            <p:nvSpPr>
              <p:cNvPr id="16411" name="Rectangle 11"/>
              <p:cNvSpPr/>
              <p:nvPr/>
            </p:nvSpPr>
            <p:spPr>
              <a:xfrm rot="5400000">
                <a:off x="6343" y="6108"/>
                <a:ext cx="796" cy="680"/>
              </a:xfrm>
              <a:prstGeom prst="rect">
                <a:avLst/>
              </a:prstGeom>
              <a:noFill/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 algn="ctr"/>
                <a:endParaRPr lang="zh-CN" altLang="en-US" sz="2400" dirty="0">
                  <a:solidFill>
                    <a:srgbClr val="FF0000"/>
                  </a:solidFill>
                  <a:latin typeface="宋体" panose="02010600030101010101" pitchFamily="2" charset="-122"/>
                </a:endParaRPr>
              </a:p>
            </p:txBody>
          </p:sp>
          <p:sp>
            <p:nvSpPr>
              <p:cNvPr id="16412" name="文本框 35"/>
              <p:cNvSpPr txBox="1"/>
              <p:nvPr/>
            </p:nvSpPr>
            <p:spPr>
              <a:xfrm>
                <a:off x="6301" y="6090"/>
                <a:ext cx="849" cy="81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ctr"/>
                <a:r>
                  <a:rPr lang="zh-CN" altLang="en-US" sz="2800" dirty="0">
                    <a:solidFill>
                      <a:srgbClr val="FF0000"/>
                    </a:solidFill>
                    <a:latin typeface="黑体" panose="02010609060101010101" pitchFamily="2" charset="-122"/>
                    <a:ea typeface="黑体" panose="02010609060101010101" pitchFamily="2" charset="-122"/>
                    <a:sym typeface="宋体" panose="02010600030101010101" pitchFamily="2" charset="-122"/>
                  </a:rPr>
                  <a:t>＜</a:t>
                </a:r>
                <a:endParaRPr lang="zh-CN" altLang="en-US" sz="2800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16413" name="文本框 36"/>
            <p:cNvSpPr txBox="1"/>
            <p:nvPr/>
          </p:nvSpPr>
          <p:spPr>
            <a:xfrm>
              <a:off x="5351" y="4036"/>
              <a:ext cx="823" cy="81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80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3</a:t>
              </a:r>
              <a:endPara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6414" name="文本框 37"/>
            <p:cNvSpPr txBox="1"/>
            <p:nvPr/>
          </p:nvSpPr>
          <p:spPr>
            <a:xfrm>
              <a:off x="7969" y="4036"/>
              <a:ext cx="823" cy="81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80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6</a:t>
              </a:r>
              <a:endPara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360488" y="4243388"/>
            <a:ext cx="2333625" cy="560387"/>
            <a:chOff x="2169" y="5465"/>
            <a:chExt cx="3675" cy="883"/>
          </a:xfrm>
        </p:grpSpPr>
        <p:sp>
          <p:nvSpPr>
            <p:cNvPr id="16416" name="文本框 39"/>
            <p:cNvSpPr txBox="1"/>
            <p:nvPr/>
          </p:nvSpPr>
          <p:spPr>
            <a:xfrm>
              <a:off x="2169" y="5532"/>
              <a:ext cx="3675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显示：</a:t>
              </a:r>
              <a:r>
                <a:rPr lang="en-US" altLang="zh-CN" sz="280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(-3) 6</a:t>
              </a:r>
              <a:endPara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16417" name="文本框 40"/>
            <p:cNvSpPr txBox="1"/>
            <p:nvPr/>
          </p:nvSpPr>
          <p:spPr>
            <a:xfrm rot="5400000">
              <a:off x="4905" y="5308"/>
              <a:ext cx="509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  <a:sym typeface="宋体" panose="02010600030101010101" pitchFamily="2" charset="-122"/>
                </a:rPr>
                <a:t>＜</a:t>
              </a:r>
              <a:endPara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3276600" y="4743450"/>
            <a:ext cx="115411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729.</a:t>
            </a:r>
            <a:endParaRPr lang="en-US" altLang="zh-CN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431925" y="5362575"/>
            <a:ext cx="5684838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所以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(-8)</a:t>
            </a:r>
            <a:r>
              <a:rPr lang="en-US" altLang="zh-CN" sz="2800" baseline="300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5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=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-32768,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(-3)</a:t>
            </a:r>
            <a:r>
              <a:rPr lang="en-US" altLang="zh-CN" sz="2800" baseline="300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6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=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729.</a:t>
            </a:r>
            <a:endParaRPr lang="en-US" altLang="zh-CN" sz="28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42" grpId="0"/>
      <p:bldP spid="4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6626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24363" y="1614488"/>
            <a:ext cx="1481137" cy="9350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7" name="Rectangle 3"/>
          <p:cNvSpPr/>
          <p:nvPr/>
        </p:nvSpPr>
        <p:spPr>
          <a:xfrm>
            <a:off x="977900" y="1836738"/>
            <a:ext cx="25654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（－</a:t>
            </a:r>
            <a:r>
              <a:rPr lang="zh-CN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4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）</a:t>
            </a:r>
            <a:r>
              <a:rPr lang="zh-CN" altLang="zh-CN" sz="2800" baseline="45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与－</a:t>
            </a:r>
            <a:r>
              <a:rPr lang="zh-CN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4</a:t>
            </a:r>
            <a:r>
              <a:rPr lang="zh-CN" altLang="zh-CN" sz="2800" baseline="450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 </a:t>
            </a:r>
            <a:endParaRPr lang="zh-CN" altLang="zh-CN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6628" name="Text Box 4"/>
          <p:cNvSpPr txBox="1"/>
          <p:nvPr/>
        </p:nvSpPr>
        <p:spPr>
          <a:xfrm>
            <a:off x="749300" y="1096963"/>
            <a:ext cx="550545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2" charset="-122"/>
              </a:rPr>
              <a:t>观察下面两个式子有什么不同？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6629" name="Text Box 5"/>
          <p:cNvSpPr txBox="1"/>
          <p:nvPr/>
        </p:nvSpPr>
        <p:spPr>
          <a:xfrm>
            <a:off x="682625" y="2549525"/>
            <a:ext cx="8420100" cy="731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（－4）</a:t>
            </a:r>
            <a:r>
              <a:rPr lang="zh-CN" altLang="en-US" sz="2800" baseline="450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表示－4的平方，－4</a:t>
            </a:r>
            <a:r>
              <a:rPr lang="zh-CN" altLang="en-US" sz="2800" baseline="450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800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表示4的平方的相反数.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26630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575" y="4294188"/>
            <a:ext cx="2625725" cy="2028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4" name="圆角矩形 31"/>
          <p:cNvSpPr/>
          <p:nvPr/>
        </p:nvSpPr>
        <p:spPr>
          <a:xfrm>
            <a:off x="403225" y="585788"/>
            <a:ext cx="936625" cy="42862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b="1" dirty="0">
                <a:latin typeface="微软雅黑" panose="020B0503020204020204" charset="-122"/>
                <a:ea typeface="微软雅黑" panose="020B0503020204020204" charset="-122"/>
              </a:rPr>
              <a:t>议一议</a:t>
            </a:r>
            <a:endParaRPr lang="zh-CN" altLang="en-US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Rectangle 3"/>
          <p:cNvSpPr/>
          <p:nvPr/>
        </p:nvSpPr>
        <p:spPr>
          <a:xfrm>
            <a:off x="682625" y="3475038"/>
            <a:ext cx="463232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（－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）</a:t>
            </a:r>
            <a:r>
              <a:rPr lang="zh-CN" altLang="zh-CN" sz="2800" baseline="4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与－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4</a:t>
            </a:r>
            <a:r>
              <a:rPr lang="zh-CN" altLang="zh-CN" sz="2800" baseline="4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 互为相反数 </a:t>
            </a:r>
            <a:endParaRPr lang="zh-CN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17416" name="图片 3" descr="140522m3j32avdfj8vwfs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3188" y="3992563"/>
            <a:ext cx="2087562" cy="2330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  <p:bldP spid="26629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Rectangle 2"/>
          <p:cNvSpPr>
            <a:spLocks noGrp="1"/>
          </p:cNvSpPr>
          <p:nvPr>
            <p:ph type="title" idx="4294967295"/>
          </p:nvPr>
        </p:nvSpPr>
        <p:spPr>
          <a:xfrm>
            <a:off x="708025" y="1789113"/>
            <a:ext cx="1889125" cy="509587"/>
          </a:xfrm>
          <a:ln/>
        </p:spPr>
        <p:txBody>
          <a:bodyPr anchor="ctr"/>
          <a:p>
            <a:pPr algn="l"/>
            <a:r>
              <a:rPr lang="zh-CN" altLang="en-US" sz="2800" dirty="0">
                <a:solidFill>
                  <a:srgbClr val="2699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例</a:t>
            </a:r>
            <a:r>
              <a:rPr lang="en-US" altLang="zh-CN" sz="2800" dirty="0">
                <a:solidFill>
                  <a:srgbClr val="2699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计算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434" name="Rectangle 3"/>
          <p:cNvSpPr>
            <a:spLocks noRot="1"/>
          </p:cNvSpPr>
          <p:nvPr/>
        </p:nvSpPr>
        <p:spPr>
          <a:xfrm>
            <a:off x="1520825" y="2209800"/>
            <a:ext cx="5880100" cy="23050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-2</a:t>
            </a:r>
            <a:r>
              <a:rPr lang="en-US" altLang="zh-CN" sz="2800" baseline="30000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×(-3</a:t>
            </a:r>
            <a:r>
              <a:rPr lang="en-US" altLang="zh-CN" sz="2800" baseline="300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endParaRPr lang="en-US" altLang="zh-CN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64÷(-2)</a:t>
            </a:r>
            <a:r>
              <a:rPr lang="en-US" altLang="zh-CN" sz="2800" baseline="30000" dirty="0">
                <a:latin typeface="黑体" panose="02010609060101010101" pitchFamily="2" charset="-122"/>
                <a:ea typeface="黑体" panose="02010609060101010101" pitchFamily="2" charset="-122"/>
              </a:rPr>
              <a:t>5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endParaRPr lang="en-US" altLang="zh-CN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(-4)</a:t>
            </a:r>
            <a:r>
              <a:rPr lang="en-US" altLang="zh-CN" sz="2800" baseline="30000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÷(-1)</a:t>
            </a:r>
            <a:r>
              <a:rPr lang="en-US" altLang="zh-CN" sz="2800" baseline="30000" dirty="0">
                <a:latin typeface="黑体" panose="02010609060101010101" pitchFamily="2" charset="-122"/>
                <a:ea typeface="黑体" panose="02010609060101010101" pitchFamily="2" charset="-122"/>
              </a:rPr>
              <a:t>200</a:t>
            </a:r>
            <a:r>
              <a:rPr lang="en-US" altLang="zh-CN" sz="2800" dirty="0">
                <a:latin typeface="黑体" panose="02010609060101010101" pitchFamily="2" charset="-122"/>
                <a:ea typeface="黑体" panose="02010609060101010101" pitchFamily="2" charset="-122"/>
              </a:rPr>
              <a:t>+2×(-3)</a:t>
            </a:r>
            <a:r>
              <a:rPr lang="en-US" altLang="zh-CN" sz="2800" baseline="30000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endParaRPr lang="en-US" altLang="zh-CN" sz="2800" baseline="300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aphicFrame>
        <p:nvGraphicFramePr>
          <p:cNvPr id="18435" name="Object 5"/>
          <p:cNvGraphicFramePr/>
          <p:nvPr/>
        </p:nvGraphicFramePr>
        <p:xfrm>
          <a:off x="2379663" y="2136775"/>
          <a:ext cx="1957387" cy="86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801370" imgH="407035" progId="Equation.DSMT4">
                  <p:embed/>
                </p:oleObj>
              </mc:Choice>
              <mc:Fallback>
                <p:oleObj name="" r:id="rId1" imgW="801370" imgH="407035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379663" y="2136775"/>
                        <a:ext cx="1957387" cy="866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6" name="圆角矩形 31"/>
          <p:cNvSpPr/>
          <p:nvPr/>
        </p:nvSpPr>
        <p:spPr>
          <a:xfrm>
            <a:off x="541338" y="1184275"/>
            <a:ext cx="1428750" cy="42862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b="1" dirty="0">
                <a:latin typeface="微软雅黑" panose="020B0503020204020204" charset="-122"/>
                <a:ea typeface="微软雅黑" panose="020B0503020204020204" charset="-122"/>
              </a:rPr>
              <a:t>典例精析</a:t>
            </a:r>
            <a:endParaRPr lang="zh-CN" altLang="en-US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8437" name="组合 6147"/>
          <p:cNvGrpSpPr/>
          <p:nvPr/>
        </p:nvGrpSpPr>
        <p:grpSpPr>
          <a:xfrm>
            <a:off x="325438" y="246063"/>
            <a:ext cx="2517775" cy="836612"/>
            <a:chOff x="0" y="0"/>
            <a:chExt cx="3965" cy="1316"/>
          </a:xfrm>
        </p:grpSpPr>
        <p:sp>
          <p:nvSpPr>
            <p:cNvPr id="18438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39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40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p>
              <a:pPr algn="ctr"/>
              <a:endParaRPr lang="zh-CN" altLang="en-US" sz="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18441" name="文本框 6151"/>
            <p:cNvSpPr txBox="1"/>
            <p:nvPr/>
          </p:nvSpPr>
          <p:spPr>
            <a:xfrm>
              <a:off x="877" y="431"/>
              <a:ext cx="3088" cy="86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800" b="1" dirty="0">
                  <a:solidFill>
                    <a:srgbClr val="006666"/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乘方的运算</a:t>
              </a:r>
              <a:endParaRPr lang="en-US" altLang="zh-CN" sz="2800" b="1" dirty="0">
                <a:solidFill>
                  <a:srgbClr val="006666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endParaRPr>
            </a:p>
          </p:txBody>
        </p:sp>
        <p:sp>
          <p:nvSpPr>
            <p:cNvPr id="18442" name="文本框 6152"/>
            <p:cNvSpPr txBox="1"/>
            <p:nvPr/>
          </p:nvSpPr>
          <p:spPr>
            <a:xfrm>
              <a:off x="0" y="453"/>
              <a:ext cx="872" cy="86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charset="-122"/>
                </a:rPr>
                <a:t>二</a:t>
              </a:r>
              <a:endPara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  <p:pic>
        <p:nvPicPr>
          <p:cNvPr id="18443" name="图片 1" descr="f3d6d23ad74fd86427f21f9d278e3802cb4afc061feb-SKMf6Q_fw6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1200" y="4684713"/>
            <a:ext cx="1303338" cy="13065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Object 5"/>
          <p:cNvGraphicFramePr/>
          <p:nvPr/>
        </p:nvGraphicFramePr>
        <p:xfrm>
          <a:off x="754063" y="692150"/>
          <a:ext cx="5813425" cy="86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2374265" imgH="405765" progId="Equation.DSMT4">
                  <p:embed/>
                </p:oleObj>
              </mc:Choice>
              <mc:Fallback>
                <p:oleObj name="" r:id="rId1" imgW="2374265" imgH="405765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54063" y="692150"/>
                        <a:ext cx="5813425" cy="866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1314450" y="1711325"/>
            <a:ext cx="43354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（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）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-2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3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×(-3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)=-8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×(-9)=72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；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14450" y="2252663"/>
            <a:ext cx="43354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（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3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）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64÷(-2)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5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=64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÷(-32)=-2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；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sym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314450" y="2832100"/>
            <a:ext cx="65341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（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4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）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(-4)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3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÷(-1)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200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+2×(-3)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4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sym typeface="宋体" panose="02010600030101010101" pitchFamily="2" charset="-122"/>
              </a:rPr>
              <a:t>=-64÷1+2×81=98</a:t>
            </a:r>
            <a:endParaRPr lang="en-US" altLang="zh-CN" sz="2400" baseline="30000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69639" name="Text Box 7"/>
          <p:cNvSpPr txBox="1"/>
          <p:nvPr/>
        </p:nvSpPr>
        <p:spPr>
          <a:xfrm>
            <a:off x="754063" y="3425825"/>
            <a:ext cx="7853362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rgbClr val="2699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800" dirty="0">
                <a:solidFill>
                  <a:srgbClr val="2699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思考：</a:t>
            </a:r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通过以上计算，对于乘除和乘方的混合运算，你觉得有怎样的运算顺序？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9638" name="Text Box 6"/>
          <p:cNvSpPr txBox="1"/>
          <p:nvPr/>
        </p:nvSpPr>
        <p:spPr>
          <a:xfrm>
            <a:off x="754063" y="4940300"/>
            <a:ext cx="7853363" cy="1384300"/>
          </a:xfrm>
          <a:prstGeom prst="rect">
            <a:avLst/>
          </a:prstGeom>
          <a:solidFill>
            <a:schemeClr val="accent5">
              <a:lumMod val="90000"/>
            </a:schemeClr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50000"/>
              </a:lnSpc>
            </a:pPr>
            <a:r>
              <a:rPr lang="en-US" altLang="zh-CN" sz="2400" noProof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    </a:t>
            </a:r>
            <a:r>
              <a:rPr lang="zh-CN" altLang="en-US" sz="2800" noProof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先算乘方，后算乘除；如果遇到括号就先进行括号里的运算</a:t>
            </a:r>
            <a:r>
              <a:rPr lang="en-US" altLang="zh-CN" sz="2800" noProof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.</a:t>
            </a:r>
            <a:endParaRPr lang="en-US" altLang="zh-CN" sz="2800" noProof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963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651D8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69639" grpId="0"/>
      <p:bldP spid="69638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0481" name="Object 3"/>
          <p:cNvGraphicFramePr/>
          <p:nvPr/>
        </p:nvGraphicFramePr>
        <p:xfrm>
          <a:off x="0" y="852488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114935" imgH="217170" progId="Equation.3">
                  <p:embed/>
                </p:oleObj>
              </mc:Choice>
              <mc:Fallback>
                <p:oleObj name="" r:id="rId1" imgW="114935" imgH="21717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0" y="852488"/>
                        <a:ext cx="114300" cy="219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2" name="Rectangle 14"/>
          <p:cNvSpPr/>
          <p:nvPr/>
        </p:nvSpPr>
        <p:spPr>
          <a:xfrm>
            <a:off x="0" y="36988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83" name="Rectangle 18"/>
          <p:cNvSpPr/>
          <p:nvPr/>
        </p:nvSpPr>
        <p:spPr>
          <a:xfrm>
            <a:off x="0" y="107156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484" name="矩形 80"/>
          <p:cNvSpPr/>
          <p:nvPr/>
        </p:nvSpPr>
        <p:spPr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228B8B"/>
                </a:solidFill>
                <a:latin typeface="Arial" panose="020B0604020202020204" pitchFamily="34" charset="0"/>
                <a:ea typeface="方正姚体" pitchFamily="2" charset="-122"/>
              </a:rPr>
              <a:t>当堂练习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</a:endParaRPr>
          </a:p>
        </p:txBody>
      </p:sp>
      <p:sp>
        <p:nvSpPr>
          <p:cNvPr id="20485" name="文本框 1"/>
          <p:cNvSpPr txBox="1"/>
          <p:nvPr/>
        </p:nvSpPr>
        <p:spPr>
          <a:xfrm>
            <a:off x="622300" y="733425"/>
            <a:ext cx="30543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填空：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0486" name="文本框 2"/>
          <p:cNvSpPr txBox="1"/>
          <p:nvPr/>
        </p:nvSpPr>
        <p:spPr>
          <a:xfrm>
            <a:off x="768350" y="1190625"/>
            <a:ext cx="53371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>
                <a:latin typeface="宋体" panose="02010600030101010101" pitchFamily="2" charset="-122"/>
              </a:rPr>
              <a:t>(1)-(-3)</a:t>
            </a:r>
            <a:r>
              <a:rPr lang="en-US" altLang="zh-CN" sz="2400" baseline="30000">
                <a:latin typeface="宋体" panose="02010600030101010101" pitchFamily="2" charset="-122"/>
              </a:rPr>
              <a:t>2</a:t>
            </a:r>
            <a:r>
              <a:rPr lang="en-US" altLang="zh-CN" sz="2400">
                <a:latin typeface="宋体" panose="02010600030101010101" pitchFamily="2" charset="-122"/>
                <a:sym typeface="Arial" panose="020B0604020202020204" pitchFamily="34" charset="0"/>
              </a:rPr>
              <a:t>=</a:t>
            </a:r>
            <a:r>
              <a:rPr lang="en-US" altLang="zh-CN" sz="2400" u="sng">
                <a:latin typeface="宋体" panose="02010600030101010101" pitchFamily="2" charset="-122"/>
                <a:sym typeface="Arial" panose="020B0604020202020204" pitchFamily="34" charset="0"/>
              </a:rPr>
              <a:t>      </a:t>
            </a:r>
            <a:r>
              <a:rPr lang="en-US" altLang="en-US" sz="2400">
                <a:latin typeface="宋体" panose="02010600030101010101" pitchFamily="2" charset="-122"/>
                <a:sym typeface="Arial" panose="020B0604020202020204" pitchFamily="34" charset="0"/>
              </a:rPr>
              <a:t>;   </a:t>
            </a:r>
            <a:r>
              <a:rPr lang="en-US" altLang="zh-CN" sz="2400">
                <a:latin typeface="宋体" panose="02010600030101010101" pitchFamily="2" charset="-122"/>
                <a:sym typeface="Arial" panose="020B0604020202020204" pitchFamily="34" charset="0"/>
              </a:rPr>
              <a:t>(2)-3</a:t>
            </a:r>
            <a:r>
              <a:rPr lang="en-US" altLang="zh-CN" sz="2400" baseline="30000">
                <a:latin typeface="宋体" panose="02010600030101010101" pitchFamily="2" charset="-122"/>
                <a:sym typeface="Arial" panose="020B0604020202020204" pitchFamily="34" charset="0"/>
              </a:rPr>
              <a:t>2</a:t>
            </a:r>
            <a:r>
              <a:rPr lang="en-US" altLang="zh-CN" sz="2400">
                <a:latin typeface="宋体" panose="02010600030101010101" pitchFamily="2" charset="-122"/>
                <a:sym typeface="宋体" panose="02010600030101010101" pitchFamily="2" charset="-122"/>
              </a:rPr>
              <a:t>=</a:t>
            </a:r>
            <a:r>
              <a:rPr lang="en-US" altLang="zh-CN" sz="2400" u="sng">
                <a:latin typeface="宋体" panose="02010600030101010101" pitchFamily="2" charset="-122"/>
                <a:sym typeface="宋体" panose="02010600030101010101" pitchFamily="2" charset="-122"/>
              </a:rPr>
              <a:t>      </a:t>
            </a:r>
            <a:r>
              <a:rPr lang="en-US" altLang="en-US" sz="2400">
                <a:latin typeface="宋体" panose="02010600030101010101" pitchFamily="2" charset="-122"/>
                <a:sym typeface="宋体" panose="02010600030101010101" pitchFamily="2" charset="-122"/>
              </a:rPr>
              <a:t>;</a:t>
            </a:r>
            <a:endParaRPr lang="en-US" altLang="en-US" sz="2400">
              <a:latin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20487" name="文本框 3"/>
          <p:cNvSpPr txBox="1"/>
          <p:nvPr/>
        </p:nvSpPr>
        <p:spPr>
          <a:xfrm>
            <a:off x="750888" y="1749425"/>
            <a:ext cx="5686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>
                <a:latin typeface="宋体" panose="02010600030101010101" pitchFamily="2" charset="-122"/>
              </a:rPr>
              <a:t>(3)(-5)</a:t>
            </a:r>
            <a:r>
              <a:rPr lang="en-US" altLang="zh-CN" sz="2400" baseline="30000">
                <a:latin typeface="宋体" panose="02010600030101010101" pitchFamily="2" charset="-122"/>
              </a:rPr>
              <a:t>3</a:t>
            </a:r>
            <a:r>
              <a:rPr lang="en-US" altLang="zh-CN" sz="2400">
                <a:latin typeface="宋体" panose="02010600030101010101" pitchFamily="2" charset="-122"/>
                <a:sym typeface="宋体" panose="02010600030101010101" pitchFamily="2" charset="-122"/>
              </a:rPr>
              <a:t>=</a:t>
            </a:r>
            <a:r>
              <a:rPr lang="en-US" altLang="zh-CN" sz="2400" u="sng">
                <a:latin typeface="宋体" panose="02010600030101010101" pitchFamily="2" charset="-122"/>
                <a:sym typeface="宋体" panose="02010600030101010101" pitchFamily="2" charset="-122"/>
              </a:rPr>
              <a:t>      </a:t>
            </a:r>
            <a:r>
              <a:rPr lang="en-US" altLang="en-US" sz="2400">
                <a:latin typeface="宋体" panose="02010600030101010101" pitchFamily="2" charset="-122"/>
                <a:sym typeface="宋体" panose="02010600030101010101" pitchFamily="2" charset="-122"/>
              </a:rPr>
              <a:t>;     </a:t>
            </a:r>
            <a:r>
              <a:rPr lang="en-US" altLang="zh-CN" sz="2400">
                <a:latin typeface="宋体" panose="02010600030101010101" pitchFamily="2" charset="-122"/>
                <a:sym typeface="宋体" panose="02010600030101010101" pitchFamily="2" charset="-122"/>
              </a:rPr>
              <a:t>(4)0.1</a:t>
            </a:r>
            <a:r>
              <a:rPr lang="en-US" altLang="zh-CN" sz="2400" baseline="30000">
                <a:latin typeface="宋体" panose="02010600030101010101" pitchFamily="2" charset="-122"/>
                <a:sym typeface="宋体" panose="02010600030101010101" pitchFamily="2" charset="-122"/>
              </a:rPr>
              <a:t>3</a:t>
            </a:r>
            <a:r>
              <a:rPr lang="en-US" altLang="zh-CN" sz="2400">
                <a:latin typeface="宋体" panose="02010600030101010101" pitchFamily="2" charset="-122"/>
                <a:sym typeface="宋体" panose="02010600030101010101" pitchFamily="2" charset="-122"/>
              </a:rPr>
              <a:t>=</a:t>
            </a:r>
            <a:r>
              <a:rPr lang="en-US" altLang="zh-CN" sz="2400" u="sng">
                <a:latin typeface="宋体" panose="02010600030101010101" pitchFamily="2" charset="-122"/>
                <a:sym typeface="宋体" panose="02010600030101010101" pitchFamily="2" charset="-122"/>
              </a:rPr>
              <a:t>      </a:t>
            </a:r>
            <a:r>
              <a:rPr lang="en-US" altLang="en-US" sz="2400">
                <a:latin typeface="宋体" panose="02010600030101010101" pitchFamily="2" charset="-122"/>
                <a:sym typeface="宋体" panose="02010600030101010101" pitchFamily="2" charset="-122"/>
              </a:rPr>
              <a:t>;</a:t>
            </a:r>
            <a:endParaRPr lang="en-US" altLang="en-US" sz="240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8" name="文本框 4"/>
          <p:cNvSpPr txBox="1"/>
          <p:nvPr/>
        </p:nvSpPr>
        <p:spPr>
          <a:xfrm>
            <a:off x="768350" y="2289175"/>
            <a:ext cx="63198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>
                <a:latin typeface="宋体" panose="02010600030101010101" pitchFamily="2" charset="-122"/>
              </a:rPr>
              <a:t>(5)(-1)</a:t>
            </a:r>
            <a:r>
              <a:rPr lang="en-US" altLang="zh-CN" sz="2400" baseline="30000">
                <a:latin typeface="宋体" panose="02010600030101010101" pitchFamily="2" charset="-122"/>
              </a:rPr>
              <a:t>9</a:t>
            </a:r>
            <a:r>
              <a:rPr lang="en-US" altLang="zh-CN" sz="2400">
                <a:latin typeface="宋体" panose="02010600030101010101" pitchFamily="2" charset="-122"/>
                <a:sym typeface="宋体" panose="02010600030101010101" pitchFamily="2" charset="-122"/>
              </a:rPr>
              <a:t>=</a:t>
            </a:r>
            <a:r>
              <a:rPr lang="en-US" altLang="zh-CN" sz="2400" u="sng">
                <a:latin typeface="宋体" panose="02010600030101010101" pitchFamily="2" charset="-122"/>
                <a:sym typeface="宋体" panose="02010600030101010101" pitchFamily="2" charset="-122"/>
              </a:rPr>
              <a:t>      </a:t>
            </a:r>
            <a:r>
              <a:rPr lang="en-US" altLang="en-US" sz="2400">
                <a:latin typeface="宋体" panose="02010600030101010101" pitchFamily="2" charset="-122"/>
                <a:sym typeface="宋体" panose="02010600030101010101" pitchFamily="2" charset="-122"/>
              </a:rPr>
              <a:t>;     </a:t>
            </a:r>
            <a:r>
              <a:rPr lang="en-US" altLang="zh-CN" sz="2400">
                <a:latin typeface="宋体" panose="02010600030101010101" pitchFamily="2" charset="-122"/>
                <a:sym typeface="宋体" panose="02010600030101010101" pitchFamily="2" charset="-122"/>
              </a:rPr>
              <a:t>(6)</a:t>
            </a:r>
            <a:r>
              <a:rPr lang="en-US" altLang="zh-CN" sz="2400">
                <a:latin typeface="宋体" panose="02010600030101010101" pitchFamily="2" charset="-122"/>
                <a:sym typeface="Arial" panose="020B0604020202020204" pitchFamily="34" charset="0"/>
              </a:rPr>
              <a:t>(-1)</a:t>
            </a:r>
            <a:r>
              <a:rPr lang="en-US" altLang="zh-CN" sz="2400" baseline="30000">
                <a:latin typeface="宋体" panose="02010600030101010101" pitchFamily="2" charset="-122"/>
                <a:sym typeface="宋体" panose="02010600030101010101" pitchFamily="2" charset="-122"/>
              </a:rPr>
              <a:t>12</a:t>
            </a:r>
            <a:r>
              <a:rPr lang="en-US" altLang="zh-CN" sz="2400">
                <a:latin typeface="宋体" panose="02010600030101010101" pitchFamily="2" charset="-122"/>
                <a:sym typeface="宋体" panose="02010600030101010101" pitchFamily="2" charset="-122"/>
              </a:rPr>
              <a:t>=</a:t>
            </a:r>
            <a:r>
              <a:rPr lang="en-US" altLang="zh-CN" sz="2400" u="sng">
                <a:latin typeface="宋体" panose="02010600030101010101" pitchFamily="2" charset="-122"/>
                <a:sym typeface="宋体" panose="02010600030101010101" pitchFamily="2" charset="-122"/>
              </a:rPr>
              <a:t>      </a:t>
            </a:r>
            <a:r>
              <a:rPr lang="en-US" altLang="en-US" sz="2400">
                <a:latin typeface="宋体" panose="02010600030101010101" pitchFamily="2" charset="-122"/>
                <a:sym typeface="宋体" panose="02010600030101010101" pitchFamily="2" charset="-122"/>
              </a:rPr>
              <a:t>;</a:t>
            </a:r>
            <a:endParaRPr lang="en-US" altLang="en-US" sz="240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9" name="文本框 5"/>
          <p:cNvSpPr txBox="1"/>
          <p:nvPr/>
        </p:nvSpPr>
        <p:spPr>
          <a:xfrm>
            <a:off x="784225" y="2819400"/>
            <a:ext cx="63198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>
                <a:latin typeface="宋体" panose="02010600030101010101" pitchFamily="2" charset="-122"/>
              </a:rPr>
              <a:t>(7)(-1)</a:t>
            </a:r>
            <a:r>
              <a:rPr lang="en-US" altLang="zh-CN" sz="2400" baseline="30000">
                <a:latin typeface="宋体" panose="02010600030101010101" pitchFamily="2" charset="-122"/>
              </a:rPr>
              <a:t>2</a:t>
            </a:r>
            <a:r>
              <a:rPr lang="en-US" altLang="zh-CN" sz="2400" i="1" baseline="30000">
                <a:latin typeface="Times New Roman" panose="02020603050405020304" pitchFamily="18" charset="0"/>
              </a:rPr>
              <a:t>n</a:t>
            </a:r>
            <a:r>
              <a:rPr lang="en-US" altLang="zh-CN" sz="2400">
                <a:latin typeface="宋体" panose="02010600030101010101" pitchFamily="2" charset="-122"/>
                <a:sym typeface="宋体" panose="02010600030101010101" pitchFamily="2" charset="-122"/>
              </a:rPr>
              <a:t>=</a:t>
            </a:r>
            <a:r>
              <a:rPr lang="en-US" altLang="zh-CN" sz="2400" u="sng">
                <a:latin typeface="宋体" panose="02010600030101010101" pitchFamily="2" charset="-122"/>
                <a:sym typeface="宋体" panose="02010600030101010101" pitchFamily="2" charset="-122"/>
              </a:rPr>
              <a:t>      </a:t>
            </a:r>
            <a:r>
              <a:rPr lang="en-US" altLang="en-US" sz="2400">
                <a:latin typeface="宋体" panose="02010600030101010101" pitchFamily="2" charset="-122"/>
                <a:sym typeface="宋体" panose="02010600030101010101" pitchFamily="2" charset="-122"/>
              </a:rPr>
              <a:t>;    </a:t>
            </a:r>
            <a:r>
              <a:rPr lang="en-US" altLang="zh-CN" sz="2400">
                <a:latin typeface="宋体" panose="02010600030101010101" pitchFamily="2" charset="-122"/>
                <a:sym typeface="宋体" panose="02010600030101010101" pitchFamily="2" charset="-122"/>
              </a:rPr>
              <a:t>(8)</a:t>
            </a:r>
            <a:r>
              <a:rPr lang="en-US" altLang="zh-CN" sz="2400">
                <a:latin typeface="宋体" panose="02010600030101010101" pitchFamily="2" charset="-122"/>
                <a:sym typeface="Arial" panose="020B0604020202020204" pitchFamily="34" charset="0"/>
              </a:rPr>
              <a:t>(-1)</a:t>
            </a:r>
            <a:r>
              <a:rPr lang="en-US" altLang="zh-CN" sz="2400" baseline="30000">
                <a:latin typeface="宋体" panose="02010600030101010101" pitchFamily="2" charset="-122"/>
                <a:sym typeface="Arial" panose="020B0604020202020204" pitchFamily="34" charset="0"/>
              </a:rPr>
              <a:t>2</a:t>
            </a:r>
            <a:r>
              <a:rPr lang="en-US" altLang="zh-CN" sz="2400" i="1" baseline="30000">
                <a:latin typeface="Times New Roman" panose="02020603050405020304" pitchFamily="18" charset="0"/>
                <a:sym typeface="Arial" panose="020B0604020202020204" pitchFamily="34" charset="0"/>
              </a:rPr>
              <a:t>n</a:t>
            </a:r>
            <a:r>
              <a:rPr lang="en-US" altLang="zh-CN" sz="2400" baseline="30000">
                <a:latin typeface="宋体" panose="02010600030101010101" pitchFamily="2" charset="-122"/>
                <a:sym typeface="Arial" panose="020B0604020202020204" pitchFamily="34" charset="0"/>
              </a:rPr>
              <a:t>+</a:t>
            </a:r>
            <a:r>
              <a:rPr lang="en-US" altLang="zh-CN" sz="2400" baseline="30000">
                <a:latin typeface="宋体" panose="02010600030101010101" pitchFamily="2" charset="-122"/>
                <a:sym typeface="宋体" panose="02010600030101010101" pitchFamily="2" charset="-122"/>
              </a:rPr>
              <a:t>1</a:t>
            </a:r>
            <a:r>
              <a:rPr lang="en-US" altLang="zh-CN" sz="2400">
                <a:latin typeface="宋体" panose="02010600030101010101" pitchFamily="2" charset="-122"/>
                <a:sym typeface="宋体" panose="02010600030101010101" pitchFamily="2" charset="-122"/>
              </a:rPr>
              <a:t>=</a:t>
            </a:r>
            <a:r>
              <a:rPr lang="en-US" altLang="zh-CN" sz="2400" u="sng">
                <a:latin typeface="宋体" panose="02010600030101010101" pitchFamily="2" charset="-122"/>
                <a:sym typeface="宋体" panose="02010600030101010101" pitchFamily="2" charset="-122"/>
              </a:rPr>
              <a:t>      </a:t>
            </a:r>
            <a:r>
              <a:rPr lang="en-US" altLang="en-US" sz="2400">
                <a:latin typeface="宋体" panose="02010600030101010101" pitchFamily="2" charset="-122"/>
                <a:sym typeface="宋体" panose="02010600030101010101" pitchFamily="2" charset="-122"/>
              </a:rPr>
              <a:t>;</a:t>
            </a:r>
            <a:endParaRPr lang="en-US" altLang="en-US" sz="240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0" name="文本框 7"/>
          <p:cNvSpPr txBox="1"/>
          <p:nvPr/>
        </p:nvSpPr>
        <p:spPr>
          <a:xfrm>
            <a:off x="822325" y="3908425"/>
            <a:ext cx="63214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>
                <a:latin typeface="宋体" panose="02010600030101010101" pitchFamily="2" charset="-122"/>
              </a:rPr>
              <a:t>(9)(-1)</a:t>
            </a:r>
            <a:r>
              <a:rPr lang="en-US" altLang="zh-CN" sz="2400" i="1" baseline="30000">
                <a:latin typeface="Times New Roman" panose="02020603050405020304" pitchFamily="18" charset="0"/>
              </a:rPr>
              <a:t>n</a:t>
            </a:r>
            <a:r>
              <a:rPr lang="en-US" altLang="zh-CN" sz="2400">
                <a:latin typeface="宋体" panose="02010600030101010101" pitchFamily="2" charset="-122"/>
                <a:sym typeface="宋体" panose="02010600030101010101" pitchFamily="2" charset="-122"/>
              </a:rPr>
              <a:t>=</a:t>
            </a:r>
            <a:r>
              <a:rPr lang="en-US" altLang="zh-CN" sz="2400" u="sng">
                <a:latin typeface="宋体" panose="02010600030101010101" pitchFamily="2" charset="-122"/>
                <a:sym typeface="宋体" panose="02010600030101010101" pitchFamily="2" charset="-122"/>
              </a:rPr>
              <a:t>      </a:t>
            </a:r>
            <a:r>
              <a:rPr lang="en-US" altLang="zh-CN" sz="2400">
                <a:latin typeface="宋体" panose="02010600030101010101" pitchFamily="2" charset="-122"/>
                <a:sym typeface="宋体" panose="02010600030101010101" pitchFamily="2" charset="-122"/>
              </a:rPr>
              <a:t>.</a:t>
            </a:r>
            <a:endParaRPr lang="en-US" altLang="zh-CN" sz="240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543175" y="1190625"/>
            <a:ext cx="5238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宋体" panose="02010600030101010101" pitchFamily="2" charset="-122"/>
              </a:rPr>
              <a:t>-9</a:t>
            </a:r>
            <a:endParaRPr lang="en-US" altLang="zh-CN" sz="24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051425" y="1190625"/>
            <a:ext cx="5238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宋体" panose="02010600030101010101" pitchFamily="2" charset="-122"/>
              </a:rPr>
              <a:t>-9</a:t>
            </a:r>
            <a:endParaRPr lang="en-US" altLang="zh-CN" sz="24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327275" y="1720850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宋体" panose="02010600030101010101" pitchFamily="2" charset="-122"/>
              </a:rPr>
              <a:t>-125</a:t>
            </a:r>
            <a:endParaRPr lang="en-US" altLang="zh-CN" sz="24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122863" y="1720850"/>
            <a:ext cx="9763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宋体" panose="02010600030101010101" pitchFamily="2" charset="-122"/>
              </a:rPr>
              <a:t>0.001</a:t>
            </a:r>
            <a:endParaRPr lang="en-US" altLang="zh-CN" sz="24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63800" y="2217738"/>
            <a:ext cx="5238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宋体" panose="02010600030101010101" pitchFamily="2" charset="-122"/>
              </a:rPr>
              <a:t>-1</a:t>
            </a:r>
            <a:endParaRPr lang="en-US" altLang="zh-CN" sz="24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581650" y="2217738"/>
            <a:ext cx="5238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宋体" panose="02010600030101010101" pitchFamily="2" charset="-122"/>
              </a:rPr>
              <a:t>1</a:t>
            </a:r>
            <a:endParaRPr lang="en-US" altLang="zh-CN" sz="24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463800" y="2746375"/>
            <a:ext cx="5238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宋体" panose="02010600030101010101" pitchFamily="2" charset="-122"/>
              </a:rPr>
              <a:t>1</a:t>
            </a:r>
            <a:endParaRPr lang="en-US" altLang="zh-CN" sz="24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792788" y="2746375"/>
            <a:ext cx="5238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宋体" panose="02010600030101010101" pitchFamily="2" charset="-122"/>
              </a:rPr>
              <a:t>-1</a:t>
            </a:r>
            <a:endParaRPr lang="en-US" altLang="zh-CN" sz="24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graphicFrame>
        <p:nvGraphicFramePr>
          <p:cNvPr id="17" name="对象 1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349500" y="3533775"/>
          <a:ext cx="439738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3" imgW="241935" imgH="459105" progId="Equation.KSEE3">
                  <p:embed/>
                </p:oleObj>
              </mc:Choice>
              <mc:Fallback>
                <p:oleObj name="" r:id="rId3" imgW="241935" imgH="459105" progId="Equation.KSEE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49500" y="3533775"/>
                        <a:ext cx="439738" cy="831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文本框 17"/>
          <p:cNvSpPr txBox="1"/>
          <p:nvPr/>
        </p:nvSpPr>
        <p:spPr>
          <a:xfrm>
            <a:off x="2598738" y="3429000"/>
            <a:ext cx="2692400" cy="1041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（当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</a:rPr>
              <a:t>n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为奇数时）</a:t>
            </a:r>
            <a:endParaRPr lang="zh-CN" altLang="en-US" sz="24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4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（当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Arial" panose="020B0604020202020204" pitchFamily="34" charset="0"/>
              </a:rPr>
              <a:t>n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为偶数时）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.</a:t>
            </a:r>
            <a:endParaRPr lang="zh-CN" altLang="en-US" sz="240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0501" name="图片 1" descr="1a13552943n1401538004c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8350" y="3846513"/>
            <a:ext cx="2535238" cy="2095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5" name="文本框 99"/>
          <p:cNvSpPr txBox="1"/>
          <p:nvPr/>
        </p:nvSpPr>
        <p:spPr>
          <a:xfrm>
            <a:off x="590550" y="3435350"/>
            <a:ext cx="7672388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3.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对任意实数</a:t>
            </a:r>
            <a:r>
              <a:rPr lang="en-US" altLang="zh-CN" sz="2800" i="1">
                <a:latin typeface="Times New Roman" panose="02020603050405020304" pitchFamily="18" charset="0"/>
                <a:ea typeface="黑体" panose="02010609060101010101" pitchFamily="2" charset="-122"/>
              </a:rPr>
              <a:t>a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，下列各式不一定成立的是（     ）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21506" name="图片 1"/>
          <p:cNvPicPr/>
          <p:nvPr/>
        </p:nvPicPr>
        <p:blipFill>
          <a:blip r:embed="rId1"/>
          <a:stretch>
            <a:fillRect/>
          </a:stretch>
        </p:blipFill>
        <p:spPr>
          <a:xfrm>
            <a:off x="2032000" y="3844925"/>
            <a:ext cx="19050" cy="28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07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588" y="4221163"/>
            <a:ext cx="7326312" cy="550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8" name="文本框 101"/>
          <p:cNvSpPr txBox="1"/>
          <p:nvPr/>
        </p:nvSpPr>
        <p:spPr>
          <a:xfrm>
            <a:off x="692150" y="995363"/>
            <a:ext cx="7570788" cy="1382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2.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在                                                  中，最大的数是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　　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)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422400" y="1855788"/>
            <a:ext cx="523875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1510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2400" y="1162050"/>
            <a:ext cx="4391025" cy="504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1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500" y="2667000"/>
            <a:ext cx="7391400" cy="390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文本框 9"/>
          <p:cNvSpPr txBox="1"/>
          <p:nvPr/>
        </p:nvSpPr>
        <p:spPr>
          <a:xfrm>
            <a:off x="7543800" y="3424238"/>
            <a:ext cx="523875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文本框 100"/>
          <p:cNvSpPr txBox="1"/>
          <p:nvPr/>
        </p:nvSpPr>
        <p:spPr>
          <a:xfrm>
            <a:off x="561975" y="449263"/>
            <a:ext cx="8356600" cy="736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4.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厚度是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0.1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毫米的纸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,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将它对折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次后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,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厚度为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0.2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毫米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2530" name="文本框 101"/>
          <p:cNvSpPr txBox="1"/>
          <p:nvPr/>
        </p:nvSpPr>
        <p:spPr>
          <a:xfrm>
            <a:off x="773113" y="1101725"/>
            <a:ext cx="7761287" cy="2030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(1)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对折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次后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,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厚度为多少毫米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?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(2)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对折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7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次后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,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厚度为多少毫米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?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(3)</a:t>
            </a:r>
            <a:r>
              <a:rPr lang="zh-CN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用计算器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计算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对折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30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次后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  <a:sym typeface="宋体" panose="02010600030101010101" pitchFamily="2" charset="-122"/>
              </a:rPr>
              <a:t>纸的</a:t>
            </a:r>
            <a:r>
              <a:rPr lang="zh-CN" altLang="en-US" sz="2800">
                <a:latin typeface="Times New Roman" panose="02020603050405020304" pitchFamily="18" charset="0"/>
                <a:ea typeface="黑体" panose="02010609060101010101" pitchFamily="2" charset="-122"/>
              </a:rPr>
              <a:t>厚度</a:t>
            </a:r>
            <a:r>
              <a:rPr lang="en-US" altLang="zh-CN" sz="2800"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73113" y="3328988"/>
            <a:ext cx="6662737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答案：（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）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0.8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毫米；（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）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12.8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毫米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32111" name="Text Box 18"/>
          <p:cNvSpPr txBox="1"/>
          <p:nvPr/>
        </p:nvSpPr>
        <p:spPr>
          <a:xfrm>
            <a:off x="565150" y="4133850"/>
            <a:ext cx="8639175" cy="736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0.1×2</a:t>
            </a:r>
            <a:r>
              <a:rPr lang="en-US" altLang="zh-CN" sz="2800" baseline="5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30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=0.1×1073741824=107374182.4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（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毫米）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132112" name="Rectangle 19"/>
          <p:cNvSpPr/>
          <p:nvPr/>
        </p:nvSpPr>
        <p:spPr>
          <a:xfrm>
            <a:off x="6021388" y="5438775"/>
            <a:ext cx="1836737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＞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8848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米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" name="Text Box 18"/>
          <p:cNvSpPr txBox="1"/>
          <p:nvPr/>
        </p:nvSpPr>
        <p:spPr>
          <a:xfrm>
            <a:off x="915988" y="5438775"/>
            <a:ext cx="5249862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107374182.4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毫米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=107374.1824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米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32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32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2111" grpId="0"/>
      <p:bldP spid="132112" grpId="0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9" name="Text Box 9"/>
          <p:cNvSpPr txBox="1"/>
          <p:nvPr/>
        </p:nvSpPr>
        <p:spPr>
          <a:xfrm>
            <a:off x="379413" y="479425"/>
            <a:ext cx="6761162" cy="7318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50000"/>
              </a:lnSpc>
            </a:pP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1.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求几个相同因数的积的运算，叫做乘方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458" name="Text Box 18"/>
          <p:cNvSpPr txBox="1"/>
          <p:nvPr/>
        </p:nvSpPr>
        <p:spPr>
          <a:xfrm>
            <a:off x="420688" y="2690813"/>
            <a:ext cx="3448050" cy="731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乘方的符号法则：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459" name="Text Box 19"/>
          <p:cNvSpPr txBox="1"/>
          <p:nvPr/>
        </p:nvSpPr>
        <p:spPr>
          <a:xfrm>
            <a:off x="939800" y="3290888"/>
            <a:ext cx="4983163" cy="7318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50000"/>
              </a:lnSpc>
            </a:pP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）正数的任何次幂都是正数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460" name="Text Box 20"/>
          <p:cNvSpPr txBox="1"/>
          <p:nvPr/>
        </p:nvSpPr>
        <p:spPr>
          <a:xfrm>
            <a:off x="939800" y="3748088"/>
            <a:ext cx="7827963" cy="7318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50000"/>
              </a:lnSpc>
            </a:pP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）负数的奇次幂是负数，负数的偶次幂是正数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461" name="Text Box 21"/>
          <p:cNvSpPr txBox="1"/>
          <p:nvPr/>
        </p:nvSpPr>
        <p:spPr>
          <a:xfrm>
            <a:off x="939800" y="4281488"/>
            <a:ext cx="4627563" cy="7318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50000"/>
              </a:lnSpc>
            </a:pP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280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2800">
                <a:latin typeface="黑体" panose="02010609060101010101" pitchFamily="2" charset="-122"/>
                <a:ea typeface="黑体" panose="02010609060101010101" pitchFamily="2" charset="-122"/>
              </a:rPr>
              <a:t>）零的正整数次幂都是零</a:t>
            </a:r>
            <a:endParaRPr lang="zh-CN" altLang="en-US" sz="28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3558" name="矩形 80"/>
          <p:cNvSpPr/>
          <p:nvPr/>
        </p:nvSpPr>
        <p:spPr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solidFill>
                  <a:srgbClr val="228B8B"/>
                </a:solidFill>
                <a:latin typeface="Arial" panose="020B0604020202020204" pitchFamily="34" charset="0"/>
                <a:ea typeface="方正姚体" pitchFamily="2" charset="-122"/>
              </a:rPr>
              <a:t>课堂小结</a:t>
            </a:r>
            <a:endParaRPr lang="zh-CN" altLang="en-US" sz="2000" dirty="0">
              <a:solidFill>
                <a:srgbClr val="228B8B"/>
              </a:solidFill>
              <a:latin typeface="Arial" panose="020B0604020202020204" pitchFamily="34" charset="0"/>
            </a:endParaRPr>
          </a:p>
        </p:txBody>
      </p:sp>
      <p:grpSp>
        <p:nvGrpSpPr>
          <p:cNvPr id="3" name="Group 11"/>
          <p:cNvGrpSpPr/>
          <p:nvPr/>
        </p:nvGrpSpPr>
        <p:grpSpPr>
          <a:xfrm>
            <a:off x="2905125" y="1214438"/>
            <a:ext cx="1628775" cy="739775"/>
            <a:chOff x="1362" y="2714"/>
            <a:chExt cx="1176" cy="830"/>
          </a:xfrm>
        </p:grpSpPr>
        <p:graphicFrame>
          <p:nvGraphicFramePr>
            <p:cNvPr id="23560" name="Object 12">
              <a:hlinkClick r:id="" action="ppaction://ole?verb="/>
            </p:cNvPr>
            <p:cNvGraphicFramePr/>
            <p:nvPr/>
          </p:nvGraphicFramePr>
          <p:xfrm>
            <a:off x="2063" y="2714"/>
            <a:ext cx="475" cy="8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name="" r:id="rId1" imgW="166370" imgH="191770" progId="Equation.DSMT4">
                    <p:embed/>
                  </p:oleObj>
                </mc:Choice>
                <mc:Fallback>
                  <p:oleObj name="" r:id="rId1" imgW="166370" imgH="191770" progId="Equation.DSMT4">
                    <p:embed/>
                    <p:pic>
                      <p:nvPicPr>
                        <p:cNvPr id="0" name="图片 3080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063" y="2714"/>
                          <a:ext cx="475" cy="830"/>
                        </a:xfrm>
                        <a:prstGeom prst="rect">
                          <a:avLst/>
                        </a:prstGeom>
                        <a:solidFill>
                          <a:srgbClr val="FFFFC8"/>
                        </a:solidFill>
                        <a:ln w="9525" cap="flat" cmpd="sng">
                          <a:solidFill>
                            <a:schemeClr val="folHlink"/>
                          </a:solidFill>
                          <a:prstDash val="solid"/>
                          <a:miter/>
                          <a:headEnd type="none" w="med" len="med"/>
                          <a:tailEnd type="none" w="med" len="med"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3561" name="Line 13"/>
            <p:cNvSpPr/>
            <p:nvPr/>
          </p:nvSpPr>
          <p:spPr>
            <a:xfrm>
              <a:off x="1668" y="3062"/>
              <a:ext cx="390" cy="1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3562" name="Text Box 14"/>
            <p:cNvSpPr txBox="1"/>
            <p:nvPr/>
          </p:nvSpPr>
          <p:spPr>
            <a:xfrm>
              <a:off x="1362" y="2831"/>
              <a:ext cx="336" cy="581"/>
            </a:xfrm>
            <a:prstGeom prst="rect">
              <a:avLst/>
            </a:prstGeom>
            <a:noFill/>
            <a:ln w="9525" cap="flat" cmpd="sng">
              <a:solidFill>
                <a:schemeClr val="accen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幂</a:t>
              </a:r>
              <a:endPara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8449" name="Group 17"/>
          <p:cNvGrpSpPr/>
          <p:nvPr/>
        </p:nvGrpSpPr>
        <p:grpSpPr>
          <a:xfrm>
            <a:off x="4445000" y="1249363"/>
            <a:ext cx="1563688" cy="517525"/>
            <a:chOff x="2683" y="2893"/>
            <a:chExt cx="985" cy="326"/>
          </a:xfrm>
        </p:grpSpPr>
        <p:sp>
          <p:nvSpPr>
            <p:cNvPr id="23564" name="Text Box 18"/>
            <p:cNvSpPr txBox="1"/>
            <p:nvPr/>
          </p:nvSpPr>
          <p:spPr>
            <a:xfrm>
              <a:off x="2883" y="2893"/>
              <a:ext cx="785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dirty="0">
                  <a:solidFill>
                    <a:srgbClr val="FF0000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指数</a:t>
              </a:r>
              <a:endParaRPr lang="zh-CN" altLang="en-US" sz="28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23565" name="Line 20"/>
            <p:cNvSpPr/>
            <p:nvPr/>
          </p:nvSpPr>
          <p:spPr>
            <a:xfrm flipH="1">
              <a:off x="2683" y="3024"/>
              <a:ext cx="249" cy="0"/>
            </a:xfrm>
            <a:prstGeom prst="line">
              <a:avLst/>
            </a:prstGeom>
            <a:ln w="31750" cap="flat" cmpd="sng">
              <a:solidFill>
                <a:srgbClr val="0000FF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6" name="Group 21"/>
          <p:cNvGrpSpPr/>
          <p:nvPr/>
        </p:nvGrpSpPr>
        <p:grpSpPr>
          <a:xfrm>
            <a:off x="3733800" y="1866900"/>
            <a:ext cx="1066800" cy="903288"/>
            <a:chOff x="2013" y="3379"/>
            <a:chExt cx="672" cy="569"/>
          </a:xfrm>
        </p:grpSpPr>
        <p:sp>
          <p:nvSpPr>
            <p:cNvPr id="23567" name="Text Box 22"/>
            <p:cNvSpPr txBox="1"/>
            <p:nvPr/>
          </p:nvSpPr>
          <p:spPr>
            <a:xfrm>
              <a:off x="2013" y="3622"/>
              <a:ext cx="672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2" charset="-122"/>
                </a:rPr>
                <a:t>底数</a:t>
              </a:r>
              <a:endPara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endParaRPr>
            </a:p>
          </p:txBody>
        </p:sp>
        <p:sp>
          <p:nvSpPr>
            <p:cNvPr id="23568" name="Line 23"/>
            <p:cNvSpPr/>
            <p:nvPr/>
          </p:nvSpPr>
          <p:spPr>
            <a:xfrm flipV="1">
              <a:off x="2247" y="3379"/>
              <a:ext cx="0" cy="249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advTm="14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1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1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9" grpId="0"/>
      <p:bldP spid="61458" grpId="0"/>
      <p:bldP spid="61459" grpId="0"/>
      <p:bldP spid="61460" grpId="0"/>
      <p:bldP spid="61461" grpId="0"/>
    </p:bldLst>
  </p:timing>
</p:sld>
</file>

<file path=ppt/theme/theme1.xml><?xml version="1.0" encoding="utf-8"?>
<a:theme xmlns:a="http://schemas.openxmlformats.org/drawingml/2006/main" name="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2153</Words>
  <Application>WPS 演示</Application>
  <PresentationFormat>在屏幕上显示</PresentationFormat>
  <Paragraphs>319</Paragraphs>
  <Slides>20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16</vt:i4>
      </vt:variant>
      <vt:variant>
        <vt:lpstr>幻灯片标题</vt:lpstr>
      </vt:variant>
      <vt:variant>
        <vt:i4>20</vt:i4>
      </vt:variant>
    </vt:vector>
  </HeadingPairs>
  <TitlesOfParts>
    <vt:vector size="46" baseType="lpstr">
      <vt:lpstr>Arial</vt:lpstr>
      <vt:lpstr>宋体</vt:lpstr>
      <vt:lpstr>Wingdings</vt:lpstr>
      <vt:lpstr>微软雅黑</vt:lpstr>
      <vt:lpstr>黑体</vt:lpstr>
      <vt:lpstr>隶书</vt:lpstr>
      <vt:lpstr>方正姚体</vt:lpstr>
      <vt:lpstr>Times New Roman</vt:lpstr>
      <vt:lpstr>Arial Unicode MS</vt:lpstr>
      <vt:lpstr>自定义设计方案</vt:lpstr>
      <vt:lpstr>Equation.3</vt:lpstr>
      <vt:lpstr>Equation.KSEE3</vt:lpstr>
      <vt:lpstr>Equation.KSEE3</vt:lpstr>
      <vt:lpstr>Equation.DSMT4</vt:lpstr>
      <vt:lpstr>Equation.DSMT4</vt:lpstr>
      <vt:lpstr>Equation.3</vt:lpstr>
      <vt:lpstr>Equation.KSEE3</vt:lpstr>
      <vt:lpstr>Equation.DSMT4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keywords>www.czsx.com.cn</cp:keywords>
  <dc:description>www.czsx.com.cn</dc:description>
  <dc:subject>www.czsx.com.cn</dc:subject>
  <cp:category>www.czsx.com.cn</cp:category>
  <cp:lastModifiedBy>86139</cp:lastModifiedBy>
  <cp:revision>529</cp:revision>
  <dcterms:created xsi:type="dcterms:W3CDTF">2015-07-09T08:14:18Z</dcterms:created>
  <dcterms:modified xsi:type="dcterms:W3CDTF">2019-09-26T07:56:39Z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2052-11.3.0.8632</vt:lpwstr>
  </property>
</Properties>
</file>