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1"/>
  </p:sldMasterIdLst>
  <p:sldIdLst>
    <p:sldId id="256" r:id="rId2"/>
    <p:sldId id="673" r:id="rId3"/>
    <p:sldId id="674" r:id="rId4"/>
    <p:sldId id="675" r:id="rId5"/>
    <p:sldId id="676" r:id="rId6"/>
    <p:sldId id="677" r:id="rId7"/>
    <p:sldId id="678" r:id="rId8"/>
    <p:sldId id="679" r:id="rId9"/>
    <p:sldId id="680" r:id="rId10"/>
    <p:sldId id="681" r:id="rId11"/>
    <p:sldId id="682" r:id="rId12"/>
    <p:sldId id="683" r:id="rId13"/>
    <p:sldId id="684" r:id="rId14"/>
    <p:sldId id="725" r:id="rId15"/>
    <p:sldId id="686" r:id="rId16"/>
    <p:sldId id="726" r:id="rId17"/>
    <p:sldId id="689" r:id="rId18"/>
    <p:sldId id="727" r:id="rId19"/>
    <p:sldId id="692" r:id="rId20"/>
    <p:sldId id="693" r:id="rId21"/>
    <p:sldId id="694" r:id="rId22"/>
    <p:sldId id="695" r:id="rId23"/>
    <p:sldId id="696" r:id="rId24"/>
    <p:sldId id="697" r:id="rId25"/>
    <p:sldId id="698" r:id="rId26"/>
    <p:sldId id="700" r:id="rId27"/>
    <p:sldId id="701" r:id="rId28"/>
    <p:sldId id="728" r:id="rId29"/>
    <p:sldId id="702" r:id="rId30"/>
    <p:sldId id="703" r:id="rId31"/>
    <p:sldId id="704" r:id="rId32"/>
    <p:sldId id="705" r:id="rId33"/>
    <p:sldId id="70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0025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215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946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01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068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865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501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979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832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374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493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2F428C9-97A5-4311-8C07-726510F4F3DC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592DE6B-EF2C-4B0E-B198-2EFD098A7540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1843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02E96B-4950-42D2-AF01-6E9E81A2AF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50777" y="277171"/>
            <a:ext cx="10058400" cy="3566160"/>
          </a:xfrm>
        </p:spPr>
        <p:txBody>
          <a:bodyPr/>
          <a:lstStyle/>
          <a:p>
            <a:r>
              <a:rPr lang="en-US" altLang="zh-CN" dirty="0"/>
              <a:t>Unit4 Inventions</a:t>
            </a: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D7926FB-14BC-4B6B-8F25-91EDEF1A27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zh-CN" sz="4000" dirty="0">
                <a:solidFill>
                  <a:srgbClr val="FF0000"/>
                </a:solidFill>
              </a:rPr>
              <a:t>Language points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063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6A5CD80A-4213-43BA-9A10-9BE0A151DC4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1186895" y="955596"/>
            <a:ext cx="9105695" cy="452437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 1. advertisement      </a:t>
            </a:r>
            <a:r>
              <a:rPr lang="en-US" altLang="zh-CN" sz="3200" b="1" i="1" dirty="0">
                <a:solidFill>
                  <a:srgbClr val="000000"/>
                </a:solidFill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</a:rPr>
              <a:t>. </a:t>
            </a:r>
            <a:r>
              <a:rPr lang="zh-CN" altLang="en-US" sz="3200" b="1" dirty="0">
                <a:solidFill>
                  <a:srgbClr val="000000"/>
                </a:solidFill>
              </a:rPr>
              <a:t>广告 </a:t>
            </a:r>
            <a:r>
              <a:rPr lang="en-US" altLang="zh-CN" sz="3200" b="1" dirty="0">
                <a:solidFill>
                  <a:srgbClr val="000000"/>
                </a:solidFill>
              </a:rPr>
              <a:t>[C]</a:t>
            </a:r>
            <a:endParaRPr lang="zh-CN" altLang="en-US" sz="3200" b="1" dirty="0">
              <a:solidFill>
                <a:srgbClr val="000000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缩写：</a:t>
            </a:r>
            <a:r>
              <a:rPr lang="en-US" altLang="zh-CN" sz="3200" b="1" dirty="0">
                <a:solidFill>
                  <a:srgbClr val="0000FF"/>
                </a:solidFill>
              </a:rPr>
              <a:t>ad [</a:t>
            </a:r>
            <a:r>
              <a:rPr lang="zh-CN" altLang="en-US" sz="3200" b="1" dirty="0">
                <a:solidFill>
                  <a:srgbClr val="0000FF"/>
                </a:solidFill>
              </a:rPr>
              <a:t>复数</a:t>
            </a:r>
            <a:r>
              <a:rPr lang="en-US" altLang="zh-CN" sz="3200" b="1" dirty="0">
                <a:solidFill>
                  <a:srgbClr val="0000FF"/>
                </a:solidFill>
              </a:rPr>
              <a:t>+s]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advertise  </a:t>
            </a:r>
            <a:r>
              <a:rPr lang="en-US" altLang="zh-CN" sz="3200" b="1" i="1" dirty="0">
                <a:solidFill>
                  <a:srgbClr val="0000FF"/>
                </a:solidFill>
              </a:rPr>
              <a:t>v</a:t>
            </a:r>
            <a:r>
              <a:rPr lang="en-US" altLang="zh-CN" sz="3200" b="1" dirty="0">
                <a:solidFill>
                  <a:srgbClr val="0000FF"/>
                </a:solidFill>
              </a:rPr>
              <a:t>. </a:t>
            </a:r>
            <a:r>
              <a:rPr lang="zh-CN" altLang="en-US" sz="3200" b="1" dirty="0">
                <a:solidFill>
                  <a:srgbClr val="0000FF"/>
                </a:solidFill>
              </a:rPr>
              <a:t>做广告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advertise for </a:t>
            </a:r>
            <a:r>
              <a:rPr lang="en-US" altLang="zh-CN" sz="3200" b="1" dirty="0" err="1">
                <a:solidFill>
                  <a:srgbClr val="0000FF"/>
                </a:solidFill>
              </a:rPr>
              <a:t>sth</a:t>
            </a:r>
            <a:r>
              <a:rPr lang="en-US" altLang="zh-CN" sz="3200" b="1" dirty="0">
                <a:solidFill>
                  <a:srgbClr val="0000FF"/>
                </a:solidFill>
              </a:rPr>
              <a:t>. </a:t>
            </a:r>
            <a:r>
              <a:rPr lang="zh-CN" altLang="en-US" sz="3200" b="1" dirty="0">
                <a:solidFill>
                  <a:srgbClr val="0000FF"/>
                </a:solidFill>
              </a:rPr>
              <a:t>登广告征聘</a:t>
            </a:r>
            <a:r>
              <a:rPr lang="en-US" altLang="zh-CN" sz="3200" b="1" dirty="0">
                <a:solidFill>
                  <a:srgbClr val="0000FF"/>
                </a:solidFill>
              </a:rPr>
              <a:t>…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我们公司在登广告征聘一位新的销售经理。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Our company is advertising for a new sales manager.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8299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Rectangle 3">
            <a:extLst>
              <a:ext uri="{FF2B5EF4-FFF2-40B4-BE49-F238E27FC236}">
                <a16:creationId xmlns:a16="http://schemas.microsoft.com/office/drawing/2014/main" id="{A57C2318-AB2D-4B9C-98AF-316B1B80931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38453" y="-76200"/>
            <a:ext cx="10326234" cy="650965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2. funny                           </a:t>
            </a:r>
            <a:r>
              <a:rPr lang="zh-CN" altLang="en-US" sz="3200" b="1" dirty="0">
                <a:solidFill>
                  <a:srgbClr val="FF0000"/>
                </a:solidFill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</a:rPr>
              <a:t>）</a:t>
            </a:r>
            <a:r>
              <a:rPr lang="en-US" altLang="zh-CN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i="1" dirty="0">
                <a:solidFill>
                  <a:srgbClr val="FF0000"/>
                </a:solidFill>
              </a:rPr>
              <a:t>adj</a:t>
            </a:r>
            <a:r>
              <a:rPr lang="en-US" altLang="zh-CN" sz="3200" b="1" dirty="0">
                <a:solidFill>
                  <a:srgbClr val="FF0000"/>
                </a:solidFill>
              </a:rPr>
              <a:t>. </a:t>
            </a:r>
            <a:r>
              <a:rPr lang="zh-CN" altLang="en-US" sz="3200" b="1" dirty="0">
                <a:solidFill>
                  <a:srgbClr val="FF0000"/>
                </a:solidFill>
              </a:rPr>
              <a:t>滑稽的；好笑的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                                          </a:t>
            </a:r>
            <a:r>
              <a:rPr lang="zh-CN" altLang="en-US" sz="3200" b="1" dirty="0">
                <a:solidFill>
                  <a:srgbClr val="FF0000"/>
                </a:solidFill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</a:rPr>
              <a:t>）</a:t>
            </a:r>
            <a:r>
              <a:rPr lang="en-US" altLang="zh-CN" sz="3200" b="1" dirty="0">
                <a:solidFill>
                  <a:srgbClr val="FF0000"/>
                </a:solidFill>
              </a:rPr>
              <a:t>adj. </a:t>
            </a:r>
            <a:r>
              <a:rPr lang="zh-CN" altLang="en-US" sz="3200" b="1" dirty="0">
                <a:solidFill>
                  <a:srgbClr val="FF0000"/>
                </a:solidFill>
              </a:rPr>
              <a:t>奇怪的</a:t>
            </a:r>
            <a:r>
              <a:rPr lang="en-US" altLang="zh-CN" sz="3200" b="1" dirty="0">
                <a:solidFill>
                  <a:srgbClr val="FF0000"/>
                </a:solidFill>
              </a:rPr>
              <a:t>【=strange】</a:t>
            </a:r>
          </a:p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今天我碰上了一件奇怪的事。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Today a funny thing happened to me.</a:t>
            </a:r>
          </a:p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endParaRPr lang="zh-CN" altLang="en-US" sz="3200" b="1" dirty="0">
              <a:solidFill>
                <a:srgbClr val="000000"/>
              </a:solidFill>
            </a:endParaRPr>
          </a:p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fun                                          </a:t>
            </a:r>
            <a:r>
              <a:rPr lang="en-US" altLang="zh-CN" sz="3200" b="1" i="1" dirty="0">
                <a:solidFill>
                  <a:srgbClr val="0000FF"/>
                </a:solidFill>
              </a:rPr>
              <a:t>n</a:t>
            </a:r>
            <a:r>
              <a:rPr lang="en-US" altLang="zh-CN" sz="3200" b="1" dirty="0">
                <a:solidFill>
                  <a:srgbClr val="0000FF"/>
                </a:solidFill>
              </a:rPr>
              <a:t>. </a:t>
            </a:r>
            <a:r>
              <a:rPr lang="zh-CN" altLang="en-US" sz="3200" b="1" dirty="0">
                <a:solidFill>
                  <a:srgbClr val="0000FF"/>
                </a:solidFill>
              </a:rPr>
              <a:t>乐趣</a:t>
            </a:r>
          </a:p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have great fun =enjoy oneself </a:t>
            </a:r>
            <a:r>
              <a:rPr lang="zh-CN" altLang="en-US" sz="3200" b="1" dirty="0">
                <a:solidFill>
                  <a:srgbClr val="0000FF"/>
                </a:solidFill>
              </a:rPr>
              <a:t>过得愉快，开心</a:t>
            </a:r>
          </a:p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我的老师喜欢讲那些很好笑的笑话。</a:t>
            </a:r>
          </a:p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My teacher likes to tell some funny jokes.</a:t>
            </a:r>
          </a:p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 2" panose="05020102010507070707" pitchFamily="18" charset="2"/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7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05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>
            <a:extLst>
              <a:ext uri="{FF2B5EF4-FFF2-40B4-BE49-F238E27FC236}">
                <a16:creationId xmlns:a16="http://schemas.microsoft.com/office/drawing/2014/main" id="{28FCC26C-2931-4776-A7FA-BE1EE26640F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981075"/>
            <a:ext cx="8229600" cy="481965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3. create                                   </a:t>
            </a:r>
            <a:r>
              <a:rPr lang="en-US" altLang="zh-CN" sz="3200" b="1" i="1" dirty="0">
                <a:solidFill>
                  <a:srgbClr val="000000"/>
                </a:solidFill>
              </a:rPr>
              <a:t>v</a:t>
            </a:r>
            <a:r>
              <a:rPr lang="en-US" altLang="zh-CN" sz="3200" b="1" dirty="0">
                <a:solidFill>
                  <a:srgbClr val="000000"/>
                </a:solidFill>
              </a:rPr>
              <a:t>. </a:t>
            </a:r>
            <a:r>
              <a:rPr lang="zh-CN" altLang="en-US" sz="3200" b="1" dirty="0">
                <a:solidFill>
                  <a:srgbClr val="000000"/>
                </a:solidFill>
              </a:rPr>
              <a:t>创造；创作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    creation                                </a:t>
            </a:r>
            <a:r>
              <a:rPr lang="en-US" altLang="zh-CN" sz="3200" b="1" i="1" dirty="0">
                <a:solidFill>
                  <a:srgbClr val="0000FF"/>
                </a:solidFill>
              </a:rPr>
              <a:t>n</a:t>
            </a:r>
            <a:r>
              <a:rPr lang="en-US" altLang="zh-CN" sz="3200" b="1" dirty="0">
                <a:solidFill>
                  <a:srgbClr val="0000FF"/>
                </a:solidFill>
              </a:rPr>
              <a:t>. </a:t>
            </a:r>
            <a:r>
              <a:rPr lang="zh-CN" altLang="en-US" sz="3200" b="1" dirty="0">
                <a:solidFill>
                  <a:srgbClr val="0000FF"/>
                </a:solidFill>
              </a:rPr>
              <a:t>创作，作品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    creative                                </a:t>
            </a:r>
            <a:r>
              <a:rPr lang="en-US" altLang="zh-CN" sz="3200" b="1" i="1" dirty="0">
                <a:solidFill>
                  <a:srgbClr val="0000FF"/>
                </a:solidFill>
              </a:rPr>
              <a:t>adj</a:t>
            </a:r>
            <a:r>
              <a:rPr lang="en-US" altLang="zh-CN" sz="3200" b="1" dirty="0">
                <a:solidFill>
                  <a:srgbClr val="0000FF"/>
                </a:solidFill>
              </a:rPr>
              <a:t>. </a:t>
            </a:r>
            <a:r>
              <a:rPr lang="zh-CN" altLang="en-US" sz="3200" b="1" dirty="0">
                <a:solidFill>
                  <a:srgbClr val="0000FF"/>
                </a:solidFill>
              </a:rPr>
              <a:t>有创造力的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你相信上帝创造世界的说法吗？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Do you believe that God created the world?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355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1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>
            <a:extLst>
              <a:ext uri="{FF2B5EF4-FFF2-40B4-BE49-F238E27FC236}">
                <a16:creationId xmlns:a16="http://schemas.microsoft.com/office/drawing/2014/main" id="{81FDB2F2-027F-4251-B4F2-D5E855C082E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89936" y="1216999"/>
            <a:ext cx="11257936" cy="5018087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4. telephone                      	</a:t>
            </a:r>
            <a:r>
              <a:rPr lang="en-US" altLang="zh-CN" sz="3200" b="1" i="1" dirty="0">
                <a:solidFill>
                  <a:srgbClr val="000000"/>
                </a:solidFill>
              </a:rPr>
              <a:t>n.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</a:rPr>
              <a:t>电话；电话机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zh-CN" sz="3200" b="1" dirty="0">
              <a:solidFill>
                <a:srgbClr val="0000FF"/>
              </a:solidFill>
            </a:endParaRP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与某人通电话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	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打电话</a:t>
            </a:r>
            <a:endParaRPr lang="en-US" altLang="zh-CN" sz="3200" b="1" dirty="0">
              <a:solidFill>
                <a:srgbClr val="0000FF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ED8173E-CEC5-44F6-8CAC-9DB41A73E0C1}"/>
              </a:ext>
            </a:extLst>
          </p:cNvPr>
          <p:cNvSpPr txBox="1"/>
          <p:nvPr/>
        </p:nvSpPr>
        <p:spPr>
          <a:xfrm>
            <a:off x="3099332" y="2090060"/>
            <a:ext cx="31195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</a:rPr>
              <a:t>on the telephone</a:t>
            </a:r>
            <a:endParaRPr lang="zh-CN" altLang="en-US" sz="32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2B7AACA-5A09-4F82-9740-C2BA6CC5F8CB}"/>
              </a:ext>
            </a:extLst>
          </p:cNvPr>
          <p:cNvSpPr txBox="1"/>
          <p:nvPr/>
        </p:nvSpPr>
        <p:spPr>
          <a:xfrm>
            <a:off x="3099332" y="2862946"/>
            <a:ext cx="40917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</a:rPr>
              <a:t> make a telephone call 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90683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>
            <a:extLst>
              <a:ext uri="{FF2B5EF4-FFF2-40B4-BE49-F238E27FC236}">
                <a16:creationId xmlns:a16="http://schemas.microsoft.com/office/drawing/2014/main" id="{E65F7F9A-1A7D-4127-A3A6-ED95FD97161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981076"/>
            <a:ext cx="8229600" cy="5256438"/>
          </a:xfrm>
        </p:spPr>
        <p:txBody>
          <a:bodyPr>
            <a:normAutofit/>
          </a:bodyPr>
          <a:lstStyle/>
          <a:p>
            <a:pPr>
              <a:lnSpc>
                <a:spcPct val="13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5. wheel                                   </a:t>
            </a:r>
          </a:p>
          <a:p>
            <a:pPr>
              <a:lnSpc>
                <a:spcPct val="135000"/>
              </a:lnSpc>
              <a:buFont typeface="Wingdings 2" panose="05020102010507070707" pitchFamily="18" charset="2"/>
              <a:buNone/>
            </a:pPr>
            <a:r>
              <a:rPr lang="en-US" altLang="zh-CN" sz="3200" b="1" i="1" dirty="0">
                <a:solidFill>
                  <a:srgbClr val="000000"/>
                </a:solidFill>
              </a:rPr>
              <a:t>(1) n.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</a:rPr>
              <a:t>车轮；轮子</a:t>
            </a:r>
          </a:p>
          <a:p>
            <a:pPr>
              <a:lnSpc>
                <a:spcPct val="135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谁知道车轮的历史？</a:t>
            </a:r>
          </a:p>
          <a:p>
            <a:pPr>
              <a:lnSpc>
                <a:spcPct val="135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Who knows the history of wheel?</a:t>
            </a:r>
          </a:p>
          <a:p>
            <a:pPr>
              <a:lnSpc>
                <a:spcPct val="135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en-US" altLang="zh-CN" sz="3200" b="1" i="1" dirty="0">
                <a:solidFill>
                  <a:schemeClr val="tx1"/>
                </a:solidFill>
              </a:rPr>
              <a:t>(2) </a:t>
            </a:r>
            <a:r>
              <a:rPr lang="en-US" altLang="zh-CN" sz="3200" b="1" dirty="0">
                <a:solidFill>
                  <a:schemeClr val="tx1"/>
                </a:solidFill>
              </a:rPr>
              <a:t>n. </a:t>
            </a:r>
            <a:r>
              <a:rPr lang="zh-CN" altLang="en-US" sz="3200" b="1" dirty="0">
                <a:solidFill>
                  <a:schemeClr val="tx1"/>
                </a:solidFill>
              </a:rPr>
              <a:t>方向盘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>
              <a:lnSpc>
                <a:spcPct val="135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你想开车吗？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>
              <a:lnSpc>
                <a:spcPct val="135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Do you want to take the wheel</a:t>
            </a:r>
            <a:r>
              <a:rPr lang="zh-CN" altLang="en-US" sz="3200" b="1" dirty="0">
                <a:solidFill>
                  <a:schemeClr val="tx1"/>
                </a:solidFill>
              </a:rPr>
              <a:t>？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>
              <a:lnSpc>
                <a:spcPct val="135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endParaRPr lang="zh-CN" altLang="en-US" sz="32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15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70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70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70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2EBE058B-5F38-4F5E-BAC0-DECCB1D7577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34911" y="92521"/>
            <a:ext cx="10683718" cy="4602027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 6. They help people </a:t>
            </a:r>
            <a:r>
              <a:rPr lang="en-US" altLang="zh-CN" sz="3200" b="1" dirty="0">
                <a:solidFill>
                  <a:srgbClr val="FF0000"/>
                </a:solidFill>
              </a:rPr>
              <a:t>live a better life</a:t>
            </a:r>
            <a:r>
              <a:rPr lang="en-US" altLang="zh-CN" sz="3200" b="1" dirty="0"/>
              <a:t>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    </a:t>
            </a:r>
            <a:r>
              <a:rPr lang="zh-CN" altLang="en-US" sz="3200" b="1" dirty="0"/>
              <a:t>它们帮助人们过上更好的生活。</a:t>
            </a:r>
            <a:endParaRPr lang="en-US" altLang="zh-CN" sz="3200" b="1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i="1" dirty="0"/>
              <a:t>live a good/rich/poor life	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过好的</a:t>
            </a:r>
            <a:r>
              <a:rPr lang="en-US" altLang="zh-CN" sz="3200" b="1" dirty="0"/>
              <a:t>/</a:t>
            </a:r>
            <a:r>
              <a:rPr lang="zh-CN" altLang="en-US" sz="3200" b="1" dirty="0"/>
              <a:t>富裕的</a:t>
            </a:r>
            <a:r>
              <a:rPr lang="en-US" altLang="zh-CN" sz="3200" b="1" dirty="0"/>
              <a:t>/</a:t>
            </a:r>
            <a:r>
              <a:rPr lang="zh-CN" altLang="en-US" sz="3200" b="1" dirty="0"/>
              <a:t>贫穷的生活</a:t>
            </a:r>
            <a:endParaRPr lang="en-US" altLang="zh-CN" sz="3200" b="1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 dirty="0"/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/>
              <a:t>我觉得老虎在森林里能生活得更好。</a:t>
            </a:r>
            <a:r>
              <a:rPr lang="en-US" altLang="zh-CN" sz="3200" b="1" dirty="0"/>
              <a:t>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 think tigers can live a better life in the forest.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过丰富的生活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to live a full life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尽可能过丰富的生活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to live one’s life as fully as possible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7468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9D89486-3CFD-4DF1-AB71-FD8FFF9C78A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20877" y="492895"/>
            <a:ext cx="11680723" cy="609441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rgbClr val="FF0000"/>
                </a:solidFill>
              </a:rPr>
              <a:t>7. The </a:t>
            </a:r>
            <a:r>
              <a:rPr lang="en-US" sz="3000" b="1" i="1" dirty="0">
                <a:solidFill>
                  <a:srgbClr val="FF0000"/>
                </a:solidFill>
              </a:rPr>
              <a:t>following</a:t>
            </a:r>
            <a:r>
              <a:rPr lang="en-US" sz="3000" b="1" dirty="0"/>
              <a:t> are three of the most important  inventions </a:t>
            </a:r>
            <a:r>
              <a:rPr lang="en-US" sz="3000" b="1" dirty="0">
                <a:solidFill>
                  <a:srgbClr val="FF0000"/>
                </a:solidFill>
              </a:rPr>
              <a:t>in history</a:t>
            </a:r>
            <a:r>
              <a:rPr lang="en-US" sz="3000" b="1" dirty="0"/>
              <a:t>. </a:t>
            </a:r>
            <a:endParaRPr lang="en-US" altLang="zh-CN" sz="3000" b="1" dirty="0"/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3000" dirty="0"/>
              <a:t>    下面是历史上最重要的发明中的三项。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US" altLang="zh-CN" sz="3000" dirty="0"/>
              <a:t> </a:t>
            </a:r>
            <a:r>
              <a:rPr lang="en-US" altLang="zh-CN" sz="3000" b="1" dirty="0">
                <a:solidFill>
                  <a:srgbClr val="FF0000"/>
                </a:solidFill>
              </a:rPr>
              <a:t> following: n.</a:t>
            </a:r>
            <a:r>
              <a:rPr lang="zh-CN" altLang="en-US" sz="3000" b="1" dirty="0">
                <a:solidFill>
                  <a:srgbClr val="FF0000"/>
                </a:solidFill>
              </a:rPr>
              <a:t>（单复数同形） ；</a:t>
            </a:r>
            <a:r>
              <a:rPr lang="en-US" altLang="zh-CN" sz="3000" b="1" dirty="0">
                <a:solidFill>
                  <a:srgbClr val="FF0000"/>
                </a:solidFill>
              </a:rPr>
              <a:t>the following:</a:t>
            </a:r>
            <a:r>
              <a:rPr lang="zh-CN" altLang="en-US" sz="3000" b="1" dirty="0">
                <a:solidFill>
                  <a:srgbClr val="FF0000"/>
                </a:solidFill>
              </a:rPr>
              <a:t>“下列；下述”。</a:t>
            </a:r>
            <a:endParaRPr lang="en-US" altLang="zh-CN" sz="30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zh-CN" altLang="en-US" sz="3000" b="1" dirty="0">
                <a:solidFill>
                  <a:schemeClr val="tx1"/>
                </a:solidFill>
              </a:rPr>
              <a:t>作主语时，如果指的是</a:t>
            </a:r>
            <a:r>
              <a:rPr lang="en-US" altLang="zh-CN" sz="3000" b="1" dirty="0">
                <a:solidFill>
                  <a:srgbClr val="7030A0"/>
                </a:solidFill>
              </a:rPr>
              <a:t>[C]</a:t>
            </a:r>
            <a:r>
              <a:rPr lang="zh-CN" altLang="en-US" sz="3000" b="1" dirty="0">
                <a:solidFill>
                  <a:srgbClr val="7030A0"/>
                </a:solidFill>
              </a:rPr>
              <a:t>单或</a:t>
            </a:r>
            <a:r>
              <a:rPr lang="en-US" altLang="zh-CN" sz="3000" b="1" dirty="0">
                <a:solidFill>
                  <a:srgbClr val="7030A0"/>
                </a:solidFill>
              </a:rPr>
              <a:t>[U]</a:t>
            </a:r>
            <a:r>
              <a:rPr lang="zh-CN" altLang="en-US" sz="3000" b="1" dirty="0">
                <a:solidFill>
                  <a:schemeClr val="tx1"/>
                </a:solidFill>
              </a:rPr>
              <a:t>， </a:t>
            </a:r>
            <a:r>
              <a:rPr lang="zh-CN" altLang="en-US" sz="3000" b="1" dirty="0">
                <a:solidFill>
                  <a:srgbClr val="7030A0"/>
                </a:solidFill>
              </a:rPr>
              <a:t>谓语动词用单数</a:t>
            </a:r>
            <a:r>
              <a:rPr lang="zh-CN" altLang="en-US" sz="3000" b="1" dirty="0">
                <a:solidFill>
                  <a:schemeClr val="tx1"/>
                </a:solidFill>
              </a:rPr>
              <a:t>；</a:t>
            </a:r>
            <a:endParaRPr lang="en-US" altLang="zh-CN" sz="3000" b="1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zh-CN" altLang="en-US" sz="3000" b="1" dirty="0">
                <a:solidFill>
                  <a:schemeClr val="tx1"/>
                </a:solidFill>
              </a:rPr>
              <a:t>如果指</a:t>
            </a:r>
            <a:r>
              <a:rPr lang="en-US" altLang="zh-CN" sz="3000" b="1" dirty="0">
                <a:solidFill>
                  <a:srgbClr val="7030A0"/>
                </a:solidFill>
              </a:rPr>
              <a:t>[C]</a:t>
            </a:r>
            <a:r>
              <a:rPr lang="zh-CN" altLang="en-US" sz="3000" b="1" dirty="0">
                <a:solidFill>
                  <a:srgbClr val="7030A0"/>
                </a:solidFill>
              </a:rPr>
              <a:t>复</a:t>
            </a:r>
            <a:r>
              <a:rPr lang="zh-CN" altLang="en-US" sz="3000" b="1" dirty="0">
                <a:solidFill>
                  <a:schemeClr val="tx1"/>
                </a:solidFill>
              </a:rPr>
              <a:t>，</a:t>
            </a:r>
            <a:r>
              <a:rPr lang="zh-CN" altLang="en-US" sz="3000" b="1" dirty="0">
                <a:solidFill>
                  <a:srgbClr val="7030A0"/>
                </a:solidFill>
              </a:rPr>
              <a:t>谓语动词用复数</a:t>
            </a:r>
            <a:r>
              <a:rPr lang="zh-CN" altLang="en-US" sz="3000" dirty="0"/>
              <a:t>。</a:t>
            </a:r>
            <a:endParaRPr lang="en-US" altLang="zh-CN" sz="3000" dirty="0"/>
          </a:p>
          <a:p>
            <a:pPr marL="514350" indent="-51435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zh-CN" altLang="en-US" sz="3000" b="1" dirty="0"/>
              <a:t>例如</a:t>
            </a:r>
            <a:r>
              <a:rPr lang="en-US" sz="3000" b="1" dirty="0"/>
              <a:t>：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3000" b="1" dirty="0"/>
              <a:t>全文如下。</a:t>
            </a:r>
            <a:r>
              <a:rPr lang="en-US" sz="3000" b="1" dirty="0"/>
              <a:t>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rgbClr val="FF0000"/>
                </a:solidFill>
              </a:rPr>
              <a:t>The following </a:t>
            </a:r>
            <a:r>
              <a:rPr lang="en-US" altLang="zh-CN" sz="3000" b="1" dirty="0">
                <a:solidFill>
                  <a:srgbClr val="FF0000"/>
                </a:solidFill>
              </a:rPr>
              <a:t>is </a:t>
            </a:r>
            <a:r>
              <a:rPr lang="en-US" sz="3000" b="1" dirty="0">
                <a:solidFill>
                  <a:srgbClr val="FF0000"/>
                </a:solidFill>
              </a:rPr>
              <a:t>the full text. </a:t>
            </a:r>
            <a:endParaRPr lang="zh-CN" altLang="en-US" sz="30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3000" b="1" dirty="0"/>
              <a:t>以下是纽约的一些名胜。</a:t>
            </a:r>
            <a:endParaRPr lang="en-US" sz="3000" b="1" dirty="0"/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en-US" sz="3000" b="1" dirty="0">
                <a:solidFill>
                  <a:srgbClr val="FF0000"/>
                </a:solidFill>
              </a:rPr>
              <a:t>The following are some places of interest in New</a:t>
            </a:r>
            <a:r>
              <a:rPr lang="en-US" altLang="zh-CN" sz="3000" b="1" dirty="0">
                <a:solidFill>
                  <a:srgbClr val="FF0000"/>
                </a:solidFill>
              </a:rPr>
              <a:t> </a:t>
            </a:r>
            <a:r>
              <a:rPr lang="en-US" altLang="en-US" sz="3000" b="1" dirty="0">
                <a:solidFill>
                  <a:srgbClr val="FF0000"/>
                </a:solidFill>
              </a:rPr>
              <a:t>York.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0830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>
            <a:extLst>
              <a:ext uri="{FF2B5EF4-FFF2-40B4-BE49-F238E27FC236}">
                <a16:creationId xmlns:a16="http://schemas.microsoft.com/office/drawing/2014/main" id="{B99A4F4E-22C4-4ECD-93E3-58CFDC8EC14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14220" y="1147354"/>
            <a:ext cx="9947070" cy="492918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following </a:t>
            </a:r>
            <a:r>
              <a:rPr lang="zh-CN" altLang="en-US" sz="3200" dirty="0"/>
              <a:t>：</a:t>
            </a:r>
            <a:r>
              <a:rPr lang="en-US" altLang="zh-CN" sz="3200" b="1" dirty="0">
                <a:solidFill>
                  <a:srgbClr val="FF0000"/>
                </a:solidFill>
              </a:rPr>
              <a:t>adj.</a:t>
            </a:r>
            <a:r>
              <a:rPr lang="zh-CN" altLang="en-US" sz="3200" b="1" dirty="0">
                <a:solidFill>
                  <a:srgbClr val="FF0000"/>
                </a:solidFill>
              </a:rPr>
              <a:t>接下来的，</a:t>
            </a:r>
            <a:r>
              <a:rPr lang="en-US" altLang="zh-CN" sz="3200" b="1" dirty="0">
                <a:solidFill>
                  <a:srgbClr val="FF0000"/>
                </a:solidFill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</a:rPr>
              <a:t>下列的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the following +n. </a:t>
            </a:r>
            <a:r>
              <a:rPr lang="zh-CN" altLang="en-US" sz="3200" b="1" dirty="0">
                <a:solidFill>
                  <a:srgbClr val="FF0000"/>
                </a:solidFill>
              </a:rPr>
              <a:t>接下来的、下列的</a:t>
            </a:r>
            <a:r>
              <a:rPr lang="en-US" altLang="zh-CN" sz="3200" b="1" dirty="0">
                <a:solidFill>
                  <a:srgbClr val="FF0000"/>
                </a:solidFill>
              </a:rPr>
              <a:t>…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第二年，他与女朋友结婚了。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He married his girlfriend in the following year.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你能回答下列问题吗？</a:t>
            </a:r>
            <a:r>
              <a:rPr lang="en-US" altLang="zh-CN" sz="3200" b="1" dirty="0"/>
              <a:t>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Can you answer the following questions?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3596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07A08DAB-FF53-4480-91B4-C6EDEC16521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1" y="830263"/>
            <a:ext cx="8291513" cy="5478462"/>
          </a:xfrm>
        </p:spPr>
        <p:txBody>
          <a:bodyPr>
            <a:normAutofit lnSpcReduction="10000"/>
          </a:bodyPr>
          <a:lstStyle/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en-US" sz="2800" b="1" dirty="0"/>
              <a:t>选择最佳答案填空。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(     ) 1. You have spoken for two hours. The following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____ not enough for </a:t>
            </a:r>
            <a:r>
              <a:rPr lang="en-US" altLang="zh-CN" sz="2800" dirty="0" err="1"/>
              <a:t>Mr</a:t>
            </a:r>
            <a:r>
              <a:rPr lang="en-US" altLang="zh-CN" sz="2800" dirty="0"/>
              <a:t> Li.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A. be             B. are           C. is 	         D. am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(     ) 2. These questions are easy, but the following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____ a little more difficult. Try to work them out.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A. be 		 B. are            C. is          D. am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en-US" sz="2800" b="1" dirty="0"/>
              <a:t>根据中文意思完成句子。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3. </a:t>
            </a:r>
            <a:r>
              <a:rPr lang="zh-CN" altLang="en-US" sz="2800" dirty="0"/>
              <a:t>下面这些哪个是正确的？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	Which of ______ ______ ______ correct?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4. </a:t>
            </a:r>
            <a:r>
              <a:rPr lang="zh-CN" altLang="en-US" sz="2800" dirty="0"/>
              <a:t>请把下列句子翻译成英语。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	Please translate ______ ______ ______ into English.</a:t>
            </a:r>
            <a:endParaRPr lang="zh-CN" altLang="en-US" sz="2800" dirty="0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A831D66A-1D25-4FF9-AF2E-8BE49D5407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5551" y="4578965"/>
            <a:ext cx="4175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the    following    is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27D99B4E-ED61-4A39-972C-87F6DC818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7101" y="1247776"/>
            <a:ext cx="441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C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6BB2C7A2-FCD1-44B9-B674-61D1C236B5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9113" y="2571494"/>
            <a:ext cx="4206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B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6630" name="Rectangle 6">
            <a:extLst>
              <a:ext uri="{FF2B5EF4-FFF2-40B4-BE49-F238E27FC236}">
                <a16:creationId xmlns:a16="http://schemas.microsoft.com/office/drawing/2014/main" id="{3678E95C-4580-43BB-B58C-528AD6E0E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6569" y="5508624"/>
            <a:ext cx="36607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the following sentences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4583" name="TextBox 6">
            <a:extLst>
              <a:ext uri="{FF2B5EF4-FFF2-40B4-BE49-F238E27FC236}">
                <a16:creationId xmlns:a16="http://schemas.microsoft.com/office/drawing/2014/main" id="{313F31F0-8832-41FC-9942-9549FF7351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5426" y="260351"/>
            <a:ext cx="2519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00FF"/>
                </a:solidFill>
              </a:rPr>
              <a:t>Practice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1072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  <p:bldP spid="266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>
            <a:extLst>
              <a:ext uri="{FF2B5EF4-FFF2-40B4-BE49-F238E27FC236}">
                <a16:creationId xmlns:a16="http://schemas.microsoft.com/office/drawing/2014/main" id="{180D2C64-9F81-4416-8353-728895070FC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107278" y="1153909"/>
            <a:ext cx="8135938" cy="29591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(2) </a:t>
            </a:r>
            <a:r>
              <a:rPr lang="en-US" altLang="zh-CN" sz="3200" b="1" i="1" dirty="0"/>
              <a:t>in history </a:t>
            </a:r>
            <a:r>
              <a:rPr lang="zh-CN" altLang="en-US" sz="3200" b="1" dirty="0"/>
              <a:t>在历史上</a:t>
            </a:r>
            <a:r>
              <a:rPr lang="en-US" altLang="zh-CN" sz="3200" b="1" dirty="0"/>
              <a:t>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/>
              <a:t>他将会作为史上最伟大作家之一而</a:t>
            </a:r>
            <a:r>
              <a:rPr lang="zh-CN" altLang="en-US" sz="3200" b="1" dirty="0">
                <a:solidFill>
                  <a:srgbClr val="FF0000"/>
                </a:solidFill>
              </a:rPr>
              <a:t>留名青史</a:t>
            </a:r>
            <a:r>
              <a:rPr lang="zh-CN" altLang="en-US" sz="3200" b="1" dirty="0"/>
              <a:t>。</a:t>
            </a:r>
            <a:endParaRPr lang="en-US" altLang="zh-CN" sz="3200" b="1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His name will </a:t>
            </a:r>
            <a:r>
              <a:rPr lang="en-US" altLang="zh-CN" sz="3200" b="1" dirty="0">
                <a:solidFill>
                  <a:srgbClr val="FF0000"/>
                </a:solidFill>
              </a:rPr>
              <a:t>live in history</a:t>
            </a:r>
            <a:r>
              <a:rPr lang="en-US" altLang="zh-CN" sz="3200" b="1" dirty="0">
                <a:solidFill>
                  <a:schemeClr val="tx1"/>
                </a:solidFill>
              </a:rPr>
              <a:t> as one of the 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greatest writers of all time. 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3072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>
            <a:extLst>
              <a:ext uri="{FF2B5EF4-FFF2-40B4-BE49-F238E27FC236}">
                <a16:creationId xmlns:a16="http://schemas.microsoft.com/office/drawing/2014/main" id="{3D239EC7-2EA7-4CD7-9784-F22C5D3B6CC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4465" y="794672"/>
            <a:ext cx="12015019" cy="5508625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8. After its invention, travelling became  faster and more </a:t>
            </a:r>
            <a:r>
              <a:rPr lang="en-US" altLang="zh-CN" sz="3200" b="1" dirty="0">
                <a:solidFill>
                  <a:srgbClr val="FF0000"/>
                </a:solidFill>
              </a:rPr>
              <a:t>comfortable</a:t>
            </a:r>
            <a:r>
              <a:rPr lang="en-US" altLang="zh-CN" sz="3200" b="1" dirty="0"/>
              <a:t>.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    </a:t>
            </a:r>
            <a:r>
              <a:rPr lang="zh-CN" altLang="en-US" sz="3200" b="1" dirty="0"/>
              <a:t>在车轮发明之后，旅行变得更加迅捷、更加舒适。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comfortable             </a:t>
            </a:r>
            <a:r>
              <a:rPr lang="en-US" altLang="zh-CN" sz="3200" b="1" i="1" dirty="0">
                <a:solidFill>
                  <a:srgbClr val="000000"/>
                </a:solidFill>
              </a:rPr>
              <a:t>adj. </a:t>
            </a:r>
            <a:r>
              <a:rPr lang="zh-CN" altLang="en-US" sz="3200" b="1" dirty="0">
                <a:solidFill>
                  <a:srgbClr val="000000"/>
                </a:solidFill>
              </a:rPr>
              <a:t>使人舒服的；舒适的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uncomfortable        adj.</a:t>
            </a:r>
            <a:r>
              <a:rPr lang="zh-CN" altLang="en-US" sz="3200" b="1" dirty="0">
                <a:solidFill>
                  <a:srgbClr val="000000"/>
                </a:solidFill>
              </a:rPr>
              <a:t>不舒服的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3200" dirty="0" err="1">
                <a:solidFill>
                  <a:srgbClr val="000000"/>
                </a:solidFill>
              </a:rPr>
              <a:t>坐火车旅游比坐小车旅游要舒适点</a:t>
            </a:r>
            <a:r>
              <a:rPr lang="en-US" altLang="zh-CN" sz="3200" dirty="0">
                <a:solidFill>
                  <a:srgbClr val="000000"/>
                </a:solidFill>
              </a:rPr>
              <a:t> </a:t>
            </a:r>
            <a:r>
              <a:rPr lang="zh-CN" altLang="en-US" sz="3200" dirty="0">
                <a:solidFill>
                  <a:srgbClr val="000000"/>
                </a:solidFill>
              </a:rPr>
              <a:t>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Travelling by train is more comfortable than by car.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我喜欢在舒适的床上睡觉。</a:t>
            </a:r>
          </a:p>
          <a:p>
            <a:pPr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 like sleeping in a comfortable bed.</a:t>
            </a:r>
          </a:p>
        </p:txBody>
      </p:sp>
    </p:spTree>
    <p:extLst>
      <p:ext uri="{BB962C8B-B14F-4D97-AF65-F5344CB8AC3E}">
        <p14:creationId xmlns:p14="http://schemas.microsoft.com/office/powerpoint/2010/main" val="746107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timgsa.baidu.com/timg?image&amp;quality=80&amp;size=b9999_10000&amp;sec=1498021064415&amp;di=c1b0526107fab274201f213fe07bd1e8&amp;imgtype=0&amp;src=http%3A%2F%2Fscimg.woofeng.cn%2Fb%2F20160617%2F20160617231145_94127_new.jpg">
            <a:extLst>
              <a:ext uri="{FF2B5EF4-FFF2-40B4-BE49-F238E27FC236}">
                <a16:creationId xmlns:a16="http://schemas.microsoft.com/office/drawing/2014/main" id="{B4BDBB2F-9C88-4A69-BBC2-76F7C4903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64" y="4508500"/>
            <a:ext cx="2998787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Rectangle 3">
            <a:extLst>
              <a:ext uri="{FF2B5EF4-FFF2-40B4-BE49-F238E27FC236}">
                <a16:creationId xmlns:a16="http://schemas.microsoft.com/office/drawing/2014/main" id="{59C4F1A9-5AFA-4A9F-862E-D10034DAD3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57349" y="559313"/>
            <a:ext cx="7704138" cy="442595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9. A few thousand years ago, people started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    to use wheels on </a:t>
            </a:r>
            <a:r>
              <a:rPr lang="en-US" altLang="zh-CN" sz="3200" b="1" dirty="0">
                <a:solidFill>
                  <a:srgbClr val="FF0000"/>
                </a:solidFill>
              </a:rPr>
              <a:t>carriages.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   几千年前，人们开始在马车上使用轮子。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carriage                            </a:t>
            </a:r>
            <a:r>
              <a:rPr lang="en-US" altLang="zh-CN" sz="3200" b="1" i="1" dirty="0">
                <a:solidFill>
                  <a:srgbClr val="000000"/>
                </a:solidFill>
              </a:rPr>
              <a:t>n</a:t>
            </a:r>
            <a:r>
              <a:rPr lang="en-US" altLang="zh-CN" sz="3200" b="1" dirty="0">
                <a:solidFill>
                  <a:srgbClr val="000000"/>
                </a:solidFill>
              </a:rPr>
              <a:t>. </a:t>
            </a:r>
            <a:r>
              <a:rPr lang="zh-CN" altLang="en-US" sz="3200" b="1" dirty="0">
                <a:solidFill>
                  <a:srgbClr val="000000"/>
                </a:solidFill>
              </a:rPr>
              <a:t>四轮马车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以前人们乘坐四轮马车旅行。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In old days, people </a:t>
            </a:r>
            <a:r>
              <a:rPr lang="en-US" altLang="zh-CN" sz="3200" b="1" i="1" u="sng" dirty="0">
                <a:solidFill>
                  <a:srgbClr val="FF0000"/>
                </a:solidFill>
              </a:rPr>
              <a:t>travelled by carriage.</a:t>
            </a:r>
          </a:p>
        </p:txBody>
      </p:sp>
    </p:spTree>
    <p:extLst>
      <p:ext uri="{BB962C8B-B14F-4D97-AF65-F5344CB8AC3E}">
        <p14:creationId xmlns:p14="http://schemas.microsoft.com/office/powerpoint/2010/main" val="178386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4534FB7-9E5C-4E61-8786-31F7D9D76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692" y="137972"/>
            <a:ext cx="11448681" cy="145075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en-US" altLang="zh-CN" sz="3200" b="1" dirty="0">
                <a:solidFill>
                  <a:srgbClr val="FF0000"/>
                </a:solidFill>
              </a:rPr>
              <a:t>10. In the early 19th century</a:t>
            </a:r>
            <a:r>
              <a:rPr lang="en-US" altLang="zh-CN" sz="3200" b="1" dirty="0"/>
              <a:t>, </a:t>
            </a:r>
            <a:r>
              <a:rPr lang="en-US" altLang="zh-CN" sz="3200" b="1" i="1" dirty="0">
                <a:solidFill>
                  <a:srgbClr val="FF0000"/>
                </a:solidFill>
              </a:rPr>
              <a:t>the first trains</a:t>
            </a:r>
            <a:r>
              <a:rPr lang="en-US" altLang="zh-CN" sz="3200" b="1" dirty="0"/>
              <a:t> began to carry </a:t>
            </a:r>
            <a:r>
              <a:rPr lang="en-US" altLang="zh-CN" sz="3200" b="1" dirty="0">
                <a:solidFill>
                  <a:srgbClr val="FF0000"/>
                </a:solidFill>
              </a:rPr>
              <a:t>passengers</a:t>
            </a:r>
            <a:r>
              <a:rPr lang="en-US" altLang="zh-CN" sz="3200" b="1" dirty="0"/>
              <a:t>. </a:t>
            </a:r>
            <a:br>
              <a:rPr lang="en-US" altLang="zh-CN" sz="3200" b="1" dirty="0"/>
            </a:br>
            <a:r>
              <a:rPr lang="zh-CN" altLang="en-US" sz="3200" dirty="0"/>
              <a:t>   </a:t>
            </a:r>
            <a:r>
              <a:rPr lang="zh-CN" altLang="en-US" sz="3200" dirty="0">
                <a:solidFill>
                  <a:schemeClr val="tx1"/>
                </a:solidFill>
              </a:rPr>
              <a:t>在十九世纪初期，首批火车开始搭载乘客。</a:t>
            </a:r>
            <a:endParaRPr lang="en-US" altLang="zh-CN" sz="3200" dirty="0">
              <a:solidFill>
                <a:schemeClr val="tx1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1E6E25-7A66-4A2B-B62C-DB1FCA39B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8" y="1845734"/>
            <a:ext cx="10058400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In the + </a:t>
            </a:r>
            <a:r>
              <a:rPr lang="zh-CN" altLang="en-US" sz="3200" dirty="0">
                <a:solidFill>
                  <a:srgbClr val="FF0000"/>
                </a:solidFill>
              </a:rPr>
              <a:t>序数词 </a:t>
            </a:r>
            <a:r>
              <a:rPr lang="en-US" altLang="zh-CN" sz="3200" dirty="0">
                <a:solidFill>
                  <a:srgbClr val="FF0000"/>
                </a:solidFill>
              </a:rPr>
              <a:t>+ century</a:t>
            </a:r>
            <a:r>
              <a:rPr lang="zh-CN" altLang="en-US" sz="3200" dirty="0">
                <a:solidFill>
                  <a:srgbClr val="FF0000"/>
                </a:solidFill>
              </a:rPr>
              <a:t> 在</a:t>
            </a:r>
            <a:r>
              <a:rPr lang="en-US" altLang="zh-CN" sz="3200" dirty="0">
                <a:solidFill>
                  <a:srgbClr val="FF0000"/>
                </a:solidFill>
              </a:rPr>
              <a:t>….</a:t>
            </a:r>
            <a:r>
              <a:rPr lang="zh-CN" altLang="en-US" sz="3200" dirty="0">
                <a:solidFill>
                  <a:srgbClr val="FF0000"/>
                </a:solidFill>
              </a:rPr>
              <a:t>世纪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在</a:t>
            </a:r>
            <a:r>
              <a:rPr lang="en-US" altLang="zh-CN" sz="3200" b="1" dirty="0">
                <a:solidFill>
                  <a:schemeClr val="tx1"/>
                </a:solidFill>
              </a:rPr>
              <a:t>21</a:t>
            </a:r>
            <a:r>
              <a:rPr lang="zh-CN" altLang="en-US" sz="3200" b="1" dirty="0">
                <a:solidFill>
                  <a:schemeClr val="tx1"/>
                </a:solidFill>
              </a:rPr>
              <a:t>世纪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在</a:t>
            </a:r>
            <a:r>
              <a:rPr lang="en-US" altLang="zh-CN" sz="3200" b="1" dirty="0">
                <a:solidFill>
                  <a:schemeClr val="tx1"/>
                </a:solidFill>
              </a:rPr>
              <a:t>21</a:t>
            </a:r>
            <a:r>
              <a:rPr lang="zh-CN" altLang="en-US" sz="3200" b="1" dirty="0">
                <a:solidFill>
                  <a:schemeClr val="tx1"/>
                </a:solidFill>
              </a:rPr>
              <a:t>世纪早期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在</a:t>
            </a:r>
            <a:r>
              <a:rPr lang="en-US" altLang="zh-CN" sz="3200" b="1" dirty="0">
                <a:solidFill>
                  <a:schemeClr val="tx1"/>
                </a:solidFill>
              </a:rPr>
              <a:t>21</a:t>
            </a:r>
            <a:r>
              <a:rPr lang="zh-CN" altLang="en-US" sz="3200" b="1" dirty="0">
                <a:solidFill>
                  <a:schemeClr val="tx1"/>
                </a:solidFill>
              </a:rPr>
              <a:t>世纪中期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在</a:t>
            </a:r>
            <a:r>
              <a:rPr lang="en-US" altLang="zh-CN" sz="3200" b="1" dirty="0">
                <a:solidFill>
                  <a:schemeClr val="tx1"/>
                </a:solidFill>
              </a:rPr>
              <a:t>21</a:t>
            </a:r>
            <a:r>
              <a:rPr lang="zh-CN" altLang="en-US" sz="3200" b="1" dirty="0">
                <a:solidFill>
                  <a:schemeClr val="tx1"/>
                </a:solidFill>
              </a:rPr>
              <a:t>世纪晚期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zh-CN" sz="32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B948B34-DC71-4A9B-8E60-55029891B06C}"/>
              </a:ext>
            </a:extLst>
          </p:cNvPr>
          <p:cNvSpPr txBox="1"/>
          <p:nvPr/>
        </p:nvSpPr>
        <p:spPr>
          <a:xfrm flipH="1">
            <a:off x="2777661" y="2359743"/>
            <a:ext cx="3505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in the 21</a:t>
            </a:r>
            <a:r>
              <a:rPr lang="en-US" altLang="zh-CN" sz="3200" baseline="30000" dirty="0"/>
              <a:t>st</a:t>
            </a:r>
            <a:r>
              <a:rPr lang="en-US" altLang="zh-CN" sz="3200" dirty="0"/>
              <a:t> century</a:t>
            </a:r>
            <a:endParaRPr lang="zh-CN" altLang="en-US" sz="32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19D494C-6FFB-4327-917D-C3376A80D6EB}"/>
              </a:ext>
            </a:extLst>
          </p:cNvPr>
          <p:cNvSpPr txBox="1"/>
          <p:nvPr/>
        </p:nvSpPr>
        <p:spPr>
          <a:xfrm flipH="1">
            <a:off x="2777661" y="2944518"/>
            <a:ext cx="8322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in the </a:t>
            </a:r>
            <a:r>
              <a:rPr lang="en-US" altLang="zh-CN" sz="3200" dirty="0">
                <a:solidFill>
                  <a:srgbClr val="FF0000"/>
                </a:solidFill>
              </a:rPr>
              <a:t>early</a:t>
            </a:r>
            <a:r>
              <a:rPr lang="en-US" altLang="zh-CN" sz="3200" dirty="0"/>
              <a:t> 21</a:t>
            </a:r>
            <a:r>
              <a:rPr lang="en-US" altLang="zh-CN" sz="3200" baseline="30000" dirty="0"/>
              <a:t>st</a:t>
            </a:r>
            <a:r>
              <a:rPr lang="en-US" altLang="zh-CN" sz="3200" dirty="0"/>
              <a:t> century</a:t>
            </a:r>
            <a:endParaRPr lang="zh-CN" altLang="en-US" sz="32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DA5DB5D-4802-4CC5-BAF1-DD09C573610D}"/>
              </a:ext>
            </a:extLst>
          </p:cNvPr>
          <p:cNvSpPr txBox="1"/>
          <p:nvPr/>
        </p:nvSpPr>
        <p:spPr>
          <a:xfrm flipH="1">
            <a:off x="2777661" y="4227602"/>
            <a:ext cx="98469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in the </a:t>
            </a:r>
            <a:r>
              <a:rPr lang="en-US" altLang="zh-CN" sz="3200" dirty="0">
                <a:solidFill>
                  <a:srgbClr val="FF0000"/>
                </a:solidFill>
              </a:rPr>
              <a:t>late</a:t>
            </a:r>
            <a:r>
              <a:rPr lang="en-US" altLang="zh-CN" sz="3200" dirty="0"/>
              <a:t> 21</a:t>
            </a:r>
            <a:r>
              <a:rPr lang="en-US" altLang="zh-CN" sz="3200" baseline="30000" dirty="0"/>
              <a:t>st</a:t>
            </a:r>
            <a:r>
              <a:rPr lang="en-US" altLang="zh-CN" sz="3200" dirty="0"/>
              <a:t> century=</a:t>
            </a:r>
            <a:r>
              <a:rPr lang="en-US" altLang="zh-CN" sz="3200" dirty="0">
                <a:solidFill>
                  <a:srgbClr val="FF0000"/>
                </a:solidFill>
              </a:rPr>
              <a:t>at the end of</a:t>
            </a:r>
            <a:r>
              <a:rPr lang="en-US" altLang="zh-CN" sz="3200" dirty="0"/>
              <a:t> the 21</a:t>
            </a:r>
            <a:r>
              <a:rPr lang="en-US" altLang="zh-CN" sz="3200" baseline="30000" dirty="0"/>
              <a:t>st</a:t>
            </a:r>
            <a:r>
              <a:rPr lang="en-US" altLang="zh-CN" sz="3200" dirty="0"/>
              <a:t> century</a:t>
            </a:r>
            <a:endParaRPr lang="zh-CN" altLang="en-US" sz="32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CF6A31E-1E48-4E64-91E8-3B709D22404C}"/>
              </a:ext>
            </a:extLst>
          </p:cNvPr>
          <p:cNvSpPr txBox="1"/>
          <p:nvPr/>
        </p:nvSpPr>
        <p:spPr>
          <a:xfrm flipH="1">
            <a:off x="2748165" y="3536667"/>
            <a:ext cx="10751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in the </a:t>
            </a:r>
            <a:r>
              <a:rPr lang="en-US" altLang="zh-CN" sz="3200" dirty="0">
                <a:solidFill>
                  <a:srgbClr val="FF0000"/>
                </a:solidFill>
              </a:rPr>
              <a:t>mid-</a:t>
            </a:r>
            <a:r>
              <a:rPr lang="en-US" altLang="zh-CN" sz="3200" dirty="0"/>
              <a:t>21</a:t>
            </a:r>
            <a:r>
              <a:rPr lang="en-US" altLang="zh-CN" sz="3200" baseline="30000" dirty="0"/>
              <a:t>st</a:t>
            </a:r>
            <a:r>
              <a:rPr lang="en-US" altLang="zh-CN" sz="3200" dirty="0"/>
              <a:t> century= </a:t>
            </a:r>
            <a:r>
              <a:rPr lang="en-US" altLang="zh-CN" sz="3200" dirty="0">
                <a:solidFill>
                  <a:srgbClr val="FF0000"/>
                </a:solidFill>
              </a:rPr>
              <a:t>in the middle o</a:t>
            </a:r>
            <a:r>
              <a:rPr lang="en-US" altLang="zh-CN" sz="3200" dirty="0"/>
              <a:t>f the 21</a:t>
            </a:r>
            <a:r>
              <a:rPr lang="en-US" altLang="zh-CN" sz="3200" baseline="30000" dirty="0"/>
              <a:t>st</a:t>
            </a:r>
            <a:r>
              <a:rPr lang="en-US" altLang="zh-CN" sz="3200" dirty="0"/>
              <a:t> century  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22489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>
            <a:extLst>
              <a:ext uri="{FF2B5EF4-FFF2-40B4-BE49-F238E27FC236}">
                <a16:creationId xmlns:a16="http://schemas.microsoft.com/office/drawing/2014/main" id="{EB83EC38-73A7-4DAF-9E17-2063538F531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57889" y="910538"/>
            <a:ext cx="10406292" cy="5508625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 </a:t>
            </a:r>
            <a:r>
              <a:rPr lang="en-US" altLang="zh-CN" sz="3200" b="1" i="1" dirty="0">
                <a:solidFill>
                  <a:srgbClr val="FF0000"/>
                </a:solidFill>
              </a:rPr>
              <a:t>the first trains   </a:t>
            </a:r>
            <a:r>
              <a:rPr lang="zh-CN" altLang="en-US" sz="3200" b="1" dirty="0">
                <a:solidFill>
                  <a:srgbClr val="FF0000"/>
                </a:solidFill>
              </a:rPr>
              <a:t>第一</a:t>
            </a:r>
            <a:r>
              <a:rPr lang="zh-CN" altLang="en-US" sz="3200" dirty="0">
                <a:solidFill>
                  <a:srgbClr val="FF0000"/>
                </a:solidFill>
              </a:rPr>
              <a:t>批火车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</a:rPr>
              <a:t>the+</a:t>
            </a:r>
            <a:r>
              <a:rPr lang="zh-CN" altLang="en-US" sz="3200" b="1" dirty="0">
                <a:solidFill>
                  <a:srgbClr val="FF0000"/>
                </a:solidFill>
              </a:rPr>
              <a:t>序数词</a:t>
            </a:r>
            <a:r>
              <a:rPr lang="en-US" altLang="zh-CN" sz="3200" b="1" dirty="0">
                <a:solidFill>
                  <a:srgbClr val="FF0000"/>
                </a:solidFill>
              </a:rPr>
              <a:t>+</a:t>
            </a:r>
            <a:r>
              <a:rPr lang="zh-CN" altLang="en-US" sz="3200" b="1" dirty="0">
                <a:solidFill>
                  <a:srgbClr val="FF0000"/>
                </a:solidFill>
              </a:rPr>
              <a:t>复数名词”</a:t>
            </a:r>
            <a:r>
              <a:rPr lang="zh-CN" altLang="en-US" sz="3200" b="1" dirty="0"/>
              <a:t> </a:t>
            </a:r>
            <a:r>
              <a:rPr lang="zh-CN" altLang="en-US" sz="3200" b="1" dirty="0">
                <a:solidFill>
                  <a:srgbClr val="FF0000"/>
                </a:solidFill>
              </a:rPr>
              <a:t>“第</a:t>
            </a:r>
            <a:r>
              <a:rPr lang="en-US" altLang="zh-CN" sz="3200" b="1" dirty="0">
                <a:solidFill>
                  <a:srgbClr val="FF0000"/>
                </a:solidFill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</a:rPr>
              <a:t>批</a:t>
            </a:r>
            <a:r>
              <a:rPr lang="en-US" altLang="zh-CN" sz="3200" b="1" dirty="0">
                <a:solidFill>
                  <a:srgbClr val="FF0000"/>
                </a:solidFill>
              </a:rPr>
              <a:t>……”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chemeClr val="tx1"/>
                </a:solidFill>
              </a:rPr>
              <a:t>第一批学生；首批学生</a:t>
            </a:r>
            <a:endParaRPr lang="zh-CN" altLang="en-US" sz="3200" b="1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chemeClr val="tx1"/>
                </a:solidFill>
              </a:rPr>
              <a:t>第二批学生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tx1"/>
                </a:solidFill>
              </a:rPr>
              <a:t>【</a:t>
            </a:r>
            <a:r>
              <a:rPr lang="zh-CN" altLang="en-US" sz="3200" dirty="0">
                <a:solidFill>
                  <a:schemeClr val="tx1"/>
                </a:solidFill>
              </a:rPr>
              <a:t>拓展</a:t>
            </a:r>
            <a:r>
              <a:rPr lang="en-US" altLang="zh-CN" sz="3200" dirty="0">
                <a:solidFill>
                  <a:schemeClr val="tx1"/>
                </a:solidFill>
              </a:rPr>
              <a:t>】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“the first + few / </a:t>
            </a:r>
            <a:r>
              <a:rPr lang="zh-CN" altLang="en-US" sz="3200" b="1" dirty="0">
                <a:solidFill>
                  <a:srgbClr val="7030A0"/>
                </a:solidFill>
              </a:rPr>
              <a:t>数词</a:t>
            </a:r>
            <a:r>
              <a:rPr lang="en-US" altLang="zh-CN" sz="3200" b="1" dirty="0">
                <a:solidFill>
                  <a:srgbClr val="7030A0"/>
                </a:solidFill>
              </a:rPr>
              <a:t>+</a:t>
            </a:r>
            <a:r>
              <a:rPr lang="zh-CN" altLang="en-US" sz="3200" b="1" dirty="0">
                <a:solidFill>
                  <a:srgbClr val="7030A0"/>
                </a:solidFill>
              </a:rPr>
              <a:t>复数名词”意为“最初</a:t>
            </a:r>
            <a:r>
              <a:rPr lang="en-US" altLang="zh-CN" sz="3200" b="1" dirty="0">
                <a:solidFill>
                  <a:srgbClr val="7030A0"/>
                </a:solidFill>
              </a:rPr>
              <a:t>……</a:t>
            </a:r>
            <a:r>
              <a:rPr lang="zh-CN" altLang="en-US" sz="3200" b="1" dirty="0">
                <a:solidFill>
                  <a:srgbClr val="7030A0"/>
                </a:solidFill>
              </a:rPr>
              <a:t>；前</a:t>
            </a:r>
            <a:r>
              <a:rPr lang="en-US" altLang="zh-CN" sz="3200" b="1" dirty="0">
                <a:solidFill>
                  <a:srgbClr val="7030A0"/>
                </a:solidFill>
              </a:rPr>
              <a:t>……”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chemeClr val="tx1"/>
                </a:solidFill>
              </a:rPr>
              <a:t>最初几天</a:t>
            </a:r>
            <a:endParaRPr lang="en-US" altLang="zh-CN" sz="32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chemeClr val="tx1"/>
                </a:solidFill>
              </a:rPr>
              <a:t>前三天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F1F0417-F15C-4455-B391-4E87993D49BD}"/>
              </a:ext>
            </a:extLst>
          </p:cNvPr>
          <p:cNvSpPr/>
          <p:nvPr/>
        </p:nvSpPr>
        <p:spPr>
          <a:xfrm>
            <a:off x="3483130" y="4976611"/>
            <a:ext cx="3182937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the first few days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94142ED-D6BE-4F12-B525-06B94A97012C}"/>
              </a:ext>
            </a:extLst>
          </p:cNvPr>
          <p:cNvSpPr/>
          <p:nvPr/>
        </p:nvSpPr>
        <p:spPr>
          <a:xfrm>
            <a:off x="3460904" y="5471911"/>
            <a:ext cx="3478212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the first three days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4783503-08CA-404A-B32E-5A1540D3688B}"/>
              </a:ext>
            </a:extLst>
          </p:cNvPr>
          <p:cNvSpPr txBox="1"/>
          <p:nvPr/>
        </p:nvSpPr>
        <p:spPr>
          <a:xfrm flipH="1">
            <a:off x="5871011" y="2666503"/>
            <a:ext cx="3505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</a:rPr>
              <a:t>the first students</a:t>
            </a:r>
            <a:endParaRPr lang="zh-CN" altLang="en-US" sz="3200" dirty="0">
              <a:solidFill>
                <a:srgbClr val="7030A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D1EB22-6AA3-4E21-9F39-5DBC7E17ED18}"/>
              </a:ext>
            </a:extLst>
          </p:cNvPr>
          <p:cNvSpPr txBox="1"/>
          <p:nvPr/>
        </p:nvSpPr>
        <p:spPr>
          <a:xfrm flipH="1">
            <a:off x="5871010" y="3080076"/>
            <a:ext cx="69797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</a:rPr>
              <a:t>the second students</a:t>
            </a:r>
            <a:endParaRPr lang="zh-CN" altLang="en-US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1568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3498A6-10F9-4E72-9749-DC0762F92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>
                <a:solidFill>
                  <a:schemeClr val="tx1"/>
                </a:solidFill>
              </a:rPr>
              <a:t>11. Alexander Graham Bell </a:t>
            </a:r>
            <a:r>
              <a:rPr lang="en-US" altLang="zh-CN" dirty="0">
                <a:solidFill>
                  <a:srgbClr val="FF0000"/>
                </a:solidFill>
              </a:rPr>
              <a:t>invented</a:t>
            </a:r>
            <a:r>
              <a:rPr lang="en-US" altLang="zh-CN" dirty="0">
                <a:solidFill>
                  <a:schemeClr val="tx1"/>
                </a:solidFill>
              </a:rPr>
              <a:t> one of the first practical telephones in 1876.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1131F21-49AD-40F4-844B-D10A665D3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009" y="1926100"/>
            <a:ext cx="10058400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invent:</a:t>
            </a:r>
          </a:p>
          <a:p>
            <a:pPr marL="0" indent="0">
              <a:buNone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discover</a:t>
            </a:r>
            <a:r>
              <a:rPr lang="zh-CN" altLang="en-US" sz="3200" b="1" dirty="0">
                <a:solidFill>
                  <a:schemeClr val="tx1"/>
                </a:solidFill>
              </a:rPr>
              <a:t>：</a:t>
            </a:r>
            <a:endParaRPr lang="en-US" altLang="zh-CN" sz="3200" b="1" dirty="0">
              <a:solidFill>
                <a:schemeClr val="tx1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9D052C7-8EF5-449A-90B2-56C429BA5C27}"/>
              </a:ext>
            </a:extLst>
          </p:cNvPr>
          <p:cNvSpPr txBox="1"/>
          <p:nvPr/>
        </p:nvSpPr>
        <p:spPr>
          <a:xfrm flipH="1">
            <a:off x="1907458" y="1852720"/>
            <a:ext cx="102845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v.</a:t>
            </a:r>
            <a:r>
              <a:rPr lang="zh-CN" altLang="en-US" sz="3200" b="1" dirty="0">
                <a:solidFill>
                  <a:srgbClr val="FF0000"/>
                </a:solidFill>
              </a:rPr>
              <a:t>发明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/>
              <a:t>“发明</a:t>
            </a:r>
            <a:r>
              <a:rPr lang="zh-CN" altLang="en-US" sz="3200" b="1" u="sng" dirty="0">
                <a:solidFill>
                  <a:srgbClr val="7030A0"/>
                </a:solidFill>
              </a:rPr>
              <a:t>以前未曾有过的东西</a:t>
            </a:r>
            <a:r>
              <a:rPr lang="zh-CN" altLang="en-US" sz="3200" b="1" dirty="0"/>
              <a:t>，如发明新的工具、方法等”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572CA05-4284-400C-ACC1-B956C01E6D1C}"/>
              </a:ext>
            </a:extLst>
          </p:cNvPr>
          <p:cNvSpPr txBox="1"/>
          <p:nvPr/>
        </p:nvSpPr>
        <p:spPr>
          <a:xfrm flipH="1">
            <a:off x="2077555" y="3152950"/>
            <a:ext cx="93111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v.</a:t>
            </a:r>
            <a:r>
              <a:rPr lang="zh-CN" altLang="en-US" sz="3200" b="1" dirty="0">
                <a:solidFill>
                  <a:srgbClr val="FF0000"/>
                </a:solidFill>
              </a:rPr>
              <a:t>发现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/>
              <a:t>“发现</a:t>
            </a:r>
            <a:r>
              <a:rPr lang="zh-CN" altLang="en-US" sz="3200" b="1" u="sng" dirty="0">
                <a:solidFill>
                  <a:srgbClr val="7030A0"/>
                </a:solidFill>
              </a:rPr>
              <a:t>客观上已存在</a:t>
            </a:r>
            <a:r>
              <a:rPr lang="zh-CN" altLang="en-US" sz="3200" b="1" dirty="0"/>
              <a:t>，但是不为人所知的东西或事情”</a:t>
            </a:r>
          </a:p>
        </p:txBody>
      </p:sp>
      <p:sp>
        <p:nvSpPr>
          <p:cNvPr id="6" name="内容占位符 2">
            <a:extLst>
              <a:ext uri="{FF2B5EF4-FFF2-40B4-BE49-F238E27FC236}">
                <a16:creationId xmlns:a16="http://schemas.microsoft.com/office/drawing/2014/main" id="{BA09F6AF-09A9-4520-9E6F-05DF7A1A8D28}"/>
              </a:ext>
            </a:extLst>
          </p:cNvPr>
          <p:cNvSpPr txBox="1">
            <a:spLocks/>
          </p:cNvSpPr>
          <p:nvPr/>
        </p:nvSpPr>
        <p:spPr>
          <a:xfrm>
            <a:off x="448351" y="4846320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3200" dirty="0"/>
              <a:t>Who</a:t>
            </a:r>
            <a:r>
              <a:rPr lang="en-US" altLang="zh-CN" sz="3200" u="sng" dirty="0"/>
              <a:t>               </a:t>
            </a:r>
            <a:r>
              <a:rPr lang="en-US" altLang="zh-CN" sz="3200" dirty="0"/>
              <a:t> the light bulb?</a:t>
            </a:r>
          </a:p>
          <a:p>
            <a:r>
              <a:rPr lang="en-US" altLang="zh-CN" sz="3200" dirty="0"/>
              <a:t>Columbus(</a:t>
            </a:r>
            <a:r>
              <a:rPr lang="zh-CN" altLang="en-US" sz="3200" dirty="0"/>
              <a:t>哥伦布</a:t>
            </a:r>
            <a:r>
              <a:rPr lang="en-US" altLang="zh-CN" sz="3200" dirty="0"/>
              <a:t>) is the first to  </a:t>
            </a:r>
            <a:r>
              <a:rPr lang="en-US" altLang="zh-CN" sz="3200" u="sng" dirty="0"/>
              <a:t>              </a:t>
            </a:r>
            <a:r>
              <a:rPr lang="en-US" altLang="zh-CN" sz="3200" dirty="0"/>
              <a:t>  America.</a:t>
            </a:r>
          </a:p>
          <a:p>
            <a:endParaRPr lang="en-US" altLang="zh-CN" sz="3200" dirty="0"/>
          </a:p>
          <a:p>
            <a:endParaRPr lang="zh-CN" altLang="en-US" sz="32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EB877E4-A9BB-4EC3-A43E-6B9CBFD1FF5F}"/>
              </a:ext>
            </a:extLst>
          </p:cNvPr>
          <p:cNvSpPr txBox="1"/>
          <p:nvPr/>
        </p:nvSpPr>
        <p:spPr>
          <a:xfrm>
            <a:off x="1256561" y="4795990"/>
            <a:ext cx="1811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invented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DDA876C-3524-4F99-B234-9BD0A8C0D2B4}"/>
              </a:ext>
            </a:extLst>
          </p:cNvPr>
          <p:cNvSpPr txBox="1"/>
          <p:nvPr/>
        </p:nvSpPr>
        <p:spPr>
          <a:xfrm>
            <a:off x="5761704" y="5457317"/>
            <a:ext cx="17511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discover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44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>
            <a:extLst>
              <a:ext uri="{FF2B5EF4-FFF2-40B4-BE49-F238E27FC236}">
                <a16:creationId xmlns:a16="http://schemas.microsoft.com/office/drawing/2014/main" id="{EDA21ED8-0C90-4930-B7C4-647740C650D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52706" y="412750"/>
            <a:ext cx="10452714" cy="6032500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AC18740C-29D3-4738-B7CC-0F5BB8053ED1}"/>
              </a:ext>
            </a:extLst>
          </p:cNvPr>
          <p:cNvSpPr txBox="1">
            <a:spLocks noChangeArrowheads="1"/>
          </p:cNvSpPr>
          <p:nvPr/>
        </p:nvSpPr>
        <p:spPr>
          <a:xfrm>
            <a:off x="1129686" y="1785375"/>
            <a:ext cx="10718185" cy="45767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practical                       adj. </a:t>
            </a:r>
            <a:r>
              <a:rPr lang="zh-CN" altLang="en-US" sz="3200" b="1" dirty="0">
                <a:solidFill>
                  <a:srgbClr val="7030A0"/>
                </a:solidFill>
              </a:rPr>
              <a:t>有用的；适用的</a:t>
            </a:r>
            <a:endParaRPr lang="zh-CN" altLang="en-US" sz="3200" dirty="0">
              <a:solidFill>
                <a:srgbClr val="7030A0"/>
              </a:solidFill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这机器很实用。 它可以帮我们做很多事情。</a:t>
            </a:r>
          </a:p>
          <a:p>
            <a:pPr>
              <a:lnSpc>
                <a:spcPct val="11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This machine is very practical. It can help us do lots of things.</a:t>
            </a:r>
          </a:p>
          <a:p>
            <a:pPr>
              <a:lnSpc>
                <a:spcPct val="11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实际点吧， 我们没有很多钱。</a:t>
            </a:r>
          </a:p>
          <a:p>
            <a:pPr>
              <a:lnSpc>
                <a:spcPct val="11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Be practical, we don’t have much money.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82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992834-DB7C-4F3C-BF1C-5C1301312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chemeClr val="tx1"/>
                </a:solidFill>
              </a:rPr>
              <a:t>12. Since then, people have been able to speak to each other over long distances.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27ED0DD-50BC-49E8-8CD9-E363BBE967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465" y="1845734"/>
            <a:ext cx="11444748" cy="4023360"/>
          </a:xfrm>
        </p:spPr>
        <p:txBody>
          <a:bodyPr>
            <a:norm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</a:rPr>
              <a:t>since            </a:t>
            </a:r>
            <a:r>
              <a:rPr lang="en-US" altLang="zh-CN" sz="3200" b="1" i="1" dirty="0">
                <a:solidFill>
                  <a:srgbClr val="7030A0"/>
                </a:solidFill>
              </a:rPr>
              <a:t>prep.</a:t>
            </a:r>
            <a:r>
              <a:rPr lang="en-US" altLang="zh-CN" sz="3200" b="1" dirty="0">
                <a:solidFill>
                  <a:srgbClr val="7030A0"/>
                </a:solidFill>
              </a:rPr>
              <a:t> </a:t>
            </a:r>
            <a:r>
              <a:rPr lang="zh-CN" altLang="en-US" sz="3200" b="1" dirty="0">
                <a:solidFill>
                  <a:srgbClr val="7030A0"/>
                </a:solidFill>
              </a:rPr>
              <a:t>从</a:t>
            </a:r>
            <a:r>
              <a:rPr lang="en-US" altLang="zh-CN" sz="3200" b="1" dirty="0">
                <a:solidFill>
                  <a:srgbClr val="7030A0"/>
                </a:solidFill>
              </a:rPr>
              <a:t>……</a:t>
            </a:r>
            <a:r>
              <a:rPr lang="zh-CN" altLang="en-US" sz="3200" b="1" dirty="0">
                <a:solidFill>
                  <a:srgbClr val="7030A0"/>
                </a:solidFill>
              </a:rPr>
              <a:t>以后；自</a:t>
            </a:r>
            <a:r>
              <a:rPr lang="en-US" altLang="zh-CN" sz="3200" b="1" dirty="0">
                <a:solidFill>
                  <a:srgbClr val="7030A0"/>
                </a:solidFill>
              </a:rPr>
              <a:t>……</a:t>
            </a:r>
            <a:r>
              <a:rPr lang="zh-CN" altLang="en-US" sz="3200" b="1" dirty="0">
                <a:solidFill>
                  <a:srgbClr val="7030A0"/>
                </a:solidFill>
              </a:rPr>
              <a:t>以来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  <a:buNone/>
              <a:defRPr/>
            </a:pPr>
            <a:r>
              <a:rPr lang="en-US" altLang="zh-CN" sz="3200" b="1" dirty="0">
                <a:solidFill>
                  <a:srgbClr val="FF0000"/>
                </a:solidFill>
              </a:rPr>
              <a:t>Since then:   </a:t>
            </a:r>
            <a:r>
              <a:rPr lang="zh-CN" altLang="en-US" sz="3200" b="1" dirty="0">
                <a:solidFill>
                  <a:srgbClr val="FF0000"/>
                </a:solidFill>
              </a:rPr>
              <a:t>自那以后，常与现在完成时（</a:t>
            </a:r>
            <a:r>
              <a:rPr lang="en-US" altLang="zh-CN" sz="3200" b="1" dirty="0">
                <a:solidFill>
                  <a:srgbClr val="FF0000"/>
                </a:solidFill>
              </a:rPr>
              <a:t>has/have been)</a:t>
            </a:r>
            <a:r>
              <a:rPr lang="zh-CN" altLang="en-US" sz="3200" b="1" dirty="0">
                <a:solidFill>
                  <a:srgbClr val="FF0000"/>
                </a:solidFill>
              </a:rPr>
              <a:t>连用。</a:t>
            </a:r>
            <a:r>
              <a:rPr lang="zh-CN" altLang="en-US" sz="3200" dirty="0">
                <a:solidFill>
                  <a:schemeClr val="tx1"/>
                </a:solidFill>
              </a:rPr>
              <a:t>表示那时所做的动作对现在还有影响。</a:t>
            </a:r>
            <a:endParaRPr lang="en-US" altLang="zh-CN" sz="32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  <a:buNone/>
              <a:defRPr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>
                <a:solidFill>
                  <a:schemeClr val="tx1"/>
                </a:solidFill>
              </a:rPr>
              <a:t>从那时起，她就对英语产生了兴趣。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r>
              <a:rPr lang="en-US" altLang="zh-CN" sz="3200" b="1" dirty="0">
                <a:solidFill>
                  <a:schemeClr val="tx1"/>
                </a:solidFill>
              </a:rPr>
              <a:t>She has been interested in English since then. </a:t>
            </a:r>
          </a:p>
          <a:p>
            <a:endParaRPr lang="en-US" altLang="zh-CN" sz="3200" b="1" dirty="0">
              <a:solidFill>
                <a:schemeClr val="tx1"/>
              </a:solidFill>
            </a:endParaRPr>
          </a:p>
          <a:p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00777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7102B09E-86CC-4902-A023-A69817629F3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43113" y="1063625"/>
            <a:ext cx="8229600" cy="492760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选择最佳答案填空。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(   )1. Since then, great changes ____ place in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          this town.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		A. take 		B. will take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		C. taken		D. have taken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根据中文意思完成句子。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2. </a:t>
            </a:r>
            <a:r>
              <a:rPr lang="zh-CN" altLang="en-US" sz="3200" b="1" dirty="0">
                <a:solidFill>
                  <a:schemeClr val="tx1"/>
                </a:solidFill>
              </a:rPr>
              <a:t>自那以</a:t>
            </a:r>
            <a:r>
              <a:rPr lang="en-US" altLang="zh-CN" sz="3200" b="1" dirty="0">
                <a:solidFill>
                  <a:schemeClr val="tx1"/>
                </a:solidFill>
              </a:rPr>
              <a:t>后</a:t>
            </a:r>
            <a:r>
              <a:rPr lang="zh-CN" altLang="en-US" sz="3200" b="1" dirty="0">
                <a:solidFill>
                  <a:schemeClr val="tx1"/>
                </a:solidFill>
              </a:rPr>
              <a:t>，我们再也没见过彼此</a:t>
            </a:r>
            <a:r>
              <a:rPr lang="en-US" altLang="zh-CN" sz="3200" b="1" dirty="0">
                <a:solidFill>
                  <a:schemeClr val="tx1"/>
                </a:solidFill>
              </a:rPr>
              <a:t>。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     ____ ____, we ____ never ____ each other 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     again. 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E6F719CD-7AE4-4FB2-A739-A57FB91109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6989" y="4590949"/>
            <a:ext cx="1997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Since then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95B46867-8266-448A-912E-D41A0A346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9001" y="1620838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D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CB890DD8-8017-4FFC-A9DF-1F9CDB481C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8089" y="4662388"/>
            <a:ext cx="10064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have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40EE5AAC-EB2C-456D-8F0A-F1A8351991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8501" y="4590950"/>
            <a:ext cx="10509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met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/seen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5847" name="TextBox 6">
            <a:extLst>
              <a:ext uri="{FF2B5EF4-FFF2-40B4-BE49-F238E27FC236}">
                <a16:creationId xmlns:a16="http://schemas.microsoft.com/office/drawing/2014/main" id="{9EC06157-9631-4A7A-A94D-EE9C6676D3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5426" y="260351"/>
            <a:ext cx="2519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00FF"/>
                </a:solidFill>
              </a:rPr>
              <a:t>Practice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086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ldLvl="0"/>
      <p:bldP spid="28676" grpId="0"/>
      <p:bldP spid="28677" grpId="0" bldLvl="0"/>
      <p:bldP spid="28678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>
            <a:extLst>
              <a:ext uri="{FF2B5EF4-FFF2-40B4-BE49-F238E27FC236}">
                <a16:creationId xmlns:a16="http://schemas.microsoft.com/office/drawing/2014/main" id="{08EC70B0-2F2A-4A8F-A9BE-28B4319E2E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89614" y="674687"/>
            <a:ext cx="12072425" cy="550862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000000"/>
                </a:solidFill>
              </a:rPr>
              <a:t>(2) distance                 </a:t>
            </a:r>
            <a:r>
              <a:rPr lang="en-US" altLang="zh-CN" sz="2800" b="1" i="1" dirty="0">
                <a:solidFill>
                  <a:srgbClr val="000000"/>
                </a:solidFill>
              </a:rPr>
              <a:t>n.</a:t>
            </a:r>
            <a:r>
              <a:rPr lang="en-US" altLang="zh-CN" sz="2800" b="1" dirty="0">
                <a:solidFill>
                  <a:srgbClr val="000000"/>
                </a:solidFill>
              </a:rPr>
              <a:t>  </a:t>
            </a:r>
            <a:r>
              <a:rPr lang="zh-CN" altLang="en-US" sz="2800" b="1" dirty="0">
                <a:solidFill>
                  <a:srgbClr val="000000"/>
                </a:solidFill>
              </a:rPr>
              <a:t>距离；间距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0000FF"/>
                </a:solidFill>
              </a:rPr>
              <a:t>     in the distance      </a:t>
            </a:r>
            <a:r>
              <a:rPr lang="zh-CN" altLang="en-US" sz="2800" b="1" dirty="0">
                <a:solidFill>
                  <a:srgbClr val="0000FF"/>
                </a:solidFill>
              </a:rPr>
              <a:t>在远处</a:t>
            </a:r>
            <a:endParaRPr lang="en-US" altLang="zh-CN" sz="2800" b="1" dirty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0000FF"/>
                </a:solidFill>
              </a:rPr>
              <a:t>a short/long distance </a:t>
            </a:r>
            <a:r>
              <a:rPr lang="zh-CN" altLang="en-US" sz="2800" b="1" dirty="0">
                <a:solidFill>
                  <a:srgbClr val="0000FF"/>
                </a:solidFill>
              </a:rPr>
              <a:t>短距离；长距离</a:t>
            </a:r>
            <a:endParaRPr lang="en-US" altLang="zh-CN" sz="2800" b="1" dirty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 b="1" dirty="0">
                <a:solidFill>
                  <a:schemeClr val="tx1"/>
                </a:solidFill>
              </a:rPr>
              <a:t>我们看到了远方的点点灯光。</a:t>
            </a:r>
            <a:endParaRPr lang="en-US" altLang="zh-CN" sz="2800" b="1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We saw lights in the distance.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 b="1" dirty="0">
                <a:solidFill>
                  <a:srgbClr val="000000"/>
                </a:solidFill>
              </a:rPr>
              <a:t>从我家到车站的距离很短。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It’s </a:t>
            </a:r>
            <a:r>
              <a:rPr lang="en-US" altLang="zh-CN" sz="2800" b="1" u="sng" dirty="0">
                <a:solidFill>
                  <a:srgbClr val="FF0000"/>
                </a:solidFill>
              </a:rPr>
              <a:t>a short distance </a:t>
            </a:r>
            <a:r>
              <a:rPr lang="en-US" altLang="zh-CN" sz="2800" b="1" dirty="0">
                <a:solidFill>
                  <a:srgbClr val="FF0000"/>
                </a:solidFill>
              </a:rPr>
              <a:t>from my house to the station.</a:t>
            </a:r>
          </a:p>
        </p:txBody>
      </p:sp>
    </p:spTree>
    <p:extLst>
      <p:ext uri="{BB962C8B-B14F-4D97-AF65-F5344CB8AC3E}">
        <p14:creationId xmlns:p14="http://schemas.microsoft.com/office/powerpoint/2010/main" val="5714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timgsa.baidu.com/timg?image&amp;quality=80&amp;size=b9999_10000&amp;sec=1498022585670&amp;di=5c79441b8ebaaefb2ef82ff76441c8fc&amp;imgtype=0&amp;src=http%3A%2F%2Fpic.qiantucdn.com%2F58pic%2F18%2F48%2F36%2F5627d606c07e0_1024.jpg">
            <a:extLst>
              <a:ext uri="{FF2B5EF4-FFF2-40B4-BE49-F238E27FC236}">
                <a16:creationId xmlns:a16="http://schemas.microsoft.com/office/drawing/2014/main" id="{BD7AFEF0-FB34-4136-886A-B2A4AEB0C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7976" y="5057776"/>
            <a:ext cx="27400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Rectangle 2">
            <a:extLst>
              <a:ext uri="{FF2B5EF4-FFF2-40B4-BE49-F238E27FC236}">
                <a16:creationId xmlns:a16="http://schemas.microsoft.com/office/drawing/2014/main" id="{24E26DD6-9CF2-4C1F-B7C3-756941FAE60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65238" y="273562"/>
            <a:ext cx="11493910" cy="50165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13. Today </a:t>
            </a:r>
            <a:r>
              <a:rPr lang="en-US" altLang="zh-CN" sz="3200" b="1" dirty="0">
                <a:solidFill>
                  <a:srgbClr val="FF0000"/>
                </a:solidFill>
              </a:rPr>
              <a:t>millions of </a:t>
            </a:r>
            <a:r>
              <a:rPr lang="en-US" altLang="zh-CN" sz="3200" b="1" dirty="0"/>
              <a:t>people </a:t>
            </a:r>
            <a:r>
              <a:rPr lang="en-US" altLang="zh-CN" sz="3200" b="1" dirty="0">
                <a:solidFill>
                  <a:srgbClr val="FF0000"/>
                </a:solidFill>
              </a:rPr>
              <a:t>across the world </a:t>
            </a:r>
            <a:r>
              <a:rPr lang="en-US" altLang="zh-CN" sz="3200" b="1" dirty="0"/>
              <a:t>own </a:t>
            </a:r>
            <a:r>
              <a:rPr lang="en-US" altLang="zh-CN" sz="3200" b="1" dirty="0">
                <a:solidFill>
                  <a:srgbClr val="FF0000"/>
                </a:solidFill>
              </a:rPr>
              <a:t>mobile phones</a:t>
            </a:r>
            <a:r>
              <a:rPr lang="en-US" altLang="zh-CN" sz="3200" b="1" dirty="0"/>
              <a:t>.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     今天，遍及世界各地，数以万计的人有自己的手机。</a:t>
            </a:r>
            <a:endParaRPr lang="en-US" altLang="zh-CN" sz="3200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(1) </a:t>
            </a:r>
            <a:r>
              <a:rPr lang="en-US" altLang="zh-CN" sz="3200" b="1" dirty="0">
                <a:solidFill>
                  <a:srgbClr val="000000"/>
                </a:solidFill>
              </a:rPr>
              <a:t>millions of		</a:t>
            </a:r>
            <a:r>
              <a:rPr lang="zh-CN" altLang="en-US" sz="3200" b="1" dirty="0">
                <a:solidFill>
                  <a:srgbClr val="000000"/>
                </a:solidFill>
              </a:rPr>
              <a:t>大量的；数以百万计的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(2) </a:t>
            </a:r>
            <a:r>
              <a:rPr lang="en-US" altLang="zh-CN" sz="3200" b="1" dirty="0">
                <a:solidFill>
                  <a:srgbClr val="000000"/>
                </a:solidFill>
              </a:rPr>
              <a:t>across the world	</a:t>
            </a:r>
            <a:r>
              <a:rPr lang="zh-CN" altLang="en-US" sz="3200" b="1" dirty="0">
                <a:solidFill>
                  <a:srgbClr val="000000"/>
                </a:solidFill>
              </a:rPr>
              <a:t>世界各地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(3) </a:t>
            </a:r>
            <a:r>
              <a:rPr lang="en-US" altLang="zh-CN" sz="3200" b="1" dirty="0">
                <a:solidFill>
                  <a:srgbClr val="000000"/>
                </a:solidFill>
              </a:rPr>
              <a:t>mobile phone    	</a:t>
            </a:r>
            <a:r>
              <a:rPr lang="en-US" altLang="zh-CN" sz="3200" b="1" i="1" dirty="0">
                <a:solidFill>
                  <a:srgbClr val="000000"/>
                </a:solidFill>
              </a:rPr>
              <a:t>n.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</a:rPr>
              <a:t>移动电话；手机</a:t>
            </a:r>
            <a:endParaRPr lang="en-US" altLang="zh-CN" sz="3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3877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802A5241-B7E0-46A9-887C-AADDC78C692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7819" y="225274"/>
            <a:ext cx="12064181" cy="4524375"/>
          </a:xfrm>
        </p:spPr>
        <p:txBody>
          <a:bodyPr>
            <a:noAutofit/>
          </a:bodyPr>
          <a:lstStyle/>
          <a:p>
            <a:pPr>
              <a:lnSpc>
                <a:spcPct val="16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000" b="1" dirty="0"/>
              <a:t>14. They </a:t>
            </a:r>
            <a:r>
              <a:rPr lang="en-US" altLang="zh-CN" sz="3000" b="1" dirty="0">
                <a:solidFill>
                  <a:srgbClr val="FF0000"/>
                </a:solidFill>
              </a:rPr>
              <a:t>allow</a:t>
            </a:r>
            <a:r>
              <a:rPr lang="en-US" altLang="zh-CN" sz="3000" b="1" dirty="0"/>
              <a:t> people </a:t>
            </a:r>
            <a:r>
              <a:rPr lang="en-US" altLang="zh-CN" sz="3000" b="1" dirty="0">
                <a:solidFill>
                  <a:srgbClr val="FF0000"/>
                </a:solidFill>
              </a:rPr>
              <a:t>to keep in touch with</a:t>
            </a:r>
            <a:r>
              <a:rPr lang="en-US" altLang="zh-CN" sz="3000" b="1" dirty="0"/>
              <a:t> each other </a:t>
            </a:r>
            <a:r>
              <a:rPr lang="en-US" altLang="zh-CN" sz="3000" b="1" dirty="0">
                <a:solidFill>
                  <a:srgbClr val="FF0000"/>
                </a:solidFill>
              </a:rPr>
              <a:t>anytime</a:t>
            </a:r>
            <a:r>
              <a:rPr lang="en-US" altLang="zh-CN" sz="3000" b="1" dirty="0"/>
              <a:t>, anywhere.</a:t>
            </a:r>
          </a:p>
          <a:p>
            <a:pPr>
              <a:lnSpc>
                <a:spcPct val="16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000" dirty="0"/>
              <a:t>(1) </a:t>
            </a:r>
            <a:r>
              <a:rPr lang="en-US" altLang="zh-CN" sz="3000" b="1" dirty="0">
                <a:solidFill>
                  <a:srgbClr val="000000"/>
                </a:solidFill>
              </a:rPr>
              <a:t>allow sb to do </a:t>
            </a:r>
            <a:r>
              <a:rPr lang="en-US" altLang="zh-CN" sz="3000" b="1" dirty="0" err="1">
                <a:solidFill>
                  <a:srgbClr val="000000"/>
                </a:solidFill>
              </a:rPr>
              <a:t>sth</a:t>
            </a:r>
            <a:r>
              <a:rPr lang="en-US" altLang="zh-CN" sz="3000" b="1" dirty="0">
                <a:solidFill>
                  <a:srgbClr val="000000"/>
                </a:solidFill>
              </a:rPr>
              <a:t>. 	</a:t>
            </a:r>
            <a:r>
              <a:rPr lang="zh-CN" altLang="en-US" sz="3000" b="1" dirty="0">
                <a:solidFill>
                  <a:srgbClr val="000000"/>
                </a:solidFill>
              </a:rPr>
              <a:t>允许某人做某事</a:t>
            </a:r>
          </a:p>
          <a:p>
            <a:pPr>
              <a:lnSpc>
                <a:spcPct val="16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000" dirty="0"/>
              <a:t>(2) </a:t>
            </a:r>
            <a:r>
              <a:rPr lang="en-US" altLang="zh-CN" sz="3000" b="1" dirty="0">
                <a:solidFill>
                  <a:srgbClr val="000000"/>
                </a:solidFill>
              </a:rPr>
              <a:t>keep in touch with        </a:t>
            </a:r>
            <a:r>
              <a:rPr lang="zh-CN" altLang="en-US" sz="3000" b="1" dirty="0">
                <a:solidFill>
                  <a:srgbClr val="000000"/>
                </a:solidFill>
              </a:rPr>
              <a:t>与</a:t>
            </a:r>
            <a:r>
              <a:rPr lang="en-US" altLang="zh-CN" sz="3000" b="1" dirty="0">
                <a:solidFill>
                  <a:srgbClr val="000000"/>
                </a:solidFill>
              </a:rPr>
              <a:t>……</a:t>
            </a:r>
            <a:r>
              <a:rPr lang="zh-CN" altLang="en-US" sz="3000" b="1" dirty="0">
                <a:solidFill>
                  <a:srgbClr val="000000"/>
                </a:solidFill>
              </a:rPr>
              <a:t>保持联系</a:t>
            </a:r>
          </a:p>
          <a:p>
            <a:pPr>
              <a:lnSpc>
                <a:spcPct val="16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000" b="1" dirty="0">
                <a:solidFill>
                  <a:srgbClr val="000000"/>
                </a:solidFill>
              </a:rPr>
              <a:t>当你不在家的时候要与家里保持联系。</a:t>
            </a:r>
          </a:p>
          <a:p>
            <a:pPr>
              <a:lnSpc>
                <a:spcPct val="16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Keep in touch with family when you are away from home.</a:t>
            </a:r>
          </a:p>
          <a:p>
            <a:pPr>
              <a:lnSpc>
                <a:spcPct val="16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000" b="1" dirty="0">
                <a:solidFill>
                  <a:srgbClr val="000000"/>
                </a:solidFill>
              </a:rPr>
              <a:t>我如何与你保持联系呢？</a:t>
            </a:r>
          </a:p>
          <a:p>
            <a:pPr>
              <a:lnSpc>
                <a:spcPct val="16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How can I keep in touch with you?</a:t>
            </a:r>
          </a:p>
        </p:txBody>
      </p:sp>
    </p:spTree>
    <p:extLst>
      <p:ext uri="{BB962C8B-B14F-4D97-AF65-F5344CB8AC3E}">
        <p14:creationId xmlns:p14="http://schemas.microsoft.com/office/powerpoint/2010/main" val="37129807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>
            <a:extLst>
              <a:ext uri="{FF2B5EF4-FFF2-40B4-BE49-F238E27FC236}">
                <a16:creationId xmlns:a16="http://schemas.microsoft.com/office/drawing/2014/main" id="{70621A6E-2F38-4581-A853-B917D6332A6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0726" y="1058863"/>
            <a:ext cx="8208963" cy="3810000"/>
          </a:xfrm>
        </p:spPr>
        <p:txBody>
          <a:bodyPr>
            <a:normAutofit/>
          </a:bodyPr>
          <a:lstStyle/>
          <a:p>
            <a:pPr>
              <a:lnSpc>
                <a:spcPct val="13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(3) anytime   </a:t>
            </a:r>
            <a:r>
              <a:rPr lang="en-US" altLang="zh-CN" sz="3200" b="1" i="1" dirty="0">
                <a:solidFill>
                  <a:srgbClr val="000000"/>
                </a:solidFill>
              </a:rPr>
              <a:t>adv.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</a:rPr>
              <a:t>在任何时候；随便什么时候</a:t>
            </a:r>
          </a:p>
          <a:p>
            <a:pPr>
              <a:lnSpc>
                <a:spcPct val="135000"/>
              </a:lnSpc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随便你什么时候来拜访我们都欢迎。</a:t>
            </a:r>
          </a:p>
          <a:p>
            <a:pPr>
              <a:lnSpc>
                <a:spcPct val="13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You are welcome to visit us anytime.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91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>
            <a:extLst>
              <a:ext uri="{FF2B5EF4-FFF2-40B4-BE49-F238E27FC236}">
                <a16:creationId xmlns:a16="http://schemas.microsoft.com/office/drawing/2014/main" id="{E9E1F7B6-C7A2-42D8-BBFA-014767D8C4B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55406" y="578364"/>
            <a:ext cx="12260825" cy="5508625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/>
              <a:t>15. Thomas Edison </a:t>
            </a:r>
            <a:r>
              <a:rPr lang="en-US" altLang="zh-CN" sz="3200" b="1" dirty="0">
                <a:solidFill>
                  <a:srgbClr val="FF0000"/>
                </a:solidFill>
              </a:rPr>
              <a:t>developed</a:t>
            </a:r>
            <a:r>
              <a:rPr lang="en-US" altLang="zh-CN" sz="3200" b="1" dirty="0"/>
              <a:t> the first practical light bulb in 1879. 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      托马斯</a:t>
            </a:r>
            <a:r>
              <a:rPr lang="en-US" altLang="zh-CN" sz="3200" dirty="0"/>
              <a:t>·</a:t>
            </a:r>
            <a:r>
              <a:rPr lang="zh-CN" altLang="en-US" sz="3200" dirty="0"/>
              <a:t>爱迪生在</a:t>
            </a:r>
            <a:r>
              <a:rPr lang="en-US" altLang="zh-CN" sz="3200" dirty="0"/>
              <a:t>1879</a:t>
            </a:r>
            <a:r>
              <a:rPr lang="zh-CN" altLang="en-US" sz="3200" dirty="0"/>
              <a:t>年发明了第一个实用的灯泡。</a:t>
            </a:r>
            <a:endParaRPr lang="zh-CN" altLang="en-US" sz="3200" b="1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develop                            </a:t>
            </a:r>
            <a:r>
              <a:rPr lang="en-US" altLang="zh-CN" sz="3200" b="1" i="1" dirty="0">
                <a:solidFill>
                  <a:srgbClr val="000000"/>
                </a:solidFill>
              </a:rPr>
              <a:t>v.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</a:rPr>
              <a:t>开发；研制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develop into                    </a:t>
            </a:r>
            <a:r>
              <a:rPr lang="zh-CN" altLang="en-US" sz="3200" b="1" dirty="0">
                <a:solidFill>
                  <a:srgbClr val="0000FF"/>
                </a:solidFill>
              </a:rPr>
              <a:t>发展为</a:t>
            </a:r>
            <a:r>
              <a:rPr lang="en-US" altLang="zh-CN" sz="3200" b="1" dirty="0">
                <a:solidFill>
                  <a:srgbClr val="0000FF"/>
                </a:solidFill>
              </a:rPr>
              <a:t>      </a:t>
            </a:r>
            <a:endParaRPr lang="zh-CN" altLang="en-US" sz="3200" b="1" dirty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development                   n. </a:t>
            </a:r>
            <a:r>
              <a:rPr lang="zh-CN" altLang="en-US" sz="3200" b="1" dirty="0">
                <a:solidFill>
                  <a:srgbClr val="0000FF"/>
                </a:solidFill>
              </a:rPr>
              <a:t>发展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developed countries     	</a:t>
            </a:r>
            <a:r>
              <a:rPr lang="zh-CN" altLang="en-US" sz="3200" b="1" dirty="0">
                <a:solidFill>
                  <a:srgbClr val="0000FF"/>
                </a:solidFill>
              </a:rPr>
              <a:t>发达国家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developing countries   	</a:t>
            </a:r>
            <a:r>
              <a:rPr lang="zh-CN" altLang="en-US" sz="3200" b="1" dirty="0">
                <a:solidFill>
                  <a:srgbClr val="0000FF"/>
                </a:solidFill>
              </a:rPr>
              <a:t>发展中国家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这公司在几年内已经发展成一个大公司了。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3200" b="1" dirty="0">
                <a:solidFill>
                  <a:srgbClr val="FF0000"/>
                </a:solidFill>
              </a:rPr>
              <a:t>The company has developed into a big one in a few years</a:t>
            </a:r>
            <a:r>
              <a:rPr lang="en-US" altLang="zh-CN" sz="3200" b="1" dirty="0">
                <a:solidFill>
                  <a:srgbClr val="FF0000"/>
                </a:solidFill>
              </a:rPr>
              <a:t>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33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1146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146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146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146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>
            <a:extLst>
              <a:ext uri="{FF2B5EF4-FFF2-40B4-BE49-F238E27FC236}">
                <a16:creationId xmlns:a16="http://schemas.microsoft.com/office/drawing/2014/main" id="{3564439F-DB6E-4F84-9045-4A870FF73DB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1110" y="836613"/>
            <a:ext cx="11444747" cy="5016500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/>
              <a:t>16. Before the invention of the light bulb, people had to use oil </a:t>
            </a:r>
            <a:r>
              <a:rPr lang="en-US" altLang="zh-CN" sz="3200" b="1" dirty="0">
                <a:solidFill>
                  <a:srgbClr val="FF0000"/>
                </a:solidFill>
              </a:rPr>
              <a:t>lamps</a:t>
            </a:r>
            <a:r>
              <a:rPr lang="en-US" altLang="zh-CN" sz="3200" b="1" dirty="0"/>
              <a:t>, gas lamps or </a:t>
            </a:r>
            <a:r>
              <a:rPr lang="en-US" altLang="zh-CN" sz="3200" b="1" dirty="0">
                <a:solidFill>
                  <a:srgbClr val="FF0000"/>
                </a:solidFill>
              </a:rPr>
              <a:t>candles</a:t>
            </a:r>
            <a:r>
              <a:rPr lang="en-US" altLang="zh-CN" sz="3200" b="1" dirty="0"/>
              <a:t> to see at night.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     </a:t>
            </a:r>
            <a:endParaRPr lang="en-US" altLang="zh-CN" sz="32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(1) lamp                       	</a:t>
            </a:r>
            <a:r>
              <a:rPr lang="en-US" altLang="zh-CN" sz="3200" b="1" i="1" dirty="0">
                <a:solidFill>
                  <a:srgbClr val="000000"/>
                </a:solidFill>
              </a:rPr>
              <a:t>n.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</a:rPr>
              <a:t>灯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      turn on the lamp  	</a:t>
            </a:r>
            <a:r>
              <a:rPr lang="zh-CN" altLang="en-US" sz="3200" b="1" dirty="0">
                <a:solidFill>
                  <a:srgbClr val="000000"/>
                </a:solidFill>
              </a:rPr>
              <a:t>开灯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      turn off the lamp  	</a:t>
            </a:r>
            <a:r>
              <a:rPr lang="zh-CN" altLang="en-US" sz="3200" b="1" dirty="0">
                <a:solidFill>
                  <a:srgbClr val="000000"/>
                </a:solidFill>
              </a:rPr>
              <a:t>关灯</a:t>
            </a:r>
          </a:p>
        </p:txBody>
      </p:sp>
      <p:pic>
        <p:nvPicPr>
          <p:cNvPr id="41987" name="Picture 2" descr="https://timgsa.baidu.com/timg?image&amp;quality=80&amp;size=b9999_10000&amp;sec=1498023281274&amp;di=e034b9c8bb6938fe297d6c4a3edd2584&amp;imgtype=0&amp;src=http%3A%2F%2Fpic.58pic.com%2F58pic%2F15%2F61%2F40%2F01358PIChNU_1024.png">
            <a:extLst>
              <a:ext uri="{FF2B5EF4-FFF2-40B4-BE49-F238E27FC236}">
                <a16:creationId xmlns:a16="http://schemas.microsoft.com/office/drawing/2014/main" id="{C85E4D52-D744-42B2-9F71-D28F44E10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00" y="3644900"/>
            <a:ext cx="97155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47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A3E1C8E8-2A9C-47DF-8508-CA636A9A809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09368" y="802764"/>
            <a:ext cx="10294373" cy="4524375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17. With</a:t>
            </a:r>
            <a:r>
              <a:rPr lang="en-US" altLang="zh-CN" sz="3200" b="1" dirty="0"/>
              <a:t> light bulbs, people can do as many things in the evenings as they can </a:t>
            </a:r>
            <a:r>
              <a:rPr lang="en-US" altLang="zh-CN" sz="3200" b="1" dirty="0">
                <a:solidFill>
                  <a:srgbClr val="FF0000"/>
                </a:solidFill>
              </a:rPr>
              <a:t>in the daytime</a:t>
            </a:r>
            <a:r>
              <a:rPr lang="en-US" altLang="zh-CN" sz="3200" b="1" dirty="0"/>
              <a:t>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(1) with</a:t>
            </a:r>
            <a:r>
              <a:rPr lang="zh-CN" altLang="en-US" sz="3200" b="1" dirty="0">
                <a:solidFill>
                  <a:schemeClr val="tx1"/>
                </a:solidFill>
              </a:rPr>
              <a:t>是介词，意为“有；带有”，反义词为</a:t>
            </a:r>
            <a:r>
              <a:rPr lang="en-US" altLang="zh-CN" sz="3200" b="1" dirty="0">
                <a:solidFill>
                  <a:schemeClr val="tx1"/>
                </a:solidFill>
              </a:rPr>
              <a:t>without</a:t>
            </a:r>
            <a:r>
              <a:rPr lang="zh-CN" altLang="en-US" sz="3200" b="1" dirty="0">
                <a:solidFill>
                  <a:schemeClr val="tx1"/>
                </a:solidFill>
              </a:rPr>
              <a:t>。例如：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     </a:t>
            </a:r>
            <a:r>
              <a:rPr lang="zh-CN" altLang="en-US" sz="3200" b="1" dirty="0">
                <a:solidFill>
                  <a:schemeClr val="tx1"/>
                </a:solidFill>
              </a:rPr>
              <a:t>带着微笑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      with a smile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0478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>
            <a:extLst>
              <a:ext uri="{FF2B5EF4-FFF2-40B4-BE49-F238E27FC236}">
                <a16:creationId xmlns:a16="http://schemas.microsoft.com/office/drawing/2014/main" id="{476CDA87-58D0-4766-8824-A867D2F090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174517" y="1266620"/>
            <a:ext cx="8208962" cy="5016500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(2) daytime                  </a:t>
            </a:r>
            <a:r>
              <a:rPr lang="en-US" altLang="zh-CN" sz="3200" b="1" i="1" dirty="0">
                <a:solidFill>
                  <a:srgbClr val="000000"/>
                </a:solidFill>
              </a:rPr>
              <a:t>n.</a:t>
            </a: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</a:rPr>
              <a:t>白天；日间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in the daytime		</a:t>
            </a:r>
            <a:r>
              <a:rPr lang="zh-CN" altLang="en-US" sz="3200" b="1" dirty="0">
                <a:solidFill>
                  <a:srgbClr val="FF0000"/>
                </a:solidFill>
              </a:rPr>
              <a:t>在白天      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endParaRPr lang="zh-CN" altLang="en-US" sz="3200" b="1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我愿意白天学习晚上出去。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 prefer to study in the daytime and go out in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the evening.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21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992834-DB7C-4F3C-BF1C-5C1301312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chemeClr val="tx1"/>
                </a:solidFill>
              </a:rPr>
              <a:t>12. Since then, people have been able to speak to each other over long distances.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27ED0DD-50BC-49E8-8CD9-E363BBE967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465" y="1845734"/>
            <a:ext cx="11444748" cy="4023360"/>
          </a:xfrm>
        </p:spPr>
        <p:txBody>
          <a:bodyPr>
            <a:norm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</a:rPr>
              <a:t>since            </a:t>
            </a:r>
            <a:r>
              <a:rPr lang="en-US" altLang="zh-CN" sz="3200" b="1" i="1" dirty="0">
                <a:solidFill>
                  <a:srgbClr val="7030A0"/>
                </a:solidFill>
              </a:rPr>
              <a:t>prep.</a:t>
            </a:r>
            <a:r>
              <a:rPr lang="en-US" altLang="zh-CN" sz="3200" b="1" dirty="0">
                <a:solidFill>
                  <a:srgbClr val="7030A0"/>
                </a:solidFill>
              </a:rPr>
              <a:t> </a:t>
            </a:r>
            <a:r>
              <a:rPr lang="zh-CN" altLang="en-US" sz="3200" b="1" dirty="0">
                <a:solidFill>
                  <a:srgbClr val="7030A0"/>
                </a:solidFill>
              </a:rPr>
              <a:t>从</a:t>
            </a:r>
            <a:r>
              <a:rPr lang="en-US" altLang="zh-CN" sz="3200" b="1" dirty="0">
                <a:solidFill>
                  <a:srgbClr val="7030A0"/>
                </a:solidFill>
              </a:rPr>
              <a:t>……</a:t>
            </a:r>
            <a:r>
              <a:rPr lang="zh-CN" altLang="en-US" sz="3200" b="1" dirty="0">
                <a:solidFill>
                  <a:srgbClr val="7030A0"/>
                </a:solidFill>
              </a:rPr>
              <a:t>以后；自</a:t>
            </a:r>
            <a:r>
              <a:rPr lang="en-US" altLang="zh-CN" sz="3200" b="1" dirty="0">
                <a:solidFill>
                  <a:srgbClr val="7030A0"/>
                </a:solidFill>
              </a:rPr>
              <a:t>……</a:t>
            </a:r>
            <a:r>
              <a:rPr lang="zh-CN" altLang="en-US" sz="3200" b="1" dirty="0">
                <a:solidFill>
                  <a:srgbClr val="7030A0"/>
                </a:solidFill>
              </a:rPr>
              <a:t>以来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  <a:buNone/>
              <a:defRPr/>
            </a:pPr>
            <a:r>
              <a:rPr lang="en-US" altLang="zh-CN" sz="3200" b="1" dirty="0">
                <a:solidFill>
                  <a:srgbClr val="FF0000"/>
                </a:solidFill>
              </a:rPr>
              <a:t>Since then:   </a:t>
            </a:r>
            <a:r>
              <a:rPr lang="zh-CN" altLang="en-US" sz="3200" b="1" dirty="0">
                <a:solidFill>
                  <a:srgbClr val="FF0000"/>
                </a:solidFill>
              </a:rPr>
              <a:t>自那以后，常与现在完成时（</a:t>
            </a:r>
            <a:r>
              <a:rPr lang="en-US" altLang="zh-CN" sz="3200" b="1" dirty="0">
                <a:solidFill>
                  <a:srgbClr val="FF0000"/>
                </a:solidFill>
              </a:rPr>
              <a:t>has/have been)</a:t>
            </a:r>
            <a:r>
              <a:rPr lang="zh-CN" altLang="en-US" sz="3200" b="1" dirty="0">
                <a:solidFill>
                  <a:srgbClr val="FF0000"/>
                </a:solidFill>
              </a:rPr>
              <a:t>连用。</a:t>
            </a:r>
            <a:r>
              <a:rPr lang="zh-CN" altLang="en-US" sz="3200" dirty="0">
                <a:solidFill>
                  <a:schemeClr val="tx1"/>
                </a:solidFill>
              </a:rPr>
              <a:t>表示那时所做的动作对现在还有影响。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>
                <a:solidFill>
                  <a:schemeClr val="tx1"/>
                </a:solidFill>
              </a:rPr>
              <a:t>从那时起，她就对英语产生了兴趣。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r>
              <a:rPr lang="en-US" altLang="zh-CN" sz="3200" b="1" dirty="0">
                <a:solidFill>
                  <a:schemeClr val="tx1"/>
                </a:solidFill>
              </a:rPr>
              <a:t>She </a:t>
            </a:r>
            <a:r>
              <a:rPr lang="en-US" altLang="zh-CN" sz="3200" b="1" u="sng" dirty="0">
                <a:solidFill>
                  <a:srgbClr val="7030A0"/>
                </a:solidFill>
              </a:rPr>
              <a:t>has been interested</a:t>
            </a:r>
            <a:r>
              <a:rPr lang="en-US" altLang="zh-CN" sz="3200" b="1" dirty="0">
                <a:solidFill>
                  <a:schemeClr val="tx1"/>
                </a:solidFill>
              </a:rPr>
              <a:t> in English since then. </a:t>
            </a:r>
          </a:p>
          <a:p>
            <a:r>
              <a:rPr lang="en-US" altLang="zh-CN" sz="3200" b="1" dirty="0">
                <a:solidFill>
                  <a:srgbClr val="FF0000"/>
                </a:solidFill>
              </a:rPr>
              <a:t>From then on: </a:t>
            </a:r>
            <a:r>
              <a:rPr lang="zh-CN" altLang="en-US" sz="3200" b="1" dirty="0">
                <a:solidFill>
                  <a:srgbClr val="FF0000"/>
                </a:solidFill>
              </a:rPr>
              <a:t>用于一般过去式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en-US" altLang="zh-CN" sz="3200" b="1" dirty="0">
                <a:solidFill>
                  <a:schemeClr val="tx1"/>
                </a:solidFill>
              </a:rPr>
              <a:t>His son died two years. From then on, he never </a:t>
            </a:r>
            <a:r>
              <a:rPr lang="en-US" altLang="zh-CN" sz="3200" b="1" u="sng" dirty="0">
                <a:solidFill>
                  <a:srgbClr val="7030A0"/>
                </a:solidFill>
              </a:rPr>
              <a:t>smiled</a:t>
            </a:r>
            <a:r>
              <a:rPr lang="en-US" altLang="zh-CN" sz="3200" b="1" dirty="0">
                <a:solidFill>
                  <a:schemeClr val="tx1"/>
                </a:solidFill>
              </a:rPr>
              <a:t> again. </a:t>
            </a:r>
          </a:p>
          <a:p>
            <a:endParaRPr lang="en-US" altLang="zh-CN" sz="3200" b="1" dirty="0">
              <a:solidFill>
                <a:schemeClr val="tx1"/>
              </a:solidFill>
            </a:endParaRPr>
          </a:p>
          <a:p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60340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B2015382-F28F-4CF0-809C-226F97BB296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19688" y="0"/>
            <a:ext cx="9484493" cy="501650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 dirty="0">
                <a:solidFill>
                  <a:schemeClr val="tx1"/>
                </a:solidFill>
              </a:rPr>
              <a:t>18. Can you </a:t>
            </a:r>
            <a:r>
              <a:rPr lang="en-US" altLang="zh-CN" sz="3000" b="1" i="1" dirty="0">
                <a:solidFill>
                  <a:schemeClr val="tx1"/>
                </a:solidFill>
              </a:rPr>
              <a:t>imagine</a:t>
            </a:r>
            <a:r>
              <a:rPr lang="en-US" altLang="zh-CN" sz="3000" b="1" dirty="0">
                <a:solidFill>
                  <a:schemeClr val="tx1"/>
                </a:solidFill>
              </a:rPr>
              <a:t> living without them? 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 i="1" dirty="0">
                <a:solidFill>
                  <a:srgbClr val="FF0000"/>
                </a:solidFill>
              </a:rPr>
              <a:t>imagine: v.</a:t>
            </a:r>
            <a:r>
              <a:rPr lang="zh-CN" altLang="en-US" sz="3000" b="1" i="1" dirty="0">
                <a:solidFill>
                  <a:srgbClr val="FF0000"/>
                </a:solidFill>
              </a:rPr>
              <a:t>“想象”</a:t>
            </a:r>
            <a:endParaRPr lang="en-US" altLang="zh-CN" sz="3000" b="1" i="1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 i="1" dirty="0">
                <a:solidFill>
                  <a:srgbClr val="FF0000"/>
                </a:solidFill>
              </a:rPr>
              <a:t>(1) imagine </a:t>
            </a:r>
            <a:r>
              <a:rPr lang="en-US" altLang="zh-CN" sz="3000" b="1" i="1" dirty="0" err="1">
                <a:solidFill>
                  <a:srgbClr val="FF0000"/>
                </a:solidFill>
              </a:rPr>
              <a:t>sth</a:t>
            </a:r>
            <a:r>
              <a:rPr lang="en-US" altLang="zh-CN" sz="3000" b="1" i="1" dirty="0">
                <a:solidFill>
                  <a:srgbClr val="FF0000"/>
                </a:solidFill>
              </a:rPr>
              <a:t>. </a:t>
            </a:r>
            <a:endParaRPr lang="en-US" altLang="zh-CN" sz="3000" b="1" i="1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b="1" dirty="0">
                <a:solidFill>
                  <a:schemeClr val="tx1"/>
                </a:solidFill>
              </a:rPr>
              <a:t>我无法</a:t>
            </a:r>
            <a:r>
              <a:rPr lang="en-US" altLang="zh-CN" sz="3000" b="1" dirty="0">
                <a:solidFill>
                  <a:schemeClr val="tx1"/>
                </a:solidFill>
              </a:rPr>
              <a:t>想像没有</a:t>
            </a:r>
            <a:r>
              <a:rPr lang="zh-CN" altLang="en-US" sz="3000" b="1" dirty="0">
                <a:solidFill>
                  <a:schemeClr val="tx1"/>
                </a:solidFill>
              </a:rPr>
              <a:t>你的生活。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 dirty="0">
                <a:solidFill>
                  <a:schemeClr val="tx1"/>
                </a:solidFill>
              </a:rPr>
              <a:t>I can’t imagine life without you.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000" b="1" i="1" dirty="0">
                <a:solidFill>
                  <a:srgbClr val="FF0000"/>
                </a:solidFill>
              </a:rPr>
              <a:t>(2) imagine doing </a:t>
            </a:r>
            <a:r>
              <a:rPr lang="en-US" altLang="zh-CN" sz="3000" b="1" i="1" dirty="0" err="1">
                <a:solidFill>
                  <a:srgbClr val="FF0000"/>
                </a:solidFill>
              </a:rPr>
              <a:t>sth</a:t>
            </a:r>
            <a:r>
              <a:rPr lang="en-US" altLang="zh-CN" sz="3000" b="1" i="1" dirty="0">
                <a:solidFill>
                  <a:srgbClr val="FF0000"/>
                </a:solidFill>
              </a:rPr>
              <a:t>. </a:t>
            </a:r>
            <a:endParaRPr lang="en-US" altLang="zh-CN" sz="3000" b="1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b="1" dirty="0">
                <a:solidFill>
                  <a:schemeClr val="tx1"/>
                </a:solidFill>
              </a:rPr>
              <a:t>在孩提时候，我想像成为一名画家</a:t>
            </a:r>
            <a:r>
              <a:rPr lang="en-US" altLang="zh-CN" sz="3000" b="1" dirty="0">
                <a:solidFill>
                  <a:schemeClr val="tx1"/>
                </a:solidFill>
              </a:rPr>
              <a:t>。</a:t>
            </a:r>
            <a:r>
              <a:rPr lang="zh-CN" altLang="en-US" sz="3000" b="1" dirty="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 dirty="0">
                <a:solidFill>
                  <a:schemeClr val="tx1"/>
                </a:solidFill>
              </a:rPr>
              <a:t>I imagined becoming a painter in my childhood.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000" b="1" i="1" dirty="0">
                <a:solidFill>
                  <a:srgbClr val="FF0000"/>
                </a:solidFill>
              </a:rPr>
              <a:t>(3) Imagine sb. doing </a:t>
            </a:r>
            <a:r>
              <a:rPr lang="en-US" altLang="zh-CN" sz="3000" b="1" i="1" dirty="0" err="1">
                <a:solidFill>
                  <a:srgbClr val="FF0000"/>
                </a:solidFill>
              </a:rPr>
              <a:t>sth</a:t>
            </a:r>
            <a:r>
              <a:rPr lang="en-US" altLang="zh-CN" sz="3000" b="1" i="1" dirty="0">
                <a:solidFill>
                  <a:srgbClr val="FF0000"/>
                </a:solidFill>
              </a:rPr>
              <a:t>. [sb.</a:t>
            </a:r>
            <a:r>
              <a:rPr lang="zh-CN" altLang="en-US" sz="3000" b="1" i="1" dirty="0">
                <a:solidFill>
                  <a:srgbClr val="FF0000"/>
                </a:solidFill>
              </a:rPr>
              <a:t>用宾格</a:t>
            </a:r>
            <a:r>
              <a:rPr lang="en-US" altLang="zh-CN" sz="3000" b="1" i="1" dirty="0">
                <a:solidFill>
                  <a:srgbClr val="FF0000"/>
                </a:solidFill>
              </a:rPr>
              <a:t>]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000" b="1" dirty="0">
                <a:solidFill>
                  <a:schemeClr val="tx1"/>
                </a:solidFill>
              </a:rPr>
              <a:t>我确实能想象到他那么说。</a:t>
            </a:r>
            <a:endParaRPr lang="en-US" altLang="zh-CN" sz="3000" b="1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000" b="1" dirty="0">
                <a:solidFill>
                  <a:schemeClr val="tx1"/>
                </a:solidFill>
              </a:rPr>
              <a:t>I can imagine him saying that. 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3332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6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6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6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6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86556EEC-3153-477C-9C18-D91B66277A3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125538"/>
            <a:ext cx="8229600" cy="4424362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chemeClr val="tx1"/>
                </a:solidFill>
              </a:rPr>
              <a:t>选择最佳答案填空。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tx1"/>
                </a:solidFill>
              </a:rPr>
              <a:t>(    )1. Can you imagine ____ using your feet to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tx1"/>
                </a:solidFill>
              </a:rPr>
              <a:t>          control  a mouse?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tx1"/>
                </a:solidFill>
              </a:rPr>
              <a:t>A. use	B. using	C. used	D. to using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chemeClr val="tx1"/>
                </a:solidFill>
              </a:rPr>
              <a:t>根据中文意思完成句子。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tx1"/>
                </a:solidFill>
              </a:rPr>
              <a:t>2. </a:t>
            </a:r>
            <a:r>
              <a:rPr lang="zh-CN" altLang="en-US" sz="3200" dirty="0">
                <a:solidFill>
                  <a:schemeClr val="tx1"/>
                </a:solidFill>
              </a:rPr>
              <a:t>她这么饿，我能想像到她吃晚饭的样子。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tx1"/>
                </a:solidFill>
              </a:rPr>
              <a:t>     You are so hungry. I can ____ ____ ____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tx1"/>
                </a:solidFill>
              </a:rPr>
              <a:t>     dinner.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9A0DBE08-3657-42FE-A185-F1A3206A2B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8762" y="4169287"/>
            <a:ext cx="36637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imagine her having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3F35C787-AEA7-4033-88A0-9ED00542F0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9171" y="1665514"/>
            <a:ext cx="58783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B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7109" name="TextBox 4">
            <a:extLst>
              <a:ext uri="{FF2B5EF4-FFF2-40B4-BE49-F238E27FC236}">
                <a16:creationId xmlns:a16="http://schemas.microsoft.com/office/drawing/2014/main" id="{17B2711F-E0B8-4580-A306-C106802185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1" y="333376"/>
            <a:ext cx="2519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00FF"/>
                </a:solidFill>
              </a:rPr>
              <a:t>Practice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5152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>
            <a:extLst>
              <a:ext uri="{FF2B5EF4-FFF2-40B4-BE49-F238E27FC236}">
                <a16:creationId xmlns:a16="http://schemas.microsoft.com/office/drawing/2014/main" id="{BA868940-C4CB-4ED0-AA71-324F7B5D27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65240" y="740901"/>
            <a:ext cx="11484078" cy="5018088"/>
          </a:xfrm>
        </p:spPr>
        <p:txBody>
          <a:bodyPr>
            <a:normAutofit fontScale="92500"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19.  and the new cars </a:t>
            </a:r>
            <a:r>
              <a:rPr lang="en-US" altLang="zh-CN" sz="3200" b="1" dirty="0">
                <a:solidFill>
                  <a:srgbClr val="FF0000"/>
                </a:solidFill>
              </a:rPr>
              <a:t>made loud noises</a:t>
            </a:r>
            <a:r>
              <a:rPr lang="en-US" altLang="zh-CN" sz="3200" b="1" dirty="0">
                <a:solidFill>
                  <a:schemeClr val="tx1"/>
                </a:solidFill>
              </a:rPr>
              <a:t> and </a:t>
            </a:r>
            <a:r>
              <a:rPr lang="en-US" altLang="zh-CN" sz="3200" b="1" dirty="0">
                <a:solidFill>
                  <a:srgbClr val="FF0000"/>
                </a:solidFill>
              </a:rPr>
              <a:t>frightened</a:t>
            </a:r>
            <a:r>
              <a:rPr lang="en-US" altLang="zh-CN" sz="3200" b="1" dirty="0">
                <a:solidFill>
                  <a:schemeClr val="tx1"/>
                </a:solidFill>
              </a:rPr>
              <a:t> them. ……(P52)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chemeClr val="tx1"/>
                </a:solidFill>
              </a:rPr>
              <a:t>      </a:t>
            </a:r>
            <a:endParaRPr lang="en-US" altLang="zh-CN" sz="3200" dirty="0">
              <a:solidFill>
                <a:schemeClr val="tx1"/>
              </a:solidFill>
            </a:endParaRPr>
          </a:p>
          <a:p>
            <a:pPr marL="514350" indent="-514350">
              <a:spcBef>
                <a:spcPct val="0"/>
              </a:spcBef>
              <a:buFont typeface="Arial" panose="020B0604020202020204" pitchFamily="34" charset="0"/>
              <a:buAutoNum type="arabicParenBoth"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 marL="514350" indent="-514350">
              <a:spcBef>
                <a:spcPct val="0"/>
              </a:spcBef>
              <a:buFont typeface="Arial" panose="020B0604020202020204" pitchFamily="34" charset="0"/>
              <a:buAutoNum type="arabicParenBoth"/>
            </a:pPr>
            <a:r>
              <a:rPr lang="en-US" altLang="zh-CN" sz="3200" b="1" dirty="0">
                <a:solidFill>
                  <a:schemeClr val="tx1"/>
                </a:solidFill>
              </a:rPr>
              <a:t>noise [U,C]</a:t>
            </a:r>
            <a:r>
              <a:rPr lang="zh-CN" altLang="en-US" sz="3200" b="1" dirty="0">
                <a:solidFill>
                  <a:schemeClr val="tx1"/>
                </a:solidFill>
              </a:rPr>
              <a:t>噪音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     make loud </a:t>
            </a:r>
            <a:r>
              <a:rPr lang="en-US" altLang="zh-CN" sz="3200" b="1" u="sng" dirty="0">
                <a:solidFill>
                  <a:srgbClr val="7030A0"/>
                </a:solidFill>
              </a:rPr>
              <a:t>noises </a:t>
            </a:r>
            <a:r>
              <a:rPr lang="zh-CN" altLang="en-US" sz="3200" b="1" dirty="0">
                <a:solidFill>
                  <a:schemeClr val="tx1"/>
                </a:solidFill>
              </a:rPr>
              <a:t>制造很大的噪音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     make </a:t>
            </a:r>
            <a:r>
              <a:rPr lang="en-US" altLang="zh-CN" sz="3200" b="1" u="sng" dirty="0">
                <a:solidFill>
                  <a:srgbClr val="7030A0"/>
                </a:solidFill>
              </a:rPr>
              <a:t>a noise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     make </a:t>
            </a:r>
            <a:r>
              <a:rPr lang="en-US" altLang="zh-CN" sz="3200" b="1" u="sng" dirty="0">
                <a:solidFill>
                  <a:srgbClr val="7030A0"/>
                </a:solidFill>
              </a:rPr>
              <a:t>too much noise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200" b="1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(2) frighten : v.</a:t>
            </a:r>
            <a:r>
              <a:rPr lang="zh-CN" altLang="en-US" sz="3200" dirty="0">
                <a:solidFill>
                  <a:srgbClr val="FF0000"/>
                </a:solidFill>
              </a:rPr>
              <a:t>，“使惊恐；使害怕” 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突如其来的噪音吓了我一跳。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The sudden noise frightened me.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2999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>
            <a:extLst>
              <a:ext uri="{FF2B5EF4-FFF2-40B4-BE49-F238E27FC236}">
                <a16:creationId xmlns:a16="http://schemas.microsoft.com/office/drawing/2014/main" id="{D76CBBBD-704C-4F5C-BB5E-DC984EB3A0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53886" y="826635"/>
            <a:ext cx="10918371" cy="5127851"/>
          </a:xfrm>
        </p:spPr>
        <p:txBody>
          <a:bodyPr/>
          <a:lstStyle/>
          <a:p>
            <a:pPr marL="533400" indent="-533400">
              <a:spcBef>
                <a:spcPct val="0"/>
              </a:spcBef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frightened</a:t>
            </a:r>
            <a:r>
              <a:rPr lang="zh-CN" altLang="en-US" sz="3200" dirty="0">
                <a:solidFill>
                  <a:srgbClr val="FF0000"/>
                </a:solidFill>
              </a:rPr>
              <a:t>： </a:t>
            </a:r>
            <a:r>
              <a:rPr lang="en-US" altLang="zh-CN" sz="3200" dirty="0">
                <a:solidFill>
                  <a:srgbClr val="FF0000"/>
                </a:solidFill>
              </a:rPr>
              <a:t>adj. </a:t>
            </a:r>
            <a:r>
              <a:rPr lang="zh-CN" altLang="en-US" sz="3200" dirty="0">
                <a:solidFill>
                  <a:srgbClr val="FF0000"/>
                </a:solidFill>
              </a:rPr>
              <a:t>（人感到）受惊的；害怕的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marL="533400" indent="-533400">
              <a:spcBef>
                <a:spcPct val="0"/>
              </a:spcBef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be frightened of ...	</a:t>
            </a:r>
            <a:r>
              <a:rPr lang="zh-CN" altLang="en-US" sz="3200" dirty="0">
                <a:solidFill>
                  <a:srgbClr val="7030A0"/>
                </a:solidFill>
              </a:rPr>
              <a:t>害怕</a:t>
            </a:r>
            <a:r>
              <a:rPr lang="en-US" altLang="zh-CN" sz="3200" dirty="0">
                <a:solidFill>
                  <a:srgbClr val="7030A0"/>
                </a:solidFill>
              </a:rPr>
              <a:t>……</a:t>
            </a:r>
          </a:p>
          <a:p>
            <a:pPr marL="533400" indent="-533400">
              <a:spcBef>
                <a:spcPct val="0"/>
              </a:spcBef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be frightened to do ...	</a:t>
            </a:r>
            <a:r>
              <a:rPr lang="zh-CN" altLang="en-US" sz="3200" dirty="0">
                <a:solidFill>
                  <a:srgbClr val="7030A0"/>
                </a:solidFill>
              </a:rPr>
              <a:t>害怕做</a:t>
            </a:r>
            <a:r>
              <a:rPr lang="en-US" altLang="zh-CN" sz="3200" dirty="0">
                <a:solidFill>
                  <a:srgbClr val="7030A0"/>
                </a:solidFill>
              </a:rPr>
              <a:t>……</a:t>
            </a:r>
            <a:endParaRPr lang="zh-CN" altLang="en-US" sz="3200" dirty="0">
              <a:solidFill>
                <a:srgbClr val="7030A0"/>
              </a:solidFill>
            </a:endParaRPr>
          </a:p>
          <a:p>
            <a:pPr marL="533400" indent="-533400">
              <a:spcBef>
                <a:spcPct val="0"/>
              </a:spcBef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frightening 		</a:t>
            </a:r>
            <a:r>
              <a:rPr lang="zh-CN" altLang="en-US" sz="3200" dirty="0">
                <a:solidFill>
                  <a:srgbClr val="FF0000"/>
                </a:solidFill>
              </a:rPr>
              <a:t>（物）令人恐惧的；引起惊恐的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marL="533400" indent="-533400"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我怕狗。</a:t>
            </a:r>
          </a:p>
          <a:p>
            <a:pPr marL="533400" indent="-533400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I am frightened of dogs. </a:t>
            </a:r>
          </a:p>
          <a:p>
            <a:pPr marL="533400" indent="-533400"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chemeClr val="tx1"/>
                </a:solidFill>
              </a:rPr>
              <a:t>那恐怖的声音是从那间旧房子传来的。</a:t>
            </a:r>
          </a:p>
          <a:p>
            <a:pPr marL="533400" indent="-533400"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chemeClr val="tx1"/>
                </a:solidFill>
              </a:rPr>
              <a:t>The frightening voice was from the old house.</a:t>
            </a:r>
          </a:p>
        </p:txBody>
      </p:sp>
    </p:spTree>
    <p:extLst>
      <p:ext uri="{BB962C8B-B14F-4D97-AF65-F5344CB8AC3E}">
        <p14:creationId xmlns:p14="http://schemas.microsoft.com/office/powerpoint/2010/main" val="4456377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>
            <a:extLst>
              <a:ext uri="{FF2B5EF4-FFF2-40B4-BE49-F238E27FC236}">
                <a16:creationId xmlns:a16="http://schemas.microsoft.com/office/drawing/2014/main" id="{EE0E5773-7B53-4030-BD4E-8FA6BBD197E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70088" y="1057275"/>
            <a:ext cx="8229600" cy="481965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en-US" sz="3200" dirty="0" err="1"/>
              <a:t>用英文翻译下列句子</a:t>
            </a:r>
            <a:r>
              <a:rPr lang="en-US" altLang="en-US" sz="3200" dirty="0"/>
              <a:t>。</a:t>
            </a:r>
            <a:r>
              <a:rPr lang="en-US" altLang="zh-CN" sz="3200" dirty="0"/>
              <a:t> 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zh-CN" altLang="en-US" sz="3200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dirty="0"/>
              <a:t>选用</a:t>
            </a:r>
            <a:r>
              <a:rPr lang="en-US" altLang="zh-CN" sz="3200" dirty="0"/>
              <a:t>frightened</a:t>
            </a:r>
            <a:r>
              <a:rPr lang="zh-CN" altLang="en-US" sz="3200" dirty="0"/>
              <a:t>或</a:t>
            </a:r>
            <a:r>
              <a:rPr lang="en-US" altLang="zh-CN" sz="3200" dirty="0"/>
              <a:t>frightening</a:t>
            </a:r>
            <a:r>
              <a:rPr lang="zh-CN" altLang="en-US" sz="3200" dirty="0"/>
              <a:t>填空。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2. What are you ________ of?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3. Don’t speak to me in a ________ way!</a:t>
            </a:r>
          </a:p>
        </p:txBody>
      </p:sp>
      <p:sp>
        <p:nvSpPr>
          <p:cNvPr id="96262" name="Text Box 6">
            <a:extLst>
              <a:ext uri="{FF2B5EF4-FFF2-40B4-BE49-F238E27FC236}">
                <a16:creationId xmlns:a16="http://schemas.microsoft.com/office/drawing/2014/main" id="{523BBEC0-B3F4-439E-B70C-7B9E76178A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2381" y="4017735"/>
            <a:ext cx="36004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0000"/>
                </a:solidFill>
              </a:rPr>
              <a:t>frightening</a:t>
            </a:r>
          </a:p>
        </p:txBody>
      </p:sp>
      <p:sp>
        <p:nvSpPr>
          <p:cNvPr id="96263" name="Text Box 7">
            <a:extLst>
              <a:ext uri="{FF2B5EF4-FFF2-40B4-BE49-F238E27FC236}">
                <a16:creationId xmlns:a16="http://schemas.microsoft.com/office/drawing/2014/main" id="{AB0A267D-BE38-43FE-905F-7FEFF7E36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4918" y="3317421"/>
            <a:ext cx="23764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frightened</a:t>
            </a:r>
          </a:p>
        </p:txBody>
      </p:sp>
    </p:spTree>
    <p:extLst>
      <p:ext uri="{BB962C8B-B14F-4D97-AF65-F5344CB8AC3E}">
        <p14:creationId xmlns:p14="http://schemas.microsoft.com/office/powerpoint/2010/main" val="36219659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6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417</TotalTime>
  <Words>2113</Words>
  <Application>Microsoft Office PowerPoint</Application>
  <PresentationFormat>宽屏</PresentationFormat>
  <Paragraphs>263</Paragraphs>
  <Slides>33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Wingdings 2</vt:lpstr>
      <vt:lpstr>回顾</vt:lpstr>
      <vt:lpstr>Unit4 Inventions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10. In the early 19th century, the first trains began to carry passengers.     在十九世纪初期，首批火车开始搭载乘客。</vt:lpstr>
      <vt:lpstr>PowerPoint 演示文稿</vt:lpstr>
      <vt:lpstr>11. Alexander Graham Bell invented one of the first practical telephones in 1876.</vt:lpstr>
      <vt:lpstr>PowerPoint 演示文稿</vt:lpstr>
      <vt:lpstr>12. Since then, people have been able to speak to each other over long distances.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12. Since then, people have been able to speak to each other over long distances.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Unit4 Inventions</dc:title>
  <dc:creator>chen yimin</dc:creator>
  <cp:lastModifiedBy>chen yimin</cp:lastModifiedBy>
  <cp:revision>30</cp:revision>
  <dcterms:created xsi:type="dcterms:W3CDTF">2018-10-23T02:28:53Z</dcterms:created>
  <dcterms:modified xsi:type="dcterms:W3CDTF">2021-10-20T08:23:59Z</dcterms:modified>
</cp:coreProperties>
</file>