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436" r:id="rId3"/>
    <p:sldId id="647" r:id="rId4"/>
    <p:sldId id="620" r:id="rId5"/>
    <p:sldId id="654" r:id="rId6"/>
    <p:sldId id="655" r:id="rId7"/>
    <p:sldId id="658" r:id="rId8"/>
    <p:sldId id="622" r:id="rId9"/>
    <p:sldId id="659" r:id="rId10"/>
    <p:sldId id="645" r:id="rId11"/>
    <p:sldId id="660" r:id="rId12"/>
    <p:sldId id="623" r:id="rId13"/>
    <p:sldId id="661" r:id="rId14"/>
    <p:sldId id="662" r:id="rId15"/>
    <p:sldId id="631" r:id="rId16"/>
    <p:sldId id="650" r:id="rId17"/>
    <p:sldId id="679" r:id="rId18"/>
    <p:sldId id="664" r:id="rId19"/>
    <p:sldId id="656" r:id="rId20"/>
    <p:sldId id="630" r:id="rId21"/>
    <p:sldId id="649" r:id="rId22"/>
    <p:sldId id="669" r:id="rId23"/>
    <p:sldId id="652" r:id="rId24"/>
    <p:sldId id="670" r:id="rId25"/>
    <p:sldId id="672" r:id="rId26"/>
    <p:sldId id="671" r:id="rId27"/>
    <p:sldId id="653" r:id="rId28"/>
    <p:sldId id="673" r:id="rId29"/>
    <p:sldId id="674" r:id="rId30"/>
    <p:sldId id="657" r:id="rId31"/>
    <p:sldId id="676" r:id="rId32"/>
    <p:sldId id="677" r:id="rId3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85" autoAdjust="0"/>
    <p:restoredTop sz="86330" autoAdjust="0"/>
  </p:normalViewPr>
  <p:slideViewPr>
    <p:cSldViewPr snapToGrid="0" showGuides="1">
      <p:cViewPr varScale="1">
        <p:scale>
          <a:sx n="61" d="100"/>
          <a:sy n="61" d="100"/>
        </p:scale>
        <p:origin x="102" y="113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306" y="927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-316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handoutMaster" Target="handoutMasters/handoutMaster1.xml"/><Relationship Id="rId34" Type="http://schemas.openxmlformats.org/officeDocument/2006/relationships/notesMaster" Target="notesMasters/notesMaster1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D95AF4-C19A-5345-8525-CFCA8E67C7EC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F184B3-4216-5743-8985-15E690C33E99}" type="slidenum">
              <a:rPr kumimoji="1" lang="zh-CN" altLang="en-US" smtClean="0"/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D49ADB-DEA8-4AD1-A559-2BDFE014EA3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E5A8D8-B88F-4BA1-9B6E-DA61FA535B0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392907" y="1048941"/>
            <a:ext cx="11129962" cy="2387600"/>
          </a:xfrm>
        </p:spPr>
        <p:txBody>
          <a:bodyPr anchor="ctr" anchorCtr="1">
            <a:noAutofit/>
          </a:bodyPr>
          <a:lstStyle>
            <a:lvl1pPr algn="l">
              <a:defRPr sz="8800">
                <a:ln>
                  <a:noFill/>
                </a:ln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b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</a:br>
            <a: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课程导学</a:t>
            </a:r>
            <a: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三基版</a:t>
            </a:r>
            <a:b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</a:b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876425" y="3716338"/>
            <a:ext cx="9144000" cy="1655762"/>
          </a:xfrm>
        </p:spPr>
        <p:txBody>
          <a:bodyPr/>
          <a:lstStyle>
            <a:lvl1pPr marL="0" indent="0" algn="l">
              <a:buNone/>
              <a:defRPr sz="2800" b="1">
                <a:ln>
                  <a:noFill/>
                </a:ln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第二章  第</a:t>
            </a:r>
            <a:r>
              <a:rPr lang="en-US" altLang="zh-CN" dirty="0"/>
              <a:t>19</a:t>
            </a:r>
            <a:r>
              <a:rPr lang="zh-CN" altLang="en-US" dirty="0"/>
              <a:t>课时  二元一次方程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217488" y="304800"/>
            <a:ext cx="11771312" cy="6328229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buNone/>
              <a:defRPr sz="3200" b="1"/>
            </a:lvl1pPr>
            <a:lvl2pPr>
              <a:defRPr sz="3200"/>
            </a:lvl2pPr>
            <a:lvl3pPr>
              <a:defRPr sz="3200"/>
            </a:lvl3pPr>
            <a:lvl4pPr>
              <a:defRPr sz="3200"/>
            </a:lvl4pPr>
            <a:lvl5pPr>
              <a:defRPr sz="32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DFA72-AD53-4013-A24B-0E747E7686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7B7CF-A24C-4871-B090-3CDC698AD1DF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30"/>
          <a:stretch>
            <a:fillRect/>
          </a:stretch>
        </p:blipFill>
        <p:spPr>
          <a:xfrm>
            <a:off x="-12700" y="0"/>
            <a:ext cx="12242800" cy="6845300"/>
          </a:xfrm>
          <a:prstGeom prst="rect">
            <a:avLst/>
          </a:prstGeom>
        </p:spPr>
      </p:pic>
      <p:sp>
        <p:nvSpPr>
          <p:cNvPr id="9" name="内容占位符 8"/>
          <p:cNvSpPr>
            <a:spLocks noGrp="1"/>
          </p:cNvSpPr>
          <p:nvPr>
            <p:ph sz="quarter" idx="13"/>
          </p:nvPr>
        </p:nvSpPr>
        <p:spPr>
          <a:xfrm>
            <a:off x="231775" y="420688"/>
            <a:ext cx="11785600" cy="6081712"/>
          </a:xfrm>
        </p:spPr>
        <p:txBody>
          <a:bodyPr>
            <a:normAutofit/>
          </a:bodyPr>
          <a:lstStyle>
            <a:lvl1pPr>
              <a:buNone/>
              <a:defRPr sz="3200" b="1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15"/>
          <a:stretch>
            <a:fillRect/>
          </a:stretch>
        </p:blipFill>
        <p:spPr>
          <a:xfrm>
            <a:off x="-12700" y="0"/>
            <a:ext cx="12242800" cy="6858000"/>
          </a:xfrm>
          <a:prstGeom prst="rect">
            <a:avLst/>
          </a:prstGeom>
        </p:spPr>
      </p:pic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276225" y="319088"/>
            <a:ext cx="11610975" cy="6242050"/>
          </a:xfrm>
        </p:spPr>
        <p:txBody>
          <a:bodyPr>
            <a:normAutofit/>
          </a:bodyPr>
          <a:lstStyle>
            <a:lvl1pPr>
              <a:buNone/>
              <a:defRPr sz="3200"/>
            </a:lvl1pPr>
            <a:lvl2pPr>
              <a:defRPr sz="3200"/>
            </a:lvl2pPr>
            <a:lvl3pPr>
              <a:defRPr sz="3200"/>
            </a:lvl3pPr>
            <a:lvl4pPr>
              <a:defRPr sz="3200"/>
            </a:lvl4pPr>
            <a:lvl5pPr>
              <a:defRPr sz="32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15"/>
          <a:stretch>
            <a:fillRect/>
          </a:stretch>
        </p:blipFill>
        <p:spPr>
          <a:xfrm>
            <a:off x="-12700" y="0"/>
            <a:ext cx="12242800" cy="6858000"/>
          </a:xfrm>
          <a:prstGeom prst="rect">
            <a:avLst/>
          </a:prstGeom>
        </p:spPr>
      </p:pic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434975" y="449263"/>
            <a:ext cx="11307763" cy="6038850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DFA72-AD53-4013-A24B-0E747E7686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7B7CF-A24C-4871-B090-3CDC698AD1D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9.png"/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5.png"/><Relationship Id="rId1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5.pn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microsoft.com/office/2007/relationships/hdphoto" Target="../media/image47.wdp"/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51.png"/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image" Target="../media/image50.pn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59.png"/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image" Target="../media/image56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image" Target="../media/image60.png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Relationship Id="rId3" Type="http://schemas.openxmlformats.org/officeDocument/2006/relationships/image" Target="../media/image64.png"/><Relationship Id="rId2" Type="http://schemas.openxmlformats.org/officeDocument/2006/relationships/image" Target="../media/image58.png"/><Relationship Id="rId1" Type="http://schemas.openxmlformats.org/officeDocument/2006/relationships/image" Target="../media/image63.png"/></Relationships>
</file>

<file path=ppt/slides/_rels/slide2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image" Target="../media/image64.png"/></Relationships>
</file>

<file path=ppt/slides/_rels/slide2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image" Target="../media/image71.png"/></Relationships>
</file>

<file path=ppt/slides/_rels/slide2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81.png"/><Relationship Id="rId4" Type="http://schemas.openxmlformats.org/officeDocument/2006/relationships/image" Target="../media/image80.png"/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image" Target="../media/image77.png"/></Relationships>
</file>

<file path=ppt/slides/_rels/slide2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86.png"/><Relationship Id="rId4" Type="http://schemas.openxmlformats.org/officeDocument/2006/relationships/image" Target="../media/image85.png"/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image" Target="../media/image8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8.png"/><Relationship Id="rId1" Type="http://schemas.openxmlformats.org/officeDocument/2006/relationships/image" Target="../media/image87.png"/></Relationships>
</file>

<file path=ppt/slides/_rels/slide3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93.png"/><Relationship Id="rId4" Type="http://schemas.openxmlformats.org/officeDocument/2006/relationships/image" Target="../media/image92.png"/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image" Target="../media/image89.png"/></Relationships>
</file>

<file path=ppt/slides/_rels/slide3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98.png"/><Relationship Id="rId5" Type="http://schemas.openxmlformats.org/officeDocument/2006/relationships/image" Target="../media/image97.png"/><Relationship Id="rId4" Type="http://schemas.openxmlformats.org/officeDocument/2006/relationships/image" Target="../media/image96.png"/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标题 2"/>
          <p:cNvSpPr txBox="1"/>
          <p:nvPr/>
        </p:nvSpPr>
        <p:spPr>
          <a:xfrm>
            <a:off x="896620" y="1031875"/>
            <a:ext cx="10668635" cy="225425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zh-CN" sz="6600" b="1" dirty="0" smtClean="0">
                <a:solidFill>
                  <a:srgbClr val="FF0000"/>
                </a:solidFill>
              </a:rPr>
              <a:t>最</a:t>
            </a:r>
            <a:r>
              <a:rPr lang="zh-CN" altLang="zh-CN" sz="6600" b="1" dirty="0">
                <a:solidFill>
                  <a:srgbClr val="FF0000"/>
                </a:solidFill>
              </a:rPr>
              <a:t>短路径——阿氏圆定圆型</a:t>
            </a:r>
            <a:r>
              <a:rPr lang="en-US" altLang="zh-CN" sz="6600" b="1" dirty="0">
                <a:solidFill>
                  <a:srgbClr val="FF0000"/>
                </a:solidFill>
              </a:rPr>
              <a:t>(</a:t>
            </a:r>
            <a:r>
              <a:rPr lang="en-US" altLang="zh-CN" sz="6600" b="1" i="1" dirty="0" err="1">
                <a:solidFill>
                  <a:srgbClr val="FF0000"/>
                </a:solidFill>
              </a:rPr>
              <a:t>PA</a:t>
            </a:r>
            <a:r>
              <a:rPr lang="en-US" altLang="zh-CN" sz="6600" b="1" dirty="0" err="1">
                <a:solidFill>
                  <a:srgbClr val="FF0000"/>
                </a:solidFill>
              </a:rPr>
              <a:t>+</a:t>
            </a:r>
            <a:r>
              <a:rPr lang="en-US" altLang="zh-CN" sz="6600" b="1" i="1" dirty="0" err="1">
                <a:solidFill>
                  <a:srgbClr val="FF0000"/>
                </a:solidFill>
              </a:rPr>
              <a:t>k</a:t>
            </a:r>
            <a:r>
              <a:rPr lang="zh-CN" altLang="zh-CN" sz="6600" b="1" dirty="0">
                <a:solidFill>
                  <a:srgbClr val="FF0000"/>
                </a:solidFill>
              </a:rPr>
              <a:t>·</a:t>
            </a:r>
            <a:r>
              <a:rPr lang="en-US" altLang="zh-CN" sz="6600" b="1" i="1" dirty="0">
                <a:solidFill>
                  <a:srgbClr val="FF0000"/>
                </a:solidFill>
              </a:rPr>
              <a:t>PB</a:t>
            </a:r>
            <a:r>
              <a:rPr lang="zh-CN" altLang="zh-CN" sz="6600" b="1" dirty="0">
                <a:solidFill>
                  <a:srgbClr val="FF0000"/>
                </a:solidFill>
              </a:rPr>
              <a:t>型</a:t>
            </a:r>
            <a:r>
              <a:rPr lang="en-US" altLang="zh-CN" sz="6600" b="1" dirty="0" smtClean="0">
                <a:solidFill>
                  <a:srgbClr val="FF0000"/>
                </a:solidFill>
              </a:rPr>
              <a:t>)</a:t>
            </a:r>
            <a:r>
              <a:rPr lang="zh-CN" altLang="zh-CN" sz="6600" b="1" dirty="0" smtClean="0">
                <a:solidFill>
                  <a:srgbClr val="FF0000"/>
                </a:solidFill>
              </a:rPr>
              <a:t>轨迹</a:t>
            </a:r>
            <a:r>
              <a:rPr lang="zh-CN" altLang="zh-CN" sz="6600" b="1" dirty="0">
                <a:solidFill>
                  <a:srgbClr val="FF0000"/>
                </a:solidFill>
              </a:rPr>
              <a:t>问题探究</a:t>
            </a:r>
            <a:endParaRPr lang="zh-CN" altLang="zh-CN" sz="6600" b="1" dirty="0">
              <a:solidFill>
                <a:srgbClr val="FF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0" y="6443188"/>
            <a:ext cx="122443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Engravers MT" charset="0"/>
                <a:ea typeface="Engravers MT" charset="0"/>
                <a:cs typeface="Engravers MT" charset="0"/>
              </a:rPr>
              <a:t>Achieving  results  is  a  hard  truth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Engravers MT" charset="0"/>
              <a:ea typeface="Engravers MT" charset="0"/>
              <a:cs typeface="Engravers MT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4500"/>
              </a:lnSpc>
            </a:pPr>
            <a:r>
              <a:rPr lang="zh-CN" altLang="en-US" dirty="0" smtClean="0">
                <a:solidFill>
                  <a:srgbClr val="FF0000"/>
                </a:solidFill>
              </a:rPr>
              <a:t>知识回顾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>
              <a:lnSpc>
                <a:spcPts val="4500"/>
              </a:lnSpc>
            </a:pPr>
            <a:r>
              <a:rPr lang="zh-CN" altLang="zh-CN" dirty="0" smtClean="0"/>
              <a:t>如</a:t>
            </a:r>
            <a:r>
              <a:rPr lang="zh-CN" altLang="zh-CN" dirty="0"/>
              <a:t>图</a:t>
            </a:r>
            <a:r>
              <a:rPr lang="en-US" altLang="zh-CN" dirty="0"/>
              <a:t>,</a:t>
            </a:r>
            <a:r>
              <a:rPr lang="zh-CN" altLang="zh-CN" dirty="0"/>
              <a:t>已知平面上两定点 </a:t>
            </a:r>
            <a:r>
              <a:rPr lang="en-US" altLang="zh-CN" i="1" dirty="0"/>
              <a:t>A</a:t>
            </a:r>
            <a:r>
              <a:rPr lang="en-US" altLang="zh-CN" dirty="0"/>
              <a:t>,</a:t>
            </a:r>
            <a:r>
              <a:rPr lang="en-US" altLang="zh-CN" i="1" dirty="0"/>
              <a:t>B</a:t>
            </a:r>
            <a:r>
              <a:rPr lang="en-US" altLang="zh-CN" dirty="0"/>
              <a:t>,</a:t>
            </a:r>
            <a:r>
              <a:rPr lang="zh-CN" altLang="zh-CN" dirty="0"/>
              <a:t>对于动点</a:t>
            </a:r>
            <a:r>
              <a:rPr lang="en-US" altLang="zh-CN" i="1" dirty="0"/>
              <a:t>P</a:t>
            </a:r>
            <a:r>
              <a:rPr lang="zh-CN" altLang="zh-CN" dirty="0"/>
              <a:t>满足 </a:t>
            </a:r>
            <a:r>
              <a:rPr lang="en-US" altLang="zh-CN" i="1" dirty="0" err="1"/>
              <a:t>PA+k</a:t>
            </a:r>
            <a:r>
              <a:rPr lang="zh-CN" altLang="zh-CN" dirty="0"/>
              <a:t>·</a:t>
            </a:r>
            <a:r>
              <a:rPr lang="en-US" altLang="zh-CN" i="1" dirty="0"/>
              <a:t>PB</a:t>
            </a:r>
            <a:r>
              <a:rPr lang="en-US" altLang="zh-CN" dirty="0"/>
              <a:t>(</a:t>
            </a:r>
            <a:r>
              <a:rPr lang="en-US" altLang="zh-CN" i="1" dirty="0"/>
              <a:t>k</a:t>
            </a:r>
            <a:r>
              <a:rPr lang="zh-CN" altLang="zh-CN" dirty="0"/>
              <a:t>≠</a:t>
            </a:r>
            <a:r>
              <a:rPr lang="en-US" altLang="zh-CN" dirty="0"/>
              <a:t>1,</a:t>
            </a:r>
            <a:r>
              <a:rPr lang="zh-CN" altLang="zh-CN" dirty="0"/>
              <a:t>且 </a:t>
            </a:r>
            <a:r>
              <a:rPr lang="en-US" altLang="zh-CN" i="1" dirty="0"/>
              <a:t>k</a:t>
            </a:r>
            <a:r>
              <a:rPr lang="en-US" altLang="zh-CN" dirty="0"/>
              <a:t> </a:t>
            </a:r>
            <a:r>
              <a:rPr lang="zh-CN" altLang="zh-CN" dirty="0" smtClean="0"/>
              <a:t>为</a:t>
            </a:r>
            <a:endParaRPr lang="en-US" altLang="zh-CN" dirty="0" smtClean="0"/>
          </a:p>
          <a:p>
            <a:pPr>
              <a:lnSpc>
                <a:spcPts val="4500"/>
              </a:lnSpc>
            </a:pPr>
            <a:r>
              <a:rPr lang="zh-CN" altLang="zh-CN" dirty="0" smtClean="0"/>
              <a:t>正数</a:t>
            </a:r>
            <a:r>
              <a:rPr lang="en-US" altLang="zh-CN" dirty="0"/>
              <a:t>),</a:t>
            </a:r>
            <a:r>
              <a:rPr lang="zh-CN" altLang="zh-CN" dirty="0"/>
              <a:t>若点</a:t>
            </a:r>
            <a:r>
              <a:rPr lang="en-US" altLang="zh-CN" i="1" dirty="0"/>
              <a:t>P</a:t>
            </a:r>
            <a:r>
              <a:rPr lang="zh-CN" altLang="zh-CN" dirty="0"/>
              <a:t>的运动轨迹是一个圆</a:t>
            </a:r>
            <a:r>
              <a:rPr lang="en-US" altLang="zh-CN" dirty="0"/>
              <a:t>,</a:t>
            </a:r>
            <a:r>
              <a:rPr lang="zh-CN" altLang="zh-CN" dirty="0"/>
              <a:t>这样的动点问题称为</a:t>
            </a:r>
            <a:r>
              <a:rPr lang="zh-CN" altLang="zh-CN" dirty="0" smtClean="0"/>
              <a:t>“阿氏圆”</a:t>
            </a:r>
            <a:endParaRPr lang="en-US" altLang="zh-CN" dirty="0" smtClean="0"/>
          </a:p>
          <a:p>
            <a:pPr>
              <a:lnSpc>
                <a:spcPts val="4500"/>
              </a:lnSpc>
            </a:pPr>
            <a:r>
              <a:rPr lang="en-US" altLang="zh-CN" dirty="0" smtClean="0"/>
              <a:t>(</a:t>
            </a:r>
            <a:r>
              <a:rPr lang="zh-CN" altLang="zh-CN" dirty="0"/>
              <a:t>阿波罗尼斯圆</a:t>
            </a:r>
            <a:r>
              <a:rPr lang="en-US" altLang="zh-CN" dirty="0"/>
              <a:t>)</a:t>
            </a:r>
            <a:r>
              <a:rPr lang="zh-CN" altLang="zh-CN" dirty="0"/>
              <a:t>问题</a:t>
            </a:r>
            <a:r>
              <a:rPr lang="en-US" altLang="zh-CN" i="1" dirty="0"/>
              <a:t>.</a:t>
            </a:r>
            <a:r>
              <a:rPr lang="zh-CN" altLang="zh-CN" dirty="0"/>
              <a:t>当“</a:t>
            </a:r>
            <a:r>
              <a:rPr lang="en-US" altLang="zh-CN" i="1" dirty="0" err="1"/>
              <a:t>PA+k</a:t>
            </a:r>
            <a:r>
              <a:rPr lang="zh-CN" altLang="zh-CN" dirty="0"/>
              <a:t>·</a:t>
            </a:r>
            <a:r>
              <a:rPr lang="en-US" altLang="zh-CN" i="1" dirty="0"/>
              <a:t>PB</a:t>
            </a:r>
            <a:r>
              <a:rPr lang="zh-CN" altLang="zh-CN" dirty="0"/>
              <a:t>”的值最小时</a:t>
            </a:r>
            <a:r>
              <a:rPr lang="en-US" altLang="zh-CN" dirty="0"/>
              <a:t>,</a:t>
            </a:r>
            <a:r>
              <a:rPr lang="zh-CN" altLang="zh-CN" dirty="0"/>
              <a:t>点 </a:t>
            </a:r>
            <a:r>
              <a:rPr lang="en-US" altLang="zh-CN" i="1" dirty="0"/>
              <a:t>P</a:t>
            </a:r>
            <a:r>
              <a:rPr lang="en-US" altLang="zh-CN" dirty="0"/>
              <a:t> </a:t>
            </a:r>
            <a:r>
              <a:rPr lang="zh-CN" altLang="zh-CN" dirty="0"/>
              <a:t>的</a:t>
            </a:r>
            <a:r>
              <a:rPr lang="zh-CN" altLang="zh-CN" dirty="0" smtClean="0"/>
              <a:t>位置如何</a:t>
            </a:r>
            <a:endParaRPr lang="en-US" altLang="zh-CN" dirty="0" smtClean="0"/>
          </a:p>
          <a:p>
            <a:pPr>
              <a:lnSpc>
                <a:spcPts val="4500"/>
              </a:lnSpc>
            </a:pPr>
            <a:r>
              <a:rPr lang="zh-CN" altLang="zh-CN" dirty="0" smtClean="0"/>
              <a:t>确定</a:t>
            </a:r>
            <a:r>
              <a:rPr lang="zh-CN" altLang="zh-CN" dirty="0"/>
              <a:t>呢</a:t>
            </a:r>
            <a:r>
              <a:rPr lang="en-US" altLang="zh-CN" dirty="0"/>
              <a:t>?</a:t>
            </a:r>
            <a:endParaRPr lang="zh-CN" altLang="zh-CN" dirty="0"/>
          </a:p>
          <a:p>
            <a:pPr>
              <a:lnSpc>
                <a:spcPts val="4500"/>
              </a:lnSpc>
            </a:pPr>
            <a:endParaRPr lang="en-US" altLang="zh-CN" dirty="0" smtClean="0"/>
          </a:p>
          <a:p>
            <a:pPr>
              <a:lnSpc>
                <a:spcPts val="4500"/>
              </a:lnSpc>
            </a:pPr>
            <a:endParaRPr lang="en-US" altLang="zh-CN" dirty="0"/>
          </a:p>
          <a:p>
            <a:pPr>
              <a:lnSpc>
                <a:spcPts val="4500"/>
              </a:lnSpc>
            </a:pPr>
            <a:r>
              <a:rPr lang="zh-CN" altLang="zh-CN" dirty="0" smtClean="0"/>
              <a:t>问题</a:t>
            </a:r>
            <a:r>
              <a:rPr lang="zh-CN" altLang="zh-CN" dirty="0"/>
              <a:t>处理的关键在于如何确定“</a:t>
            </a:r>
            <a:r>
              <a:rPr lang="en-US" altLang="zh-CN" i="1" dirty="0"/>
              <a:t>k</a:t>
            </a:r>
            <a:r>
              <a:rPr lang="zh-CN" altLang="zh-CN" dirty="0"/>
              <a:t>· </a:t>
            </a:r>
            <a:r>
              <a:rPr lang="en-US" altLang="zh-CN" i="1" dirty="0"/>
              <a:t>PB</a:t>
            </a:r>
            <a:r>
              <a:rPr lang="zh-CN" altLang="zh-CN" dirty="0"/>
              <a:t>”的大小</a:t>
            </a:r>
            <a:r>
              <a:rPr lang="en-US" altLang="zh-CN" dirty="0"/>
              <a:t>,</a:t>
            </a:r>
            <a:r>
              <a:rPr lang="zh-CN" altLang="zh-CN" dirty="0"/>
              <a:t>我们知道 “两</a:t>
            </a:r>
            <a:r>
              <a:rPr lang="zh-CN" altLang="zh-CN" dirty="0" smtClean="0"/>
              <a:t>点</a:t>
            </a:r>
            <a:endParaRPr lang="en-US" altLang="zh-CN" dirty="0" smtClean="0"/>
          </a:p>
          <a:p>
            <a:pPr>
              <a:lnSpc>
                <a:spcPts val="4500"/>
              </a:lnSpc>
            </a:pPr>
            <a:r>
              <a:rPr lang="zh-CN" altLang="zh-CN" dirty="0" smtClean="0"/>
              <a:t>之间</a:t>
            </a:r>
            <a:r>
              <a:rPr lang="zh-CN" altLang="zh-CN" dirty="0"/>
              <a:t>线段最短”</a:t>
            </a:r>
            <a:r>
              <a:rPr lang="en-US" altLang="zh-CN" dirty="0"/>
              <a:t>,</a:t>
            </a:r>
            <a:r>
              <a:rPr lang="zh-CN" altLang="zh-CN" dirty="0"/>
              <a:t>化“折”为“直”是处理动点距离的关键</a:t>
            </a:r>
            <a:r>
              <a:rPr lang="en-US" altLang="zh-CN" i="1" dirty="0"/>
              <a:t>.</a:t>
            </a:r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559437" y="2407171"/>
            <a:ext cx="3380976" cy="28115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r>
                  <a:rPr lang="zh-CN" altLang="zh-CN" dirty="0" smtClean="0"/>
                  <a:t>解题</a:t>
                </a:r>
                <a:r>
                  <a:rPr lang="zh-CN" altLang="zh-CN" dirty="0"/>
                  <a:t>步骤</a:t>
                </a:r>
                <a:r>
                  <a:rPr lang="en-US" altLang="zh-CN" dirty="0"/>
                  <a:t>:</a:t>
                </a:r>
                <a:endParaRPr lang="zh-CN" altLang="zh-CN" dirty="0"/>
              </a:p>
              <a:p>
                <a:r>
                  <a:rPr lang="en-US" altLang="zh-CN" dirty="0" smtClean="0"/>
                  <a:t>(</a:t>
                </a:r>
                <a:r>
                  <a:rPr lang="en-US" altLang="zh-CN" dirty="0"/>
                  <a:t>1)</a:t>
                </a:r>
                <a:r>
                  <a:rPr lang="zh-CN" altLang="zh-CN" dirty="0"/>
                  <a:t>将系数不为</a:t>
                </a:r>
                <a:r>
                  <a:rPr lang="en-US" altLang="zh-CN" dirty="0"/>
                  <a:t>1</a:t>
                </a:r>
                <a:r>
                  <a:rPr lang="zh-CN" altLang="zh-CN" dirty="0"/>
                  <a:t>的线段的两个端点</a:t>
                </a:r>
                <a:r>
                  <a:rPr lang="en-US" altLang="zh-CN" i="1" dirty="0"/>
                  <a:t>P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B</a:t>
                </a:r>
                <a:r>
                  <a:rPr lang="zh-CN" altLang="zh-CN" dirty="0"/>
                  <a:t>分别与圆心</a:t>
                </a:r>
                <a:r>
                  <a:rPr lang="en-US" altLang="zh-CN" i="1" dirty="0"/>
                  <a:t>O</a:t>
                </a:r>
                <a:r>
                  <a:rPr lang="zh-CN" altLang="zh-CN" dirty="0"/>
                  <a:t>相连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r>
                  <a:rPr lang="zh-CN" altLang="zh-CN" dirty="0" smtClean="0"/>
                  <a:t>即</a:t>
                </a:r>
                <a:r>
                  <a:rPr lang="zh-CN" altLang="zh-CN" dirty="0"/>
                  <a:t>连接 </a:t>
                </a:r>
                <a:r>
                  <a:rPr lang="en-US" altLang="zh-CN" i="1" dirty="0" smtClean="0"/>
                  <a:t>OP</a:t>
                </a:r>
                <a:r>
                  <a:rPr lang="en-US" altLang="zh-CN" dirty="0" smtClean="0"/>
                  <a:t>,</a:t>
                </a:r>
                <a:r>
                  <a:rPr lang="en-US" altLang="zh-CN" i="1" dirty="0" smtClean="0"/>
                  <a:t>OB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r>
                  <a:rPr lang="en-US" altLang="zh-CN" dirty="0" smtClean="0"/>
                  <a:t>(</a:t>
                </a:r>
                <a:r>
                  <a:rPr lang="en-US" altLang="zh-CN" dirty="0"/>
                  <a:t>2)</a:t>
                </a:r>
                <a:r>
                  <a:rPr lang="zh-CN" altLang="zh-CN" dirty="0"/>
                  <a:t>计算所连线段的比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𝑶𝑷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𝑶𝑩</m:t>
                        </m:r>
                      </m:den>
                    </m:f>
                  </m:oMath>
                </a14:m>
                <a:r>
                  <a:rPr lang="en-US" altLang="zh-CN" i="1" dirty="0"/>
                  <a:t>=k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r>
                  <a:rPr lang="en-US" altLang="zh-CN" dirty="0" smtClean="0"/>
                  <a:t>(</a:t>
                </a:r>
                <a:r>
                  <a:rPr lang="en-US" altLang="zh-CN" dirty="0"/>
                  <a:t>3)</a:t>
                </a:r>
                <a:r>
                  <a:rPr lang="zh-CN" altLang="zh-CN" dirty="0"/>
                  <a:t>在 </a:t>
                </a:r>
                <a:r>
                  <a:rPr lang="en-US" altLang="zh-CN" i="1" dirty="0"/>
                  <a:t>OB</a:t>
                </a:r>
                <a:r>
                  <a:rPr lang="en-US" altLang="zh-CN" dirty="0"/>
                  <a:t> </a:t>
                </a:r>
                <a:r>
                  <a:rPr lang="zh-CN" altLang="zh-CN" dirty="0"/>
                  <a:t>上取点 </a:t>
                </a:r>
                <a:r>
                  <a:rPr lang="en-US" altLang="zh-CN" i="1" dirty="0"/>
                  <a:t>C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使得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𝑶𝑪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𝑶𝑷</m:t>
                        </m:r>
                      </m:den>
                    </m:f>
                  </m:oMath>
                </a14:m>
                <a:r>
                  <a:rPr lang="en-US" altLang="zh-CN" i="1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𝑶𝑷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𝑶𝑩</m:t>
                        </m:r>
                      </m:den>
                    </m:f>
                  </m:oMath>
                </a14:m>
                <a:r>
                  <a:rPr lang="en-US" altLang="zh-CN" i="1" dirty="0"/>
                  <a:t>=k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即半径的平方</a:t>
                </a:r>
                <a:r>
                  <a:rPr lang="en-US" altLang="zh-CN" i="1" dirty="0"/>
                  <a:t>=</a:t>
                </a:r>
                <a:r>
                  <a:rPr lang="zh-CN" altLang="zh-CN" dirty="0"/>
                  <a:t>原有的</a:t>
                </a:r>
                <a:r>
                  <a:rPr lang="zh-CN" altLang="zh-CN" dirty="0" smtClean="0"/>
                  <a:t>线段</a:t>
                </a:r>
                <a:r>
                  <a:rPr lang="en-US" altLang="zh-CN" dirty="0" smtClean="0"/>
                  <a:t>×</a:t>
                </a:r>
                <a:r>
                  <a:rPr lang="zh-CN" altLang="zh-CN" dirty="0" smtClean="0"/>
                  <a:t>构</a:t>
                </a:r>
                <a:endParaRPr lang="en-US" altLang="zh-CN" dirty="0" smtClean="0"/>
              </a:p>
              <a:p>
                <a:r>
                  <a:rPr lang="zh-CN" altLang="zh-CN" dirty="0" smtClean="0"/>
                  <a:t>造</a:t>
                </a:r>
                <a:r>
                  <a:rPr lang="zh-CN" altLang="zh-CN" dirty="0"/>
                  <a:t>线段 </a:t>
                </a:r>
                <a:r>
                  <a:rPr lang="en-US" altLang="zh-CN" dirty="0"/>
                  <a:t>(</a:t>
                </a:r>
                <a:r>
                  <a:rPr lang="zh-CN" altLang="zh-CN" dirty="0"/>
                  <a:t>关键</a:t>
                </a:r>
                <a:r>
                  <a:rPr lang="en-US" altLang="zh-CN" dirty="0"/>
                  <a:t>) ;</a:t>
                </a:r>
                <a:endParaRPr lang="zh-CN" altLang="zh-CN" dirty="0"/>
              </a:p>
              <a:p>
                <a:r>
                  <a:rPr lang="en-US" altLang="zh-CN" dirty="0" smtClean="0"/>
                  <a:t>(</a:t>
                </a:r>
                <a:r>
                  <a:rPr lang="en-US" altLang="zh-CN" dirty="0"/>
                  <a:t>4)</a:t>
                </a:r>
                <a:r>
                  <a:rPr lang="zh-CN" altLang="zh-CN" dirty="0"/>
                  <a:t>连接 </a:t>
                </a:r>
                <a:r>
                  <a:rPr lang="en-US" altLang="zh-CN" i="1" dirty="0"/>
                  <a:t>AC</a:t>
                </a:r>
                <a:r>
                  <a:rPr lang="en-US" altLang="zh-CN" dirty="0"/>
                  <a:t> ,</a:t>
                </a:r>
                <a:r>
                  <a:rPr lang="zh-CN" altLang="zh-CN" dirty="0"/>
                  <a:t>与☉ </a:t>
                </a:r>
                <a:r>
                  <a:rPr lang="en-US" altLang="zh-CN" i="1" dirty="0"/>
                  <a:t>O</a:t>
                </a:r>
                <a:r>
                  <a:rPr lang="en-US" altLang="zh-CN" dirty="0"/>
                  <a:t> </a:t>
                </a:r>
                <a:r>
                  <a:rPr lang="zh-CN" altLang="zh-CN" dirty="0"/>
                  <a:t>的交点即为点 </a:t>
                </a:r>
                <a:r>
                  <a:rPr lang="en-US" altLang="zh-CN" i="1" dirty="0"/>
                  <a:t>P.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-67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r>
                  <a:rPr lang="zh-CN" altLang="zh-CN" dirty="0" smtClean="0"/>
                  <a:t>图</a:t>
                </a:r>
                <a:r>
                  <a:rPr lang="zh-CN" altLang="zh-CN" dirty="0"/>
                  <a:t>态剖析</a:t>
                </a:r>
                <a:r>
                  <a:rPr lang="en-US" altLang="zh-CN" dirty="0"/>
                  <a:t>:</a:t>
                </a:r>
                <a:r>
                  <a:rPr lang="zh-CN" altLang="zh-CN" dirty="0"/>
                  <a:t>“</a:t>
                </a:r>
                <a:r>
                  <a:rPr lang="en-US" altLang="zh-CN" i="1" dirty="0" err="1"/>
                  <a:t>PA+k</a:t>
                </a:r>
                <a:r>
                  <a:rPr lang="zh-CN" altLang="zh-CN" dirty="0"/>
                  <a:t>·</a:t>
                </a:r>
                <a:r>
                  <a:rPr lang="en-US" altLang="zh-CN" i="1" dirty="0"/>
                  <a:t>PB</a:t>
                </a:r>
                <a:r>
                  <a:rPr lang="zh-CN" altLang="zh-CN" dirty="0"/>
                  <a:t>”</a:t>
                </a:r>
                <a:r>
                  <a:rPr lang="en-US" altLang="zh-CN" dirty="0"/>
                  <a:t>( </a:t>
                </a:r>
                <a:r>
                  <a:rPr lang="zh-CN" altLang="zh-CN" dirty="0"/>
                  <a:t>说明</a:t>
                </a:r>
                <a:r>
                  <a:rPr lang="en-US" altLang="zh-CN" dirty="0"/>
                  <a:t>: </a:t>
                </a:r>
                <a:r>
                  <a:rPr lang="en-US" altLang="zh-CN" i="1" dirty="0"/>
                  <a:t>PC=</a:t>
                </a:r>
                <a:r>
                  <a:rPr lang="en-US" altLang="zh-CN" dirty="0"/>
                  <a:t> </a:t>
                </a:r>
                <a:r>
                  <a:rPr lang="en-US" altLang="zh-CN" i="1" dirty="0"/>
                  <a:t>k</a:t>
                </a:r>
                <a:r>
                  <a:rPr lang="zh-CN" altLang="zh-CN" dirty="0"/>
                  <a:t>·</a:t>
                </a:r>
                <a:r>
                  <a:rPr lang="en-US" altLang="zh-CN" i="1" dirty="0"/>
                  <a:t>PB</a:t>
                </a:r>
                <a:r>
                  <a:rPr lang="en-US" altLang="zh-CN" dirty="0"/>
                  <a:t> ):</a:t>
                </a:r>
                <a:endParaRPr lang="zh-CN" altLang="zh-CN" dirty="0"/>
              </a:p>
              <a:p>
                <a:endParaRPr lang="en-US" altLang="zh-CN" dirty="0" smtClean="0"/>
              </a:p>
              <a:p>
                <a:endParaRPr lang="en-US" altLang="zh-CN" dirty="0"/>
              </a:p>
              <a:p>
                <a:endParaRPr lang="en-US" altLang="zh-CN" dirty="0" smtClean="0"/>
              </a:p>
              <a:p>
                <a:r>
                  <a:rPr lang="zh-CN" altLang="zh-CN" dirty="0" smtClean="0"/>
                  <a:t>说明</a:t>
                </a:r>
                <a:r>
                  <a:rPr lang="en-US" altLang="zh-CN" dirty="0"/>
                  <a:t>:</a:t>
                </a:r>
                <a:r>
                  <a:rPr lang="zh-CN" altLang="zh-CN" dirty="0"/>
                  <a:t>一般系数</a:t>
                </a:r>
                <a:r>
                  <a:rPr lang="en-US" altLang="zh-CN" i="1" dirty="0"/>
                  <a:t>k</a:t>
                </a:r>
                <a:r>
                  <a:rPr lang="zh-CN" altLang="zh-CN" dirty="0"/>
                  <a:t>满足</a:t>
                </a:r>
                <a:r>
                  <a:rPr lang="en-US" altLang="zh-CN" dirty="0"/>
                  <a:t>0</a:t>
                </a:r>
                <a:r>
                  <a:rPr lang="en-US" altLang="zh-CN" i="1" dirty="0"/>
                  <a:t>&lt;k&lt;</a:t>
                </a:r>
                <a:r>
                  <a:rPr lang="en-US" altLang="zh-CN" dirty="0"/>
                  <a:t>1</a:t>
                </a:r>
                <a:r>
                  <a:rPr lang="zh-CN" altLang="zh-CN" dirty="0"/>
                  <a:t>时直接构造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若</a:t>
                </a:r>
                <a:r>
                  <a:rPr lang="en-US" altLang="zh-CN" i="1" dirty="0"/>
                  <a:t>k&gt;</a:t>
                </a:r>
                <a:r>
                  <a:rPr lang="en-US" altLang="zh-CN" dirty="0"/>
                  <a:t>1</a:t>
                </a:r>
                <a:r>
                  <a:rPr lang="zh-CN" altLang="zh-CN" dirty="0"/>
                  <a:t>时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需要先提取</a:t>
                </a:r>
                <a:r>
                  <a:rPr lang="zh-CN" altLang="zh-CN" dirty="0" smtClean="0"/>
                  <a:t>系数</a:t>
                </a:r>
                <a:endParaRPr lang="en-US" altLang="zh-CN" dirty="0" smtClean="0"/>
              </a:p>
              <a:p>
                <a:r>
                  <a:rPr lang="zh-CN" altLang="zh-CN" dirty="0" smtClean="0"/>
                  <a:t>如</a:t>
                </a:r>
                <a:r>
                  <a:rPr lang="en-US" altLang="zh-CN" i="1" dirty="0"/>
                  <a:t>PA+</a:t>
                </a:r>
                <a:r>
                  <a:rPr lang="en-US" altLang="zh-CN" dirty="0"/>
                  <a:t>2</a:t>
                </a:r>
                <a:r>
                  <a:rPr lang="en-US" altLang="zh-CN" i="1" dirty="0"/>
                  <a:t>PB=</a:t>
                </a:r>
                <a:r>
                  <a:rPr lang="en-US" altLang="zh-CN" dirty="0"/>
                  <a:t>2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b="1" i="1">
                                <a:latin typeface="Cambria Math" panose="02040503050406030204" pitchFamily="18" charset="0"/>
                              </a:rPr>
                              <m:t>𝟏</m:t>
                            </m:r>
                          </m:num>
                          <m:den>
                            <m:r>
                              <a:rPr lang="en-US" altLang="zh-CN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𝑷𝑨</m:t>
                        </m:r>
                        <m:r>
                          <a:rPr lang="en-US" altLang="zh-CN" b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𝑷𝑩</m:t>
                        </m:r>
                      </m:e>
                    </m:d>
                  </m:oMath>
                </a14:m>
                <a:r>
                  <a:rPr lang="en-US" altLang="zh-CN" dirty="0"/>
                  <a:t>,</a:t>
                </a:r>
                <a:r>
                  <a:rPr lang="en-US" altLang="zh-CN" i="1" dirty="0"/>
                  <a:t>PA+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/>
                  <a:t>PB=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  <m:d>
                      <m:d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ad>
                              <m:radPr>
                                <m:degHide m:val="on"/>
                                <m:ctrlPr>
                                  <a:rPr lang="zh-CN" altLang="zh-CN" i="1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zh-CN" b="1" i="1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e>
                            </m:rad>
                          </m:num>
                          <m:den>
                            <m:r>
                              <a:rPr lang="en-US" altLang="zh-CN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𝑷𝑨</m:t>
                        </m:r>
                        <m:r>
                          <a:rPr lang="en-US" altLang="zh-CN" b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𝑷𝑩</m:t>
                        </m:r>
                      </m:e>
                    </m:d>
                  </m:oMath>
                </a14:m>
                <a:r>
                  <a:rPr lang="en-US" altLang="zh-CN" i="1" dirty="0"/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2422092" y="1103993"/>
            <a:ext cx="7096125" cy="2343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zh-CN" altLang="zh-CN" dirty="0" smtClean="0"/>
              <a:t>模型</a:t>
            </a:r>
            <a:r>
              <a:rPr lang="zh-CN" altLang="zh-CN" dirty="0"/>
              <a:t>回归</a:t>
            </a:r>
            <a:r>
              <a:rPr lang="en-US" altLang="zh-CN" dirty="0"/>
              <a:t>:</a:t>
            </a:r>
            <a:r>
              <a:rPr lang="zh-CN" altLang="zh-CN" dirty="0"/>
              <a:t>母子相似定理 </a:t>
            </a:r>
            <a:endParaRPr lang="zh-CN" altLang="zh-CN" dirty="0"/>
          </a:p>
          <a:p>
            <a:r>
              <a:rPr lang="zh-CN" altLang="zh-CN" dirty="0" smtClean="0"/>
              <a:t>如</a:t>
            </a:r>
            <a:r>
              <a:rPr lang="zh-CN" altLang="zh-CN" dirty="0"/>
              <a:t>图</a:t>
            </a:r>
            <a:r>
              <a:rPr lang="en-US" altLang="zh-CN" dirty="0"/>
              <a:t>,</a:t>
            </a:r>
            <a:r>
              <a:rPr lang="zh-CN" altLang="zh-CN" dirty="0"/>
              <a:t>构造△</a:t>
            </a:r>
            <a:r>
              <a:rPr lang="en-US" altLang="zh-CN" i="1" dirty="0"/>
              <a:t>POB</a:t>
            </a:r>
            <a:r>
              <a:rPr lang="zh-CN" altLang="zh-CN" dirty="0"/>
              <a:t>∽△</a:t>
            </a:r>
            <a:r>
              <a:rPr lang="en-US" altLang="zh-CN" i="1" dirty="0"/>
              <a:t>COP</a:t>
            </a:r>
            <a:r>
              <a:rPr lang="en-US" altLang="zh-CN" dirty="0"/>
              <a:t>,</a:t>
            </a:r>
            <a:r>
              <a:rPr lang="zh-CN" altLang="zh-CN" dirty="0"/>
              <a:t>得到</a:t>
            </a:r>
            <a:r>
              <a:rPr lang="en-US" altLang="zh-CN" i="1" dirty="0"/>
              <a:t>PO</a:t>
            </a:r>
            <a:r>
              <a:rPr lang="en-US" altLang="zh-CN" baseline="30000" dirty="0"/>
              <a:t>2</a:t>
            </a:r>
            <a:r>
              <a:rPr lang="en-US" altLang="zh-CN" i="1" dirty="0"/>
              <a:t>=OB</a:t>
            </a:r>
            <a:r>
              <a:rPr lang="zh-CN" altLang="zh-CN" dirty="0"/>
              <a:t>·</a:t>
            </a:r>
            <a:r>
              <a:rPr lang="en-US" altLang="zh-CN" i="1" dirty="0"/>
              <a:t>OC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r>
              <a:rPr lang="zh-CN" altLang="zh-CN" dirty="0" smtClean="0"/>
              <a:t>即</a:t>
            </a:r>
            <a:r>
              <a:rPr lang="en-US" altLang="zh-CN" dirty="0"/>
              <a:t>:</a:t>
            </a:r>
            <a:r>
              <a:rPr lang="zh-CN" altLang="zh-CN" dirty="0"/>
              <a:t>半径的平方</a:t>
            </a:r>
            <a:r>
              <a:rPr lang="en-US" altLang="zh-CN" i="1" dirty="0"/>
              <a:t>=</a:t>
            </a:r>
            <a:r>
              <a:rPr lang="zh-CN" altLang="zh-CN" dirty="0" smtClean="0"/>
              <a:t>原有线段</a:t>
            </a:r>
            <a:r>
              <a:rPr lang="en-US" altLang="zh-CN" dirty="0" smtClean="0"/>
              <a:t>×</a:t>
            </a:r>
            <a:r>
              <a:rPr lang="zh-CN" altLang="zh-CN" dirty="0" smtClean="0"/>
              <a:t>构造</a:t>
            </a:r>
            <a:r>
              <a:rPr lang="zh-CN" altLang="zh-CN" dirty="0"/>
              <a:t>线段</a:t>
            </a:r>
            <a:r>
              <a:rPr lang="en-US" altLang="zh-CN" i="1" dirty="0"/>
              <a:t>.</a:t>
            </a:r>
            <a:endParaRPr lang="zh-CN" altLang="zh-CN" dirty="0"/>
          </a:p>
          <a:p>
            <a:r>
              <a:rPr lang="zh-CN" altLang="zh-CN" dirty="0" smtClean="0"/>
              <a:t>口诀</a:t>
            </a:r>
            <a:r>
              <a:rPr lang="en-US" altLang="zh-CN" dirty="0"/>
              <a:t>:</a:t>
            </a:r>
            <a:r>
              <a:rPr lang="zh-CN" altLang="zh-CN" dirty="0"/>
              <a:t>一连</a:t>
            </a:r>
            <a:r>
              <a:rPr lang="en-US" altLang="zh-CN" dirty="0"/>
              <a:t>,</a:t>
            </a:r>
            <a:r>
              <a:rPr lang="zh-CN" altLang="zh-CN" dirty="0"/>
              <a:t>二算</a:t>
            </a:r>
            <a:r>
              <a:rPr lang="en-US" altLang="zh-CN" dirty="0"/>
              <a:t>,</a:t>
            </a:r>
            <a:r>
              <a:rPr lang="zh-CN" altLang="zh-CN" dirty="0"/>
              <a:t>三取</a:t>
            </a:r>
            <a:r>
              <a:rPr lang="en-US" altLang="zh-CN" dirty="0"/>
              <a:t>,</a:t>
            </a:r>
            <a:r>
              <a:rPr lang="zh-CN" altLang="zh-CN" dirty="0"/>
              <a:t>四共线</a:t>
            </a:r>
            <a:r>
              <a:rPr lang="en-US" altLang="zh-CN" dirty="0"/>
              <a:t>,</a:t>
            </a:r>
            <a:r>
              <a:rPr lang="zh-CN" altLang="zh-CN" dirty="0"/>
              <a:t>化折为直得最短</a:t>
            </a:r>
            <a:r>
              <a:rPr lang="en-US" altLang="zh-CN" i="1" dirty="0"/>
              <a:t>.</a:t>
            </a:r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4044372" y="3954632"/>
            <a:ext cx="6651337" cy="23222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r>
                  <a:rPr lang="zh-CN" altLang="en-US" dirty="0" smtClean="0">
                    <a:solidFill>
                      <a:srgbClr val="FF0000"/>
                    </a:solidFill>
                  </a:rPr>
                  <a:t>典例精讲</a:t>
                </a:r>
                <a:endParaRPr lang="en-US" altLang="zh-CN" dirty="0" smtClean="0">
                  <a:solidFill>
                    <a:srgbClr val="FF0000"/>
                  </a:solidFill>
                </a:endParaRPr>
              </a:p>
              <a:p>
                <a:r>
                  <a:rPr lang="zh-CN" altLang="zh-CN" dirty="0">
                    <a:solidFill>
                      <a:srgbClr val="FF0000"/>
                    </a:solidFill>
                  </a:rPr>
                  <a:t>类型一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阿氏圆类型最值问题探究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r>
                  <a:rPr lang="zh-CN" altLang="zh-CN" dirty="0"/>
                  <a:t>【例</a:t>
                </a:r>
                <a:r>
                  <a:rPr lang="en-US" altLang="zh-CN" dirty="0"/>
                  <a:t>1</a:t>
                </a:r>
                <a:r>
                  <a:rPr lang="zh-CN" altLang="zh-CN" dirty="0"/>
                  <a:t>】</a:t>
                </a:r>
                <a:r>
                  <a:rPr lang="en-US" altLang="zh-CN" dirty="0"/>
                  <a:t>(1)</a:t>
                </a:r>
                <a:r>
                  <a:rPr lang="zh-CN" altLang="zh-CN" dirty="0"/>
                  <a:t>问题提出</a:t>
                </a:r>
                <a:r>
                  <a:rPr lang="en-US" altLang="zh-CN" dirty="0" smtClean="0"/>
                  <a:t>:</a:t>
                </a:r>
                <a:r>
                  <a:rPr lang="zh-CN" altLang="zh-CN" dirty="0" smtClean="0"/>
                  <a:t>如</a:t>
                </a:r>
                <a:r>
                  <a:rPr lang="zh-CN" altLang="zh-CN" dirty="0"/>
                  <a:t>图</a:t>
                </a:r>
                <a:r>
                  <a:rPr lang="en-US" altLang="zh-CN" dirty="0"/>
                  <a:t>1,</a:t>
                </a:r>
                <a:r>
                  <a:rPr lang="zh-CN" altLang="zh-CN" dirty="0"/>
                  <a:t>在</a:t>
                </a:r>
                <a:r>
                  <a:rPr lang="en-US" altLang="zh-CN" dirty="0" err="1"/>
                  <a:t>Rt</a:t>
                </a:r>
                <a:r>
                  <a:rPr lang="zh-CN" altLang="zh-CN" dirty="0"/>
                  <a:t>△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中</a:t>
                </a:r>
                <a:r>
                  <a:rPr lang="en-US" altLang="zh-CN" dirty="0" smtClean="0"/>
                  <a:t>,</a:t>
                </a:r>
                <a:r>
                  <a:rPr lang="zh-CN" altLang="zh-CN" dirty="0" smtClean="0"/>
                  <a:t>∠</a:t>
                </a:r>
                <a:r>
                  <a:rPr lang="en-US" altLang="zh-CN" i="1" dirty="0"/>
                  <a:t>ACB=</a:t>
                </a:r>
                <a:r>
                  <a:rPr lang="en-US" altLang="zh-CN" dirty="0"/>
                  <a:t>90</a:t>
                </a:r>
                <a:r>
                  <a:rPr lang="en-US" altLang="zh-CN" dirty="0" smtClean="0"/>
                  <a:t>°,</a:t>
                </a:r>
                <a:r>
                  <a:rPr lang="en-US" altLang="zh-CN" i="1" dirty="0" smtClean="0"/>
                  <a:t>CB=</a:t>
                </a:r>
                <a:r>
                  <a:rPr lang="en-US" altLang="zh-CN" dirty="0" smtClean="0"/>
                  <a:t>4,</a:t>
                </a:r>
                <a:endParaRPr lang="en-US" altLang="zh-CN" dirty="0" smtClean="0"/>
              </a:p>
              <a:p>
                <a:r>
                  <a:rPr lang="en-US" altLang="zh-CN" i="1" dirty="0" smtClean="0"/>
                  <a:t>CA=</a:t>
                </a:r>
                <a:r>
                  <a:rPr lang="en-US" altLang="zh-CN" dirty="0" smtClean="0"/>
                  <a:t>6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☉</a:t>
                </a:r>
                <a:r>
                  <a:rPr lang="en-US" altLang="zh-CN" i="1" dirty="0"/>
                  <a:t>C</a:t>
                </a:r>
                <a:r>
                  <a:rPr lang="zh-CN" altLang="zh-CN" dirty="0"/>
                  <a:t>半径为</a:t>
                </a:r>
                <a:r>
                  <a:rPr lang="en-US" altLang="zh-CN" dirty="0"/>
                  <a:t>2,</a:t>
                </a:r>
                <a:r>
                  <a:rPr lang="en-US" altLang="zh-CN" i="1" dirty="0"/>
                  <a:t>P</a:t>
                </a:r>
                <a:r>
                  <a:rPr lang="zh-CN" altLang="zh-CN" dirty="0"/>
                  <a:t>为圆</a:t>
                </a:r>
                <a:r>
                  <a:rPr lang="en-US" altLang="zh-CN" i="1" dirty="0"/>
                  <a:t>C</a:t>
                </a:r>
                <a:r>
                  <a:rPr lang="zh-CN" altLang="zh-CN" dirty="0"/>
                  <a:t>上一动点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连接</a:t>
                </a:r>
                <a:r>
                  <a:rPr lang="en-US" altLang="zh-CN" i="1" dirty="0"/>
                  <a:t>AP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BP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求</a:t>
                </a:r>
                <a:r>
                  <a:rPr lang="en-US" altLang="zh-CN" i="1" dirty="0"/>
                  <a:t>AP+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/>
                  <a:t>BP</a:t>
                </a:r>
                <a:r>
                  <a:rPr lang="zh-CN" altLang="zh-CN" dirty="0" smtClean="0"/>
                  <a:t>的</a:t>
                </a:r>
                <a:endParaRPr lang="en-US" altLang="zh-CN" dirty="0" smtClean="0"/>
              </a:p>
              <a:p>
                <a:r>
                  <a:rPr lang="zh-CN" altLang="zh-CN" dirty="0" smtClean="0"/>
                  <a:t>最小值</a:t>
                </a:r>
                <a:r>
                  <a:rPr lang="en-US" altLang="zh-CN" i="1" dirty="0" smtClean="0"/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259781" y="3687869"/>
            <a:ext cx="2410691" cy="28626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6500"/>
                  </a:lnSpc>
                </a:pPr>
                <a:r>
                  <a:rPr lang="zh-CN" altLang="zh-CN" dirty="0" smtClean="0"/>
                  <a:t>尝试</a:t>
                </a:r>
                <a:r>
                  <a:rPr lang="zh-CN" altLang="zh-CN" dirty="0"/>
                  <a:t>解决</a:t>
                </a:r>
                <a:r>
                  <a:rPr lang="en-US" altLang="zh-CN" dirty="0"/>
                  <a:t>:</a:t>
                </a:r>
                <a:endParaRPr lang="zh-CN" altLang="zh-CN" dirty="0"/>
              </a:p>
              <a:p>
                <a:pPr>
                  <a:lnSpc>
                    <a:spcPts val="6500"/>
                  </a:lnSpc>
                </a:pPr>
                <a:r>
                  <a:rPr lang="zh-CN" altLang="zh-CN" dirty="0"/>
                  <a:t>为了解决这个问题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下面给出一种解题思路</a:t>
                </a:r>
                <a:r>
                  <a:rPr lang="en-US" altLang="zh-CN" dirty="0"/>
                  <a:t>: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2,</a:t>
                </a:r>
                <a:r>
                  <a:rPr lang="zh-CN" altLang="zh-CN" dirty="0"/>
                  <a:t>连接</a:t>
                </a:r>
                <a:r>
                  <a:rPr lang="en-US" altLang="zh-CN" i="1" dirty="0"/>
                  <a:t>CP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pPr>
                  <a:lnSpc>
                    <a:spcPts val="6500"/>
                  </a:lnSpc>
                </a:pPr>
                <a:r>
                  <a:rPr lang="zh-CN" altLang="zh-CN" dirty="0" smtClean="0"/>
                  <a:t>在</a:t>
                </a:r>
                <a:r>
                  <a:rPr lang="en-US" altLang="zh-CN" i="1" dirty="0"/>
                  <a:t>CB</a:t>
                </a:r>
                <a:r>
                  <a:rPr lang="zh-CN" altLang="zh-CN" dirty="0" smtClean="0"/>
                  <a:t>上取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D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使</a:t>
                </a:r>
                <a:r>
                  <a:rPr lang="en-US" altLang="zh-CN" i="1" dirty="0"/>
                  <a:t>CD=</a:t>
                </a:r>
                <a:r>
                  <a:rPr lang="en-US" altLang="zh-CN" dirty="0"/>
                  <a:t>1,</a:t>
                </a:r>
                <a:r>
                  <a:rPr lang="zh-CN" altLang="zh-CN" dirty="0"/>
                  <a:t>则有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𝑪𝑫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𝑪𝑷</m:t>
                        </m:r>
                      </m:den>
                    </m:f>
                  </m:oMath>
                </a14:m>
                <a:r>
                  <a:rPr lang="en-US" altLang="zh-CN" i="1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𝑪𝑷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𝑪𝑩</m:t>
                        </m:r>
                      </m:den>
                    </m:f>
                  </m:oMath>
                </a14:m>
                <a:r>
                  <a:rPr lang="en-US" altLang="zh-CN" i="1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pPr>
                  <a:lnSpc>
                    <a:spcPts val="6500"/>
                  </a:lnSpc>
                </a:pPr>
                <a:r>
                  <a:rPr lang="zh-CN" altLang="zh-CN" dirty="0" smtClean="0"/>
                  <a:t>又</a:t>
                </a:r>
                <a:r>
                  <a:rPr lang="en-US" altLang="zh-CN" dirty="0" smtClean="0"/>
                  <a:t>∵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PCD=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BCP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pPr>
                  <a:lnSpc>
                    <a:spcPts val="6500"/>
                  </a:lnSpc>
                </a:pPr>
                <a:r>
                  <a:rPr lang="en-US" altLang="zh-CN" dirty="0" smtClean="0"/>
                  <a:t>∴</a:t>
                </a:r>
                <a:r>
                  <a:rPr lang="zh-CN" altLang="zh-CN" dirty="0"/>
                  <a:t>△</a:t>
                </a:r>
                <a:r>
                  <a:rPr lang="en-US" altLang="zh-CN" i="1" dirty="0"/>
                  <a:t>PCD</a:t>
                </a:r>
                <a:r>
                  <a:rPr lang="zh-CN" altLang="zh-CN" dirty="0"/>
                  <a:t>∽△</a:t>
                </a:r>
                <a:r>
                  <a:rPr lang="en-US" altLang="zh-CN" i="1" dirty="0"/>
                  <a:t>BCP</a:t>
                </a:r>
                <a:r>
                  <a:rPr lang="en-US" altLang="zh-CN" dirty="0"/>
                  <a:t>,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𝑷𝑫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𝑩𝑷</m:t>
                        </m:r>
                      </m:den>
                    </m:f>
                  </m:oMath>
                </a14:m>
                <a:r>
                  <a:rPr lang="en-US" altLang="zh-CN" i="1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pPr>
                  <a:lnSpc>
                    <a:spcPts val="6500"/>
                  </a:lnSpc>
                </a:pPr>
                <a:r>
                  <a:rPr lang="en-US" altLang="zh-CN" dirty="0" smtClean="0"/>
                  <a:t>∴ </a:t>
                </a:r>
                <a:r>
                  <a:rPr lang="en-US" altLang="zh-CN" i="1" dirty="0"/>
                  <a:t>PD=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/>
                  <a:t>BP</a:t>
                </a:r>
                <a:r>
                  <a:rPr lang="en-US" altLang="zh-CN" i="1" dirty="0" smtClean="0"/>
                  <a:t>.</a:t>
                </a:r>
                <a:endParaRPr lang="en-US" altLang="zh-CN" i="1" dirty="0" smtClean="0"/>
              </a:p>
              <a:p>
                <a:pPr>
                  <a:lnSpc>
                    <a:spcPts val="6500"/>
                  </a:lnSpc>
                </a:pPr>
                <a:r>
                  <a:rPr lang="en-US" altLang="zh-CN" dirty="0" smtClean="0"/>
                  <a:t>∴ </a:t>
                </a:r>
                <a:r>
                  <a:rPr lang="en-US" altLang="zh-CN" i="1" dirty="0" smtClean="0"/>
                  <a:t>AP</a:t>
                </a:r>
                <a:r>
                  <a:rPr lang="en-US" altLang="zh-CN" i="1" dirty="0"/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/>
                  <a:t>BP=AP+PD</a:t>
                </a:r>
                <a:r>
                  <a:rPr lang="en-US" altLang="zh-CN" i="1" dirty="0" smtClean="0"/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-128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077940" y="3052340"/>
            <a:ext cx="2509405" cy="31953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r>
                  <a:rPr lang="zh-CN" altLang="zh-CN" dirty="0"/>
                  <a:t>请你完成余下的思考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并直接写出答案</a:t>
                </a:r>
                <a:r>
                  <a:rPr lang="en-US" altLang="zh-CN" dirty="0"/>
                  <a:t>:</a:t>
                </a:r>
                <a:r>
                  <a:rPr lang="en-US" altLang="zh-CN" i="1" dirty="0"/>
                  <a:t>AP+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/>
                  <a:t>BP</a:t>
                </a:r>
                <a:r>
                  <a:rPr lang="zh-CN" altLang="zh-CN" dirty="0"/>
                  <a:t>的最小值为</a:t>
                </a:r>
                <a:r>
                  <a:rPr lang="zh-CN" altLang="zh-CN" i="1" u="sng" dirty="0"/>
                  <a:t>　</a:t>
                </a:r>
                <a:r>
                  <a:rPr lang="en-US" altLang="zh-CN" i="1" u="sng" dirty="0"/>
                  <a:t>       </a:t>
                </a:r>
                <a:r>
                  <a:rPr lang="en-US" altLang="zh-CN" i="1" dirty="0"/>
                  <a:t>. </a:t>
                </a:r>
                <a:endParaRPr lang="zh-CN" altLang="zh-CN" dirty="0"/>
              </a:p>
              <a:p>
                <a:r>
                  <a:rPr lang="en-US" altLang="zh-CN" dirty="0"/>
                  <a:t>(2)</a:t>
                </a:r>
                <a:r>
                  <a:rPr lang="zh-CN" altLang="zh-CN" dirty="0"/>
                  <a:t>自主探索</a:t>
                </a:r>
                <a:r>
                  <a:rPr lang="en-US" altLang="zh-CN" dirty="0" smtClean="0"/>
                  <a:t>:</a:t>
                </a:r>
                <a:endParaRPr lang="en-US" altLang="zh-CN" dirty="0" smtClean="0"/>
              </a:p>
              <a:p>
                <a:r>
                  <a:rPr lang="zh-CN" altLang="zh-CN" dirty="0" smtClean="0"/>
                  <a:t>在</a:t>
                </a:r>
                <a:r>
                  <a:rPr lang="zh-CN" altLang="zh-CN" dirty="0"/>
                  <a:t>“问题提出”的条件不变的情况下</a:t>
                </a:r>
                <a:r>
                  <a:rPr lang="en-US" altLang="zh-CN" dirty="0"/>
                  <a:t>,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/>
                  <a:t>AP+BP</a:t>
                </a:r>
                <a:r>
                  <a:rPr lang="zh-CN" altLang="zh-CN" dirty="0"/>
                  <a:t>的</a:t>
                </a:r>
                <a:r>
                  <a:rPr lang="zh-CN" altLang="zh-CN" dirty="0" smtClean="0"/>
                  <a:t>最小值</a:t>
                </a:r>
                <a:r>
                  <a:rPr lang="zh-CN" altLang="zh-CN" dirty="0"/>
                  <a:t>为</a:t>
                </a:r>
                <a:r>
                  <a:rPr lang="zh-CN" altLang="zh-CN" i="1" u="sng" dirty="0"/>
                  <a:t>　　　</a:t>
                </a:r>
                <a:r>
                  <a:rPr lang="en-US" altLang="zh-CN" i="1" dirty="0"/>
                  <a:t>. </a:t>
                </a:r>
                <a:endParaRPr lang="en-US" altLang="zh-CN" i="1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矩形 2"/>
              <p:cNvSpPr/>
              <p:nvPr/>
            </p:nvSpPr>
            <p:spPr>
              <a:xfrm>
                <a:off x="10643471" y="208146"/>
                <a:ext cx="1047274" cy="91813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zh-CN" altLang="zh-CN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altLang="zh-CN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方正书宋_GBK" panose="02000000000000000000" charset="-122"/>
                              <a:cs typeface="Times New Roman" panose="02020603050405020304" pitchFamily="18" charset="0"/>
                            </a:rPr>
                            <m:t>𝟑𝟕</m:t>
                          </m:r>
                        </m:e>
                      </m:rad>
                    </m:oMath>
                  </m:oMathPara>
                </a14:m>
                <a:endParaRPr lang="zh-CN" alt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43471" y="208146"/>
                <a:ext cx="1047274" cy="918136"/>
              </a:xfrm>
              <a:prstGeom prst="rect">
                <a:avLst/>
              </a:prstGeom>
              <a:blipFill rotWithShape="1">
                <a:blip r:embed="rId2"/>
                <a:stretch>
                  <a:fillRect l="-23" t="-55" r="38" b="4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732301" y="3172239"/>
            <a:ext cx="1754332" cy="2270639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28600" y="3271582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:(1)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1,</a:t>
            </a:r>
            <a:r>
              <a:rPr lang="zh-CN" altLang="zh-CN" dirty="0">
                <a:solidFill>
                  <a:srgbClr val="FF0000"/>
                </a:solidFill>
              </a:rPr>
              <a:t>连接</a:t>
            </a:r>
            <a:r>
              <a:rPr lang="en-US" altLang="zh-CN" i="1">
                <a:solidFill>
                  <a:srgbClr val="FF0000"/>
                </a:solidFill>
              </a:rPr>
              <a:t>AD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28600" y="4102579"/>
                <a:ext cx="11771312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AP+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BP=AP+PD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要使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AP+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BP</a:t>
                </a:r>
                <a:r>
                  <a:rPr lang="zh-CN" altLang="zh-CN">
                    <a:solidFill>
                      <a:srgbClr val="FF0000"/>
                    </a:solidFill>
                  </a:rPr>
                  <a:t>最小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en-US" dirty="0"/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4102579"/>
                <a:ext cx="11771312" cy="1155829"/>
              </a:xfrm>
              <a:prstGeom prst="rect">
                <a:avLst/>
              </a:prstGeom>
              <a:blipFill rotWithShape="1">
                <a:blip r:embed="rId4"/>
                <a:stretch>
                  <a:fillRect t="-41" r="3" b="5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内容占位符 1"/>
          <p:cNvSpPr txBox="1"/>
          <p:nvPr/>
        </p:nvSpPr>
        <p:spPr>
          <a:xfrm>
            <a:off x="228600" y="5258408"/>
            <a:ext cx="11771312" cy="1697901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AP+AD</a:t>
            </a:r>
            <a:r>
              <a:rPr lang="zh-CN" altLang="zh-CN" dirty="0">
                <a:solidFill>
                  <a:srgbClr val="FF0000"/>
                </a:solidFill>
              </a:rPr>
              <a:t>最小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当点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P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D</a:t>
            </a:r>
            <a:r>
              <a:rPr lang="zh-CN" altLang="zh-CN" dirty="0">
                <a:solidFill>
                  <a:srgbClr val="FF0000"/>
                </a:solidFill>
              </a:rPr>
              <a:t>在同一条直线时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AP+AD</a:t>
            </a:r>
            <a:r>
              <a:rPr lang="zh-CN" altLang="zh-CN" dirty="0">
                <a:solidFill>
                  <a:srgbClr val="FF0000"/>
                </a:solidFill>
              </a:rPr>
              <a:t>最小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endParaRPr lang="en-US" altLang="zh-CN" dirty="0">
              <a:solidFill>
                <a:srgbClr val="FF0000"/>
              </a:solidFill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37837" y="195941"/>
                <a:ext cx="11760200" cy="6502403"/>
              </a:xfrm>
            </p:spPr>
            <p:txBody>
              <a:bodyPr>
                <a:noAutofit/>
              </a:bodyPr>
              <a:lstStyle/>
              <a:p>
                <a:endParaRPr lang="en-US" altLang="zh-CN" dirty="0" smtClean="0"/>
              </a:p>
              <a:p>
                <a:endParaRPr lang="en-US" altLang="zh-CN" dirty="0"/>
              </a:p>
              <a:p>
                <a:endParaRPr lang="en-US" altLang="zh-CN" dirty="0" smtClean="0"/>
              </a:p>
              <a:p>
                <a:endParaRPr lang="en-US" altLang="zh-CN" dirty="0" smtClean="0"/>
              </a:p>
              <a:p>
                <a:r>
                  <a:rPr lang="en-US" altLang="zh-CN" dirty="0" smtClean="0"/>
                  <a:t>(</a:t>
                </a:r>
                <a:r>
                  <a:rPr lang="en-US" altLang="zh-CN" dirty="0"/>
                  <a:t>2)</a:t>
                </a:r>
                <a:r>
                  <a:rPr lang="zh-CN" altLang="zh-CN" dirty="0"/>
                  <a:t>自主探索</a:t>
                </a:r>
                <a:r>
                  <a:rPr lang="en-US" altLang="zh-CN" dirty="0"/>
                  <a:t>:</a:t>
                </a:r>
                <a:endParaRPr lang="en-US" altLang="zh-CN" dirty="0"/>
              </a:p>
              <a:p>
                <a:r>
                  <a:rPr lang="zh-CN" altLang="zh-CN" dirty="0"/>
                  <a:t>在“问题提出”的条件不变的情况下</a:t>
                </a:r>
                <a:r>
                  <a:rPr lang="en-US" altLang="zh-CN" dirty="0"/>
                  <a:t>,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/>
                  <a:t>AP+BP</a:t>
                </a:r>
                <a:r>
                  <a:rPr lang="zh-CN" altLang="zh-CN" dirty="0"/>
                  <a:t>的最小值为</a:t>
                </a:r>
                <a:r>
                  <a:rPr lang="zh-CN" altLang="zh-CN" i="1" u="sng" dirty="0"/>
                  <a:t>　　　</a:t>
                </a:r>
                <a:r>
                  <a:rPr lang="en-US" altLang="zh-CN" i="1" dirty="0"/>
                  <a:t>. </a:t>
                </a:r>
                <a:endParaRPr lang="en-US" altLang="zh-CN" i="1" dirty="0"/>
              </a:p>
              <a:p>
                <a:endParaRPr lang="zh-CN" altLang="zh-CN" dirty="0">
                  <a:solidFill>
                    <a:srgbClr val="FF0000"/>
                  </a:solidFill>
                </a:endParaRPr>
              </a:p>
              <a:p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37837" y="195941"/>
                <a:ext cx="11760200" cy="6502403"/>
              </a:xfrm>
              <a:blipFill rotWithShape="1">
                <a:blip r:embed="rId1"/>
                <a:stretch>
                  <a:fillRect l="-3" t="-6" r="3" b="-912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矩形 5"/>
              <p:cNvSpPr/>
              <p:nvPr/>
            </p:nvSpPr>
            <p:spPr>
              <a:xfrm>
                <a:off x="10429575" y="3815897"/>
                <a:ext cx="1360949" cy="14801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zh-CN" altLang="zh-CN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方正书宋_GBK" panose="02000000000000000000" charset="-122"/>
                              <a:cs typeface="Times New Roman" panose="020206030504050203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en-US" altLang="zh-CN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方正书宋_GBK" panose="02000000000000000000" charset="-122"/>
                              <a:cs typeface="Times New Roman" panose="02020603050405020304" pitchFamily="18" charset="0"/>
                            </a:rPr>
                            <m:t>𝟑</m:t>
                          </m:r>
                        </m:den>
                      </m:f>
                      <m:rad>
                        <m:radPr>
                          <m:degHide m:val="on"/>
                          <m:ctrlPr>
                            <a:rPr lang="zh-CN" altLang="zh-CN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altLang="zh-CN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方正书宋_GBK" panose="02000000000000000000" charset="-122"/>
                              <a:cs typeface="Times New Roman" panose="02020603050405020304" pitchFamily="18" charset="0"/>
                            </a:rPr>
                            <m:t>𝟑𝟕</m:t>
                          </m:r>
                        </m:e>
                      </m:rad>
                    </m:oMath>
                  </m:oMathPara>
                </a14:m>
                <a:endParaRPr lang="zh-CN" alt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29575" y="3815897"/>
                <a:ext cx="1360949" cy="1480149"/>
              </a:xfrm>
              <a:prstGeom prst="rect">
                <a:avLst/>
              </a:prstGeom>
              <a:blipFill rotWithShape="1">
                <a:blip r:embed="rId2"/>
                <a:stretch>
                  <a:fillRect l="-25" t="-12" r="35" b="1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419518" y="195941"/>
                <a:ext cx="11771312" cy="106721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>
                    <a:solidFill>
                      <a:srgbClr val="FF0000"/>
                    </a:solidFill>
                  </a:rPr>
                  <a:t>即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AP+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BP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最小值为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AD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en-US" dirty="0"/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518" y="195941"/>
                <a:ext cx="11771312" cy="1067215"/>
              </a:xfrm>
              <a:prstGeom prst="rect">
                <a:avLst/>
              </a:prstGeom>
              <a:blipFill rotWithShape="1">
                <a:blip r:embed="rId3"/>
                <a:stretch>
                  <a:fillRect l="-4" t="-34" r="1" b="-153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内容占位符 1"/>
          <p:cNvSpPr txBox="1"/>
          <p:nvPr/>
        </p:nvSpPr>
        <p:spPr>
          <a:xfrm>
            <a:off x="419518" y="1263156"/>
            <a:ext cx="11771312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在</a:t>
            </a:r>
            <a:r>
              <a:rPr lang="en-US" altLang="zh-CN" dirty="0" err="1">
                <a:solidFill>
                  <a:srgbClr val="FF0000"/>
                </a:solidFill>
              </a:rPr>
              <a:t>Rt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ACD</a:t>
            </a:r>
            <a:r>
              <a:rPr lang="zh-CN" altLang="zh-CN" dirty="0">
                <a:solidFill>
                  <a:srgbClr val="FF0000"/>
                </a:solidFill>
              </a:rPr>
              <a:t>中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CD=</a:t>
            </a:r>
            <a:r>
              <a:rPr lang="en-US" altLang="zh-CN">
                <a:solidFill>
                  <a:srgbClr val="FF0000"/>
                </a:solidFill>
              </a:rPr>
              <a:t>1,</a:t>
            </a:r>
            <a:r>
              <a:rPr lang="en-US" altLang="zh-CN" i="1">
                <a:solidFill>
                  <a:srgbClr val="FF0000"/>
                </a:solidFill>
              </a:rPr>
              <a:t>AC=</a:t>
            </a:r>
            <a:r>
              <a:rPr lang="en-US" altLang="zh-CN">
                <a:solidFill>
                  <a:srgbClr val="FF0000"/>
                </a:solidFill>
              </a:rPr>
              <a:t>6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419518" y="2000666"/>
                <a:ext cx="11771312" cy="106721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AD=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𝟑𝟕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AP+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BP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的最小值为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𝟑𝟕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en-US" dirty="0"/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518" y="2000666"/>
                <a:ext cx="11771312" cy="1067215"/>
              </a:xfrm>
              <a:prstGeom prst="rect">
                <a:avLst/>
              </a:prstGeom>
              <a:blipFill rotWithShape="1">
                <a:blip r:embed="rId4"/>
                <a:stretch>
                  <a:fillRect l="-4" t="-39" r="1" b="-152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420688" y="2932130"/>
                <a:ext cx="11771312" cy="176753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故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答案为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𝟑𝟕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/>
                  <a:t> </a:t>
                </a:r>
                <a:endParaRPr lang="en-US" altLang="zh-CN" dirty="0"/>
              </a:p>
              <a:p>
                <a:endParaRPr lang="zh-CN" altLang="en-US" dirty="0"/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688" y="2932130"/>
                <a:ext cx="11771312" cy="1767535"/>
              </a:xfrm>
              <a:prstGeom prst="rect">
                <a:avLst/>
              </a:prstGeom>
              <a:blipFill rotWithShape="1">
                <a:blip r:embed="rId5"/>
                <a:stretch>
                  <a:fillRect l="-3" t="-19" b="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343918" y="1715079"/>
            <a:ext cx="2270135" cy="304164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内容占位符 1"/>
              <p:cNvSpPr txBox="1"/>
              <p:nvPr/>
            </p:nvSpPr>
            <p:spPr>
              <a:xfrm>
                <a:off x="322826" y="195942"/>
                <a:ext cx="11760200" cy="7976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zh-CN" altLang="en-US" dirty="0" smtClean="0">
                    <a:solidFill>
                      <a:srgbClr val="FF0000"/>
                    </a:solidFill>
                  </a:rPr>
                  <a:t>解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:(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2)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如图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连接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CP.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CA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上取点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D'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使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CD'=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5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826" y="195942"/>
                <a:ext cx="11760200" cy="797654"/>
              </a:xfrm>
              <a:prstGeom prst="rect">
                <a:avLst/>
              </a:prstGeom>
              <a:blipFill rotWithShape="1">
                <a:blip r:embed="rId2"/>
                <a:stretch>
                  <a:fillRect l="-2" t="-45" r="2" b="5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内容占位符 1"/>
          <p:cNvSpPr txBox="1"/>
          <p:nvPr/>
        </p:nvSpPr>
        <p:spPr>
          <a:xfrm>
            <a:off x="322826" y="99359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CD'</a:t>
            </a:r>
            <a:r>
              <a:rPr lang="en-US" altLang="zh-CN" dirty="0">
                <a:solidFill>
                  <a:srgbClr val="FF0000"/>
                </a:solidFill>
              </a:rPr>
              <a:t>∶</a:t>
            </a:r>
            <a:r>
              <a:rPr lang="en-US" altLang="zh-CN" i="1" dirty="0">
                <a:solidFill>
                  <a:srgbClr val="FF0000"/>
                </a:solidFill>
              </a:rPr>
              <a:t>CP=CP</a:t>
            </a:r>
            <a:r>
              <a:rPr lang="en-US" altLang="zh-CN" dirty="0">
                <a:solidFill>
                  <a:srgbClr val="FF0000"/>
                </a:solidFill>
              </a:rPr>
              <a:t>∶</a:t>
            </a:r>
            <a:r>
              <a:rPr lang="en-US" altLang="zh-CN" i="1" dirty="0">
                <a:solidFill>
                  <a:srgbClr val="FF0000"/>
                </a:solidFill>
              </a:rPr>
              <a:t>CA=</a:t>
            </a:r>
            <a:r>
              <a:rPr lang="en-US" altLang="zh-CN" dirty="0">
                <a:solidFill>
                  <a:srgbClr val="FF0000"/>
                </a:solidFill>
              </a:rPr>
              <a:t>1∶</a:t>
            </a:r>
            <a:r>
              <a:rPr lang="en-US" altLang="zh-CN">
                <a:solidFill>
                  <a:srgbClr val="FF0000"/>
                </a:solidFill>
              </a:rPr>
              <a:t>3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322826" y="179125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PCD'=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ACP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322826" y="2588904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PCD'</a:t>
            </a:r>
            <a:r>
              <a:rPr lang="zh-CN" altLang="zh-CN" dirty="0">
                <a:solidFill>
                  <a:srgbClr val="FF0000"/>
                </a:solidFill>
              </a:rPr>
              <a:t>∽△</a:t>
            </a:r>
            <a:r>
              <a:rPr lang="en-US" altLang="zh-CN" i="1">
                <a:solidFill>
                  <a:srgbClr val="FF0000"/>
                </a:solidFill>
              </a:rPr>
              <a:t>ACP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322826" y="338655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PD'</a:t>
            </a:r>
            <a:r>
              <a:rPr lang="en-US" altLang="zh-CN" dirty="0">
                <a:solidFill>
                  <a:srgbClr val="FF0000"/>
                </a:solidFill>
              </a:rPr>
              <a:t>∶</a:t>
            </a:r>
            <a:r>
              <a:rPr lang="en-US" altLang="zh-CN" i="1" dirty="0">
                <a:solidFill>
                  <a:srgbClr val="FF0000"/>
                </a:solidFill>
              </a:rPr>
              <a:t>AP=</a:t>
            </a:r>
            <a:r>
              <a:rPr lang="en-US" altLang="zh-CN" dirty="0">
                <a:solidFill>
                  <a:srgbClr val="FF0000"/>
                </a:solidFill>
              </a:rPr>
              <a:t>1∶</a:t>
            </a:r>
            <a:r>
              <a:rPr lang="en-US" altLang="zh-CN">
                <a:solidFill>
                  <a:srgbClr val="FF0000"/>
                </a:solidFill>
              </a:rPr>
              <a:t>3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322826" y="4184212"/>
                <a:ext cx="11760200" cy="7976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PD'=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AP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826" y="4184212"/>
                <a:ext cx="11760200" cy="797654"/>
              </a:xfrm>
              <a:prstGeom prst="rect">
                <a:avLst/>
              </a:prstGeom>
              <a:blipFill rotWithShape="1">
                <a:blip r:embed="rId3"/>
                <a:stretch>
                  <a:fillRect l="-2" t="-25" r="2" b="3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322826" y="4981866"/>
                <a:ext cx="11760200" cy="7976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AP+BP=BP+PD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'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826" y="4981866"/>
                <a:ext cx="11760200" cy="797654"/>
              </a:xfrm>
              <a:prstGeom prst="rect">
                <a:avLst/>
              </a:prstGeom>
              <a:blipFill rotWithShape="1">
                <a:blip r:embed="rId4"/>
                <a:stretch>
                  <a:fillRect l="-2" t="-36" r="2" b="4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内容占位符 1"/>
              <p:cNvSpPr txBox="1"/>
              <p:nvPr/>
            </p:nvSpPr>
            <p:spPr>
              <a:xfrm>
                <a:off x="322826" y="5779520"/>
                <a:ext cx="11760200" cy="7976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同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(1)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的方法得出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AP+BP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的最小值为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BD'=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𝟑𝟕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故答案为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𝟑𝟕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3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826" y="5779520"/>
                <a:ext cx="11760200" cy="797654"/>
              </a:xfrm>
              <a:prstGeom prst="rect">
                <a:avLst/>
              </a:prstGeom>
              <a:blipFill rotWithShape="1">
                <a:blip r:embed="rId5"/>
                <a:stretch>
                  <a:fillRect l="-2" t="-48" r="2" b="6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rmAutofit/>
              </a:bodyPr>
              <a:lstStyle/>
              <a:p>
                <a:r>
                  <a:rPr lang="zh-CN" altLang="zh-CN" dirty="0"/>
                  <a:t>【分析】</a:t>
                </a:r>
                <a:r>
                  <a:rPr lang="en-US" altLang="zh-CN" dirty="0"/>
                  <a:t>(1)</a:t>
                </a:r>
                <a:r>
                  <a:rPr lang="zh-CN" altLang="zh-CN" dirty="0"/>
                  <a:t>利用勾股定理即可求出最小值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r>
                  <a:rPr lang="en-US" altLang="zh-CN" dirty="0"/>
                  <a:t>(2)</a:t>
                </a:r>
                <a:r>
                  <a:rPr lang="zh-CN" altLang="zh-CN" dirty="0"/>
                  <a:t>连接</a:t>
                </a:r>
                <a:r>
                  <a:rPr lang="en-US" altLang="zh-CN" i="1" dirty="0"/>
                  <a:t>CP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在</a:t>
                </a:r>
                <a:r>
                  <a:rPr lang="en-US" altLang="zh-CN" i="1" dirty="0"/>
                  <a:t>CA</a:t>
                </a:r>
                <a:r>
                  <a:rPr lang="zh-CN" altLang="zh-CN" dirty="0"/>
                  <a:t>上取点</a:t>
                </a:r>
                <a:r>
                  <a:rPr lang="en-US" altLang="zh-CN" i="1" dirty="0"/>
                  <a:t>D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使</a:t>
                </a:r>
                <a:r>
                  <a:rPr lang="en-US" altLang="zh-CN" i="1" dirty="0"/>
                  <a:t>CD'=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dirty="0"/>
                  <a:t>,</a:t>
                </a:r>
                <a:r>
                  <a:rPr lang="zh-CN" altLang="zh-CN" dirty="0"/>
                  <a:t>则有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𝑪𝑫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𝑪𝑷</m:t>
                        </m:r>
                      </m:den>
                    </m:f>
                  </m:oMath>
                </a14:m>
                <a:r>
                  <a:rPr lang="en-US" altLang="zh-CN" i="1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𝑪𝑷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𝑪𝑨</m:t>
                        </m:r>
                      </m:den>
                    </m:f>
                  </m:oMath>
                </a14:m>
                <a:r>
                  <a:rPr lang="en-US" altLang="zh-CN" i="1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r>
                  <a:rPr lang="zh-CN" altLang="zh-CN" dirty="0" smtClean="0"/>
                  <a:t>可证△</a:t>
                </a:r>
                <a:r>
                  <a:rPr lang="en-US" altLang="zh-CN" i="1" dirty="0"/>
                  <a:t>PCD</a:t>
                </a:r>
                <a:r>
                  <a:rPr lang="zh-CN" altLang="zh-CN" dirty="0"/>
                  <a:t>∽△</a:t>
                </a:r>
                <a:r>
                  <a:rPr lang="en-US" altLang="zh-CN" i="1" dirty="0"/>
                  <a:t>ACP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得到</a:t>
                </a:r>
                <a:r>
                  <a:rPr lang="en-US" altLang="zh-CN" i="1" dirty="0"/>
                  <a:t>PD=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/>
                  <a:t>AP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即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/>
                  <a:t>AP+BP=BP+PD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r>
                  <a:rPr lang="zh-CN" altLang="zh-CN" dirty="0" smtClean="0"/>
                  <a:t>从而</a:t>
                </a:r>
                <a:r>
                  <a:rPr lang="zh-CN" altLang="zh-CN" dirty="0"/>
                  <a:t>求得最小值为</a:t>
                </a:r>
                <a:r>
                  <a:rPr lang="en-US" altLang="zh-CN" i="1" dirty="0"/>
                  <a:t>BD</a:t>
                </a:r>
                <a:r>
                  <a:rPr lang="zh-CN" altLang="zh-CN" dirty="0"/>
                  <a:t>的长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r>
                  <a:rPr lang="zh-CN" altLang="zh-CN" dirty="0"/>
                  <a:t>【变式</a:t>
                </a:r>
                <a:r>
                  <a:rPr lang="en-US" altLang="zh-CN" dirty="0"/>
                  <a:t>1</a:t>
                </a:r>
                <a:r>
                  <a:rPr lang="zh-CN" altLang="zh-CN" dirty="0"/>
                  <a:t>】如图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在△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中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AC=</a:t>
                </a:r>
                <a:r>
                  <a:rPr lang="en-US" altLang="zh-CN" dirty="0"/>
                  <a:t>6,</a:t>
                </a:r>
                <a:r>
                  <a:rPr lang="en-US" altLang="zh-CN" i="1" dirty="0"/>
                  <a:t>BC=</a:t>
                </a:r>
                <a:r>
                  <a:rPr lang="en-US" altLang="zh-CN" dirty="0"/>
                  <a:t>8,</a:t>
                </a:r>
                <a:r>
                  <a:rPr lang="en-US" altLang="zh-CN" i="1" dirty="0"/>
                  <a:t>AB=</a:t>
                </a:r>
                <a:r>
                  <a:rPr lang="en-US" altLang="zh-CN" dirty="0"/>
                  <a:t>10,</a:t>
                </a:r>
                <a:r>
                  <a:rPr lang="zh-CN" altLang="zh-CN" dirty="0"/>
                  <a:t>以点</a:t>
                </a:r>
                <a:r>
                  <a:rPr lang="en-US" altLang="zh-CN" i="1" dirty="0"/>
                  <a:t>C</a:t>
                </a:r>
                <a:r>
                  <a:rPr lang="zh-CN" altLang="zh-CN" dirty="0"/>
                  <a:t>为圆心</a:t>
                </a:r>
                <a:r>
                  <a:rPr lang="en-US" altLang="zh-CN" dirty="0"/>
                  <a:t>,4</a:t>
                </a:r>
                <a:r>
                  <a:rPr lang="zh-CN" altLang="zh-CN" dirty="0" smtClean="0"/>
                  <a:t>为</a:t>
                </a:r>
                <a:endParaRPr lang="en-US" altLang="zh-CN" dirty="0" smtClean="0"/>
              </a:p>
              <a:p>
                <a:r>
                  <a:rPr lang="zh-CN" altLang="zh-CN" dirty="0" smtClean="0"/>
                  <a:t>半径</a:t>
                </a:r>
                <a:r>
                  <a:rPr lang="zh-CN" altLang="zh-CN" dirty="0"/>
                  <a:t>作☉</a:t>
                </a:r>
                <a:r>
                  <a:rPr lang="en-US" altLang="zh-CN" i="1" dirty="0"/>
                  <a:t>C.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D</a:t>
                </a:r>
                <a:r>
                  <a:rPr lang="zh-CN" altLang="zh-CN" dirty="0"/>
                  <a:t>是☉</a:t>
                </a:r>
                <a:r>
                  <a:rPr lang="en-US" altLang="zh-CN" i="1" dirty="0"/>
                  <a:t>C</a:t>
                </a:r>
                <a:r>
                  <a:rPr lang="zh-CN" altLang="zh-CN" dirty="0"/>
                  <a:t>上的一个动点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连接</a:t>
                </a:r>
                <a:r>
                  <a:rPr lang="en-US" altLang="zh-CN" i="1" dirty="0"/>
                  <a:t>AD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BD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则</a:t>
                </a:r>
                <a:r>
                  <a:rPr lang="en-US" altLang="zh-CN" i="1" dirty="0"/>
                  <a:t>AD+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/>
                  <a:t>BD</a:t>
                </a:r>
                <a:r>
                  <a:rPr lang="zh-CN" altLang="zh-CN" dirty="0"/>
                  <a:t>的</a:t>
                </a:r>
                <a:r>
                  <a:rPr lang="zh-CN" altLang="zh-CN" dirty="0" smtClean="0"/>
                  <a:t>最</a:t>
                </a:r>
                <a:endParaRPr lang="en-US" altLang="zh-CN" dirty="0" smtClean="0"/>
              </a:p>
              <a:p>
                <a:r>
                  <a:rPr lang="zh-CN" altLang="zh-CN" dirty="0" smtClean="0"/>
                  <a:t>小</a:t>
                </a:r>
                <a:r>
                  <a:rPr lang="zh-CN" altLang="zh-CN" dirty="0"/>
                  <a:t>值为</a:t>
                </a:r>
                <a:r>
                  <a:rPr lang="zh-CN" altLang="zh-CN" i="1" u="sng" dirty="0"/>
                  <a:t>　　　</a:t>
                </a:r>
                <a:r>
                  <a:rPr lang="en-US" altLang="zh-CN" i="1" u="sng" dirty="0" smtClean="0"/>
                  <a:t> </a:t>
                </a:r>
                <a:r>
                  <a:rPr lang="en-US" altLang="zh-CN" i="1" dirty="0" smtClean="0"/>
                  <a:t>.</a:t>
                </a:r>
                <a:r>
                  <a:rPr lang="en-US" altLang="zh-CN" i="1" dirty="0"/>
                  <a:t> </a:t>
                </a:r>
                <a:endParaRPr lang="en-US" altLang="zh-CN" i="1" dirty="0" smtClean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132503" y="3773160"/>
            <a:ext cx="2650388" cy="278465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矩形 3"/>
              <p:cNvSpPr/>
              <p:nvPr/>
            </p:nvSpPr>
            <p:spPr>
              <a:xfrm>
                <a:off x="1677928" y="2104450"/>
                <a:ext cx="1149867" cy="7938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3200" b="1" dirty="0">
                    <a:solidFill>
                      <a:srgbClr val="FF0000"/>
                    </a:solidFill>
                    <a:ea typeface="方正书宋_GBK" panose="02000000000000000000" charset="-122"/>
                    <a:cs typeface="Times New Roman" panose="02020603050405020304" pitchFamily="18" charset="0"/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方正书宋_GBK" panose="02000000000000000000" charset="-122"/>
                            <a:cs typeface="Times New Roman" panose="02020603050405020304" pitchFamily="18" charset="0"/>
                          </a:rPr>
                          <m:t>𝟏𝟎</m:t>
                        </m:r>
                      </m:e>
                    </m:rad>
                  </m:oMath>
                </a14:m>
                <a:endParaRPr lang="zh-CN" altLang="en-US" sz="3200" b="1" dirty="0"/>
              </a:p>
            </p:txBody>
          </p:sp>
        </mc:Choice>
        <mc:Fallback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7928" y="2104450"/>
                <a:ext cx="1149867" cy="793872"/>
              </a:xfrm>
              <a:prstGeom prst="rect">
                <a:avLst/>
              </a:prstGeom>
              <a:blipFill rotWithShape="1">
                <a:blip r:embed="rId3"/>
                <a:stretch>
                  <a:fillRect l="-22" t="-8" r="-927" b="-13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5759999" y="3851210"/>
            <a:ext cx="2293442" cy="2628557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12213" y="2898322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在</a:t>
            </a:r>
            <a:r>
              <a:rPr lang="en-US" altLang="zh-CN" i="1" dirty="0">
                <a:solidFill>
                  <a:srgbClr val="FF0000"/>
                </a:solidFill>
              </a:rPr>
              <a:t>CB</a:t>
            </a:r>
            <a:r>
              <a:rPr lang="zh-CN" altLang="zh-CN" dirty="0">
                <a:solidFill>
                  <a:srgbClr val="FF0000"/>
                </a:solidFill>
              </a:rPr>
              <a:t>上取一点</a:t>
            </a:r>
            <a:r>
              <a:rPr lang="en-US" altLang="zh-CN" i="1" dirty="0">
                <a:solidFill>
                  <a:srgbClr val="FF0000"/>
                </a:solidFill>
              </a:rPr>
              <a:t>E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使</a:t>
            </a:r>
            <a:r>
              <a:rPr lang="en-US" altLang="zh-CN" i="1" dirty="0">
                <a:solidFill>
                  <a:srgbClr val="FF0000"/>
                </a:solidFill>
              </a:rPr>
              <a:t>CE=</a:t>
            </a:r>
            <a:r>
              <a:rPr lang="en-US" altLang="zh-CN" dirty="0">
                <a:solidFill>
                  <a:srgbClr val="FF0000"/>
                </a:solidFill>
              </a:rPr>
              <a:t>2,</a:t>
            </a:r>
            <a:r>
              <a:rPr lang="zh-CN" altLang="zh-CN" dirty="0">
                <a:solidFill>
                  <a:srgbClr val="FF0000"/>
                </a:solidFill>
              </a:rPr>
              <a:t>连接</a:t>
            </a:r>
            <a:r>
              <a:rPr lang="en-US" altLang="zh-CN" i="1">
                <a:solidFill>
                  <a:srgbClr val="FF0000"/>
                </a:solidFill>
              </a:rPr>
              <a:t>CD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DE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AE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12213" y="3635832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在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ABC</a:t>
            </a:r>
            <a:r>
              <a:rPr lang="zh-CN" altLang="zh-CN" dirty="0">
                <a:solidFill>
                  <a:srgbClr val="FF0000"/>
                </a:solidFill>
              </a:rPr>
              <a:t>中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AC=</a:t>
            </a:r>
            <a:r>
              <a:rPr lang="en-US" altLang="zh-CN">
                <a:solidFill>
                  <a:srgbClr val="FF0000"/>
                </a:solidFill>
              </a:rPr>
              <a:t>6,</a:t>
            </a:r>
            <a:r>
              <a:rPr lang="en-US" altLang="zh-CN" i="1">
                <a:solidFill>
                  <a:srgbClr val="FF0000"/>
                </a:solidFill>
              </a:rPr>
              <a:t>BC=</a:t>
            </a:r>
            <a:r>
              <a:rPr lang="en-US" altLang="zh-CN">
                <a:solidFill>
                  <a:srgbClr val="FF0000"/>
                </a:solidFill>
              </a:rPr>
              <a:t>8,</a:t>
            </a:r>
            <a:r>
              <a:rPr lang="en-US" altLang="zh-CN" i="1">
                <a:solidFill>
                  <a:srgbClr val="FF0000"/>
                </a:solidFill>
              </a:rPr>
              <a:t>AB=</a:t>
            </a:r>
            <a:r>
              <a:rPr lang="en-US" altLang="zh-CN">
                <a:solidFill>
                  <a:srgbClr val="FF0000"/>
                </a:solidFill>
              </a:rPr>
              <a:t>10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12213" y="4373342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AC</a:t>
            </a:r>
            <a:r>
              <a:rPr lang="en-US" altLang="zh-CN" baseline="30000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+BC</a:t>
            </a:r>
            <a:r>
              <a:rPr lang="en-US" altLang="zh-CN" baseline="30000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=AB</a:t>
            </a:r>
            <a:r>
              <a:rPr lang="en-US" altLang="zh-CN" baseline="3000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12213" y="5110852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ACB=</a:t>
            </a:r>
            <a:r>
              <a:rPr lang="en-US" altLang="zh-CN" dirty="0">
                <a:solidFill>
                  <a:srgbClr val="FF0000"/>
                </a:solidFill>
              </a:rPr>
              <a:t>90°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026948" y="707485"/>
            <a:ext cx="2792763" cy="320083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63833" y="210690"/>
                <a:ext cx="11760200" cy="115935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CD=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𝑪𝑬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𝑪𝑫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𝑪𝑫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𝑪𝑩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en-US" altLang="zh-CN" i="1" dirty="0" smtClean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833" y="210690"/>
                <a:ext cx="11760200" cy="1159356"/>
              </a:xfrm>
              <a:prstGeom prst="rect">
                <a:avLst/>
              </a:prstGeom>
              <a:blipFill rotWithShape="1">
                <a:blip r:embed="rId2"/>
                <a:stretch>
                  <a:fillRect l="-3" t="-44" r="3" b="3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内容占位符 1"/>
          <p:cNvSpPr txBox="1"/>
          <p:nvPr/>
        </p:nvSpPr>
        <p:spPr>
          <a:xfrm>
            <a:off x="263833" y="1370046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CED</a:t>
            </a:r>
            <a:r>
              <a:rPr lang="zh-CN" altLang="zh-CN" dirty="0">
                <a:solidFill>
                  <a:srgbClr val="FF0000"/>
                </a:solidFill>
              </a:rPr>
              <a:t>∽△</a:t>
            </a:r>
            <a:r>
              <a:rPr lang="en-US" altLang="zh-CN" i="1">
                <a:solidFill>
                  <a:srgbClr val="FF0000"/>
                </a:solidFill>
              </a:rPr>
              <a:t>CDB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i="1" dirty="0" smtClean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63833" y="2201043"/>
                <a:ext cx="11760200" cy="115935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𝑬𝑫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𝑫𝑩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𝑪𝑬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𝑪𝑫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ED=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BD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en-US" altLang="zh-CN" i="1" dirty="0" smtClean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833" y="2201043"/>
                <a:ext cx="11760200" cy="1159356"/>
              </a:xfrm>
              <a:prstGeom prst="rect">
                <a:avLst/>
              </a:prstGeom>
              <a:blipFill rotWithShape="1">
                <a:blip r:embed="rId3"/>
                <a:stretch>
                  <a:fillRect l="-3" t="-11" r="3" b="5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63833" y="3360399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AD+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BD=AD+ED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≥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AE.</a:t>
                </a:r>
                <a:endParaRPr lang="en-US" altLang="zh-CN" i="1" dirty="0" smtClean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833" y="3360399"/>
                <a:ext cx="11760200" cy="1155829"/>
              </a:xfrm>
              <a:prstGeom prst="rect">
                <a:avLst/>
              </a:prstGeom>
              <a:blipFill rotWithShape="1">
                <a:blip r:embed="rId4"/>
                <a:stretch>
                  <a:fillRect l="-3" t="-53" r="3" b="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内容占位符 1"/>
          <p:cNvSpPr txBox="1"/>
          <p:nvPr/>
        </p:nvSpPr>
        <p:spPr>
          <a:xfrm>
            <a:off x="263833" y="4516228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当且仅当</a:t>
            </a:r>
            <a:r>
              <a:rPr lang="en-US" altLang="zh-CN" i="1" dirty="0">
                <a:solidFill>
                  <a:srgbClr val="FF0000"/>
                </a:solidFill>
              </a:rPr>
              <a:t>E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D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zh-CN" altLang="zh-CN" dirty="0">
                <a:solidFill>
                  <a:srgbClr val="FF0000"/>
                </a:solidFill>
              </a:rPr>
              <a:t>三点共线</a:t>
            </a:r>
            <a:r>
              <a:rPr lang="zh-CN" altLang="zh-CN">
                <a:solidFill>
                  <a:srgbClr val="FF0000"/>
                </a:solidFill>
              </a:rPr>
              <a:t>时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i="1" dirty="0" smtClean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63833" y="5347225"/>
                <a:ext cx="11760200" cy="2022733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i="1" dirty="0" smtClean="0">
                    <a:solidFill>
                      <a:srgbClr val="FF0000"/>
                    </a:solidFill>
                  </a:rPr>
                  <a:t>AD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BD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取得最小值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AE=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𝑪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𝑬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𝑪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endParaRPr lang="en-US" altLang="zh-CN" i="1" dirty="0" smtClean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833" y="5347225"/>
                <a:ext cx="11760200" cy="2022733"/>
              </a:xfrm>
              <a:prstGeom prst="rect">
                <a:avLst/>
              </a:prstGeom>
              <a:blipFill rotWithShape="1">
                <a:blip r:embed="rId5"/>
                <a:stretch>
                  <a:fillRect l="-3" t="-26" r="3" b="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rmAutofit/>
              </a:bodyPr>
              <a:lstStyle/>
              <a:p>
                <a:r>
                  <a:rPr lang="zh-CN" altLang="zh-CN" dirty="0">
                    <a:solidFill>
                      <a:srgbClr val="FF0000"/>
                    </a:solidFill>
                  </a:rPr>
                  <a:t>类型二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转化系数型阿氏圆最值问题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r>
                  <a:rPr lang="zh-CN" altLang="zh-CN" dirty="0"/>
                  <a:t>【例</a:t>
                </a:r>
                <a:r>
                  <a:rPr lang="en-US" altLang="zh-CN" dirty="0"/>
                  <a:t>2</a:t>
                </a:r>
                <a:r>
                  <a:rPr lang="zh-CN" altLang="zh-CN" dirty="0"/>
                  <a:t>】如图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在扇形</a:t>
                </a:r>
                <a:r>
                  <a:rPr lang="en-US" altLang="zh-CN" i="1" dirty="0"/>
                  <a:t>COD</a:t>
                </a:r>
                <a:r>
                  <a:rPr lang="zh-CN" altLang="zh-CN" dirty="0"/>
                  <a:t>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COD=</a:t>
                </a:r>
                <a:r>
                  <a:rPr lang="en-US" altLang="zh-CN" dirty="0"/>
                  <a:t>90°,</a:t>
                </a:r>
                <a:r>
                  <a:rPr lang="en-US" altLang="zh-CN" i="1" dirty="0"/>
                  <a:t>DO=CO=</a:t>
                </a:r>
                <a:r>
                  <a:rPr lang="en-US" altLang="zh-CN" dirty="0"/>
                  <a:t>6,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A</a:t>
                </a:r>
                <a:r>
                  <a:rPr lang="zh-CN" altLang="zh-CN" dirty="0"/>
                  <a:t>是</a:t>
                </a:r>
                <a:r>
                  <a:rPr lang="en-US" altLang="zh-CN" i="1" dirty="0"/>
                  <a:t>OC</a:t>
                </a:r>
                <a:r>
                  <a:rPr lang="zh-CN" altLang="zh-CN" dirty="0" smtClean="0"/>
                  <a:t>的</a:t>
                </a:r>
                <a:endParaRPr lang="en-US" altLang="zh-CN" dirty="0" smtClean="0"/>
              </a:p>
              <a:p>
                <a:r>
                  <a:rPr lang="zh-CN" altLang="zh-CN" dirty="0" smtClean="0"/>
                  <a:t>中点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延长</a:t>
                </a:r>
                <a:r>
                  <a:rPr lang="en-US" altLang="zh-CN" i="1" dirty="0"/>
                  <a:t>OC</a:t>
                </a:r>
                <a:r>
                  <a:rPr lang="zh-CN" altLang="zh-CN" dirty="0"/>
                  <a:t>到点</a:t>
                </a:r>
                <a:r>
                  <a:rPr lang="en-US" altLang="zh-CN" i="1" dirty="0"/>
                  <a:t>F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使</a:t>
                </a:r>
                <a:r>
                  <a:rPr lang="en-US" altLang="zh-CN" i="1" dirty="0"/>
                  <a:t>CF=OC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P</a:t>
                </a:r>
                <a:r>
                  <a:rPr lang="zh-CN" altLang="zh-CN" dirty="0"/>
                  <a:t>是</a:t>
                </a:r>
                <a14:m>
                  <m:oMath xmlns:m="http://schemas.openxmlformats.org/officeDocument/2006/math">
                    <m:groupChr>
                      <m:groupChrPr>
                        <m:chr m:val="⏜"/>
                        <m:pos m:val="top"/>
                        <m:vertJc m:val="bot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𝑪𝑫</m:t>
                        </m:r>
                      </m:e>
                    </m:groupChr>
                  </m:oMath>
                </a14:m>
                <a:r>
                  <a:rPr lang="zh-CN" altLang="zh-CN" dirty="0"/>
                  <a:t>上的动点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B</a:t>
                </a:r>
                <a:r>
                  <a:rPr lang="zh-CN" altLang="zh-CN" dirty="0"/>
                  <a:t>是</a:t>
                </a:r>
                <a:r>
                  <a:rPr lang="en-US" altLang="zh-CN" i="1" dirty="0"/>
                  <a:t>OD</a:t>
                </a:r>
                <a:r>
                  <a:rPr lang="zh-CN" altLang="zh-CN" dirty="0"/>
                  <a:t>上</a:t>
                </a:r>
                <a:r>
                  <a:rPr lang="zh-CN" altLang="zh-CN" dirty="0" smtClean="0"/>
                  <a:t>的</a:t>
                </a:r>
                <a:endParaRPr lang="en-US" altLang="zh-CN" dirty="0" smtClean="0"/>
              </a:p>
              <a:p>
                <a:r>
                  <a:rPr lang="zh-CN" altLang="zh-CN" dirty="0" smtClean="0"/>
                  <a:t>一点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BD=</a:t>
                </a:r>
                <a:r>
                  <a:rPr lang="en-US" altLang="zh-CN" dirty="0"/>
                  <a:t>1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  <a:p>
                <a:r>
                  <a:rPr lang="en-US" altLang="zh-CN" dirty="0"/>
                  <a:t>(1)</a:t>
                </a:r>
                <a:r>
                  <a:rPr lang="zh-CN" altLang="zh-CN" dirty="0"/>
                  <a:t>求证</a:t>
                </a:r>
                <a:r>
                  <a:rPr lang="en-US" altLang="zh-CN" dirty="0"/>
                  <a:t>:</a:t>
                </a:r>
                <a:r>
                  <a:rPr lang="zh-CN" altLang="zh-CN" dirty="0"/>
                  <a:t>△</a:t>
                </a:r>
                <a:r>
                  <a:rPr lang="en-US" altLang="zh-CN" i="1" dirty="0"/>
                  <a:t>OAP</a:t>
                </a:r>
                <a:r>
                  <a:rPr lang="zh-CN" altLang="zh-CN" dirty="0"/>
                  <a:t>∽△</a:t>
                </a:r>
                <a:r>
                  <a:rPr lang="en-US" altLang="zh-CN" i="1" dirty="0"/>
                  <a:t>OPF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r>
                  <a:rPr lang="en-US" altLang="zh-CN" dirty="0"/>
                  <a:t>(2)</a:t>
                </a:r>
                <a:r>
                  <a:rPr lang="zh-CN" altLang="zh-CN" dirty="0"/>
                  <a:t>求</a:t>
                </a:r>
                <a:r>
                  <a:rPr lang="en-US" altLang="zh-CN" i="1" dirty="0"/>
                  <a:t>BP+</a:t>
                </a:r>
                <a:r>
                  <a:rPr lang="en-US" altLang="zh-CN" dirty="0"/>
                  <a:t>2</a:t>
                </a:r>
                <a:r>
                  <a:rPr lang="en-US" altLang="zh-CN" i="1" dirty="0"/>
                  <a:t>AP</a:t>
                </a:r>
                <a:r>
                  <a:rPr lang="zh-CN" altLang="zh-CN" dirty="0"/>
                  <a:t>的最小值</a:t>
                </a:r>
                <a:r>
                  <a:rPr lang="en-US" altLang="zh-CN" i="1" dirty="0" smtClean="0"/>
                  <a:t>.</a:t>
                </a:r>
                <a:r>
                  <a:rPr lang="en-US" altLang="zh-CN" dirty="0"/>
                  <a:t> </a:t>
                </a:r>
                <a:endParaRPr lang="en-US" altLang="zh-CN" dirty="0" smtClean="0"/>
              </a:p>
              <a:p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861734" y="2925715"/>
            <a:ext cx="2176376" cy="34735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rmAutofit/>
              </a:bodyPr>
              <a:lstStyle/>
              <a:p>
                <a:r>
                  <a:rPr lang="zh-CN" altLang="zh-CN" dirty="0"/>
                  <a:t>【分析】</a:t>
                </a:r>
                <a:r>
                  <a:rPr lang="en-US" altLang="zh-CN" dirty="0"/>
                  <a:t>(1)</a:t>
                </a:r>
                <a:r>
                  <a:rPr lang="zh-CN" altLang="zh-CN" dirty="0"/>
                  <a:t>由题意可得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𝑶𝑨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𝑶𝑷</m:t>
                        </m:r>
                      </m:den>
                    </m:f>
                  </m:oMath>
                </a14:m>
                <a:r>
                  <a:rPr lang="en-US" altLang="zh-CN" i="1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𝑶𝑷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𝑶𝑭</m:t>
                        </m:r>
                      </m:den>
                    </m:f>
                  </m:oMath>
                </a14:m>
                <a:r>
                  <a:rPr lang="en-US" altLang="zh-CN" i="1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/>
                  <a:t>,</a:t>
                </a:r>
                <a:r>
                  <a:rPr lang="zh-CN" altLang="zh-CN" dirty="0"/>
                  <a:t>由相似三角形的判定可</a:t>
                </a:r>
                <a:r>
                  <a:rPr lang="zh-CN" altLang="zh-CN" dirty="0" smtClean="0"/>
                  <a:t>得</a:t>
                </a:r>
                <a:endParaRPr lang="en-US" altLang="zh-CN" dirty="0" smtClean="0"/>
              </a:p>
              <a:p>
                <a:r>
                  <a:rPr lang="zh-CN" altLang="zh-CN" dirty="0" smtClean="0"/>
                  <a:t>△</a:t>
                </a:r>
                <a:r>
                  <a:rPr lang="en-US" altLang="zh-CN" i="1" dirty="0"/>
                  <a:t>OAP</a:t>
                </a:r>
                <a:r>
                  <a:rPr lang="zh-CN" altLang="zh-CN" dirty="0"/>
                  <a:t>∽△</a:t>
                </a:r>
                <a:r>
                  <a:rPr lang="en-US" altLang="zh-CN" i="1" dirty="0"/>
                  <a:t>OPF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r>
                  <a:rPr lang="en-US" altLang="zh-CN" dirty="0"/>
                  <a:t>(2)</a:t>
                </a:r>
                <a:r>
                  <a:rPr lang="zh-CN" altLang="zh-CN" dirty="0"/>
                  <a:t>由相似三角形的性质可得</a:t>
                </a:r>
                <a:r>
                  <a:rPr lang="en-US" altLang="zh-CN" i="1" dirty="0"/>
                  <a:t>PF=</a:t>
                </a:r>
                <a:r>
                  <a:rPr lang="en-US" altLang="zh-CN" dirty="0"/>
                  <a:t>2</a:t>
                </a:r>
                <a:r>
                  <a:rPr lang="en-US" altLang="zh-CN" i="1" dirty="0"/>
                  <a:t>AP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可得</a:t>
                </a:r>
                <a:r>
                  <a:rPr lang="en-US" altLang="zh-CN" i="1" dirty="0"/>
                  <a:t>BP+</a:t>
                </a:r>
                <a:r>
                  <a:rPr lang="en-US" altLang="zh-CN" dirty="0"/>
                  <a:t>2</a:t>
                </a:r>
                <a:r>
                  <a:rPr lang="en-US" altLang="zh-CN" i="1" dirty="0"/>
                  <a:t>AP=BP+PF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即</a:t>
                </a:r>
                <a:r>
                  <a:rPr lang="zh-CN" altLang="zh-CN" dirty="0" smtClean="0"/>
                  <a:t>当</a:t>
                </a:r>
                <a:endParaRPr lang="en-US" altLang="zh-CN" dirty="0" smtClean="0"/>
              </a:p>
              <a:p>
                <a:r>
                  <a:rPr lang="zh-CN" altLang="zh-CN" dirty="0" smtClean="0"/>
                  <a:t>点</a:t>
                </a:r>
                <a:r>
                  <a:rPr lang="en-US" altLang="zh-CN" i="1" dirty="0"/>
                  <a:t>F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P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B</a:t>
                </a:r>
                <a:r>
                  <a:rPr lang="zh-CN" altLang="zh-CN" dirty="0"/>
                  <a:t>三点共线时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BP+</a:t>
                </a:r>
                <a:r>
                  <a:rPr lang="en-US" altLang="zh-CN" dirty="0"/>
                  <a:t>2</a:t>
                </a:r>
                <a:r>
                  <a:rPr lang="en-US" altLang="zh-CN" i="1" dirty="0"/>
                  <a:t>AP</a:t>
                </a:r>
                <a:r>
                  <a:rPr lang="zh-CN" altLang="zh-CN" dirty="0"/>
                  <a:t>有最小值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最小值为</a:t>
                </a:r>
                <a:r>
                  <a:rPr lang="en-US" altLang="zh-CN" i="1" dirty="0"/>
                  <a:t>BF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由勾</a:t>
                </a:r>
                <a:r>
                  <a:rPr lang="zh-CN" altLang="zh-CN" dirty="0" smtClean="0"/>
                  <a:t>股</a:t>
                </a:r>
                <a:endParaRPr lang="en-US" altLang="zh-CN" dirty="0" smtClean="0"/>
              </a:p>
              <a:p>
                <a:r>
                  <a:rPr lang="zh-CN" altLang="zh-CN" dirty="0" smtClean="0"/>
                  <a:t>定理</a:t>
                </a:r>
                <a:r>
                  <a:rPr lang="zh-CN" altLang="zh-CN" dirty="0"/>
                  <a:t>可求得</a:t>
                </a:r>
                <a:r>
                  <a:rPr lang="en-US" altLang="zh-CN" i="1" dirty="0"/>
                  <a:t>BF</a:t>
                </a:r>
                <a:r>
                  <a:rPr lang="zh-CN" altLang="zh-CN" dirty="0"/>
                  <a:t>的长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zh-CN" dirty="0"/>
              <a:t>(1)</a:t>
            </a:r>
            <a:r>
              <a:rPr lang="zh-CN" altLang="zh-CN" dirty="0"/>
              <a:t>求证</a:t>
            </a:r>
            <a:r>
              <a:rPr lang="en-US" altLang="zh-CN" dirty="0"/>
              <a:t>:</a:t>
            </a:r>
            <a:r>
              <a:rPr lang="zh-CN" altLang="zh-CN" dirty="0"/>
              <a:t>△</a:t>
            </a:r>
            <a:r>
              <a:rPr lang="en-US" altLang="zh-CN" i="1" dirty="0"/>
              <a:t>OAP</a:t>
            </a:r>
            <a:r>
              <a:rPr lang="zh-CN" altLang="zh-CN" dirty="0"/>
              <a:t>∽△</a:t>
            </a:r>
            <a:r>
              <a:rPr lang="en-US" altLang="zh-CN" i="1" dirty="0"/>
              <a:t>OPF</a:t>
            </a:r>
            <a:r>
              <a:rPr lang="en-US" altLang="zh-CN" dirty="0"/>
              <a:t>;</a:t>
            </a:r>
            <a:endParaRPr lang="zh-CN" altLang="zh-CN" dirty="0"/>
          </a:p>
          <a:p>
            <a:endParaRPr lang="zh-CN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内容占位符 1"/>
              <p:cNvSpPr txBox="1"/>
              <p:nvPr/>
            </p:nvSpPr>
            <p:spPr>
              <a:xfrm>
                <a:off x="217488" y="1055444"/>
                <a:ext cx="11760200" cy="107048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>
                    <a:solidFill>
                      <a:srgbClr val="FF0000"/>
                    </a:solidFill>
                  </a:rPr>
                  <a:t>(1)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证明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:∵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是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OC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的中点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DO=CO=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6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=OP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𝑶𝑨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𝑶𝑷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5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488" y="1055444"/>
                <a:ext cx="11760200" cy="1070486"/>
              </a:xfrm>
              <a:prstGeom prst="rect">
                <a:avLst/>
              </a:prstGeom>
              <a:blipFill rotWithShape="1">
                <a:blip r:embed="rId1"/>
                <a:stretch>
                  <a:fillRect l="-3" t="-7" r="3" b="-148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内容占位符 1"/>
          <p:cNvSpPr txBox="1"/>
          <p:nvPr/>
        </p:nvSpPr>
        <p:spPr>
          <a:xfrm>
            <a:off x="217488" y="2125930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CF=OC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en-US" altLang="zh-CN" i="1">
                <a:solidFill>
                  <a:srgbClr val="FF0000"/>
                </a:solidFill>
              </a:rPr>
              <a:t>OF=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OC=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OP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17488" y="2863440"/>
                <a:ext cx="11760200" cy="107048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𝑶𝑷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𝑶𝑭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𝑶𝑨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𝑶𝑷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𝑶𝑷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𝑶𝑭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488" y="2863440"/>
                <a:ext cx="11760200" cy="1070486"/>
              </a:xfrm>
              <a:prstGeom prst="rect">
                <a:avLst/>
              </a:prstGeom>
              <a:blipFill rotWithShape="1">
                <a:blip r:embed="rId2"/>
                <a:stretch>
                  <a:fillRect l="-3" t="-21" r="3" b="-147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内容占位符 1"/>
          <p:cNvSpPr txBox="1"/>
          <p:nvPr/>
        </p:nvSpPr>
        <p:spPr>
          <a:xfrm>
            <a:off x="217488" y="3933926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又</a:t>
            </a:r>
            <a:r>
              <a:rPr lang="en-US" altLang="zh-CN" dirty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AOP=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FOP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OAP</a:t>
            </a:r>
            <a:r>
              <a:rPr lang="zh-CN" altLang="zh-CN" dirty="0">
                <a:solidFill>
                  <a:srgbClr val="FF0000"/>
                </a:solidFill>
              </a:rPr>
              <a:t>∽△</a:t>
            </a:r>
            <a:r>
              <a:rPr lang="en-US" altLang="zh-CN" i="1" dirty="0">
                <a:solidFill>
                  <a:srgbClr val="FF0000"/>
                </a:solidFill>
              </a:rPr>
              <a:t>OPF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425063" y="2494685"/>
            <a:ext cx="2176376" cy="34735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(</a:t>
            </a:r>
            <a:r>
              <a:rPr lang="en-US" altLang="zh-CN" dirty="0"/>
              <a:t>2)</a:t>
            </a:r>
            <a:r>
              <a:rPr lang="zh-CN" altLang="zh-CN" dirty="0"/>
              <a:t>求</a:t>
            </a:r>
            <a:r>
              <a:rPr lang="en-US" altLang="zh-CN" i="1" dirty="0"/>
              <a:t>BP+</a:t>
            </a:r>
            <a:r>
              <a:rPr lang="en-US" altLang="zh-CN" dirty="0"/>
              <a:t>2</a:t>
            </a:r>
            <a:r>
              <a:rPr lang="en-US" altLang="zh-CN" i="1" dirty="0"/>
              <a:t>AP</a:t>
            </a:r>
            <a:r>
              <a:rPr lang="zh-CN" altLang="zh-CN" dirty="0"/>
              <a:t>的最小值</a:t>
            </a:r>
            <a:r>
              <a:rPr lang="en-US" altLang="zh-CN" i="1" dirty="0" smtClean="0"/>
              <a:t>.</a:t>
            </a:r>
            <a:r>
              <a:rPr lang="en-US" altLang="zh-CN" dirty="0"/>
              <a:t> </a:t>
            </a:r>
            <a:endParaRPr lang="en-US" altLang="zh-CN" dirty="0" smtClean="0"/>
          </a:p>
          <a:p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348193" y="421345"/>
            <a:ext cx="2176376" cy="347359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65471" y="1136463"/>
                <a:ext cx="11760200" cy="107048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>
                    <a:solidFill>
                      <a:srgbClr val="FF0000"/>
                    </a:solidFill>
                  </a:rPr>
                  <a:t>(2)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解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:∵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OAP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∽△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OPF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𝑨𝑷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𝑭𝑷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𝑶𝑷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𝑶𝑭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471" y="1136463"/>
                <a:ext cx="11760200" cy="1070486"/>
              </a:xfrm>
              <a:prstGeom prst="rect">
                <a:avLst/>
              </a:prstGeom>
              <a:blipFill rotWithShape="1">
                <a:blip r:embed="rId2"/>
                <a:stretch>
                  <a:fillRect t="-42" b="-145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内容占位符 1"/>
          <p:cNvSpPr txBox="1"/>
          <p:nvPr/>
        </p:nvSpPr>
        <p:spPr>
          <a:xfrm>
            <a:off x="265471" y="2206949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PF=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AP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65471" y="2944459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BP+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AP=BP+PF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65471" y="3681969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当点</a:t>
            </a:r>
            <a:r>
              <a:rPr lang="en-US" altLang="zh-CN" i="1" dirty="0">
                <a:solidFill>
                  <a:srgbClr val="FF0000"/>
                </a:solidFill>
              </a:rPr>
              <a:t>F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P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B</a:t>
            </a:r>
            <a:r>
              <a:rPr lang="zh-CN" altLang="zh-CN" dirty="0">
                <a:solidFill>
                  <a:srgbClr val="FF0000"/>
                </a:solidFill>
              </a:rPr>
              <a:t>三点共线时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BP+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AP</a:t>
            </a:r>
            <a:r>
              <a:rPr lang="zh-CN" altLang="zh-CN" dirty="0">
                <a:solidFill>
                  <a:srgbClr val="FF0000"/>
                </a:solidFill>
              </a:rPr>
              <a:t>有最小值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最小值为</a:t>
            </a:r>
            <a:r>
              <a:rPr lang="en-US" altLang="zh-CN" i="1">
                <a:solidFill>
                  <a:srgbClr val="FF0000"/>
                </a:solidFill>
              </a:rPr>
              <a:t>BF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65471" y="4419479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>
                <a:solidFill>
                  <a:srgbClr val="FF0000"/>
                </a:solidFill>
              </a:rPr>
              <a:t>DO=CO=</a:t>
            </a:r>
            <a:r>
              <a:rPr lang="en-US" altLang="zh-CN">
                <a:solidFill>
                  <a:srgbClr val="FF0000"/>
                </a:solidFill>
              </a:rPr>
              <a:t>6,</a:t>
            </a:r>
            <a:r>
              <a:rPr lang="en-US" altLang="zh-CN" i="1">
                <a:solidFill>
                  <a:srgbClr val="FF0000"/>
                </a:solidFill>
              </a:rPr>
              <a:t>BD=</a:t>
            </a:r>
            <a:r>
              <a:rPr lang="en-US" altLang="zh-CN">
                <a:solidFill>
                  <a:srgbClr val="FF0000"/>
                </a:solidFill>
              </a:rPr>
              <a:t>1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65471" y="5156989"/>
                <a:ext cx="11760200" cy="101681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dirty="0" err="1">
                    <a:solidFill>
                      <a:srgbClr val="FF0000"/>
                    </a:solidFill>
                  </a:rPr>
                  <a:t>Rt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OBF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BO=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5,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OF=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12,∴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BF=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𝑶𝑩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𝑶𝑭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13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471" y="5156989"/>
                <a:ext cx="11760200" cy="1016817"/>
              </a:xfrm>
              <a:prstGeom prst="rect">
                <a:avLst/>
              </a:prstGeom>
              <a:blipFill rotWithShape="1">
                <a:blip r:embed="rId3"/>
                <a:stretch>
                  <a:fillRect t="-15" b="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rmAutofit/>
          </a:bodyPr>
          <a:lstStyle/>
          <a:p>
            <a:r>
              <a:rPr lang="zh-CN" altLang="zh-CN" dirty="0"/>
              <a:t>【变式</a:t>
            </a:r>
            <a:r>
              <a:rPr lang="en-US" altLang="zh-CN" dirty="0"/>
              <a:t>2</a:t>
            </a:r>
            <a:r>
              <a:rPr lang="zh-CN" altLang="zh-CN" dirty="0"/>
              <a:t>】如图所示</a:t>
            </a:r>
            <a:r>
              <a:rPr lang="en-US" altLang="zh-CN" dirty="0"/>
              <a:t>,</a:t>
            </a:r>
            <a:r>
              <a:rPr lang="zh-CN" altLang="zh-CN" dirty="0"/>
              <a:t>点 </a:t>
            </a:r>
            <a:r>
              <a:rPr lang="en-US" altLang="zh-CN" i="1" dirty="0"/>
              <a:t>A</a:t>
            </a:r>
            <a:r>
              <a:rPr lang="en-US" altLang="zh-CN" dirty="0"/>
              <a:t>,</a:t>
            </a:r>
            <a:r>
              <a:rPr lang="en-US" altLang="zh-CN" i="1" dirty="0"/>
              <a:t>B</a:t>
            </a:r>
            <a:r>
              <a:rPr lang="en-US" altLang="zh-CN" dirty="0"/>
              <a:t> </a:t>
            </a:r>
            <a:r>
              <a:rPr lang="zh-CN" altLang="zh-CN" dirty="0"/>
              <a:t>在☉</a:t>
            </a:r>
            <a:r>
              <a:rPr lang="en-US" altLang="zh-CN" i="1" dirty="0"/>
              <a:t>O</a:t>
            </a:r>
            <a:r>
              <a:rPr lang="en-US" altLang="zh-CN" dirty="0"/>
              <a:t> </a:t>
            </a:r>
            <a:r>
              <a:rPr lang="zh-CN" altLang="zh-CN" dirty="0"/>
              <a:t>上</a:t>
            </a:r>
            <a:r>
              <a:rPr lang="en-US" altLang="zh-CN" dirty="0"/>
              <a:t>,</a:t>
            </a:r>
            <a:r>
              <a:rPr lang="zh-CN" altLang="zh-CN" dirty="0"/>
              <a:t>且 </a:t>
            </a:r>
            <a:r>
              <a:rPr lang="en-US" altLang="zh-CN" i="1" dirty="0"/>
              <a:t>OA=OB=</a:t>
            </a:r>
            <a:r>
              <a:rPr lang="en-US" altLang="zh-CN" dirty="0"/>
              <a:t>6,</a:t>
            </a:r>
            <a:r>
              <a:rPr lang="zh-CN" altLang="zh-CN" dirty="0"/>
              <a:t>且</a:t>
            </a:r>
            <a:r>
              <a:rPr lang="en-US" altLang="zh-CN" i="1" dirty="0"/>
              <a:t>OA</a:t>
            </a:r>
            <a:r>
              <a:rPr lang="zh-CN" altLang="zh-CN" dirty="0"/>
              <a:t>⊥</a:t>
            </a:r>
            <a:r>
              <a:rPr lang="en-US" altLang="zh-CN" i="1" dirty="0"/>
              <a:t>OB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r>
              <a:rPr lang="en-US" altLang="zh-CN" i="1" dirty="0" smtClean="0"/>
              <a:t>C</a:t>
            </a:r>
            <a:r>
              <a:rPr lang="en-US" altLang="zh-CN" dirty="0" smtClean="0"/>
              <a:t> </a:t>
            </a:r>
            <a:r>
              <a:rPr lang="zh-CN" altLang="zh-CN" dirty="0" smtClean="0"/>
              <a:t>是 </a:t>
            </a:r>
            <a:r>
              <a:rPr lang="en-US" altLang="zh-CN" i="1" dirty="0"/>
              <a:t>OA</a:t>
            </a:r>
            <a:r>
              <a:rPr lang="en-US" altLang="zh-CN" dirty="0"/>
              <a:t> </a:t>
            </a:r>
            <a:r>
              <a:rPr lang="zh-CN" altLang="zh-CN" dirty="0"/>
              <a:t>的中点</a:t>
            </a:r>
            <a:r>
              <a:rPr lang="en-US" altLang="zh-CN" dirty="0"/>
              <a:t>,</a:t>
            </a:r>
            <a:r>
              <a:rPr lang="zh-CN" altLang="zh-CN" dirty="0"/>
              <a:t>点 </a:t>
            </a:r>
            <a:r>
              <a:rPr lang="en-US" altLang="zh-CN" i="1" dirty="0"/>
              <a:t>D</a:t>
            </a:r>
            <a:r>
              <a:rPr lang="en-US" altLang="zh-CN" dirty="0"/>
              <a:t> </a:t>
            </a:r>
            <a:r>
              <a:rPr lang="zh-CN" altLang="zh-CN" dirty="0"/>
              <a:t>在 </a:t>
            </a:r>
            <a:r>
              <a:rPr lang="en-US" altLang="zh-CN" i="1" dirty="0"/>
              <a:t>OB</a:t>
            </a:r>
            <a:r>
              <a:rPr lang="en-US" altLang="zh-CN" dirty="0"/>
              <a:t> </a:t>
            </a:r>
            <a:r>
              <a:rPr lang="zh-CN" altLang="zh-CN" dirty="0"/>
              <a:t>上</a:t>
            </a:r>
            <a:r>
              <a:rPr lang="en-US" altLang="zh-CN" dirty="0"/>
              <a:t>,</a:t>
            </a:r>
            <a:r>
              <a:rPr lang="zh-CN" altLang="zh-CN" dirty="0"/>
              <a:t>且</a:t>
            </a:r>
            <a:r>
              <a:rPr lang="en-US" altLang="zh-CN" i="1" dirty="0"/>
              <a:t>OD=</a:t>
            </a:r>
            <a:r>
              <a:rPr lang="en-US" altLang="zh-CN" dirty="0"/>
              <a:t>4,</a:t>
            </a:r>
            <a:r>
              <a:rPr lang="zh-CN" altLang="zh-CN" dirty="0"/>
              <a:t>动点 </a:t>
            </a:r>
            <a:r>
              <a:rPr lang="en-US" altLang="zh-CN" i="1" dirty="0"/>
              <a:t>P</a:t>
            </a:r>
            <a:r>
              <a:rPr lang="zh-CN" altLang="zh-CN" dirty="0"/>
              <a:t>在☉</a:t>
            </a:r>
            <a:r>
              <a:rPr lang="en-US" altLang="zh-CN" i="1" dirty="0"/>
              <a:t>O</a:t>
            </a:r>
            <a:r>
              <a:rPr lang="en-US" altLang="zh-CN" dirty="0"/>
              <a:t> </a:t>
            </a:r>
            <a:r>
              <a:rPr lang="zh-CN" altLang="zh-CN" dirty="0"/>
              <a:t>上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r>
              <a:rPr lang="zh-CN" altLang="zh-CN" dirty="0" smtClean="0"/>
              <a:t>则 </a:t>
            </a:r>
            <a:r>
              <a:rPr lang="en-US" altLang="zh-CN" i="1" dirty="0"/>
              <a:t>PD</a:t>
            </a:r>
            <a:r>
              <a:rPr lang="en-US" altLang="zh-CN" dirty="0"/>
              <a:t> </a:t>
            </a:r>
            <a:r>
              <a:rPr lang="en-US" altLang="zh-CN" i="1" dirty="0" smtClean="0"/>
              <a:t>+</a:t>
            </a:r>
            <a:r>
              <a:rPr lang="en-US" altLang="zh-CN" dirty="0" smtClean="0"/>
              <a:t>2</a:t>
            </a:r>
            <a:r>
              <a:rPr lang="en-US" altLang="zh-CN" i="1" dirty="0" smtClean="0"/>
              <a:t>PC</a:t>
            </a:r>
            <a:r>
              <a:rPr lang="zh-CN" altLang="zh-CN" dirty="0" smtClean="0"/>
              <a:t>的</a:t>
            </a:r>
            <a:r>
              <a:rPr lang="zh-CN" altLang="zh-CN" dirty="0"/>
              <a:t>最小值为</a:t>
            </a:r>
            <a:r>
              <a:rPr lang="zh-CN" altLang="zh-CN" i="1" u="sng" dirty="0"/>
              <a:t>　　　　</a:t>
            </a:r>
            <a:r>
              <a:rPr lang="en-US" altLang="zh-CN" i="1" dirty="0"/>
              <a:t>. </a:t>
            </a:r>
            <a:endParaRPr lang="en-US" altLang="zh-CN" i="1" dirty="0" smtClean="0"/>
          </a:p>
          <a:p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090015" y="1979934"/>
            <a:ext cx="3200512" cy="3025484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矩形 3"/>
              <p:cNvSpPr/>
              <p:nvPr/>
            </p:nvSpPr>
            <p:spPr>
              <a:xfrm>
                <a:off x="4769820" y="1793950"/>
                <a:ext cx="1252459" cy="7938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3200" b="1" dirty="0" smtClean="0">
                    <a:solidFill>
                      <a:srgbClr val="FF0000"/>
                    </a:solidFill>
                    <a:ea typeface="方正书宋_GBK" panose="02000000000000000000" charset="-122"/>
                    <a:cs typeface="Times New Roman" panose="02020603050405020304" pitchFamily="18" charset="0"/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方正书宋_GBK" panose="02000000000000000000" charset="-122"/>
                            <a:cs typeface="Times New Roman" panose="02020603050405020304" pitchFamily="18" charset="0"/>
                          </a:rPr>
                          <m:t>𝟏𝟎</m:t>
                        </m:r>
                      </m:e>
                    </m:rad>
                  </m:oMath>
                </a14:m>
                <a:r>
                  <a:rPr lang="en-US" altLang="zh-CN" sz="3200" b="1" dirty="0">
                    <a:solidFill>
                      <a:srgbClr val="FF0000"/>
                    </a:solidFill>
                    <a:ea typeface="方正书宋_GBK" panose="02000000000000000000" charset="-122"/>
                    <a:cs typeface="Times New Roman" panose="02020603050405020304" pitchFamily="18" charset="0"/>
                  </a:rPr>
                  <a:t> </a:t>
                </a:r>
                <a:endParaRPr lang="zh-CN" altLang="zh-CN" sz="3200" b="1" dirty="0">
                  <a:solidFill>
                    <a:srgbClr val="FF0000"/>
                  </a:solidFill>
                  <a:ea typeface="方正书宋_GBK" panose="02000000000000000000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9820" y="1793950"/>
                <a:ext cx="1252459" cy="793872"/>
              </a:xfrm>
              <a:prstGeom prst="rect">
                <a:avLst/>
              </a:prstGeom>
              <a:blipFill rotWithShape="1">
                <a:blip r:embed="rId2"/>
                <a:stretch>
                  <a:fillRect l="-27" t="-9" r="-8877" b="-13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4042790" y="3492676"/>
            <a:ext cx="2706517" cy="3113324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396568" y="2710721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提示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O</a:t>
            </a:r>
            <a:r>
              <a:rPr lang="zh-CN" altLang="zh-CN" dirty="0">
                <a:solidFill>
                  <a:srgbClr val="FF0000"/>
                </a:solidFill>
              </a:rPr>
              <a:t>关于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zh-CN" altLang="zh-CN" dirty="0">
                <a:solidFill>
                  <a:srgbClr val="FF0000"/>
                </a:solidFill>
              </a:rPr>
              <a:t>的对称点</a:t>
            </a:r>
            <a:r>
              <a:rPr lang="en-US" altLang="zh-CN" i="1" dirty="0">
                <a:solidFill>
                  <a:srgbClr val="FF0000"/>
                </a:solidFill>
              </a:rPr>
              <a:t>E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396568" y="3448231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ED</a:t>
            </a:r>
            <a:r>
              <a:rPr lang="zh-CN" altLang="zh-CN" dirty="0">
                <a:solidFill>
                  <a:srgbClr val="FF0000"/>
                </a:solidFill>
              </a:rPr>
              <a:t>交圆</a:t>
            </a:r>
            <a:r>
              <a:rPr lang="en-US" altLang="zh-CN" i="1" dirty="0">
                <a:solidFill>
                  <a:srgbClr val="FF0000"/>
                </a:solidFill>
              </a:rPr>
              <a:t>O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 dirty="0">
                <a:solidFill>
                  <a:srgbClr val="FF0000"/>
                </a:solidFill>
              </a:rPr>
              <a:t>P.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rmAutofit/>
              </a:bodyPr>
              <a:lstStyle/>
              <a:p>
                <a:r>
                  <a:rPr lang="zh-CN" altLang="en-US" dirty="0" smtClean="0">
                    <a:solidFill>
                      <a:srgbClr val="FF0000"/>
                    </a:solidFill>
                  </a:rPr>
                  <a:t>专题过关</a:t>
                </a:r>
                <a:endParaRPr lang="en-US" altLang="zh-CN" dirty="0" smtClean="0">
                  <a:solidFill>
                    <a:srgbClr val="FF0000"/>
                  </a:solidFill>
                </a:endParaRPr>
              </a:p>
              <a:p>
                <a:r>
                  <a:rPr lang="en-US" altLang="zh-CN" dirty="0"/>
                  <a:t>1</a:t>
                </a:r>
                <a:r>
                  <a:rPr lang="en-US" altLang="zh-CN" i="1" dirty="0"/>
                  <a:t>.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已知△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ACB=</a:t>
                </a:r>
                <a:r>
                  <a:rPr lang="en-US" altLang="zh-CN" dirty="0"/>
                  <a:t>90°,</a:t>
                </a:r>
                <a:r>
                  <a:rPr lang="en-US" altLang="zh-CN" i="1" dirty="0"/>
                  <a:t>AC=</a:t>
                </a:r>
                <a:r>
                  <a:rPr lang="en-US" altLang="zh-CN" dirty="0"/>
                  <a:t>7,</a:t>
                </a:r>
                <a:r>
                  <a:rPr lang="en-US" altLang="zh-CN" i="1" dirty="0"/>
                  <a:t>BC=</a:t>
                </a:r>
                <a:r>
                  <a:rPr lang="en-US" altLang="zh-CN" dirty="0"/>
                  <a:t>9,</a:t>
                </a:r>
                <a:r>
                  <a:rPr lang="en-US" altLang="zh-CN" i="1" dirty="0"/>
                  <a:t>M</a:t>
                </a:r>
                <a:r>
                  <a:rPr lang="zh-CN" altLang="zh-CN" dirty="0"/>
                  <a:t>是△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内部一点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连接</a:t>
                </a:r>
                <a:r>
                  <a:rPr lang="en-US" altLang="zh-CN" i="1" dirty="0"/>
                  <a:t>AM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BM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CM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若</a:t>
                </a:r>
                <a:r>
                  <a:rPr lang="en-US" altLang="zh-CN" i="1" dirty="0"/>
                  <a:t>CM=</a:t>
                </a:r>
                <a:r>
                  <a:rPr lang="en-US" altLang="zh-CN" dirty="0"/>
                  <a:t>3,</a:t>
                </a:r>
                <a:r>
                  <a:rPr lang="zh-CN" altLang="zh-CN" dirty="0"/>
                  <a:t>则</a:t>
                </a:r>
                <a:r>
                  <a:rPr lang="en-US" altLang="zh-CN" i="1" dirty="0"/>
                  <a:t>AM+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i="1" dirty="0"/>
                  <a:t>BM</a:t>
                </a:r>
                <a:r>
                  <a:rPr lang="zh-CN" altLang="zh-CN" dirty="0"/>
                  <a:t>的最小值为</a:t>
                </a:r>
                <a:r>
                  <a:rPr lang="zh-CN" altLang="zh-CN" i="1" u="sng" dirty="0"/>
                  <a:t>　</a:t>
                </a:r>
                <a:r>
                  <a:rPr lang="en-US" altLang="zh-CN" i="1" u="sng" dirty="0" smtClean="0"/>
                  <a:t>    </a:t>
                </a:r>
                <a:r>
                  <a:rPr lang="zh-CN" altLang="zh-CN" i="1" u="sng" dirty="0"/>
                  <a:t>　</a:t>
                </a:r>
                <a:r>
                  <a:rPr lang="en-US" altLang="zh-CN" i="1" dirty="0"/>
                  <a:t>. </a:t>
                </a:r>
                <a:endParaRPr lang="zh-CN" altLang="zh-CN" dirty="0"/>
              </a:p>
              <a:p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矩形 2"/>
              <p:cNvSpPr/>
              <p:nvPr/>
            </p:nvSpPr>
            <p:spPr>
              <a:xfrm>
                <a:off x="9585910" y="1788525"/>
                <a:ext cx="1386890" cy="9181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altLang="zh-CN" sz="3200" b="1" u="sng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5</m:t>
                      </m:r>
                      <m:rad>
                        <m:radPr>
                          <m:degHide m:val="on"/>
                          <m:ctrlPr>
                            <a:rPr lang="zh-CN" altLang="zh-CN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altLang="zh-CN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e>
                      </m:rad>
                    </m:oMath>
                  </m:oMathPara>
                </a14:m>
                <a:endParaRPr lang="zh-CN" alt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85910" y="1788525"/>
                <a:ext cx="1386890" cy="918136"/>
              </a:xfrm>
              <a:prstGeom prst="rect">
                <a:avLst/>
              </a:prstGeom>
              <a:blipFill rotWithShape="1">
                <a:blip r:embed="rId2"/>
                <a:stretch>
                  <a:fillRect l="-42" t="-40" b="3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52383" y="3362632"/>
            <a:ext cx="3940607" cy="28751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rmAutofit/>
          </a:bodyPr>
          <a:lstStyle/>
          <a:p>
            <a:r>
              <a:rPr lang="en-US" altLang="zh-CN" dirty="0"/>
              <a:t>2</a:t>
            </a:r>
            <a:r>
              <a:rPr lang="en-US" altLang="zh-CN" i="1" dirty="0"/>
              <a:t>.</a:t>
            </a:r>
            <a:r>
              <a:rPr lang="zh-CN" altLang="zh-CN" dirty="0"/>
              <a:t>如图</a:t>
            </a:r>
            <a:r>
              <a:rPr lang="en-US" altLang="zh-CN" dirty="0"/>
              <a:t>,</a:t>
            </a:r>
            <a:r>
              <a:rPr lang="zh-CN" altLang="zh-CN" dirty="0"/>
              <a:t>在平面直角坐标系中</a:t>
            </a:r>
            <a:r>
              <a:rPr lang="en-US" altLang="zh-CN" dirty="0"/>
              <a:t>,</a:t>
            </a:r>
            <a:r>
              <a:rPr lang="en-US" altLang="zh-CN" i="1" dirty="0"/>
              <a:t>A</a:t>
            </a:r>
            <a:r>
              <a:rPr lang="en-US" altLang="zh-CN" dirty="0"/>
              <a:t>(2,0),</a:t>
            </a:r>
            <a:r>
              <a:rPr lang="en-US" altLang="zh-CN" i="1" dirty="0"/>
              <a:t>B</a:t>
            </a:r>
            <a:r>
              <a:rPr lang="en-US" altLang="zh-CN" dirty="0"/>
              <a:t>(0,2),</a:t>
            </a:r>
            <a:r>
              <a:rPr lang="en-US" altLang="zh-CN" i="1" dirty="0"/>
              <a:t>C</a:t>
            </a:r>
            <a:r>
              <a:rPr lang="en-US" altLang="zh-CN" dirty="0"/>
              <a:t>(4,0),</a:t>
            </a:r>
            <a:r>
              <a:rPr lang="en-US" altLang="zh-CN" i="1" dirty="0"/>
              <a:t>D</a:t>
            </a:r>
            <a:r>
              <a:rPr lang="en-US" altLang="zh-CN" dirty="0"/>
              <a:t>(3,2),</a:t>
            </a:r>
            <a:r>
              <a:rPr lang="zh-CN" altLang="zh-CN" dirty="0"/>
              <a:t>点</a:t>
            </a:r>
            <a:r>
              <a:rPr lang="en-US" altLang="zh-CN" i="1" dirty="0"/>
              <a:t>P</a:t>
            </a:r>
            <a:r>
              <a:rPr lang="zh-CN" altLang="zh-CN" dirty="0" smtClean="0"/>
              <a:t>是</a:t>
            </a:r>
            <a:endParaRPr lang="en-US" altLang="zh-CN" dirty="0" smtClean="0"/>
          </a:p>
          <a:p>
            <a:r>
              <a:rPr lang="zh-CN" altLang="zh-CN" dirty="0" smtClean="0"/>
              <a:t>△</a:t>
            </a:r>
            <a:r>
              <a:rPr lang="en-US" altLang="zh-CN" i="1" dirty="0"/>
              <a:t>AOB</a:t>
            </a:r>
            <a:r>
              <a:rPr lang="zh-CN" altLang="zh-CN" dirty="0"/>
              <a:t>外部的第一象限内一动点</a:t>
            </a:r>
            <a:r>
              <a:rPr lang="en-US" altLang="zh-CN" dirty="0"/>
              <a:t>,</a:t>
            </a:r>
            <a:r>
              <a:rPr lang="zh-CN" altLang="zh-CN" dirty="0"/>
              <a:t>且∠</a:t>
            </a:r>
            <a:r>
              <a:rPr lang="en-US" altLang="zh-CN" i="1" dirty="0"/>
              <a:t>BPA=</a:t>
            </a:r>
            <a:r>
              <a:rPr lang="en-US" altLang="zh-CN" dirty="0"/>
              <a:t>135</a:t>
            </a:r>
            <a:r>
              <a:rPr lang="en-US" altLang="zh-CN" dirty="0" smtClean="0"/>
              <a:t>°,</a:t>
            </a:r>
            <a:endParaRPr lang="en-US" altLang="zh-CN" dirty="0" smtClean="0"/>
          </a:p>
          <a:p>
            <a:r>
              <a:rPr lang="zh-CN" altLang="zh-CN" dirty="0" smtClean="0"/>
              <a:t>则</a:t>
            </a:r>
            <a:r>
              <a:rPr lang="en-US" altLang="zh-CN" dirty="0"/>
              <a:t>2</a:t>
            </a:r>
            <a:r>
              <a:rPr lang="en-US" altLang="zh-CN" i="1" dirty="0"/>
              <a:t>PD+PC</a:t>
            </a:r>
            <a:r>
              <a:rPr lang="zh-CN" altLang="zh-CN" dirty="0"/>
              <a:t>的</a:t>
            </a:r>
            <a:r>
              <a:rPr lang="zh-CN" altLang="zh-CN" dirty="0" smtClean="0"/>
              <a:t>最小值</a:t>
            </a:r>
            <a:r>
              <a:rPr lang="zh-CN" altLang="zh-CN" dirty="0"/>
              <a:t>为</a:t>
            </a:r>
            <a:r>
              <a:rPr lang="zh-CN" altLang="zh-CN" i="1" u="sng" dirty="0"/>
              <a:t>　　　　</a:t>
            </a:r>
            <a:r>
              <a:rPr lang="en-US" altLang="zh-CN" i="1" dirty="0"/>
              <a:t>. </a:t>
            </a:r>
            <a:endParaRPr lang="en-US" altLang="zh-CN" i="1" dirty="0" smtClean="0"/>
          </a:p>
          <a:p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544490" y="1792678"/>
            <a:ext cx="2758210" cy="233582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矩形 3"/>
              <p:cNvSpPr/>
              <p:nvPr/>
            </p:nvSpPr>
            <p:spPr>
              <a:xfrm>
                <a:off x="4623794" y="1762255"/>
                <a:ext cx="904607" cy="79566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3200" b="1" dirty="0">
                    <a:solidFill>
                      <a:srgbClr val="FF0000"/>
                    </a:solidFill>
                    <a:ea typeface="方正书宋_GBK" panose="02000000000000000000" charset="-122"/>
                    <a:cs typeface="Times New Roman" panose="02020603050405020304" pitchFamily="18" charset="0"/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方正书宋_GBK" panose="02000000000000000000" charset="-122"/>
                            <a:cs typeface="Times New Roman" panose="02020603050405020304" pitchFamily="18" charset="0"/>
                          </a:rPr>
                          <m:t>𝟐</m:t>
                        </m:r>
                      </m:e>
                    </m:rad>
                  </m:oMath>
                </a14:m>
                <a:endParaRPr lang="zh-CN" altLang="en-US" sz="3200" b="1" dirty="0"/>
              </a:p>
            </p:txBody>
          </p:sp>
        </mc:Choice>
        <mc:Fallback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3794" y="1762255"/>
                <a:ext cx="904607" cy="795667"/>
              </a:xfrm>
              <a:prstGeom prst="rect">
                <a:avLst/>
              </a:prstGeom>
              <a:blipFill rotWithShape="1">
                <a:blip r:embed="rId2"/>
                <a:stretch>
                  <a:fillRect l="-40" t="-16" r="-1394" b="1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501616" y="4128506"/>
            <a:ext cx="3071548" cy="2539416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28600" y="2790809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分析</a:t>
            </a:r>
            <a:r>
              <a:rPr lang="zh-CN" altLang="zh-CN">
                <a:solidFill>
                  <a:srgbClr val="FF0000"/>
                </a:solidFill>
              </a:rPr>
              <a:t>可知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28600" y="3528319"/>
                <a:ext cx="11760200" cy="106721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在以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为圆心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OA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为半径的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圆弧上</a:t>
                </a:r>
                <a:r>
                  <a:rPr lang="zh-CN" altLang="zh-CN">
                    <a:solidFill>
                      <a:srgbClr val="FF0000"/>
                    </a:solidFill>
                  </a:rPr>
                  <a:t>运动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3528319"/>
                <a:ext cx="11760200" cy="1067215"/>
              </a:xfrm>
              <a:prstGeom prst="rect">
                <a:avLst/>
              </a:prstGeom>
              <a:blipFill rotWithShape="1">
                <a:blip r:embed="rId4"/>
                <a:stretch>
                  <a:fillRect t="-24" b="-154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内容占位符 1"/>
          <p:cNvSpPr txBox="1"/>
          <p:nvPr/>
        </p:nvSpPr>
        <p:spPr>
          <a:xfrm>
            <a:off x="228600" y="4595534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如</a:t>
            </a:r>
            <a:r>
              <a:rPr lang="zh-CN" altLang="zh-CN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取</a:t>
            </a:r>
            <a:r>
              <a:rPr lang="en-US" altLang="zh-CN" i="1" dirty="0">
                <a:solidFill>
                  <a:srgbClr val="FF0000"/>
                </a:solidFill>
              </a:rPr>
              <a:t>OA</a:t>
            </a:r>
            <a:r>
              <a:rPr lang="zh-CN" altLang="zh-CN" dirty="0">
                <a:solidFill>
                  <a:srgbClr val="FF0000"/>
                </a:solidFill>
              </a:rPr>
              <a:t>的中点</a:t>
            </a:r>
            <a:r>
              <a:rPr lang="en-US" altLang="zh-CN" i="1" dirty="0">
                <a:solidFill>
                  <a:srgbClr val="FF0000"/>
                </a:solidFill>
              </a:rPr>
              <a:t>N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ND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交☉</a:t>
            </a:r>
            <a:r>
              <a:rPr lang="en-US" altLang="zh-CN" i="1" dirty="0">
                <a:solidFill>
                  <a:srgbClr val="FF0000"/>
                </a:solidFill>
              </a:rPr>
              <a:t>O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>
                <a:solidFill>
                  <a:srgbClr val="FF0000"/>
                </a:solidFill>
              </a:rPr>
              <a:t>P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5333044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则</a:t>
            </a:r>
            <a:r>
              <a:rPr lang="zh-CN" altLang="zh-CN" dirty="0">
                <a:solidFill>
                  <a:srgbClr val="FF0000"/>
                </a:solidFill>
              </a:rPr>
              <a:t>可得△</a:t>
            </a:r>
            <a:r>
              <a:rPr lang="en-US" altLang="zh-CN" i="1" dirty="0">
                <a:solidFill>
                  <a:srgbClr val="FF0000"/>
                </a:solidFill>
              </a:rPr>
              <a:t>NOP</a:t>
            </a:r>
            <a:r>
              <a:rPr lang="zh-CN" altLang="zh-CN" dirty="0">
                <a:solidFill>
                  <a:srgbClr val="FF0000"/>
                </a:solidFill>
              </a:rPr>
              <a:t>∽△</a:t>
            </a:r>
            <a:r>
              <a:rPr lang="en-US" altLang="zh-CN" i="1" dirty="0">
                <a:solidFill>
                  <a:srgbClr val="FF0000"/>
                </a:solidFill>
              </a:rPr>
              <a:t>POC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695460" y="999879"/>
            <a:ext cx="3071548" cy="2539416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19587" y="210690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可推出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NP=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PC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7" y="210690"/>
                <a:ext cx="11760200" cy="1155829"/>
              </a:xfrm>
              <a:prstGeom prst="rect">
                <a:avLst/>
              </a:prstGeom>
              <a:blipFill rotWithShape="1">
                <a:blip r:embed="rId2"/>
                <a:stretch>
                  <a:fillRect l="-4" t="-44" r="4" b="5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19587" y="1366519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PD+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PC=PD+PN=DN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7" y="1366519"/>
                <a:ext cx="11760200" cy="1155829"/>
              </a:xfrm>
              <a:prstGeom prst="rect">
                <a:avLst/>
              </a:prstGeom>
              <a:blipFill rotWithShape="1">
                <a:blip r:embed="rId3"/>
                <a:stretch>
                  <a:fillRect l="-4" t="-55" r="4" b="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19587" y="2522348"/>
                <a:ext cx="11760200" cy="90306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由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两点之间距离公式可得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DN=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7" y="2522348"/>
                <a:ext cx="11760200" cy="903068"/>
              </a:xfrm>
              <a:prstGeom prst="rect">
                <a:avLst/>
              </a:prstGeom>
              <a:blipFill rotWithShape="1">
                <a:blip r:embed="rId4"/>
                <a:stretch>
                  <a:fillRect l="-4" t="-14" r="4" b="2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19587" y="3425416"/>
                <a:ext cx="11760200" cy="176997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PD+PC=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7" y="3425416"/>
                <a:ext cx="11760200" cy="1769972"/>
              </a:xfrm>
              <a:prstGeom prst="rect">
                <a:avLst/>
              </a:prstGeom>
              <a:blipFill rotWithShape="1">
                <a:blip r:embed="rId5"/>
                <a:stretch>
                  <a:fillRect l="-4" t="-13" r="4" b="2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en-US" altLang="zh-CN" dirty="0"/>
                  <a:t>3</a:t>
                </a:r>
                <a:r>
                  <a:rPr lang="en-US" altLang="zh-CN" i="1" dirty="0"/>
                  <a:t>.</a:t>
                </a:r>
                <a:r>
                  <a:rPr lang="en-US" altLang="zh-CN" dirty="0"/>
                  <a:t>(1)</a:t>
                </a:r>
                <a:r>
                  <a:rPr lang="zh-CN" altLang="zh-CN" dirty="0"/>
                  <a:t>初步思考</a:t>
                </a:r>
                <a:r>
                  <a:rPr lang="en-US" altLang="zh-CN" dirty="0"/>
                  <a:t>:</a:t>
                </a: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/>
                  <a:t>如图</a:t>
                </a:r>
                <a:r>
                  <a:rPr lang="en-US" altLang="zh-CN" dirty="0"/>
                  <a:t>1,</a:t>
                </a:r>
                <a:r>
                  <a:rPr lang="zh-CN" altLang="zh-CN" dirty="0"/>
                  <a:t>在△</a:t>
                </a:r>
                <a:r>
                  <a:rPr lang="en-US" altLang="zh-CN" i="1" dirty="0"/>
                  <a:t>PCB</a:t>
                </a:r>
                <a:r>
                  <a:rPr lang="zh-CN" altLang="zh-CN" dirty="0"/>
                  <a:t>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已知</a:t>
                </a:r>
                <a:r>
                  <a:rPr lang="en-US" altLang="zh-CN" i="1" dirty="0"/>
                  <a:t>PB=</a:t>
                </a:r>
                <a:r>
                  <a:rPr lang="en-US" altLang="zh-CN" dirty="0"/>
                  <a:t>2,</a:t>
                </a:r>
                <a:r>
                  <a:rPr lang="en-US" altLang="zh-CN" i="1" dirty="0"/>
                  <a:t>BC=</a:t>
                </a:r>
                <a:r>
                  <a:rPr lang="en-US" altLang="zh-CN" dirty="0"/>
                  <a:t>4,</a:t>
                </a:r>
                <a:r>
                  <a:rPr lang="en-US" altLang="zh-CN" i="1" dirty="0"/>
                  <a:t>N</a:t>
                </a:r>
                <a:r>
                  <a:rPr lang="zh-CN" altLang="zh-CN" dirty="0"/>
                  <a:t>为</a:t>
                </a:r>
                <a:r>
                  <a:rPr lang="en-US" altLang="zh-CN" i="1" dirty="0"/>
                  <a:t>BC</a:t>
                </a:r>
                <a:r>
                  <a:rPr lang="zh-CN" altLang="zh-CN" dirty="0"/>
                  <a:t>上一点且</a:t>
                </a:r>
                <a:r>
                  <a:rPr lang="en-US" altLang="zh-CN" i="1" dirty="0"/>
                  <a:t>BN=</a:t>
                </a:r>
                <a:r>
                  <a:rPr lang="en-US" altLang="zh-CN" dirty="0"/>
                  <a:t>1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试证明</a:t>
                </a:r>
                <a:r>
                  <a:rPr lang="en-US" altLang="zh-CN" dirty="0" smtClean="0"/>
                  <a:t>:</a:t>
                </a:r>
                <a:r>
                  <a:rPr lang="en-US" altLang="zh-CN" i="1" dirty="0" smtClean="0"/>
                  <a:t>PN</a:t>
                </a:r>
                <a:r>
                  <a:rPr lang="en-US" altLang="zh-CN" i="1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/>
                  <a:t>PC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r>
                  <a:rPr lang="en-US" altLang="zh-CN" dirty="0"/>
                  <a:t>(2)</a:t>
                </a:r>
                <a:r>
                  <a:rPr lang="zh-CN" altLang="zh-CN" dirty="0"/>
                  <a:t>问题提出</a:t>
                </a:r>
                <a:r>
                  <a:rPr lang="en-US" altLang="zh-CN" dirty="0"/>
                  <a:t>:</a:t>
                </a: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/>
                  <a:t>如图</a:t>
                </a:r>
                <a:r>
                  <a:rPr lang="en-US" altLang="zh-CN" dirty="0"/>
                  <a:t>2,</a:t>
                </a:r>
                <a:r>
                  <a:rPr lang="zh-CN" altLang="zh-CN" dirty="0"/>
                  <a:t>已知正方形</a:t>
                </a:r>
                <a:r>
                  <a:rPr lang="en-US" altLang="zh-CN" i="1" dirty="0"/>
                  <a:t>ABCD</a:t>
                </a:r>
                <a:r>
                  <a:rPr lang="zh-CN" altLang="zh-CN" dirty="0"/>
                  <a:t>的边长为</a:t>
                </a:r>
                <a:r>
                  <a:rPr lang="en-US" altLang="zh-CN" dirty="0"/>
                  <a:t>4,</a:t>
                </a:r>
                <a:r>
                  <a:rPr lang="zh-CN" altLang="zh-CN" dirty="0"/>
                  <a:t>圆</a:t>
                </a:r>
                <a:r>
                  <a:rPr lang="en-US" altLang="zh-CN" i="1" dirty="0"/>
                  <a:t>B</a:t>
                </a:r>
                <a:r>
                  <a:rPr lang="zh-CN" altLang="zh-CN" dirty="0"/>
                  <a:t>的半径为</a:t>
                </a:r>
                <a:r>
                  <a:rPr lang="en-US" altLang="zh-CN" dirty="0"/>
                  <a:t>2,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P</a:t>
                </a:r>
                <a:r>
                  <a:rPr lang="zh-CN" altLang="zh-CN" dirty="0"/>
                  <a:t>是圆</a:t>
                </a:r>
                <a:r>
                  <a:rPr lang="en-US" altLang="zh-CN" i="1" dirty="0"/>
                  <a:t>B</a:t>
                </a:r>
                <a:r>
                  <a:rPr lang="zh-CN" altLang="zh-CN" dirty="0"/>
                  <a:t>上</a:t>
                </a:r>
                <a:r>
                  <a:rPr lang="zh-CN" altLang="zh-CN" dirty="0" smtClean="0"/>
                  <a:t>的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一</a:t>
                </a:r>
                <a:r>
                  <a:rPr lang="zh-CN" altLang="zh-CN" dirty="0"/>
                  <a:t>个动点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求</a:t>
                </a:r>
                <a:r>
                  <a:rPr lang="en-US" altLang="zh-CN" i="1" dirty="0"/>
                  <a:t>PD+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/>
                  <a:t>PC</a:t>
                </a:r>
                <a:r>
                  <a:rPr lang="zh-CN" altLang="zh-CN" dirty="0"/>
                  <a:t>的最小值</a:t>
                </a:r>
                <a:r>
                  <a:rPr lang="en-US" altLang="zh-CN" i="1" dirty="0" smtClean="0"/>
                  <a:t>.</a:t>
                </a:r>
                <a:r>
                  <a:rPr lang="en-US" altLang="zh-CN" dirty="0" smtClean="0"/>
                  <a:t> 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5664346" y="1879888"/>
            <a:ext cx="2772684" cy="178024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765310" y="1765738"/>
            <a:ext cx="1967345" cy="198437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466681" y="4458851"/>
            <a:ext cx="3381086" cy="1827046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28600" y="5012195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>
                <a:solidFill>
                  <a:srgbClr val="FF0000"/>
                </a:solidFill>
              </a:rPr>
              <a:t>(1)</a:t>
            </a:r>
            <a:r>
              <a:rPr lang="zh-CN" altLang="zh-CN" dirty="0">
                <a:solidFill>
                  <a:srgbClr val="FF0000"/>
                </a:solidFill>
              </a:rPr>
              <a:t>证明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</a:t>
            </a:r>
            <a:r>
              <a:rPr lang="zh-CN" altLang="zh-CN">
                <a:solidFill>
                  <a:srgbClr val="FF0000"/>
                </a:solidFill>
              </a:rPr>
              <a:t>图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572469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PB=</a:t>
            </a:r>
            <a:r>
              <a:rPr lang="en-US" altLang="zh-CN" dirty="0">
                <a:solidFill>
                  <a:srgbClr val="FF0000"/>
                </a:solidFill>
              </a:rPr>
              <a:t>2,</a:t>
            </a:r>
            <a:r>
              <a:rPr lang="en-US" altLang="zh-CN" i="1" dirty="0">
                <a:solidFill>
                  <a:srgbClr val="FF0000"/>
                </a:solidFill>
              </a:rPr>
              <a:t>BC=</a:t>
            </a:r>
            <a:r>
              <a:rPr lang="en-US" altLang="zh-CN" dirty="0">
                <a:solidFill>
                  <a:srgbClr val="FF0000"/>
                </a:solidFill>
              </a:rPr>
              <a:t>4,</a:t>
            </a:r>
            <a:r>
              <a:rPr lang="en-US" altLang="zh-CN" i="1" dirty="0">
                <a:solidFill>
                  <a:srgbClr val="FF0000"/>
                </a:solidFill>
              </a:rPr>
              <a:t>BN=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1"/>
          <p:cNvSpPr txBox="1"/>
          <p:nvPr/>
        </p:nvSpPr>
        <p:spPr>
          <a:xfrm>
            <a:off x="278581" y="240187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 smtClean="0">
                <a:solidFill>
                  <a:srgbClr val="FF0000"/>
                </a:solidFill>
              </a:rPr>
              <a:t>PB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=</a:t>
            </a:r>
            <a:r>
              <a:rPr lang="en-US" altLang="zh-CN" dirty="0">
                <a:solidFill>
                  <a:srgbClr val="FF0000"/>
                </a:solidFill>
              </a:rPr>
              <a:t>4,</a:t>
            </a:r>
            <a:r>
              <a:rPr lang="en-US" altLang="zh-CN" i="1" dirty="0">
                <a:solidFill>
                  <a:srgbClr val="FF0000"/>
                </a:solidFill>
              </a:rPr>
              <a:t>BN</a:t>
            </a:r>
            <a:r>
              <a:rPr lang="zh-CN" altLang="zh-CN" dirty="0">
                <a:solidFill>
                  <a:srgbClr val="FF0000"/>
                </a:solidFill>
              </a:rPr>
              <a:t>·</a:t>
            </a:r>
            <a:r>
              <a:rPr lang="en-US" altLang="zh-CN" i="1">
                <a:solidFill>
                  <a:srgbClr val="FF0000"/>
                </a:solidFill>
              </a:rPr>
              <a:t>BC=</a:t>
            </a:r>
            <a:r>
              <a:rPr lang="en-US" altLang="zh-CN">
                <a:solidFill>
                  <a:srgbClr val="FF0000"/>
                </a:solidFill>
              </a:rPr>
              <a:t>4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78581" y="1071184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PB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=BN</a:t>
            </a:r>
            <a:r>
              <a:rPr lang="zh-CN" altLang="zh-CN" dirty="0">
                <a:solidFill>
                  <a:srgbClr val="FF0000"/>
                </a:solidFill>
              </a:rPr>
              <a:t>·</a:t>
            </a:r>
            <a:r>
              <a:rPr lang="en-US" altLang="zh-CN" i="1">
                <a:solidFill>
                  <a:srgbClr val="FF0000"/>
                </a:solidFill>
              </a:rPr>
              <a:t>BC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78581" y="1902181"/>
                <a:ext cx="11760200" cy="115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𝑩𝑵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𝑩𝑷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𝑩𝑷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𝑩𝑪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581" y="1902181"/>
                <a:ext cx="11760200" cy="1155894"/>
              </a:xfrm>
              <a:prstGeom prst="rect">
                <a:avLst/>
              </a:prstGeom>
              <a:blipFill rotWithShape="1">
                <a:blip r:embed="rId1"/>
                <a:stretch>
                  <a:fillRect l="-4" t="-31" r="4" b="4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内容占位符 1"/>
          <p:cNvSpPr txBox="1"/>
          <p:nvPr/>
        </p:nvSpPr>
        <p:spPr>
          <a:xfrm>
            <a:off x="278581" y="3058075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又</a:t>
            </a:r>
            <a:r>
              <a:rPr lang="en-US" altLang="zh-CN" dirty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BPN</a:t>
            </a:r>
            <a:r>
              <a:rPr lang="zh-CN" altLang="zh-CN" dirty="0">
                <a:solidFill>
                  <a:srgbClr val="FF0000"/>
                </a:solidFill>
              </a:rPr>
              <a:t>∽△</a:t>
            </a:r>
            <a:r>
              <a:rPr lang="en-US" altLang="zh-CN" i="1">
                <a:solidFill>
                  <a:srgbClr val="FF0000"/>
                </a:solidFill>
              </a:rPr>
              <a:t>BCP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78581" y="3889072"/>
                <a:ext cx="11760200" cy="115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𝑷𝑵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𝑷𝑪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𝑩𝑵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𝑩𝑷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 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. 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581" y="3889072"/>
                <a:ext cx="11760200" cy="1155894"/>
              </a:xfrm>
              <a:prstGeom prst="rect">
                <a:avLst/>
              </a:prstGeom>
              <a:blipFill rotWithShape="1">
                <a:blip r:embed="rId2"/>
                <a:stretch>
                  <a:fillRect l="-4" t="-29" r="4" b="-347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78581" y="5044966"/>
                <a:ext cx="11760200" cy="2022733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PN=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PC.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581" y="5044966"/>
                <a:ext cx="11760200" cy="2022733"/>
              </a:xfrm>
              <a:prstGeom prst="rect">
                <a:avLst/>
              </a:prstGeom>
              <a:blipFill rotWithShape="1">
                <a:blip r:embed="rId3"/>
                <a:stretch>
                  <a:fillRect l="-4" t="-26" r="4" b="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en-US" altLang="zh-CN" dirty="0" smtClean="0"/>
                  <a:t>(</a:t>
                </a:r>
                <a:r>
                  <a:rPr lang="en-US" altLang="zh-CN" dirty="0"/>
                  <a:t>2)</a:t>
                </a:r>
                <a:r>
                  <a:rPr lang="zh-CN" altLang="zh-CN" dirty="0"/>
                  <a:t>问题提出</a:t>
                </a:r>
                <a:r>
                  <a:rPr lang="en-US" altLang="zh-CN" dirty="0"/>
                  <a:t>:</a:t>
                </a: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/>
                  <a:t>如图</a:t>
                </a:r>
                <a:r>
                  <a:rPr lang="en-US" altLang="zh-CN" dirty="0"/>
                  <a:t>2,</a:t>
                </a:r>
                <a:r>
                  <a:rPr lang="zh-CN" altLang="zh-CN" dirty="0"/>
                  <a:t>已知正方形</a:t>
                </a:r>
                <a:r>
                  <a:rPr lang="en-US" altLang="zh-CN" i="1" dirty="0"/>
                  <a:t>ABCD</a:t>
                </a:r>
                <a:r>
                  <a:rPr lang="zh-CN" altLang="zh-CN" dirty="0"/>
                  <a:t>的边长为</a:t>
                </a:r>
                <a:r>
                  <a:rPr lang="en-US" altLang="zh-CN" dirty="0"/>
                  <a:t>4,</a:t>
                </a:r>
                <a:r>
                  <a:rPr lang="zh-CN" altLang="zh-CN" dirty="0"/>
                  <a:t>圆</a:t>
                </a:r>
                <a:r>
                  <a:rPr lang="en-US" altLang="zh-CN" i="1" dirty="0"/>
                  <a:t>B</a:t>
                </a:r>
                <a:r>
                  <a:rPr lang="zh-CN" altLang="zh-CN" dirty="0"/>
                  <a:t>的半径为</a:t>
                </a:r>
                <a:r>
                  <a:rPr lang="en-US" altLang="zh-CN" dirty="0"/>
                  <a:t>2,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P</a:t>
                </a:r>
                <a:r>
                  <a:rPr lang="zh-CN" altLang="zh-CN" dirty="0"/>
                  <a:t>是圆</a:t>
                </a:r>
                <a:r>
                  <a:rPr lang="en-US" altLang="zh-CN" i="1" dirty="0"/>
                  <a:t>B</a:t>
                </a:r>
                <a:r>
                  <a:rPr lang="zh-CN" altLang="zh-CN" dirty="0"/>
                  <a:t>上</a:t>
                </a:r>
                <a:r>
                  <a:rPr lang="zh-CN" altLang="zh-CN" dirty="0" smtClean="0"/>
                  <a:t>的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一</a:t>
                </a:r>
                <a:r>
                  <a:rPr lang="zh-CN" altLang="zh-CN" dirty="0"/>
                  <a:t>个动点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求</a:t>
                </a:r>
                <a:r>
                  <a:rPr lang="en-US" altLang="zh-CN" i="1" dirty="0"/>
                  <a:t>PD+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/>
                  <a:t>PC</a:t>
                </a:r>
                <a:r>
                  <a:rPr lang="zh-CN" altLang="zh-CN" dirty="0"/>
                  <a:t>的最小值</a:t>
                </a:r>
                <a:r>
                  <a:rPr lang="en-US" altLang="zh-CN" i="1" dirty="0" smtClean="0"/>
                  <a:t>.</a:t>
                </a:r>
                <a:r>
                  <a:rPr lang="en-US" altLang="zh-CN" dirty="0" smtClean="0"/>
                  <a:t> 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373211" y="1791734"/>
            <a:ext cx="3399234" cy="342866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5080163" y="3704000"/>
            <a:ext cx="2754421" cy="2508395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48265" y="2611214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>
                <a:solidFill>
                  <a:srgbClr val="FF0000"/>
                </a:solidFill>
              </a:rPr>
              <a:t>(2)</a:t>
            </a: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在</a:t>
            </a:r>
            <a:r>
              <a:rPr lang="en-US" altLang="zh-CN" i="1" dirty="0">
                <a:solidFill>
                  <a:srgbClr val="FF0000"/>
                </a:solidFill>
              </a:rPr>
              <a:t>BC</a:t>
            </a:r>
            <a:r>
              <a:rPr lang="zh-CN" altLang="zh-CN" dirty="0">
                <a:solidFill>
                  <a:srgbClr val="FF0000"/>
                </a:solidFill>
              </a:rPr>
              <a:t>上取一点</a:t>
            </a:r>
            <a:r>
              <a:rPr lang="en-US" altLang="zh-CN" i="1" dirty="0">
                <a:solidFill>
                  <a:srgbClr val="FF0000"/>
                </a:solidFill>
              </a:rPr>
              <a:t>G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使得</a:t>
            </a:r>
            <a:r>
              <a:rPr lang="en-US" altLang="zh-CN" i="1" dirty="0">
                <a:solidFill>
                  <a:srgbClr val="FF0000"/>
                </a:solidFill>
              </a:rPr>
              <a:t>BG=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en-US" altLang="zh-CN" i="1" dirty="0">
                <a:solidFill>
                  <a:srgbClr val="FF0000"/>
                </a:solidFill>
              </a:rPr>
              <a:t>. 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67929" y="3447143"/>
                <a:ext cx="11760200" cy="79855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∵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𝑷𝑩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𝑩𝑮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2,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𝑩𝑪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𝑩𝑷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929" y="3447143"/>
                <a:ext cx="11760200" cy="798552"/>
              </a:xfrm>
              <a:prstGeom prst="rect">
                <a:avLst/>
              </a:prstGeom>
              <a:blipFill rotWithShape="1">
                <a:blip r:embed="rId4"/>
                <a:stretch>
                  <a:fillRect l="-5" t="-45" r="5" b="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67929" y="4352425"/>
                <a:ext cx="11760200" cy="79855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𝑷𝑩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𝑩𝑮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𝑩𝑪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𝑷𝑩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929" y="4352425"/>
                <a:ext cx="11760200" cy="798552"/>
              </a:xfrm>
              <a:prstGeom prst="rect">
                <a:avLst/>
              </a:prstGeom>
              <a:blipFill rotWithShape="1">
                <a:blip r:embed="rId5"/>
                <a:stretch>
                  <a:fillRect l="-5" t="-17" r="5" b="6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内容占位符 1"/>
          <p:cNvSpPr txBox="1"/>
          <p:nvPr/>
        </p:nvSpPr>
        <p:spPr>
          <a:xfrm>
            <a:off x="267929" y="5220398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PBG=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PBC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67929" y="5932901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PBG</a:t>
            </a:r>
            <a:r>
              <a:rPr lang="zh-CN" altLang="zh-CN" dirty="0">
                <a:solidFill>
                  <a:srgbClr val="FF0000"/>
                </a:solidFill>
              </a:rPr>
              <a:t>∽△</a:t>
            </a:r>
            <a:r>
              <a:rPr lang="en-US" altLang="zh-CN" i="1" dirty="0">
                <a:solidFill>
                  <a:srgbClr val="FF0000"/>
                </a:solidFill>
              </a:rPr>
              <a:t>CBP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5379750" y="1803071"/>
            <a:ext cx="2754421" cy="250839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内容占位符 1"/>
              <p:cNvSpPr txBox="1"/>
              <p:nvPr/>
            </p:nvSpPr>
            <p:spPr>
              <a:xfrm>
                <a:off x="175342" y="181193"/>
                <a:ext cx="11760200" cy="115935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𝑷𝑮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𝑷𝑪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𝑩𝑮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𝑷𝑩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5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342" y="181193"/>
                <a:ext cx="11760200" cy="1159356"/>
              </a:xfrm>
              <a:prstGeom prst="rect">
                <a:avLst/>
              </a:prstGeom>
              <a:blipFill rotWithShape="1">
                <a:blip r:embed="rId2"/>
                <a:stretch>
                  <a:fillRect l="-1" t="-19" r="1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175342" y="1340549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PG=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PC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342" y="1340549"/>
                <a:ext cx="11760200" cy="1155829"/>
              </a:xfrm>
              <a:prstGeom prst="rect">
                <a:avLst/>
              </a:prstGeom>
              <a:blipFill rotWithShape="1">
                <a:blip r:embed="rId3"/>
                <a:stretch>
                  <a:fillRect l="-1" t="-6" r="1" b="1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175342" y="2496378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PD+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PC=DP+PG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342" y="2496378"/>
                <a:ext cx="11760200" cy="1155829"/>
              </a:xfrm>
              <a:prstGeom prst="rect">
                <a:avLst/>
              </a:prstGeom>
              <a:blipFill rotWithShape="1">
                <a:blip r:embed="rId4"/>
                <a:stretch>
                  <a:fillRect l="-1" t="-17" r="1" b="2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内容占位符 1"/>
          <p:cNvSpPr txBox="1"/>
          <p:nvPr/>
        </p:nvSpPr>
        <p:spPr>
          <a:xfrm>
            <a:off x="175342" y="3652207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DP+PG</a:t>
            </a:r>
            <a:r>
              <a:rPr lang="zh-CN" altLang="zh-CN" dirty="0">
                <a:solidFill>
                  <a:srgbClr val="FF0000"/>
                </a:solidFill>
              </a:rPr>
              <a:t>≥</a:t>
            </a:r>
            <a:r>
              <a:rPr lang="en-US" altLang="zh-CN" i="1">
                <a:solidFill>
                  <a:srgbClr val="FF0000"/>
                </a:solidFill>
              </a:rPr>
              <a:t>DG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175342" y="4483204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当</a:t>
            </a:r>
            <a:r>
              <a:rPr lang="en-US" altLang="zh-CN" i="1" dirty="0">
                <a:solidFill>
                  <a:srgbClr val="FF0000"/>
                </a:solidFill>
              </a:rPr>
              <a:t>D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P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G</a:t>
            </a:r>
            <a:r>
              <a:rPr lang="zh-CN" altLang="zh-CN" dirty="0">
                <a:solidFill>
                  <a:srgbClr val="FF0000"/>
                </a:solidFill>
              </a:rPr>
              <a:t>共线</a:t>
            </a:r>
            <a:r>
              <a:rPr lang="zh-CN" altLang="zh-CN">
                <a:solidFill>
                  <a:srgbClr val="FF0000"/>
                </a:solidFill>
              </a:rPr>
              <a:t>时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175342" y="5314201"/>
                <a:ext cx="11760200" cy="198939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i="1" dirty="0" smtClean="0">
                    <a:solidFill>
                      <a:srgbClr val="FF0000"/>
                    </a:solidFill>
                  </a:rPr>
                  <a:t>PD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PC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的值最小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最小值为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𝟒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5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342" y="5314201"/>
                <a:ext cx="11760200" cy="1989391"/>
              </a:xfrm>
              <a:prstGeom prst="rect">
                <a:avLst/>
              </a:prstGeom>
              <a:blipFill rotWithShape="1">
                <a:blip r:embed="rId5"/>
                <a:stretch>
                  <a:fillRect l="-1" t="-26" r="1" b="2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en-US" altLang="zh-CN" dirty="0"/>
                  <a:t>4</a:t>
                </a:r>
                <a:r>
                  <a:rPr lang="en-US" altLang="zh-CN" i="1" dirty="0"/>
                  <a:t>.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已知</a:t>
                </a:r>
                <a:r>
                  <a:rPr lang="en-US" altLang="zh-CN" i="1" dirty="0"/>
                  <a:t>A</a:t>
                </a:r>
                <a:r>
                  <a:rPr lang="en-US" altLang="zh-CN" dirty="0"/>
                  <a:t>(</a:t>
                </a:r>
                <a:r>
                  <a:rPr lang="en-US" altLang="zh-CN" dirty="0">
                    <a:latin typeface="+mn-ea"/>
                  </a:rPr>
                  <a:t>-</a:t>
                </a:r>
                <a:r>
                  <a:rPr lang="en-US" altLang="zh-CN" dirty="0"/>
                  <a:t>4,</a:t>
                </a:r>
                <a:r>
                  <a:rPr lang="en-US" altLang="zh-CN" dirty="0">
                    <a:latin typeface="+mn-ea"/>
                  </a:rPr>
                  <a:t>-</a:t>
                </a:r>
                <a:r>
                  <a:rPr lang="en-US" altLang="zh-CN" dirty="0"/>
                  <a:t>4),</a:t>
                </a:r>
                <a:r>
                  <a:rPr lang="en-US" altLang="zh-CN" i="1" dirty="0"/>
                  <a:t>B</a:t>
                </a:r>
                <a:r>
                  <a:rPr lang="en-US" altLang="zh-CN" dirty="0"/>
                  <a:t>(0,4),</a:t>
                </a:r>
                <a:r>
                  <a:rPr lang="en-US" altLang="zh-CN" i="1" dirty="0"/>
                  <a:t>C</a:t>
                </a:r>
                <a:r>
                  <a:rPr lang="en-US" altLang="zh-CN" dirty="0"/>
                  <a:t>(0, </a:t>
                </a:r>
                <a:r>
                  <a:rPr lang="en-US" altLang="zh-CN" dirty="0" smtClean="0">
                    <a:latin typeface="+mn-ea"/>
                  </a:rPr>
                  <a:t>-</a:t>
                </a:r>
                <a:r>
                  <a:rPr lang="en-US" altLang="zh-CN" dirty="0" smtClean="0"/>
                  <a:t>6</a:t>
                </a:r>
                <a:r>
                  <a:rPr lang="en-US" altLang="zh-CN" dirty="0"/>
                  <a:t>),</a:t>
                </a:r>
                <a:r>
                  <a:rPr lang="en-US" altLang="zh-CN" i="1" dirty="0"/>
                  <a:t>D</a:t>
                </a:r>
                <a:r>
                  <a:rPr lang="en-US" altLang="zh-CN" dirty="0"/>
                  <a:t>(0,</a:t>
                </a:r>
                <a:r>
                  <a:rPr lang="en-US" altLang="zh-CN" dirty="0">
                    <a:latin typeface="+mn-ea"/>
                  </a:rPr>
                  <a:t>-</a:t>
                </a:r>
                <a:r>
                  <a:rPr lang="en-US" altLang="zh-CN" dirty="0"/>
                  <a:t>1),</a:t>
                </a:r>
                <a:r>
                  <a:rPr lang="en-US" altLang="zh-CN" i="1" dirty="0"/>
                  <a:t>AB</a:t>
                </a:r>
                <a:r>
                  <a:rPr lang="zh-CN" altLang="zh-CN" dirty="0"/>
                  <a:t>与</a:t>
                </a:r>
                <a:r>
                  <a:rPr lang="en-US" altLang="zh-CN" i="1" dirty="0"/>
                  <a:t>x</a:t>
                </a:r>
                <a:r>
                  <a:rPr lang="zh-CN" altLang="zh-CN" dirty="0"/>
                  <a:t>轴交于点</a:t>
                </a:r>
                <a:r>
                  <a:rPr lang="en-US" altLang="zh-CN" i="1" dirty="0"/>
                  <a:t>E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以</a:t>
                </a:r>
                <a:r>
                  <a:rPr lang="zh-CN" altLang="zh-CN" dirty="0" smtClean="0"/>
                  <a:t>点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en-US" altLang="zh-CN" i="1" dirty="0" smtClean="0"/>
                  <a:t>E</a:t>
                </a:r>
                <a:r>
                  <a:rPr lang="zh-CN" altLang="zh-CN" dirty="0" smtClean="0"/>
                  <a:t>为</a:t>
                </a:r>
                <a:r>
                  <a:rPr lang="zh-CN" altLang="zh-CN" dirty="0"/>
                  <a:t>圆心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ED</a:t>
                </a:r>
                <a:r>
                  <a:rPr lang="zh-CN" altLang="zh-CN" dirty="0"/>
                  <a:t>长为半径作圆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M</a:t>
                </a:r>
                <a:r>
                  <a:rPr lang="zh-CN" altLang="zh-CN" dirty="0"/>
                  <a:t>为☉</a:t>
                </a:r>
                <a:r>
                  <a:rPr lang="en-US" altLang="zh-CN" i="1" dirty="0"/>
                  <a:t>E</a:t>
                </a:r>
                <a:r>
                  <a:rPr lang="zh-CN" altLang="zh-CN" dirty="0"/>
                  <a:t>上一动点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求</a:t>
                </a:r>
                <a:r>
                  <a:rPr lang="en-US" altLang="zh-CN" i="1" dirty="0"/>
                  <a:t>CM+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/>
                  <a:t>AM</a:t>
                </a:r>
                <a:r>
                  <a:rPr lang="zh-CN" altLang="zh-CN" dirty="0"/>
                  <a:t>的</a:t>
                </a:r>
                <a:r>
                  <a:rPr lang="zh-CN" altLang="zh-CN" dirty="0" smtClean="0"/>
                  <a:t>最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小值</a:t>
                </a:r>
                <a:r>
                  <a:rPr lang="en-US" altLang="zh-CN" i="1" dirty="0" smtClean="0"/>
                  <a:t>.</a:t>
                </a:r>
                <a:endParaRPr lang="en-US" altLang="zh-CN" i="1" dirty="0" smtClean="0"/>
              </a:p>
              <a:p>
                <a:pPr>
                  <a:lnSpc>
                    <a:spcPts val="5500"/>
                  </a:lnSpc>
                </a:pP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839992" y="2212859"/>
            <a:ext cx="2672374" cy="40085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543558" y="3487747"/>
            <a:ext cx="2283324" cy="2958079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41710" y="2565547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过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AF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y</a:t>
            </a:r>
            <a:r>
              <a:rPr lang="zh-CN" altLang="zh-CN" dirty="0">
                <a:solidFill>
                  <a:srgbClr val="FF0000"/>
                </a:solidFill>
              </a:rPr>
              <a:t>轴于</a:t>
            </a:r>
            <a:r>
              <a:rPr lang="en-US" altLang="zh-CN" i="1" dirty="0">
                <a:solidFill>
                  <a:srgbClr val="FF0000"/>
                </a:solidFill>
              </a:rPr>
              <a:t>F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EO</a:t>
            </a:r>
            <a:r>
              <a:rPr lang="zh-CN" altLang="zh-CN" dirty="0">
                <a:solidFill>
                  <a:srgbClr val="FF0000"/>
                </a:solidFill>
              </a:rPr>
              <a:t>为△</a:t>
            </a:r>
            <a:r>
              <a:rPr lang="en-US" altLang="zh-CN" i="1" dirty="0">
                <a:solidFill>
                  <a:srgbClr val="FF0000"/>
                </a:solidFill>
              </a:rPr>
              <a:t>BAF</a:t>
            </a:r>
            <a:r>
              <a:rPr lang="zh-CN" altLang="zh-CN" dirty="0">
                <a:solidFill>
                  <a:srgbClr val="FF0000"/>
                </a:solidFill>
              </a:rPr>
              <a:t>的</a:t>
            </a:r>
            <a:r>
              <a:rPr lang="zh-CN" altLang="zh-CN">
                <a:solidFill>
                  <a:srgbClr val="FF0000"/>
                </a:solidFill>
              </a:rPr>
              <a:t>中位线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41710" y="3278050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EO=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41710" y="3990553"/>
                <a:ext cx="11760200" cy="71660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则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由勾股定理可得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ED=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710" y="3990553"/>
                <a:ext cx="11760200" cy="716606"/>
              </a:xfrm>
              <a:prstGeom prst="rect">
                <a:avLst/>
              </a:prstGeom>
              <a:blipFill rotWithShape="1">
                <a:blip r:embed="rId4"/>
                <a:stretch>
                  <a:fillRect l="-3" t="-30" r="3" b="-382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41710" y="4707159"/>
                <a:ext cx="11760200" cy="71660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EM=ED=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710" y="4707159"/>
                <a:ext cx="11760200" cy="716606"/>
              </a:xfrm>
              <a:prstGeom prst="rect">
                <a:avLst/>
              </a:prstGeom>
              <a:blipFill rotWithShape="1">
                <a:blip r:embed="rId5"/>
                <a:stretch>
                  <a:fillRect l="-3" t="-75" r="3" b="-377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41710" y="5423765"/>
                <a:ext cx="11760200" cy="7976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EM=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AE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710" y="5423765"/>
                <a:ext cx="11760200" cy="797654"/>
              </a:xfrm>
              <a:prstGeom prst="rect">
                <a:avLst/>
              </a:prstGeom>
              <a:blipFill rotWithShape="1">
                <a:blip r:embed="rId6"/>
                <a:stretch>
                  <a:fillRect l="-3" t="-29" r="3" b="4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3" name="内容占位符 1"/>
              <p:cNvSpPr txBox="1"/>
              <p:nvPr/>
            </p:nvSpPr>
            <p:spPr>
              <a:xfrm>
                <a:off x="219587" y="119622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上截取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EN=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EM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3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7" y="119622"/>
                <a:ext cx="11760200" cy="1155829"/>
              </a:xfrm>
              <a:prstGeom prst="rect">
                <a:avLst/>
              </a:prstGeom>
              <a:blipFill rotWithShape="1">
                <a:blip r:embed="rId1"/>
                <a:stretch>
                  <a:fillRect l="-4" t="-21" r="4" b="3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内容占位符 1"/>
              <p:cNvSpPr txBox="1"/>
              <p:nvPr/>
            </p:nvSpPr>
            <p:spPr>
              <a:xfrm>
                <a:off x="219587" y="1275451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又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∵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NEM=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MEA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ENM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∽△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EMA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𝑴𝑵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𝑨𝑴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𝑬𝑴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𝑨𝑬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. 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4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7" y="1275451"/>
                <a:ext cx="11760200" cy="1155829"/>
              </a:xfrm>
              <a:prstGeom prst="rect">
                <a:avLst/>
              </a:prstGeom>
              <a:blipFill rotWithShape="1">
                <a:blip r:embed="rId2"/>
                <a:stretch>
                  <a:fillRect l="-4" t="-32" r="4" b="4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内容占位符 1"/>
              <p:cNvSpPr txBox="1"/>
              <p:nvPr/>
            </p:nvSpPr>
            <p:spPr>
              <a:xfrm>
                <a:off x="219587" y="2431280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MN=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AM.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当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N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三点共线时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CM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AM=MN+MC=NC</a:t>
                </a:r>
                <a:r>
                  <a:rPr lang="zh-CN" altLang="zh-CN">
                    <a:solidFill>
                      <a:srgbClr val="FF0000"/>
                    </a:solidFill>
                  </a:rPr>
                  <a:t>最小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5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7" y="2431280"/>
                <a:ext cx="11760200" cy="1155829"/>
              </a:xfrm>
              <a:prstGeom prst="rect">
                <a:avLst/>
              </a:prstGeom>
              <a:blipFill rotWithShape="1">
                <a:blip r:embed="rId3"/>
                <a:stretch>
                  <a:fillRect l="-4" t="-43" r="4" b="5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内容占位符 1"/>
          <p:cNvSpPr txBox="1"/>
          <p:nvPr/>
        </p:nvSpPr>
        <p:spPr>
          <a:xfrm>
            <a:off x="219587" y="3587109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过</a:t>
            </a:r>
            <a:r>
              <a:rPr lang="en-US" altLang="zh-CN" i="1" dirty="0">
                <a:solidFill>
                  <a:srgbClr val="FF0000"/>
                </a:solidFill>
              </a:rPr>
              <a:t>N</a:t>
            </a:r>
            <a:r>
              <a:rPr lang="zh-CN" altLang="zh-CN" dirty="0">
                <a:solidFill>
                  <a:srgbClr val="FF0000"/>
                </a:solidFill>
              </a:rPr>
              <a:t>点作</a:t>
            </a:r>
            <a:r>
              <a:rPr lang="en-US" altLang="zh-CN" i="1" dirty="0">
                <a:solidFill>
                  <a:srgbClr val="FF0000"/>
                </a:solidFill>
              </a:rPr>
              <a:t>NH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y</a:t>
            </a:r>
            <a:r>
              <a:rPr lang="zh-CN" altLang="zh-CN" dirty="0">
                <a:solidFill>
                  <a:srgbClr val="FF0000"/>
                </a:solidFill>
              </a:rPr>
              <a:t>轴于</a:t>
            </a:r>
            <a:r>
              <a:rPr lang="en-US" altLang="zh-CN" i="1">
                <a:solidFill>
                  <a:srgbClr val="FF0000"/>
                </a:solidFill>
              </a:rPr>
              <a:t>H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内容占位符 1"/>
              <p:cNvSpPr txBox="1"/>
              <p:nvPr/>
            </p:nvSpPr>
            <p:spPr>
              <a:xfrm>
                <a:off x="219587" y="4418106"/>
                <a:ext cx="11760200" cy="1157433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EN=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EM=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AE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EB=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BN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7" y="4418106"/>
                <a:ext cx="11760200" cy="1157433"/>
              </a:xfrm>
              <a:prstGeom prst="rect">
                <a:avLst/>
              </a:prstGeom>
              <a:blipFill rotWithShape="1">
                <a:blip r:embed="rId4"/>
                <a:stretch>
                  <a:fillRect l="-4" t="-36" r="4" b="-343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内容占位符 1"/>
              <p:cNvSpPr txBox="1"/>
              <p:nvPr/>
            </p:nvSpPr>
            <p:spPr>
              <a:xfrm>
                <a:off x="219587" y="5575539"/>
                <a:ext cx="11760200" cy="198939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EO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∥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NH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BEO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∽△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BNH. 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𝑩𝑬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𝑩𝑵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𝑬𝑶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𝑵𝑯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𝑩𝑶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𝑩𝑯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7" y="5575539"/>
                <a:ext cx="11760200" cy="1989391"/>
              </a:xfrm>
              <a:prstGeom prst="rect">
                <a:avLst/>
              </a:prstGeom>
              <a:blipFill rotWithShape="1">
                <a:blip r:embed="rId5"/>
                <a:stretch>
                  <a:fillRect l="-4" t="-12" r="4" b="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36273" y="210690"/>
                <a:ext cx="11760200" cy="105413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75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𝑵𝑯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𝑩𝑯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273" y="210690"/>
                <a:ext cx="11760200" cy="1054135"/>
              </a:xfrm>
              <a:prstGeom prst="rect">
                <a:avLst/>
              </a:prstGeom>
              <a:blipFill rotWithShape="1">
                <a:blip r:embed="rId1"/>
                <a:stretch>
                  <a:fillRect t="-48" b="5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36273" y="1264825"/>
                <a:ext cx="11760200" cy="105413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7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NH=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BH=</a:t>
                </a:r>
                <a:r>
                  <a:rPr lang="en-US" altLang="zh-CN">
                    <a:solidFill>
                      <a:srgbClr val="FF0000"/>
                    </a:solidFill>
                  </a:rPr>
                  <a:t>5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273" y="1264825"/>
                <a:ext cx="11760200" cy="1054135"/>
              </a:xfrm>
              <a:prstGeom prst="rect">
                <a:avLst/>
              </a:prstGeom>
              <a:blipFill rotWithShape="1">
                <a:blip r:embed="rId2"/>
                <a:stretch>
                  <a:fillRect t="-51" b="5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内容占位符 1"/>
          <p:cNvSpPr txBox="1"/>
          <p:nvPr/>
        </p:nvSpPr>
        <p:spPr>
          <a:xfrm>
            <a:off x="236273" y="2318960"/>
            <a:ext cx="11760200" cy="105413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7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CH=</a:t>
            </a:r>
            <a:r>
              <a:rPr lang="en-US" altLang="zh-CN">
                <a:solidFill>
                  <a:srgbClr val="FF0000"/>
                </a:solidFill>
              </a:rPr>
              <a:t>5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36273" y="3373095"/>
                <a:ext cx="11760200" cy="105413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75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dirty="0" err="1">
                    <a:solidFill>
                      <a:srgbClr val="FF0000"/>
                    </a:solidFill>
                  </a:rPr>
                  <a:t>Rt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NCH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CH=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5,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NH=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273" y="3373095"/>
                <a:ext cx="11760200" cy="1054135"/>
              </a:xfrm>
              <a:prstGeom prst="rect">
                <a:avLst/>
              </a:prstGeom>
              <a:blipFill rotWithShape="1">
                <a:blip r:embed="rId3"/>
                <a:stretch>
                  <a:fillRect t="-58" b="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36273" y="4427230"/>
                <a:ext cx="11760200" cy="105413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7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CN=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𝟓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273" y="4427230"/>
                <a:ext cx="11760200" cy="1054135"/>
              </a:xfrm>
              <a:prstGeom prst="rect">
                <a:avLst/>
              </a:prstGeom>
              <a:blipFill rotWithShape="1">
                <a:blip r:embed="rId4"/>
                <a:stretch>
                  <a:fillRect t="-1" b="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36273" y="5481365"/>
                <a:ext cx="11760200" cy="214417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7500"/>
                  </a:lnSpc>
                </a:pPr>
                <a:r>
                  <a:rPr lang="zh-CN" altLang="zh-CN" dirty="0" smtClean="0">
                    <a:solidFill>
                      <a:srgbClr val="FF0000"/>
                    </a:solidFill>
                  </a:rPr>
                  <a:t>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CM+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AM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的最小值为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𝟓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7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273" y="5481365"/>
                <a:ext cx="11760200" cy="2144177"/>
              </a:xfrm>
              <a:prstGeom prst="rect">
                <a:avLst/>
              </a:prstGeom>
              <a:blipFill rotWithShape="1">
                <a:blip r:embed="rId5"/>
                <a:stretch>
                  <a:fillRect t="-2" b="2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en-US" altLang="zh-CN" dirty="0"/>
                  <a:t>5</a:t>
                </a:r>
                <a:r>
                  <a:rPr lang="en-US" altLang="zh-CN" i="1" dirty="0"/>
                  <a:t>.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一条抛物线与</a:t>
                </a:r>
                <a:r>
                  <a:rPr lang="en-US" altLang="zh-CN" i="1" dirty="0"/>
                  <a:t>x</a:t>
                </a:r>
                <a:r>
                  <a:rPr lang="zh-CN" altLang="zh-CN" dirty="0"/>
                  <a:t>轴交于</a:t>
                </a:r>
                <a:r>
                  <a:rPr lang="en-US" altLang="zh-CN" i="1" dirty="0"/>
                  <a:t>A</a:t>
                </a:r>
                <a:r>
                  <a:rPr lang="en-US" altLang="zh-CN" dirty="0"/>
                  <a:t>(</a:t>
                </a:r>
                <a:r>
                  <a:rPr lang="en-US" altLang="zh-CN" i="1" dirty="0"/>
                  <a:t>-</a:t>
                </a:r>
                <a:r>
                  <a:rPr lang="en-US" altLang="zh-CN" dirty="0"/>
                  <a:t>1,0),</a:t>
                </a:r>
                <a:r>
                  <a:rPr lang="en-US" altLang="zh-CN" i="1" dirty="0"/>
                  <a:t>B</a:t>
                </a:r>
                <a:r>
                  <a:rPr lang="en-US" altLang="zh-CN" dirty="0"/>
                  <a:t>(3,0)</a:t>
                </a:r>
                <a:r>
                  <a:rPr lang="zh-CN" altLang="zh-CN" dirty="0"/>
                  <a:t>两点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与</a:t>
                </a:r>
                <a:r>
                  <a:rPr lang="en-US" altLang="zh-CN" i="1" dirty="0"/>
                  <a:t>y</a:t>
                </a:r>
                <a:r>
                  <a:rPr lang="zh-CN" altLang="zh-CN" dirty="0"/>
                  <a:t>轴交于</a:t>
                </a:r>
                <a:r>
                  <a:rPr lang="zh-CN" altLang="zh-CN" dirty="0" smtClean="0"/>
                  <a:t>点</a:t>
                </a:r>
                <a:endParaRPr lang="en-US" altLang="zh-CN" dirty="0"/>
              </a:p>
              <a:p>
                <a:pPr>
                  <a:lnSpc>
                    <a:spcPts val="5500"/>
                  </a:lnSpc>
                </a:pPr>
                <a:r>
                  <a:rPr lang="en-US" altLang="zh-CN" i="1" dirty="0" smtClean="0"/>
                  <a:t>C</a:t>
                </a:r>
                <a:r>
                  <a:rPr lang="en-US" altLang="zh-CN" dirty="0" smtClean="0"/>
                  <a:t>(0,3),</a:t>
                </a:r>
                <a:r>
                  <a:rPr lang="en-US" altLang="zh-CN" i="1" dirty="0" smtClean="0"/>
                  <a:t>D</a:t>
                </a:r>
                <a:r>
                  <a:rPr lang="zh-CN" altLang="zh-CN" dirty="0"/>
                  <a:t>为抛物线的顶点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r>
                  <a:rPr lang="en-US" altLang="zh-CN" dirty="0"/>
                  <a:t>(1)</a:t>
                </a:r>
                <a:r>
                  <a:rPr lang="zh-CN" altLang="zh-CN" dirty="0"/>
                  <a:t>求抛物线解析式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r>
                  <a:rPr lang="en-US" altLang="zh-CN" dirty="0"/>
                  <a:t>(2)</a:t>
                </a:r>
                <a:r>
                  <a:rPr lang="zh-CN" altLang="zh-CN" dirty="0"/>
                  <a:t>坐标平面内一点</a:t>
                </a:r>
                <a:r>
                  <a:rPr lang="en-US" altLang="zh-CN" i="1" dirty="0"/>
                  <a:t>M</a:t>
                </a:r>
                <a:r>
                  <a:rPr lang="zh-CN" altLang="zh-CN" dirty="0"/>
                  <a:t>到点</a:t>
                </a:r>
                <a:r>
                  <a:rPr lang="en-US" altLang="zh-CN" i="1" dirty="0"/>
                  <a:t>B</a:t>
                </a:r>
                <a:r>
                  <a:rPr lang="zh-CN" altLang="zh-CN" dirty="0"/>
                  <a:t>的距离为</a:t>
                </a:r>
                <a:r>
                  <a:rPr lang="en-US" altLang="zh-CN" dirty="0"/>
                  <a:t>1</a:t>
                </a:r>
                <a:r>
                  <a:rPr lang="zh-CN" altLang="zh-CN" dirty="0"/>
                  <a:t>个单位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求</a:t>
                </a:r>
                <a:r>
                  <a:rPr lang="en-US" altLang="zh-CN" i="1" dirty="0"/>
                  <a:t>DM+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/>
                  <a:t>OM</a:t>
                </a:r>
                <a:r>
                  <a:rPr lang="zh-CN" altLang="zh-CN" dirty="0"/>
                  <a:t>的</a:t>
                </a:r>
                <a:r>
                  <a:rPr lang="zh-CN" altLang="zh-CN" dirty="0" smtClean="0"/>
                  <a:t>最小值</a:t>
                </a:r>
                <a:r>
                  <a:rPr lang="en-US" altLang="zh-CN" i="1" dirty="0" smtClean="0"/>
                  <a:t>.</a:t>
                </a:r>
                <a:endParaRPr lang="en-US" altLang="zh-CN" i="1" dirty="0" smtClean="0"/>
              </a:p>
              <a:p>
                <a:pPr>
                  <a:lnSpc>
                    <a:spcPts val="5500"/>
                  </a:lnSpc>
                </a:pP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427892" y="2060476"/>
            <a:ext cx="2540289" cy="2533708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28600" y="4309004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:(1)</a:t>
            </a:r>
            <a:r>
              <a:rPr lang="zh-CN" altLang="zh-CN" dirty="0">
                <a:solidFill>
                  <a:srgbClr val="FF0000"/>
                </a:solidFill>
              </a:rPr>
              <a:t>设此抛物线的解析式为</a:t>
            </a:r>
            <a:r>
              <a:rPr lang="en-US" altLang="zh-CN" i="1" dirty="0">
                <a:solidFill>
                  <a:srgbClr val="FF0000"/>
                </a:solidFill>
              </a:rPr>
              <a:t>y=a</a:t>
            </a:r>
            <a:r>
              <a:rPr lang="en-US" altLang="zh-CN" dirty="0">
                <a:solidFill>
                  <a:srgbClr val="FF0000"/>
                </a:solidFill>
              </a:rPr>
              <a:t>(</a:t>
            </a:r>
            <a:r>
              <a:rPr lang="en-US" altLang="zh-CN" i="1" dirty="0">
                <a:solidFill>
                  <a:srgbClr val="FF0000"/>
                </a:solidFill>
              </a:rPr>
              <a:t>x+</a:t>
            </a:r>
            <a:r>
              <a:rPr lang="en-US" altLang="zh-CN" dirty="0">
                <a:solidFill>
                  <a:srgbClr val="FF0000"/>
                </a:solidFill>
              </a:rPr>
              <a:t>1)(</a:t>
            </a:r>
            <a:r>
              <a:rPr lang="en-US" altLang="zh-CN" i="1" dirty="0">
                <a:solidFill>
                  <a:srgbClr val="FF0000"/>
                </a:solidFill>
              </a:rPr>
              <a:t>x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dirty="0">
                <a:solidFill>
                  <a:srgbClr val="FF0000"/>
                </a:solidFill>
              </a:rPr>
              <a:t>3</a:t>
            </a:r>
            <a:r>
              <a:rPr lang="en-US" altLang="zh-CN" dirty="0" smtClean="0">
                <a:solidFill>
                  <a:srgbClr val="FF0000"/>
                </a:solidFill>
              </a:rPr>
              <a:t>)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28600" y="5106192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将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C</a:t>
            </a:r>
            <a:r>
              <a:rPr lang="en-US" altLang="zh-CN" dirty="0">
                <a:solidFill>
                  <a:srgbClr val="FF0000"/>
                </a:solidFill>
              </a:rPr>
              <a:t>(0,3)</a:t>
            </a:r>
            <a:r>
              <a:rPr lang="zh-CN" altLang="zh-CN" dirty="0">
                <a:solidFill>
                  <a:srgbClr val="FF0000"/>
                </a:solidFill>
              </a:rPr>
              <a:t>代入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得</a:t>
            </a:r>
            <a:r>
              <a:rPr lang="en-US" altLang="zh-CN" i="1" dirty="0">
                <a:solidFill>
                  <a:srgbClr val="FF0000"/>
                </a:solidFill>
              </a:rPr>
              <a:t>a=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28600" y="590338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y=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dirty="0">
                <a:solidFill>
                  <a:srgbClr val="FF0000"/>
                </a:solidFill>
              </a:rPr>
              <a:t>(</a:t>
            </a:r>
            <a:r>
              <a:rPr lang="en-US" altLang="zh-CN" i="1" dirty="0">
                <a:solidFill>
                  <a:srgbClr val="FF0000"/>
                </a:solidFill>
              </a:rPr>
              <a:t>x+</a:t>
            </a:r>
            <a:r>
              <a:rPr lang="en-US" altLang="zh-CN" dirty="0">
                <a:solidFill>
                  <a:srgbClr val="FF0000"/>
                </a:solidFill>
              </a:rPr>
              <a:t>1)(</a:t>
            </a:r>
            <a:r>
              <a:rPr lang="en-US" altLang="zh-CN" i="1" dirty="0">
                <a:solidFill>
                  <a:srgbClr val="FF0000"/>
                </a:solidFill>
              </a:rPr>
              <a:t>x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dirty="0">
                <a:solidFill>
                  <a:srgbClr val="FF0000"/>
                </a:solidFill>
              </a:rPr>
              <a:t>3)</a:t>
            </a:r>
            <a:r>
              <a:rPr lang="en-US" altLang="zh-CN" i="1" dirty="0">
                <a:solidFill>
                  <a:srgbClr val="FF0000"/>
                </a:solidFill>
              </a:rPr>
              <a:t>=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i="1" dirty="0">
                <a:solidFill>
                  <a:srgbClr val="FF0000"/>
                </a:solidFill>
              </a:rPr>
              <a:t>x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+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x+</a:t>
            </a:r>
            <a:r>
              <a:rPr lang="en-US" altLang="zh-CN" dirty="0">
                <a:solidFill>
                  <a:srgbClr val="FF0000"/>
                </a:solidFill>
              </a:rPr>
              <a:t>3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en-US" altLang="zh-CN" dirty="0" smtClean="0"/>
                  <a:t>(</a:t>
                </a:r>
                <a:r>
                  <a:rPr lang="en-US" altLang="zh-CN" dirty="0"/>
                  <a:t>2)</a:t>
                </a:r>
                <a:r>
                  <a:rPr lang="zh-CN" altLang="zh-CN" dirty="0"/>
                  <a:t>坐标平面内一点</a:t>
                </a:r>
                <a:r>
                  <a:rPr lang="en-US" altLang="zh-CN" i="1" dirty="0"/>
                  <a:t>M</a:t>
                </a:r>
                <a:r>
                  <a:rPr lang="zh-CN" altLang="zh-CN" dirty="0"/>
                  <a:t>到点</a:t>
                </a:r>
                <a:r>
                  <a:rPr lang="en-US" altLang="zh-CN" i="1" dirty="0"/>
                  <a:t>B</a:t>
                </a:r>
                <a:r>
                  <a:rPr lang="zh-CN" altLang="zh-CN" dirty="0"/>
                  <a:t>的距离为</a:t>
                </a:r>
                <a:r>
                  <a:rPr lang="en-US" altLang="zh-CN" dirty="0"/>
                  <a:t>1</a:t>
                </a:r>
                <a:r>
                  <a:rPr lang="zh-CN" altLang="zh-CN" dirty="0"/>
                  <a:t>个单位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求</a:t>
                </a:r>
                <a:r>
                  <a:rPr lang="en-US" altLang="zh-CN" i="1" dirty="0"/>
                  <a:t>DM+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/>
                  <a:t>OM</a:t>
                </a:r>
                <a:r>
                  <a:rPr lang="zh-CN" altLang="zh-CN" dirty="0"/>
                  <a:t>的</a:t>
                </a:r>
                <a:r>
                  <a:rPr lang="zh-CN" altLang="zh-CN" dirty="0" smtClean="0"/>
                  <a:t>最小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值</a:t>
                </a:r>
                <a:r>
                  <a:rPr lang="en-US" altLang="zh-CN" i="1" dirty="0" smtClean="0"/>
                  <a:t>.</a:t>
                </a:r>
                <a:endParaRPr lang="en-US" altLang="zh-CN" i="1" dirty="0" smtClean="0"/>
              </a:p>
              <a:p>
                <a:endParaRPr lang="zh-CN" altLang="zh-CN" dirty="0"/>
              </a:p>
              <a:p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972859" y="3632733"/>
            <a:ext cx="3138488" cy="2967156"/>
          </a:xfrm>
          <a:prstGeom prst="rect">
            <a:avLst/>
          </a:prstGeom>
        </p:spPr>
      </p:pic>
      <p:sp>
        <p:nvSpPr>
          <p:cNvPr id="7" name="内容占位符 1"/>
          <p:cNvSpPr txBox="1"/>
          <p:nvPr/>
        </p:nvSpPr>
        <p:spPr>
          <a:xfrm>
            <a:off x="228600" y="1798029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:(2)∵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M</a:t>
            </a:r>
            <a:r>
              <a:rPr lang="zh-CN" altLang="zh-CN" dirty="0">
                <a:solidFill>
                  <a:srgbClr val="FF0000"/>
                </a:solidFill>
              </a:rPr>
              <a:t>到点</a:t>
            </a:r>
            <a:r>
              <a:rPr lang="en-US" altLang="zh-CN" i="1" dirty="0">
                <a:solidFill>
                  <a:srgbClr val="FF0000"/>
                </a:solidFill>
              </a:rPr>
              <a:t>B</a:t>
            </a:r>
            <a:r>
              <a:rPr lang="zh-CN" altLang="zh-CN" dirty="0">
                <a:solidFill>
                  <a:srgbClr val="FF0000"/>
                </a:solidFill>
              </a:rPr>
              <a:t>的距离为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个</a:t>
            </a:r>
            <a:r>
              <a:rPr lang="zh-CN" altLang="zh-CN">
                <a:solidFill>
                  <a:srgbClr val="FF0000"/>
                </a:solidFill>
              </a:rPr>
              <a:t>单位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28600" y="2535539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M</a:t>
            </a:r>
            <a:r>
              <a:rPr lang="zh-CN" altLang="zh-CN" dirty="0">
                <a:solidFill>
                  <a:srgbClr val="FF0000"/>
                </a:solidFill>
              </a:rPr>
              <a:t>在以点</a:t>
            </a:r>
            <a:r>
              <a:rPr lang="en-US" altLang="zh-CN" i="1" dirty="0">
                <a:solidFill>
                  <a:srgbClr val="FF0000"/>
                </a:solidFill>
              </a:rPr>
              <a:t>B</a:t>
            </a:r>
            <a:r>
              <a:rPr lang="zh-CN" altLang="zh-CN" dirty="0">
                <a:solidFill>
                  <a:srgbClr val="FF0000"/>
                </a:solidFill>
              </a:rPr>
              <a:t>为圆心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半径为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的圆上运动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如</a:t>
            </a:r>
            <a:r>
              <a:rPr lang="zh-CN" altLang="zh-CN">
                <a:solidFill>
                  <a:srgbClr val="FF0000"/>
                </a:solidFill>
              </a:rPr>
              <a:t>图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28600" y="3273049"/>
                <a:ext cx="11760200" cy="110575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x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轴上取点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𝟖</m:t>
                            </m:r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</m:e>
                    </m: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连接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BM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EM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DE</a:t>
                </a:r>
                <a:r>
                  <a:rPr lang="en-US" altLang="zh-CN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 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3273049"/>
                <a:ext cx="11760200" cy="1105752"/>
              </a:xfrm>
              <a:prstGeom prst="rect">
                <a:avLst/>
              </a:prstGeom>
              <a:blipFill rotWithShape="1">
                <a:blip r:embed="rId3"/>
                <a:stretch>
                  <a:fillRect t="-23" b="-213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28600" y="4378801"/>
                <a:ext cx="11760200" cy="107048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BE=OB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OE=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𝟖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. 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4378801"/>
                <a:ext cx="11760200" cy="1070486"/>
              </a:xfrm>
              <a:prstGeom prst="rect">
                <a:avLst/>
              </a:prstGeom>
              <a:blipFill rotWithShape="1">
                <a:blip r:embed="rId4"/>
                <a:stretch>
                  <a:fillRect t="-44" b="-156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28600" y="5175507"/>
                <a:ext cx="11760200" cy="133312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BM=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1, 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𝑩𝑬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𝑩𝑴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den>
                        </m:f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𝑩𝑴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𝑶𝑩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5175507"/>
                <a:ext cx="11760200" cy="1333122"/>
              </a:xfrm>
              <a:prstGeom prst="rect">
                <a:avLst/>
              </a:prstGeom>
              <a:blipFill rotWithShape="1">
                <a:blip r:embed="rId5"/>
                <a:stretch>
                  <a:fillRect t="-19" b="-1715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055510" y="573887"/>
            <a:ext cx="2434974" cy="230204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93329" y="166445"/>
                <a:ext cx="11760200" cy="115935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∵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MBE=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OBM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MBE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∽△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OBM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𝑴𝑬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𝑶𝑴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𝑴𝑩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𝑶𝑩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329" y="166445"/>
                <a:ext cx="11760200" cy="1159356"/>
              </a:xfrm>
              <a:prstGeom prst="rect">
                <a:avLst/>
              </a:prstGeom>
              <a:blipFill rotWithShape="1">
                <a:blip r:embed="rId2"/>
                <a:stretch>
                  <a:fillRect l="-5" t="-6" r="5" b="4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93329" y="1325801"/>
                <a:ext cx="11760200" cy="115935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ME=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OM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DM+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OM=DM+ME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329" y="1325801"/>
                <a:ext cx="11760200" cy="1159356"/>
              </a:xfrm>
              <a:prstGeom prst="rect">
                <a:avLst/>
              </a:prstGeom>
              <a:blipFill rotWithShape="1">
                <a:blip r:embed="rId3"/>
                <a:stretch>
                  <a:fillRect l="-5" t="-48" r="5" b="3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93329" y="2485157"/>
                <a:ext cx="11760200" cy="115935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当点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在同一直线上时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DM+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OM=DM+ME=DE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最</a:t>
                </a:r>
                <a:r>
                  <a:rPr lang="zh-CN" altLang="zh-CN">
                    <a:solidFill>
                      <a:srgbClr val="FF0000"/>
                    </a:solidFill>
                  </a:rPr>
                  <a:t>短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329" y="2485157"/>
                <a:ext cx="11760200" cy="1159356"/>
              </a:xfrm>
              <a:prstGeom prst="rect">
                <a:avLst/>
              </a:prstGeom>
              <a:blipFill rotWithShape="1">
                <a:blip r:embed="rId4"/>
                <a:stretch>
                  <a:fillRect l="-5" t="-35" r="5" b="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93329" y="3644513"/>
                <a:ext cx="11760200" cy="109446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由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y=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x</a:t>
                </a:r>
                <a:r>
                  <a:rPr lang="en-US" altLang="zh-CN" baseline="30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x+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x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1)</a:t>
                </a:r>
                <a:r>
                  <a:rPr lang="en-US" altLang="zh-CN" baseline="30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(1,4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),∴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DE=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zh-CN" altLang="zh-CN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zh-CN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num>
                                  <m:den>
                                    <m:r>
                                      <a:rPr lang="en-US" altLang="zh-CN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𝟑</m:t>
                                    </m:r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en-US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e>
                            </m:d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𝟒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𝟏𝟑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329" y="3644513"/>
                <a:ext cx="11760200" cy="1094467"/>
              </a:xfrm>
              <a:prstGeom prst="rect">
                <a:avLst/>
              </a:prstGeom>
              <a:blipFill rotWithShape="1">
                <a:blip r:embed="rId5"/>
                <a:stretch>
                  <a:fillRect l="-5" t="-5128" r="5" b="5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93329" y="4738980"/>
                <a:ext cx="11760200" cy="202626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DM+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OM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的最小值为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𝟏𝟑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329" y="4738980"/>
                <a:ext cx="11760200" cy="2026260"/>
              </a:xfrm>
              <a:prstGeom prst="rect">
                <a:avLst/>
              </a:prstGeom>
              <a:blipFill rotWithShape="1">
                <a:blip r:embed="rId6"/>
                <a:stretch>
                  <a:fillRect l="-5" t="-30" r="5" b="2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3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模版</Template>
  <TotalTime>0</TotalTime>
  <Words>4732</Words>
  <Application>WPS 演示</Application>
  <PresentationFormat>宽屏</PresentationFormat>
  <Paragraphs>342</Paragraphs>
  <Slides>31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6" baseType="lpstr">
      <vt:lpstr>Arial</vt:lpstr>
      <vt:lpstr>宋体</vt:lpstr>
      <vt:lpstr>Wingdings</vt:lpstr>
      <vt:lpstr>华文隶书</vt:lpstr>
      <vt:lpstr>Engravers MT</vt:lpstr>
      <vt:lpstr>Cambria Math</vt:lpstr>
      <vt:lpstr>方正书宋_GBK</vt:lpstr>
      <vt:lpstr>Times New Roman</vt:lpstr>
      <vt:lpstr>微软雅黑</vt:lpstr>
      <vt:lpstr>Arial Unicode MS</vt:lpstr>
      <vt:lpstr>Calibri</vt:lpstr>
      <vt:lpstr>等线</vt:lpstr>
      <vt:lpstr>MS PGothic</vt:lpstr>
      <vt:lpstr>Times NR MT Pro Medium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wang youzhen</dc:creator>
  <cp:lastModifiedBy>涛</cp:lastModifiedBy>
  <cp:revision>693</cp:revision>
  <dcterms:created xsi:type="dcterms:W3CDTF">2023-08-28T08:31:00Z</dcterms:created>
  <dcterms:modified xsi:type="dcterms:W3CDTF">2026-07-08T08:17:14Z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5CB90CB874EB4EFEA7645E353F3A7D0B_12</vt:lpwstr>
  </property>
  <property fmtid="{D5CDD505-2E9C-101B-9397-08002B2CF9AE}" pid="3" name="KSOProductBuildVer">
    <vt:lpwstr>2052-12.1.0.26895</vt:lpwstr>
  </property>
</Properties>
</file>