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1"/>
  </p:notesMasterIdLst>
  <p:sldIdLst>
    <p:sldId id="257" r:id="rId2"/>
    <p:sldId id="272" r:id="rId3"/>
    <p:sldId id="405" r:id="rId4"/>
    <p:sldId id="279" r:id="rId5"/>
    <p:sldId id="378" r:id="rId6"/>
    <p:sldId id="379" r:id="rId7"/>
    <p:sldId id="288" r:id="rId8"/>
    <p:sldId id="298" r:id="rId9"/>
    <p:sldId id="299" r:id="rId1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3300"/>
    <a:srgbClr val="D303BA"/>
    <a:srgbClr val="CC3300"/>
    <a:srgbClr val="FF0000"/>
    <a:srgbClr val="990000"/>
    <a:srgbClr val="CC6600"/>
    <a:srgbClr val="FFDE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66" autoAdjust="0"/>
    <p:restoredTop sz="69574" autoAdjust="0"/>
  </p:normalViewPr>
  <p:slideViewPr>
    <p:cSldViewPr>
      <p:cViewPr>
        <p:scale>
          <a:sx n="66" d="100"/>
          <a:sy n="66" d="100"/>
        </p:scale>
        <p:origin x="-1506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0C628D-BEB2-4A0D-A10A-AB46B50875AC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E3EDE5-C141-4125-B162-EBF7AA76DD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1744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514AD1-A4CF-4736-B979-1ECF60381D0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3545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DB5842-08B9-49B9-B31F-1E26769F086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45592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CDC6CE-708B-475D-A3DC-F843F656060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31937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40E8DD-A32C-4ADE-98EF-B4E3266CA52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6362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BE4A76-A856-4C39-9E84-A580E9E6A58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64367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9ED488-A93B-42F6-9D4C-149C93F8387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60841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C32B6D-B5FE-4A65-8F9A-8AAF33EA120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52837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DF2E3-5D54-44AF-8B41-1505E44D1C3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62102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2330F-3F3D-46F4-BFE2-45D6DCE625B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1525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27F84A-CE97-4887-812E-B0F053D71B3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49351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C5D422-BBE5-482F-9BB3-A862BF5D099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317789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4374D6-71D6-4C1F-987F-D9C7CBBEDD7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44242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  <a:ea typeface="+mn-ea"/>
              </a:defRPr>
            </a:lvl1pPr>
          </a:lstStyle>
          <a:p>
            <a:pPr>
              <a:defRPr/>
            </a:pPr>
            <a:fld id="{D1B3AAAD-8B85-4C45-9BBC-425BAB54C82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3"/>
          <p:cNvSpPr txBox="1">
            <a:spLocks noChangeArrowheads="1"/>
          </p:cNvSpPr>
          <p:nvPr/>
        </p:nvSpPr>
        <p:spPr bwMode="auto">
          <a:xfrm>
            <a:off x="2411759" y="1628800"/>
            <a:ext cx="57372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en-US" altLang="zh-CN" sz="4800" dirty="0">
                <a:latin typeface="黑体" pitchFamily="49" charset="-122"/>
                <a:ea typeface="黑体" pitchFamily="49" charset="-122"/>
              </a:rPr>
              <a:t>2.2   </a:t>
            </a:r>
            <a:r>
              <a:rPr lang="zh-CN" altLang="en-US" sz="4800" dirty="0">
                <a:latin typeface="黑体" pitchFamily="49" charset="-122"/>
                <a:ea typeface="黑体" pitchFamily="49" charset="-122"/>
              </a:rPr>
              <a:t>气  候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9"/>
          <p:cNvGrpSpPr>
            <a:grpSpLocks/>
          </p:cNvGrpSpPr>
          <p:nvPr/>
        </p:nvGrpSpPr>
        <p:grpSpPr bwMode="auto">
          <a:xfrm>
            <a:off x="611188" y="908050"/>
            <a:ext cx="7632700" cy="5694363"/>
            <a:chOff x="-1338" y="436"/>
            <a:chExt cx="4808" cy="3587"/>
          </a:xfrm>
        </p:grpSpPr>
        <p:grpSp>
          <p:nvGrpSpPr>
            <p:cNvPr id="9234" name="Group 60"/>
            <p:cNvGrpSpPr>
              <a:grpSpLocks/>
            </p:cNvGrpSpPr>
            <p:nvPr/>
          </p:nvGrpSpPr>
          <p:grpSpPr bwMode="auto">
            <a:xfrm>
              <a:off x="-1338" y="436"/>
              <a:ext cx="4808" cy="3587"/>
              <a:chOff x="385" y="582"/>
              <a:chExt cx="4808" cy="3587"/>
            </a:xfrm>
          </p:grpSpPr>
          <p:pic>
            <p:nvPicPr>
              <p:cNvPr id="9239" name="Picture 61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5" y="582"/>
                <a:ext cx="4808" cy="35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240" name="Text Box 62"/>
              <p:cNvSpPr txBox="1">
                <a:spLocks noChangeArrowheads="1"/>
              </p:cNvSpPr>
              <p:nvPr/>
            </p:nvSpPr>
            <p:spPr bwMode="auto">
              <a:xfrm>
                <a:off x="3606" y="2680"/>
                <a:ext cx="545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1pPr>
                <a:lvl2pPr marL="742950" indent="-28575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2pPr>
                <a:lvl3pPr marL="11430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3pPr>
                <a:lvl4pPr marL="16002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4pPr>
                <a:lvl5pPr marL="20574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1400"/>
                  <a:t>武汉</a:t>
                </a:r>
              </a:p>
            </p:txBody>
          </p:sp>
          <p:sp>
            <p:nvSpPr>
              <p:cNvPr id="9241" name="Text Box 63"/>
              <p:cNvSpPr txBox="1">
                <a:spLocks noChangeArrowheads="1"/>
              </p:cNvSpPr>
              <p:nvPr/>
            </p:nvSpPr>
            <p:spPr bwMode="auto">
              <a:xfrm>
                <a:off x="3288" y="3657"/>
                <a:ext cx="545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1pPr>
                <a:lvl2pPr marL="742950" indent="-28575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2pPr>
                <a:lvl3pPr marL="11430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3pPr>
                <a:lvl4pPr marL="16002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4pPr>
                <a:lvl5pPr marL="20574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1400"/>
                  <a:t>海口</a:t>
                </a:r>
              </a:p>
            </p:txBody>
          </p:sp>
          <p:sp>
            <p:nvSpPr>
              <p:cNvPr id="9242" name="Text Box 64"/>
              <p:cNvSpPr txBox="1">
                <a:spLocks noChangeArrowheads="1"/>
              </p:cNvSpPr>
              <p:nvPr/>
            </p:nvSpPr>
            <p:spPr bwMode="auto">
              <a:xfrm>
                <a:off x="3742" y="2122"/>
                <a:ext cx="545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1pPr>
                <a:lvl2pPr marL="742950" indent="-28575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2pPr>
                <a:lvl3pPr marL="11430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3pPr>
                <a:lvl4pPr marL="16002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4pPr>
                <a:lvl5pPr marL="20574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1400"/>
                  <a:t>济南</a:t>
                </a:r>
              </a:p>
            </p:txBody>
          </p:sp>
          <p:sp>
            <p:nvSpPr>
              <p:cNvPr id="9243" name="Text Box 65"/>
              <p:cNvSpPr txBox="1">
                <a:spLocks noChangeArrowheads="1"/>
              </p:cNvSpPr>
              <p:nvPr/>
            </p:nvSpPr>
            <p:spPr bwMode="auto">
              <a:xfrm>
                <a:off x="4241" y="1162"/>
                <a:ext cx="545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1pPr>
                <a:lvl2pPr marL="742950" indent="-28575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2pPr>
                <a:lvl3pPr marL="11430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3pPr>
                <a:lvl4pPr marL="16002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4pPr>
                <a:lvl5pPr marL="20574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1400"/>
                  <a:t>哈尔滨</a:t>
                </a:r>
              </a:p>
            </p:txBody>
          </p:sp>
        </p:grpSp>
        <p:pic>
          <p:nvPicPr>
            <p:cNvPr id="9235" name="Picture 15" descr="变幻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3" y="1162"/>
              <a:ext cx="91" cy="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6" name="Picture 15" descr="变幻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4" y="2115"/>
              <a:ext cx="91" cy="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7" name="Picture 15" descr="变幻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7" y="2681"/>
              <a:ext cx="91" cy="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8" name="Picture 15" descr="变幻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7" y="3665"/>
              <a:ext cx="91" cy="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45" name="Text Box 25"/>
          <p:cNvSpPr txBox="1">
            <a:spLocks noChangeArrowheads="1"/>
          </p:cNvSpPr>
          <p:nvPr/>
        </p:nvSpPr>
        <p:spPr bwMode="auto">
          <a:xfrm>
            <a:off x="1908175" y="404813"/>
            <a:ext cx="62642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dirty="0"/>
              <a:t>放</a:t>
            </a:r>
            <a:r>
              <a:rPr lang="zh-CN" altLang="en-US" dirty="0">
                <a:solidFill>
                  <a:srgbClr val="FF0000"/>
                </a:solidFill>
              </a:rPr>
              <a:t>寒假</a:t>
            </a:r>
            <a:r>
              <a:rPr lang="zh-CN" altLang="en-US" dirty="0"/>
              <a:t>了，海口的小明去哈尔滨的外婆家。</a:t>
            </a:r>
          </a:p>
        </p:txBody>
      </p:sp>
      <p:grpSp>
        <p:nvGrpSpPr>
          <p:cNvPr id="4" name="Group 38"/>
          <p:cNvGrpSpPr>
            <a:grpSpLocks/>
          </p:cNvGrpSpPr>
          <p:nvPr/>
        </p:nvGrpSpPr>
        <p:grpSpPr bwMode="auto">
          <a:xfrm>
            <a:off x="3059113" y="4652963"/>
            <a:ext cx="2292350" cy="1800225"/>
            <a:chOff x="1927" y="2931"/>
            <a:chExt cx="1444" cy="1134"/>
          </a:xfrm>
        </p:grpSpPr>
        <p:pic>
          <p:nvPicPr>
            <p:cNvPr id="9232" name="Picture 26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EFFFF"/>
                </a:clrFrom>
                <a:clrTo>
                  <a:srgbClr val="FE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6" y="3249"/>
              <a:ext cx="355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3" name="AutoShape 29"/>
            <p:cNvSpPr>
              <a:spLocks noChangeArrowheads="1"/>
            </p:cNvSpPr>
            <p:nvPr/>
          </p:nvSpPr>
          <p:spPr bwMode="auto">
            <a:xfrm>
              <a:off x="1927" y="2931"/>
              <a:ext cx="1088" cy="545"/>
            </a:xfrm>
            <a:prstGeom prst="cloudCallout">
              <a:avLst>
                <a:gd name="adj1" fmla="val 50366"/>
                <a:gd name="adj2" fmla="val 62111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r>
                <a:rPr lang="zh-CN" altLang="en-US" sz="1800"/>
                <a:t>去外婆家过年喽</a:t>
              </a:r>
              <a:r>
                <a:rPr lang="en-US" altLang="zh-CN" sz="1800"/>
                <a:t>~~</a:t>
              </a:r>
            </a:p>
          </p:txBody>
        </p:sp>
      </p:grpSp>
      <p:pic>
        <p:nvPicPr>
          <p:cNvPr id="5150" name="Picture 3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5157788"/>
            <a:ext cx="550862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3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860800"/>
            <a:ext cx="55562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33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860800"/>
            <a:ext cx="547687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0" name="Picture 70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2636838"/>
            <a:ext cx="60325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72"/>
          <p:cNvGrpSpPr>
            <a:grpSpLocks/>
          </p:cNvGrpSpPr>
          <p:nvPr/>
        </p:nvGrpSpPr>
        <p:grpSpPr bwMode="auto">
          <a:xfrm>
            <a:off x="3635375" y="2111375"/>
            <a:ext cx="2376488" cy="1930400"/>
            <a:chOff x="975" y="1389"/>
            <a:chExt cx="1451" cy="1179"/>
          </a:xfrm>
        </p:grpSpPr>
        <p:sp>
          <p:nvSpPr>
            <p:cNvPr id="9230" name="AutoShape 44"/>
            <p:cNvSpPr>
              <a:spLocks noChangeArrowheads="1"/>
            </p:cNvSpPr>
            <p:nvPr/>
          </p:nvSpPr>
          <p:spPr bwMode="auto">
            <a:xfrm>
              <a:off x="975" y="1389"/>
              <a:ext cx="1088" cy="499"/>
            </a:xfrm>
            <a:prstGeom prst="cloudCallout">
              <a:avLst>
                <a:gd name="adj1" fmla="val 49356"/>
                <a:gd name="adj2" fmla="val 79458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r>
                <a:rPr lang="zh-CN" altLang="en-US" sz="1800"/>
                <a:t>好冷啊！</a:t>
              </a:r>
            </a:p>
          </p:txBody>
        </p:sp>
        <p:pic>
          <p:nvPicPr>
            <p:cNvPr id="9231" name="Picture 71"/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3" y="1706"/>
              <a:ext cx="363" cy="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Group 74"/>
          <p:cNvGrpSpPr>
            <a:grpSpLocks/>
          </p:cNvGrpSpPr>
          <p:nvPr/>
        </p:nvGrpSpPr>
        <p:grpSpPr bwMode="auto">
          <a:xfrm>
            <a:off x="4716463" y="838200"/>
            <a:ext cx="2117725" cy="1943100"/>
            <a:chOff x="612" y="754"/>
            <a:chExt cx="1334" cy="1224"/>
          </a:xfrm>
        </p:grpSpPr>
        <p:sp>
          <p:nvSpPr>
            <p:cNvPr id="9228" name="AutoShape 46"/>
            <p:cNvSpPr>
              <a:spLocks noChangeArrowheads="1"/>
            </p:cNvSpPr>
            <p:nvPr/>
          </p:nvSpPr>
          <p:spPr bwMode="auto">
            <a:xfrm>
              <a:off x="612" y="754"/>
              <a:ext cx="1088" cy="453"/>
            </a:xfrm>
            <a:prstGeom prst="cloudCallout">
              <a:avLst>
                <a:gd name="adj1" fmla="val 35569"/>
                <a:gd name="adj2" fmla="val 7803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zh-CN" altLang="en-US" sz="1800"/>
                <a:t>冻死了！</a:t>
              </a:r>
            </a:p>
          </p:txBody>
        </p:sp>
        <p:pic>
          <p:nvPicPr>
            <p:cNvPr id="9229" name="Picture 73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5" y="1071"/>
              <a:ext cx="381" cy="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19223E-7 L 0.04878 -0.1889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1" y="-946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75804E-6 L 0.09618 -0.1591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09" y="-795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58085E-6 L 0.11962 -0.16794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51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72" y="-839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11188" y="908050"/>
            <a:ext cx="7632700" cy="5694363"/>
            <a:chOff x="-1338" y="436"/>
            <a:chExt cx="4808" cy="3587"/>
          </a:xfrm>
        </p:grpSpPr>
        <p:grpSp>
          <p:nvGrpSpPr>
            <p:cNvPr id="10260" name="Group 3"/>
            <p:cNvGrpSpPr>
              <a:grpSpLocks/>
            </p:cNvGrpSpPr>
            <p:nvPr/>
          </p:nvGrpSpPr>
          <p:grpSpPr bwMode="auto">
            <a:xfrm>
              <a:off x="-1338" y="436"/>
              <a:ext cx="4808" cy="3587"/>
              <a:chOff x="385" y="582"/>
              <a:chExt cx="4808" cy="3587"/>
            </a:xfrm>
          </p:grpSpPr>
          <p:pic>
            <p:nvPicPr>
              <p:cNvPr id="10265" name="Picture 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5" y="582"/>
                <a:ext cx="4808" cy="35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266" name="Text Box 5"/>
              <p:cNvSpPr txBox="1">
                <a:spLocks noChangeArrowheads="1"/>
              </p:cNvSpPr>
              <p:nvPr/>
            </p:nvSpPr>
            <p:spPr bwMode="auto">
              <a:xfrm>
                <a:off x="3606" y="2680"/>
                <a:ext cx="545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1pPr>
                <a:lvl2pPr marL="742950" indent="-28575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2pPr>
                <a:lvl3pPr marL="11430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3pPr>
                <a:lvl4pPr marL="16002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4pPr>
                <a:lvl5pPr marL="20574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1400"/>
                  <a:t>武汉</a:t>
                </a:r>
              </a:p>
            </p:txBody>
          </p:sp>
          <p:sp>
            <p:nvSpPr>
              <p:cNvPr id="10267" name="Text Box 6"/>
              <p:cNvSpPr txBox="1">
                <a:spLocks noChangeArrowheads="1"/>
              </p:cNvSpPr>
              <p:nvPr/>
            </p:nvSpPr>
            <p:spPr bwMode="auto">
              <a:xfrm>
                <a:off x="3288" y="3657"/>
                <a:ext cx="545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1pPr>
                <a:lvl2pPr marL="742950" indent="-28575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2pPr>
                <a:lvl3pPr marL="11430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3pPr>
                <a:lvl4pPr marL="16002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4pPr>
                <a:lvl5pPr marL="20574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1400"/>
                  <a:t>海口</a:t>
                </a:r>
              </a:p>
            </p:txBody>
          </p:sp>
          <p:sp>
            <p:nvSpPr>
              <p:cNvPr id="10268" name="Text Box 7"/>
              <p:cNvSpPr txBox="1">
                <a:spLocks noChangeArrowheads="1"/>
              </p:cNvSpPr>
              <p:nvPr/>
            </p:nvSpPr>
            <p:spPr bwMode="auto">
              <a:xfrm>
                <a:off x="3742" y="2122"/>
                <a:ext cx="545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1pPr>
                <a:lvl2pPr marL="742950" indent="-28575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2pPr>
                <a:lvl3pPr marL="11430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3pPr>
                <a:lvl4pPr marL="16002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4pPr>
                <a:lvl5pPr marL="20574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1400"/>
                  <a:t>济南</a:t>
                </a:r>
              </a:p>
            </p:txBody>
          </p:sp>
          <p:sp>
            <p:nvSpPr>
              <p:cNvPr id="10269" name="Text Box 8"/>
              <p:cNvSpPr txBox="1">
                <a:spLocks noChangeArrowheads="1"/>
              </p:cNvSpPr>
              <p:nvPr/>
            </p:nvSpPr>
            <p:spPr bwMode="auto">
              <a:xfrm>
                <a:off x="4241" y="1162"/>
                <a:ext cx="545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1pPr>
                <a:lvl2pPr marL="742950" indent="-28575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2pPr>
                <a:lvl3pPr marL="11430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3pPr>
                <a:lvl4pPr marL="16002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4pPr>
                <a:lvl5pPr marL="20574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1400"/>
                  <a:t>哈尔滨</a:t>
                </a:r>
              </a:p>
            </p:txBody>
          </p:sp>
        </p:grpSp>
        <p:pic>
          <p:nvPicPr>
            <p:cNvPr id="10261" name="Picture 15" descr="变幻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3" y="1162"/>
              <a:ext cx="91" cy="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2" name="Picture 15" descr="变幻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4" y="2115"/>
              <a:ext cx="91" cy="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3" name="Picture 15" descr="变幻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7" y="2681"/>
              <a:ext cx="91" cy="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4" name="Picture 15" descr="变幻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7" y="3665"/>
              <a:ext cx="91" cy="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43" name="Text Box 10"/>
          <p:cNvSpPr txBox="1">
            <a:spLocks noChangeArrowheads="1"/>
          </p:cNvSpPr>
          <p:nvPr/>
        </p:nvSpPr>
        <p:spPr bwMode="auto">
          <a:xfrm>
            <a:off x="179388" y="188913"/>
            <a:ext cx="3048000" cy="6413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rgbClr val="262673"/>
                </a:solidFill>
                <a:latin typeface="Arial" charset="0"/>
                <a:ea typeface="黑体" pitchFamily="49" charset="-122"/>
              </a:rPr>
              <a:t>情境</a:t>
            </a:r>
            <a:r>
              <a:rPr lang="en-US" altLang="zh-CN" sz="3600">
                <a:solidFill>
                  <a:srgbClr val="262673"/>
                </a:solidFill>
                <a:latin typeface="Arial" charset="0"/>
                <a:ea typeface="黑体" pitchFamily="49" charset="-122"/>
              </a:rPr>
              <a:t>1</a:t>
            </a:r>
          </a:p>
        </p:txBody>
      </p:sp>
      <p:sp>
        <p:nvSpPr>
          <p:cNvPr id="141327" name="Text Box 15"/>
          <p:cNvSpPr txBox="1">
            <a:spLocks noChangeArrowheads="1"/>
          </p:cNvSpPr>
          <p:nvPr/>
        </p:nvSpPr>
        <p:spPr bwMode="auto">
          <a:xfrm>
            <a:off x="1908175" y="404813"/>
            <a:ext cx="66246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dirty="0"/>
              <a:t>放</a:t>
            </a:r>
            <a:r>
              <a:rPr lang="zh-CN" altLang="en-US" dirty="0">
                <a:solidFill>
                  <a:srgbClr val="FF0000"/>
                </a:solidFill>
              </a:rPr>
              <a:t>暑假</a:t>
            </a:r>
            <a:r>
              <a:rPr lang="zh-CN" altLang="en-US" dirty="0"/>
              <a:t>了，海口的小明再去哈尔滨的外婆家。</a:t>
            </a:r>
          </a:p>
        </p:txBody>
      </p:sp>
      <p:grpSp>
        <p:nvGrpSpPr>
          <p:cNvPr id="11296" name="Group 32"/>
          <p:cNvGrpSpPr>
            <a:grpSpLocks/>
          </p:cNvGrpSpPr>
          <p:nvPr/>
        </p:nvGrpSpPr>
        <p:grpSpPr bwMode="auto">
          <a:xfrm>
            <a:off x="2339975" y="3933825"/>
            <a:ext cx="3011488" cy="2519363"/>
            <a:chOff x="1474" y="2478"/>
            <a:chExt cx="1897" cy="1587"/>
          </a:xfrm>
        </p:grpSpPr>
        <p:pic>
          <p:nvPicPr>
            <p:cNvPr id="10258" name="Picture 17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EFFFF"/>
                </a:clrFrom>
                <a:clrTo>
                  <a:srgbClr val="FE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6" y="3249"/>
              <a:ext cx="355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59" name="AutoShape 18"/>
            <p:cNvSpPr>
              <a:spLocks noChangeArrowheads="1"/>
            </p:cNvSpPr>
            <p:nvPr/>
          </p:nvSpPr>
          <p:spPr bwMode="auto">
            <a:xfrm>
              <a:off x="1474" y="2478"/>
              <a:ext cx="1585" cy="772"/>
            </a:xfrm>
            <a:prstGeom prst="cloudCallout">
              <a:avLst>
                <a:gd name="adj1" fmla="val 47981"/>
                <a:gd name="adj2" fmla="val 75259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r>
                <a:rPr lang="zh-CN" altLang="en-US" sz="1800" dirty="0"/>
                <a:t>去外婆家避暑喽，嘻，带着羽绒服</a:t>
              </a:r>
              <a:r>
                <a:rPr lang="zh-CN" altLang="en-US" sz="1800" dirty="0" smtClean="0"/>
                <a:t>呢。</a:t>
              </a:r>
              <a:endParaRPr lang="en-US" altLang="zh-CN" sz="1800" dirty="0"/>
            </a:p>
          </p:txBody>
        </p:sp>
      </p:grpSp>
      <p:pic>
        <p:nvPicPr>
          <p:cNvPr id="141331" name="Picture 1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5157788"/>
            <a:ext cx="550862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1342" name="Picture 30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EFF"/>
              </a:clrFrom>
              <a:clrTo>
                <a:srgbClr val="FE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3716338"/>
            <a:ext cx="558800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1343" name="Picture 3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3716338"/>
            <a:ext cx="550863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1345" name="Picture 3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EFF"/>
              </a:clrFrom>
              <a:clrTo>
                <a:srgbClr val="FE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088" y="2492375"/>
            <a:ext cx="558800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1346" name="Picture 3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025" y="2492375"/>
            <a:ext cx="550863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36"/>
          <p:cNvGrpSpPr>
            <a:grpSpLocks/>
          </p:cNvGrpSpPr>
          <p:nvPr/>
        </p:nvGrpSpPr>
        <p:grpSpPr bwMode="auto">
          <a:xfrm>
            <a:off x="4211638" y="836613"/>
            <a:ext cx="2719387" cy="1801812"/>
            <a:chOff x="2653" y="527"/>
            <a:chExt cx="1713" cy="1135"/>
          </a:xfrm>
        </p:grpSpPr>
        <p:pic>
          <p:nvPicPr>
            <p:cNvPr id="10256" name="Picture 32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EFEFF"/>
                </a:clrFrom>
                <a:clrTo>
                  <a:srgbClr val="FEFE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4" y="845"/>
              <a:ext cx="352" cy="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57" name="AutoShape 35"/>
            <p:cNvSpPr>
              <a:spLocks noChangeArrowheads="1"/>
            </p:cNvSpPr>
            <p:nvPr/>
          </p:nvSpPr>
          <p:spPr bwMode="auto">
            <a:xfrm>
              <a:off x="2653" y="527"/>
              <a:ext cx="1361" cy="635"/>
            </a:xfrm>
            <a:prstGeom prst="cloudCallout">
              <a:avLst>
                <a:gd name="adj1" fmla="val 51616"/>
                <a:gd name="adj2" fmla="val 6244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r>
                <a:rPr lang="zh-CN" altLang="en-US" sz="1800"/>
                <a:t>奇怪，怎么不冷呢？</a:t>
              </a:r>
            </a:p>
          </p:txBody>
        </p:sp>
      </p:grpSp>
      <p:sp>
        <p:nvSpPr>
          <p:cNvPr id="141349" name="Text Box 37"/>
          <p:cNvSpPr txBox="1">
            <a:spLocks noChangeArrowheads="1"/>
          </p:cNvSpPr>
          <p:nvPr/>
        </p:nvSpPr>
        <p:spPr bwMode="auto">
          <a:xfrm>
            <a:off x="684213" y="1458913"/>
            <a:ext cx="4608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/>
              <a:t>你能解答小明的疑惑吗？</a:t>
            </a:r>
          </a:p>
        </p:txBody>
      </p:sp>
      <p:sp>
        <p:nvSpPr>
          <p:cNvPr id="141350" name="Text Box 38"/>
          <p:cNvSpPr txBox="1">
            <a:spLocks noChangeArrowheads="1"/>
          </p:cNvSpPr>
          <p:nvPr/>
        </p:nvSpPr>
        <p:spPr bwMode="auto">
          <a:xfrm>
            <a:off x="684213" y="2133600"/>
            <a:ext cx="3095699" cy="1015663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dirty="0" smtClean="0"/>
              <a:t>我国</a:t>
            </a:r>
            <a:r>
              <a:rPr lang="zh-CN" altLang="en-US" dirty="0" smtClean="0">
                <a:solidFill>
                  <a:srgbClr val="FF0000"/>
                </a:solidFill>
              </a:rPr>
              <a:t>冬季</a:t>
            </a:r>
            <a:r>
              <a:rPr lang="zh-CN" altLang="en-US" dirty="0">
                <a:solidFill>
                  <a:srgbClr val="FF0000"/>
                </a:solidFill>
              </a:rPr>
              <a:t>南北温差大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dirty="0" smtClean="0">
                <a:solidFill>
                  <a:srgbClr val="FF0000"/>
                </a:solidFill>
              </a:rPr>
              <a:t>        夏季</a:t>
            </a:r>
            <a:r>
              <a:rPr lang="zh-CN" altLang="en-US" dirty="0">
                <a:solidFill>
                  <a:srgbClr val="FF0000"/>
                </a:solidFill>
              </a:rPr>
              <a:t>南北温差小</a:t>
            </a:r>
          </a:p>
        </p:txBody>
      </p:sp>
      <p:sp>
        <p:nvSpPr>
          <p:cNvPr id="11294" name="Text Box 30"/>
          <p:cNvSpPr txBox="1">
            <a:spLocks noChangeArrowheads="1"/>
          </p:cNvSpPr>
          <p:nvPr/>
        </p:nvSpPr>
        <p:spPr bwMode="auto">
          <a:xfrm>
            <a:off x="0" y="0"/>
            <a:ext cx="8318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zh-CN" altLang="en-US" sz="1200"/>
              <a:t>  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1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19223E-7 L 0.04878 -0.1889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13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1" y="-946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141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9.9468E-7 L 0.11164 -0.1466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413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3" y="-733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141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62549E-6 L 0.17969 -0.1677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413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76" y="-839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141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1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1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27" grpId="0"/>
      <p:bldP spid="141349" grpId="0"/>
      <p:bldP spid="1413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7" name="Group 49"/>
          <p:cNvGrpSpPr>
            <a:grpSpLocks/>
          </p:cNvGrpSpPr>
          <p:nvPr/>
        </p:nvGrpSpPr>
        <p:grpSpPr bwMode="auto">
          <a:xfrm>
            <a:off x="4716463" y="498897"/>
            <a:ext cx="4427537" cy="3706813"/>
            <a:chOff x="2971" y="998"/>
            <a:chExt cx="2789" cy="2335"/>
          </a:xfrm>
        </p:grpSpPr>
        <p:pic>
          <p:nvPicPr>
            <p:cNvPr id="16398" name="Picture 4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1" y="998"/>
              <a:ext cx="2585" cy="2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9" name="Text Box 3"/>
            <p:cNvSpPr txBox="1">
              <a:spLocks noChangeArrowheads="1"/>
            </p:cNvSpPr>
            <p:nvPr/>
          </p:nvSpPr>
          <p:spPr bwMode="auto">
            <a:xfrm>
              <a:off x="3152" y="3083"/>
              <a:ext cx="260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 algn="ctr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9pPr>
            </a:lstStyle>
            <a:p>
              <a:pPr eaLnBrk="1" hangingPunct="1"/>
              <a:r>
                <a:rPr kumimoji="1" lang="zh-CN" altLang="en-US" sz="2000">
                  <a:latin typeface="楷体_GB2312" pitchFamily="49" charset="-122"/>
                </a:rPr>
                <a:t>图</a:t>
              </a:r>
              <a:r>
                <a:rPr kumimoji="1" lang="en-US" altLang="zh-CN" sz="2000"/>
                <a:t>2 </a:t>
              </a:r>
              <a:r>
                <a:rPr kumimoji="1" lang="en-US" altLang="zh-CN" sz="2000">
                  <a:latin typeface="楷体_GB2312" pitchFamily="49" charset="-122"/>
                </a:rPr>
                <a:t> </a:t>
              </a:r>
              <a:r>
                <a:rPr kumimoji="1" lang="zh-CN" altLang="en-US" sz="2000">
                  <a:latin typeface="楷体_GB2312" pitchFamily="49" charset="-122"/>
                </a:rPr>
                <a:t>我国</a:t>
              </a:r>
              <a:r>
                <a:rPr kumimoji="1" lang="en-US" altLang="zh-CN" sz="2000"/>
                <a:t>7</a:t>
              </a:r>
              <a:r>
                <a:rPr kumimoji="1" lang="zh-CN" altLang="en-US" sz="2000">
                  <a:latin typeface="楷体_GB2312" pitchFamily="49" charset="-122"/>
                </a:rPr>
                <a:t>月平均气温分布图     </a:t>
              </a:r>
            </a:p>
          </p:txBody>
        </p:sp>
      </p:grpSp>
      <p:grpSp>
        <p:nvGrpSpPr>
          <p:cNvPr id="16388" name="Group 47"/>
          <p:cNvGrpSpPr>
            <a:grpSpLocks/>
          </p:cNvGrpSpPr>
          <p:nvPr/>
        </p:nvGrpSpPr>
        <p:grpSpPr bwMode="auto">
          <a:xfrm>
            <a:off x="280988" y="476672"/>
            <a:ext cx="4435475" cy="3703638"/>
            <a:chOff x="177" y="984"/>
            <a:chExt cx="2794" cy="2333"/>
          </a:xfrm>
        </p:grpSpPr>
        <p:pic>
          <p:nvPicPr>
            <p:cNvPr id="16396" name="Picture 4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" y="984"/>
              <a:ext cx="2678" cy="2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7" name="Text Box 24"/>
            <p:cNvSpPr txBox="1">
              <a:spLocks noChangeArrowheads="1"/>
            </p:cNvSpPr>
            <p:nvPr/>
          </p:nvSpPr>
          <p:spPr bwMode="auto">
            <a:xfrm>
              <a:off x="249" y="3067"/>
              <a:ext cx="272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9pPr>
            </a:lstStyle>
            <a:p>
              <a:pPr eaLnBrk="1" hangingPunct="1"/>
              <a:r>
                <a:rPr kumimoji="1" lang="zh-CN" altLang="en-US" sz="2000">
                  <a:latin typeface="楷体_GB2312" pitchFamily="49" charset="-122"/>
                </a:rPr>
                <a:t>图</a:t>
              </a:r>
              <a:r>
                <a:rPr kumimoji="1" lang="en-US" altLang="zh-CN" sz="2000"/>
                <a:t>1</a:t>
              </a:r>
              <a:r>
                <a:rPr kumimoji="1" lang="en-US" altLang="zh-CN" sz="2000">
                  <a:latin typeface="楷体_GB2312" pitchFamily="49" charset="-122"/>
                </a:rPr>
                <a:t>  </a:t>
              </a:r>
              <a:r>
                <a:rPr kumimoji="1" lang="zh-CN" altLang="en-US" sz="2000">
                  <a:latin typeface="楷体_GB2312" pitchFamily="49" charset="-122"/>
                </a:rPr>
                <a:t>我国</a:t>
              </a:r>
              <a:r>
                <a:rPr kumimoji="1" lang="en-US" altLang="zh-CN" sz="2000"/>
                <a:t>1</a:t>
              </a:r>
              <a:r>
                <a:rPr kumimoji="1" lang="zh-CN" altLang="en-US" sz="2000">
                  <a:latin typeface="楷体_GB2312" pitchFamily="49" charset="-122"/>
                </a:rPr>
                <a:t>月平均气温分布图    </a:t>
              </a:r>
            </a:p>
          </p:txBody>
        </p:sp>
      </p:grpSp>
      <p:sp>
        <p:nvSpPr>
          <p:cNvPr id="34842" name="Text Box 26"/>
          <p:cNvSpPr txBox="1">
            <a:spLocks noChangeArrowheads="1"/>
          </p:cNvSpPr>
          <p:nvPr/>
        </p:nvSpPr>
        <p:spPr bwMode="auto">
          <a:xfrm>
            <a:off x="323528" y="4725144"/>
            <a:ext cx="48244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kumimoji="1" lang="zh-CN" altLang="en-US" sz="2800" u="sng" dirty="0"/>
              <a:t>读图第一步：读图名</a:t>
            </a:r>
          </a:p>
        </p:txBody>
      </p:sp>
      <p:sp>
        <p:nvSpPr>
          <p:cNvPr id="34843" name="AutoShape 27"/>
          <p:cNvSpPr>
            <a:spLocks noChangeArrowheads="1"/>
          </p:cNvSpPr>
          <p:nvPr/>
        </p:nvSpPr>
        <p:spPr bwMode="auto">
          <a:xfrm>
            <a:off x="1619250" y="3845347"/>
            <a:ext cx="433388" cy="431800"/>
          </a:xfrm>
          <a:prstGeom prst="downArrowCallout">
            <a:avLst>
              <a:gd name="adj1" fmla="val 29255"/>
              <a:gd name="adj2" fmla="val 29255"/>
              <a:gd name="adj3" fmla="val 16667"/>
              <a:gd name="adj4" fmla="val 66667"/>
            </a:avLst>
          </a:prstGeom>
          <a:noFill/>
          <a:ln w="19050" cap="sq">
            <a:solidFill>
              <a:srgbClr val="FF00FF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kumimoji="1" lang="zh-CN" altLang="zh-CN" b="0">
              <a:ea typeface="隶书" pitchFamily="49" charset="-122"/>
            </a:endParaRPr>
          </a:p>
        </p:txBody>
      </p:sp>
      <p:sp>
        <p:nvSpPr>
          <p:cNvPr id="34844" name="AutoShape 28"/>
          <p:cNvSpPr>
            <a:spLocks noChangeArrowheads="1"/>
          </p:cNvSpPr>
          <p:nvPr/>
        </p:nvSpPr>
        <p:spPr bwMode="auto">
          <a:xfrm>
            <a:off x="6156325" y="3870747"/>
            <a:ext cx="503238" cy="504825"/>
          </a:xfrm>
          <a:prstGeom prst="downArrowCallout">
            <a:avLst>
              <a:gd name="adj1" fmla="val 25000"/>
              <a:gd name="adj2" fmla="val 25000"/>
              <a:gd name="adj3" fmla="val 16719"/>
              <a:gd name="adj4" fmla="val 66667"/>
            </a:avLst>
          </a:prstGeom>
          <a:noFill/>
          <a:ln w="19050" cap="sq" algn="ctr">
            <a:solidFill>
              <a:srgbClr val="FF00FF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kumimoji="1" lang="zh-CN" altLang="zh-CN" b="0">
              <a:ea typeface="隶书" pitchFamily="49" charset="-122"/>
            </a:endParaRPr>
          </a:p>
        </p:txBody>
      </p:sp>
      <p:sp>
        <p:nvSpPr>
          <p:cNvPr id="16392" name="Text Box 29"/>
          <p:cNvSpPr txBox="1">
            <a:spLocks noChangeArrowheads="1"/>
          </p:cNvSpPr>
          <p:nvPr/>
        </p:nvSpPr>
        <p:spPr bwMode="auto">
          <a:xfrm>
            <a:off x="4356100" y="0"/>
            <a:ext cx="15843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kumimoji="1" lang="zh-CN" altLang="en-US" sz="4400" b="0">
                <a:solidFill>
                  <a:srgbClr val="0000CC"/>
                </a:solidFill>
                <a:ea typeface="隶书" pitchFamily="49" charset="-122"/>
              </a:rPr>
              <a:t> </a:t>
            </a:r>
            <a:endParaRPr kumimoji="1" lang="zh-CN" altLang="en-US" b="0">
              <a:ea typeface="隶书" pitchFamily="49" charset="-122"/>
            </a:endParaRPr>
          </a:p>
        </p:txBody>
      </p:sp>
      <p:sp>
        <p:nvSpPr>
          <p:cNvPr id="12330" name="Rectangle 42"/>
          <p:cNvSpPr>
            <a:spLocks noChangeArrowheads="1"/>
          </p:cNvSpPr>
          <p:nvPr/>
        </p:nvSpPr>
        <p:spPr bwMode="auto">
          <a:xfrm>
            <a:off x="1454150" y="4221585"/>
            <a:ext cx="15605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/>
              <a:t>冬季</a:t>
            </a:r>
          </a:p>
        </p:txBody>
      </p:sp>
      <p:sp>
        <p:nvSpPr>
          <p:cNvPr id="12331" name="Rectangle 43"/>
          <p:cNvSpPr>
            <a:spLocks noChangeArrowheads="1"/>
          </p:cNvSpPr>
          <p:nvPr/>
        </p:nvSpPr>
        <p:spPr bwMode="auto">
          <a:xfrm>
            <a:off x="6045200" y="4283497"/>
            <a:ext cx="14176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/>
              <a:t>夏季</a:t>
            </a:r>
          </a:p>
        </p:txBody>
      </p:sp>
      <p:sp>
        <p:nvSpPr>
          <p:cNvPr id="16" name="Rectangle 17"/>
          <p:cNvSpPr>
            <a:spLocks noChangeArrowheads="1"/>
          </p:cNvSpPr>
          <p:nvPr/>
        </p:nvSpPr>
        <p:spPr bwMode="auto">
          <a:xfrm>
            <a:off x="2124050" y="5229200"/>
            <a:ext cx="4248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u="sng" dirty="0">
                <a:latin typeface="楷体_GB2312" pitchFamily="49" charset="-122"/>
              </a:rPr>
              <a:t>读图第二步：读图例</a:t>
            </a:r>
          </a:p>
        </p:txBody>
      </p:sp>
      <p:sp>
        <p:nvSpPr>
          <p:cNvPr id="17" name="Rectangle 19"/>
          <p:cNvSpPr>
            <a:spLocks noChangeArrowheads="1"/>
          </p:cNvSpPr>
          <p:nvPr/>
        </p:nvSpPr>
        <p:spPr bwMode="auto">
          <a:xfrm>
            <a:off x="268288" y="2681710"/>
            <a:ext cx="792162" cy="1079500"/>
          </a:xfrm>
          <a:prstGeom prst="rect">
            <a:avLst/>
          </a:prstGeom>
          <a:noFill/>
          <a:ln w="1905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" name="Rectangle 20"/>
          <p:cNvSpPr>
            <a:spLocks noChangeArrowheads="1"/>
          </p:cNvSpPr>
          <p:nvPr/>
        </p:nvSpPr>
        <p:spPr bwMode="auto">
          <a:xfrm>
            <a:off x="4754563" y="2675360"/>
            <a:ext cx="792162" cy="1079500"/>
          </a:xfrm>
          <a:prstGeom prst="rect">
            <a:avLst/>
          </a:prstGeom>
          <a:noFill/>
          <a:ln w="1905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" name="Text Box 39"/>
          <p:cNvSpPr txBox="1">
            <a:spLocks noChangeArrowheads="1"/>
          </p:cNvSpPr>
          <p:nvPr/>
        </p:nvSpPr>
        <p:spPr bwMode="auto">
          <a:xfrm>
            <a:off x="4427984" y="5858108"/>
            <a:ext cx="43204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kumimoji="1" lang="zh-CN" altLang="en-US" sz="2800" u="sng" dirty="0">
                <a:latin typeface="Arial" charset="0"/>
              </a:rPr>
              <a:t>读图第三步</a:t>
            </a:r>
            <a:r>
              <a:rPr kumimoji="1" lang="zh-CN" altLang="en-US" sz="2800" u="sng" dirty="0" smtClean="0">
                <a:latin typeface="宋体" pitchFamily="2" charset="-122"/>
                <a:ea typeface="宋体" pitchFamily="2" charset="-122"/>
              </a:rPr>
              <a:t>：</a:t>
            </a:r>
            <a:r>
              <a:rPr kumimoji="1" lang="zh-CN" altLang="en-US" sz="2800" u="sng" dirty="0">
                <a:latin typeface="Arial" charset="0"/>
              </a:rPr>
              <a:t>读内容</a:t>
            </a:r>
            <a:r>
              <a:rPr kumimoji="1" lang="zh-CN" altLang="en-US" sz="2800" u="sng" dirty="0" smtClean="0">
                <a:latin typeface="楷体_GB2312" pitchFamily="49" charset="-122"/>
              </a:rPr>
              <a:t>。</a:t>
            </a:r>
            <a:endParaRPr kumimoji="1" lang="zh-CN" altLang="en-US" sz="2800" u="sng" dirty="0">
              <a:latin typeface="楷体_GB2312" pitchFamily="49" charset="-122"/>
            </a:endParaRPr>
          </a:p>
        </p:txBody>
      </p:sp>
      <p:sp>
        <p:nvSpPr>
          <p:cNvPr id="16386" name="AutoShape 35"/>
          <p:cNvSpPr>
            <a:spLocks noChangeArrowheads="1"/>
          </p:cNvSpPr>
          <p:nvPr/>
        </p:nvSpPr>
        <p:spPr bwMode="auto">
          <a:xfrm>
            <a:off x="4211960" y="260573"/>
            <a:ext cx="1944688" cy="792163"/>
          </a:xfrm>
          <a:prstGeom prst="cloudCallout">
            <a:avLst>
              <a:gd name="adj1" fmla="val -34886"/>
              <a:gd name="adj2" fmla="val 75058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en-US" sz="2000" dirty="0">
                <a:latin typeface="Arial" charset="0"/>
              </a:rPr>
              <a:t>读图验证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4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4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4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2" grpId="0"/>
      <p:bldP spid="34843" grpId="0" animBg="1"/>
      <p:bldP spid="34844" grpId="0" animBg="1"/>
      <p:bldP spid="12330" grpId="0"/>
      <p:bldP spid="12331" grpId="0"/>
      <p:bldP spid="16" grpId="0"/>
      <p:bldP spid="17" grpId="0" animBg="1"/>
      <p:bldP spid="18" grpId="0" animBg="1"/>
      <p:bldP spid="19" grpId="0"/>
      <p:bldP spid="1638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27"/>
          <p:cNvGrpSpPr>
            <a:grpSpLocks/>
          </p:cNvGrpSpPr>
          <p:nvPr/>
        </p:nvGrpSpPr>
        <p:grpSpPr bwMode="auto">
          <a:xfrm>
            <a:off x="290513" y="2503488"/>
            <a:ext cx="4437062" cy="3700462"/>
            <a:chOff x="176" y="986"/>
            <a:chExt cx="2795" cy="2331"/>
          </a:xfrm>
        </p:grpSpPr>
        <p:pic>
          <p:nvPicPr>
            <p:cNvPr id="22548" name="Picture 2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" y="986"/>
              <a:ext cx="2613" cy="20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49" name="Text Box 24"/>
            <p:cNvSpPr txBox="1">
              <a:spLocks noChangeArrowheads="1"/>
            </p:cNvSpPr>
            <p:nvPr/>
          </p:nvSpPr>
          <p:spPr bwMode="auto">
            <a:xfrm>
              <a:off x="249" y="3067"/>
              <a:ext cx="272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9pPr>
            </a:lstStyle>
            <a:p>
              <a:pPr eaLnBrk="1" hangingPunct="1"/>
              <a:r>
                <a:rPr kumimoji="1" lang="zh-CN" altLang="en-US" sz="2000">
                  <a:latin typeface="楷体_GB2312" pitchFamily="49" charset="-122"/>
                </a:rPr>
                <a:t>图</a:t>
              </a:r>
              <a:r>
                <a:rPr kumimoji="1" lang="en-US" altLang="zh-CN" sz="2000"/>
                <a:t>1</a:t>
              </a:r>
              <a:r>
                <a:rPr kumimoji="1" lang="en-US" altLang="zh-CN" sz="2000">
                  <a:latin typeface="楷体_GB2312" pitchFamily="49" charset="-122"/>
                </a:rPr>
                <a:t>  </a:t>
              </a:r>
              <a:r>
                <a:rPr kumimoji="1" lang="zh-CN" altLang="en-US" sz="2000">
                  <a:latin typeface="楷体_GB2312" pitchFamily="49" charset="-122"/>
                </a:rPr>
                <a:t>我国</a:t>
              </a:r>
              <a:r>
                <a:rPr kumimoji="1" lang="en-US" altLang="zh-CN" sz="2000"/>
                <a:t>1</a:t>
              </a:r>
              <a:r>
                <a:rPr kumimoji="1" lang="zh-CN" altLang="en-US" sz="2000">
                  <a:latin typeface="楷体_GB2312" pitchFamily="49" charset="-122"/>
                </a:rPr>
                <a:t>月平均气温分布图    </a:t>
              </a:r>
            </a:p>
          </p:txBody>
        </p:sp>
      </p:grpSp>
      <p:grpSp>
        <p:nvGrpSpPr>
          <p:cNvPr id="22531" name="Group 24"/>
          <p:cNvGrpSpPr>
            <a:grpSpLocks/>
          </p:cNvGrpSpPr>
          <p:nvPr/>
        </p:nvGrpSpPr>
        <p:grpSpPr bwMode="auto">
          <a:xfrm>
            <a:off x="4716463" y="2514600"/>
            <a:ext cx="4427537" cy="3706813"/>
            <a:chOff x="2971" y="998"/>
            <a:chExt cx="2789" cy="2335"/>
          </a:xfrm>
        </p:grpSpPr>
        <p:pic>
          <p:nvPicPr>
            <p:cNvPr id="22546" name="Picture 2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1" y="998"/>
              <a:ext cx="2585" cy="2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47" name="Text Box 3"/>
            <p:cNvSpPr txBox="1">
              <a:spLocks noChangeArrowheads="1"/>
            </p:cNvSpPr>
            <p:nvPr/>
          </p:nvSpPr>
          <p:spPr bwMode="auto">
            <a:xfrm>
              <a:off x="3152" y="3083"/>
              <a:ext cx="260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 algn="ctr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9pPr>
            </a:lstStyle>
            <a:p>
              <a:pPr eaLnBrk="1" hangingPunct="1"/>
              <a:r>
                <a:rPr kumimoji="1" lang="zh-CN" altLang="en-US" sz="2000">
                  <a:latin typeface="楷体_GB2312" pitchFamily="49" charset="-122"/>
                </a:rPr>
                <a:t>图</a:t>
              </a:r>
              <a:r>
                <a:rPr kumimoji="1" lang="en-US" altLang="zh-CN" sz="2000"/>
                <a:t>2</a:t>
              </a:r>
              <a:r>
                <a:rPr kumimoji="1" lang="en-US" altLang="zh-CN" sz="2000">
                  <a:latin typeface="楷体_GB2312" pitchFamily="49" charset="-122"/>
                </a:rPr>
                <a:t>  </a:t>
              </a:r>
              <a:r>
                <a:rPr kumimoji="1" lang="zh-CN" altLang="en-US" sz="2000">
                  <a:latin typeface="楷体_GB2312" pitchFamily="49" charset="-122"/>
                </a:rPr>
                <a:t>我国</a:t>
              </a:r>
              <a:r>
                <a:rPr kumimoji="1" lang="en-US" altLang="zh-CN" sz="2000"/>
                <a:t>7</a:t>
              </a:r>
              <a:r>
                <a:rPr kumimoji="1" lang="zh-CN" altLang="en-US" sz="2000">
                  <a:latin typeface="楷体_GB2312" pitchFamily="49" charset="-122"/>
                </a:rPr>
                <a:t>月平均气温分布图     </a:t>
              </a:r>
            </a:p>
          </p:txBody>
        </p:sp>
      </p:grpSp>
      <p:sp>
        <p:nvSpPr>
          <p:cNvPr id="22532" name="Text Box 11"/>
          <p:cNvSpPr txBox="1">
            <a:spLocks noChangeArrowheads="1"/>
          </p:cNvSpPr>
          <p:nvPr/>
        </p:nvSpPr>
        <p:spPr bwMode="auto">
          <a:xfrm>
            <a:off x="323602" y="1452611"/>
            <a:ext cx="8424862" cy="1040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zh-CN" altLang="en-US" sz="2800" dirty="0" smtClean="0"/>
              <a:t>请</a:t>
            </a:r>
            <a:r>
              <a:rPr lang="zh-CN" altLang="en-US" sz="2800" dirty="0"/>
              <a:t>大家根据</a:t>
            </a:r>
            <a:r>
              <a:rPr lang="zh-CN" altLang="en-US" sz="2800" dirty="0">
                <a:solidFill>
                  <a:srgbClr val="FF0000"/>
                </a:solidFill>
              </a:rPr>
              <a:t>等温线的数值计算</a:t>
            </a:r>
            <a:r>
              <a:rPr lang="zh-CN" altLang="en-US" sz="2800" dirty="0"/>
              <a:t>并且比较一下</a:t>
            </a:r>
            <a:r>
              <a:rPr lang="zh-CN" altLang="en-US" sz="2800" dirty="0" smtClean="0"/>
              <a:t>冬季   和</a:t>
            </a:r>
            <a:r>
              <a:rPr lang="zh-CN" altLang="en-US" sz="2800" dirty="0"/>
              <a:t>夏季</a:t>
            </a:r>
            <a:r>
              <a:rPr lang="zh-CN" altLang="en-US" sz="2800" dirty="0" smtClean="0"/>
              <a:t>漠河</a:t>
            </a:r>
            <a:r>
              <a:rPr lang="zh-CN" altLang="en-US" sz="2800" dirty="0"/>
              <a:t>与海口的温差大约是多少度？ </a:t>
            </a:r>
          </a:p>
        </p:txBody>
      </p:sp>
      <p:sp>
        <p:nvSpPr>
          <p:cNvPr id="22533" name="Text Box 10"/>
          <p:cNvSpPr txBox="1">
            <a:spLocks noChangeArrowheads="1"/>
          </p:cNvSpPr>
          <p:nvPr/>
        </p:nvSpPr>
        <p:spPr bwMode="auto">
          <a:xfrm>
            <a:off x="457200" y="685800"/>
            <a:ext cx="2601913" cy="6413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rgbClr val="262673"/>
                </a:solidFill>
                <a:latin typeface="Arial" charset="0"/>
                <a:ea typeface="黑体" pitchFamily="49" charset="-122"/>
              </a:rPr>
              <a:t>温故知新</a:t>
            </a:r>
          </a:p>
        </p:txBody>
      </p:sp>
      <p:sp>
        <p:nvSpPr>
          <p:cNvPr id="22535" name="Text Box 15"/>
          <p:cNvSpPr txBox="1">
            <a:spLocks noChangeArrowheads="1"/>
          </p:cNvSpPr>
          <p:nvPr/>
        </p:nvSpPr>
        <p:spPr bwMode="auto">
          <a:xfrm>
            <a:off x="2876550" y="5405438"/>
            <a:ext cx="863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800"/>
              <a:t>海口</a:t>
            </a:r>
          </a:p>
        </p:txBody>
      </p:sp>
      <p:sp>
        <p:nvSpPr>
          <p:cNvPr id="22537" name="Text Box 17"/>
          <p:cNvSpPr txBox="1">
            <a:spLocks noChangeArrowheads="1"/>
          </p:cNvSpPr>
          <p:nvPr/>
        </p:nvSpPr>
        <p:spPr bwMode="auto">
          <a:xfrm>
            <a:off x="7237413" y="5394325"/>
            <a:ext cx="863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800"/>
              <a:t>海口</a:t>
            </a:r>
          </a:p>
        </p:txBody>
      </p:sp>
      <p:sp>
        <p:nvSpPr>
          <p:cNvPr id="40982" name="Text Box 22"/>
          <p:cNvSpPr txBox="1">
            <a:spLocks noChangeArrowheads="1"/>
          </p:cNvSpPr>
          <p:nvPr/>
        </p:nvSpPr>
        <p:spPr bwMode="auto">
          <a:xfrm>
            <a:off x="1403350" y="3644900"/>
            <a:ext cx="2020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>
                <a:latin typeface="楷体_GB2312" pitchFamily="49" charset="-122"/>
              </a:rPr>
              <a:t>温差约</a:t>
            </a:r>
            <a:r>
              <a:rPr lang="en-US" altLang="zh-CN"/>
              <a:t>44</a:t>
            </a:r>
            <a:r>
              <a:rPr lang="en-US" altLang="zh-CN">
                <a:latin typeface="楷体_GB2312" pitchFamily="49" charset="-122"/>
              </a:rPr>
              <a:t>℃</a:t>
            </a:r>
            <a:r>
              <a:rPr lang="zh-CN" altLang="en-US">
                <a:latin typeface="楷体_GB2312" pitchFamily="49" charset="-122"/>
              </a:rPr>
              <a:t>多</a:t>
            </a:r>
          </a:p>
        </p:txBody>
      </p:sp>
      <p:sp>
        <p:nvSpPr>
          <p:cNvPr id="5" name="Text Box 22"/>
          <p:cNvSpPr txBox="1">
            <a:spLocks noChangeArrowheads="1"/>
          </p:cNvSpPr>
          <p:nvPr/>
        </p:nvSpPr>
        <p:spPr bwMode="auto">
          <a:xfrm>
            <a:off x="6156325" y="3716338"/>
            <a:ext cx="1870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>
                <a:latin typeface="楷体_GB2312" pitchFamily="49" charset="-122"/>
              </a:rPr>
              <a:t>温差约</a:t>
            </a:r>
            <a:r>
              <a:rPr lang="en-US" altLang="zh-CN"/>
              <a:t>8</a:t>
            </a:r>
            <a:r>
              <a:rPr lang="en-US" altLang="zh-CN">
                <a:latin typeface="楷体_GB2312" pitchFamily="49" charset="-122"/>
              </a:rPr>
              <a:t>℃</a:t>
            </a:r>
            <a:r>
              <a:rPr lang="zh-CN" altLang="en-US">
                <a:latin typeface="宋体" pitchFamily="2" charset="-122"/>
                <a:ea typeface="宋体" pitchFamily="2" charset="-122"/>
              </a:rPr>
              <a:t>多</a:t>
            </a:r>
          </a:p>
        </p:txBody>
      </p:sp>
      <p:sp>
        <p:nvSpPr>
          <p:cNvPr id="40980" name="Text Box 20"/>
          <p:cNvSpPr txBox="1">
            <a:spLocks noChangeArrowheads="1"/>
          </p:cNvSpPr>
          <p:nvPr/>
        </p:nvSpPr>
        <p:spPr bwMode="auto">
          <a:xfrm>
            <a:off x="1295400" y="6237288"/>
            <a:ext cx="3276600" cy="457200"/>
          </a:xfrm>
          <a:prstGeom prst="rect">
            <a:avLst/>
          </a:prstGeom>
          <a:solidFill>
            <a:srgbClr val="FFFFFF">
              <a:alpha val="7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0000"/>
                </a:solidFill>
                <a:latin typeface="Arial" charset="0"/>
              </a:rPr>
              <a:t>冬季南北温差大</a:t>
            </a:r>
          </a:p>
        </p:txBody>
      </p:sp>
      <p:sp>
        <p:nvSpPr>
          <p:cNvPr id="40981" name="Text Box 21"/>
          <p:cNvSpPr txBox="1">
            <a:spLocks noChangeArrowheads="1"/>
          </p:cNvSpPr>
          <p:nvPr/>
        </p:nvSpPr>
        <p:spPr bwMode="auto">
          <a:xfrm>
            <a:off x="5475288" y="6237288"/>
            <a:ext cx="3200400" cy="457200"/>
          </a:xfrm>
          <a:prstGeom prst="rect">
            <a:avLst/>
          </a:prstGeom>
          <a:solidFill>
            <a:srgbClr val="FFFFFF">
              <a:alpha val="8705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0000"/>
                </a:solidFill>
                <a:latin typeface="Arial" charset="0"/>
              </a:rPr>
              <a:t>夏季南北温差小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2" grpId="0"/>
      <p:bldP spid="5" grpId="0"/>
      <p:bldP spid="40980" grpId="0" animBg="1"/>
      <p:bldP spid="4098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7"/>
          <p:cNvGrpSpPr>
            <a:grpSpLocks/>
          </p:cNvGrpSpPr>
          <p:nvPr/>
        </p:nvGrpSpPr>
        <p:grpSpPr bwMode="auto">
          <a:xfrm>
            <a:off x="4716463" y="2514600"/>
            <a:ext cx="4427537" cy="3706813"/>
            <a:chOff x="2971" y="998"/>
            <a:chExt cx="2789" cy="2335"/>
          </a:xfrm>
        </p:grpSpPr>
        <p:pic>
          <p:nvPicPr>
            <p:cNvPr id="23574" name="Picture 2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1" y="998"/>
              <a:ext cx="2585" cy="2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75" name="Text Box 3"/>
            <p:cNvSpPr txBox="1">
              <a:spLocks noChangeArrowheads="1"/>
            </p:cNvSpPr>
            <p:nvPr/>
          </p:nvSpPr>
          <p:spPr bwMode="auto">
            <a:xfrm>
              <a:off x="3152" y="3083"/>
              <a:ext cx="260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 algn="ctr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9pPr>
            </a:lstStyle>
            <a:p>
              <a:pPr eaLnBrk="1" hangingPunct="1"/>
              <a:r>
                <a:rPr kumimoji="1" lang="zh-CN" altLang="en-US" sz="2000">
                  <a:latin typeface="楷体_GB2312" pitchFamily="49" charset="-122"/>
                </a:rPr>
                <a:t>图</a:t>
              </a:r>
              <a:r>
                <a:rPr kumimoji="1" lang="en-US" altLang="zh-CN" sz="2000"/>
                <a:t>2</a:t>
              </a:r>
              <a:r>
                <a:rPr kumimoji="1" lang="en-US" altLang="zh-CN" sz="2000">
                  <a:latin typeface="楷体_GB2312" pitchFamily="49" charset="-122"/>
                </a:rPr>
                <a:t>  </a:t>
              </a:r>
              <a:r>
                <a:rPr kumimoji="1" lang="zh-CN" altLang="en-US" sz="2000">
                  <a:latin typeface="楷体_GB2312" pitchFamily="49" charset="-122"/>
                </a:rPr>
                <a:t>我国</a:t>
              </a:r>
              <a:r>
                <a:rPr kumimoji="1" lang="en-US" altLang="zh-CN" sz="2000"/>
                <a:t>7</a:t>
              </a:r>
              <a:r>
                <a:rPr kumimoji="1" lang="zh-CN" altLang="en-US" sz="2000">
                  <a:latin typeface="楷体_GB2312" pitchFamily="49" charset="-122"/>
                </a:rPr>
                <a:t>月平均气温分布图     </a:t>
              </a:r>
            </a:p>
          </p:txBody>
        </p:sp>
      </p:grpSp>
      <p:grpSp>
        <p:nvGrpSpPr>
          <p:cNvPr id="23555" name="Group 30"/>
          <p:cNvGrpSpPr>
            <a:grpSpLocks/>
          </p:cNvGrpSpPr>
          <p:nvPr/>
        </p:nvGrpSpPr>
        <p:grpSpPr bwMode="auto">
          <a:xfrm>
            <a:off x="279400" y="2492375"/>
            <a:ext cx="4437063" cy="3703638"/>
            <a:chOff x="176" y="984"/>
            <a:chExt cx="2795" cy="2333"/>
          </a:xfrm>
        </p:grpSpPr>
        <p:pic>
          <p:nvPicPr>
            <p:cNvPr id="23572" name="Picture 3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" y="984"/>
              <a:ext cx="2613" cy="2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73" name="Text Box 24"/>
            <p:cNvSpPr txBox="1">
              <a:spLocks noChangeArrowheads="1"/>
            </p:cNvSpPr>
            <p:nvPr/>
          </p:nvSpPr>
          <p:spPr bwMode="auto">
            <a:xfrm>
              <a:off x="249" y="3067"/>
              <a:ext cx="272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9pPr>
            </a:lstStyle>
            <a:p>
              <a:pPr eaLnBrk="1" hangingPunct="1"/>
              <a:r>
                <a:rPr kumimoji="1" lang="zh-CN" altLang="en-US" sz="2000">
                  <a:latin typeface="楷体_GB2312" pitchFamily="49" charset="-122"/>
                </a:rPr>
                <a:t>图</a:t>
              </a:r>
              <a:r>
                <a:rPr kumimoji="1" lang="en-US" altLang="zh-CN" sz="2000"/>
                <a:t>1 </a:t>
              </a:r>
              <a:r>
                <a:rPr kumimoji="1" lang="en-US" altLang="zh-CN" sz="2000">
                  <a:latin typeface="楷体_GB2312" pitchFamily="49" charset="-122"/>
                </a:rPr>
                <a:t> </a:t>
              </a:r>
              <a:r>
                <a:rPr kumimoji="1" lang="zh-CN" altLang="en-US" sz="2000">
                  <a:latin typeface="楷体_GB2312" pitchFamily="49" charset="-122"/>
                </a:rPr>
                <a:t>我国</a:t>
              </a:r>
              <a:r>
                <a:rPr kumimoji="1" lang="en-US" altLang="zh-CN" sz="2000"/>
                <a:t>1</a:t>
              </a:r>
              <a:r>
                <a:rPr kumimoji="1" lang="zh-CN" altLang="en-US" sz="2000">
                  <a:latin typeface="楷体_GB2312" pitchFamily="49" charset="-122"/>
                </a:rPr>
                <a:t>月平均气温分布图    </a:t>
              </a:r>
            </a:p>
          </p:txBody>
        </p:sp>
      </p:grpSp>
      <p:sp>
        <p:nvSpPr>
          <p:cNvPr id="23556" name="Text Box 11"/>
          <p:cNvSpPr txBox="1">
            <a:spLocks noChangeArrowheads="1"/>
          </p:cNvSpPr>
          <p:nvPr/>
        </p:nvSpPr>
        <p:spPr bwMode="auto">
          <a:xfrm>
            <a:off x="395288" y="1557338"/>
            <a:ext cx="9145587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zh-CN" altLang="en-US" dirty="0">
                <a:latin typeface="Arial" charset="0"/>
              </a:rPr>
              <a:t>　　</a:t>
            </a:r>
            <a:r>
              <a:rPr lang="zh-CN" altLang="en-US" dirty="0"/>
              <a:t>请同学们比较冬季和夏季平均气温</a:t>
            </a:r>
            <a:r>
              <a:rPr lang="zh-CN" altLang="en-US" dirty="0" smtClean="0"/>
              <a:t>在</a:t>
            </a:r>
            <a:r>
              <a:rPr lang="en-US" altLang="zh-CN" dirty="0" smtClean="0">
                <a:solidFill>
                  <a:srgbClr val="FF0000"/>
                </a:solidFill>
              </a:rPr>
              <a:t>20℃</a:t>
            </a:r>
            <a:r>
              <a:rPr lang="zh-CN" altLang="en-US" dirty="0">
                <a:solidFill>
                  <a:srgbClr val="FF0000"/>
                </a:solidFill>
              </a:rPr>
              <a:t>以上</a:t>
            </a:r>
            <a:r>
              <a:rPr lang="zh-CN" altLang="en-US" dirty="0"/>
              <a:t>的地区范围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dirty="0"/>
              <a:t>有什么不同？</a:t>
            </a:r>
          </a:p>
        </p:txBody>
      </p:sp>
      <p:sp>
        <p:nvSpPr>
          <p:cNvPr id="23557" name="Text Box 10"/>
          <p:cNvSpPr txBox="1">
            <a:spLocks noChangeArrowheads="1"/>
          </p:cNvSpPr>
          <p:nvPr/>
        </p:nvSpPr>
        <p:spPr bwMode="auto">
          <a:xfrm>
            <a:off x="457200" y="685800"/>
            <a:ext cx="2601913" cy="6413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rgbClr val="262673"/>
                </a:solidFill>
                <a:latin typeface="Arial" charset="0"/>
                <a:ea typeface="黑体" pitchFamily="49" charset="-122"/>
              </a:rPr>
              <a:t>温故知新</a:t>
            </a:r>
          </a:p>
        </p:txBody>
      </p:sp>
      <p:sp>
        <p:nvSpPr>
          <p:cNvPr id="40988" name="Freeform 28"/>
          <p:cNvSpPr>
            <a:spLocks/>
          </p:cNvSpPr>
          <p:nvPr/>
        </p:nvSpPr>
        <p:spPr bwMode="auto">
          <a:xfrm>
            <a:off x="3635375" y="5068888"/>
            <a:ext cx="152400" cy="304800"/>
          </a:xfrm>
          <a:custGeom>
            <a:avLst/>
            <a:gdLst>
              <a:gd name="T0" fmla="*/ 2147483647 w 96"/>
              <a:gd name="T1" fmla="*/ 0 h 192"/>
              <a:gd name="T2" fmla="*/ 2147483647 w 96"/>
              <a:gd name="T3" fmla="*/ 2147483647 h 192"/>
              <a:gd name="T4" fmla="*/ 0 w 96"/>
              <a:gd name="T5" fmla="*/ 2147483647 h 192"/>
              <a:gd name="T6" fmla="*/ 2147483647 w 96"/>
              <a:gd name="T7" fmla="*/ 2147483647 h 192"/>
              <a:gd name="T8" fmla="*/ 2147483647 w 96"/>
              <a:gd name="T9" fmla="*/ 2147483647 h 192"/>
              <a:gd name="T10" fmla="*/ 2147483647 w 96"/>
              <a:gd name="T11" fmla="*/ 0 h 19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96"/>
              <a:gd name="T19" fmla="*/ 0 h 192"/>
              <a:gd name="T20" fmla="*/ 96 w 96"/>
              <a:gd name="T21" fmla="*/ 192 h 19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96" h="192">
                <a:moveTo>
                  <a:pt x="96" y="0"/>
                </a:moveTo>
                <a:lnTo>
                  <a:pt x="48" y="144"/>
                </a:lnTo>
                <a:lnTo>
                  <a:pt x="0" y="96"/>
                </a:lnTo>
                <a:lnTo>
                  <a:pt x="48" y="192"/>
                </a:lnTo>
                <a:lnTo>
                  <a:pt x="96" y="144"/>
                </a:lnTo>
                <a:lnTo>
                  <a:pt x="96" y="0"/>
                </a:lnTo>
                <a:close/>
              </a:path>
            </a:pathLst>
          </a:custGeom>
          <a:solidFill>
            <a:srgbClr val="FF0000">
              <a:alpha val="38039"/>
            </a:srgbClr>
          </a:solidFill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0993" name="Text Box 33"/>
          <p:cNvSpPr txBox="1">
            <a:spLocks noChangeArrowheads="1"/>
          </p:cNvSpPr>
          <p:nvPr/>
        </p:nvSpPr>
        <p:spPr bwMode="auto">
          <a:xfrm>
            <a:off x="2771800" y="6207695"/>
            <a:ext cx="4246563" cy="461665"/>
          </a:xfrm>
          <a:prstGeom prst="rect">
            <a:avLst/>
          </a:prstGeom>
          <a:solidFill>
            <a:srgbClr val="FFFFFF">
              <a:alpha val="8705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dirty="0" smtClean="0">
                <a:solidFill>
                  <a:srgbClr val="FF0000"/>
                </a:solidFill>
                <a:latin typeface="Arial" charset="0"/>
              </a:rPr>
              <a:t>夏季除</a:t>
            </a:r>
            <a:r>
              <a:rPr lang="zh-CN" altLang="en-US" dirty="0" smtClean="0">
                <a:latin typeface="Arial" charset="0"/>
              </a:rPr>
              <a:t>青藏高原</a:t>
            </a:r>
            <a:r>
              <a:rPr lang="zh-CN" altLang="en-US" dirty="0" smtClean="0">
                <a:solidFill>
                  <a:srgbClr val="FF0000"/>
                </a:solidFill>
                <a:latin typeface="Arial" charset="0"/>
              </a:rPr>
              <a:t>外，普遍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高温</a:t>
            </a:r>
          </a:p>
        </p:txBody>
      </p:sp>
      <p:sp>
        <p:nvSpPr>
          <p:cNvPr id="40987" name="Freeform 27"/>
          <p:cNvSpPr>
            <a:spLocks/>
          </p:cNvSpPr>
          <p:nvPr/>
        </p:nvSpPr>
        <p:spPr bwMode="auto">
          <a:xfrm>
            <a:off x="2700338" y="5518150"/>
            <a:ext cx="161925" cy="215900"/>
          </a:xfrm>
          <a:custGeom>
            <a:avLst/>
            <a:gdLst>
              <a:gd name="T0" fmla="*/ 2147483647 w 144"/>
              <a:gd name="T1" fmla="*/ 0 h 192"/>
              <a:gd name="T2" fmla="*/ 2147483647 w 144"/>
              <a:gd name="T3" fmla="*/ 2147483647 h 192"/>
              <a:gd name="T4" fmla="*/ 2147483647 w 144"/>
              <a:gd name="T5" fmla="*/ 2147483647 h 192"/>
              <a:gd name="T6" fmla="*/ 2147483647 w 144"/>
              <a:gd name="T7" fmla="*/ 2147483647 h 192"/>
              <a:gd name="T8" fmla="*/ 0 w 144"/>
              <a:gd name="T9" fmla="*/ 2147483647 h 192"/>
              <a:gd name="T10" fmla="*/ 0 w 144"/>
              <a:gd name="T11" fmla="*/ 2147483647 h 192"/>
              <a:gd name="T12" fmla="*/ 2147483647 w 144"/>
              <a:gd name="T13" fmla="*/ 0 h 19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44"/>
              <a:gd name="T22" fmla="*/ 0 h 192"/>
              <a:gd name="T23" fmla="*/ 144 w 144"/>
              <a:gd name="T24" fmla="*/ 192 h 19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44" h="192">
                <a:moveTo>
                  <a:pt x="48" y="0"/>
                </a:moveTo>
                <a:lnTo>
                  <a:pt x="96" y="48"/>
                </a:lnTo>
                <a:lnTo>
                  <a:pt x="144" y="96"/>
                </a:lnTo>
                <a:lnTo>
                  <a:pt x="96" y="192"/>
                </a:lnTo>
                <a:lnTo>
                  <a:pt x="0" y="192"/>
                </a:lnTo>
                <a:lnTo>
                  <a:pt x="0" y="96"/>
                </a:lnTo>
                <a:lnTo>
                  <a:pt x="48" y="0"/>
                </a:lnTo>
                <a:close/>
              </a:path>
            </a:pathLst>
          </a:custGeom>
          <a:solidFill>
            <a:srgbClr val="FF0000">
              <a:alpha val="38039"/>
            </a:srgbClr>
          </a:solidFill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0986" name="Freeform 26"/>
          <p:cNvSpPr>
            <a:spLocks/>
          </p:cNvSpPr>
          <p:nvPr/>
        </p:nvSpPr>
        <p:spPr bwMode="auto">
          <a:xfrm>
            <a:off x="5003800" y="2700338"/>
            <a:ext cx="3671888" cy="3016250"/>
          </a:xfrm>
          <a:custGeom>
            <a:avLst/>
            <a:gdLst>
              <a:gd name="T0" fmla="*/ 2147483647 w 2832"/>
              <a:gd name="T1" fmla="*/ 2147483647 h 2256"/>
              <a:gd name="T2" fmla="*/ 2147483647 w 2832"/>
              <a:gd name="T3" fmla="*/ 0 h 2256"/>
              <a:gd name="T4" fmla="*/ 2147483647 w 2832"/>
              <a:gd name="T5" fmla="*/ 2147483647 h 2256"/>
              <a:gd name="T6" fmla="*/ 2147483647 w 2832"/>
              <a:gd name="T7" fmla="*/ 2147483647 h 2256"/>
              <a:gd name="T8" fmla="*/ 2147483647 w 2832"/>
              <a:gd name="T9" fmla="*/ 2147483647 h 2256"/>
              <a:gd name="T10" fmla="*/ 2147483647 w 2832"/>
              <a:gd name="T11" fmla="*/ 2147483647 h 2256"/>
              <a:gd name="T12" fmla="*/ 2147483647 w 2832"/>
              <a:gd name="T13" fmla="*/ 2147483647 h 2256"/>
              <a:gd name="T14" fmla="*/ 2147483647 w 2832"/>
              <a:gd name="T15" fmla="*/ 2147483647 h 2256"/>
              <a:gd name="T16" fmla="*/ 2147483647 w 2832"/>
              <a:gd name="T17" fmla="*/ 2147483647 h 2256"/>
              <a:gd name="T18" fmla="*/ 2147483647 w 2832"/>
              <a:gd name="T19" fmla="*/ 2147483647 h 2256"/>
              <a:gd name="T20" fmla="*/ 2147483647 w 2832"/>
              <a:gd name="T21" fmla="*/ 2147483647 h 2256"/>
              <a:gd name="T22" fmla="*/ 2147483647 w 2832"/>
              <a:gd name="T23" fmla="*/ 2147483647 h 2256"/>
              <a:gd name="T24" fmla="*/ 2147483647 w 2832"/>
              <a:gd name="T25" fmla="*/ 2147483647 h 2256"/>
              <a:gd name="T26" fmla="*/ 2147483647 w 2832"/>
              <a:gd name="T27" fmla="*/ 2147483647 h 2256"/>
              <a:gd name="T28" fmla="*/ 2147483647 w 2832"/>
              <a:gd name="T29" fmla="*/ 2147483647 h 2256"/>
              <a:gd name="T30" fmla="*/ 2147483647 w 2832"/>
              <a:gd name="T31" fmla="*/ 2147483647 h 2256"/>
              <a:gd name="T32" fmla="*/ 2147483647 w 2832"/>
              <a:gd name="T33" fmla="*/ 2147483647 h 2256"/>
              <a:gd name="T34" fmla="*/ 2147483647 w 2832"/>
              <a:gd name="T35" fmla="*/ 2147483647 h 2256"/>
              <a:gd name="T36" fmla="*/ 2147483647 w 2832"/>
              <a:gd name="T37" fmla="*/ 2147483647 h 2256"/>
              <a:gd name="T38" fmla="*/ 2147483647 w 2832"/>
              <a:gd name="T39" fmla="*/ 2147483647 h 2256"/>
              <a:gd name="T40" fmla="*/ 2147483647 w 2832"/>
              <a:gd name="T41" fmla="*/ 2147483647 h 2256"/>
              <a:gd name="T42" fmla="*/ 2147483647 w 2832"/>
              <a:gd name="T43" fmla="*/ 2147483647 h 2256"/>
              <a:gd name="T44" fmla="*/ 2147483647 w 2832"/>
              <a:gd name="T45" fmla="*/ 2147483647 h 2256"/>
              <a:gd name="T46" fmla="*/ 2147483647 w 2832"/>
              <a:gd name="T47" fmla="*/ 2147483647 h 2256"/>
              <a:gd name="T48" fmla="*/ 2147483647 w 2832"/>
              <a:gd name="T49" fmla="*/ 2147483647 h 2256"/>
              <a:gd name="T50" fmla="*/ 2147483647 w 2832"/>
              <a:gd name="T51" fmla="*/ 2147483647 h 2256"/>
              <a:gd name="T52" fmla="*/ 2147483647 w 2832"/>
              <a:gd name="T53" fmla="*/ 2147483647 h 2256"/>
              <a:gd name="T54" fmla="*/ 2147483647 w 2832"/>
              <a:gd name="T55" fmla="*/ 2147483647 h 2256"/>
              <a:gd name="T56" fmla="*/ 2147483647 w 2832"/>
              <a:gd name="T57" fmla="*/ 2147483647 h 2256"/>
              <a:gd name="T58" fmla="*/ 2147483647 w 2832"/>
              <a:gd name="T59" fmla="*/ 2147483647 h 2256"/>
              <a:gd name="T60" fmla="*/ 2147483647 w 2832"/>
              <a:gd name="T61" fmla="*/ 2147483647 h 2256"/>
              <a:gd name="T62" fmla="*/ 2147483647 w 2832"/>
              <a:gd name="T63" fmla="*/ 2147483647 h 2256"/>
              <a:gd name="T64" fmla="*/ 2147483647 w 2832"/>
              <a:gd name="T65" fmla="*/ 2147483647 h 2256"/>
              <a:gd name="T66" fmla="*/ 2147483647 w 2832"/>
              <a:gd name="T67" fmla="*/ 2147483647 h 2256"/>
              <a:gd name="T68" fmla="*/ 2147483647 w 2832"/>
              <a:gd name="T69" fmla="*/ 2147483647 h 2256"/>
              <a:gd name="T70" fmla="*/ 2147483647 w 2832"/>
              <a:gd name="T71" fmla="*/ 2147483647 h 2256"/>
              <a:gd name="T72" fmla="*/ 2147483647 w 2832"/>
              <a:gd name="T73" fmla="*/ 2147483647 h 2256"/>
              <a:gd name="T74" fmla="*/ 2147483647 w 2832"/>
              <a:gd name="T75" fmla="*/ 2147483647 h 2256"/>
              <a:gd name="T76" fmla="*/ 2147483647 w 2832"/>
              <a:gd name="T77" fmla="*/ 2147483647 h 2256"/>
              <a:gd name="T78" fmla="*/ 2147483647 w 2832"/>
              <a:gd name="T79" fmla="*/ 2147483647 h 2256"/>
              <a:gd name="T80" fmla="*/ 2147483647 w 2832"/>
              <a:gd name="T81" fmla="*/ 2147483647 h 2256"/>
              <a:gd name="T82" fmla="*/ 2147483647 w 2832"/>
              <a:gd name="T83" fmla="*/ 2147483647 h 2256"/>
              <a:gd name="T84" fmla="*/ 2147483647 w 2832"/>
              <a:gd name="T85" fmla="*/ 2147483647 h 2256"/>
              <a:gd name="T86" fmla="*/ 2147483647 w 2832"/>
              <a:gd name="T87" fmla="*/ 2147483647 h 2256"/>
              <a:gd name="T88" fmla="*/ 2147483647 w 2832"/>
              <a:gd name="T89" fmla="*/ 2147483647 h 2256"/>
              <a:gd name="T90" fmla="*/ 2147483647 w 2832"/>
              <a:gd name="T91" fmla="*/ 2147483647 h 2256"/>
              <a:gd name="T92" fmla="*/ 2147483647 w 2832"/>
              <a:gd name="T93" fmla="*/ 2147483647 h 2256"/>
              <a:gd name="T94" fmla="*/ 2147483647 w 2832"/>
              <a:gd name="T95" fmla="*/ 2147483647 h 2256"/>
              <a:gd name="T96" fmla="*/ 2147483647 w 2832"/>
              <a:gd name="T97" fmla="*/ 2147483647 h 2256"/>
              <a:gd name="T98" fmla="*/ 2147483647 w 2832"/>
              <a:gd name="T99" fmla="*/ 2147483647 h 2256"/>
              <a:gd name="T100" fmla="*/ 2147483647 w 2832"/>
              <a:gd name="T101" fmla="*/ 2147483647 h 2256"/>
              <a:gd name="T102" fmla="*/ 2147483647 w 2832"/>
              <a:gd name="T103" fmla="*/ 2147483647 h 2256"/>
              <a:gd name="T104" fmla="*/ 2147483647 w 2832"/>
              <a:gd name="T105" fmla="*/ 2147483647 h 2256"/>
              <a:gd name="T106" fmla="*/ 2147483647 w 2832"/>
              <a:gd name="T107" fmla="*/ 2147483647 h 2256"/>
              <a:gd name="T108" fmla="*/ 2147483647 w 2832"/>
              <a:gd name="T109" fmla="*/ 2147483647 h 2256"/>
              <a:gd name="T110" fmla="*/ 2147483647 w 2832"/>
              <a:gd name="T111" fmla="*/ 2147483647 h 2256"/>
              <a:gd name="T112" fmla="*/ 2147483647 w 2832"/>
              <a:gd name="T113" fmla="*/ 2147483647 h 2256"/>
              <a:gd name="T114" fmla="*/ 2147483647 w 2832"/>
              <a:gd name="T115" fmla="*/ 2147483647 h 225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2832"/>
              <a:gd name="T175" fmla="*/ 0 h 2256"/>
              <a:gd name="T176" fmla="*/ 2832 w 2832"/>
              <a:gd name="T177" fmla="*/ 2256 h 225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2832" h="2256">
                <a:moveTo>
                  <a:pt x="2160" y="48"/>
                </a:moveTo>
                <a:lnTo>
                  <a:pt x="2256" y="144"/>
                </a:lnTo>
                <a:lnTo>
                  <a:pt x="2304" y="48"/>
                </a:lnTo>
                <a:lnTo>
                  <a:pt x="2352" y="0"/>
                </a:lnTo>
                <a:lnTo>
                  <a:pt x="2448" y="96"/>
                </a:lnTo>
                <a:lnTo>
                  <a:pt x="2544" y="144"/>
                </a:lnTo>
                <a:lnTo>
                  <a:pt x="2640" y="192"/>
                </a:lnTo>
                <a:lnTo>
                  <a:pt x="2688" y="240"/>
                </a:lnTo>
                <a:lnTo>
                  <a:pt x="2784" y="192"/>
                </a:lnTo>
                <a:lnTo>
                  <a:pt x="2832" y="144"/>
                </a:lnTo>
                <a:lnTo>
                  <a:pt x="2784" y="336"/>
                </a:lnTo>
                <a:lnTo>
                  <a:pt x="2784" y="432"/>
                </a:lnTo>
                <a:lnTo>
                  <a:pt x="2736" y="384"/>
                </a:lnTo>
                <a:lnTo>
                  <a:pt x="2688" y="432"/>
                </a:lnTo>
                <a:lnTo>
                  <a:pt x="2688" y="576"/>
                </a:lnTo>
                <a:lnTo>
                  <a:pt x="2592" y="672"/>
                </a:lnTo>
                <a:lnTo>
                  <a:pt x="2448" y="768"/>
                </a:lnTo>
                <a:lnTo>
                  <a:pt x="2352" y="816"/>
                </a:lnTo>
                <a:lnTo>
                  <a:pt x="2256" y="912"/>
                </a:lnTo>
                <a:lnTo>
                  <a:pt x="2304" y="768"/>
                </a:lnTo>
                <a:lnTo>
                  <a:pt x="2208" y="816"/>
                </a:lnTo>
                <a:lnTo>
                  <a:pt x="2160" y="912"/>
                </a:lnTo>
                <a:lnTo>
                  <a:pt x="2160" y="1008"/>
                </a:lnTo>
                <a:lnTo>
                  <a:pt x="2256" y="1008"/>
                </a:lnTo>
                <a:lnTo>
                  <a:pt x="2352" y="1008"/>
                </a:lnTo>
                <a:lnTo>
                  <a:pt x="2208" y="1104"/>
                </a:lnTo>
                <a:lnTo>
                  <a:pt x="2256" y="1200"/>
                </a:lnTo>
                <a:lnTo>
                  <a:pt x="2304" y="1296"/>
                </a:lnTo>
                <a:lnTo>
                  <a:pt x="2400" y="1440"/>
                </a:lnTo>
                <a:lnTo>
                  <a:pt x="2352" y="1632"/>
                </a:lnTo>
                <a:lnTo>
                  <a:pt x="2256" y="1824"/>
                </a:lnTo>
                <a:lnTo>
                  <a:pt x="2112" y="1968"/>
                </a:lnTo>
                <a:lnTo>
                  <a:pt x="1872" y="2064"/>
                </a:lnTo>
                <a:lnTo>
                  <a:pt x="1728" y="2064"/>
                </a:lnTo>
                <a:lnTo>
                  <a:pt x="1728" y="2160"/>
                </a:lnTo>
                <a:lnTo>
                  <a:pt x="1728" y="2256"/>
                </a:lnTo>
                <a:lnTo>
                  <a:pt x="1632" y="2256"/>
                </a:lnTo>
                <a:lnTo>
                  <a:pt x="1680" y="2112"/>
                </a:lnTo>
                <a:lnTo>
                  <a:pt x="1536" y="2064"/>
                </a:lnTo>
                <a:lnTo>
                  <a:pt x="1440" y="1968"/>
                </a:lnTo>
                <a:lnTo>
                  <a:pt x="1296" y="1968"/>
                </a:lnTo>
                <a:lnTo>
                  <a:pt x="1200" y="1968"/>
                </a:lnTo>
                <a:lnTo>
                  <a:pt x="1200" y="2064"/>
                </a:lnTo>
                <a:lnTo>
                  <a:pt x="1104" y="2064"/>
                </a:lnTo>
                <a:lnTo>
                  <a:pt x="1008" y="1968"/>
                </a:lnTo>
                <a:lnTo>
                  <a:pt x="960" y="1824"/>
                </a:lnTo>
                <a:lnTo>
                  <a:pt x="1056" y="1680"/>
                </a:lnTo>
                <a:lnTo>
                  <a:pt x="1056" y="1584"/>
                </a:lnTo>
                <a:lnTo>
                  <a:pt x="960" y="1584"/>
                </a:lnTo>
                <a:lnTo>
                  <a:pt x="864" y="1584"/>
                </a:lnTo>
                <a:lnTo>
                  <a:pt x="720" y="1680"/>
                </a:lnTo>
                <a:lnTo>
                  <a:pt x="672" y="1632"/>
                </a:lnTo>
                <a:lnTo>
                  <a:pt x="624" y="1536"/>
                </a:lnTo>
                <a:lnTo>
                  <a:pt x="480" y="1536"/>
                </a:lnTo>
                <a:lnTo>
                  <a:pt x="384" y="1536"/>
                </a:lnTo>
                <a:lnTo>
                  <a:pt x="288" y="1440"/>
                </a:lnTo>
                <a:lnTo>
                  <a:pt x="192" y="1296"/>
                </a:lnTo>
                <a:lnTo>
                  <a:pt x="96" y="1248"/>
                </a:lnTo>
                <a:lnTo>
                  <a:pt x="0" y="1152"/>
                </a:lnTo>
                <a:lnTo>
                  <a:pt x="192" y="1248"/>
                </a:lnTo>
                <a:lnTo>
                  <a:pt x="288" y="1344"/>
                </a:lnTo>
                <a:lnTo>
                  <a:pt x="432" y="1488"/>
                </a:lnTo>
                <a:lnTo>
                  <a:pt x="624" y="1488"/>
                </a:lnTo>
                <a:lnTo>
                  <a:pt x="720" y="1536"/>
                </a:lnTo>
                <a:lnTo>
                  <a:pt x="816" y="1488"/>
                </a:lnTo>
                <a:lnTo>
                  <a:pt x="864" y="1440"/>
                </a:lnTo>
                <a:lnTo>
                  <a:pt x="912" y="1392"/>
                </a:lnTo>
                <a:lnTo>
                  <a:pt x="960" y="1488"/>
                </a:lnTo>
                <a:lnTo>
                  <a:pt x="1008" y="1536"/>
                </a:lnTo>
                <a:lnTo>
                  <a:pt x="1008" y="1440"/>
                </a:lnTo>
                <a:lnTo>
                  <a:pt x="1104" y="1440"/>
                </a:lnTo>
                <a:lnTo>
                  <a:pt x="1104" y="1584"/>
                </a:lnTo>
                <a:lnTo>
                  <a:pt x="1200" y="1584"/>
                </a:lnTo>
                <a:lnTo>
                  <a:pt x="1200" y="1488"/>
                </a:lnTo>
                <a:lnTo>
                  <a:pt x="1296" y="1536"/>
                </a:lnTo>
                <a:lnTo>
                  <a:pt x="1296" y="1392"/>
                </a:lnTo>
                <a:lnTo>
                  <a:pt x="1344" y="1296"/>
                </a:lnTo>
                <a:lnTo>
                  <a:pt x="1344" y="1152"/>
                </a:lnTo>
                <a:lnTo>
                  <a:pt x="1248" y="1104"/>
                </a:lnTo>
                <a:lnTo>
                  <a:pt x="1344" y="1056"/>
                </a:lnTo>
                <a:lnTo>
                  <a:pt x="1296" y="960"/>
                </a:lnTo>
                <a:lnTo>
                  <a:pt x="1104" y="864"/>
                </a:lnTo>
                <a:lnTo>
                  <a:pt x="816" y="864"/>
                </a:lnTo>
                <a:lnTo>
                  <a:pt x="528" y="864"/>
                </a:lnTo>
                <a:lnTo>
                  <a:pt x="240" y="864"/>
                </a:lnTo>
                <a:lnTo>
                  <a:pt x="96" y="768"/>
                </a:lnTo>
                <a:lnTo>
                  <a:pt x="0" y="624"/>
                </a:lnTo>
                <a:lnTo>
                  <a:pt x="96" y="528"/>
                </a:lnTo>
                <a:lnTo>
                  <a:pt x="288" y="528"/>
                </a:lnTo>
                <a:lnTo>
                  <a:pt x="480" y="528"/>
                </a:lnTo>
                <a:lnTo>
                  <a:pt x="624" y="528"/>
                </a:lnTo>
                <a:lnTo>
                  <a:pt x="480" y="432"/>
                </a:lnTo>
                <a:lnTo>
                  <a:pt x="384" y="288"/>
                </a:lnTo>
                <a:lnTo>
                  <a:pt x="480" y="288"/>
                </a:lnTo>
                <a:lnTo>
                  <a:pt x="528" y="240"/>
                </a:lnTo>
                <a:lnTo>
                  <a:pt x="576" y="192"/>
                </a:lnTo>
                <a:lnTo>
                  <a:pt x="624" y="240"/>
                </a:lnTo>
                <a:lnTo>
                  <a:pt x="720" y="192"/>
                </a:lnTo>
                <a:lnTo>
                  <a:pt x="768" y="144"/>
                </a:lnTo>
                <a:lnTo>
                  <a:pt x="816" y="240"/>
                </a:lnTo>
                <a:lnTo>
                  <a:pt x="864" y="288"/>
                </a:lnTo>
                <a:lnTo>
                  <a:pt x="864" y="432"/>
                </a:lnTo>
                <a:lnTo>
                  <a:pt x="1008" y="480"/>
                </a:lnTo>
                <a:lnTo>
                  <a:pt x="1104" y="624"/>
                </a:lnTo>
                <a:lnTo>
                  <a:pt x="1296" y="624"/>
                </a:lnTo>
                <a:lnTo>
                  <a:pt x="1488" y="720"/>
                </a:lnTo>
                <a:lnTo>
                  <a:pt x="1776" y="624"/>
                </a:lnTo>
                <a:lnTo>
                  <a:pt x="1776" y="480"/>
                </a:lnTo>
                <a:lnTo>
                  <a:pt x="1920" y="480"/>
                </a:lnTo>
                <a:lnTo>
                  <a:pt x="2112" y="384"/>
                </a:lnTo>
                <a:lnTo>
                  <a:pt x="2160" y="336"/>
                </a:lnTo>
                <a:lnTo>
                  <a:pt x="2064" y="336"/>
                </a:lnTo>
                <a:lnTo>
                  <a:pt x="1968" y="336"/>
                </a:lnTo>
                <a:lnTo>
                  <a:pt x="1968" y="240"/>
                </a:lnTo>
                <a:lnTo>
                  <a:pt x="2016" y="144"/>
                </a:lnTo>
                <a:lnTo>
                  <a:pt x="2112" y="144"/>
                </a:lnTo>
                <a:lnTo>
                  <a:pt x="2160" y="48"/>
                </a:lnTo>
                <a:close/>
              </a:path>
            </a:pathLst>
          </a:custGeom>
          <a:solidFill>
            <a:srgbClr val="FF0000">
              <a:alpha val="23137"/>
            </a:srgbClr>
          </a:solidFill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0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40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8" grpId="0" animBg="1"/>
      <p:bldP spid="40993" grpId="0" animBg="1"/>
      <p:bldP spid="40987" grpId="0" animBg="1"/>
      <p:bldP spid="4098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0"/>
          <p:cNvSpPr txBox="1">
            <a:spLocks noChangeArrowheads="1"/>
          </p:cNvSpPr>
          <p:nvPr/>
        </p:nvSpPr>
        <p:spPr bwMode="auto">
          <a:xfrm>
            <a:off x="179388" y="771525"/>
            <a:ext cx="7129462" cy="6413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rgbClr val="262673"/>
                </a:solidFill>
                <a:latin typeface="Arial" charset="0"/>
                <a:ea typeface="黑体" pitchFamily="49" charset="-122"/>
              </a:rPr>
              <a:t>冬季南北温差大，夏季普遍高温</a:t>
            </a:r>
            <a:endParaRPr kumimoji="1" lang="zh-CN" altLang="en-US" sz="1800" b="0">
              <a:latin typeface="Arial" charset="0"/>
              <a:ea typeface="宋体" pitchFamily="2" charset="-122"/>
            </a:endParaRPr>
          </a:p>
        </p:txBody>
      </p:sp>
      <p:sp>
        <p:nvSpPr>
          <p:cNvPr id="24579" name="AutoShape 6"/>
          <p:cNvSpPr>
            <a:spLocks noChangeArrowheads="1"/>
          </p:cNvSpPr>
          <p:nvPr/>
        </p:nvSpPr>
        <p:spPr bwMode="auto">
          <a:xfrm>
            <a:off x="6877050" y="692150"/>
            <a:ext cx="2266950" cy="879475"/>
          </a:xfrm>
          <a:prstGeom prst="cloudCallout">
            <a:avLst>
              <a:gd name="adj1" fmla="val -47565"/>
              <a:gd name="adj2" fmla="val 152806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en-US">
                <a:latin typeface="Arial" charset="0"/>
              </a:rPr>
              <a:t>验证结果</a:t>
            </a: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1763713" y="2838450"/>
            <a:ext cx="51133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/>
              <a:t>冬季，我国南北温差很大。</a:t>
            </a:r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1763713" y="3706813"/>
            <a:ext cx="6048375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/>
              <a:t>夏季，除了青藏高原等地区外，</a:t>
            </a:r>
          </a:p>
          <a:p>
            <a:pPr>
              <a:lnSpc>
                <a:spcPct val="120000"/>
              </a:lnSpc>
            </a:pPr>
            <a:r>
              <a:rPr lang="zh-CN" altLang="en-US" sz="2800"/>
              <a:t>我国大部分地区普遍高温。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/>
      <p:bldP spid="1639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47"/>
          <p:cNvGrpSpPr>
            <a:grpSpLocks/>
          </p:cNvGrpSpPr>
          <p:nvPr/>
        </p:nvGrpSpPr>
        <p:grpSpPr bwMode="auto">
          <a:xfrm>
            <a:off x="273050" y="2216150"/>
            <a:ext cx="4437063" cy="3700463"/>
            <a:chOff x="176" y="986"/>
            <a:chExt cx="2795" cy="2331"/>
          </a:xfrm>
        </p:grpSpPr>
        <p:pic>
          <p:nvPicPr>
            <p:cNvPr id="25612" name="Picture 4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" y="986"/>
              <a:ext cx="2613" cy="20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13" name="Text Box 24"/>
            <p:cNvSpPr txBox="1">
              <a:spLocks noChangeArrowheads="1"/>
            </p:cNvSpPr>
            <p:nvPr/>
          </p:nvSpPr>
          <p:spPr bwMode="auto">
            <a:xfrm>
              <a:off x="249" y="3067"/>
              <a:ext cx="272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9pPr>
            </a:lstStyle>
            <a:p>
              <a:pPr eaLnBrk="1" hangingPunct="1"/>
              <a:r>
                <a:rPr kumimoji="1" lang="zh-CN" altLang="en-US" sz="2000">
                  <a:latin typeface="楷体_GB2312" pitchFamily="49" charset="-122"/>
                </a:rPr>
                <a:t>图</a:t>
              </a:r>
              <a:r>
                <a:rPr kumimoji="1" lang="en-US" altLang="zh-CN" sz="2000"/>
                <a:t>1</a:t>
              </a:r>
              <a:r>
                <a:rPr kumimoji="1" lang="en-US" altLang="zh-CN" sz="2000">
                  <a:latin typeface="楷体_GB2312" pitchFamily="49" charset="-122"/>
                </a:rPr>
                <a:t>  </a:t>
              </a:r>
              <a:r>
                <a:rPr kumimoji="1" lang="zh-CN" altLang="en-US" sz="2000">
                  <a:latin typeface="楷体_GB2312" pitchFamily="49" charset="-122"/>
                </a:rPr>
                <a:t>我国</a:t>
              </a:r>
              <a:r>
                <a:rPr kumimoji="1" lang="en-US" altLang="zh-CN" sz="2000"/>
                <a:t>1</a:t>
              </a:r>
              <a:r>
                <a:rPr kumimoji="1" lang="zh-CN" altLang="en-US" sz="2000">
                  <a:latin typeface="楷体_GB2312" pitchFamily="49" charset="-122"/>
                </a:rPr>
                <a:t>月平均气温分布图    </a:t>
              </a:r>
            </a:p>
          </p:txBody>
        </p:sp>
      </p:grpSp>
      <p:grpSp>
        <p:nvGrpSpPr>
          <p:cNvPr id="25603" name="Group 44"/>
          <p:cNvGrpSpPr>
            <a:grpSpLocks/>
          </p:cNvGrpSpPr>
          <p:nvPr/>
        </p:nvGrpSpPr>
        <p:grpSpPr bwMode="auto">
          <a:xfrm>
            <a:off x="4716463" y="2243138"/>
            <a:ext cx="4427537" cy="3706812"/>
            <a:chOff x="2971" y="998"/>
            <a:chExt cx="2789" cy="2335"/>
          </a:xfrm>
        </p:grpSpPr>
        <p:pic>
          <p:nvPicPr>
            <p:cNvPr id="25610" name="Picture 4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1" y="998"/>
              <a:ext cx="2585" cy="2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11" name="Text Box 3"/>
            <p:cNvSpPr txBox="1">
              <a:spLocks noChangeArrowheads="1"/>
            </p:cNvSpPr>
            <p:nvPr/>
          </p:nvSpPr>
          <p:spPr bwMode="auto">
            <a:xfrm>
              <a:off x="3152" y="3083"/>
              <a:ext cx="260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 algn="ctr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9pPr>
            </a:lstStyle>
            <a:p>
              <a:pPr eaLnBrk="1" hangingPunct="1"/>
              <a:r>
                <a:rPr kumimoji="1" lang="zh-CN" altLang="en-US" sz="2000">
                  <a:latin typeface="楷体_GB2312" pitchFamily="49" charset="-122"/>
                </a:rPr>
                <a:t>图</a:t>
              </a:r>
              <a:r>
                <a:rPr kumimoji="1" lang="en-US" altLang="zh-CN" sz="2000"/>
                <a:t>2</a:t>
              </a:r>
              <a:r>
                <a:rPr kumimoji="1" lang="en-US" altLang="zh-CN" sz="2000">
                  <a:latin typeface="楷体_GB2312" pitchFamily="49" charset="-122"/>
                </a:rPr>
                <a:t>  </a:t>
              </a:r>
              <a:r>
                <a:rPr kumimoji="1" lang="zh-CN" altLang="en-US" sz="2000">
                  <a:latin typeface="楷体_GB2312" pitchFamily="49" charset="-122"/>
                </a:rPr>
                <a:t>我国</a:t>
              </a:r>
              <a:r>
                <a:rPr kumimoji="1" lang="en-US" altLang="zh-CN" sz="2000"/>
                <a:t>7</a:t>
              </a:r>
              <a:r>
                <a:rPr kumimoji="1" lang="zh-CN" altLang="en-US" sz="2000">
                  <a:latin typeface="楷体_GB2312" pitchFamily="49" charset="-122"/>
                </a:rPr>
                <a:t>月平均气温分布图     </a:t>
              </a:r>
            </a:p>
          </p:txBody>
        </p:sp>
      </p:grpSp>
      <p:sp>
        <p:nvSpPr>
          <p:cNvPr id="25604" name="Text Box 10"/>
          <p:cNvSpPr txBox="1">
            <a:spLocks noChangeArrowheads="1"/>
          </p:cNvSpPr>
          <p:nvPr/>
        </p:nvSpPr>
        <p:spPr bwMode="auto">
          <a:xfrm>
            <a:off x="250825" y="700088"/>
            <a:ext cx="7129463" cy="6413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rgbClr val="262673"/>
                </a:solidFill>
                <a:latin typeface="Arial" charset="0"/>
                <a:ea typeface="黑体" pitchFamily="49" charset="-122"/>
              </a:rPr>
              <a:t>我国冬季最冷和夏季最热的地方？</a:t>
            </a:r>
            <a:endParaRPr kumimoji="1" lang="zh-CN" altLang="en-US" sz="1800" b="0">
              <a:latin typeface="Arial" charset="0"/>
              <a:ea typeface="宋体" pitchFamily="2" charset="-122"/>
            </a:endParaRPr>
          </a:p>
        </p:txBody>
      </p:sp>
      <p:pic>
        <p:nvPicPr>
          <p:cNvPr id="25605" name="Picture 5" descr="变幻">
            <a:hlinkClick r:id="" action="ppaction://noaction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700" y="2287588"/>
            <a:ext cx="142875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5" descr="变幻">
            <a:hlinkClick r:id="" action="ppaction://noaction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650" y="3159125"/>
            <a:ext cx="142875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7" name="Group 19"/>
          <p:cNvGrpSpPr>
            <a:grpSpLocks/>
          </p:cNvGrpSpPr>
          <p:nvPr/>
        </p:nvGrpSpPr>
        <p:grpSpPr bwMode="auto">
          <a:xfrm>
            <a:off x="7524750" y="1773238"/>
            <a:ext cx="1295400" cy="396875"/>
            <a:chOff x="4740" y="1117"/>
            <a:chExt cx="816" cy="250"/>
          </a:xfrm>
        </p:grpSpPr>
        <p:sp>
          <p:nvSpPr>
            <p:cNvPr id="25608" name="Text Box 39"/>
            <p:cNvSpPr txBox="1">
              <a:spLocks noChangeArrowheads="1"/>
            </p:cNvSpPr>
            <p:nvPr/>
          </p:nvSpPr>
          <p:spPr bwMode="auto">
            <a:xfrm>
              <a:off x="4740" y="1117"/>
              <a:ext cx="81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  <a:ea typeface="楷体_GB2312" pitchFamily="49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000"/>
                <a:t>点击图中</a:t>
              </a:r>
            </a:p>
          </p:txBody>
        </p:sp>
        <p:pic>
          <p:nvPicPr>
            <p:cNvPr id="25609" name="Picture 5" descr="变幻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1" y="1211"/>
              <a:ext cx="90" cy="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323850" y="2697163"/>
            <a:ext cx="15843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楷体_GB2312" pitchFamily="49" charset="-122"/>
              </a:rPr>
              <a:t>根据</a:t>
            </a:r>
          </a:p>
        </p:txBody>
      </p:sp>
      <p:sp>
        <p:nvSpPr>
          <p:cNvPr id="55300" name="AutoShape 4"/>
          <p:cNvSpPr>
            <a:spLocks/>
          </p:cNvSpPr>
          <p:nvPr/>
        </p:nvSpPr>
        <p:spPr bwMode="auto">
          <a:xfrm>
            <a:off x="1287463" y="1989138"/>
            <a:ext cx="287337" cy="2159000"/>
          </a:xfrm>
          <a:prstGeom prst="leftBrace">
            <a:avLst>
              <a:gd name="adj1" fmla="val 62615"/>
              <a:gd name="adj2" fmla="val 50981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 sz="2800" b="0">
              <a:latin typeface="楷体_GB2312" pitchFamily="49" charset="-122"/>
            </a:endParaRPr>
          </a:p>
        </p:txBody>
      </p:sp>
      <p:sp>
        <p:nvSpPr>
          <p:cNvPr id="55302" name="AutoShape 6"/>
          <p:cNvSpPr>
            <a:spLocks noChangeArrowheads="1"/>
          </p:cNvSpPr>
          <p:nvPr/>
        </p:nvSpPr>
        <p:spPr bwMode="auto">
          <a:xfrm>
            <a:off x="4564063" y="2611438"/>
            <a:ext cx="2239962" cy="935037"/>
          </a:xfrm>
          <a:prstGeom prst="rightArrow">
            <a:avLst>
              <a:gd name="adj1" fmla="val 50000"/>
              <a:gd name="adj2" fmla="val 59890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zh-CN" altLang="en-US" sz="2800">
                <a:latin typeface="楷体_GB2312" pitchFamily="49" charset="-122"/>
              </a:rPr>
              <a:t>划  分</a:t>
            </a:r>
          </a:p>
        </p:txBody>
      </p:sp>
      <p:sp>
        <p:nvSpPr>
          <p:cNvPr id="55303" name="Text Box 7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048500" y="2754313"/>
            <a:ext cx="18351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楷体_GB2312" pitchFamily="49" charset="-122"/>
              </a:rPr>
              <a:t>温度带</a:t>
            </a:r>
          </a:p>
        </p:txBody>
      </p:sp>
      <p:sp>
        <p:nvSpPr>
          <p:cNvPr id="32774" name="Rectangle 10"/>
          <p:cNvSpPr>
            <a:spLocks noChangeArrowheads="1"/>
          </p:cNvSpPr>
          <p:nvPr/>
        </p:nvSpPr>
        <p:spPr bwMode="auto">
          <a:xfrm>
            <a:off x="1574800" y="1700213"/>
            <a:ext cx="36449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/>
              <a:t>气温的南北差异</a:t>
            </a:r>
          </a:p>
        </p:txBody>
      </p:sp>
      <p:sp>
        <p:nvSpPr>
          <p:cNvPr id="32775" name="Rectangle 11"/>
          <p:cNvSpPr>
            <a:spLocks noChangeArrowheads="1"/>
          </p:cNvSpPr>
          <p:nvPr/>
        </p:nvSpPr>
        <p:spPr bwMode="auto">
          <a:xfrm>
            <a:off x="1574800" y="3860800"/>
            <a:ext cx="40052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/>
              <a:t>农业生产的实际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6070</TotalTime>
  <Words>296</Words>
  <Application>Microsoft Office PowerPoint</Application>
  <PresentationFormat>全屏显示(4:3)</PresentationFormat>
  <Paragraphs>60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USER</dc:creator>
  <cp:lastModifiedBy>Windows 用户</cp:lastModifiedBy>
  <cp:revision>442</cp:revision>
  <dcterms:created xsi:type="dcterms:W3CDTF">2013-03-16T05:21:35Z</dcterms:created>
  <dcterms:modified xsi:type="dcterms:W3CDTF">2019-01-15T10:52:04Z</dcterms:modified>
</cp:coreProperties>
</file>