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notesSlides/notesSlide2.xml" ContentType="application/vnd.openxmlformats-officedocument.presentationml.notesSlide+xml"/>
  <Override PartName="/ppt/media/audio2.bin" ContentType="audio/unknown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media/audio3.bin" ContentType="audio/unknown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7"/>
  </p:notesMasterIdLst>
  <p:sldIdLst>
    <p:sldId id="295" r:id="rId2"/>
    <p:sldId id="296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41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36" r:id="rId41"/>
    <p:sldId id="337" r:id="rId42"/>
    <p:sldId id="338" r:id="rId43"/>
    <p:sldId id="339" r:id="rId44"/>
    <p:sldId id="340" r:id="rId45"/>
    <p:sldId id="371" r:id="rId46"/>
    <p:sldId id="343" r:id="rId47"/>
    <p:sldId id="344" r:id="rId48"/>
    <p:sldId id="346" r:id="rId49"/>
    <p:sldId id="347" r:id="rId50"/>
    <p:sldId id="348" r:id="rId51"/>
    <p:sldId id="349" r:id="rId52"/>
    <p:sldId id="350" r:id="rId53"/>
    <p:sldId id="351" r:id="rId54"/>
    <p:sldId id="352" r:id="rId55"/>
    <p:sldId id="353" r:id="rId56"/>
    <p:sldId id="354" r:id="rId57"/>
    <p:sldId id="355" r:id="rId58"/>
    <p:sldId id="356" r:id="rId59"/>
    <p:sldId id="357" r:id="rId60"/>
    <p:sldId id="358" r:id="rId61"/>
    <p:sldId id="359" r:id="rId62"/>
    <p:sldId id="360" r:id="rId63"/>
    <p:sldId id="361" r:id="rId64"/>
    <p:sldId id="362" r:id="rId65"/>
    <p:sldId id="363" r:id="rId66"/>
    <p:sldId id="364" r:id="rId67"/>
    <p:sldId id="365" r:id="rId68"/>
    <p:sldId id="366" r:id="rId69"/>
    <p:sldId id="367" r:id="rId70"/>
    <p:sldId id="368" r:id="rId71"/>
    <p:sldId id="369" r:id="rId72"/>
    <p:sldId id="370" r:id="rId73"/>
    <p:sldId id="393" r:id="rId74"/>
    <p:sldId id="373" r:id="rId75"/>
    <p:sldId id="374" r:id="rId76"/>
    <p:sldId id="375" r:id="rId77"/>
    <p:sldId id="376" r:id="rId78"/>
    <p:sldId id="377" r:id="rId79"/>
    <p:sldId id="378" r:id="rId80"/>
    <p:sldId id="379" r:id="rId81"/>
    <p:sldId id="380" r:id="rId82"/>
    <p:sldId id="381" r:id="rId83"/>
    <p:sldId id="382" r:id="rId84"/>
    <p:sldId id="383" r:id="rId85"/>
    <p:sldId id="385" r:id="rId86"/>
    <p:sldId id="386" r:id="rId87"/>
    <p:sldId id="387" r:id="rId88"/>
    <p:sldId id="388" r:id="rId89"/>
    <p:sldId id="389" r:id="rId90"/>
    <p:sldId id="390" r:id="rId91"/>
    <p:sldId id="391" r:id="rId92"/>
    <p:sldId id="408" r:id="rId93"/>
    <p:sldId id="395" r:id="rId94"/>
    <p:sldId id="396" r:id="rId95"/>
    <p:sldId id="397" r:id="rId96"/>
    <p:sldId id="398" r:id="rId97"/>
    <p:sldId id="399" r:id="rId98"/>
    <p:sldId id="400" r:id="rId99"/>
    <p:sldId id="401" r:id="rId100"/>
    <p:sldId id="402" r:id="rId101"/>
    <p:sldId id="403" r:id="rId102"/>
    <p:sldId id="404" r:id="rId103"/>
    <p:sldId id="405" r:id="rId104"/>
    <p:sldId id="406" r:id="rId105"/>
    <p:sldId id="407" r:id="rId10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AD3B"/>
    <a:srgbClr val="3C914E"/>
    <a:srgbClr val="ED4232"/>
    <a:srgbClr val="30A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 autoAdjust="0"/>
    <p:restoredTop sz="94660"/>
  </p:normalViewPr>
  <p:slideViewPr>
    <p:cSldViewPr snapToGrid="0">
      <p:cViewPr>
        <p:scale>
          <a:sx n="114" d="100"/>
          <a:sy n="114" d="100"/>
        </p:scale>
        <p:origin x="14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8" Type="http://schemas.openxmlformats.org/officeDocument/2006/relationships/presProps" Target="presProps.xml"/><Relationship Id="rId109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110" Type="http://schemas.openxmlformats.org/officeDocument/2006/relationships/theme" Target="theme/theme1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111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00" Type="http://schemas.openxmlformats.org/officeDocument/2006/relationships/slide" Target="slides/slide99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Relationship Id="rId2" Type="http://schemas.openxmlformats.org/officeDocument/2006/relationships/image" Target="../media/image11.wmf"/><Relationship Id="rId3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Relationship Id="rId2" Type="http://schemas.openxmlformats.org/officeDocument/2006/relationships/image" Target="../media/image15.wmf"/><Relationship Id="rId3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Relationship Id="rId2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4" Type="http://schemas.openxmlformats.org/officeDocument/2006/relationships/image" Target="../media/image24.wmf"/><Relationship Id="rId5" Type="http://schemas.openxmlformats.org/officeDocument/2006/relationships/image" Target="../media/image25.wmf"/><Relationship Id="rId6" Type="http://schemas.openxmlformats.org/officeDocument/2006/relationships/image" Target="../media/image26.wmf"/><Relationship Id="rId7" Type="http://schemas.openxmlformats.org/officeDocument/2006/relationships/image" Target="../media/image27.wmf"/><Relationship Id="rId8" Type="http://schemas.openxmlformats.org/officeDocument/2006/relationships/image" Target="../media/image28.wmf"/><Relationship Id="rId9" Type="http://schemas.openxmlformats.org/officeDocument/2006/relationships/image" Target="../media/image29.wmf"/><Relationship Id="rId1" Type="http://schemas.openxmlformats.org/officeDocument/2006/relationships/image" Target="../media/image21.wmf"/><Relationship Id="rId2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Relationship Id="rId2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Relationship Id="rId2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4" Type="http://schemas.openxmlformats.org/officeDocument/2006/relationships/image" Target="../media/image41.wmf"/><Relationship Id="rId5" Type="http://schemas.openxmlformats.org/officeDocument/2006/relationships/image" Target="../media/image42.wmf"/><Relationship Id="rId1" Type="http://schemas.openxmlformats.org/officeDocument/2006/relationships/image" Target="../media/image37.wmf"/><Relationship Id="rId2" Type="http://schemas.openxmlformats.org/officeDocument/2006/relationships/image" Target="../media/image3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4" Type="http://schemas.openxmlformats.org/officeDocument/2006/relationships/image" Target="../media/image49.wmf"/><Relationship Id="rId5" Type="http://schemas.openxmlformats.org/officeDocument/2006/relationships/image" Target="../media/image50.wmf"/><Relationship Id="rId6" Type="http://schemas.openxmlformats.org/officeDocument/2006/relationships/image" Target="../media/image51.wmf"/><Relationship Id="rId1" Type="http://schemas.openxmlformats.org/officeDocument/2006/relationships/image" Target="../media/image46.wmf"/><Relationship Id="rId2" Type="http://schemas.openxmlformats.org/officeDocument/2006/relationships/image" Target="../media/image47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4" Type="http://schemas.openxmlformats.org/officeDocument/2006/relationships/image" Target="../media/image56.wmf"/><Relationship Id="rId5" Type="http://schemas.openxmlformats.org/officeDocument/2006/relationships/image" Target="../media/image57.wmf"/><Relationship Id="rId6" Type="http://schemas.openxmlformats.org/officeDocument/2006/relationships/image" Target="../media/image31.wmf"/><Relationship Id="rId7" Type="http://schemas.openxmlformats.org/officeDocument/2006/relationships/image" Target="../media/image58.wmf"/><Relationship Id="rId8" Type="http://schemas.openxmlformats.org/officeDocument/2006/relationships/image" Target="../media/image59.wmf"/><Relationship Id="rId1" Type="http://schemas.openxmlformats.org/officeDocument/2006/relationships/image" Target="../media/image53.wmf"/><Relationship Id="rId2" Type="http://schemas.openxmlformats.org/officeDocument/2006/relationships/image" Target="../media/image5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4" Type="http://schemas.openxmlformats.org/officeDocument/2006/relationships/image" Target="../media/image63.wmf"/><Relationship Id="rId5" Type="http://schemas.openxmlformats.org/officeDocument/2006/relationships/image" Target="../media/image64.wmf"/><Relationship Id="rId6" Type="http://schemas.openxmlformats.org/officeDocument/2006/relationships/image" Target="../media/image65.wmf"/><Relationship Id="rId7" Type="http://schemas.openxmlformats.org/officeDocument/2006/relationships/image" Target="../media/image66.wmf"/><Relationship Id="rId1" Type="http://schemas.openxmlformats.org/officeDocument/2006/relationships/image" Target="../media/image60.wmf"/><Relationship Id="rId2" Type="http://schemas.openxmlformats.org/officeDocument/2006/relationships/image" Target="../media/image6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Relationship Id="rId2" Type="http://schemas.openxmlformats.org/officeDocument/2006/relationships/image" Target="../media/image68.wmf"/><Relationship Id="rId3" Type="http://schemas.openxmlformats.org/officeDocument/2006/relationships/image" Target="../media/image6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4" Type="http://schemas.openxmlformats.org/officeDocument/2006/relationships/image" Target="../media/image75.wmf"/><Relationship Id="rId5" Type="http://schemas.openxmlformats.org/officeDocument/2006/relationships/image" Target="../media/image76.wmf"/><Relationship Id="rId6" Type="http://schemas.openxmlformats.org/officeDocument/2006/relationships/image" Target="../media/image77.wmf"/><Relationship Id="rId7" Type="http://schemas.openxmlformats.org/officeDocument/2006/relationships/image" Target="../media/image78.wmf"/><Relationship Id="rId8" Type="http://schemas.openxmlformats.org/officeDocument/2006/relationships/image" Target="../media/image79.wmf"/><Relationship Id="rId9" Type="http://schemas.openxmlformats.org/officeDocument/2006/relationships/image" Target="../media/image80.wmf"/><Relationship Id="rId10" Type="http://schemas.openxmlformats.org/officeDocument/2006/relationships/image" Target="../media/image81.wmf"/><Relationship Id="rId11" Type="http://schemas.openxmlformats.org/officeDocument/2006/relationships/image" Target="../media/image82.wmf"/><Relationship Id="rId1" Type="http://schemas.openxmlformats.org/officeDocument/2006/relationships/image" Target="../media/image72.wmf"/><Relationship Id="rId2" Type="http://schemas.openxmlformats.org/officeDocument/2006/relationships/image" Target="../media/image73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4" Type="http://schemas.openxmlformats.org/officeDocument/2006/relationships/image" Target="../media/image91.wmf"/><Relationship Id="rId5" Type="http://schemas.openxmlformats.org/officeDocument/2006/relationships/image" Target="../media/image92.wmf"/><Relationship Id="rId6" Type="http://schemas.openxmlformats.org/officeDocument/2006/relationships/image" Target="../media/image93.wmf"/><Relationship Id="rId1" Type="http://schemas.openxmlformats.org/officeDocument/2006/relationships/image" Target="../media/image88.wmf"/><Relationship Id="rId2" Type="http://schemas.openxmlformats.org/officeDocument/2006/relationships/image" Target="../media/image89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Relationship Id="rId2" Type="http://schemas.openxmlformats.org/officeDocument/2006/relationships/image" Target="../media/image96.wmf"/><Relationship Id="rId3" Type="http://schemas.openxmlformats.org/officeDocument/2006/relationships/image" Target="../media/image9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Relationship Id="rId2" Type="http://schemas.openxmlformats.org/officeDocument/2006/relationships/image" Target="../media/image99.wmf"/><Relationship Id="rId3" Type="http://schemas.openxmlformats.org/officeDocument/2006/relationships/image" Target="../media/image100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4" Type="http://schemas.openxmlformats.org/officeDocument/2006/relationships/image" Target="../media/image104.wmf"/><Relationship Id="rId1" Type="http://schemas.openxmlformats.org/officeDocument/2006/relationships/image" Target="../media/image101.wmf"/><Relationship Id="rId2" Type="http://schemas.openxmlformats.org/officeDocument/2006/relationships/image" Target="../media/image102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4" Type="http://schemas.openxmlformats.org/officeDocument/2006/relationships/image" Target="../media/image108.wmf"/><Relationship Id="rId5" Type="http://schemas.openxmlformats.org/officeDocument/2006/relationships/image" Target="../media/image109.wmf"/><Relationship Id="rId6" Type="http://schemas.openxmlformats.org/officeDocument/2006/relationships/image" Target="../media/image101.wmf"/><Relationship Id="rId1" Type="http://schemas.openxmlformats.org/officeDocument/2006/relationships/image" Target="../media/image105.wmf"/><Relationship Id="rId2" Type="http://schemas.openxmlformats.org/officeDocument/2006/relationships/image" Target="../media/image106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4" Type="http://schemas.openxmlformats.org/officeDocument/2006/relationships/image" Target="../media/image112.wmf"/><Relationship Id="rId5" Type="http://schemas.openxmlformats.org/officeDocument/2006/relationships/image" Target="../media/image113.wmf"/><Relationship Id="rId1" Type="http://schemas.openxmlformats.org/officeDocument/2006/relationships/image" Target="../media/image109.wmf"/><Relationship Id="rId2" Type="http://schemas.openxmlformats.org/officeDocument/2006/relationships/image" Target="../media/image11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9.wmf"/><Relationship Id="rId2" Type="http://schemas.openxmlformats.org/officeDocument/2006/relationships/image" Target="../media/image120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5.wmf"/><Relationship Id="rId2" Type="http://schemas.openxmlformats.org/officeDocument/2006/relationships/image" Target="../media/image126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7.wmf"/><Relationship Id="rId2" Type="http://schemas.openxmlformats.org/officeDocument/2006/relationships/image" Target="../media/image128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9.wmf"/><Relationship Id="rId2" Type="http://schemas.openxmlformats.org/officeDocument/2006/relationships/image" Target="../media/image130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wmf"/><Relationship Id="rId2" Type="http://schemas.openxmlformats.org/officeDocument/2006/relationships/image" Target="../media/image13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5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7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7.wmf"/><Relationship Id="rId2" Type="http://schemas.openxmlformats.org/officeDocument/2006/relationships/image" Target="../media/image138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4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4" Type="http://schemas.openxmlformats.org/officeDocument/2006/relationships/image" Target="../media/image149.wmf"/><Relationship Id="rId5" Type="http://schemas.openxmlformats.org/officeDocument/2006/relationships/image" Target="../media/image150.wmf"/><Relationship Id="rId1" Type="http://schemas.openxmlformats.org/officeDocument/2006/relationships/image" Target="../media/image146.wmf"/><Relationship Id="rId2" Type="http://schemas.openxmlformats.org/officeDocument/2006/relationships/image" Target="../media/image147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wmf"/><Relationship Id="rId4" Type="http://schemas.openxmlformats.org/officeDocument/2006/relationships/image" Target="../media/image154.wmf"/><Relationship Id="rId1" Type="http://schemas.openxmlformats.org/officeDocument/2006/relationships/image" Target="../media/image151.wmf"/><Relationship Id="rId2" Type="http://schemas.openxmlformats.org/officeDocument/2006/relationships/image" Target="../media/image152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5.wmf"/><Relationship Id="rId2" Type="http://schemas.openxmlformats.org/officeDocument/2006/relationships/image" Target="../media/image156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7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8.wmf"/><Relationship Id="rId2" Type="http://schemas.openxmlformats.org/officeDocument/2006/relationships/image" Target="../media/image159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wmf"/><Relationship Id="rId4" Type="http://schemas.openxmlformats.org/officeDocument/2006/relationships/image" Target="../media/image163.wmf"/><Relationship Id="rId1" Type="http://schemas.openxmlformats.org/officeDocument/2006/relationships/image" Target="../media/image160.wmf"/><Relationship Id="rId2" Type="http://schemas.openxmlformats.org/officeDocument/2006/relationships/image" Target="../media/image161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4.wmf"/><Relationship Id="rId2" Type="http://schemas.openxmlformats.org/officeDocument/2006/relationships/image" Target="../media/image165.wmf"/><Relationship Id="rId3" Type="http://schemas.openxmlformats.org/officeDocument/2006/relationships/image" Target="../media/image16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70AB6-1337-4A9D-BAB9-6B3AA839D24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361D2-D603-4BB0-A559-7DBD036A4F2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764690-4426-2E42-BFDD-C9E9D81541BF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1003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00355" name="文本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/>
          <a:lstStyle/>
          <a:p>
            <a:endParaRPr lang="x-none" altLang="x-none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388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A2B929-9452-8744-A638-95FB3AE945C6}" type="slidenum">
              <a:rPr lang="en-US" altLang="zh-CN"/>
              <a:pPr/>
              <a:t>51</a:t>
            </a:fld>
            <a:endParaRPr lang="en-US" altLang="zh-CN"/>
          </a:p>
        </p:txBody>
      </p:sp>
      <p:sp>
        <p:nvSpPr>
          <p:cNvPr id="1044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04451" name="文本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/>
          <a:lstStyle/>
          <a:p>
            <a:endParaRPr lang="x-none" altLang="x-none"/>
          </a:p>
        </p:txBody>
      </p:sp>
      <p:sp>
        <p:nvSpPr>
          <p:cNvPr id="104452" name="灯片编号占位符 3"/>
          <p:cNvSpPr>
            <a:spLocks noGrp="1" noChangeArrowheads="1"/>
          </p:cNvSpPr>
          <p:nvPr/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>
              <a:buFont typeface="Arial" charset="0"/>
              <a:buNone/>
            </a:pPr>
            <a:fld id="{8FA82FF1-D0DC-4349-9A66-B3326137F755}" type="slidenum">
              <a:rPr lang="en-US" altLang="zh-CN" sz="1200"/>
              <a:pPr algn="r">
                <a:buFont typeface="Arial" charset="0"/>
                <a:buNone/>
              </a:pPr>
              <a:t>51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42321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6A578D-E43E-D045-BF05-97A0C7B4DFD8}" type="slidenum">
              <a:rPr lang="en-US" altLang="zh-CN"/>
              <a:pPr/>
              <a:t>80</a:t>
            </a:fld>
            <a:endParaRPr lang="en-US" altLang="zh-CN"/>
          </a:p>
        </p:txBody>
      </p:sp>
      <p:sp>
        <p:nvSpPr>
          <p:cNvPr id="1044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04451" name="文本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4387850"/>
            <a:ext cx="5780087" cy="3952875"/>
          </a:xfrm>
        </p:spPr>
        <p:txBody>
          <a:bodyPr/>
          <a:lstStyle/>
          <a:p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329148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4809" y="336990"/>
            <a:ext cx="10515600" cy="464869"/>
          </a:xfrm>
        </p:spPr>
        <p:txBody>
          <a:bodyPr>
            <a:normAutofit/>
          </a:bodyPr>
          <a:lstStyle>
            <a:lvl1pPr>
              <a:defRPr sz="2800" i="1">
                <a:solidFill>
                  <a:schemeClr val="bg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359229" y="343354"/>
            <a:ext cx="10515600" cy="48396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 advTm="3000"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116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2017/9/28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8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0.w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11.wmf"/><Relationship Id="rId7" Type="http://schemas.openxmlformats.org/officeDocument/2006/relationships/oleObject" Target="../embeddings/oleObject5.bin"/><Relationship Id="rId8" Type="http://schemas.openxmlformats.org/officeDocument/2006/relationships/image" Target="../media/image12.wmf"/><Relationship Id="rId9" Type="http://schemas.openxmlformats.org/officeDocument/2006/relationships/oleObject" Target="../embeddings/oleObject6.bin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13.wmf"/><Relationship Id="rId5" Type="http://schemas.openxmlformats.org/officeDocument/2006/relationships/oleObject" Target="../embeddings/oleObject8.bin"/><Relationship Id="rId6" Type="http://schemas.openxmlformats.org/officeDocument/2006/relationships/oleObject" Target="../embeddings/oleObject9.bin"/><Relationship Id="rId7" Type="http://schemas.openxmlformats.org/officeDocument/2006/relationships/oleObject" Target="../embeddings/oleObject10.bin"/><Relationship Id="rId8" Type="http://schemas.openxmlformats.org/officeDocument/2006/relationships/oleObject" Target="../embeddings/oleObject11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4" Type="http://schemas.openxmlformats.org/officeDocument/2006/relationships/image" Target="../media/image14.wmf"/><Relationship Id="rId5" Type="http://schemas.openxmlformats.org/officeDocument/2006/relationships/oleObject" Target="../embeddings/oleObject13.bin"/><Relationship Id="rId6" Type="http://schemas.openxmlformats.org/officeDocument/2006/relationships/image" Target="../media/image15.wmf"/><Relationship Id="rId7" Type="http://schemas.openxmlformats.org/officeDocument/2006/relationships/oleObject" Target="../embeddings/oleObject14.bin"/><Relationship Id="rId8" Type="http://schemas.openxmlformats.org/officeDocument/2006/relationships/image" Target="../media/image16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4" Type="http://schemas.openxmlformats.org/officeDocument/2006/relationships/image" Target="../media/image17.wmf"/><Relationship Id="rId5" Type="http://schemas.openxmlformats.org/officeDocument/2006/relationships/oleObject" Target="../embeddings/oleObject16.bin"/><Relationship Id="rId6" Type="http://schemas.openxmlformats.org/officeDocument/2006/relationships/image" Target="../media/image18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19.wmf"/><Relationship Id="rId5" Type="http://schemas.openxmlformats.org/officeDocument/2006/relationships/oleObject" Target="../embeddings/oleObject18.bin"/><Relationship Id="rId6" Type="http://schemas.openxmlformats.org/officeDocument/2006/relationships/image" Target="../media/image20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slide" Target="slide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2.bin"/><Relationship Id="rId20" Type="http://schemas.openxmlformats.org/officeDocument/2006/relationships/image" Target="../media/image29.wmf"/><Relationship Id="rId21" Type="http://schemas.openxmlformats.org/officeDocument/2006/relationships/image" Target="../media/image30.jpeg"/><Relationship Id="rId10" Type="http://schemas.openxmlformats.org/officeDocument/2006/relationships/image" Target="../media/image24.wmf"/><Relationship Id="rId11" Type="http://schemas.openxmlformats.org/officeDocument/2006/relationships/oleObject" Target="../embeddings/oleObject23.bin"/><Relationship Id="rId12" Type="http://schemas.openxmlformats.org/officeDocument/2006/relationships/image" Target="../media/image25.wmf"/><Relationship Id="rId13" Type="http://schemas.openxmlformats.org/officeDocument/2006/relationships/oleObject" Target="../embeddings/oleObject24.bin"/><Relationship Id="rId14" Type="http://schemas.openxmlformats.org/officeDocument/2006/relationships/image" Target="../media/image26.wmf"/><Relationship Id="rId15" Type="http://schemas.openxmlformats.org/officeDocument/2006/relationships/oleObject" Target="../embeddings/oleObject25.bin"/><Relationship Id="rId16" Type="http://schemas.openxmlformats.org/officeDocument/2006/relationships/image" Target="../media/image27.wmf"/><Relationship Id="rId17" Type="http://schemas.openxmlformats.org/officeDocument/2006/relationships/oleObject" Target="../embeddings/oleObject26.bin"/><Relationship Id="rId18" Type="http://schemas.openxmlformats.org/officeDocument/2006/relationships/image" Target="../media/image28.wmf"/><Relationship Id="rId19" Type="http://schemas.openxmlformats.org/officeDocument/2006/relationships/oleObject" Target="../embeddings/oleObject27.bin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19.bin"/><Relationship Id="rId4" Type="http://schemas.openxmlformats.org/officeDocument/2006/relationships/image" Target="../media/image21.wmf"/><Relationship Id="rId5" Type="http://schemas.openxmlformats.org/officeDocument/2006/relationships/oleObject" Target="../embeddings/oleObject20.bin"/><Relationship Id="rId6" Type="http://schemas.openxmlformats.org/officeDocument/2006/relationships/image" Target="../media/image22.wmf"/><Relationship Id="rId7" Type="http://schemas.openxmlformats.org/officeDocument/2006/relationships/oleObject" Target="../embeddings/oleObject21.bin"/><Relationship Id="rId8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4" Type="http://schemas.openxmlformats.org/officeDocument/2006/relationships/image" Target="../media/image31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4" Type="http://schemas.openxmlformats.org/officeDocument/2006/relationships/image" Target="../media/image32.wmf"/><Relationship Id="rId5" Type="http://schemas.openxmlformats.org/officeDocument/2006/relationships/oleObject" Target="../embeddings/oleObject30.bin"/><Relationship Id="rId6" Type="http://schemas.openxmlformats.org/officeDocument/2006/relationships/image" Target="../media/image33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4" Type="http://schemas.openxmlformats.org/officeDocument/2006/relationships/image" Target="../media/image34.wmf"/><Relationship Id="rId5" Type="http://schemas.openxmlformats.org/officeDocument/2006/relationships/oleObject" Target="../embeddings/oleObject32.bin"/><Relationship Id="rId6" Type="http://schemas.openxmlformats.org/officeDocument/2006/relationships/image" Target="../media/image35.wmf"/><Relationship Id="rId7" Type="http://schemas.openxmlformats.org/officeDocument/2006/relationships/image" Target="../media/image36.jpeg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37.wmf"/><Relationship Id="rId5" Type="http://schemas.openxmlformats.org/officeDocument/2006/relationships/oleObject" Target="../embeddings/oleObject34.bin"/><Relationship Id="rId6" Type="http://schemas.openxmlformats.org/officeDocument/2006/relationships/oleObject" Target="../embeddings/oleObject35.bin"/><Relationship Id="rId7" Type="http://schemas.openxmlformats.org/officeDocument/2006/relationships/oleObject" Target="../embeddings/oleObject36.bin"/><Relationship Id="rId8" Type="http://schemas.openxmlformats.org/officeDocument/2006/relationships/image" Target="../media/image38.gi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41.bin"/><Relationship Id="rId12" Type="http://schemas.openxmlformats.org/officeDocument/2006/relationships/image" Target="../media/image42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37.bin"/><Relationship Id="rId4" Type="http://schemas.openxmlformats.org/officeDocument/2006/relationships/image" Target="../media/image37.wmf"/><Relationship Id="rId5" Type="http://schemas.openxmlformats.org/officeDocument/2006/relationships/oleObject" Target="../embeddings/oleObject38.bin"/><Relationship Id="rId6" Type="http://schemas.openxmlformats.org/officeDocument/2006/relationships/image" Target="../media/image39.wmf"/><Relationship Id="rId7" Type="http://schemas.openxmlformats.org/officeDocument/2006/relationships/oleObject" Target="../embeddings/oleObject39.bin"/><Relationship Id="rId8" Type="http://schemas.openxmlformats.org/officeDocument/2006/relationships/image" Target="../media/image40.wmf"/><Relationship Id="rId9" Type="http://schemas.openxmlformats.org/officeDocument/2006/relationships/oleObject" Target="../embeddings/oleObject40.bin"/><Relationship Id="rId10" Type="http://schemas.openxmlformats.org/officeDocument/2006/relationships/image" Target="../media/image41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4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wmf"/></Relationships>
</file>

<file path=ppt/slides/_rels/slide3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9.wmf"/><Relationship Id="rId12" Type="http://schemas.openxmlformats.org/officeDocument/2006/relationships/oleObject" Target="../embeddings/oleObject46.bin"/><Relationship Id="rId13" Type="http://schemas.openxmlformats.org/officeDocument/2006/relationships/image" Target="../media/image50.wmf"/><Relationship Id="rId14" Type="http://schemas.openxmlformats.org/officeDocument/2006/relationships/oleObject" Target="../embeddings/oleObject47.bin"/><Relationship Id="rId15" Type="http://schemas.openxmlformats.org/officeDocument/2006/relationships/image" Target="../media/image51.wmf"/><Relationship Id="rId16" Type="http://schemas.openxmlformats.org/officeDocument/2006/relationships/image" Target="../media/image52.jpeg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7.xml"/><Relationship Id="rId3" Type="http://schemas.openxmlformats.org/officeDocument/2006/relationships/audio" Target="../media/audio1.bin"/><Relationship Id="rId4" Type="http://schemas.openxmlformats.org/officeDocument/2006/relationships/oleObject" Target="../embeddings/oleObject42.bin"/><Relationship Id="rId5" Type="http://schemas.openxmlformats.org/officeDocument/2006/relationships/image" Target="../media/image46.wmf"/><Relationship Id="rId6" Type="http://schemas.openxmlformats.org/officeDocument/2006/relationships/oleObject" Target="../embeddings/oleObject43.bin"/><Relationship Id="rId7" Type="http://schemas.openxmlformats.org/officeDocument/2006/relationships/image" Target="../media/image47.wmf"/><Relationship Id="rId8" Type="http://schemas.openxmlformats.org/officeDocument/2006/relationships/oleObject" Target="../embeddings/oleObject44.bin"/><Relationship Id="rId9" Type="http://schemas.openxmlformats.org/officeDocument/2006/relationships/image" Target="../media/image48.wmf"/><Relationship Id="rId10" Type="http://schemas.openxmlformats.org/officeDocument/2006/relationships/oleObject" Target="../embeddings/oleObject45.bin"/></Relationships>
</file>

<file path=ppt/slides/_rels/slide3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52.bin"/><Relationship Id="rId12" Type="http://schemas.openxmlformats.org/officeDocument/2006/relationships/image" Target="../media/image57.wmf"/><Relationship Id="rId13" Type="http://schemas.openxmlformats.org/officeDocument/2006/relationships/oleObject" Target="../embeddings/oleObject53.bin"/><Relationship Id="rId14" Type="http://schemas.openxmlformats.org/officeDocument/2006/relationships/image" Target="../media/image31.wmf"/><Relationship Id="rId15" Type="http://schemas.openxmlformats.org/officeDocument/2006/relationships/oleObject" Target="../embeddings/oleObject54.bin"/><Relationship Id="rId16" Type="http://schemas.openxmlformats.org/officeDocument/2006/relationships/image" Target="../media/image58.wmf"/><Relationship Id="rId17" Type="http://schemas.openxmlformats.org/officeDocument/2006/relationships/oleObject" Target="../embeddings/oleObject55.bin"/><Relationship Id="rId18" Type="http://schemas.openxmlformats.org/officeDocument/2006/relationships/image" Target="../media/image59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48.bin"/><Relationship Id="rId4" Type="http://schemas.openxmlformats.org/officeDocument/2006/relationships/image" Target="../media/image53.wmf"/><Relationship Id="rId5" Type="http://schemas.openxmlformats.org/officeDocument/2006/relationships/oleObject" Target="../embeddings/oleObject49.bin"/><Relationship Id="rId6" Type="http://schemas.openxmlformats.org/officeDocument/2006/relationships/image" Target="../media/image54.wmf"/><Relationship Id="rId7" Type="http://schemas.openxmlformats.org/officeDocument/2006/relationships/oleObject" Target="../embeddings/oleObject50.bin"/><Relationship Id="rId8" Type="http://schemas.openxmlformats.org/officeDocument/2006/relationships/image" Target="../media/image55.wmf"/><Relationship Id="rId9" Type="http://schemas.openxmlformats.org/officeDocument/2006/relationships/oleObject" Target="../embeddings/oleObject51.bin"/><Relationship Id="rId10" Type="http://schemas.openxmlformats.org/officeDocument/2006/relationships/image" Target="../media/image56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60.bin"/><Relationship Id="rId12" Type="http://schemas.openxmlformats.org/officeDocument/2006/relationships/image" Target="../media/image64.wmf"/><Relationship Id="rId13" Type="http://schemas.openxmlformats.org/officeDocument/2006/relationships/oleObject" Target="../embeddings/oleObject61.bin"/><Relationship Id="rId14" Type="http://schemas.openxmlformats.org/officeDocument/2006/relationships/image" Target="../media/image65.wmf"/><Relationship Id="rId15" Type="http://schemas.openxmlformats.org/officeDocument/2006/relationships/oleObject" Target="../embeddings/oleObject62.bin"/><Relationship Id="rId16" Type="http://schemas.openxmlformats.org/officeDocument/2006/relationships/image" Target="../media/image66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56.bin"/><Relationship Id="rId4" Type="http://schemas.openxmlformats.org/officeDocument/2006/relationships/image" Target="../media/image60.wmf"/><Relationship Id="rId5" Type="http://schemas.openxmlformats.org/officeDocument/2006/relationships/oleObject" Target="../embeddings/oleObject57.bin"/><Relationship Id="rId6" Type="http://schemas.openxmlformats.org/officeDocument/2006/relationships/image" Target="../media/image61.wmf"/><Relationship Id="rId7" Type="http://schemas.openxmlformats.org/officeDocument/2006/relationships/oleObject" Target="../embeddings/oleObject58.bin"/><Relationship Id="rId8" Type="http://schemas.openxmlformats.org/officeDocument/2006/relationships/image" Target="../media/image62.wmf"/><Relationship Id="rId9" Type="http://schemas.openxmlformats.org/officeDocument/2006/relationships/oleObject" Target="../embeddings/oleObject59.bin"/><Relationship Id="rId10" Type="http://schemas.openxmlformats.org/officeDocument/2006/relationships/image" Target="../media/image63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4" Type="http://schemas.openxmlformats.org/officeDocument/2006/relationships/oleObject" Target="../embeddings/oleObject63.bin"/><Relationship Id="rId5" Type="http://schemas.openxmlformats.org/officeDocument/2006/relationships/image" Target="../media/image67.wmf"/><Relationship Id="rId6" Type="http://schemas.openxmlformats.org/officeDocument/2006/relationships/oleObject" Target="../embeddings/oleObject64.bin"/><Relationship Id="rId7" Type="http://schemas.openxmlformats.org/officeDocument/2006/relationships/image" Target="../media/image68.wmf"/><Relationship Id="rId8" Type="http://schemas.openxmlformats.org/officeDocument/2006/relationships/oleObject" Target="../embeddings/oleObject65.bin"/><Relationship Id="rId9" Type="http://schemas.openxmlformats.org/officeDocument/2006/relationships/image" Target="../media/image69.wmf"/><Relationship Id="rId10" Type="http://schemas.openxmlformats.org/officeDocument/2006/relationships/image" Target="../media/image71.jpeg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9.bin"/><Relationship Id="rId20" Type="http://schemas.openxmlformats.org/officeDocument/2006/relationships/image" Target="../media/image80.wmf"/><Relationship Id="rId21" Type="http://schemas.openxmlformats.org/officeDocument/2006/relationships/oleObject" Target="../embeddings/oleObject75.bin"/><Relationship Id="rId22" Type="http://schemas.openxmlformats.org/officeDocument/2006/relationships/image" Target="../media/image81.wmf"/><Relationship Id="rId23" Type="http://schemas.openxmlformats.org/officeDocument/2006/relationships/oleObject" Target="../embeddings/oleObject76.bin"/><Relationship Id="rId24" Type="http://schemas.openxmlformats.org/officeDocument/2006/relationships/image" Target="../media/image82.wmf"/><Relationship Id="rId10" Type="http://schemas.openxmlformats.org/officeDocument/2006/relationships/image" Target="../media/image75.wmf"/><Relationship Id="rId11" Type="http://schemas.openxmlformats.org/officeDocument/2006/relationships/oleObject" Target="../embeddings/oleObject70.bin"/><Relationship Id="rId12" Type="http://schemas.openxmlformats.org/officeDocument/2006/relationships/image" Target="../media/image76.wmf"/><Relationship Id="rId13" Type="http://schemas.openxmlformats.org/officeDocument/2006/relationships/oleObject" Target="../embeddings/oleObject71.bin"/><Relationship Id="rId14" Type="http://schemas.openxmlformats.org/officeDocument/2006/relationships/image" Target="../media/image77.wmf"/><Relationship Id="rId15" Type="http://schemas.openxmlformats.org/officeDocument/2006/relationships/oleObject" Target="../embeddings/oleObject72.bin"/><Relationship Id="rId16" Type="http://schemas.openxmlformats.org/officeDocument/2006/relationships/image" Target="../media/image78.wmf"/><Relationship Id="rId17" Type="http://schemas.openxmlformats.org/officeDocument/2006/relationships/oleObject" Target="../embeddings/oleObject73.bin"/><Relationship Id="rId18" Type="http://schemas.openxmlformats.org/officeDocument/2006/relationships/image" Target="../media/image79.wmf"/><Relationship Id="rId19" Type="http://schemas.openxmlformats.org/officeDocument/2006/relationships/oleObject" Target="../embeddings/oleObject74.bin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66.bin"/><Relationship Id="rId4" Type="http://schemas.openxmlformats.org/officeDocument/2006/relationships/image" Target="../media/image72.wmf"/><Relationship Id="rId5" Type="http://schemas.openxmlformats.org/officeDocument/2006/relationships/oleObject" Target="../embeddings/oleObject67.bin"/><Relationship Id="rId6" Type="http://schemas.openxmlformats.org/officeDocument/2006/relationships/image" Target="../media/image73.wmf"/><Relationship Id="rId7" Type="http://schemas.openxmlformats.org/officeDocument/2006/relationships/oleObject" Target="../embeddings/oleObject68.bin"/><Relationship Id="rId8" Type="http://schemas.openxmlformats.org/officeDocument/2006/relationships/image" Target="../media/image74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7.bin"/><Relationship Id="rId4" Type="http://schemas.openxmlformats.org/officeDocument/2006/relationships/image" Target="../media/image83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slide" Target="slide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4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5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4" Type="http://schemas.openxmlformats.org/officeDocument/2006/relationships/image" Target="../media/image86.w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79.bin"/><Relationship Id="rId5" Type="http://schemas.openxmlformats.org/officeDocument/2006/relationships/image" Target="../media/image87.w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4.bin"/><Relationship Id="rId12" Type="http://schemas.openxmlformats.org/officeDocument/2006/relationships/image" Target="../media/image92.wmf"/><Relationship Id="rId13" Type="http://schemas.openxmlformats.org/officeDocument/2006/relationships/oleObject" Target="../embeddings/oleObject85.bin"/><Relationship Id="rId14" Type="http://schemas.openxmlformats.org/officeDocument/2006/relationships/image" Target="../media/image93.wmf"/><Relationship Id="rId15" Type="http://schemas.openxmlformats.org/officeDocument/2006/relationships/image" Target="../media/image94.png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80.bin"/><Relationship Id="rId4" Type="http://schemas.openxmlformats.org/officeDocument/2006/relationships/image" Target="../media/image88.wmf"/><Relationship Id="rId5" Type="http://schemas.openxmlformats.org/officeDocument/2006/relationships/oleObject" Target="../embeddings/oleObject81.bin"/><Relationship Id="rId6" Type="http://schemas.openxmlformats.org/officeDocument/2006/relationships/image" Target="../media/image89.wmf"/><Relationship Id="rId7" Type="http://schemas.openxmlformats.org/officeDocument/2006/relationships/oleObject" Target="../embeddings/oleObject82.bin"/><Relationship Id="rId8" Type="http://schemas.openxmlformats.org/officeDocument/2006/relationships/image" Target="../media/image90.wmf"/><Relationship Id="rId9" Type="http://schemas.openxmlformats.org/officeDocument/2006/relationships/oleObject" Target="../embeddings/oleObject83.bin"/><Relationship Id="rId10" Type="http://schemas.openxmlformats.org/officeDocument/2006/relationships/image" Target="../media/image91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6.bin"/><Relationship Id="rId4" Type="http://schemas.openxmlformats.org/officeDocument/2006/relationships/image" Target="../media/image95.wmf"/><Relationship Id="rId5" Type="http://schemas.openxmlformats.org/officeDocument/2006/relationships/oleObject" Target="../embeddings/oleObject87.bin"/><Relationship Id="rId6" Type="http://schemas.openxmlformats.org/officeDocument/2006/relationships/image" Target="../media/image96.wmf"/><Relationship Id="rId7" Type="http://schemas.openxmlformats.org/officeDocument/2006/relationships/oleObject" Target="../embeddings/oleObject88.bin"/><Relationship Id="rId8" Type="http://schemas.openxmlformats.org/officeDocument/2006/relationships/image" Target="../media/image97.w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9.bin"/><Relationship Id="rId4" Type="http://schemas.openxmlformats.org/officeDocument/2006/relationships/image" Target="../media/image98.wmf"/><Relationship Id="rId5" Type="http://schemas.openxmlformats.org/officeDocument/2006/relationships/oleObject" Target="../embeddings/oleObject90.bin"/><Relationship Id="rId6" Type="http://schemas.openxmlformats.org/officeDocument/2006/relationships/image" Target="../media/image99.wmf"/><Relationship Id="rId7" Type="http://schemas.openxmlformats.org/officeDocument/2006/relationships/oleObject" Target="../embeddings/oleObject91.bin"/><Relationship Id="rId8" Type="http://schemas.openxmlformats.org/officeDocument/2006/relationships/image" Target="../media/image100.wmf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2.bin"/><Relationship Id="rId4" Type="http://schemas.openxmlformats.org/officeDocument/2006/relationships/image" Target="../media/image101.wmf"/><Relationship Id="rId5" Type="http://schemas.openxmlformats.org/officeDocument/2006/relationships/oleObject" Target="../embeddings/oleObject93.bin"/><Relationship Id="rId6" Type="http://schemas.openxmlformats.org/officeDocument/2006/relationships/image" Target="../media/image102.wmf"/><Relationship Id="rId7" Type="http://schemas.openxmlformats.org/officeDocument/2006/relationships/oleObject" Target="../embeddings/oleObject94.bin"/><Relationship Id="rId8" Type="http://schemas.openxmlformats.org/officeDocument/2006/relationships/image" Target="../media/image103.wmf"/><Relationship Id="rId9" Type="http://schemas.openxmlformats.org/officeDocument/2006/relationships/oleObject" Target="../embeddings/oleObject95.bin"/><Relationship Id="rId10" Type="http://schemas.openxmlformats.org/officeDocument/2006/relationships/image" Target="../media/image104.wmf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00.bin"/><Relationship Id="rId12" Type="http://schemas.openxmlformats.org/officeDocument/2006/relationships/image" Target="../media/image109.wmf"/><Relationship Id="rId13" Type="http://schemas.openxmlformats.org/officeDocument/2006/relationships/oleObject" Target="../embeddings/oleObject101.bin"/><Relationship Id="rId14" Type="http://schemas.openxmlformats.org/officeDocument/2006/relationships/image" Target="../media/image101.wmf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96.bin"/><Relationship Id="rId4" Type="http://schemas.openxmlformats.org/officeDocument/2006/relationships/image" Target="../media/image105.wmf"/><Relationship Id="rId5" Type="http://schemas.openxmlformats.org/officeDocument/2006/relationships/oleObject" Target="../embeddings/oleObject97.bin"/><Relationship Id="rId6" Type="http://schemas.openxmlformats.org/officeDocument/2006/relationships/image" Target="../media/image106.wmf"/><Relationship Id="rId7" Type="http://schemas.openxmlformats.org/officeDocument/2006/relationships/oleObject" Target="../embeddings/oleObject98.bin"/><Relationship Id="rId8" Type="http://schemas.openxmlformats.org/officeDocument/2006/relationships/image" Target="../media/image107.wmf"/><Relationship Id="rId9" Type="http://schemas.openxmlformats.org/officeDocument/2006/relationships/oleObject" Target="../embeddings/oleObject99.bin"/><Relationship Id="rId10" Type="http://schemas.openxmlformats.org/officeDocument/2006/relationships/image" Target="../media/image108.wmf"/></Relationships>
</file>

<file path=ppt/slides/_rels/slide5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06.bin"/><Relationship Id="rId12" Type="http://schemas.openxmlformats.org/officeDocument/2006/relationships/image" Target="../media/image113.wmf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102.bin"/><Relationship Id="rId4" Type="http://schemas.openxmlformats.org/officeDocument/2006/relationships/image" Target="../media/image109.wmf"/><Relationship Id="rId5" Type="http://schemas.openxmlformats.org/officeDocument/2006/relationships/oleObject" Target="../embeddings/oleObject103.bin"/><Relationship Id="rId6" Type="http://schemas.openxmlformats.org/officeDocument/2006/relationships/image" Target="../media/image110.wmf"/><Relationship Id="rId7" Type="http://schemas.openxmlformats.org/officeDocument/2006/relationships/oleObject" Target="../embeddings/oleObject104.bin"/><Relationship Id="rId8" Type="http://schemas.openxmlformats.org/officeDocument/2006/relationships/image" Target="../media/image111.wmf"/><Relationship Id="rId9" Type="http://schemas.openxmlformats.org/officeDocument/2006/relationships/oleObject" Target="../embeddings/oleObject105.bin"/><Relationship Id="rId10" Type="http://schemas.openxmlformats.org/officeDocument/2006/relationships/image" Target="../media/image112.wm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4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5.wmf"/><Relationship Id="rId3" Type="http://schemas.openxmlformats.org/officeDocument/2006/relationships/image" Target="G:/&#25945;&#26696;&#36716;word/&#25968;&#23398;/7/&#21271;&#24072;&#19971;&#19978;&#25968;&#23398;&#26032;&#25945;&#26696;&#19968;&#26657;/XBS244.EPS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6.wmf"/><Relationship Id="rId3" Type="http://schemas.openxmlformats.org/officeDocument/2006/relationships/image" Target="G:/&#25945;&#26696;&#36716;word/&#25968;&#23398;/7/&#21271;&#24072;&#19971;&#19978;&#25968;&#23398;&#26032;&#25945;&#26696;&#19968;&#26657;/XBS245.EPS" TargetMode="Externa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7.wmf"/><Relationship Id="rId3" Type="http://schemas.openxmlformats.org/officeDocument/2006/relationships/image" Target="G:/&#25945;&#26696;&#36716;word/&#25968;&#23398;/7/&#21271;&#24072;&#19971;&#19978;&#25968;&#23398;&#26032;&#25945;&#26696;&#19968;&#26657;/XBS246.EPS" TargetMode="Externa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7.bin"/><Relationship Id="rId4" Type="http://schemas.openxmlformats.org/officeDocument/2006/relationships/image" Target="../media/image118.wmf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8.bin"/><Relationship Id="rId4" Type="http://schemas.openxmlformats.org/officeDocument/2006/relationships/image" Target="../media/image119.wmf"/><Relationship Id="rId5" Type="http://schemas.openxmlformats.org/officeDocument/2006/relationships/oleObject" Target="../embeddings/oleObject109.bin"/><Relationship Id="rId6" Type="http://schemas.openxmlformats.org/officeDocument/2006/relationships/image" Target="../media/image120.wmf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1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2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slide" Target="slide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3.png"/><Relationship Id="rId3" Type="http://schemas.openxmlformats.org/officeDocument/2006/relationships/image" Target="../media/image124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2.bin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2.bin"/><Relationship Id="rId3" Type="http://schemas.openxmlformats.org/officeDocument/2006/relationships/image" Target="../media/image30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oleObject" Target="../embeddings/oleObject110.bin"/><Relationship Id="rId5" Type="http://schemas.openxmlformats.org/officeDocument/2006/relationships/image" Target="../media/image125.wmf"/><Relationship Id="rId6" Type="http://schemas.openxmlformats.org/officeDocument/2006/relationships/oleObject" Target="../embeddings/oleObject111.bin"/><Relationship Id="rId7" Type="http://schemas.openxmlformats.org/officeDocument/2006/relationships/image" Target="../media/image126.w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2.bin"/><Relationship Id="rId4" Type="http://schemas.openxmlformats.org/officeDocument/2006/relationships/image" Target="../media/image127.wmf"/><Relationship Id="rId5" Type="http://schemas.openxmlformats.org/officeDocument/2006/relationships/oleObject" Target="../embeddings/oleObject113.bin"/><Relationship Id="rId6" Type="http://schemas.openxmlformats.org/officeDocument/2006/relationships/image" Target="../media/image128.wmf"/><Relationship Id="rId1" Type="http://schemas.openxmlformats.org/officeDocument/2006/relationships/vmlDrawing" Target="../drawings/vmlDrawing30.vml"/><Relationship Id="rId2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4.bin"/><Relationship Id="rId4" Type="http://schemas.openxmlformats.org/officeDocument/2006/relationships/image" Target="../media/image129.wmf"/><Relationship Id="rId5" Type="http://schemas.openxmlformats.org/officeDocument/2006/relationships/oleObject" Target="../embeddings/oleObject115.bin"/><Relationship Id="rId6" Type="http://schemas.openxmlformats.org/officeDocument/2006/relationships/image" Target="../media/image130.wmf"/><Relationship Id="rId7" Type="http://schemas.openxmlformats.org/officeDocument/2006/relationships/oleObject" Target="../embeddings/oleObject116.bin"/><Relationship Id="rId8" Type="http://schemas.openxmlformats.org/officeDocument/2006/relationships/oleObject" Target="../embeddings/oleObject117.bin"/><Relationship Id="rId9" Type="http://schemas.openxmlformats.org/officeDocument/2006/relationships/oleObject" Target="../embeddings/oleObject118.bin"/><Relationship Id="rId1" Type="http://schemas.openxmlformats.org/officeDocument/2006/relationships/vmlDrawing" Target="../drawings/vmlDrawing31.vml"/><Relationship Id="rId2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9.bin"/><Relationship Id="rId4" Type="http://schemas.openxmlformats.org/officeDocument/2006/relationships/image" Target="../media/image131.wmf"/><Relationship Id="rId5" Type="http://schemas.openxmlformats.org/officeDocument/2006/relationships/oleObject" Target="../embeddings/oleObject120.bin"/><Relationship Id="rId6" Type="http://schemas.openxmlformats.org/officeDocument/2006/relationships/image" Target="../media/image132.wmf"/><Relationship Id="rId1" Type="http://schemas.openxmlformats.org/officeDocument/2006/relationships/vmlDrawing" Target="../drawings/vmlDrawing32.vml"/><Relationship Id="rId2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4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3.w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1.bin"/><Relationship Id="rId4" Type="http://schemas.openxmlformats.org/officeDocument/2006/relationships/image" Target="../media/image135.wmf"/><Relationship Id="rId5" Type="http://schemas.openxmlformats.org/officeDocument/2006/relationships/image" Target="../media/image136.png"/><Relationship Id="rId1" Type="http://schemas.openxmlformats.org/officeDocument/2006/relationships/vmlDrawing" Target="../drawings/vmlDrawing33.vml"/><Relationship Id="rId2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2.bin"/><Relationship Id="rId4" Type="http://schemas.openxmlformats.org/officeDocument/2006/relationships/image" Target="../media/image137.wmf"/><Relationship Id="rId1" Type="http://schemas.openxmlformats.org/officeDocument/2006/relationships/vmlDrawing" Target="../drawings/vmlDrawing34.vml"/><Relationship Id="rId2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3.bin"/><Relationship Id="rId4" Type="http://schemas.openxmlformats.org/officeDocument/2006/relationships/image" Target="../media/image127.wmf"/><Relationship Id="rId5" Type="http://schemas.openxmlformats.org/officeDocument/2006/relationships/oleObject" Target="../embeddings/oleObject124.bin"/><Relationship Id="rId6" Type="http://schemas.openxmlformats.org/officeDocument/2006/relationships/image" Target="../media/image138.wmf"/><Relationship Id="rId7" Type="http://schemas.openxmlformats.org/officeDocument/2006/relationships/image" Target="../media/image139.jpeg"/><Relationship Id="rId1" Type="http://schemas.openxmlformats.org/officeDocument/2006/relationships/vmlDrawing" Target="../drawings/vmlDrawing35.vml"/><Relationship Id="rId2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4" Type="http://schemas.openxmlformats.org/officeDocument/2006/relationships/image" Target="../media/image142.png"/><Relationship Id="rId5" Type="http://schemas.openxmlformats.org/officeDocument/2006/relationships/image" Target="../media/image14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0.jpeg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5.bin"/><Relationship Id="rId4" Type="http://schemas.openxmlformats.org/officeDocument/2006/relationships/image" Target="../media/image144.wmf"/><Relationship Id="rId1" Type="http://schemas.openxmlformats.org/officeDocument/2006/relationships/vmlDrawing" Target="../drawings/vmlDrawing36.vml"/><Relationship Id="rId2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slide" Target="slide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126.bin"/><Relationship Id="rId5" Type="http://schemas.openxmlformats.org/officeDocument/2006/relationships/image" Target="../media/image145.wmf"/><Relationship Id="rId6" Type="http://schemas.openxmlformats.org/officeDocument/2006/relationships/oleObject" Target="../embeddings/oleObject127.bin"/><Relationship Id="rId1" Type="http://schemas.openxmlformats.org/officeDocument/2006/relationships/vmlDrawing" Target="../drawings/vmlDrawing37.vml"/><Relationship Id="rId2" Type="http://schemas.openxmlformats.org/officeDocument/2006/relationships/tags" Target="../tags/tag1.xml"/></Relationships>
</file>

<file path=ppt/slides/_rels/slide9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49.wmf"/><Relationship Id="rId12" Type="http://schemas.openxmlformats.org/officeDocument/2006/relationships/oleObject" Target="../embeddings/oleObject132.bin"/><Relationship Id="rId13" Type="http://schemas.openxmlformats.org/officeDocument/2006/relationships/image" Target="../media/image150.wmf"/><Relationship Id="rId1" Type="http://schemas.openxmlformats.org/officeDocument/2006/relationships/vmlDrawing" Target="../drawings/vmlDrawing38.vml"/><Relationship Id="rId2" Type="http://schemas.openxmlformats.org/officeDocument/2006/relationships/tags" Target="../tags/tag2.xml"/><Relationship Id="rId3" Type="http://schemas.openxmlformats.org/officeDocument/2006/relationships/slideLayout" Target="../slideLayouts/slideLayout6.xml"/><Relationship Id="rId4" Type="http://schemas.openxmlformats.org/officeDocument/2006/relationships/oleObject" Target="../embeddings/oleObject128.bin"/><Relationship Id="rId5" Type="http://schemas.openxmlformats.org/officeDocument/2006/relationships/image" Target="../media/image146.wmf"/><Relationship Id="rId6" Type="http://schemas.openxmlformats.org/officeDocument/2006/relationships/oleObject" Target="../embeddings/oleObject129.bin"/><Relationship Id="rId7" Type="http://schemas.openxmlformats.org/officeDocument/2006/relationships/image" Target="../media/image147.wmf"/><Relationship Id="rId8" Type="http://schemas.openxmlformats.org/officeDocument/2006/relationships/oleObject" Target="../embeddings/oleObject130.bin"/><Relationship Id="rId9" Type="http://schemas.openxmlformats.org/officeDocument/2006/relationships/image" Target="../media/image148.wmf"/><Relationship Id="rId10" Type="http://schemas.openxmlformats.org/officeDocument/2006/relationships/oleObject" Target="../embeddings/oleObject131.bin"/></Relationships>
</file>

<file path=ppt/slides/_rels/slide95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36.bin"/><Relationship Id="rId12" Type="http://schemas.openxmlformats.org/officeDocument/2006/relationships/image" Target="../media/image154.wmf"/><Relationship Id="rId1" Type="http://schemas.openxmlformats.org/officeDocument/2006/relationships/vmlDrawing" Target="../drawings/vmlDrawing39.vml"/><Relationship Id="rId2" Type="http://schemas.openxmlformats.org/officeDocument/2006/relationships/tags" Target="../tags/tag3.xml"/><Relationship Id="rId3" Type="http://schemas.openxmlformats.org/officeDocument/2006/relationships/slideLayout" Target="../slideLayouts/slideLayout7.xml"/><Relationship Id="rId4" Type="http://schemas.openxmlformats.org/officeDocument/2006/relationships/audio" Target="../media/audio3.bin"/><Relationship Id="rId5" Type="http://schemas.openxmlformats.org/officeDocument/2006/relationships/oleObject" Target="../embeddings/oleObject133.bin"/><Relationship Id="rId6" Type="http://schemas.openxmlformats.org/officeDocument/2006/relationships/image" Target="../media/image151.wmf"/><Relationship Id="rId7" Type="http://schemas.openxmlformats.org/officeDocument/2006/relationships/oleObject" Target="../embeddings/oleObject134.bin"/><Relationship Id="rId8" Type="http://schemas.openxmlformats.org/officeDocument/2006/relationships/image" Target="../media/image152.wmf"/><Relationship Id="rId9" Type="http://schemas.openxmlformats.org/officeDocument/2006/relationships/oleObject" Target="../embeddings/oleObject135.bin"/><Relationship Id="rId10" Type="http://schemas.openxmlformats.org/officeDocument/2006/relationships/image" Target="../media/image153.wmf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oleObject" Target="../embeddings/oleObject137.bin"/><Relationship Id="rId5" Type="http://schemas.openxmlformats.org/officeDocument/2006/relationships/image" Target="../media/image155.wmf"/><Relationship Id="rId6" Type="http://schemas.openxmlformats.org/officeDocument/2006/relationships/oleObject" Target="../embeddings/oleObject138.bin"/><Relationship Id="rId7" Type="http://schemas.openxmlformats.org/officeDocument/2006/relationships/image" Target="../media/image156.wmf"/><Relationship Id="rId1" Type="http://schemas.openxmlformats.org/officeDocument/2006/relationships/vmlDrawing" Target="../drawings/vmlDrawing40.vml"/><Relationship Id="rId2" Type="http://schemas.openxmlformats.org/officeDocument/2006/relationships/tags" Target="../tags/tag4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oleObject" Target="../embeddings/oleObject139.bin"/><Relationship Id="rId5" Type="http://schemas.openxmlformats.org/officeDocument/2006/relationships/image" Target="../media/image157.wmf"/><Relationship Id="rId1" Type="http://schemas.openxmlformats.org/officeDocument/2006/relationships/vmlDrawing" Target="../drawings/vmlDrawing41.vml"/><Relationship Id="rId2" Type="http://schemas.openxmlformats.org/officeDocument/2006/relationships/tags" Target="../tags/tag5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oleObject" Target="../embeddings/oleObject140.bin"/><Relationship Id="rId5" Type="http://schemas.openxmlformats.org/officeDocument/2006/relationships/image" Target="../media/image158.wmf"/><Relationship Id="rId6" Type="http://schemas.openxmlformats.org/officeDocument/2006/relationships/oleObject" Target="../embeddings/oleObject141.bin"/><Relationship Id="rId7" Type="http://schemas.openxmlformats.org/officeDocument/2006/relationships/image" Target="../media/image159.wmf"/><Relationship Id="rId1" Type="http://schemas.openxmlformats.org/officeDocument/2006/relationships/vmlDrawing" Target="../drawings/vmlDrawing42.vml"/><Relationship Id="rId2" Type="http://schemas.openxmlformats.org/officeDocument/2006/relationships/tags" Target="../tags/tag6.xml"/></Relationships>
</file>

<file path=ppt/slides/_rels/slide9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63.wmf"/><Relationship Id="rId12" Type="http://schemas.openxmlformats.org/officeDocument/2006/relationships/oleObject" Target="../embeddings/oleObject146.bin"/><Relationship Id="rId13" Type="http://schemas.openxmlformats.org/officeDocument/2006/relationships/oleObject" Target="../embeddings/oleObject147.bin"/><Relationship Id="rId1" Type="http://schemas.openxmlformats.org/officeDocument/2006/relationships/vmlDrawing" Target="../drawings/vmlDrawing43.vml"/><Relationship Id="rId2" Type="http://schemas.openxmlformats.org/officeDocument/2006/relationships/tags" Target="../tags/tag7.xml"/><Relationship Id="rId3" Type="http://schemas.openxmlformats.org/officeDocument/2006/relationships/slideLayout" Target="../slideLayouts/slideLayout7.xml"/><Relationship Id="rId4" Type="http://schemas.openxmlformats.org/officeDocument/2006/relationships/oleObject" Target="../embeddings/oleObject142.bin"/><Relationship Id="rId5" Type="http://schemas.openxmlformats.org/officeDocument/2006/relationships/image" Target="../media/image160.wmf"/><Relationship Id="rId6" Type="http://schemas.openxmlformats.org/officeDocument/2006/relationships/oleObject" Target="../embeddings/oleObject143.bin"/><Relationship Id="rId7" Type="http://schemas.openxmlformats.org/officeDocument/2006/relationships/image" Target="../media/image161.wmf"/><Relationship Id="rId8" Type="http://schemas.openxmlformats.org/officeDocument/2006/relationships/oleObject" Target="../embeddings/oleObject144.bin"/><Relationship Id="rId9" Type="http://schemas.openxmlformats.org/officeDocument/2006/relationships/image" Target="../media/image162.wmf"/><Relationship Id="rId10" Type="http://schemas.openxmlformats.org/officeDocument/2006/relationships/oleObject" Target="../embeddings/oleObject145.bin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oleObject" Target="../embeddings/oleObject148.bin"/><Relationship Id="rId5" Type="http://schemas.openxmlformats.org/officeDocument/2006/relationships/image" Target="../media/image164.wmf"/><Relationship Id="rId6" Type="http://schemas.openxmlformats.org/officeDocument/2006/relationships/oleObject" Target="../embeddings/oleObject149.bin"/><Relationship Id="rId7" Type="http://schemas.openxmlformats.org/officeDocument/2006/relationships/image" Target="../media/image165.wmf"/><Relationship Id="rId8" Type="http://schemas.openxmlformats.org/officeDocument/2006/relationships/oleObject" Target="../embeddings/oleObject150.bin"/><Relationship Id="rId9" Type="http://schemas.openxmlformats.org/officeDocument/2006/relationships/image" Target="../media/image166.wmf"/><Relationship Id="rId1" Type="http://schemas.openxmlformats.org/officeDocument/2006/relationships/vmlDrawing" Target="../drawings/vmlDrawing44.vml"/><Relationship Id="rId2" Type="http://schemas.openxmlformats.org/officeDocument/2006/relationships/tags" Target="../tags/tag8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1" name="AutoShape 7"/>
          <p:cNvSpPr>
            <a:spLocks noChangeArrowheads="1"/>
          </p:cNvSpPr>
          <p:nvPr/>
        </p:nvSpPr>
        <p:spPr bwMode="auto">
          <a:xfrm>
            <a:off x="1524000" y="6429376"/>
            <a:ext cx="9144000" cy="4286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2" name="MH_Text_1"/>
          <p:cNvSpPr>
            <a:spLocks noChangeArrowheads="1"/>
          </p:cNvSpPr>
          <p:nvPr/>
        </p:nvSpPr>
        <p:spPr bwMode="auto">
          <a:xfrm>
            <a:off x="2247900" y="5016500"/>
            <a:ext cx="1665288" cy="1055688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3" name="MH_SubTitle_1"/>
          <p:cNvSpPr>
            <a:spLocks noChangeArrowheads="1"/>
          </p:cNvSpPr>
          <p:nvPr/>
        </p:nvSpPr>
        <p:spPr bwMode="auto">
          <a:xfrm>
            <a:off x="2246314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导入新课</a:t>
            </a:r>
          </a:p>
        </p:txBody>
      </p:sp>
      <p:sp>
        <p:nvSpPr>
          <p:cNvPr id="96264" name="MH_Other_1"/>
          <p:cNvSpPr>
            <a:spLocks noChangeArrowheads="1"/>
          </p:cNvSpPr>
          <p:nvPr/>
        </p:nvSpPr>
        <p:spPr bwMode="auto">
          <a:xfrm>
            <a:off x="3673476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5" name="MH_Text_2"/>
          <p:cNvSpPr>
            <a:spLocks noChangeArrowheads="1"/>
          </p:cNvSpPr>
          <p:nvPr/>
        </p:nvSpPr>
        <p:spPr bwMode="auto">
          <a:xfrm>
            <a:off x="4235450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6" name="MH_SubTitle_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35450" y="5287963"/>
            <a:ext cx="16652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讲授新课</a:t>
            </a:r>
          </a:p>
        </p:txBody>
      </p:sp>
      <p:sp>
        <p:nvSpPr>
          <p:cNvPr id="96267" name="MH_Other_2"/>
          <p:cNvSpPr>
            <a:spLocks noChangeArrowheads="1"/>
          </p:cNvSpPr>
          <p:nvPr/>
        </p:nvSpPr>
        <p:spPr bwMode="auto">
          <a:xfrm>
            <a:off x="4270376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8" name="MH_Other_3"/>
          <p:cNvSpPr>
            <a:spLocks noChangeArrowheads="1"/>
          </p:cNvSpPr>
          <p:nvPr/>
        </p:nvSpPr>
        <p:spPr bwMode="auto">
          <a:xfrm>
            <a:off x="5703889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9" name="MH_Text_3"/>
          <p:cNvSpPr>
            <a:spLocks noChangeArrowheads="1"/>
          </p:cNvSpPr>
          <p:nvPr/>
        </p:nvSpPr>
        <p:spPr bwMode="auto">
          <a:xfrm>
            <a:off x="6243639" y="5014914"/>
            <a:ext cx="1666875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0" name="MH_SubTitle_3"/>
          <p:cNvSpPr>
            <a:spLocks noChangeArrowheads="1"/>
          </p:cNvSpPr>
          <p:nvPr/>
        </p:nvSpPr>
        <p:spPr bwMode="auto">
          <a:xfrm>
            <a:off x="6243639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当堂练习</a:t>
            </a:r>
          </a:p>
        </p:txBody>
      </p:sp>
      <p:sp>
        <p:nvSpPr>
          <p:cNvPr id="96271" name="MH_Other_4"/>
          <p:cNvSpPr>
            <a:spLocks noChangeArrowheads="1"/>
          </p:cNvSpPr>
          <p:nvPr/>
        </p:nvSpPr>
        <p:spPr bwMode="auto">
          <a:xfrm>
            <a:off x="6300788" y="5456238"/>
            <a:ext cx="169862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2" name="MH_Other_5"/>
          <p:cNvSpPr>
            <a:spLocks noChangeArrowheads="1"/>
          </p:cNvSpPr>
          <p:nvPr/>
        </p:nvSpPr>
        <p:spPr bwMode="auto">
          <a:xfrm>
            <a:off x="7702551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3" name="MH_Text_4"/>
          <p:cNvSpPr>
            <a:spLocks noChangeArrowheads="1"/>
          </p:cNvSpPr>
          <p:nvPr/>
        </p:nvSpPr>
        <p:spPr bwMode="auto">
          <a:xfrm>
            <a:off x="8251825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4" name="MH_SubTitle_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51826" y="5287963"/>
            <a:ext cx="166846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课堂小结</a:t>
            </a:r>
          </a:p>
        </p:txBody>
      </p:sp>
      <p:sp>
        <p:nvSpPr>
          <p:cNvPr id="96275" name="MH_Other_6"/>
          <p:cNvSpPr>
            <a:spLocks noChangeArrowheads="1"/>
          </p:cNvSpPr>
          <p:nvPr/>
        </p:nvSpPr>
        <p:spPr bwMode="auto">
          <a:xfrm>
            <a:off x="8301039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76" name="MH_Other_7"/>
          <p:cNvGrpSpPr>
            <a:grpSpLocks/>
          </p:cNvGrpSpPr>
          <p:nvPr/>
        </p:nvGrpSpPr>
        <p:grpSpPr bwMode="auto">
          <a:xfrm>
            <a:off x="3609975" y="5411788"/>
            <a:ext cx="890588" cy="266700"/>
            <a:chOff x="0" y="0"/>
            <a:chExt cx="561" cy="169"/>
          </a:xfrm>
        </p:grpSpPr>
        <p:pic>
          <p:nvPicPr>
            <p:cNvPr id="96277" name="MH_Other_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78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79" name="MH_Other_8"/>
          <p:cNvSpPr>
            <a:spLocks noChangeArrowheads="1"/>
          </p:cNvSpPr>
          <p:nvPr/>
        </p:nvSpPr>
        <p:spPr bwMode="auto">
          <a:xfrm>
            <a:off x="3708401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80" name="MH_Other_9"/>
          <p:cNvGrpSpPr>
            <a:grpSpLocks/>
          </p:cNvGrpSpPr>
          <p:nvPr/>
        </p:nvGrpSpPr>
        <p:grpSpPr bwMode="auto">
          <a:xfrm>
            <a:off x="5640388" y="5411788"/>
            <a:ext cx="889000" cy="266700"/>
            <a:chOff x="0" y="0"/>
            <a:chExt cx="560" cy="169"/>
          </a:xfrm>
        </p:grpSpPr>
        <p:pic>
          <p:nvPicPr>
            <p:cNvPr id="96281" name="MH_Other_9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82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83" name="MH_Other_10"/>
          <p:cNvSpPr>
            <a:spLocks noChangeArrowheads="1"/>
          </p:cNvSpPr>
          <p:nvPr/>
        </p:nvSpPr>
        <p:spPr bwMode="auto">
          <a:xfrm>
            <a:off x="5738814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pic>
        <p:nvPicPr>
          <p:cNvPr id="96284" name="MH_Other_1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85" name="Text Box 31"/>
          <p:cNvSpPr txBox="1">
            <a:spLocks noChangeArrowheads="1"/>
          </p:cNvSpPr>
          <p:nvPr/>
        </p:nvSpPr>
        <p:spPr bwMode="auto">
          <a:xfrm>
            <a:off x="7750176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86" name="MH_Other_12"/>
          <p:cNvSpPr>
            <a:spLocks noChangeArrowheads="1"/>
          </p:cNvSpPr>
          <p:nvPr/>
        </p:nvSpPr>
        <p:spPr bwMode="auto">
          <a:xfrm>
            <a:off x="7737476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05303" y="1889952"/>
            <a:ext cx="5991472" cy="220660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37" name="组合 2"/>
          <p:cNvGrpSpPr/>
          <p:nvPr/>
        </p:nvGrpSpPr>
        <p:grpSpPr>
          <a:xfrm>
            <a:off x="5563031" y="2208423"/>
            <a:ext cx="5529313" cy="1569660"/>
            <a:chOff x="5956255" y="183524"/>
            <a:chExt cx="5529313" cy="1569660"/>
          </a:xfrm>
        </p:grpSpPr>
        <p:sp>
          <p:nvSpPr>
            <p:cNvPr id="38" name="文本框 37"/>
            <p:cNvSpPr txBox="1"/>
            <p:nvPr/>
          </p:nvSpPr>
          <p:spPr>
            <a:xfrm>
              <a:off x="6751906" y="32211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3800">
                  <a:solidFill>
                    <a:srgbClr val="497A00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方正细谭黑简体" panose="02000000000000000000" pitchFamily="2" charset="-122"/>
                  <a:ea typeface="方正细谭黑简体" panose="02000000000000000000" pitchFamily="2" charset="-122"/>
                </a:defRPr>
              </a:lvl1pPr>
            </a:lstStyle>
            <a:p>
              <a:r>
                <a:rPr lang="zh-CN" altLang="en-US" sz="3200" b="1" dirty="0" smtClean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有理数的乘法</a:t>
              </a:r>
              <a:endParaRPr lang="zh-CN" altLang="en-US" sz="3200" b="1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4"/>
            <p:cNvCxnSpPr/>
            <p:nvPr/>
          </p:nvCxnSpPr>
          <p:spPr>
            <a:xfrm>
              <a:off x="6672223" y="907107"/>
              <a:ext cx="2611814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"/>
            <p:cNvCxnSpPr/>
            <p:nvPr/>
          </p:nvCxnSpPr>
          <p:spPr>
            <a:xfrm>
              <a:off x="9397663" y="907107"/>
              <a:ext cx="6416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6"/>
            <p:cNvCxnSpPr/>
            <p:nvPr/>
          </p:nvCxnSpPr>
          <p:spPr>
            <a:xfrm>
              <a:off x="10235863" y="907107"/>
              <a:ext cx="3749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7"/>
            <p:cNvCxnSpPr/>
            <p:nvPr/>
          </p:nvCxnSpPr>
          <p:spPr>
            <a:xfrm>
              <a:off x="10712113" y="907107"/>
              <a:ext cx="12733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矩形 42"/>
            <p:cNvSpPr/>
            <p:nvPr/>
          </p:nvSpPr>
          <p:spPr>
            <a:xfrm>
              <a:off x="6826781" y="1107303"/>
              <a:ext cx="465878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1.4.2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有理数乘法的运算律及运用</a:t>
              </a:r>
              <a:endParaRPr lang="zh-CN" altLang="en-US" sz="2400" b="1" dirty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56255" y="183524"/>
              <a:ext cx="659155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chemeClr val="accent1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9600" dirty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9600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399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642412" y="1181031"/>
            <a:ext cx="2708275" cy="633412"/>
            <a:chOff x="348" y="0"/>
            <a:chExt cx="4262" cy="998"/>
          </a:xfrm>
        </p:grpSpPr>
        <p:grpSp>
          <p:nvGrpSpPr>
            <p:cNvPr id="97283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97284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97285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97286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  <a:buFont typeface="Arial" charset="0"/>
                <a:buNone/>
              </a:pPr>
              <a:r>
                <a:rPr lang="zh-CN" altLang="en-US" sz="2800" b="1" dirty="0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>
            <a:spLocks noChangeArrowheads="1"/>
          </p:cNvSpPr>
          <p:nvPr/>
        </p:nvSpPr>
        <p:spPr bwMode="auto">
          <a:xfrm>
            <a:off x="3316465" y="2315612"/>
            <a:ext cx="611675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1.</a:t>
            </a:r>
            <a:r>
              <a:rPr lang="zh-CN" altLang="en-US" sz="2800" dirty="0">
                <a:latin typeface="黑体" charset="-122"/>
                <a:ea typeface="黑体" charset="-122"/>
                <a:sym typeface="Arial" charset="0"/>
              </a:rPr>
              <a:t>掌握乘法的分配律，并能灵活的运用</a:t>
            </a:r>
            <a:r>
              <a:rPr lang="en-US" altLang="zh-CN" sz="2800" dirty="0">
                <a:latin typeface="黑体" charset="-122"/>
                <a:ea typeface="黑体" charset="-122"/>
              </a:rPr>
              <a:t>.</a:t>
            </a:r>
            <a:r>
              <a:rPr lang="zh-CN" altLang="en-US" sz="2800" dirty="0">
                <a:latin typeface="黑体" charset="-122"/>
                <a:ea typeface="黑体" charset="-122"/>
              </a:rPr>
              <a:t>（难点）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2.</a:t>
            </a:r>
            <a:r>
              <a:rPr lang="zh-CN" altLang="en-US" sz="2800" dirty="0">
                <a:latin typeface="黑体" charset="-122"/>
                <a:ea typeface="黑体" charset="-122"/>
                <a:sym typeface="Arial" charset="0"/>
              </a:rPr>
              <a:t>掌握有理数乘法的运算律，并利用运算律简化乘法运算</a:t>
            </a:r>
            <a:r>
              <a:rPr lang="en-US" altLang="zh-CN" sz="2800" dirty="0">
                <a:latin typeface="黑体" charset="-122"/>
                <a:ea typeface="黑体" charset="-122"/>
              </a:rPr>
              <a:t>.(</a:t>
            </a:r>
            <a:r>
              <a:rPr lang="zh-CN" altLang="en-US" sz="2800" dirty="0">
                <a:latin typeface="黑体" charset="-122"/>
                <a:ea typeface="黑体" charset="-122"/>
              </a:rPr>
              <a:t>重点）</a:t>
            </a:r>
          </a:p>
        </p:txBody>
      </p:sp>
      <p:cxnSp>
        <p:nvCxnSpPr>
          <p:cNvPr id="8" name="Straight Connector 7"/>
          <p:cNvCxnSpPr>
            <a:endCxn id="15" idx="2"/>
          </p:cNvCxnSpPr>
          <p:nvPr/>
        </p:nvCxnSpPr>
        <p:spPr>
          <a:xfrm>
            <a:off x="2738773" y="1734915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flipH="1" flipV="1">
            <a:off x="2738773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10" name="Straight Connector 10"/>
          <p:cNvCxnSpPr>
            <a:endCxn id="15" idx="0"/>
          </p:cNvCxnSpPr>
          <p:nvPr/>
        </p:nvCxnSpPr>
        <p:spPr>
          <a:xfrm flipH="1">
            <a:off x="3422194" y="6181724"/>
            <a:ext cx="5441728" cy="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5"/>
          <p:cNvGrpSpPr/>
          <p:nvPr/>
        </p:nvGrpSpPr>
        <p:grpSpPr>
          <a:xfrm>
            <a:off x="2130693" y="1430658"/>
            <a:ext cx="1216160" cy="1018040"/>
            <a:chOff x="1632170" y="1497781"/>
            <a:chExt cx="783776" cy="656094"/>
          </a:xfrm>
        </p:grpSpPr>
        <p:sp>
          <p:nvSpPr>
            <p:cNvPr id="12" name="Oval 24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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Arc 33"/>
          <p:cNvSpPr/>
          <p:nvPr/>
        </p:nvSpPr>
        <p:spPr>
          <a:xfrm flipV="1">
            <a:off x="8180502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5" name="Group 38"/>
          <p:cNvGrpSpPr/>
          <p:nvPr/>
        </p:nvGrpSpPr>
        <p:grpSpPr>
          <a:xfrm>
            <a:off x="2130693" y="2991424"/>
            <a:ext cx="1216160" cy="1018040"/>
            <a:chOff x="1632170" y="1497781"/>
            <a:chExt cx="783776" cy="656094"/>
          </a:xfrm>
        </p:grpSpPr>
        <p:sp>
          <p:nvSpPr>
            <p:cNvPr id="16" name="Oval 4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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2130693" y="4567393"/>
            <a:ext cx="1216160" cy="1018040"/>
            <a:chOff x="1632170" y="1497781"/>
            <a:chExt cx="783776" cy="656094"/>
          </a:xfrm>
        </p:grpSpPr>
        <p:sp>
          <p:nvSpPr>
            <p:cNvPr id="19" name="Oval 4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Rectangle 4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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30" name="Straight Connector 7"/>
          <p:cNvCxnSpPr/>
          <p:nvPr/>
        </p:nvCxnSpPr>
        <p:spPr>
          <a:xfrm>
            <a:off x="9547343" y="1814443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52"/>
          <p:cNvGrpSpPr/>
          <p:nvPr/>
        </p:nvGrpSpPr>
        <p:grpSpPr>
          <a:xfrm flipH="1">
            <a:off x="8952644" y="1430658"/>
            <a:ext cx="1216160" cy="1018040"/>
            <a:chOff x="1632170" y="1497781"/>
            <a:chExt cx="783776" cy="656094"/>
          </a:xfrm>
        </p:grpSpPr>
        <p:sp>
          <p:nvSpPr>
            <p:cNvPr id="22" name="Oval 55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Rectangle 56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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64"/>
          <p:cNvGrpSpPr/>
          <p:nvPr/>
        </p:nvGrpSpPr>
        <p:grpSpPr>
          <a:xfrm flipH="1">
            <a:off x="8952644" y="4559791"/>
            <a:ext cx="1216160" cy="1018040"/>
            <a:chOff x="1632170" y="1497781"/>
            <a:chExt cx="783776" cy="656094"/>
          </a:xfrm>
        </p:grpSpPr>
        <p:sp>
          <p:nvSpPr>
            <p:cNvPr id="25" name="Oval 6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Rectangle 6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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58"/>
          <p:cNvGrpSpPr/>
          <p:nvPr/>
        </p:nvGrpSpPr>
        <p:grpSpPr>
          <a:xfrm flipH="1">
            <a:off x="8952644" y="2985402"/>
            <a:ext cx="1216160" cy="1018040"/>
            <a:chOff x="1632170" y="1497781"/>
            <a:chExt cx="783776" cy="656094"/>
          </a:xfrm>
        </p:grpSpPr>
        <p:sp>
          <p:nvSpPr>
            <p:cNvPr id="28" name="Oval 6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Rectangle 6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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1577035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9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圆角矩形 31"/>
          <p:cNvSpPr>
            <a:spLocks noChangeArrowheads="1"/>
          </p:cNvSpPr>
          <p:nvPr/>
        </p:nvSpPr>
        <p:spPr bwMode="auto">
          <a:xfrm>
            <a:off x="1530862" y="524671"/>
            <a:ext cx="1915721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  <a:sym typeface="微软雅黑" charset="-122"/>
              </a:rPr>
              <a:t>问题引入</a:t>
            </a:r>
          </a:p>
        </p:txBody>
      </p:sp>
      <p:sp>
        <p:nvSpPr>
          <p:cNvPr id="98308" name="Rectangle 2"/>
          <p:cNvSpPr>
            <a:spLocks noChangeArrowheads="1"/>
          </p:cNvSpPr>
          <p:nvPr/>
        </p:nvSpPr>
        <p:spPr bwMode="auto">
          <a:xfrm>
            <a:off x="2057400" y="1339851"/>
            <a:ext cx="6991350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1.</a:t>
            </a: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有理数的乘法法则是什么？</a:t>
            </a:r>
          </a:p>
          <a:p>
            <a:pPr>
              <a:buFont typeface="Arial" charset="0"/>
              <a:buNone/>
            </a:pPr>
            <a:endParaRPr lang="zh-CN" altLang="en-US" sz="2800">
              <a:solidFill>
                <a:srgbClr val="000000"/>
              </a:solidFill>
              <a:latin typeface="Times New Roman" charset="0"/>
              <a:ea typeface="黑体" charset="-122"/>
            </a:endParaRPr>
          </a:p>
          <a:p>
            <a:pPr>
              <a:buFont typeface="Arial" charset="0"/>
              <a:buNone/>
            </a:pPr>
            <a:endParaRPr lang="zh-CN" altLang="en-US" sz="2800">
              <a:solidFill>
                <a:srgbClr val="000000"/>
              </a:solidFill>
              <a:latin typeface="Times New Roman" charset="0"/>
              <a:ea typeface="黑体" charset="-122"/>
            </a:endParaRPr>
          </a:p>
          <a:p>
            <a:pPr>
              <a:buFont typeface="Arial" charset="0"/>
              <a:buNone/>
            </a:pPr>
            <a:endParaRPr lang="zh-CN" altLang="en-US" sz="2800">
              <a:solidFill>
                <a:srgbClr val="000000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98309" name="Text Box 3"/>
          <p:cNvSpPr txBox="1">
            <a:spLocks noChangeArrowheads="1"/>
          </p:cNvSpPr>
          <p:nvPr/>
        </p:nvSpPr>
        <p:spPr bwMode="auto">
          <a:xfrm>
            <a:off x="2032001" y="5067300"/>
            <a:ext cx="65833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3.</a:t>
            </a: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小学时候大家学过乘法的哪些运算律？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160589" y="1774825"/>
            <a:ext cx="8174033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两数相乘，同号得正，异号得负，并把绝对值相乘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任何数和零相乘，都得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0 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157413" y="5643564"/>
            <a:ext cx="6229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乘法交换律、乘法结合律、乘法分配律</a:t>
            </a:r>
          </a:p>
        </p:txBody>
      </p:sp>
      <p:sp>
        <p:nvSpPr>
          <p:cNvPr id="98312" name="Text Box 7"/>
          <p:cNvSpPr txBox="1">
            <a:spLocks noChangeArrowheads="1"/>
          </p:cNvSpPr>
          <p:nvPr/>
        </p:nvSpPr>
        <p:spPr bwMode="auto">
          <a:xfrm>
            <a:off x="1992314" y="3498850"/>
            <a:ext cx="68040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charset="0"/>
                <a:ea typeface="黑体" charset="-122"/>
                <a:sym typeface="Arial" charset="0"/>
              </a:rPr>
              <a:t>2.</a:t>
            </a: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  <a:sym typeface="Arial" charset="0"/>
              </a:rPr>
              <a:t>如何进行多个有理数的乘法运算？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992313" y="4075114"/>
            <a:ext cx="81835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（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）定号（奇负偶正） （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）算值（积的绝对值）</a:t>
            </a:r>
          </a:p>
        </p:txBody>
      </p:sp>
    </p:spTree>
    <p:extLst>
      <p:ext uri="{BB962C8B-B14F-4D97-AF65-F5344CB8AC3E}">
        <p14:creationId xmlns:p14="http://schemas.microsoft.com/office/powerpoint/2010/main" val="61045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4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矩形 189445"/>
          <p:cNvSpPr>
            <a:spLocks noChangeArrowheads="1"/>
          </p:cNvSpPr>
          <p:nvPr/>
        </p:nvSpPr>
        <p:spPr bwMode="auto">
          <a:xfrm>
            <a:off x="1953360" y="1500187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第一组：</a:t>
            </a:r>
          </a:p>
        </p:txBody>
      </p:sp>
      <p:sp>
        <p:nvSpPr>
          <p:cNvPr id="99331" name="矩形 189446"/>
          <p:cNvSpPr>
            <a:spLocks noChangeArrowheads="1"/>
          </p:cNvSpPr>
          <p:nvPr/>
        </p:nvSpPr>
        <p:spPr bwMode="auto">
          <a:xfrm>
            <a:off x="2120901" y="3167391"/>
            <a:ext cx="8442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(2)  (3×4)×0.25</a:t>
            </a:r>
            <a:r>
              <a:rPr lang="zh-CN" altLang="en-US" sz="2800">
                <a:latin typeface="黑体" charset="-122"/>
                <a:ea typeface="黑体" charset="-122"/>
              </a:rPr>
              <a:t>＝         </a:t>
            </a:r>
            <a:r>
              <a:rPr lang="en-US" altLang="zh-CN" sz="2800">
                <a:latin typeface="黑体" charset="-122"/>
                <a:ea typeface="黑体" charset="-122"/>
              </a:rPr>
              <a:t>3×(4×0.25)</a:t>
            </a:r>
            <a:r>
              <a:rPr lang="zh-CN" altLang="en-US" sz="2800">
                <a:latin typeface="黑体" charset="-122"/>
                <a:ea typeface="黑体" charset="-122"/>
              </a:rPr>
              <a:t>＝ </a:t>
            </a:r>
          </a:p>
        </p:txBody>
      </p:sp>
      <p:sp>
        <p:nvSpPr>
          <p:cNvPr id="99332" name="矩形 189447"/>
          <p:cNvSpPr>
            <a:spLocks noChangeArrowheads="1"/>
          </p:cNvSpPr>
          <p:nvPr/>
        </p:nvSpPr>
        <p:spPr bwMode="auto">
          <a:xfrm>
            <a:off x="2120901" y="4364366"/>
            <a:ext cx="7864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(3)  2×(3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4)</a:t>
            </a:r>
            <a:r>
              <a:rPr lang="zh-CN" altLang="en-US" sz="2800">
                <a:latin typeface="黑体" charset="-122"/>
                <a:ea typeface="黑体" charset="-122"/>
              </a:rPr>
              <a:t>＝          </a:t>
            </a:r>
            <a:r>
              <a:rPr lang="en-US" altLang="zh-CN" sz="2800">
                <a:latin typeface="黑体" charset="-122"/>
                <a:ea typeface="黑体" charset="-122"/>
              </a:rPr>
              <a:t>2×3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2×4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99333" name="矩形 189449"/>
          <p:cNvSpPr>
            <a:spLocks noChangeArrowheads="1"/>
          </p:cNvSpPr>
          <p:nvPr/>
        </p:nvSpPr>
        <p:spPr bwMode="auto">
          <a:xfrm>
            <a:off x="2120901" y="2205038"/>
            <a:ext cx="6854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(1)   2×3</a:t>
            </a:r>
            <a:r>
              <a:rPr lang="zh-CN" altLang="en-US" sz="2800">
                <a:latin typeface="黑体" charset="-122"/>
                <a:ea typeface="黑体" charset="-122"/>
              </a:rPr>
              <a:t>＝                </a:t>
            </a:r>
            <a:r>
              <a:rPr lang="en-US" altLang="zh-CN" sz="2800">
                <a:latin typeface="黑体" charset="-122"/>
                <a:ea typeface="黑体" charset="-122"/>
              </a:rPr>
              <a:t>3×2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189451" name="文本框 189450"/>
          <p:cNvSpPr txBox="1">
            <a:spLocks noChangeArrowheads="1"/>
          </p:cNvSpPr>
          <p:nvPr/>
        </p:nvSpPr>
        <p:spPr bwMode="auto">
          <a:xfrm>
            <a:off x="2763839" y="5732463"/>
            <a:ext cx="75456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思考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: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上面每小组运算分别体现了什么运算律？</a:t>
            </a:r>
          </a:p>
        </p:txBody>
      </p:sp>
      <p:sp>
        <p:nvSpPr>
          <p:cNvPr id="189452" name="矩形 189451"/>
          <p:cNvSpPr>
            <a:spLocks noChangeArrowheads="1"/>
          </p:cNvSpPr>
          <p:nvPr/>
        </p:nvSpPr>
        <p:spPr bwMode="auto">
          <a:xfrm>
            <a:off x="4611689" y="2624138"/>
            <a:ext cx="2536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 2×3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      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3×2</a:t>
            </a:r>
          </a:p>
        </p:txBody>
      </p:sp>
      <p:sp>
        <p:nvSpPr>
          <p:cNvPr id="189453" name="矩形 189452"/>
          <p:cNvSpPr>
            <a:spLocks noChangeArrowheads="1"/>
          </p:cNvSpPr>
          <p:nvPr/>
        </p:nvSpPr>
        <p:spPr bwMode="auto">
          <a:xfrm>
            <a:off x="3935414" y="3716338"/>
            <a:ext cx="4897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 (3×4)×0.25</a:t>
            </a: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      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3×(4×0.25)</a:t>
            </a:r>
          </a:p>
        </p:txBody>
      </p:sp>
      <p:sp>
        <p:nvSpPr>
          <p:cNvPr id="189454" name="矩形 189453"/>
          <p:cNvSpPr>
            <a:spLocks noChangeArrowheads="1"/>
          </p:cNvSpPr>
          <p:nvPr/>
        </p:nvSpPr>
        <p:spPr bwMode="auto">
          <a:xfrm>
            <a:off x="4078288" y="5013325"/>
            <a:ext cx="4210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 2×(3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4)</a:t>
            </a: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     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2×3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2×4</a:t>
            </a:r>
          </a:p>
        </p:txBody>
      </p:sp>
      <p:sp>
        <p:nvSpPr>
          <p:cNvPr id="189455" name="文本框 189454"/>
          <p:cNvSpPr txBox="1">
            <a:spLocks noChangeArrowheads="1"/>
          </p:cNvSpPr>
          <p:nvPr/>
        </p:nvSpPr>
        <p:spPr bwMode="auto">
          <a:xfrm>
            <a:off x="4349751" y="2181226"/>
            <a:ext cx="5762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6</a:t>
            </a:r>
          </a:p>
        </p:txBody>
      </p:sp>
      <p:sp>
        <p:nvSpPr>
          <p:cNvPr id="189456" name="文本框 189455"/>
          <p:cNvSpPr txBox="1">
            <a:spLocks noChangeArrowheads="1"/>
          </p:cNvSpPr>
          <p:nvPr/>
        </p:nvSpPr>
        <p:spPr bwMode="auto">
          <a:xfrm>
            <a:off x="8288338" y="2181226"/>
            <a:ext cx="5762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6</a:t>
            </a:r>
          </a:p>
        </p:txBody>
      </p:sp>
      <p:sp>
        <p:nvSpPr>
          <p:cNvPr id="189457" name="文本框 189456"/>
          <p:cNvSpPr txBox="1">
            <a:spLocks noChangeArrowheads="1"/>
          </p:cNvSpPr>
          <p:nvPr/>
        </p:nvSpPr>
        <p:spPr bwMode="auto">
          <a:xfrm>
            <a:off x="5591176" y="3141663"/>
            <a:ext cx="5762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189458" name="文本框 189457"/>
          <p:cNvSpPr txBox="1">
            <a:spLocks noChangeArrowheads="1"/>
          </p:cNvSpPr>
          <p:nvPr/>
        </p:nvSpPr>
        <p:spPr bwMode="auto">
          <a:xfrm>
            <a:off x="9659938" y="3170238"/>
            <a:ext cx="5762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189459" name="文本框 189458"/>
          <p:cNvSpPr txBox="1">
            <a:spLocks noChangeArrowheads="1"/>
          </p:cNvSpPr>
          <p:nvPr/>
        </p:nvSpPr>
        <p:spPr bwMode="auto">
          <a:xfrm>
            <a:off x="5159376" y="4349751"/>
            <a:ext cx="792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14</a:t>
            </a:r>
          </a:p>
        </p:txBody>
      </p:sp>
      <p:sp>
        <p:nvSpPr>
          <p:cNvPr id="189460" name="文本框 189459"/>
          <p:cNvSpPr txBox="1">
            <a:spLocks noChangeArrowheads="1"/>
          </p:cNvSpPr>
          <p:nvPr/>
        </p:nvSpPr>
        <p:spPr bwMode="auto">
          <a:xfrm>
            <a:off x="8902701" y="4365626"/>
            <a:ext cx="792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14</a:t>
            </a:r>
          </a:p>
        </p:txBody>
      </p:sp>
      <p:sp>
        <p:nvSpPr>
          <p:cNvPr id="189461" name="文本框 189460"/>
          <p:cNvSpPr txBox="1"/>
          <p:nvPr/>
        </p:nvSpPr>
        <p:spPr>
          <a:xfrm>
            <a:off x="5591176" y="2635251"/>
            <a:ext cx="574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sp>
        <p:nvSpPr>
          <p:cNvPr id="189462" name="文本框 189461"/>
          <p:cNvSpPr txBox="1"/>
          <p:nvPr/>
        </p:nvSpPr>
        <p:spPr>
          <a:xfrm>
            <a:off x="6167439" y="3716338"/>
            <a:ext cx="574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sp>
        <p:nvSpPr>
          <p:cNvPr id="189463" name="文本框 189462"/>
          <p:cNvSpPr txBox="1"/>
          <p:nvPr/>
        </p:nvSpPr>
        <p:spPr>
          <a:xfrm>
            <a:off x="5734051" y="5013326"/>
            <a:ext cx="574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grpSp>
        <p:nvGrpSpPr>
          <p:cNvPr id="99348" name="组合 6147"/>
          <p:cNvGrpSpPr>
            <a:grpSpLocks/>
          </p:cNvGrpSpPr>
          <p:nvPr/>
        </p:nvGrpSpPr>
        <p:grpSpPr bwMode="auto">
          <a:xfrm>
            <a:off x="764540" y="106376"/>
            <a:ext cx="3973195" cy="806438"/>
            <a:chOff x="0" y="0"/>
            <a:chExt cx="6257" cy="1269"/>
          </a:xfrm>
        </p:grpSpPr>
        <p:sp>
          <p:nvSpPr>
            <p:cNvPr id="99349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0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1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99352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5380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有理数乘法的运算律</a:t>
              </a:r>
            </a:p>
          </p:txBody>
        </p:sp>
        <p:sp>
          <p:nvSpPr>
            <p:cNvPr id="99353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977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9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9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51" grpId="0"/>
      <p:bldP spid="189452" grpId="0" bldLvl="0"/>
      <p:bldP spid="189453" grpId="0" bldLvl="0"/>
      <p:bldP spid="189454" grpId="0" bldLvl="0"/>
      <p:bldP spid="189455" grpId="0"/>
      <p:bldP spid="189456" grpId="0"/>
      <p:bldP spid="189457" grpId="0"/>
      <p:bldP spid="189458" grpId="0"/>
      <p:bldP spid="189459" grpId="0"/>
      <p:bldP spid="189460" grpId="0"/>
      <p:bldP spid="189461" grpId="0"/>
      <p:bldP spid="189462" grpId="0"/>
      <p:bldP spid="1894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矩形 190465"/>
          <p:cNvSpPr>
            <a:spLocks noChangeArrowheads="1"/>
          </p:cNvSpPr>
          <p:nvPr/>
        </p:nvSpPr>
        <p:spPr bwMode="auto">
          <a:xfrm>
            <a:off x="6035675" y="4418013"/>
            <a:ext cx="324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5×(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4)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190467" name="矩形 190466"/>
          <p:cNvSpPr/>
          <p:nvPr/>
        </p:nvSpPr>
        <p:spPr>
          <a:xfrm>
            <a:off x="6215063" y="4937125"/>
            <a:ext cx="2881312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15</a:t>
            </a: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－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35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＝</a:t>
            </a:r>
            <a:endParaRPr lang="zh-CN" altLang="en-US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356" name="矩形 190470"/>
          <p:cNvSpPr>
            <a:spLocks noChangeArrowheads="1"/>
          </p:cNvSpPr>
          <p:nvPr/>
        </p:nvSpPr>
        <p:spPr bwMode="auto">
          <a:xfrm>
            <a:off x="2208214" y="546428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第二组：</a:t>
            </a:r>
          </a:p>
        </p:txBody>
      </p:sp>
      <p:sp>
        <p:nvSpPr>
          <p:cNvPr id="100357" name="矩形 190471"/>
          <p:cNvSpPr>
            <a:spLocks noChangeArrowheads="1"/>
          </p:cNvSpPr>
          <p:nvPr/>
        </p:nvSpPr>
        <p:spPr bwMode="auto">
          <a:xfrm>
            <a:off x="2206626" y="2155818"/>
            <a:ext cx="7002463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(2) [3×(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4)]×(</a:t>
            </a:r>
            <a:r>
              <a:rPr lang="zh-CN" altLang="en-US" sz="2800">
                <a:latin typeface="黑体" charset="-122"/>
                <a:ea typeface="黑体" charset="-122"/>
              </a:rPr>
              <a:t>－ </a:t>
            </a:r>
            <a:r>
              <a:rPr lang="en-US" altLang="zh-CN" sz="2800">
                <a:latin typeface="黑体" charset="-122"/>
                <a:ea typeface="黑体" charset="-122"/>
              </a:rPr>
              <a:t>5)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</a:p>
          <a:p>
            <a:pPr>
              <a:lnSpc>
                <a:spcPct val="135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     </a:t>
            </a:r>
            <a:r>
              <a:rPr lang="en-US" altLang="zh-CN" sz="2800">
                <a:latin typeface="黑体" charset="-122"/>
                <a:ea typeface="黑体" charset="-122"/>
              </a:rPr>
              <a:t>3×[(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4)×(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5)]</a:t>
            </a:r>
            <a:r>
              <a:rPr lang="zh-CN" altLang="en-US" sz="2800">
                <a:latin typeface="黑体" charset="-122"/>
                <a:ea typeface="黑体" charset="-122"/>
              </a:rPr>
              <a:t>＝ </a:t>
            </a:r>
          </a:p>
        </p:txBody>
      </p:sp>
      <p:sp>
        <p:nvSpPr>
          <p:cNvPr id="100358" name="矩形 190472"/>
          <p:cNvSpPr>
            <a:spLocks noChangeArrowheads="1"/>
          </p:cNvSpPr>
          <p:nvPr/>
        </p:nvSpPr>
        <p:spPr bwMode="auto">
          <a:xfrm>
            <a:off x="2206625" y="4295776"/>
            <a:ext cx="92837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25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(3)  5×[3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7 )]</a:t>
            </a:r>
            <a:r>
              <a:rPr lang="zh-CN" altLang="en-US" sz="2800">
                <a:latin typeface="黑体" charset="-122"/>
                <a:ea typeface="黑体" charset="-122"/>
              </a:rPr>
              <a:t>＝             </a:t>
            </a:r>
          </a:p>
          <a:p>
            <a:pPr>
              <a:lnSpc>
                <a:spcPct val="125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     </a:t>
            </a:r>
            <a:r>
              <a:rPr lang="en-US" altLang="zh-CN" sz="2800">
                <a:latin typeface="黑体" charset="-122"/>
                <a:ea typeface="黑体" charset="-122"/>
              </a:rPr>
              <a:t>5×3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5×(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7 )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100359" name="矩形 190473"/>
          <p:cNvSpPr>
            <a:spLocks noChangeArrowheads="1"/>
          </p:cNvSpPr>
          <p:nvPr/>
        </p:nvSpPr>
        <p:spPr bwMode="auto">
          <a:xfrm>
            <a:off x="2208214" y="1052513"/>
            <a:ext cx="7272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(1) 5×(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6) 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  <a:r>
              <a:rPr lang="zh-CN" altLang="en-US" sz="2800">
                <a:latin typeface="Times New Roman" charset="0"/>
              </a:rPr>
              <a:t>                  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6 )×5</a:t>
            </a: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190475" name="文本框 190474"/>
          <p:cNvSpPr txBox="1">
            <a:spLocks noChangeArrowheads="1"/>
          </p:cNvSpPr>
          <p:nvPr/>
        </p:nvSpPr>
        <p:spPr bwMode="auto">
          <a:xfrm>
            <a:off x="4867276" y="1052513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30</a:t>
            </a:r>
          </a:p>
        </p:txBody>
      </p:sp>
      <p:sp>
        <p:nvSpPr>
          <p:cNvPr id="190476" name="文本框 190475"/>
          <p:cNvSpPr txBox="1">
            <a:spLocks noChangeArrowheads="1"/>
          </p:cNvSpPr>
          <p:nvPr/>
        </p:nvSpPr>
        <p:spPr bwMode="auto">
          <a:xfrm>
            <a:off x="8404225" y="1066800"/>
            <a:ext cx="1004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30</a:t>
            </a:r>
          </a:p>
        </p:txBody>
      </p:sp>
      <p:sp>
        <p:nvSpPr>
          <p:cNvPr id="190477" name="文本框 190476"/>
          <p:cNvSpPr txBox="1">
            <a:spLocks noChangeArrowheads="1"/>
          </p:cNvSpPr>
          <p:nvPr/>
        </p:nvSpPr>
        <p:spPr bwMode="auto">
          <a:xfrm>
            <a:off x="9480551" y="2319338"/>
            <a:ext cx="574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60</a:t>
            </a:r>
          </a:p>
        </p:txBody>
      </p:sp>
      <p:sp>
        <p:nvSpPr>
          <p:cNvPr id="190478" name="文本框 190477"/>
          <p:cNvSpPr txBox="1">
            <a:spLocks noChangeArrowheads="1"/>
          </p:cNvSpPr>
          <p:nvPr/>
        </p:nvSpPr>
        <p:spPr bwMode="auto">
          <a:xfrm>
            <a:off x="7897813" y="2836863"/>
            <a:ext cx="7921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60</a:t>
            </a:r>
          </a:p>
        </p:txBody>
      </p:sp>
      <p:sp>
        <p:nvSpPr>
          <p:cNvPr id="190479" name="文本框 190478"/>
          <p:cNvSpPr txBox="1">
            <a:spLocks noChangeArrowheads="1"/>
          </p:cNvSpPr>
          <p:nvPr/>
        </p:nvSpPr>
        <p:spPr bwMode="auto">
          <a:xfrm>
            <a:off x="8112126" y="4418013"/>
            <a:ext cx="1368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20</a:t>
            </a:r>
          </a:p>
        </p:txBody>
      </p:sp>
      <p:sp>
        <p:nvSpPr>
          <p:cNvPr id="190480" name="文本框 190479"/>
          <p:cNvSpPr txBox="1">
            <a:spLocks noChangeArrowheads="1"/>
          </p:cNvSpPr>
          <p:nvPr/>
        </p:nvSpPr>
        <p:spPr bwMode="auto">
          <a:xfrm>
            <a:off x="7662863" y="4935538"/>
            <a:ext cx="9699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20</a:t>
            </a:r>
          </a:p>
        </p:txBody>
      </p:sp>
      <p:sp>
        <p:nvSpPr>
          <p:cNvPr id="190481" name="矩形 190480"/>
          <p:cNvSpPr>
            <a:spLocks noChangeArrowheads="1"/>
          </p:cNvSpPr>
          <p:nvPr/>
        </p:nvSpPr>
        <p:spPr bwMode="auto">
          <a:xfrm>
            <a:off x="3794126" y="1628775"/>
            <a:ext cx="4176713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 5× 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6)</a:t>
            </a: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    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6)</a:t>
            </a: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×5</a:t>
            </a:r>
          </a:p>
        </p:txBody>
      </p:sp>
      <p:sp>
        <p:nvSpPr>
          <p:cNvPr id="190482" name="矩形 190481"/>
          <p:cNvSpPr>
            <a:spLocks noChangeArrowheads="1"/>
          </p:cNvSpPr>
          <p:nvPr/>
        </p:nvSpPr>
        <p:spPr bwMode="auto">
          <a:xfrm>
            <a:off x="2855914" y="3475039"/>
            <a:ext cx="6911975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[3×(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4)]×(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zh-CN" altLang="en-US" sz="2800" b="1">
                <a:latin typeface="Times New Roman" charset="0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5)        3×[(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4)×(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5)]</a:t>
            </a:r>
          </a:p>
        </p:txBody>
      </p:sp>
      <p:sp>
        <p:nvSpPr>
          <p:cNvPr id="190483" name="矩形 190482"/>
          <p:cNvSpPr>
            <a:spLocks noChangeArrowheads="1"/>
          </p:cNvSpPr>
          <p:nvPr/>
        </p:nvSpPr>
        <p:spPr bwMode="auto">
          <a:xfrm>
            <a:off x="3143251" y="5635625"/>
            <a:ext cx="6265863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5×[3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7 )]</a:t>
            </a:r>
            <a:r>
              <a:rPr lang="en-US" altLang="zh-CN" sz="2800" b="1">
                <a:latin typeface="Times New Roman" charset="0"/>
              </a:rPr>
              <a:t>         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5×3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5×(</a:t>
            </a:r>
            <a:r>
              <a:rPr lang="zh-CN" altLang="en-US" sz="2800" b="1">
                <a:solidFill>
                  <a:srgbClr val="0000FF"/>
                </a:solidFill>
                <a:latin typeface="Times New Roman" charset="0"/>
              </a:rPr>
              <a:t>－</a:t>
            </a:r>
            <a:r>
              <a:rPr lang="en-US" altLang="zh-CN" sz="2800" b="1">
                <a:solidFill>
                  <a:srgbClr val="0000FF"/>
                </a:solidFill>
                <a:latin typeface="Times New Roman" charset="0"/>
              </a:rPr>
              <a:t>7 )</a:t>
            </a:r>
            <a:r>
              <a:rPr lang="en-US" altLang="zh-CN" sz="2800" b="1">
                <a:latin typeface="Times New Roman" charset="0"/>
              </a:rPr>
              <a:t> </a:t>
            </a:r>
          </a:p>
        </p:txBody>
      </p:sp>
      <p:sp>
        <p:nvSpPr>
          <p:cNvPr id="190484" name="文本框 190483"/>
          <p:cNvSpPr txBox="1"/>
          <p:nvPr/>
        </p:nvSpPr>
        <p:spPr>
          <a:xfrm>
            <a:off x="5378451" y="1685926"/>
            <a:ext cx="574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sp>
        <p:nvSpPr>
          <p:cNvPr id="190485" name="文本框 190484"/>
          <p:cNvSpPr txBox="1"/>
          <p:nvPr/>
        </p:nvSpPr>
        <p:spPr>
          <a:xfrm>
            <a:off x="5735639" y="3486151"/>
            <a:ext cx="574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sp>
        <p:nvSpPr>
          <p:cNvPr id="190486" name="文本框 190485"/>
          <p:cNvSpPr txBox="1"/>
          <p:nvPr/>
        </p:nvSpPr>
        <p:spPr>
          <a:xfrm>
            <a:off x="5521326" y="5659438"/>
            <a:ext cx="574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方正姚体" pitchFamily="2" charset="-122"/>
              </a:rPr>
              <a:t>＝</a:t>
            </a:r>
          </a:p>
        </p:txBody>
      </p:sp>
      <p:sp>
        <p:nvSpPr>
          <p:cNvPr id="190487" name="矩形 190486"/>
          <p:cNvSpPr>
            <a:spLocks noChangeArrowheads="1"/>
          </p:cNvSpPr>
          <p:nvPr/>
        </p:nvSpPr>
        <p:spPr bwMode="auto">
          <a:xfrm>
            <a:off x="6527800" y="2319338"/>
            <a:ext cx="32400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12)×(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5)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</a:p>
        </p:txBody>
      </p:sp>
      <p:sp>
        <p:nvSpPr>
          <p:cNvPr id="190488" name="矩形 190487"/>
          <p:cNvSpPr>
            <a:spLocks noChangeArrowheads="1"/>
          </p:cNvSpPr>
          <p:nvPr/>
        </p:nvSpPr>
        <p:spPr bwMode="auto">
          <a:xfrm>
            <a:off x="6604001" y="2836863"/>
            <a:ext cx="1800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3×20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</a:p>
        </p:txBody>
      </p:sp>
    </p:spTree>
    <p:extLst>
      <p:ext uri="{BB962C8B-B14F-4D97-AF65-F5344CB8AC3E}">
        <p14:creationId xmlns:p14="http://schemas.microsoft.com/office/powerpoint/2010/main" val="37747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19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19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/>
      <p:bldP spid="190467" grpId="0"/>
      <p:bldP spid="190475" grpId="0"/>
      <p:bldP spid="190476" grpId="0"/>
      <p:bldP spid="190477" grpId="0"/>
      <p:bldP spid="190478" grpId="0"/>
      <p:bldP spid="190479" grpId="0"/>
      <p:bldP spid="190480" grpId="0"/>
      <p:bldP spid="190481" grpId="0" bldLvl="0"/>
      <p:bldP spid="190482" grpId="0" bldLvl="0"/>
      <p:bldP spid="190483" grpId="0" bldLvl="0"/>
      <p:bldP spid="190484" grpId="0"/>
      <p:bldP spid="190485" grpId="0"/>
      <p:bldP spid="190486" grpId="0"/>
      <p:bldP spid="190487" grpId="0"/>
      <p:bldP spid="19048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文本框 191492"/>
          <p:cNvSpPr txBox="1">
            <a:spLocks noChangeArrowheads="1"/>
          </p:cNvSpPr>
          <p:nvPr/>
        </p:nvSpPr>
        <p:spPr bwMode="auto">
          <a:xfrm>
            <a:off x="1852614" y="1379539"/>
            <a:ext cx="8486775" cy="332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  </a:t>
            </a: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结论</a:t>
            </a: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  <a:sym typeface="Wingdings" charset="2"/>
              </a:rPr>
              <a:t>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    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(1)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第一组式子中数的范围是  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________;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    (2)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第二组式子中数的范围是  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________;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    (3)</a:t>
            </a:r>
            <a:r>
              <a:rPr lang="zh-CN" altLang="en-US" sz="2800">
                <a:latin typeface="黑体" charset="-122"/>
                <a:ea typeface="黑体" charset="-122"/>
              </a:rPr>
              <a:t>比较第一组和第二组中的算式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可以发现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       </a:t>
            </a:r>
            <a:r>
              <a:rPr lang="en-US" altLang="zh-CN" sz="2800">
                <a:latin typeface="黑体" charset="-122"/>
                <a:ea typeface="黑体" charset="-122"/>
              </a:rPr>
              <a:t>________________________________.</a:t>
            </a:r>
          </a:p>
        </p:txBody>
      </p:sp>
      <p:sp>
        <p:nvSpPr>
          <p:cNvPr id="191494" name="文本框 191493"/>
          <p:cNvSpPr txBox="1">
            <a:spLocks noChangeArrowheads="1"/>
          </p:cNvSpPr>
          <p:nvPr/>
        </p:nvSpPr>
        <p:spPr bwMode="auto">
          <a:xfrm>
            <a:off x="7610475" y="2090738"/>
            <a:ext cx="12969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正数</a:t>
            </a:r>
          </a:p>
        </p:txBody>
      </p:sp>
      <p:sp>
        <p:nvSpPr>
          <p:cNvPr id="191495" name="文本框 191494"/>
          <p:cNvSpPr txBox="1">
            <a:spLocks noChangeArrowheads="1"/>
          </p:cNvSpPr>
          <p:nvPr/>
        </p:nvSpPr>
        <p:spPr bwMode="auto">
          <a:xfrm>
            <a:off x="7466014" y="2767013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有理数</a:t>
            </a:r>
          </a:p>
        </p:txBody>
      </p:sp>
      <p:sp>
        <p:nvSpPr>
          <p:cNvPr id="191496" name="文本框 191495"/>
          <p:cNvSpPr txBox="1">
            <a:spLocks noChangeArrowheads="1"/>
          </p:cNvSpPr>
          <p:nvPr/>
        </p:nvSpPr>
        <p:spPr bwMode="auto">
          <a:xfrm>
            <a:off x="3330576" y="3981450"/>
            <a:ext cx="5540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各运算律在有理数范围内仍然适用</a:t>
            </a:r>
          </a:p>
        </p:txBody>
      </p:sp>
      <p:pic>
        <p:nvPicPr>
          <p:cNvPr id="101382" name="图片 1" descr="003WdWpezy6JLACXqYT6f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1" y="4672014"/>
            <a:ext cx="29305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5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4" grpId="0"/>
      <p:bldP spid="191495" grpId="0"/>
      <p:bldP spid="191496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云形标注 192513"/>
          <p:cNvSpPr>
            <a:spLocks noChangeArrowheads="1"/>
          </p:cNvSpPr>
          <p:nvPr/>
        </p:nvSpPr>
        <p:spPr bwMode="auto">
          <a:xfrm>
            <a:off x="6781800" y="576264"/>
            <a:ext cx="2789238" cy="1023937"/>
          </a:xfrm>
          <a:prstGeom prst="cloudCallout">
            <a:avLst>
              <a:gd name="adj1" fmla="val -73699"/>
              <a:gd name="adj2" fmla="val 87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2518" name="文本框 192517"/>
          <p:cNvSpPr txBox="1">
            <a:spLocks noChangeArrowheads="1"/>
          </p:cNvSpPr>
          <p:nvPr/>
        </p:nvSpPr>
        <p:spPr bwMode="auto">
          <a:xfrm>
            <a:off x="2554289" y="1587500"/>
            <a:ext cx="74882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两个数相乘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交换两个因数的位置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积相等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92519" name="文本框 192518"/>
          <p:cNvSpPr txBox="1">
            <a:spLocks noChangeArrowheads="1"/>
          </p:cNvSpPr>
          <p:nvPr/>
        </p:nvSpPr>
        <p:spPr bwMode="auto">
          <a:xfrm>
            <a:off x="4657725" y="2163763"/>
            <a:ext cx="1568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ab</a:t>
            </a: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ba</a:t>
            </a:r>
            <a:endParaRPr lang="en-US" altLang="zh-CN" sz="2800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2520" name="文本框 192519"/>
          <p:cNvSpPr txBox="1">
            <a:spLocks noChangeArrowheads="1"/>
          </p:cNvSpPr>
          <p:nvPr/>
        </p:nvSpPr>
        <p:spPr bwMode="auto">
          <a:xfrm>
            <a:off x="2522538" y="3316288"/>
            <a:ext cx="7753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三个数相乘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先把前两个数相乘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或先把后两个数相乘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积相等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92521" name="文本框 192520"/>
          <p:cNvSpPr txBox="1">
            <a:spLocks noChangeArrowheads="1"/>
          </p:cNvSpPr>
          <p:nvPr/>
        </p:nvSpPr>
        <p:spPr bwMode="auto">
          <a:xfrm>
            <a:off x="4411663" y="4772025"/>
            <a:ext cx="23034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(ab)c </a:t>
            </a: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a(bc) </a:t>
            </a:r>
            <a:endParaRPr lang="en-US" altLang="zh-CN" sz="2800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2523" name="矩形 192522"/>
          <p:cNvSpPr>
            <a:spLocks noChangeArrowheads="1"/>
          </p:cNvSpPr>
          <p:nvPr/>
        </p:nvSpPr>
        <p:spPr bwMode="auto">
          <a:xfrm>
            <a:off x="2278064" y="1082675"/>
            <a:ext cx="2568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1.</a:t>
            </a:r>
            <a:r>
              <a:rPr lang="zh-CN" altLang="en-US" sz="2800">
                <a:latin typeface="Times New Roman" charset="0"/>
                <a:ea typeface="黑体" charset="-122"/>
              </a:rPr>
              <a:t>乘法交换律</a:t>
            </a:r>
            <a:r>
              <a:rPr lang="en-US" altLang="zh-CN" sz="2800">
                <a:latin typeface="Times New Roman" charset="0"/>
                <a:ea typeface="黑体" charset="-122"/>
              </a:rPr>
              <a:t>:</a:t>
            </a:r>
          </a:p>
        </p:txBody>
      </p:sp>
      <p:sp>
        <p:nvSpPr>
          <p:cNvPr id="192524" name="矩形 192523"/>
          <p:cNvSpPr>
            <a:spLocks noChangeArrowheads="1"/>
          </p:cNvSpPr>
          <p:nvPr/>
        </p:nvSpPr>
        <p:spPr bwMode="auto">
          <a:xfrm>
            <a:off x="2278063" y="2835275"/>
            <a:ext cx="2348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2.</a:t>
            </a:r>
            <a:r>
              <a:rPr lang="zh-CN" altLang="en-US" sz="2800">
                <a:latin typeface="Times New Roman" charset="0"/>
                <a:ea typeface="黑体" charset="-122"/>
              </a:rPr>
              <a:t>乘法结合律</a:t>
            </a:r>
            <a:r>
              <a:rPr lang="en-US" altLang="zh-CN" sz="2800">
                <a:latin typeface="Times New Roman" charset="0"/>
                <a:ea typeface="黑体" charset="-122"/>
              </a:rPr>
              <a:t>:</a:t>
            </a:r>
          </a:p>
        </p:txBody>
      </p:sp>
      <p:sp>
        <p:nvSpPr>
          <p:cNvPr id="192525" name="文本框 192524"/>
          <p:cNvSpPr txBox="1">
            <a:spLocks noChangeArrowheads="1"/>
          </p:cNvSpPr>
          <p:nvPr/>
        </p:nvSpPr>
        <p:spPr bwMode="auto">
          <a:xfrm>
            <a:off x="7069139" y="752476"/>
            <a:ext cx="25558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000">
                <a:latin typeface="黑体" charset="-122"/>
                <a:ea typeface="黑体" charset="-122"/>
              </a:rPr>
              <a:t> </a:t>
            </a:r>
            <a:r>
              <a:rPr lang="zh-CN" altLang="en-US" sz="2400">
                <a:latin typeface="黑体" charset="-122"/>
                <a:ea typeface="黑体" charset="-122"/>
              </a:rPr>
              <a:t>数的范围已扩充到有理数</a:t>
            </a:r>
            <a:r>
              <a:rPr lang="en-US" altLang="zh-CN" sz="24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92526" name="圆角矩形标注 192525"/>
          <p:cNvSpPr>
            <a:spLocks noChangeArrowheads="1"/>
          </p:cNvSpPr>
          <p:nvPr/>
        </p:nvSpPr>
        <p:spPr bwMode="auto">
          <a:xfrm>
            <a:off x="6788151" y="4752975"/>
            <a:ext cx="3457575" cy="1568450"/>
          </a:xfrm>
          <a:prstGeom prst="wedgeRoundRectCallout">
            <a:avLst>
              <a:gd name="adj1" fmla="val -54898"/>
              <a:gd name="adj2" fmla="val -82972"/>
              <a:gd name="adj3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zh-CN" altLang="en-US" sz="24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2527" name="文本框 192526"/>
          <p:cNvSpPr txBox="1">
            <a:spLocks noChangeArrowheads="1"/>
          </p:cNvSpPr>
          <p:nvPr/>
        </p:nvSpPr>
        <p:spPr bwMode="auto">
          <a:xfrm>
            <a:off x="6911975" y="4795838"/>
            <a:ext cx="333375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latin typeface="黑体" charset="-122"/>
                <a:ea typeface="黑体" charset="-122"/>
              </a:rPr>
              <a:t>注意</a:t>
            </a:r>
            <a:r>
              <a:rPr lang="en-US" altLang="zh-CN" sz="2400">
                <a:latin typeface="黑体" charset="-122"/>
                <a:ea typeface="黑体" charset="-122"/>
              </a:rPr>
              <a:t>:</a:t>
            </a:r>
            <a:r>
              <a:rPr lang="zh-CN" altLang="en-US" sz="2400">
                <a:latin typeface="黑体" charset="-122"/>
                <a:ea typeface="黑体" charset="-122"/>
              </a:rPr>
              <a:t>用字母表示乘数时</a:t>
            </a:r>
            <a:r>
              <a:rPr lang="en-US" altLang="zh-CN" sz="2400">
                <a:latin typeface="黑体" charset="-122"/>
                <a:ea typeface="黑体" charset="-122"/>
              </a:rPr>
              <a:t>,“×”</a:t>
            </a:r>
            <a:r>
              <a:rPr lang="zh-CN" altLang="en-US" sz="2400">
                <a:latin typeface="黑体" charset="-122"/>
                <a:ea typeface="黑体" charset="-122"/>
              </a:rPr>
              <a:t>号可以写成“</a:t>
            </a:r>
            <a:r>
              <a:rPr lang="en-US" altLang="zh-CN" sz="2400">
                <a:latin typeface="黑体" charset="-122"/>
                <a:ea typeface="黑体" charset="-122"/>
              </a:rPr>
              <a:t>·”</a:t>
            </a:r>
            <a:r>
              <a:rPr lang="zh-CN" altLang="en-US" sz="2400">
                <a:latin typeface="黑体" charset="-122"/>
                <a:ea typeface="黑体" charset="-122"/>
              </a:rPr>
              <a:t>或省略</a:t>
            </a:r>
            <a:r>
              <a:rPr lang="en-US" altLang="zh-CN" sz="2400">
                <a:latin typeface="黑体" charset="-122"/>
                <a:ea typeface="黑体" charset="-122"/>
              </a:rPr>
              <a:t>, </a:t>
            </a:r>
            <a:r>
              <a:rPr lang="zh-CN" altLang="en-US" sz="2400">
                <a:latin typeface="黑体" charset="-122"/>
                <a:ea typeface="黑体" charset="-122"/>
              </a:rPr>
              <a:t>如</a:t>
            </a:r>
            <a:r>
              <a:rPr lang="en-US" altLang="zh-CN" sz="2400">
                <a:latin typeface="黑体" charset="-122"/>
                <a:ea typeface="黑体" charset="-122"/>
              </a:rPr>
              <a:t>a×b</a:t>
            </a:r>
            <a:r>
              <a:rPr lang="zh-CN" altLang="en-US" sz="2400">
                <a:latin typeface="黑体" charset="-122"/>
                <a:ea typeface="黑体" charset="-122"/>
              </a:rPr>
              <a:t>可以写成</a:t>
            </a:r>
            <a:r>
              <a:rPr lang="en-US" altLang="zh-CN" sz="2400">
                <a:latin typeface="黑体" charset="-122"/>
                <a:ea typeface="黑体" charset="-122"/>
              </a:rPr>
              <a:t>a·b</a:t>
            </a:r>
            <a:r>
              <a:rPr lang="zh-CN" altLang="en-US" sz="2400">
                <a:latin typeface="黑体" charset="-122"/>
                <a:ea typeface="黑体" charset="-122"/>
              </a:rPr>
              <a:t>或</a:t>
            </a:r>
            <a:r>
              <a:rPr lang="en-US" altLang="zh-CN" sz="2400">
                <a:latin typeface="黑体" charset="-122"/>
                <a:ea typeface="黑体" charset="-122"/>
              </a:rPr>
              <a:t>ab.</a:t>
            </a:r>
          </a:p>
        </p:txBody>
      </p:sp>
      <p:sp>
        <p:nvSpPr>
          <p:cNvPr id="102412" name="圆角矩形 31"/>
          <p:cNvSpPr>
            <a:spLocks noChangeArrowheads="1"/>
          </p:cNvSpPr>
          <p:nvPr/>
        </p:nvSpPr>
        <p:spPr bwMode="auto">
          <a:xfrm>
            <a:off x="2133601" y="546101"/>
            <a:ext cx="12604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endParaRPr lang="zh-CN" altLang="en-US" b="1" dirty="0">
              <a:latin typeface="微软雅黑" charset="-122"/>
              <a:ea typeface="微软雅黑" charset="-122"/>
              <a:sym typeface="微软雅黑" charset="-122"/>
            </a:endParaRPr>
          </a:p>
        </p:txBody>
      </p:sp>
      <p:pic>
        <p:nvPicPr>
          <p:cNvPr id="102413" name="图片 1" descr="115713m1nsn0aq2nojoq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1" y="4687888"/>
            <a:ext cx="2411413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38"/>
          <p:cNvSpPr/>
          <p:nvPr/>
        </p:nvSpPr>
        <p:spPr>
          <a:xfrm>
            <a:off x="707602" y="411417"/>
            <a:ext cx="1570461" cy="606416"/>
          </a:xfrm>
          <a:prstGeom prst="roundRect">
            <a:avLst>
              <a:gd name="adj" fmla="val 1299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cs typeface="+mn-ea"/>
                <a:sym typeface="+mn-lt"/>
              </a:rPr>
              <a:t>归纳总结</a:t>
            </a:r>
            <a:endParaRPr lang="en-US" sz="2400" b="1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42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9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2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bldLvl="0"/>
      <p:bldP spid="192518" grpId="0"/>
      <p:bldP spid="192519" grpId="0" bldLvl="0"/>
      <p:bldP spid="192520" grpId="0"/>
      <p:bldP spid="192521" grpId="0" bldLvl="0"/>
      <p:bldP spid="192523" grpId="0"/>
      <p:bldP spid="192524" grpId="0"/>
      <p:bldP spid="192525" grpId="0"/>
      <p:bldP spid="192526" grpId="0" bldLvl="0"/>
      <p:bldP spid="192527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41" name="文本框 193540"/>
          <p:cNvSpPr txBox="1">
            <a:spLocks noChangeArrowheads="1"/>
          </p:cNvSpPr>
          <p:nvPr/>
        </p:nvSpPr>
        <p:spPr bwMode="auto">
          <a:xfrm>
            <a:off x="2352675" y="3176588"/>
            <a:ext cx="8153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一个数同两个数的和相乘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等于把这个数分别同这两个数相乘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再把积相加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93542" name="矩形 193541"/>
          <p:cNvSpPr>
            <a:spLocks noChangeArrowheads="1"/>
          </p:cNvSpPr>
          <p:nvPr/>
        </p:nvSpPr>
        <p:spPr bwMode="auto">
          <a:xfrm>
            <a:off x="2354263" y="2673350"/>
            <a:ext cx="25209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3.</a:t>
            </a:r>
            <a:r>
              <a:rPr lang="zh-CN" altLang="en-US" sz="2800">
                <a:latin typeface="黑体" charset="-122"/>
                <a:ea typeface="黑体" charset="-122"/>
              </a:rPr>
              <a:t>乘法分配律：</a:t>
            </a:r>
          </a:p>
        </p:txBody>
      </p:sp>
      <p:sp>
        <p:nvSpPr>
          <p:cNvPr id="193544" name="矩形 193543"/>
          <p:cNvSpPr>
            <a:spLocks noChangeArrowheads="1"/>
          </p:cNvSpPr>
          <p:nvPr/>
        </p:nvSpPr>
        <p:spPr bwMode="auto">
          <a:xfrm>
            <a:off x="3775075" y="4946650"/>
            <a:ext cx="14430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a(b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c)</a:t>
            </a:r>
          </a:p>
        </p:txBody>
      </p:sp>
      <p:sp>
        <p:nvSpPr>
          <p:cNvPr id="193545" name="矩形 193544"/>
          <p:cNvSpPr>
            <a:spLocks noChangeArrowheads="1"/>
          </p:cNvSpPr>
          <p:nvPr/>
        </p:nvSpPr>
        <p:spPr bwMode="auto">
          <a:xfrm>
            <a:off x="5864226" y="4929188"/>
            <a:ext cx="133032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ab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ac</a:t>
            </a:r>
          </a:p>
        </p:txBody>
      </p:sp>
      <p:sp>
        <p:nvSpPr>
          <p:cNvPr id="193546" name="矩形 193545"/>
          <p:cNvSpPr/>
          <p:nvPr/>
        </p:nvSpPr>
        <p:spPr>
          <a:xfrm>
            <a:off x="5305426" y="4856164"/>
            <a:ext cx="492443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＝</a:t>
            </a:r>
            <a:endParaRPr lang="zh-CN" altLang="en-US" sz="240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2522" name="文本框 192521"/>
          <p:cNvSpPr txBox="1">
            <a:spLocks noChangeArrowheads="1"/>
          </p:cNvSpPr>
          <p:nvPr/>
        </p:nvSpPr>
        <p:spPr bwMode="auto">
          <a:xfrm>
            <a:off x="2301875" y="484188"/>
            <a:ext cx="7620000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根据乘法交换律和结合律可以推出：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三个以上有理数相乘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可以任意交换因数的位置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也可先把其中的几个数相乘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5518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1" grpId="0"/>
      <p:bldP spid="193542" grpId="0"/>
      <p:bldP spid="193544" grpId="0" bldLvl="0"/>
      <p:bldP spid="193545" grpId="0" bldLvl="0"/>
      <p:bldP spid="193546" grpId="0"/>
      <p:bldP spid="1925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43" name="文本框 193542"/>
          <p:cNvSpPr txBox="1">
            <a:spLocks noChangeArrowheads="1"/>
          </p:cNvSpPr>
          <p:nvPr/>
        </p:nvSpPr>
        <p:spPr bwMode="auto">
          <a:xfrm>
            <a:off x="2230439" y="1019176"/>
            <a:ext cx="8161337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根据分配律可以推出：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一个数同几个数的和相乘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等于把这个数分别同这几个数相乘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再把积相加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  <a:endParaRPr lang="en-US" altLang="zh-CN" sz="2800" i="1">
              <a:solidFill>
                <a:srgbClr val="FF0000"/>
              </a:solidFill>
              <a:latin typeface="黑体" charset="-122"/>
              <a:ea typeface="黑体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959226" y="3175000"/>
            <a:ext cx="431400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a(b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c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d )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＝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ab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ac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＋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ad</a:t>
            </a:r>
          </a:p>
        </p:txBody>
      </p:sp>
      <p:pic>
        <p:nvPicPr>
          <p:cNvPr id="104452" name="图片 2" descr="mp60679733_1456466329400_3_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75" y="4071938"/>
            <a:ext cx="37592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91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3" grpId="0"/>
      <p:bldP spid="2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圆角矩形 31"/>
          <p:cNvSpPr>
            <a:spLocks noChangeArrowheads="1"/>
          </p:cNvSpPr>
          <p:nvPr/>
        </p:nvSpPr>
        <p:spPr bwMode="auto">
          <a:xfrm>
            <a:off x="1086412" y="573087"/>
            <a:ext cx="1839668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</a:rPr>
              <a:t>典例精析</a:t>
            </a:r>
          </a:p>
        </p:txBody>
      </p:sp>
      <p:sp>
        <p:nvSpPr>
          <p:cNvPr id="105475" name="Text Box 2"/>
          <p:cNvSpPr txBox="1">
            <a:spLocks noChangeArrowheads="1"/>
          </p:cNvSpPr>
          <p:nvPr/>
        </p:nvSpPr>
        <p:spPr bwMode="auto">
          <a:xfrm>
            <a:off x="2351088" y="1412875"/>
            <a:ext cx="71675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1     </a:t>
            </a:r>
            <a:r>
              <a:rPr lang="zh-CN" altLang="en-US" sz="2800">
                <a:latin typeface="Times New Roman" charset="0"/>
                <a:ea typeface="黑体" charset="-122"/>
              </a:rPr>
              <a:t>计算：（－</a:t>
            </a:r>
            <a:r>
              <a:rPr lang="en-US" altLang="zh-CN" sz="2800">
                <a:latin typeface="Times New Roman" charset="0"/>
                <a:ea typeface="黑体" charset="-122"/>
              </a:rPr>
              <a:t>85</a:t>
            </a:r>
            <a:r>
              <a:rPr lang="zh-CN" altLang="en-US" sz="2800">
                <a:latin typeface="Times New Roman" charset="0"/>
                <a:ea typeface="黑体" charset="-122"/>
              </a:rPr>
              <a:t>）</a:t>
            </a:r>
            <a:r>
              <a:rPr lang="en-US" altLang="zh-CN" sz="2800">
                <a:latin typeface="Times New Roman" charset="0"/>
                <a:ea typeface="黑体" charset="-122"/>
              </a:rPr>
              <a:t>×</a:t>
            </a:r>
            <a:r>
              <a:rPr lang="zh-CN" altLang="en-US" sz="2800">
                <a:latin typeface="Times New Roman" charset="0"/>
                <a:ea typeface="黑体" charset="-122"/>
              </a:rPr>
              <a:t>（－</a:t>
            </a:r>
            <a:r>
              <a:rPr lang="en-US" altLang="zh-CN" sz="2800">
                <a:latin typeface="Times New Roman" charset="0"/>
                <a:ea typeface="黑体" charset="-122"/>
              </a:rPr>
              <a:t>25</a:t>
            </a:r>
            <a:r>
              <a:rPr lang="zh-CN" altLang="en-US" sz="2800">
                <a:latin typeface="Times New Roman" charset="0"/>
                <a:ea typeface="黑体" charset="-122"/>
              </a:rPr>
              <a:t>）</a:t>
            </a:r>
            <a:r>
              <a:rPr lang="en-US" altLang="zh-CN" sz="2800">
                <a:latin typeface="Times New Roman" charset="0"/>
                <a:ea typeface="黑体" charset="-122"/>
              </a:rPr>
              <a:t>×</a:t>
            </a:r>
            <a:r>
              <a:rPr lang="zh-CN" altLang="en-US" sz="2800">
                <a:latin typeface="Times New Roman" charset="0"/>
                <a:ea typeface="黑体" charset="-122"/>
              </a:rPr>
              <a:t>（－</a:t>
            </a:r>
            <a:r>
              <a:rPr lang="en-US" altLang="zh-CN" sz="2800"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latin typeface="Times New Roman" charset="0"/>
                <a:ea typeface="黑体" charset="-122"/>
              </a:rPr>
              <a:t>）</a:t>
            </a: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2378076" y="2344738"/>
            <a:ext cx="7808913" cy="1822450"/>
            <a:chOff x="658" y="1432"/>
            <a:chExt cx="4919" cy="1148"/>
          </a:xfrm>
        </p:grpSpPr>
        <p:sp>
          <p:nvSpPr>
            <p:cNvPr id="105477" name="Text Box 4"/>
            <p:cNvSpPr txBox="1">
              <a:spLocks noChangeArrowheads="1"/>
            </p:cNvSpPr>
            <p:nvPr/>
          </p:nvSpPr>
          <p:spPr bwMode="auto">
            <a:xfrm>
              <a:off x="658" y="1432"/>
              <a:ext cx="49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解：原式＝（－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85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×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［（－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25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×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（－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4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）］</a:t>
              </a:r>
            </a:p>
          </p:txBody>
        </p:sp>
        <p:sp>
          <p:nvSpPr>
            <p:cNvPr id="105478" name="Text Box 5"/>
            <p:cNvSpPr txBox="1">
              <a:spLocks noChangeArrowheads="1"/>
            </p:cNvSpPr>
            <p:nvPr/>
          </p:nvSpPr>
          <p:spPr bwMode="auto">
            <a:xfrm>
              <a:off x="1530" y="1844"/>
              <a:ext cx="3175" cy="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＝（－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85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×100</a:t>
              </a:r>
            </a:p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＝－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8500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266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498" name="Group 7"/>
          <p:cNvGrpSpPr>
            <a:grpSpLocks/>
          </p:cNvGrpSpPr>
          <p:nvPr/>
        </p:nvGrpSpPr>
        <p:grpSpPr bwMode="auto">
          <a:xfrm>
            <a:off x="2063750" y="1220789"/>
            <a:ext cx="8064500" cy="858837"/>
            <a:chOff x="476" y="1933"/>
            <a:chExt cx="5080" cy="541"/>
          </a:xfrm>
        </p:grpSpPr>
        <p:sp>
          <p:nvSpPr>
            <p:cNvPr id="106499" name="Text Box 8"/>
            <p:cNvSpPr txBox="1">
              <a:spLocks noChangeArrowheads="1"/>
            </p:cNvSpPr>
            <p:nvPr/>
          </p:nvSpPr>
          <p:spPr bwMode="auto">
            <a:xfrm>
              <a:off x="476" y="2024"/>
              <a:ext cx="5080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latin typeface="Times New Roman" charset="0"/>
                  <a:ea typeface="黑体" charset="-122"/>
                </a:rPr>
                <a:t>计算： 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(</a:t>
              </a:r>
              <a:r>
                <a:rPr lang="en-US" altLang="en-US" sz="280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8)×(</a:t>
              </a:r>
              <a:r>
                <a:rPr lang="en-US" altLang="en-US" sz="280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12)×(</a:t>
              </a:r>
              <a:r>
                <a:rPr lang="en-US" altLang="en-US" sz="280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0.125)×(</a:t>
              </a:r>
              <a:r>
                <a:rPr lang="en-US" altLang="en-US" sz="2800">
                  <a:latin typeface="Times New Roman" charset="0"/>
                  <a:ea typeface="黑体" charset="-122"/>
                </a:rPr>
                <a:t>－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     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)×(</a:t>
              </a:r>
              <a:r>
                <a:rPr lang="en-US" altLang="en-US" sz="2800"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0.1) </a:t>
              </a:r>
            </a:p>
          </p:txBody>
        </p:sp>
        <p:grpSp>
          <p:nvGrpSpPr>
            <p:cNvPr id="106500" name="Group 9"/>
            <p:cNvGrpSpPr>
              <a:grpSpLocks/>
            </p:cNvGrpSpPr>
            <p:nvPr/>
          </p:nvGrpSpPr>
          <p:grpSpPr bwMode="auto">
            <a:xfrm>
              <a:off x="4195" y="1933"/>
              <a:ext cx="199" cy="541"/>
              <a:chOff x="4195" y="935"/>
              <a:chExt cx="199" cy="541"/>
            </a:xfrm>
          </p:grpSpPr>
          <p:sp>
            <p:nvSpPr>
              <p:cNvPr id="106501" name="Text Box 10"/>
              <p:cNvSpPr txBox="1">
                <a:spLocks noChangeArrowheads="1"/>
              </p:cNvSpPr>
              <p:nvPr/>
            </p:nvSpPr>
            <p:spPr bwMode="auto">
              <a:xfrm>
                <a:off x="4197" y="935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6502" name="Text Box 11"/>
              <p:cNvSpPr txBox="1">
                <a:spLocks noChangeArrowheads="1"/>
              </p:cNvSpPr>
              <p:nvPr/>
            </p:nvSpPr>
            <p:spPr bwMode="auto">
              <a:xfrm>
                <a:off x="4195" y="1149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106503" name="Line 12"/>
              <p:cNvSpPr>
                <a:spLocks noChangeShapeType="1"/>
              </p:cNvSpPr>
              <p:nvPr/>
            </p:nvSpPr>
            <p:spPr bwMode="auto">
              <a:xfrm>
                <a:off x="4213" y="1207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9709" name="Group 13"/>
          <p:cNvGrpSpPr>
            <a:grpSpLocks/>
          </p:cNvGrpSpPr>
          <p:nvPr/>
        </p:nvGrpSpPr>
        <p:grpSpPr bwMode="auto">
          <a:xfrm>
            <a:off x="2028826" y="2192339"/>
            <a:ext cx="8569325" cy="2651125"/>
            <a:chOff x="567" y="2452"/>
            <a:chExt cx="5398" cy="1670"/>
          </a:xfrm>
        </p:grpSpPr>
        <p:grpSp>
          <p:nvGrpSpPr>
            <p:cNvPr id="106505" name="Group 14"/>
            <p:cNvGrpSpPr>
              <a:grpSpLocks/>
            </p:cNvGrpSpPr>
            <p:nvPr/>
          </p:nvGrpSpPr>
          <p:grpSpPr bwMode="auto">
            <a:xfrm>
              <a:off x="567" y="2452"/>
              <a:ext cx="5398" cy="949"/>
              <a:chOff x="567" y="2452"/>
              <a:chExt cx="5398" cy="949"/>
            </a:xfrm>
          </p:grpSpPr>
          <p:grpSp>
            <p:nvGrpSpPr>
              <p:cNvPr id="106506" name="Group 15"/>
              <p:cNvGrpSpPr>
                <a:grpSpLocks/>
              </p:cNvGrpSpPr>
              <p:nvPr/>
            </p:nvGrpSpPr>
            <p:grpSpPr bwMode="auto">
              <a:xfrm>
                <a:off x="567" y="2452"/>
                <a:ext cx="5398" cy="509"/>
                <a:chOff x="567" y="1545"/>
                <a:chExt cx="5398" cy="509"/>
              </a:xfrm>
            </p:grpSpPr>
            <p:graphicFrame>
              <p:nvGraphicFramePr>
                <p:cNvPr id="106507" name="Object 16"/>
                <p:cNvGraphicFramePr>
                  <a:graphicFrameLocks noChangeAspect="1"/>
                </p:cNvGraphicFramePr>
                <p:nvPr/>
              </p:nvGraphicFramePr>
              <p:xfrm>
                <a:off x="4563" y="1545"/>
                <a:ext cx="177" cy="50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1289" r:id="rId3" imgW="139639" imgH="393529" progId="Equation.3">
                        <p:embed/>
                      </p:oleObj>
                    </mc:Choice>
                    <mc:Fallback>
                      <p:oleObj r:id="rId3" imgW="139639" imgH="393529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563" y="1545"/>
                              <a:ext cx="177" cy="50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38100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106508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567" y="1661"/>
                  <a:ext cx="5398" cy="3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charset="0"/>
                    <a:buNone/>
                  </a:pP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解：原式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=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8×(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0.125) 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12) 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   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) 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0.1)</a:t>
                  </a:r>
                </a:p>
              </p:txBody>
            </p:sp>
          </p:grpSp>
          <p:grpSp>
            <p:nvGrpSpPr>
              <p:cNvPr id="106509" name="Group 18"/>
              <p:cNvGrpSpPr>
                <a:grpSpLocks/>
              </p:cNvGrpSpPr>
              <p:nvPr/>
            </p:nvGrpSpPr>
            <p:grpSpPr bwMode="auto">
              <a:xfrm>
                <a:off x="1338" y="2937"/>
                <a:ext cx="4627" cy="464"/>
                <a:chOff x="1247" y="2756"/>
                <a:chExt cx="4627" cy="464"/>
              </a:xfrm>
            </p:grpSpPr>
            <p:graphicFrame>
              <p:nvGraphicFramePr>
                <p:cNvPr id="106510" name="Object 19"/>
                <p:cNvGraphicFramePr>
                  <a:graphicFrameLocks noChangeAspect="1"/>
                </p:cNvGraphicFramePr>
                <p:nvPr/>
              </p:nvGraphicFramePr>
              <p:xfrm>
                <a:off x="4554" y="2756"/>
                <a:ext cx="182" cy="46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1290" r:id="rId5" imgW="139761" imgH="393871" progId="Equation.3">
                        <p:embed/>
                      </p:oleObj>
                    </mc:Choice>
                    <mc:Fallback>
                      <p:oleObj r:id="rId5" imgW="139761" imgH="393871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554" y="2756"/>
                              <a:ext cx="182" cy="46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38100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106511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247" y="2840"/>
                  <a:ext cx="4627" cy="3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charset="0"/>
                    <a:buNone/>
                  </a:pP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=[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8×(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0.125)] ×[(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12) 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   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)] ×(</a:t>
                  </a:r>
                  <a:r>
                    <a:rPr lang="zh-CN" altLang="en-US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－</a:t>
                  </a:r>
                  <a:r>
                    <a:rPr lang="en-US" altLang="zh-CN" sz="2800">
                      <a:solidFill>
                        <a:srgbClr val="FF0000"/>
                      </a:solidFill>
                      <a:latin typeface="Times New Roman" charset="0"/>
                      <a:ea typeface="黑体" charset="-122"/>
                    </a:rPr>
                    <a:t>0.1)</a:t>
                  </a:r>
                </a:p>
              </p:txBody>
            </p:sp>
          </p:grpSp>
        </p:grpSp>
        <p:sp>
          <p:nvSpPr>
            <p:cNvPr id="106512" name="Text Box 21"/>
            <p:cNvSpPr txBox="1">
              <a:spLocks noChangeArrowheads="1"/>
            </p:cNvSpPr>
            <p:nvPr/>
          </p:nvSpPr>
          <p:spPr bwMode="auto">
            <a:xfrm>
              <a:off x="1338" y="3430"/>
              <a:ext cx="42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=1×4×(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0.1)</a:t>
              </a:r>
            </a:p>
          </p:txBody>
        </p:sp>
        <p:sp>
          <p:nvSpPr>
            <p:cNvPr id="106513" name="Text Box 22"/>
            <p:cNvSpPr txBox="1">
              <a:spLocks noChangeArrowheads="1"/>
            </p:cNvSpPr>
            <p:nvPr/>
          </p:nvSpPr>
          <p:spPr bwMode="auto">
            <a:xfrm>
              <a:off x="1338" y="3793"/>
              <a:ext cx="4218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=</a:t>
              </a: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－</a:t>
              </a:r>
              <a:r>
                <a:rPr lang="en-US" altLang="zh-CN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0.4</a:t>
              </a:r>
            </a:p>
          </p:txBody>
        </p:sp>
      </p:grpSp>
      <p:sp>
        <p:nvSpPr>
          <p:cNvPr id="106514" name="圆角矩形 31"/>
          <p:cNvSpPr>
            <a:spLocks noChangeArrowheads="1"/>
          </p:cNvSpPr>
          <p:nvPr/>
        </p:nvSpPr>
        <p:spPr bwMode="auto">
          <a:xfrm>
            <a:off x="985741" y="519114"/>
            <a:ext cx="1813730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zh-CN" sz="2800" b="1" dirty="0">
                <a:latin typeface="微软雅黑" charset="-122"/>
                <a:ea typeface="微软雅黑" charset="-122"/>
              </a:rPr>
              <a:t>针对训练</a:t>
            </a:r>
          </a:p>
        </p:txBody>
      </p:sp>
    </p:spTree>
    <p:extLst>
      <p:ext uri="{BB962C8B-B14F-4D97-AF65-F5344CB8AC3E}">
        <p14:creationId xmlns:p14="http://schemas.microsoft.com/office/powerpoint/2010/main" val="16869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文本框 194561"/>
          <p:cNvSpPr txBox="1">
            <a:spLocks noChangeArrowheads="1"/>
          </p:cNvSpPr>
          <p:nvPr/>
        </p:nvSpPr>
        <p:spPr bwMode="auto">
          <a:xfrm>
            <a:off x="4117976" y="1331914"/>
            <a:ext cx="33702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  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  <a:r>
              <a:rPr lang="en-US" altLang="en-US" sz="2800">
                <a:latin typeface="黑体" charset="-122"/>
                <a:ea typeface="黑体" charset="-122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12</a:t>
            </a:r>
          </a:p>
        </p:txBody>
      </p:sp>
      <p:sp>
        <p:nvSpPr>
          <p:cNvPr id="107523" name="矩形 194566"/>
          <p:cNvSpPr>
            <a:spLocks noChangeArrowheads="1"/>
          </p:cNvSpPr>
          <p:nvPr/>
        </p:nvSpPr>
        <p:spPr bwMode="auto">
          <a:xfrm>
            <a:off x="2495551" y="558800"/>
            <a:ext cx="43608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　用两种方法计算</a:t>
            </a:r>
          </a:p>
        </p:txBody>
      </p:sp>
      <p:grpSp>
        <p:nvGrpSpPr>
          <p:cNvPr id="107524" name="组合 194567"/>
          <p:cNvGrpSpPr>
            <a:grpSpLocks/>
          </p:cNvGrpSpPr>
          <p:nvPr/>
        </p:nvGrpSpPr>
        <p:grpSpPr bwMode="auto">
          <a:xfrm>
            <a:off x="5830889" y="1160463"/>
            <a:ext cx="307975" cy="844550"/>
            <a:chOff x="1197" y="3249"/>
            <a:chExt cx="194" cy="532"/>
          </a:xfrm>
        </p:grpSpPr>
        <p:sp>
          <p:nvSpPr>
            <p:cNvPr id="107525" name="文本框 194568"/>
            <p:cNvSpPr txBox="1">
              <a:spLocks noChangeArrowheads="1"/>
            </p:cNvSpPr>
            <p:nvPr/>
          </p:nvSpPr>
          <p:spPr bwMode="auto">
            <a:xfrm>
              <a:off x="1199" y="32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7526" name="文本框 194569"/>
            <p:cNvSpPr txBox="1">
              <a:spLocks noChangeArrowheads="1"/>
            </p:cNvSpPr>
            <p:nvPr/>
          </p:nvSpPr>
          <p:spPr bwMode="auto">
            <a:xfrm>
              <a:off x="1197" y="3454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2</a:t>
              </a:r>
            </a:p>
          </p:txBody>
        </p:sp>
        <p:sp>
          <p:nvSpPr>
            <p:cNvPr id="107527" name="直接连接符 194570"/>
            <p:cNvSpPr>
              <a:spLocks noChangeShapeType="1"/>
            </p:cNvSpPr>
            <p:nvPr/>
          </p:nvSpPr>
          <p:spPr bwMode="auto">
            <a:xfrm>
              <a:off x="1207" y="3521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7528" name="组合 194571"/>
          <p:cNvGrpSpPr>
            <a:grpSpLocks/>
          </p:cNvGrpSpPr>
          <p:nvPr/>
        </p:nvGrpSpPr>
        <p:grpSpPr bwMode="auto">
          <a:xfrm>
            <a:off x="5111751" y="1158876"/>
            <a:ext cx="307975" cy="830263"/>
            <a:chOff x="1197" y="3249"/>
            <a:chExt cx="194" cy="523"/>
          </a:xfrm>
        </p:grpSpPr>
        <p:sp>
          <p:nvSpPr>
            <p:cNvPr id="107529" name="文本框 194572"/>
            <p:cNvSpPr txBox="1">
              <a:spLocks noChangeArrowheads="1"/>
            </p:cNvSpPr>
            <p:nvPr/>
          </p:nvSpPr>
          <p:spPr bwMode="auto">
            <a:xfrm>
              <a:off x="1199" y="32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7530" name="文本框 194573"/>
            <p:cNvSpPr txBox="1">
              <a:spLocks noChangeArrowheads="1"/>
            </p:cNvSpPr>
            <p:nvPr/>
          </p:nvSpPr>
          <p:spPr bwMode="auto">
            <a:xfrm>
              <a:off x="1197" y="344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6</a:t>
              </a:r>
            </a:p>
          </p:txBody>
        </p:sp>
        <p:sp>
          <p:nvSpPr>
            <p:cNvPr id="107531" name="直接连接符 194574"/>
            <p:cNvSpPr>
              <a:spLocks noChangeShapeType="1"/>
            </p:cNvSpPr>
            <p:nvPr/>
          </p:nvSpPr>
          <p:spPr bwMode="auto">
            <a:xfrm>
              <a:off x="1207" y="3521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7532" name="组合 194575"/>
          <p:cNvGrpSpPr>
            <a:grpSpLocks/>
          </p:cNvGrpSpPr>
          <p:nvPr/>
        </p:nvGrpSpPr>
        <p:grpSpPr bwMode="auto">
          <a:xfrm>
            <a:off x="4438651" y="1160463"/>
            <a:ext cx="307975" cy="844550"/>
            <a:chOff x="1197" y="3249"/>
            <a:chExt cx="194" cy="532"/>
          </a:xfrm>
        </p:grpSpPr>
        <p:sp>
          <p:nvSpPr>
            <p:cNvPr id="107533" name="文本框 194576"/>
            <p:cNvSpPr txBox="1">
              <a:spLocks noChangeArrowheads="1"/>
            </p:cNvSpPr>
            <p:nvPr/>
          </p:nvSpPr>
          <p:spPr bwMode="auto">
            <a:xfrm>
              <a:off x="1199" y="32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7534" name="文本框 194577"/>
            <p:cNvSpPr txBox="1">
              <a:spLocks noChangeArrowheads="1"/>
            </p:cNvSpPr>
            <p:nvPr/>
          </p:nvSpPr>
          <p:spPr bwMode="auto">
            <a:xfrm>
              <a:off x="1197" y="3454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4</a:t>
              </a:r>
            </a:p>
          </p:txBody>
        </p:sp>
        <p:sp>
          <p:nvSpPr>
            <p:cNvPr id="107535" name="直接连接符 194578"/>
            <p:cNvSpPr>
              <a:spLocks noChangeShapeType="1"/>
            </p:cNvSpPr>
            <p:nvPr/>
          </p:nvSpPr>
          <p:spPr bwMode="auto">
            <a:xfrm>
              <a:off x="1207" y="3521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94580" name="文本框 194579"/>
          <p:cNvSpPr txBox="1">
            <a:spLocks noChangeArrowheads="1"/>
          </p:cNvSpPr>
          <p:nvPr/>
        </p:nvSpPr>
        <p:spPr bwMode="auto">
          <a:xfrm>
            <a:off x="2636839" y="2262188"/>
            <a:ext cx="15827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解法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1:</a:t>
            </a:r>
          </a:p>
        </p:txBody>
      </p:sp>
      <p:grpSp>
        <p:nvGrpSpPr>
          <p:cNvPr id="194581" name="组合 194580"/>
          <p:cNvGrpSpPr>
            <a:grpSpLocks/>
          </p:cNvGrpSpPr>
          <p:nvPr/>
        </p:nvGrpSpPr>
        <p:grpSpPr bwMode="auto">
          <a:xfrm>
            <a:off x="4941889" y="2074863"/>
            <a:ext cx="4319587" cy="863600"/>
            <a:chOff x="1837" y="1362"/>
            <a:chExt cx="2721" cy="544"/>
          </a:xfrm>
        </p:grpSpPr>
        <p:sp>
          <p:nvSpPr>
            <p:cNvPr id="107538" name="文本框 194581"/>
            <p:cNvSpPr txBox="1">
              <a:spLocks noChangeArrowheads="1"/>
            </p:cNvSpPr>
            <p:nvPr/>
          </p:nvSpPr>
          <p:spPr bwMode="auto">
            <a:xfrm>
              <a:off x="1837" y="1480"/>
              <a:ext cx="272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charset="2"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(       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＋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charset="0"/>
                </a:rPr>
                <a:t>       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－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charset="0"/>
                </a:rPr>
                <a:t>       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)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×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12</a:t>
              </a:r>
            </a:p>
          </p:txBody>
        </p:sp>
        <p:grpSp>
          <p:nvGrpSpPr>
            <p:cNvPr id="107539" name="组合 194582"/>
            <p:cNvGrpSpPr>
              <a:grpSpLocks/>
            </p:cNvGrpSpPr>
            <p:nvPr/>
          </p:nvGrpSpPr>
          <p:grpSpPr bwMode="auto">
            <a:xfrm>
              <a:off x="1991" y="1378"/>
              <a:ext cx="416" cy="528"/>
              <a:chOff x="956" y="1661"/>
              <a:chExt cx="416" cy="528"/>
            </a:xfrm>
          </p:grpSpPr>
          <p:sp>
            <p:nvSpPr>
              <p:cNvPr id="107540" name="文本框 194583"/>
              <p:cNvSpPr txBox="1">
                <a:spLocks noChangeArrowheads="1"/>
              </p:cNvSpPr>
              <p:nvPr/>
            </p:nvSpPr>
            <p:spPr bwMode="auto">
              <a:xfrm>
                <a:off x="966" y="1661"/>
                <a:ext cx="40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 3</a:t>
                </a:r>
              </a:p>
            </p:txBody>
          </p:sp>
          <p:sp>
            <p:nvSpPr>
              <p:cNvPr id="107541" name="文本框 194584"/>
              <p:cNvSpPr txBox="1">
                <a:spLocks noChangeArrowheads="1"/>
              </p:cNvSpPr>
              <p:nvPr/>
            </p:nvSpPr>
            <p:spPr bwMode="auto">
              <a:xfrm>
                <a:off x="956" y="1862"/>
                <a:ext cx="40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12</a:t>
                </a:r>
              </a:p>
            </p:txBody>
          </p:sp>
          <p:sp>
            <p:nvSpPr>
              <p:cNvPr id="107542" name="直接连接符 194585"/>
              <p:cNvSpPr>
                <a:spLocks noChangeShapeType="1"/>
              </p:cNvSpPr>
              <p:nvPr/>
            </p:nvSpPr>
            <p:spPr bwMode="auto">
              <a:xfrm>
                <a:off x="982" y="1933"/>
                <a:ext cx="299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7543" name="组合 194586"/>
            <p:cNvGrpSpPr>
              <a:grpSpLocks/>
            </p:cNvGrpSpPr>
            <p:nvPr/>
          </p:nvGrpSpPr>
          <p:grpSpPr bwMode="auto">
            <a:xfrm>
              <a:off x="2627" y="1369"/>
              <a:ext cx="416" cy="528"/>
              <a:chOff x="956" y="1661"/>
              <a:chExt cx="416" cy="528"/>
            </a:xfrm>
          </p:grpSpPr>
          <p:sp>
            <p:nvSpPr>
              <p:cNvPr id="107544" name="文本框 194587"/>
              <p:cNvSpPr txBox="1">
                <a:spLocks noChangeArrowheads="1"/>
              </p:cNvSpPr>
              <p:nvPr/>
            </p:nvSpPr>
            <p:spPr bwMode="auto">
              <a:xfrm>
                <a:off x="966" y="1661"/>
                <a:ext cx="40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 2</a:t>
                </a:r>
              </a:p>
            </p:txBody>
          </p:sp>
          <p:sp>
            <p:nvSpPr>
              <p:cNvPr id="107545" name="文本框 194588"/>
              <p:cNvSpPr txBox="1">
                <a:spLocks noChangeArrowheads="1"/>
              </p:cNvSpPr>
              <p:nvPr/>
            </p:nvSpPr>
            <p:spPr bwMode="auto">
              <a:xfrm>
                <a:off x="956" y="1862"/>
                <a:ext cx="40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12</a:t>
                </a:r>
              </a:p>
            </p:txBody>
          </p:sp>
          <p:sp>
            <p:nvSpPr>
              <p:cNvPr id="107546" name="直接连接符 194589"/>
              <p:cNvSpPr>
                <a:spLocks noChangeShapeType="1"/>
              </p:cNvSpPr>
              <p:nvPr/>
            </p:nvSpPr>
            <p:spPr bwMode="auto">
              <a:xfrm>
                <a:off x="982" y="1933"/>
                <a:ext cx="299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7547" name="组合 194590"/>
            <p:cNvGrpSpPr>
              <a:grpSpLocks/>
            </p:cNvGrpSpPr>
            <p:nvPr/>
          </p:nvGrpSpPr>
          <p:grpSpPr bwMode="auto">
            <a:xfrm>
              <a:off x="3261" y="1362"/>
              <a:ext cx="416" cy="528"/>
              <a:chOff x="956" y="1661"/>
              <a:chExt cx="416" cy="528"/>
            </a:xfrm>
          </p:grpSpPr>
          <p:sp>
            <p:nvSpPr>
              <p:cNvPr id="107548" name="文本框 194591"/>
              <p:cNvSpPr txBox="1">
                <a:spLocks noChangeArrowheads="1"/>
              </p:cNvSpPr>
              <p:nvPr/>
            </p:nvSpPr>
            <p:spPr bwMode="auto">
              <a:xfrm>
                <a:off x="966" y="1661"/>
                <a:ext cx="40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 6</a:t>
                </a:r>
              </a:p>
            </p:txBody>
          </p:sp>
          <p:sp>
            <p:nvSpPr>
              <p:cNvPr id="107549" name="文本框 194592"/>
              <p:cNvSpPr txBox="1">
                <a:spLocks noChangeArrowheads="1"/>
              </p:cNvSpPr>
              <p:nvPr/>
            </p:nvSpPr>
            <p:spPr bwMode="auto">
              <a:xfrm>
                <a:off x="956" y="1862"/>
                <a:ext cx="40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12</a:t>
                </a:r>
              </a:p>
            </p:txBody>
          </p:sp>
          <p:sp>
            <p:nvSpPr>
              <p:cNvPr id="107550" name="直接连接符 194593"/>
              <p:cNvSpPr>
                <a:spLocks noChangeShapeType="1"/>
              </p:cNvSpPr>
              <p:nvPr/>
            </p:nvSpPr>
            <p:spPr bwMode="auto">
              <a:xfrm>
                <a:off x="982" y="1933"/>
                <a:ext cx="299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</p:grpSp>
      <p:sp>
        <p:nvSpPr>
          <p:cNvPr id="194595" name="文本框 194594"/>
          <p:cNvSpPr txBox="1">
            <a:spLocks noChangeArrowheads="1"/>
          </p:cNvSpPr>
          <p:nvPr/>
        </p:nvSpPr>
        <p:spPr bwMode="auto">
          <a:xfrm>
            <a:off x="3827463" y="2263775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原式＝</a:t>
            </a:r>
          </a:p>
        </p:txBody>
      </p:sp>
      <p:grpSp>
        <p:nvGrpSpPr>
          <p:cNvPr id="194596" name="组合 194595"/>
          <p:cNvGrpSpPr>
            <a:grpSpLocks/>
          </p:cNvGrpSpPr>
          <p:nvPr/>
        </p:nvGrpSpPr>
        <p:grpSpPr bwMode="auto">
          <a:xfrm>
            <a:off x="4510089" y="2863850"/>
            <a:ext cx="2879725" cy="838200"/>
            <a:chOff x="295" y="2811"/>
            <a:chExt cx="1814" cy="528"/>
          </a:xfrm>
        </p:grpSpPr>
        <p:grpSp>
          <p:nvGrpSpPr>
            <p:cNvPr id="107553" name="组合 194596"/>
            <p:cNvGrpSpPr>
              <a:grpSpLocks/>
            </p:cNvGrpSpPr>
            <p:nvPr/>
          </p:nvGrpSpPr>
          <p:grpSpPr bwMode="auto">
            <a:xfrm>
              <a:off x="839" y="2811"/>
              <a:ext cx="416" cy="528"/>
              <a:chOff x="956" y="1661"/>
              <a:chExt cx="416" cy="528"/>
            </a:xfrm>
          </p:grpSpPr>
          <p:sp>
            <p:nvSpPr>
              <p:cNvPr id="107554" name="文本框 194597"/>
              <p:cNvSpPr txBox="1">
                <a:spLocks noChangeArrowheads="1"/>
              </p:cNvSpPr>
              <p:nvPr/>
            </p:nvSpPr>
            <p:spPr bwMode="auto">
              <a:xfrm>
                <a:off x="966" y="1661"/>
                <a:ext cx="40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 1</a:t>
                </a:r>
              </a:p>
            </p:txBody>
          </p:sp>
          <p:sp>
            <p:nvSpPr>
              <p:cNvPr id="107555" name="文本框 194598"/>
              <p:cNvSpPr txBox="1">
                <a:spLocks noChangeArrowheads="1"/>
              </p:cNvSpPr>
              <p:nvPr/>
            </p:nvSpPr>
            <p:spPr bwMode="auto">
              <a:xfrm>
                <a:off x="956" y="1862"/>
                <a:ext cx="40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12</a:t>
                </a:r>
              </a:p>
            </p:txBody>
          </p:sp>
          <p:sp>
            <p:nvSpPr>
              <p:cNvPr id="107556" name="直接连接符 194599"/>
              <p:cNvSpPr>
                <a:spLocks noChangeShapeType="1"/>
              </p:cNvSpPr>
              <p:nvPr/>
            </p:nvSpPr>
            <p:spPr bwMode="auto">
              <a:xfrm>
                <a:off x="982" y="1933"/>
                <a:ext cx="299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107557" name="文本框 194600"/>
            <p:cNvSpPr txBox="1">
              <a:spLocks noChangeArrowheads="1"/>
            </p:cNvSpPr>
            <p:nvPr/>
          </p:nvSpPr>
          <p:spPr bwMode="auto">
            <a:xfrm>
              <a:off x="295" y="2931"/>
              <a:ext cx="181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charset="2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＝</a:t>
              </a:r>
              <a:r>
                <a:rPr lang="en-US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－</a:t>
              </a:r>
              <a:r>
                <a:rPr lang="zh-CN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    </a:t>
              </a:r>
              <a:r>
                <a:rPr lang="en-US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×</a:t>
              </a:r>
              <a:r>
                <a:rPr lang="en-US" altLang="zh-CN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12</a:t>
              </a:r>
            </a:p>
          </p:txBody>
        </p:sp>
      </p:grpSp>
      <p:sp>
        <p:nvSpPr>
          <p:cNvPr id="194602" name="文本框 194601"/>
          <p:cNvSpPr txBox="1">
            <a:spLocks noChangeArrowheads="1"/>
          </p:cNvSpPr>
          <p:nvPr/>
        </p:nvSpPr>
        <p:spPr bwMode="auto">
          <a:xfrm>
            <a:off x="4510089" y="3702050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</a:t>
            </a:r>
          </a:p>
        </p:txBody>
      </p:sp>
      <p:sp>
        <p:nvSpPr>
          <p:cNvPr id="194603" name="文本框 194602"/>
          <p:cNvSpPr txBox="1">
            <a:spLocks noChangeArrowheads="1"/>
          </p:cNvSpPr>
          <p:nvPr/>
        </p:nvSpPr>
        <p:spPr bwMode="auto">
          <a:xfrm>
            <a:off x="2659064" y="4518025"/>
            <a:ext cx="15827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解法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2:</a:t>
            </a:r>
          </a:p>
        </p:txBody>
      </p:sp>
      <p:sp>
        <p:nvSpPr>
          <p:cNvPr id="194604" name="文本框 194603"/>
          <p:cNvSpPr txBox="1">
            <a:spLocks noChangeArrowheads="1"/>
          </p:cNvSpPr>
          <p:nvPr/>
        </p:nvSpPr>
        <p:spPr bwMode="auto">
          <a:xfrm>
            <a:off x="3878263" y="4552950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原式＝</a:t>
            </a:r>
          </a:p>
        </p:txBody>
      </p:sp>
      <p:grpSp>
        <p:nvGrpSpPr>
          <p:cNvPr id="194605" name="组合 194604"/>
          <p:cNvGrpSpPr>
            <a:grpSpLocks/>
          </p:cNvGrpSpPr>
          <p:nvPr/>
        </p:nvGrpSpPr>
        <p:grpSpPr bwMode="auto">
          <a:xfrm>
            <a:off x="4819651" y="4303713"/>
            <a:ext cx="4824413" cy="868362"/>
            <a:chOff x="1746" y="2499"/>
            <a:chExt cx="3039" cy="547"/>
          </a:xfrm>
        </p:grpSpPr>
        <p:sp>
          <p:nvSpPr>
            <p:cNvPr id="107562" name="文本框 194605"/>
            <p:cNvSpPr txBox="1">
              <a:spLocks noChangeArrowheads="1"/>
            </p:cNvSpPr>
            <p:nvPr/>
          </p:nvSpPr>
          <p:spPr bwMode="auto">
            <a:xfrm>
              <a:off x="1746" y="2614"/>
              <a:ext cx="303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charset="2"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     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×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12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 ＋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charset="0"/>
                </a:rPr>
                <a:t>    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×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12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－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charset="0"/>
                </a:rPr>
                <a:t>     </a:t>
              </a:r>
              <a:r>
                <a:rPr lang="en-US" altLang="en-US" sz="2800" b="1">
                  <a:solidFill>
                    <a:srgbClr val="FF0000"/>
                  </a:solidFill>
                  <a:latin typeface="Times New Roman" charset="0"/>
                </a:rPr>
                <a:t>×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charset="0"/>
                </a:rPr>
                <a:t>12</a:t>
              </a:r>
            </a:p>
          </p:txBody>
        </p:sp>
        <p:grpSp>
          <p:nvGrpSpPr>
            <p:cNvPr id="107563" name="组合 194606"/>
            <p:cNvGrpSpPr>
              <a:grpSpLocks/>
            </p:cNvGrpSpPr>
            <p:nvPr/>
          </p:nvGrpSpPr>
          <p:grpSpPr bwMode="auto">
            <a:xfrm>
              <a:off x="1882" y="2499"/>
              <a:ext cx="194" cy="532"/>
              <a:chOff x="1197" y="3249"/>
              <a:chExt cx="194" cy="532"/>
            </a:xfrm>
          </p:grpSpPr>
          <p:sp>
            <p:nvSpPr>
              <p:cNvPr id="107564" name="文本框 194607"/>
              <p:cNvSpPr txBox="1">
                <a:spLocks noChangeArrowheads="1"/>
              </p:cNvSpPr>
              <p:nvPr/>
            </p:nvSpPr>
            <p:spPr bwMode="auto">
              <a:xfrm>
                <a:off x="1199" y="3249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7565" name="文本框 194608"/>
              <p:cNvSpPr txBox="1">
                <a:spLocks noChangeArrowheads="1"/>
              </p:cNvSpPr>
              <p:nvPr/>
            </p:nvSpPr>
            <p:spPr bwMode="auto">
              <a:xfrm>
                <a:off x="1197" y="3454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4</a:t>
                </a:r>
              </a:p>
            </p:txBody>
          </p:sp>
          <p:sp>
            <p:nvSpPr>
              <p:cNvPr id="107566" name="直接连接符 194609"/>
              <p:cNvSpPr>
                <a:spLocks noChangeShapeType="1"/>
              </p:cNvSpPr>
              <p:nvPr/>
            </p:nvSpPr>
            <p:spPr bwMode="auto">
              <a:xfrm>
                <a:off x="1207" y="3521"/>
                <a:ext cx="1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7567" name="组合 194610"/>
            <p:cNvGrpSpPr>
              <a:grpSpLocks/>
            </p:cNvGrpSpPr>
            <p:nvPr/>
          </p:nvGrpSpPr>
          <p:grpSpPr bwMode="auto">
            <a:xfrm>
              <a:off x="2835" y="2514"/>
              <a:ext cx="194" cy="532"/>
              <a:chOff x="1197" y="3249"/>
              <a:chExt cx="194" cy="532"/>
            </a:xfrm>
          </p:grpSpPr>
          <p:sp>
            <p:nvSpPr>
              <p:cNvPr id="107568" name="文本框 194611"/>
              <p:cNvSpPr txBox="1">
                <a:spLocks noChangeArrowheads="1"/>
              </p:cNvSpPr>
              <p:nvPr/>
            </p:nvSpPr>
            <p:spPr bwMode="auto">
              <a:xfrm>
                <a:off x="1199" y="3249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7569" name="文本框 194612"/>
              <p:cNvSpPr txBox="1">
                <a:spLocks noChangeArrowheads="1"/>
              </p:cNvSpPr>
              <p:nvPr/>
            </p:nvSpPr>
            <p:spPr bwMode="auto">
              <a:xfrm>
                <a:off x="1197" y="3454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6</a:t>
                </a:r>
              </a:p>
            </p:txBody>
          </p:sp>
          <p:sp>
            <p:nvSpPr>
              <p:cNvPr id="107570" name="直接连接符 194613"/>
              <p:cNvSpPr>
                <a:spLocks noChangeShapeType="1"/>
              </p:cNvSpPr>
              <p:nvPr/>
            </p:nvSpPr>
            <p:spPr bwMode="auto">
              <a:xfrm>
                <a:off x="1207" y="3521"/>
                <a:ext cx="1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7571" name="组合 194614"/>
            <p:cNvGrpSpPr>
              <a:grpSpLocks/>
            </p:cNvGrpSpPr>
            <p:nvPr/>
          </p:nvGrpSpPr>
          <p:grpSpPr bwMode="auto">
            <a:xfrm>
              <a:off x="3833" y="2499"/>
              <a:ext cx="194" cy="532"/>
              <a:chOff x="1197" y="3249"/>
              <a:chExt cx="194" cy="532"/>
            </a:xfrm>
          </p:grpSpPr>
          <p:sp>
            <p:nvSpPr>
              <p:cNvPr id="107572" name="文本框 194615"/>
              <p:cNvSpPr txBox="1">
                <a:spLocks noChangeArrowheads="1"/>
              </p:cNvSpPr>
              <p:nvPr/>
            </p:nvSpPr>
            <p:spPr bwMode="auto">
              <a:xfrm>
                <a:off x="1199" y="3249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7573" name="文本框 194616"/>
              <p:cNvSpPr txBox="1">
                <a:spLocks noChangeArrowheads="1"/>
              </p:cNvSpPr>
              <p:nvPr/>
            </p:nvSpPr>
            <p:spPr bwMode="auto">
              <a:xfrm>
                <a:off x="1197" y="3454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charset="0"/>
                  </a:rPr>
                  <a:t>2</a:t>
                </a:r>
              </a:p>
            </p:txBody>
          </p:sp>
          <p:sp>
            <p:nvSpPr>
              <p:cNvPr id="107574" name="直接连接符 194617"/>
              <p:cNvSpPr>
                <a:spLocks noChangeShapeType="1"/>
              </p:cNvSpPr>
              <p:nvPr/>
            </p:nvSpPr>
            <p:spPr bwMode="auto">
              <a:xfrm>
                <a:off x="1207" y="3521"/>
                <a:ext cx="1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</p:grpSp>
      <p:sp>
        <p:nvSpPr>
          <p:cNvPr id="194619" name="文本框 194618"/>
          <p:cNvSpPr txBox="1">
            <a:spLocks noChangeArrowheads="1"/>
          </p:cNvSpPr>
          <p:nvPr/>
        </p:nvSpPr>
        <p:spPr bwMode="auto">
          <a:xfrm>
            <a:off x="4510089" y="5070475"/>
            <a:ext cx="28082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3</a:t>
            </a: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</a:t>
            </a: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6</a:t>
            </a:r>
          </a:p>
        </p:txBody>
      </p:sp>
      <p:sp>
        <p:nvSpPr>
          <p:cNvPr id="194620" name="文本框 194619"/>
          <p:cNvSpPr txBox="1">
            <a:spLocks noChangeArrowheads="1"/>
          </p:cNvSpPr>
          <p:nvPr/>
        </p:nvSpPr>
        <p:spPr bwMode="auto">
          <a:xfrm>
            <a:off x="4603751" y="5646738"/>
            <a:ext cx="1584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＝</a:t>
            </a: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3833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4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4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4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4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0" grpId="0"/>
      <p:bldP spid="194595" grpId="0"/>
      <p:bldP spid="194602" grpId="0"/>
      <p:bldP spid="194603" grpId="0"/>
      <p:bldP spid="194604" grpId="0"/>
      <p:bldP spid="194619" grpId="0"/>
      <p:bldP spid="1946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云形标注 197633"/>
          <p:cNvSpPr>
            <a:spLocks noChangeArrowheads="1"/>
          </p:cNvSpPr>
          <p:nvPr/>
        </p:nvSpPr>
        <p:spPr bwMode="auto">
          <a:xfrm>
            <a:off x="7135814" y="4148139"/>
            <a:ext cx="2841625" cy="2065337"/>
          </a:xfrm>
          <a:prstGeom prst="cloudCallout">
            <a:avLst>
              <a:gd name="adj1" fmla="val -37583"/>
              <a:gd name="adj2" fmla="val -9923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Clr>
                <a:srgbClr val="000000"/>
              </a:buClr>
            </a:pPr>
            <a:endParaRPr lang="en-US" altLang="x-none" sz="3200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7635" name="文本框 197634"/>
          <p:cNvSpPr txBox="1">
            <a:spLocks noChangeArrowheads="1"/>
          </p:cNvSpPr>
          <p:nvPr/>
        </p:nvSpPr>
        <p:spPr bwMode="auto">
          <a:xfrm>
            <a:off x="7535864" y="4367213"/>
            <a:ext cx="24415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解法有错吗？错在哪里？</a:t>
            </a:r>
          </a:p>
        </p:txBody>
      </p:sp>
      <p:sp>
        <p:nvSpPr>
          <p:cNvPr id="197636" name="文本框 197635"/>
          <p:cNvSpPr txBox="1">
            <a:spLocks noChangeArrowheads="1"/>
          </p:cNvSpPr>
          <p:nvPr/>
        </p:nvSpPr>
        <p:spPr bwMode="auto">
          <a:xfrm>
            <a:off x="3905251" y="1843088"/>
            <a:ext cx="63658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x-none" sz="3200">
                <a:solidFill>
                  <a:srgbClr val="FF3399"/>
                </a:solidFill>
                <a:latin typeface="Times New Roman" charset="0"/>
              </a:rPr>
              <a:t>                 </a:t>
            </a:r>
            <a:r>
              <a:rPr lang="en-US" altLang="x-none" sz="3200" b="1">
                <a:solidFill>
                  <a:srgbClr val="FF3300"/>
                </a:solidFill>
                <a:latin typeface="Times New Roman" charset="0"/>
              </a:rPr>
              <a:t>?    </a:t>
            </a:r>
            <a:r>
              <a:rPr lang="en-US" altLang="zh-CN" sz="3200" b="1">
                <a:solidFill>
                  <a:srgbClr val="FF3300"/>
                </a:solidFill>
                <a:latin typeface="Times New Roman" charset="0"/>
              </a:rPr>
              <a:t>        </a:t>
            </a:r>
            <a:r>
              <a:rPr lang="en-US" altLang="x-none" sz="3200" b="1">
                <a:solidFill>
                  <a:srgbClr val="FF3300"/>
                </a:solidFill>
                <a:latin typeface="Times New Roman" charset="0"/>
              </a:rPr>
              <a:t>?            ?</a:t>
            </a:r>
          </a:p>
          <a:p>
            <a:pPr>
              <a:buFont typeface="Arial" charset="0"/>
              <a:buNone/>
            </a:pPr>
            <a:r>
              <a:rPr lang="en-US" altLang="x-none" sz="3200" b="1">
                <a:solidFill>
                  <a:srgbClr val="FF3300"/>
                </a:solidFill>
                <a:latin typeface="Times New Roman" charset="0"/>
              </a:rPr>
              <a:t>                __   </a:t>
            </a:r>
            <a:r>
              <a:rPr lang="en-US" altLang="zh-CN" sz="3200" b="1">
                <a:solidFill>
                  <a:srgbClr val="FF3300"/>
                </a:solidFill>
                <a:latin typeface="Times New Roman" charset="0"/>
              </a:rPr>
              <a:t>   </a:t>
            </a:r>
            <a:r>
              <a:rPr lang="en-US" altLang="x-none" sz="3200" b="1">
                <a:solidFill>
                  <a:srgbClr val="FF3300"/>
                </a:solidFill>
                <a:latin typeface="Times New Roman" charset="0"/>
              </a:rPr>
              <a:t> </a:t>
            </a:r>
            <a:r>
              <a:rPr lang="en-US" altLang="zh-CN" sz="3200" b="1">
                <a:solidFill>
                  <a:srgbClr val="FF3300"/>
                </a:solidFill>
                <a:latin typeface="Times New Roman" charset="0"/>
              </a:rPr>
              <a:t>   </a:t>
            </a:r>
            <a:r>
              <a:rPr lang="en-US" altLang="x-none" sz="3200" b="1">
                <a:solidFill>
                  <a:srgbClr val="FF3300"/>
                </a:solidFill>
                <a:latin typeface="Times New Roman" charset="0"/>
              </a:rPr>
              <a:t>__          __</a:t>
            </a:r>
          </a:p>
        </p:txBody>
      </p:sp>
      <p:sp>
        <p:nvSpPr>
          <p:cNvPr id="108549" name="文本框 197641"/>
          <p:cNvSpPr txBox="1">
            <a:spLocks noChangeArrowheads="1"/>
          </p:cNvSpPr>
          <p:nvPr/>
        </p:nvSpPr>
        <p:spPr bwMode="auto">
          <a:xfrm>
            <a:off x="3359150" y="1195388"/>
            <a:ext cx="80089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24)</a:t>
            </a:r>
            <a:r>
              <a:rPr lang="en-US" altLang="en-US" sz="2800">
                <a:latin typeface="黑体" charset="-122"/>
                <a:ea typeface="黑体" charset="-122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(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</a:p>
        </p:txBody>
      </p:sp>
      <p:grpSp>
        <p:nvGrpSpPr>
          <p:cNvPr id="108550" name="组合 197642"/>
          <p:cNvGrpSpPr>
            <a:grpSpLocks/>
          </p:cNvGrpSpPr>
          <p:nvPr/>
        </p:nvGrpSpPr>
        <p:grpSpPr bwMode="auto">
          <a:xfrm>
            <a:off x="7297739" y="985839"/>
            <a:ext cx="307975" cy="858837"/>
            <a:chOff x="2290" y="3203"/>
            <a:chExt cx="194" cy="541"/>
          </a:xfrm>
        </p:grpSpPr>
        <p:sp>
          <p:nvSpPr>
            <p:cNvPr id="108551" name="文本框 197643"/>
            <p:cNvSpPr txBox="1">
              <a:spLocks noChangeArrowheads="1"/>
            </p:cNvSpPr>
            <p:nvPr/>
          </p:nvSpPr>
          <p:spPr bwMode="auto">
            <a:xfrm>
              <a:off x="2292" y="3203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5</a:t>
              </a:r>
            </a:p>
          </p:txBody>
        </p:sp>
        <p:sp>
          <p:nvSpPr>
            <p:cNvPr id="108552" name="文本框 197644"/>
            <p:cNvSpPr txBox="1">
              <a:spLocks noChangeArrowheads="1"/>
            </p:cNvSpPr>
            <p:nvPr/>
          </p:nvSpPr>
          <p:spPr bwMode="auto">
            <a:xfrm>
              <a:off x="2290" y="3417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8</a:t>
              </a:r>
            </a:p>
          </p:txBody>
        </p:sp>
        <p:sp>
          <p:nvSpPr>
            <p:cNvPr id="108553" name="直接连接符 197645"/>
            <p:cNvSpPr>
              <a:spLocks noChangeShapeType="1"/>
            </p:cNvSpPr>
            <p:nvPr/>
          </p:nvSpPr>
          <p:spPr bwMode="auto">
            <a:xfrm>
              <a:off x="2300" y="3475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8554" name="组合 197646"/>
          <p:cNvGrpSpPr>
            <a:grpSpLocks/>
          </p:cNvGrpSpPr>
          <p:nvPr/>
        </p:nvGrpSpPr>
        <p:grpSpPr bwMode="auto">
          <a:xfrm>
            <a:off x="6551614" y="984251"/>
            <a:ext cx="307975" cy="860425"/>
            <a:chOff x="4486" y="58"/>
            <a:chExt cx="194" cy="542"/>
          </a:xfrm>
        </p:grpSpPr>
        <p:sp>
          <p:nvSpPr>
            <p:cNvPr id="108555" name="文本框 197647"/>
            <p:cNvSpPr txBox="1">
              <a:spLocks noChangeArrowheads="1"/>
            </p:cNvSpPr>
            <p:nvPr/>
          </p:nvSpPr>
          <p:spPr bwMode="auto">
            <a:xfrm>
              <a:off x="4488" y="58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8556" name="文本框 197648"/>
            <p:cNvSpPr txBox="1">
              <a:spLocks noChangeArrowheads="1"/>
            </p:cNvSpPr>
            <p:nvPr/>
          </p:nvSpPr>
          <p:spPr bwMode="auto">
            <a:xfrm>
              <a:off x="4486" y="273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6</a:t>
              </a:r>
            </a:p>
          </p:txBody>
        </p:sp>
        <p:sp>
          <p:nvSpPr>
            <p:cNvPr id="108557" name="直接连接符 197649"/>
            <p:cNvSpPr>
              <a:spLocks noChangeShapeType="1"/>
            </p:cNvSpPr>
            <p:nvPr/>
          </p:nvSpPr>
          <p:spPr bwMode="auto">
            <a:xfrm>
              <a:off x="4496" y="330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8558" name="组合 197650"/>
          <p:cNvGrpSpPr>
            <a:grpSpLocks/>
          </p:cNvGrpSpPr>
          <p:nvPr/>
        </p:nvGrpSpPr>
        <p:grpSpPr bwMode="auto">
          <a:xfrm>
            <a:off x="5864226" y="984250"/>
            <a:ext cx="307975" cy="858838"/>
            <a:chOff x="3996" y="58"/>
            <a:chExt cx="194" cy="541"/>
          </a:xfrm>
        </p:grpSpPr>
        <p:sp>
          <p:nvSpPr>
            <p:cNvPr id="108559" name="文本框 197651"/>
            <p:cNvSpPr txBox="1">
              <a:spLocks noChangeArrowheads="1"/>
            </p:cNvSpPr>
            <p:nvPr/>
          </p:nvSpPr>
          <p:spPr bwMode="auto">
            <a:xfrm>
              <a:off x="3998" y="58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08560" name="文本框 197652"/>
            <p:cNvSpPr txBox="1">
              <a:spLocks noChangeArrowheads="1"/>
            </p:cNvSpPr>
            <p:nvPr/>
          </p:nvSpPr>
          <p:spPr bwMode="auto">
            <a:xfrm>
              <a:off x="3996" y="272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4</a:t>
              </a:r>
            </a:p>
          </p:txBody>
        </p:sp>
        <p:sp>
          <p:nvSpPr>
            <p:cNvPr id="108561" name="直接连接符 197653"/>
            <p:cNvSpPr>
              <a:spLocks noChangeShapeType="1"/>
            </p:cNvSpPr>
            <p:nvPr/>
          </p:nvSpPr>
          <p:spPr bwMode="auto">
            <a:xfrm>
              <a:off x="4006" y="330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8562" name="组合 197654"/>
          <p:cNvGrpSpPr>
            <a:grpSpLocks/>
          </p:cNvGrpSpPr>
          <p:nvPr/>
        </p:nvGrpSpPr>
        <p:grpSpPr bwMode="auto">
          <a:xfrm>
            <a:off x="5214939" y="1022350"/>
            <a:ext cx="307975" cy="858838"/>
            <a:chOff x="4195" y="935"/>
            <a:chExt cx="194" cy="541"/>
          </a:xfrm>
        </p:grpSpPr>
        <p:sp>
          <p:nvSpPr>
            <p:cNvPr id="108563" name="文本框 197655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8564" name="文本框 197656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08565" name="直接连接符 197657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97659" name="文本框 197658"/>
          <p:cNvSpPr txBox="1">
            <a:spLocks noChangeArrowheads="1"/>
          </p:cNvSpPr>
          <p:nvPr/>
        </p:nvSpPr>
        <p:spPr bwMode="auto">
          <a:xfrm>
            <a:off x="2420938" y="2376488"/>
            <a:ext cx="863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解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97660" name="文本框 197659"/>
          <p:cNvSpPr txBox="1">
            <a:spLocks noChangeArrowheads="1"/>
          </p:cNvSpPr>
          <p:nvPr/>
        </p:nvSpPr>
        <p:spPr bwMode="auto">
          <a:xfrm>
            <a:off x="3070225" y="2360613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原式＝</a:t>
            </a:r>
          </a:p>
        </p:txBody>
      </p:sp>
      <p:grpSp>
        <p:nvGrpSpPr>
          <p:cNvPr id="197661" name="组合 197660"/>
          <p:cNvGrpSpPr>
            <a:grpSpLocks/>
          </p:cNvGrpSpPr>
          <p:nvPr/>
        </p:nvGrpSpPr>
        <p:grpSpPr bwMode="auto">
          <a:xfrm>
            <a:off x="4006850" y="2132014"/>
            <a:ext cx="6192838" cy="877887"/>
            <a:chOff x="1746" y="990"/>
            <a:chExt cx="3901" cy="553"/>
          </a:xfrm>
        </p:grpSpPr>
        <p:sp>
          <p:nvSpPr>
            <p:cNvPr id="108569" name="文本框 197661"/>
            <p:cNvSpPr txBox="1">
              <a:spLocks noChangeArrowheads="1"/>
            </p:cNvSpPr>
            <p:nvPr/>
          </p:nvSpPr>
          <p:spPr bwMode="auto">
            <a:xfrm>
              <a:off x="1746" y="1107"/>
              <a:ext cx="3901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charset="2"/>
                <a:buNone/>
              </a:pPr>
              <a:r>
                <a:rPr lang="en-US" altLang="zh-CN" sz="2800" b="1">
                  <a:latin typeface="Times New Roman" charset="0"/>
                </a:rPr>
                <a:t> </a:t>
              </a:r>
              <a:r>
                <a:rPr lang="en-US" altLang="en-US" sz="28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800">
                  <a:latin typeface="黑体" charset="-122"/>
                  <a:ea typeface="黑体" charset="-122"/>
                </a:rPr>
                <a:t>24</a:t>
              </a:r>
              <a:r>
                <a:rPr lang="en-US" altLang="en-US" sz="2800">
                  <a:latin typeface="黑体" charset="-122"/>
                  <a:ea typeface="黑体" charset="-122"/>
                </a:rPr>
                <a:t>×</a:t>
              </a:r>
              <a:r>
                <a:rPr lang="en-US" altLang="zh-CN" sz="2800">
                  <a:latin typeface="黑体" charset="-122"/>
                  <a:ea typeface="黑体" charset="-122"/>
                </a:rPr>
                <a:t>  </a:t>
              </a:r>
              <a:r>
                <a:rPr lang="en-US" altLang="en-US" sz="28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800">
                  <a:latin typeface="黑体" charset="-122"/>
                  <a:ea typeface="黑体" charset="-122"/>
                </a:rPr>
                <a:t>24</a:t>
              </a:r>
              <a:r>
                <a:rPr lang="en-US" altLang="en-US" sz="2800">
                  <a:latin typeface="黑体" charset="-122"/>
                  <a:ea typeface="黑体" charset="-122"/>
                </a:rPr>
                <a:t>×</a:t>
              </a:r>
              <a:r>
                <a:rPr lang="en-US" altLang="zh-CN" sz="2800">
                  <a:latin typeface="黑体" charset="-122"/>
                  <a:ea typeface="黑体" charset="-122"/>
                </a:rPr>
                <a:t>  </a:t>
              </a:r>
              <a:r>
                <a:rPr lang="en-US" altLang="en-US" sz="2800">
                  <a:latin typeface="黑体" charset="-122"/>
                  <a:ea typeface="黑体" charset="-122"/>
                </a:rPr>
                <a:t>＋</a:t>
              </a:r>
              <a:r>
                <a:rPr lang="en-US" altLang="zh-CN" sz="2800">
                  <a:latin typeface="黑体" charset="-122"/>
                  <a:ea typeface="黑体" charset="-122"/>
                </a:rPr>
                <a:t>24</a:t>
              </a:r>
              <a:r>
                <a:rPr lang="en-US" altLang="en-US" sz="2800">
                  <a:latin typeface="黑体" charset="-122"/>
                  <a:ea typeface="黑体" charset="-122"/>
                </a:rPr>
                <a:t>×</a:t>
              </a:r>
              <a:r>
                <a:rPr lang="en-US" altLang="zh-CN" sz="2800">
                  <a:latin typeface="黑体" charset="-122"/>
                  <a:ea typeface="黑体" charset="-122"/>
                </a:rPr>
                <a:t>  </a:t>
              </a:r>
              <a:r>
                <a:rPr lang="en-US" altLang="en-US" sz="28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800">
                  <a:latin typeface="黑体" charset="-122"/>
                  <a:ea typeface="黑体" charset="-122"/>
                </a:rPr>
                <a:t>24</a:t>
              </a:r>
              <a:r>
                <a:rPr lang="en-US" altLang="en-US" sz="2800">
                  <a:latin typeface="黑体" charset="-122"/>
                  <a:ea typeface="黑体" charset="-122"/>
                </a:rPr>
                <a:t>×</a:t>
              </a:r>
              <a:r>
                <a:rPr lang="en-US" altLang="zh-CN" sz="2800">
                  <a:latin typeface="黑体" charset="-122"/>
                  <a:ea typeface="黑体" charset="-122"/>
                </a:rPr>
                <a:t>  </a:t>
              </a:r>
            </a:p>
          </p:txBody>
        </p:sp>
        <p:grpSp>
          <p:nvGrpSpPr>
            <p:cNvPr id="108570" name="组合 197662"/>
            <p:cNvGrpSpPr>
              <a:grpSpLocks/>
            </p:cNvGrpSpPr>
            <p:nvPr/>
          </p:nvGrpSpPr>
          <p:grpSpPr bwMode="auto">
            <a:xfrm>
              <a:off x="5275" y="993"/>
              <a:ext cx="194" cy="541"/>
              <a:chOff x="2290" y="3203"/>
              <a:chExt cx="194" cy="541"/>
            </a:xfrm>
          </p:grpSpPr>
          <p:sp>
            <p:nvSpPr>
              <p:cNvPr id="108571" name="文本框 197663"/>
              <p:cNvSpPr txBox="1">
                <a:spLocks noChangeArrowheads="1"/>
              </p:cNvSpPr>
              <p:nvPr/>
            </p:nvSpPr>
            <p:spPr bwMode="auto">
              <a:xfrm>
                <a:off x="2292" y="3203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108572" name="文本框 197664"/>
              <p:cNvSpPr txBox="1">
                <a:spLocks noChangeArrowheads="1"/>
              </p:cNvSpPr>
              <p:nvPr/>
            </p:nvSpPr>
            <p:spPr bwMode="auto">
              <a:xfrm>
                <a:off x="2290" y="3417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8</a:t>
                </a:r>
              </a:p>
            </p:txBody>
          </p:sp>
          <p:sp>
            <p:nvSpPr>
              <p:cNvPr id="108573" name="直接连接符 197665"/>
              <p:cNvSpPr>
                <a:spLocks noChangeShapeType="1"/>
              </p:cNvSpPr>
              <p:nvPr/>
            </p:nvSpPr>
            <p:spPr bwMode="auto">
              <a:xfrm>
                <a:off x="2300" y="3475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8574" name="组合 197666"/>
            <p:cNvGrpSpPr>
              <a:grpSpLocks/>
            </p:cNvGrpSpPr>
            <p:nvPr/>
          </p:nvGrpSpPr>
          <p:grpSpPr bwMode="auto">
            <a:xfrm>
              <a:off x="4305" y="1001"/>
              <a:ext cx="194" cy="542"/>
              <a:chOff x="4486" y="58"/>
              <a:chExt cx="194" cy="542"/>
            </a:xfrm>
          </p:grpSpPr>
          <p:sp>
            <p:nvSpPr>
              <p:cNvPr id="108575" name="文本框 197667"/>
              <p:cNvSpPr txBox="1">
                <a:spLocks noChangeArrowheads="1"/>
              </p:cNvSpPr>
              <p:nvPr/>
            </p:nvSpPr>
            <p:spPr bwMode="auto">
              <a:xfrm>
                <a:off x="4488" y="58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8576" name="文本框 197668"/>
              <p:cNvSpPr txBox="1">
                <a:spLocks noChangeArrowheads="1"/>
              </p:cNvSpPr>
              <p:nvPr/>
            </p:nvSpPr>
            <p:spPr bwMode="auto">
              <a:xfrm>
                <a:off x="4486" y="273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6</a:t>
                </a:r>
              </a:p>
            </p:txBody>
          </p:sp>
          <p:sp>
            <p:nvSpPr>
              <p:cNvPr id="108577" name="直接连接符 197669"/>
              <p:cNvSpPr>
                <a:spLocks noChangeShapeType="1"/>
              </p:cNvSpPr>
              <p:nvPr/>
            </p:nvSpPr>
            <p:spPr bwMode="auto">
              <a:xfrm>
                <a:off x="4496" y="330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8578" name="组合 197670"/>
            <p:cNvGrpSpPr>
              <a:grpSpLocks/>
            </p:cNvGrpSpPr>
            <p:nvPr/>
          </p:nvGrpSpPr>
          <p:grpSpPr bwMode="auto">
            <a:xfrm>
              <a:off x="3397" y="1002"/>
              <a:ext cx="194" cy="541"/>
              <a:chOff x="3996" y="58"/>
              <a:chExt cx="194" cy="541"/>
            </a:xfrm>
          </p:grpSpPr>
          <p:sp>
            <p:nvSpPr>
              <p:cNvPr id="108579" name="文本框 197671"/>
              <p:cNvSpPr txBox="1">
                <a:spLocks noChangeArrowheads="1"/>
              </p:cNvSpPr>
              <p:nvPr/>
            </p:nvSpPr>
            <p:spPr bwMode="auto">
              <a:xfrm>
                <a:off x="3998" y="58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108580" name="文本框 197672"/>
              <p:cNvSpPr txBox="1">
                <a:spLocks noChangeArrowheads="1"/>
              </p:cNvSpPr>
              <p:nvPr/>
            </p:nvSpPr>
            <p:spPr bwMode="auto">
              <a:xfrm>
                <a:off x="3996" y="272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4</a:t>
                </a:r>
              </a:p>
            </p:txBody>
          </p:sp>
          <p:sp>
            <p:nvSpPr>
              <p:cNvPr id="108581" name="直接连接符 197673"/>
              <p:cNvSpPr>
                <a:spLocks noChangeShapeType="1"/>
              </p:cNvSpPr>
              <p:nvPr/>
            </p:nvSpPr>
            <p:spPr bwMode="auto">
              <a:xfrm>
                <a:off x="4006" y="330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8582" name="组合 197674"/>
            <p:cNvGrpSpPr>
              <a:grpSpLocks/>
            </p:cNvGrpSpPr>
            <p:nvPr/>
          </p:nvGrpSpPr>
          <p:grpSpPr bwMode="auto">
            <a:xfrm>
              <a:off x="2517" y="990"/>
              <a:ext cx="194" cy="541"/>
              <a:chOff x="4195" y="935"/>
              <a:chExt cx="194" cy="541"/>
            </a:xfrm>
          </p:grpSpPr>
          <p:sp>
            <p:nvSpPr>
              <p:cNvPr id="108583" name="文本框 197675"/>
              <p:cNvSpPr txBox="1">
                <a:spLocks noChangeArrowheads="1"/>
              </p:cNvSpPr>
              <p:nvPr/>
            </p:nvSpPr>
            <p:spPr bwMode="auto">
              <a:xfrm>
                <a:off x="4197" y="935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8584" name="文本框 197676"/>
              <p:cNvSpPr txBox="1">
                <a:spLocks noChangeArrowheads="1"/>
              </p:cNvSpPr>
              <p:nvPr/>
            </p:nvSpPr>
            <p:spPr bwMode="auto">
              <a:xfrm>
                <a:off x="4195" y="1149"/>
                <a:ext cx="192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8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108585" name="直接连接符 197677"/>
              <p:cNvSpPr>
                <a:spLocks noChangeShapeType="1"/>
              </p:cNvSpPr>
              <p:nvPr/>
            </p:nvSpPr>
            <p:spPr bwMode="auto">
              <a:xfrm>
                <a:off x="4205" y="1207"/>
                <a:ext cx="18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</p:grpSp>
      <p:sp>
        <p:nvSpPr>
          <p:cNvPr id="108586" name="矩形 197678"/>
          <p:cNvSpPr>
            <a:spLocks noChangeArrowheads="1"/>
          </p:cNvSpPr>
          <p:nvPr/>
        </p:nvSpPr>
        <p:spPr bwMode="auto">
          <a:xfrm>
            <a:off x="2493963" y="1266825"/>
            <a:ext cx="12954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计算：</a:t>
            </a:r>
          </a:p>
        </p:txBody>
      </p:sp>
      <p:sp>
        <p:nvSpPr>
          <p:cNvPr id="197680" name="文本框 197679"/>
          <p:cNvSpPr txBox="1">
            <a:spLocks noChangeArrowheads="1"/>
          </p:cNvSpPr>
          <p:nvPr/>
        </p:nvSpPr>
        <p:spPr bwMode="auto">
          <a:xfrm>
            <a:off x="3789363" y="3052763"/>
            <a:ext cx="41767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8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18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4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15</a:t>
            </a:r>
          </a:p>
        </p:txBody>
      </p:sp>
      <p:sp>
        <p:nvSpPr>
          <p:cNvPr id="197681" name="文本框 197680"/>
          <p:cNvSpPr txBox="1">
            <a:spLocks noChangeArrowheads="1"/>
          </p:cNvSpPr>
          <p:nvPr/>
        </p:nvSpPr>
        <p:spPr bwMode="auto">
          <a:xfrm>
            <a:off x="3789364" y="3629025"/>
            <a:ext cx="28082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Times New Roman" charset="0"/>
              </a:rPr>
              <a:t>＝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41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4</a:t>
            </a:r>
          </a:p>
        </p:txBody>
      </p:sp>
      <p:sp>
        <p:nvSpPr>
          <p:cNvPr id="197682" name="文本框 197681"/>
          <p:cNvSpPr txBox="1">
            <a:spLocks noChangeArrowheads="1"/>
          </p:cNvSpPr>
          <p:nvPr/>
        </p:nvSpPr>
        <p:spPr bwMode="auto">
          <a:xfrm>
            <a:off x="3789364" y="4213226"/>
            <a:ext cx="2808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latin typeface="Times New Roman" charset="0"/>
              </a:rPr>
              <a:t>＝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37</a:t>
            </a:r>
          </a:p>
        </p:txBody>
      </p:sp>
      <p:sp>
        <p:nvSpPr>
          <p:cNvPr id="108590" name="圆角矩形 31"/>
          <p:cNvSpPr>
            <a:spLocks noChangeArrowheads="1"/>
          </p:cNvSpPr>
          <p:nvPr/>
        </p:nvSpPr>
        <p:spPr bwMode="auto">
          <a:xfrm>
            <a:off x="836612" y="506413"/>
            <a:ext cx="2016126" cy="50165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</a:rPr>
              <a:t>观察与思考</a:t>
            </a:r>
          </a:p>
        </p:txBody>
      </p:sp>
      <p:pic>
        <p:nvPicPr>
          <p:cNvPr id="108591" name="图片 1" descr="2657094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4367213"/>
            <a:ext cx="1581150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114101"/>
      </p:ext>
    </p:extLst>
  </p:cSld>
  <p:clrMapOvr>
    <a:masterClrMapping/>
  </p:clrMapOvr>
  <p:transition advTm="6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7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7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97636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197636">
                                            <p:txEl>
                                              <p:charRg st="46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 bldLvl="0"/>
      <p:bldP spid="197635" grpId="0"/>
      <p:bldP spid="197659" grpId="0"/>
      <p:bldP spid="197660" grpId="0"/>
      <p:bldP spid="197680" grpId="0"/>
      <p:bldP spid="197681" grpId="0"/>
      <p:bldP spid="19768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文本框 198657"/>
          <p:cNvSpPr txBox="1">
            <a:spLocks noChangeArrowheads="1"/>
          </p:cNvSpPr>
          <p:nvPr/>
        </p:nvSpPr>
        <p:spPr bwMode="auto">
          <a:xfrm>
            <a:off x="2306639" y="866776"/>
            <a:ext cx="1889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正确解法：</a:t>
            </a:r>
          </a:p>
        </p:txBody>
      </p:sp>
      <p:sp>
        <p:nvSpPr>
          <p:cNvPr id="198659" name="爆炸形 2 198658"/>
          <p:cNvSpPr>
            <a:spLocks noChangeArrowheads="1"/>
          </p:cNvSpPr>
          <p:nvPr/>
        </p:nvSpPr>
        <p:spPr bwMode="auto">
          <a:xfrm rot="840170">
            <a:off x="5527675" y="3146426"/>
            <a:ext cx="3987800" cy="3306763"/>
          </a:xfrm>
          <a:prstGeom prst="irregularSeal2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660" name="文本框 198659"/>
          <p:cNvSpPr txBox="1">
            <a:spLocks noChangeArrowheads="1"/>
          </p:cNvSpPr>
          <p:nvPr/>
        </p:nvSpPr>
        <p:spPr bwMode="auto">
          <a:xfrm>
            <a:off x="6316663" y="4054475"/>
            <a:ext cx="32321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   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特别提醒：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1.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不要漏掉符号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2.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不要漏乘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98661" name="文本框 198660"/>
          <p:cNvSpPr txBox="1">
            <a:spLocks noChangeArrowheads="1"/>
          </p:cNvSpPr>
          <p:nvPr/>
        </p:nvSpPr>
        <p:spPr bwMode="auto">
          <a:xfrm>
            <a:off x="2208213" y="2235200"/>
            <a:ext cx="8153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4400">
                <a:solidFill>
                  <a:srgbClr val="FF3300"/>
                </a:solidFill>
                <a:latin typeface="Times New Roman" charset="0"/>
              </a:rPr>
              <a:t>_____    ______  ______   ______</a:t>
            </a:r>
          </a:p>
        </p:txBody>
      </p:sp>
      <p:sp>
        <p:nvSpPr>
          <p:cNvPr id="109574" name="文本框 198665"/>
          <p:cNvSpPr txBox="1">
            <a:spLocks noChangeArrowheads="1"/>
          </p:cNvSpPr>
          <p:nvPr/>
        </p:nvSpPr>
        <p:spPr bwMode="auto">
          <a:xfrm>
            <a:off x="2139950" y="1554163"/>
            <a:ext cx="77168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buSzPct val="70000"/>
              <a:buFont typeface="Wingdings" charset="2"/>
              <a:buNone/>
            </a:pPr>
            <a:r>
              <a:rPr lang="en-US" altLang="zh-CN" sz="28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24)</a:t>
            </a:r>
            <a:r>
              <a:rPr lang="en-US" altLang="en-US" sz="2800">
                <a:latin typeface="黑体" charset="-122"/>
                <a:ea typeface="黑体" charset="-122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(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</a:p>
        </p:txBody>
      </p:sp>
      <p:grpSp>
        <p:nvGrpSpPr>
          <p:cNvPr id="109575" name="组合 198666"/>
          <p:cNvGrpSpPr>
            <a:grpSpLocks/>
          </p:cNvGrpSpPr>
          <p:nvPr/>
        </p:nvGrpSpPr>
        <p:grpSpPr bwMode="auto">
          <a:xfrm>
            <a:off x="6092826" y="1355725"/>
            <a:ext cx="307975" cy="858838"/>
            <a:chOff x="2290" y="3203"/>
            <a:chExt cx="194" cy="541"/>
          </a:xfrm>
        </p:grpSpPr>
        <p:sp>
          <p:nvSpPr>
            <p:cNvPr id="109576" name="文本框 198667"/>
            <p:cNvSpPr txBox="1">
              <a:spLocks noChangeArrowheads="1"/>
            </p:cNvSpPr>
            <p:nvPr/>
          </p:nvSpPr>
          <p:spPr bwMode="auto">
            <a:xfrm>
              <a:off x="2292" y="3203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5</a:t>
              </a:r>
            </a:p>
          </p:txBody>
        </p:sp>
        <p:sp>
          <p:nvSpPr>
            <p:cNvPr id="109577" name="文本框 198668"/>
            <p:cNvSpPr txBox="1">
              <a:spLocks noChangeArrowheads="1"/>
            </p:cNvSpPr>
            <p:nvPr/>
          </p:nvSpPr>
          <p:spPr bwMode="auto">
            <a:xfrm>
              <a:off x="2290" y="3417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8</a:t>
              </a:r>
            </a:p>
          </p:txBody>
        </p:sp>
        <p:sp>
          <p:nvSpPr>
            <p:cNvPr id="109578" name="直接连接符 198669"/>
            <p:cNvSpPr>
              <a:spLocks noChangeShapeType="1"/>
            </p:cNvSpPr>
            <p:nvPr/>
          </p:nvSpPr>
          <p:spPr bwMode="auto">
            <a:xfrm>
              <a:off x="2300" y="3475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9579" name="组合 198670"/>
          <p:cNvGrpSpPr>
            <a:grpSpLocks/>
          </p:cNvGrpSpPr>
          <p:nvPr/>
        </p:nvGrpSpPr>
        <p:grpSpPr bwMode="auto">
          <a:xfrm>
            <a:off x="5351464" y="1355726"/>
            <a:ext cx="307975" cy="860425"/>
            <a:chOff x="4486" y="58"/>
            <a:chExt cx="194" cy="542"/>
          </a:xfrm>
        </p:grpSpPr>
        <p:sp>
          <p:nvSpPr>
            <p:cNvPr id="109580" name="文本框 198671"/>
            <p:cNvSpPr txBox="1">
              <a:spLocks noChangeArrowheads="1"/>
            </p:cNvSpPr>
            <p:nvPr/>
          </p:nvSpPr>
          <p:spPr bwMode="auto">
            <a:xfrm>
              <a:off x="4488" y="58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9581" name="文本框 198672"/>
            <p:cNvSpPr txBox="1">
              <a:spLocks noChangeArrowheads="1"/>
            </p:cNvSpPr>
            <p:nvPr/>
          </p:nvSpPr>
          <p:spPr bwMode="auto">
            <a:xfrm>
              <a:off x="4486" y="273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6</a:t>
              </a:r>
            </a:p>
          </p:txBody>
        </p:sp>
        <p:sp>
          <p:nvSpPr>
            <p:cNvPr id="109582" name="直接连接符 198673"/>
            <p:cNvSpPr>
              <a:spLocks noChangeShapeType="1"/>
            </p:cNvSpPr>
            <p:nvPr/>
          </p:nvSpPr>
          <p:spPr bwMode="auto">
            <a:xfrm>
              <a:off x="4496" y="330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9583" name="组合 198674"/>
          <p:cNvGrpSpPr>
            <a:grpSpLocks/>
          </p:cNvGrpSpPr>
          <p:nvPr/>
        </p:nvGrpSpPr>
        <p:grpSpPr bwMode="auto">
          <a:xfrm>
            <a:off x="4616451" y="1346200"/>
            <a:ext cx="307975" cy="858838"/>
            <a:chOff x="3996" y="58"/>
            <a:chExt cx="194" cy="541"/>
          </a:xfrm>
        </p:grpSpPr>
        <p:sp>
          <p:nvSpPr>
            <p:cNvPr id="109584" name="文本框 198675"/>
            <p:cNvSpPr txBox="1">
              <a:spLocks noChangeArrowheads="1"/>
            </p:cNvSpPr>
            <p:nvPr/>
          </p:nvSpPr>
          <p:spPr bwMode="auto">
            <a:xfrm>
              <a:off x="3998" y="58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09585" name="文本框 198676"/>
            <p:cNvSpPr txBox="1">
              <a:spLocks noChangeArrowheads="1"/>
            </p:cNvSpPr>
            <p:nvPr/>
          </p:nvSpPr>
          <p:spPr bwMode="auto">
            <a:xfrm>
              <a:off x="3996" y="272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4</a:t>
              </a:r>
            </a:p>
          </p:txBody>
        </p:sp>
        <p:sp>
          <p:nvSpPr>
            <p:cNvPr id="109586" name="直接连接符 198677"/>
            <p:cNvSpPr>
              <a:spLocks noChangeShapeType="1"/>
            </p:cNvSpPr>
            <p:nvPr/>
          </p:nvSpPr>
          <p:spPr bwMode="auto">
            <a:xfrm>
              <a:off x="4006" y="330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09587" name="组合 198678"/>
          <p:cNvGrpSpPr>
            <a:grpSpLocks/>
          </p:cNvGrpSpPr>
          <p:nvPr/>
        </p:nvGrpSpPr>
        <p:grpSpPr bwMode="auto">
          <a:xfrm>
            <a:off x="3949701" y="1346200"/>
            <a:ext cx="307975" cy="858838"/>
            <a:chOff x="4195" y="935"/>
            <a:chExt cx="194" cy="541"/>
          </a:xfrm>
        </p:grpSpPr>
        <p:sp>
          <p:nvSpPr>
            <p:cNvPr id="109588" name="文本框 198679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09589" name="文本框 198680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09590" name="直接连接符 198681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98684" name="文本框 198683"/>
          <p:cNvSpPr txBox="1">
            <a:spLocks noChangeArrowheads="1"/>
          </p:cNvSpPr>
          <p:nvPr/>
        </p:nvSpPr>
        <p:spPr bwMode="auto">
          <a:xfrm>
            <a:off x="1919288" y="3141663"/>
            <a:ext cx="41767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8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18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4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15</a:t>
            </a:r>
          </a:p>
        </p:txBody>
      </p:sp>
      <p:sp>
        <p:nvSpPr>
          <p:cNvPr id="198685" name="文本框 198684"/>
          <p:cNvSpPr txBox="1">
            <a:spLocks noChangeArrowheads="1"/>
          </p:cNvSpPr>
          <p:nvPr/>
        </p:nvSpPr>
        <p:spPr bwMode="auto">
          <a:xfrm>
            <a:off x="1919289" y="3846513"/>
            <a:ext cx="28082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12</a:t>
            </a:r>
            <a:r>
              <a:rPr lang="en-US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33</a:t>
            </a:r>
          </a:p>
        </p:txBody>
      </p:sp>
      <p:sp>
        <p:nvSpPr>
          <p:cNvPr id="198686" name="文本框 198685"/>
          <p:cNvSpPr txBox="1">
            <a:spLocks noChangeArrowheads="1"/>
          </p:cNvSpPr>
          <p:nvPr/>
        </p:nvSpPr>
        <p:spPr bwMode="auto">
          <a:xfrm>
            <a:off x="1919288" y="4422775"/>
            <a:ext cx="2087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＝</a:t>
            </a:r>
            <a:r>
              <a:rPr lang="en-US" altLang="zh-CN" sz="2800">
                <a:latin typeface="黑体" charset="-122"/>
                <a:ea typeface="黑体" charset="-122"/>
              </a:rPr>
              <a:t>21</a:t>
            </a:r>
          </a:p>
        </p:txBody>
      </p:sp>
      <p:grpSp>
        <p:nvGrpSpPr>
          <p:cNvPr id="198687" name="组合 198686"/>
          <p:cNvGrpSpPr>
            <a:grpSpLocks/>
          </p:cNvGrpSpPr>
          <p:nvPr/>
        </p:nvGrpSpPr>
        <p:grpSpPr bwMode="auto">
          <a:xfrm>
            <a:off x="1873251" y="2174876"/>
            <a:ext cx="9083675" cy="854075"/>
            <a:chOff x="204" y="1188"/>
            <a:chExt cx="5307" cy="538"/>
          </a:xfrm>
        </p:grpSpPr>
        <p:sp>
          <p:nvSpPr>
            <p:cNvPr id="109595" name="文本框 198687"/>
            <p:cNvSpPr txBox="1">
              <a:spLocks noChangeArrowheads="1"/>
            </p:cNvSpPr>
            <p:nvPr/>
          </p:nvSpPr>
          <p:spPr bwMode="auto">
            <a:xfrm>
              <a:off x="204" y="1344"/>
              <a:ext cx="530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charset="2"/>
                <a:buNone/>
              </a:pPr>
              <a:r>
                <a:rPr lang="en-US" altLang="zh-CN" sz="2400" b="1">
                  <a:latin typeface="Times New Roman" charset="0"/>
                </a:rPr>
                <a:t> </a:t>
              </a:r>
              <a:r>
                <a:rPr lang="zh-CN" altLang="en-US" sz="2400" b="1">
                  <a:latin typeface="Times New Roman" charset="0"/>
                </a:rPr>
                <a:t>＝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400">
                  <a:latin typeface="黑体" charset="-122"/>
                  <a:ea typeface="黑体" charset="-122"/>
                </a:rPr>
                <a:t>24)</a:t>
              </a:r>
              <a:r>
                <a:rPr lang="en-US" altLang="en-US" sz="2400">
                  <a:latin typeface="黑体" charset="-122"/>
                  <a:ea typeface="黑体" charset="-122"/>
                </a:rPr>
                <a:t>×</a:t>
              </a:r>
              <a:r>
                <a:rPr lang="en-US" altLang="zh-CN" sz="2400">
                  <a:latin typeface="黑体" charset="-122"/>
                  <a:ea typeface="黑体" charset="-122"/>
                </a:rPr>
                <a:t> 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＋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400">
                  <a:latin typeface="黑体" charset="-122"/>
                  <a:ea typeface="黑体" charset="-122"/>
                </a:rPr>
                <a:t>24)</a:t>
              </a:r>
              <a:r>
                <a:rPr lang="en-US" altLang="en-US" sz="2400">
                  <a:latin typeface="黑体" charset="-122"/>
                  <a:ea typeface="黑体" charset="-122"/>
                </a:rPr>
                <a:t>×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zh-CN" altLang="en-US" sz="2400">
                  <a:latin typeface="黑体" charset="-122"/>
                  <a:ea typeface="黑体" charset="-122"/>
                </a:rPr>
                <a:t>  </a:t>
              </a:r>
              <a:r>
                <a:rPr lang="en-US" altLang="zh-CN" sz="2400">
                  <a:latin typeface="黑体" charset="-122"/>
                  <a:ea typeface="黑体" charset="-122"/>
                </a:rPr>
                <a:t>)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＋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400">
                  <a:latin typeface="黑体" charset="-122"/>
                  <a:ea typeface="黑体" charset="-122"/>
                </a:rPr>
                <a:t>24)</a:t>
              </a:r>
              <a:r>
                <a:rPr lang="en-US" altLang="en-US" sz="2400">
                  <a:latin typeface="黑体" charset="-122"/>
                  <a:ea typeface="黑体" charset="-122"/>
                </a:rPr>
                <a:t>×</a:t>
              </a:r>
              <a:r>
                <a:rPr lang="en-US" altLang="zh-CN" sz="2400">
                  <a:latin typeface="黑体" charset="-122"/>
                  <a:ea typeface="黑体" charset="-122"/>
                </a:rPr>
                <a:t> 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＋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en-US" altLang="zh-CN" sz="2400">
                  <a:latin typeface="黑体" charset="-122"/>
                  <a:ea typeface="黑体" charset="-122"/>
                </a:rPr>
                <a:t>24)</a:t>
              </a:r>
              <a:r>
                <a:rPr lang="en-US" altLang="en-US" sz="2400">
                  <a:latin typeface="黑体" charset="-122"/>
                  <a:ea typeface="黑体" charset="-122"/>
                </a:rPr>
                <a:t>×</a:t>
              </a:r>
              <a:r>
                <a:rPr lang="en-US" altLang="zh-CN" sz="2400">
                  <a:latin typeface="黑体" charset="-122"/>
                  <a:ea typeface="黑体" charset="-122"/>
                </a:rPr>
                <a:t>(</a:t>
              </a:r>
              <a:r>
                <a:rPr lang="en-US" altLang="en-US" sz="2400">
                  <a:latin typeface="黑体" charset="-122"/>
                  <a:ea typeface="黑体" charset="-122"/>
                </a:rPr>
                <a:t>－</a:t>
              </a:r>
              <a:r>
                <a:rPr lang="zh-CN" altLang="en-US" sz="2400">
                  <a:latin typeface="黑体" charset="-122"/>
                  <a:ea typeface="黑体" charset="-122"/>
                </a:rPr>
                <a:t>  </a:t>
              </a:r>
              <a:r>
                <a:rPr lang="en-US" altLang="zh-CN" sz="2400">
                  <a:latin typeface="黑体" charset="-122"/>
                  <a:ea typeface="黑体" charset="-122"/>
                </a:rPr>
                <a:t>)</a:t>
              </a:r>
            </a:p>
          </p:txBody>
        </p:sp>
        <p:grpSp>
          <p:nvGrpSpPr>
            <p:cNvPr id="109596" name="组合 198688"/>
            <p:cNvGrpSpPr>
              <a:grpSpLocks/>
            </p:cNvGrpSpPr>
            <p:nvPr/>
          </p:nvGrpSpPr>
          <p:grpSpPr bwMode="auto">
            <a:xfrm>
              <a:off x="1159" y="1253"/>
              <a:ext cx="193" cy="472"/>
              <a:chOff x="4109" y="346"/>
              <a:chExt cx="193" cy="472"/>
            </a:xfrm>
          </p:grpSpPr>
          <p:sp>
            <p:nvSpPr>
              <p:cNvPr id="109597" name="文本框 198689"/>
              <p:cNvSpPr txBox="1">
                <a:spLocks noChangeArrowheads="1"/>
              </p:cNvSpPr>
              <p:nvPr/>
            </p:nvSpPr>
            <p:spPr bwMode="auto">
              <a:xfrm>
                <a:off x="4109" y="346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9598" name="文本框 198690"/>
              <p:cNvSpPr txBox="1">
                <a:spLocks noChangeArrowheads="1"/>
              </p:cNvSpPr>
              <p:nvPr/>
            </p:nvSpPr>
            <p:spPr bwMode="auto">
              <a:xfrm>
                <a:off x="4110" y="530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109599" name="直接连接符 198691"/>
              <p:cNvSpPr>
                <a:spLocks noChangeShapeType="1"/>
              </p:cNvSpPr>
              <p:nvPr/>
            </p:nvSpPr>
            <p:spPr bwMode="auto">
              <a:xfrm>
                <a:off x="4109" y="588"/>
                <a:ext cx="13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9600" name="组合 198692"/>
            <p:cNvGrpSpPr>
              <a:grpSpLocks/>
            </p:cNvGrpSpPr>
            <p:nvPr/>
          </p:nvGrpSpPr>
          <p:grpSpPr bwMode="auto">
            <a:xfrm>
              <a:off x="2440" y="1226"/>
              <a:ext cx="203" cy="500"/>
              <a:chOff x="4438" y="636"/>
              <a:chExt cx="203" cy="500"/>
            </a:xfrm>
          </p:grpSpPr>
          <p:sp>
            <p:nvSpPr>
              <p:cNvPr id="109601" name="文本框 198693"/>
              <p:cNvSpPr txBox="1">
                <a:spLocks noChangeArrowheads="1"/>
              </p:cNvSpPr>
              <p:nvPr/>
            </p:nvSpPr>
            <p:spPr bwMode="auto">
              <a:xfrm>
                <a:off x="4449" y="636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109602" name="文本框 198694"/>
              <p:cNvSpPr txBox="1">
                <a:spLocks noChangeArrowheads="1"/>
              </p:cNvSpPr>
              <p:nvPr/>
            </p:nvSpPr>
            <p:spPr bwMode="auto">
              <a:xfrm>
                <a:off x="4438" y="848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4</a:t>
                </a:r>
              </a:p>
            </p:txBody>
          </p:sp>
          <p:sp>
            <p:nvSpPr>
              <p:cNvPr id="109603" name="直接连接符 198695"/>
              <p:cNvSpPr>
                <a:spLocks noChangeShapeType="1"/>
              </p:cNvSpPr>
              <p:nvPr/>
            </p:nvSpPr>
            <p:spPr bwMode="auto">
              <a:xfrm>
                <a:off x="4477" y="886"/>
                <a:ext cx="13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9604" name="组合 198696"/>
            <p:cNvGrpSpPr>
              <a:grpSpLocks/>
            </p:cNvGrpSpPr>
            <p:nvPr/>
          </p:nvGrpSpPr>
          <p:grpSpPr bwMode="auto">
            <a:xfrm>
              <a:off x="3554" y="1234"/>
              <a:ext cx="192" cy="472"/>
              <a:chOff x="4826" y="599"/>
              <a:chExt cx="192" cy="472"/>
            </a:xfrm>
          </p:grpSpPr>
          <p:sp>
            <p:nvSpPr>
              <p:cNvPr id="109605" name="文本框 198697"/>
              <p:cNvSpPr txBox="1">
                <a:spLocks noChangeArrowheads="1"/>
              </p:cNvSpPr>
              <p:nvPr/>
            </p:nvSpPr>
            <p:spPr bwMode="auto">
              <a:xfrm>
                <a:off x="4826" y="599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9606" name="文本框 198698"/>
              <p:cNvSpPr txBox="1">
                <a:spLocks noChangeArrowheads="1"/>
              </p:cNvSpPr>
              <p:nvPr/>
            </p:nvSpPr>
            <p:spPr bwMode="auto">
              <a:xfrm>
                <a:off x="4826" y="783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6</a:t>
                </a:r>
              </a:p>
            </p:txBody>
          </p:sp>
          <p:sp>
            <p:nvSpPr>
              <p:cNvPr id="109607" name="直接连接符 198699"/>
              <p:cNvSpPr>
                <a:spLocks noChangeShapeType="1"/>
              </p:cNvSpPr>
              <p:nvPr/>
            </p:nvSpPr>
            <p:spPr bwMode="auto">
              <a:xfrm>
                <a:off x="4854" y="841"/>
                <a:ext cx="13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grpSp>
          <p:nvGrpSpPr>
            <p:cNvPr id="109608" name="组合 198700"/>
            <p:cNvGrpSpPr>
              <a:grpSpLocks/>
            </p:cNvGrpSpPr>
            <p:nvPr/>
          </p:nvGrpSpPr>
          <p:grpSpPr bwMode="auto">
            <a:xfrm>
              <a:off x="4868" y="1188"/>
              <a:ext cx="479" cy="518"/>
              <a:chOff x="5006" y="617"/>
              <a:chExt cx="479" cy="518"/>
            </a:xfrm>
          </p:grpSpPr>
          <p:sp>
            <p:nvSpPr>
              <p:cNvPr id="109609" name="文本框 198701"/>
              <p:cNvSpPr txBox="1">
                <a:spLocks noChangeArrowheads="1"/>
              </p:cNvSpPr>
              <p:nvPr/>
            </p:nvSpPr>
            <p:spPr bwMode="auto">
              <a:xfrm>
                <a:off x="5286" y="663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endParaRPr lang="x-none" altLang="x-none" sz="2400" b="1">
                  <a:latin typeface="Times New Roman" charset="0"/>
                </a:endParaRPr>
              </a:p>
            </p:txBody>
          </p:sp>
          <p:sp>
            <p:nvSpPr>
              <p:cNvPr id="109610" name="文本框 198702"/>
              <p:cNvSpPr txBox="1">
                <a:spLocks noChangeArrowheads="1"/>
              </p:cNvSpPr>
              <p:nvPr/>
            </p:nvSpPr>
            <p:spPr bwMode="auto">
              <a:xfrm>
                <a:off x="5293" y="847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endParaRPr lang="x-none" altLang="x-none" sz="2400" b="1">
                  <a:latin typeface="Times New Roman" charset="0"/>
                </a:endParaRPr>
              </a:p>
            </p:txBody>
          </p:sp>
          <p:sp>
            <p:nvSpPr>
              <p:cNvPr id="109611" name="直接连接符 198703"/>
              <p:cNvSpPr>
                <a:spLocks noChangeShapeType="1"/>
              </p:cNvSpPr>
              <p:nvPr/>
            </p:nvSpPr>
            <p:spPr bwMode="auto">
              <a:xfrm>
                <a:off x="5036" y="866"/>
                <a:ext cx="13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109612" name="文本框 198701"/>
              <p:cNvSpPr txBox="1">
                <a:spLocks noChangeArrowheads="1"/>
              </p:cNvSpPr>
              <p:nvPr/>
            </p:nvSpPr>
            <p:spPr bwMode="auto">
              <a:xfrm>
                <a:off x="5008" y="617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109613" name="文本框 198702"/>
              <p:cNvSpPr txBox="1">
                <a:spLocks noChangeArrowheads="1"/>
              </p:cNvSpPr>
              <p:nvPr/>
            </p:nvSpPr>
            <p:spPr bwMode="auto">
              <a:xfrm>
                <a:off x="5006" y="847"/>
                <a:ext cx="19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b="1">
                    <a:latin typeface="Times New Roman" charset="0"/>
                  </a:rPr>
                  <a:t>8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79101418"/>
      </p:ext>
    </p:extLst>
  </p:cSld>
  <p:clrMapOvr>
    <a:masterClrMapping/>
  </p:clrMapOvr>
  <p:transition advTm="7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0" grpId="0"/>
      <p:bldP spid="198661" grpId="0"/>
      <p:bldP spid="198661" grpId="1"/>
      <p:bldP spid="198684" grpId="0"/>
      <p:bldP spid="198685" grpId="0"/>
      <p:bldP spid="1986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文本框 196631"/>
          <p:cNvSpPr txBox="1">
            <a:spLocks noChangeArrowheads="1"/>
          </p:cNvSpPr>
          <p:nvPr/>
        </p:nvSpPr>
        <p:spPr bwMode="auto">
          <a:xfrm>
            <a:off x="2022475" y="2257425"/>
            <a:ext cx="5543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①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)×(8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  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4) </a:t>
            </a:r>
          </a:p>
        </p:txBody>
      </p:sp>
      <p:grpSp>
        <p:nvGrpSpPr>
          <p:cNvPr id="110595" name="组合 196632"/>
          <p:cNvGrpSpPr>
            <a:grpSpLocks/>
          </p:cNvGrpSpPr>
          <p:nvPr/>
        </p:nvGrpSpPr>
        <p:grpSpPr bwMode="auto">
          <a:xfrm>
            <a:off x="3190876" y="2065339"/>
            <a:ext cx="307975" cy="858837"/>
            <a:chOff x="4195" y="935"/>
            <a:chExt cx="194" cy="541"/>
          </a:xfrm>
        </p:grpSpPr>
        <p:sp>
          <p:nvSpPr>
            <p:cNvPr id="110596" name="文本框 196633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10597" name="文本框 196634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4</a:t>
              </a:r>
            </a:p>
          </p:txBody>
        </p:sp>
        <p:sp>
          <p:nvSpPr>
            <p:cNvPr id="110598" name="直接连接符 196635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10599" name="组合 196636"/>
          <p:cNvGrpSpPr>
            <a:grpSpLocks/>
          </p:cNvGrpSpPr>
          <p:nvPr/>
        </p:nvGrpSpPr>
        <p:grpSpPr bwMode="auto">
          <a:xfrm>
            <a:off x="4919664" y="2070100"/>
            <a:ext cx="307975" cy="858838"/>
            <a:chOff x="4195" y="935"/>
            <a:chExt cx="194" cy="541"/>
          </a:xfrm>
        </p:grpSpPr>
        <p:sp>
          <p:nvSpPr>
            <p:cNvPr id="110600" name="文本框 196637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10601" name="文本框 196638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10602" name="直接连接符 196639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10603" name="文本框 196640"/>
          <p:cNvSpPr txBox="1">
            <a:spLocks noChangeArrowheads="1"/>
          </p:cNvSpPr>
          <p:nvPr/>
        </p:nvSpPr>
        <p:spPr bwMode="auto">
          <a:xfrm>
            <a:off x="2027239" y="3560764"/>
            <a:ext cx="9602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②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11)×(</a:t>
            </a:r>
            <a:r>
              <a:rPr lang="en-US" altLang="en-US" sz="2800">
                <a:latin typeface="黑体" charset="-122"/>
                <a:ea typeface="黑体" charset="-122"/>
              </a:rPr>
              <a:t>－  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11)×2  </a:t>
            </a:r>
            <a:r>
              <a:rPr lang="zh-CN" altLang="en-US" sz="2800">
                <a:latin typeface="黑体" charset="-122"/>
                <a:ea typeface="黑体" charset="-122"/>
              </a:rPr>
              <a:t>＋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11)×(</a:t>
            </a:r>
            <a:r>
              <a:rPr lang="en-US" altLang="en-US" sz="2800">
                <a:latin typeface="黑体" charset="-122"/>
                <a:ea typeface="黑体" charset="-122"/>
              </a:rPr>
              <a:t>－</a:t>
            </a:r>
            <a:r>
              <a:rPr lang="zh-CN" altLang="en-US" sz="2800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) </a:t>
            </a:r>
          </a:p>
        </p:txBody>
      </p:sp>
      <p:grpSp>
        <p:nvGrpSpPr>
          <p:cNvPr id="110604" name="组合 196641"/>
          <p:cNvGrpSpPr>
            <a:grpSpLocks/>
          </p:cNvGrpSpPr>
          <p:nvPr/>
        </p:nvGrpSpPr>
        <p:grpSpPr bwMode="auto">
          <a:xfrm>
            <a:off x="4633914" y="3370264"/>
            <a:ext cx="307975" cy="858837"/>
            <a:chOff x="4195" y="935"/>
            <a:chExt cx="194" cy="541"/>
          </a:xfrm>
        </p:grpSpPr>
        <p:sp>
          <p:nvSpPr>
            <p:cNvPr id="110605" name="文本框 196642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2</a:t>
              </a:r>
            </a:p>
          </p:txBody>
        </p:sp>
        <p:sp>
          <p:nvSpPr>
            <p:cNvPr id="110606" name="文本框 196643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5</a:t>
              </a:r>
            </a:p>
          </p:txBody>
        </p:sp>
        <p:sp>
          <p:nvSpPr>
            <p:cNvPr id="110607" name="直接连接符 196644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10608" name="组合 196645"/>
          <p:cNvGrpSpPr>
            <a:grpSpLocks/>
          </p:cNvGrpSpPr>
          <p:nvPr/>
        </p:nvGrpSpPr>
        <p:grpSpPr bwMode="auto">
          <a:xfrm>
            <a:off x="7086600" y="3375027"/>
            <a:ext cx="357188" cy="860367"/>
            <a:chOff x="4195" y="935"/>
            <a:chExt cx="194" cy="547"/>
          </a:xfrm>
        </p:grpSpPr>
        <p:sp>
          <p:nvSpPr>
            <p:cNvPr id="110609" name="文本框 196646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3</a:t>
              </a:r>
            </a:p>
          </p:txBody>
        </p:sp>
        <p:sp>
          <p:nvSpPr>
            <p:cNvPr id="110610" name="文本框 196647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5</a:t>
              </a:r>
            </a:p>
          </p:txBody>
        </p:sp>
        <p:sp>
          <p:nvSpPr>
            <p:cNvPr id="110611" name="直接连接符 196648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10612" name="组合 196649"/>
          <p:cNvGrpSpPr>
            <a:grpSpLocks/>
          </p:cNvGrpSpPr>
          <p:nvPr/>
        </p:nvGrpSpPr>
        <p:grpSpPr bwMode="auto">
          <a:xfrm>
            <a:off x="9817101" y="3370264"/>
            <a:ext cx="307975" cy="858837"/>
            <a:chOff x="4195" y="935"/>
            <a:chExt cx="194" cy="541"/>
          </a:xfrm>
        </p:grpSpPr>
        <p:sp>
          <p:nvSpPr>
            <p:cNvPr id="110613" name="文本框 196650"/>
            <p:cNvSpPr txBox="1">
              <a:spLocks noChangeArrowheads="1"/>
            </p:cNvSpPr>
            <p:nvPr/>
          </p:nvSpPr>
          <p:spPr bwMode="auto">
            <a:xfrm>
              <a:off x="4197" y="935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1</a:t>
              </a:r>
            </a:p>
          </p:txBody>
        </p:sp>
        <p:sp>
          <p:nvSpPr>
            <p:cNvPr id="110614" name="文本框 196651"/>
            <p:cNvSpPr txBox="1">
              <a:spLocks noChangeArrowheads="1"/>
            </p:cNvSpPr>
            <p:nvPr/>
          </p:nvSpPr>
          <p:spPr bwMode="auto">
            <a:xfrm>
              <a:off x="4195" y="1149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en-US" altLang="zh-CN" sz="2800" b="1">
                  <a:latin typeface="Times New Roman" charset="0"/>
                </a:rPr>
                <a:t>5</a:t>
              </a:r>
            </a:p>
          </p:txBody>
        </p:sp>
        <p:sp>
          <p:nvSpPr>
            <p:cNvPr id="110615" name="直接连接符 196652"/>
            <p:cNvSpPr>
              <a:spLocks noChangeShapeType="1"/>
            </p:cNvSpPr>
            <p:nvPr/>
          </p:nvSpPr>
          <p:spPr bwMode="auto">
            <a:xfrm>
              <a:off x="4205" y="1207"/>
              <a:ext cx="18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10616" name="文本框 196653"/>
          <p:cNvSpPr txBox="1">
            <a:spLocks noChangeArrowheads="1"/>
          </p:cNvSpPr>
          <p:nvPr/>
        </p:nvSpPr>
        <p:spPr bwMode="auto">
          <a:xfrm>
            <a:off x="2133601" y="1625600"/>
            <a:ext cx="12874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计算：</a:t>
            </a:r>
          </a:p>
        </p:txBody>
      </p:sp>
      <p:sp>
        <p:nvSpPr>
          <p:cNvPr id="196655" name="文本框 196654"/>
          <p:cNvSpPr txBox="1">
            <a:spLocks noChangeArrowheads="1"/>
          </p:cNvSpPr>
          <p:nvPr/>
        </p:nvSpPr>
        <p:spPr bwMode="auto">
          <a:xfrm>
            <a:off x="2206625" y="4799014"/>
            <a:ext cx="15303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答案 ：</a:t>
            </a:r>
          </a:p>
        </p:txBody>
      </p:sp>
      <p:sp>
        <p:nvSpPr>
          <p:cNvPr id="196657" name="文本框 196656"/>
          <p:cNvSpPr txBox="1">
            <a:spLocks noChangeArrowheads="1"/>
          </p:cNvSpPr>
          <p:nvPr/>
        </p:nvSpPr>
        <p:spPr bwMode="auto">
          <a:xfrm>
            <a:off x="3440114" y="4799014"/>
            <a:ext cx="172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①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；</a:t>
            </a:r>
          </a:p>
        </p:txBody>
      </p:sp>
      <p:sp>
        <p:nvSpPr>
          <p:cNvPr id="196658" name="文本框 196657"/>
          <p:cNvSpPr txBox="1">
            <a:spLocks noChangeArrowheads="1"/>
          </p:cNvSpPr>
          <p:nvPr/>
        </p:nvSpPr>
        <p:spPr bwMode="auto">
          <a:xfrm>
            <a:off x="4881564" y="4799014"/>
            <a:ext cx="172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②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22</a:t>
            </a:r>
          </a:p>
        </p:txBody>
      </p:sp>
      <p:sp>
        <p:nvSpPr>
          <p:cNvPr id="110620" name="圆角矩形 31"/>
          <p:cNvSpPr>
            <a:spLocks noChangeArrowheads="1"/>
          </p:cNvSpPr>
          <p:nvPr/>
        </p:nvSpPr>
        <p:spPr bwMode="auto">
          <a:xfrm>
            <a:off x="1082627" y="688974"/>
            <a:ext cx="1759047" cy="4413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zh-CN" sz="2800" b="1" dirty="0">
                <a:latin typeface="微软雅黑" charset="-122"/>
                <a:ea typeface="微软雅黑" charset="-122"/>
              </a:rPr>
              <a:t>针对训练</a:t>
            </a:r>
          </a:p>
        </p:txBody>
      </p:sp>
    </p:spTree>
    <p:extLst>
      <p:ext uri="{BB962C8B-B14F-4D97-AF65-F5344CB8AC3E}">
        <p14:creationId xmlns:p14="http://schemas.microsoft.com/office/powerpoint/2010/main" val="958133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6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6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57" grpId="0"/>
      <p:bldP spid="1966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2619376" y="1352550"/>
            <a:ext cx="49069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dirty="0">
                <a:latin typeface="黑体" charset="-122"/>
                <a:ea typeface="黑体" charset="-122"/>
              </a:rPr>
              <a:t>如何</a:t>
            </a:r>
            <a:r>
              <a:rPr lang="zh-CN" altLang="en-US" sz="2800" dirty="0" smtClean="0">
                <a:latin typeface="黑体" charset="-122"/>
                <a:ea typeface="黑体" charset="-122"/>
              </a:rPr>
              <a:t>计算</a:t>
            </a:r>
            <a:r>
              <a:rPr lang="en-US" altLang="zh-CN" sz="2800" dirty="0" smtClean="0">
                <a:latin typeface="黑体" charset="-122"/>
                <a:ea typeface="黑体" charset="-122"/>
              </a:rPr>
              <a:t>-</a:t>
            </a:r>
            <a:r>
              <a:rPr lang="zh-CN" altLang="en-US" sz="2800" dirty="0" smtClean="0">
                <a:latin typeface="黑体" charset="-122"/>
                <a:ea typeface="黑体" charset="-122"/>
              </a:rPr>
              <a:t>       ✖️</a:t>
            </a:r>
            <a:r>
              <a:rPr lang="en-US" altLang="zh-CN" sz="2800" dirty="0" smtClean="0">
                <a:latin typeface="黑体" charset="-122"/>
                <a:ea typeface="黑体" charset="-122"/>
              </a:rPr>
              <a:t>9</a:t>
            </a:r>
            <a:r>
              <a:rPr lang="zh-CN" altLang="en-US" sz="2800" dirty="0" smtClean="0">
                <a:latin typeface="黑体" charset="-122"/>
                <a:ea typeface="黑体" charset="-122"/>
              </a:rPr>
              <a:t>     </a:t>
            </a:r>
            <a:r>
              <a:rPr lang="zh-CN" altLang="en-US" sz="2800" dirty="0">
                <a:latin typeface="黑体" charset="-122"/>
                <a:ea typeface="黑体" charset="-122"/>
              </a:rPr>
              <a:t>？</a:t>
            </a:r>
          </a:p>
        </p:txBody>
      </p:sp>
      <p:sp>
        <p:nvSpPr>
          <p:cNvPr id="111620" name="圆角矩形 31"/>
          <p:cNvSpPr>
            <a:spLocks noChangeArrowheads="1"/>
          </p:cNvSpPr>
          <p:nvPr/>
        </p:nvSpPr>
        <p:spPr bwMode="auto">
          <a:xfrm>
            <a:off x="1112251" y="701675"/>
            <a:ext cx="1694448" cy="4413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charset="-122"/>
                <a:ea typeface="微软雅黑" charset="-122"/>
                <a:sym typeface="宋体" charset="-122"/>
              </a:rPr>
              <a:t>拓展提升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2620963" y="2232025"/>
            <a:ext cx="4906962" cy="990600"/>
            <a:chOff x="1727" y="3516"/>
            <a:chExt cx="7727" cy="1560"/>
          </a:xfrm>
        </p:grpSpPr>
        <p:sp>
          <p:nvSpPr>
            <p:cNvPr id="111622" name="Text Box 2"/>
            <p:cNvSpPr txBox="1">
              <a:spLocks noChangeArrowheads="1"/>
            </p:cNvSpPr>
            <p:nvPr/>
          </p:nvSpPr>
          <p:spPr bwMode="auto">
            <a:xfrm>
              <a:off x="1727" y="3885"/>
              <a:ext cx="7727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提示：把     拆分成            </a:t>
              </a:r>
            </a:p>
          </p:txBody>
        </p:sp>
        <p:graphicFrame>
          <p:nvGraphicFramePr>
            <p:cNvPr id="111623" name="Object 5"/>
            <p:cNvGraphicFramePr>
              <a:graphicFrameLocks/>
            </p:cNvGraphicFramePr>
            <p:nvPr/>
          </p:nvGraphicFramePr>
          <p:xfrm>
            <a:off x="7268" y="3516"/>
            <a:ext cx="1796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29" r:id="rId3" imgW="469800" imgH="393480" progId="Equation.3">
                    <p:embed/>
                  </p:oleObj>
                </mc:Choice>
                <mc:Fallback>
                  <p:oleObj r:id="rId3" imgW="469800" imgH="39348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68" y="3516"/>
                          <a:ext cx="1796" cy="15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1624" name="Object 5"/>
            <p:cNvGraphicFramePr>
              <a:graphicFrameLocks/>
            </p:cNvGraphicFramePr>
            <p:nvPr/>
          </p:nvGraphicFramePr>
          <p:xfrm>
            <a:off x="4139" y="3516"/>
            <a:ext cx="1388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30" r:id="rId5" imgW="380880" imgH="393480" progId="Equation.3">
                    <p:embed/>
                  </p:oleObj>
                </mc:Choice>
                <mc:Fallback>
                  <p:oleObj r:id="rId5" imgW="380880" imgH="39348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39" y="3516"/>
                          <a:ext cx="1388" cy="15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2608264" y="3625850"/>
            <a:ext cx="2287587" cy="990600"/>
            <a:chOff x="1727" y="3516"/>
            <a:chExt cx="3602" cy="1560"/>
          </a:xfrm>
        </p:grpSpPr>
        <p:sp>
          <p:nvSpPr>
            <p:cNvPr id="111626" name="Text Box 2"/>
            <p:cNvSpPr txBox="1">
              <a:spLocks noChangeArrowheads="1"/>
            </p:cNvSpPr>
            <p:nvPr/>
          </p:nvSpPr>
          <p:spPr bwMode="auto">
            <a:xfrm>
              <a:off x="1727" y="3885"/>
              <a:ext cx="3602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答案：                 </a:t>
              </a:r>
            </a:p>
          </p:txBody>
        </p:sp>
        <p:graphicFrame>
          <p:nvGraphicFramePr>
            <p:cNvPr id="111627" name="Object 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74086812"/>
                </p:ext>
              </p:extLst>
            </p:nvPr>
          </p:nvGraphicFramePr>
          <p:xfrm>
            <a:off x="3224" y="3516"/>
            <a:ext cx="1939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31" r:id="rId7" imgW="520560" imgH="393480" progId="Equation.3">
                    <p:embed/>
                  </p:oleObj>
                </mc:Choice>
                <mc:Fallback>
                  <p:oleObj r:id="rId7" imgW="520560" imgH="393480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24" y="3516"/>
                          <a:ext cx="1939" cy="15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2113518"/>
              </p:ext>
            </p:extLst>
          </p:nvPr>
        </p:nvGraphicFramePr>
        <p:xfrm>
          <a:off x="4226967" y="1118394"/>
          <a:ext cx="8814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2" r:id="rId9" imgW="380880" imgH="393480" progId="Equation.3">
                  <p:embed/>
                </p:oleObj>
              </mc:Choice>
              <mc:Fallback>
                <p:oleObj r:id="rId9" imgW="380880" imgH="39348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6967" y="1118394"/>
                        <a:ext cx="881437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5853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矩形 80"/>
          <p:cNvSpPr>
            <a:spLocks noChangeArrowheads="1"/>
          </p:cNvSpPr>
          <p:nvPr/>
        </p:nvSpPr>
        <p:spPr bwMode="auto">
          <a:xfrm>
            <a:off x="877067" y="305609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 dirty="0">
                <a:solidFill>
                  <a:srgbClr val="228B8B"/>
                </a:solidFill>
                <a:latin typeface="+mj-ea"/>
                <a:ea typeface="+mj-ea"/>
              </a:rPr>
              <a:t>当堂练习</a:t>
            </a:r>
            <a:endParaRPr lang="zh-CN" altLang="en-US" sz="2400" dirty="0">
              <a:solidFill>
                <a:srgbClr val="228B8B"/>
              </a:solidFill>
              <a:latin typeface="+mj-ea"/>
              <a:ea typeface="+mj-ea"/>
            </a:endParaRPr>
          </a:p>
        </p:txBody>
      </p:sp>
      <p:sp>
        <p:nvSpPr>
          <p:cNvPr id="112643" name="文本框 100"/>
          <p:cNvSpPr txBox="1">
            <a:spLocks noChangeArrowheads="1"/>
          </p:cNvSpPr>
          <p:nvPr/>
        </p:nvSpPr>
        <p:spPr bwMode="auto">
          <a:xfrm>
            <a:off x="2062163" y="592138"/>
            <a:ext cx="831691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Times New Roman" charset="0"/>
                <a:ea typeface="黑体" charset="-122"/>
              </a:rPr>
              <a:t>1.</a:t>
            </a:r>
            <a:r>
              <a:rPr lang="zh-CN" altLang="en-US" sz="2800" dirty="0">
                <a:latin typeface="Times New Roman" charset="0"/>
                <a:ea typeface="黑体" charset="-122"/>
              </a:rPr>
              <a:t>计算</a:t>
            </a:r>
            <a:r>
              <a:rPr lang="en-US" altLang="zh-CN" sz="2800" dirty="0">
                <a:latin typeface="Times New Roman" charset="0"/>
                <a:ea typeface="黑体" charset="-122"/>
              </a:rPr>
              <a:t>(-2)×(3-    )</a:t>
            </a:r>
            <a:r>
              <a:rPr lang="zh-CN" altLang="en-US" sz="2800" dirty="0">
                <a:latin typeface="Times New Roman" charset="0"/>
                <a:ea typeface="黑体" charset="-122"/>
              </a:rPr>
              <a:t>，用乘法分配律计算过程正确的是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Times New Roman" charset="0"/>
                <a:ea typeface="黑体" charset="-122"/>
              </a:rPr>
              <a:t>(      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Times New Roman" charset="0"/>
                <a:ea typeface="黑体" charset="-122"/>
              </a:rPr>
              <a:t>    A.(-2)×3+(-2)×(-    )</a:t>
            </a:r>
          </a:p>
        </p:txBody>
      </p:sp>
      <p:sp>
        <p:nvSpPr>
          <p:cNvPr id="112644" name="文本框 101"/>
          <p:cNvSpPr txBox="1">
            <a:spLocks noChangeArrowheads="1"/>
          </p:cNvSpPr>
          <p:nvPr/>
        </p:nvSpPr>
        <p:spPr bwMode="auto">
          <a:xfrm>
            <a:off x="2206625" y="2884489"/>
            <a:ext cx="5080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  B.(-2)×3-(-2)×(-    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)</a:t>
            </a:r>
            <a:endParaRPr lang="en-US" altLang="zh-CN" sz="2800">
              <a:latin typeface="Times New Roman" charset="0"/>
              <a:ea typeface="黑体" charset="-122"/>
            </a:endParaRPr>
          </a:p>
        </p:txBody>
      </p:sp>
      <p:sp>
        <p:nvSpPr>
          <p:cNvPr id="112645" name="文本框 102"/>
          <p:cNvSpPr txBox="1">
            <a:spLocks noChangeArrowheads="1"/>
          </p:cNvSpPr>
          <p:nvPr/>
        </p:nvSpPr>
        <p:spPr bwMode="auto">
          <a:xfrm>
            <a:off x="2197101" y="3741739"/>
            <a:ext cx="35544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  C.2×3-(-2)×(-     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)</a:t>
            </a:r>
            <a:endParaRPr lang="en-US" altLang="zh-CN" sz="2800">
              <a:latin typeface="Times New Roman" charset="0"/>
              <a:ea typeface="黑体" charset="-122"/>
            </a:endParaRPr>
          </a:p>
        </p:txBody>
      </p:sp>
      <p:sp>
        <p:nvSpPr>
          <p:cNvPr id="112646" name="文本框 103"/>
          <p:cNvSpPr txBox="1">
            <a:spLocks noChangeArrowheads="1"/>
          </p:cNvSpPr>
          <p:nvPr/>
        </p:nvSpPr>
        <p:spPr bwMode="auto">
          <a:xfrm>
            <a:off x="2390775" y="4568825"/>
            <a:ext cx="3263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D.(-2)×3+2×(-     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)</a:t>
            </a:r>
            <a:endParaRPr lang="en-US" altLang="zh-CN" sz="2800">
              <a:latin typeface="Times New Roman" charset="0"/>
              <a:ea typeface="黑体" charset="-122"/>
            </a:endParaRPr>
          </a:p>
        </p:txBody>
      </p:sp>
      <p:graphicFrame>
        <p:nvGraphicFramePr>
          <p:cNvPr id="112647" name="对象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467225" y="565150"/>
          <a:ext cx="338138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3" r:id="rId3" imgW="152280" imgH="393480" progId="Equation.KSEE3">
                  <p:embed/>
                </p:oleObj>
              </mc:Choice>
              <mc:Fallback>
                <p:oleObj r:id="rId3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565150"/>
                        <a:ext cx="338138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48" name="对象 10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278439" y="1857375"/>
          <a:ext cx="338137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4" r:id="rId5" imgW="152280" imgH="393480" progId="Equation.KSEE3">
                  <p:embed/>
                </p:oleObj>
              </mc:Choice>
              <mc:Fallback>
                <p:oleObj r:id="rId5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8439" y="1857375"/>
                        <a:ext cx="338137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49" name="对象 1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172075" y="2657475"/>
          <a:ext cx="33655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5" r:id="rId6" imgW="152280" imgH="393480" progId="Equation.KSEE3">
                  <p:embed/>
                </p:oleObj>
              </mc:Choice>
              <mc:Fallback>
                <p:oleObj r:id="rId6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2075" y="2657475"/>
                        <a:ext cx="336550" cy="86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50" name="对象 1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818064" y="3567114"/>
          <a:ext cx="338137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6" r:id="rId7" imgW="152280" imgH="393480" progId="Equation.KSEE3">
                  <p:embed/>
                </p:oleObj>
              </mc:Choice>
              <mc:Fallback>
                <p:oleObj r:id="rId7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8064" y="3567114"/>
                        <a:ext cx="338137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51" name="对象 1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929188" y="4394200"/>
          <a:ext cx="33655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7" r:id="rId8" imgW="152280" imgH="393480" progId="Equation.KSEE3">
                  <p:embed/>
                </p:oleObj>
              </mc:Choice>
              <mc:Fallback>
                <p:oleObj r:id="rId8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88" y="4394200"/>
                        <a:ext cx="336550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319338" y="1436689"/>
            <a:ext cx="4492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35078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文本占位符 20275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457451" y="698500"/>
            <a:ext cx="5700713" cy="4305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altLang="zh-CN" dirty="0">
                <a:latin typeface="黑体" charset="-122"/>
                <a:ea typeface="黑体" charset="-122"/>
              </a:rPr>
              <a:t>2.</a:t>
            </a:r>
            <a:r>
              <a:rPr lang="zh-CN" altLang="zh-CN" dirty="0">
                <a:latin typeface="黑体" charset="-122"/>
                <a:ea typeface="黑体" charset="-122"/>
              </a:rPr>
              <a:t>计算</a:t>
            </a:r>
            <a:r>
              <a:rPr lang="en-US" altLang="zh-CN" dirty="0">
                <a:latin typeface="黑体" charset="-122"/>
                <a:ea typeface="黑体" charset="-122"/>
              </a:rPr>
              <a:t>:</a:t>
            </a:r>
          </a:p>
          <a:p>
            <a:pPr>
              <a:buFontTx/>
              <a:buNone/>
            </a:pPr>
            <a:endParaRPr lang="en-US" altLang="zh-CN" sz="2400" dirty="0">
              <a:solidFill>
                <a:srgbClr val="000000"/>
              </a:solidFill>
              <a:latin typeface="Times New Roman" charset="0"/>
            </a:endParaRPr>
          </a:p>
          <a:p>
            <a:pPr>
              <a:buFontTx/>
              <a:buNone/>
            </a:pPr>
            <a:endParaRPr lang="en-US" altLang="zh-CN" sz="2400" dirty="0">
              <a:solidFill>
                <a:srgbClr val="000000"/>
              </a:solidFill>
              <a:latin typeface="Times New Roman" charset="0"/>
            </a:endParaRPr>
          </a:p>
          <a:p>
            <a:pPr>
              <a:buFontTx/>
              <a:buNone/>
            </a:pPr>
            <a:endParaRPr lang="en-US" altLang="zh-CN" sz="2400" dirty="0">
              <a:latin typeface="Times New Roman" charset="0"/>
            </a:endParaRPr>
          </a:p>
          <a:p>
            <a:pPr>
              <a:buFontTx/>
              <a:buNone/>
            </a:pPr>
            <a:r>
              <a:rPr lang="zh-CN" altLang="en-US" sz="2400" dirty="0">
                <a:latin typeface="Times New Roman" charset="0"/>
              </a:rPr>
              <a:t>（</a:t>
            </a:r>
            <a:r>
              <a:rPr lang="en-US" altLang="zh-CN" sz="2400" dirty="0">
                <a:latin typeface="Times New Roman" charset="0"/>
              </a:rPr>
              <a:t>2</a:t>
            </a:r>
            <a:r>
              <a:rPr lang="zh-CN" altLang="en-US" sz="2400" dirty="0">
                <a:latin typeface="Times New Roman" charset="0"/>
              </a:rPr>
              <a:t>）                      ；</a:t>
            </a:r>
          </a:p>
          <a:p>
            <a:pPr>
              <a:buFontTx/>
              <a:buNone/>
            </a:pPr>
            <a:endParaRPr lang="zh-CN" altLang="en-US" sz="2400" dirty="0">
              <a:latin typeface="Times New Roman" charset="0"/>
            </a:endParaRPr>
          </a:p>
          <a:p>
            <a:pPr>
              <a:buFontTx/>
              <a:buNone/>
            </a:pPr>
            <a:r>
              <a:rPr lang="zh-CN" altLang="en-US" sz="2400" dirty="0">
                <a:latin typeface="Times New Roman" charset="0"/>
              </a:rPr>
              <a:t>（</a:t>
            </a:r>
            <a:r>
              <a:rPr lang="en-US" altLang="zh-CN" sz="2400" dirty="0">
                <a:latin typeface="Times New Roman" charset="0"/>
              </a:rPr>
              <a:t>3</a:t>
            </a:r>
            <a:r>
              <a:rPr lang="zh-CN" altLang="en-US" sz="2400" dirty="0">
                <a:latin typeface="Times New Roman" charset="0"/>
              </a:rPr>
              <a:t>）                                                             </a:t>
            </a:r>
            <a:r>
              <a:rPr lang="en-US" altLang="zh-CN" sz="2400" dirty="0">
                <a:latin typeface="Times New Roman" charset="0"/>
              </a:rPr>
              <a:t>.</a:t>
            </a:r>
          </a:p>
        </p:txBody>
      </p:sp>
      <p:graphicFrame>
        <p:nvGraphicFramePr>
          <p:cNvPr id="113667" name="内容占位符 20275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365636382"/>
              </p:ext>
            </p:extLst>
          </p:nvPr>
        </p:nvGraphicFramePr>
        <p:xfrm>
          <a:off x="3255964" y="2217739"/>
          <a:ext cx="2131962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7" r:id="rId3" imgW="865324" imgH="394412" progId="Equation.3">
                  <p:embed/>
                </p:oleObj>
              </mc:Choice>
              <mc:Fallback>
                <p:oleObj r:id="rId3" imgW="865324" imgH="394412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4" y="2217739"/>
                        <a:ext cx="2131962" cy="892175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668" name="对象 20275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2936785"/>
              </p:ext>
            </p:extLst>
          </p:nvPr>
        </p:nvGraphicFramePr>
        <p:xfrm>
          <a:off x="3216274" y="3205163"/>
          <a:ext cx="5083663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8" r:id="rId5" imgW="1726451" imgH="393529" progId="Equation.3">
                  <p:embed/>
                </p:oleObj>
              </mc:Choice>
              <mc:Fallback>
                <p:oleObj r:id="rId5" imgW="1726451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274" y="3205163"/>
                        <a:ext cx="5083663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69" name="文本框 2"/>
          <p:cNvSpPr txBox="1">
            <a:spLocks noChangeArrowheads="1"/>
          </p:cNvSpPr>
          <p:nvPr/>
        </p:nvSpPr>
        <p:spPr bwMode="auto">
          <a:xfrm>
            <a:off x="2843214" y="4183064"/>
            <a:ext cx="655400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答案</a:t>
            </a:r>
            <a:r>
              <a:rPr lang="zh-CN" altLang="en-US" sz="2800" dirty="0">
                <a:solidFill>
                  <a:srgbClr val="FF0000"/>
                </a:solidFill>
                <a:latin typeface="Times New Roman" charset="0"/>
                <a:ea typeface="黑体" charset="-122"/>
                <a:sym typeface="Wingdings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4.97      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  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25       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） 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charset="0"/>
                <a:ea typeface="黑体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charset="0"/>
                <a:ea typeface="黑体" charset="-122"/>
              </a:rPr>
              <a:t>6</a:t>
            </a:r>
          </a:p>
        </p:txBody>
      </p:sp>
      <p:graphicFrame>
        <p:nvGraphicFramePr>
          <p:cNvPr id="113670" name="对象 2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5906446"/>
              </p:ext>
            </p:extLst>
          </p:nvPr>
        </p:nvGraphicFramePr>
        <p:xfrm>
          <a:off x="2689225" y="1181100"/>
          <a:ext cx="3219206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9" r:id="rId7" imgW="1333440" imgH="393480" progId="Equation.3">
                  <p:embed/>
                </p:oleObj>
              </mc:Choice>
              <mc:Fallback>
                <p:oleObj r:id="rId7" imgW="13334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225" y="1181100"/>
                        <a:ext cx="3219206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581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42"/>
          <p:cNvSpPr>
            <a:spLocks noChangeArrowheads="1"/>
          </p:cNvSpPr>
          <p:nvPr/>
        </p:nvSpPr>
        <p:spPr bwMode="auto">
          <a:xfrm>
            <a:off x="1381126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4691" name="Rectangle 43"/>
          <p:cNvSpPr>
            <a:spLocks noChangeArrowheads="1"/>
          </p:cNvSpPr>
          <p:nvPr/>
        </p:nvSpPr>
        <p:spPr bwMode="auto">
          <a:xfrm>
            <a:off x="1381126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4692" name="Rectangle 44"/>
          <p:cNvSpPr>
            <a:spLocks noChangeArrowheads="1"/>
          </p:cNvSpPr>
          <p:nvPr/>
        </p:nvSpPr>
        <p:spPr bwMode="auto">
          <a:xfrm>
            <a:off x="1381126" y="303002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4693" name="Rectangle 46"/>
          <p:cNvSpPr>
            <a:spLocks noChangeArrowheads="1"/>
          </p:cNvSpPr>
          <p:nvPr/>
        </p:nvSpPr>
        <p:spPr bwMode="auto">
          <a:xfrm>
            <a:off x="1381126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4694" name="文本框 1"/>
          <p:cNvSpPr txBox="1">
            <a:spLocks noChangeArrowheads="1"/>
          </p:cNvSpPr>
          <p:nvPr/>
        </p:nvSpPr>
        <p:spPr bwMode="auto">
          <a:xfrm>
            <a:off x="2065339" y="692150"/>
            <a:ext cx="1444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3.</a:t>
            </a:r>
            <a:r>
              <a:rPr lang="zh-CN" altLang="en-US" sz="2800">
                <a:latin typeface="黑体" charset="-122"/>
                <a:ea typeface="黑体" charset="-122"/>
              </a:rPr>
              <a:t>计算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</a:p>
        </p:txBody>
      </p:sp>
      <p:graphicFrame>
        <p:nvGraphicFramePr>
          <p:cNvPr id="114695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382838" y="1214439"/>
          <a:ext cx="4011612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r:id="rId3" imgW="1841400" imgH="393480" progId="Equation.3">
                  <p:embed/>
                </p:oleObj>
              </mc:Choice>
              <mc:Fallback>
                <p:oleObj r:id="rId3" imgW="18414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2838" y="1214439"/>
                        <a:ext cx="4011612" cy="941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254860" y="2348353"/>
            <a:ext cx="18004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dirty="0" smtClean="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解：原式</a:t>
            </a:r>
            <a:r>
              <a:rPr lang="en-US" altLang="zh-CN" sz="2800" dirty="0" smtClean="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=</a:t>
            </a:r>
            <a:endParaRPr lang="zh-CN" altLang="en-US" sz="2800" dirty="0">
              <a:solidFill>
                <a:srgbClr val="FF0000"/>
              </a:solidFill>
              <a:latin typeface="黑体" charset="-122"/>
              <a:ea typeface="黑体" charset="-122"/>
              <a:sym typeface="Arial" charset="0"/>
            </a:endParaRPr>
          </a:p>
        </p:txBody>
      </p:sp>
      <p:graphicFrame>
        <p:nvGraphicFramePr>
          <p:cNvPr id="8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00376" y="2232025"/>
          <a:ext cx="3597275" cy="291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r:id="rId5" imgW="1650960" imgH="1218960" progId="Equation.3">
                  <p:embed/>
                </p:oleObj>
              </mc:Choice>
              <mc:Fallback>
                <p:oleObj r:id="rId5" imgW="1650960" imgH="1218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76" y="2232025"/>
                        <a:ext cx="3597275" cy="2916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3246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14" name="对象 -2147482495" descr="学科网(www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1274579"/>
              </p:ext>
            </p:extLst>
          </p:nvPr>
        </p:nvGraphicFramePr>
        <p:xfrm>
          <a:off x="2892548" y="700088"/>
          <a:ext cx="5899760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5" r:id="rId3" imgW="2628720" imgH="393480" progId="Equation.3">
                  <p:embed/>
                </p:oleObj>
              </mc:Choice>
              <mc:Fallback>
                <p:oleObj r:id="rId3" imgW="26287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2548" y="700088"/>
                        <a:ext cx="5899760" cy="931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461821" y="1898650"/>
            <a:ext cx="18004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dirty="0" smtClean="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解：原式</a:t>
            </a:r>
            <a:r>
              <a:rPr lang="en-US" altLang="zh-CN" sz="2800" dirty="0" smtClean="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=</a:t>
            </a:r>
            <a:endParaRPr lang="zh-CN" altLang="en-US" sz="2800" dirty="0">
              <a:solidFill>
                <a:srgbClr val="FF0000"/>
              </a:solidFill>
              <a:latin typeface="黑体" charset="-122"/>
              <a:ea typeface="黑体" charset="-122"/>
              <a:sym typeface="Arial" charset="0"/>
            </a:endParaRPr>
          </a:p>
        </p:txBody>
      </p:sp>
      <p:graphicFrame>
        <p:nvGraphicFramePr>
          <p:cNvPr id="4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262314" y="1720850"/>
          <a:ext cx="6226175" cy="391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6" r:id="rId5" imgW="2857320" imgH="1638000" progId="Equation.3">
                  <p:embed/>
                </p:oleObj>
              </mc:Choice>
              <mc:Fallback>
                <p:oleObj r:id="rId5" imgW="2857320" imgH="1638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2314" y="1720850"/>
                        <a:ext cx="6226175" cy="3919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801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矩形 80"/>
          <p:cNvSpPr>
            <a:spLocks noChangeArrowheads="1"/>
          </p:cNvSpPr>
          <p:nvPr/>
        </p:nvSpPr>
        <p:spPr bwMode="auto">
          <a:xfrm>
            <a:off x="764346" y="157464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dirty="0">
                <a:solidFill>
                  <a:srgbClr val="228B8B"/>
                </a:solidFill>
                <a:latin typeface="+mj-ea"/>
                <a:ea typeface="+mj-ea"/>
              </a:rPr>
              <a:t>课堂小结</a:t>
            </a:r>
            <a:endParaRPr lang="zh-CN" altLang="en-US" sz="2800" dirty="0">
              <a:solidFill>
                <a:srgbClr val="228B8B"/>
              </a:solidFill>
              <a:latin typeface="+mj-ea"/>
              <a:ea typeface="+mj-ea"/>
            </a:endParaRPr>
          </a:p>
        </p:txBody>
      </p:sp>
      <p:sp>
        <p:nvSpPr>
          <p:cNvPr id="199686" name="文本框 199685"/>
          <p:cNvSpPr txBox="1">
            <a:spLocks noChangeArrowheads="1"/>
          </p:cNvSpPr>
          <p:nvPr/>
        </p:nvSpPr>
        <p:spPr bwMode="auto">
          <a:xfrm>
            <a:off x="2741613" y="1287386"/>
            <a:ext cx="6856412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两个数相乘</a:t>
            </a:r>
            <a:r>
              <a:rPr lang="en-US" altLang="zh-CN" sz="2800" dirty="0">
                <a:latin typeface="黑体" charset="-122"/>
                <a:ea typeface="黑体" charset="-122"/>
              </a:rPr>
              <a:t>,</a:t>
            </a:r>
            <a:r>
              <a:rPr lang="zh-CN" altLang="en-US" sz="2800" dirty="0">
                <a:latin typeface="黑体" charset="-122"/>
                <a:ea typeface="黑体" charset="-122"/>
              </a:rPr>
              <a:t>交换两个因数的位置</a:t>
            </a:r>
            <a:r>
              <a:rPr lang="en-US" altLang="zh-CN" sz="2800" dirty="0">
                <a:latin typeface="黑体" charset="-122"/>
                <a:ea typeface="黑体" charset="-122"/>
              </a:rPr>
              <a:t>,</a:t>
            </a:r>
            <a:r>
              <a:rPr lang="zh-CN" altLang="en-US" sz="2800" dirty="0">
                <a:latin typeface="黑体" charset="-122"/>
                <a:ea typeface="黑体" charset="-122"/>
              </a:rPr>
              <a:t>积不变</a:t>
            </a:r>
            <a:r>
              <a:rPr lang="en-US" altLang="zh-CN" sz="2800" dirty="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99687" name="文本框 199686"/>
          <p:cNvSpPr txBox="1"/>
          <p:nvPr/>
        </p:nvSpPr>
        <p:spPr>
          <a:xfrm>
            <a:off x="4480243" y="1874006"/>
            <a:ext cx="295275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ab</a:t>
            </a: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ba</a:t>
            </a:r>
          </a:p>
        </p:txBody>
      </p:sp>
      <p:sp>
        <p:nvSpPr>
          <p:cNvPr id="199688" name="文本框 199687"/>
          <p:cNvSpPr txBox="1">
            <a:spLocks noChangeArrowheads="1"/>
          </p:cNvSpPr>
          <p:nvPr/>
        </p:nvSpPr>
        <p:spPr bwMode="auto">
          <a:xfrm>
            <a:off x="2781301" y="3222625"/>
            <a:ext cx="69389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三个数相乘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先把前两个数相乘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或先把后两个数相乘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积不变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99689" name="文本框 199688"/>
          <p:cNvSpPr txBox="1"/>
          <p:nvPr/>
        </p:nvSpPr>
        <p:spPr>
          <a:xfrm>
            <a:off x="5011739" y="4660900"/>
            <a:ext cx="2663825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(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ab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)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c </a:t>
            </a:r>
            <a:r>
              <a:rPr lang="zh-CN" altLang="en-US" sz="28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(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bc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)</a:t>
            </a:r>
            <a:r>
              <a:rPr lang="en-US" altLang="zh-CN" sz="2800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</a:t>
            </a:r>
          </a:p>
        </p:txBody>
      </p:sp>
      <p:sp>
        <p:nvSpPr>
          <p:cNvPr id="199691" name="矩形 199690"/>
          <p:cNvSpPr>
            <a:spLocks noChangeArrowheads="1"/>
          </p:cNvSpPr>
          <p:nvPr/>
        </p:nvSpPr>
        <p:spPr bwMode="auto">
          <a:xfrm>
            <a:off x="2676526" y="585482"/>
            <a:ext cx="3097212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1.</a:t>
            </a:r>
            <a:r>
              <a:rPr lang="zh-CN" altLang="en-US" sz="2800" dirty="0">
                <a:latin typeface="黑体" charset="-122"/>
                <a:ea typeface="黑体" charset="-122"/>
              </a:rPr>
              <a:t>乘法交换律</a:t>
            </a:r>
            <a:r>
              <a:rPr lang="en-US" altLang="zh-CN" sz="2800" dirty="0"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99692" name="矩形 199691"/>
          <p:cNvSpPr>
            <a:spLocks noChangeArrowheads="1"/>
          </p:cNvSpPr>
          <p:nvPr/>
        </p:nvSpPr>
        <p:spPr bwMode="auto">
          <a:xfrm>
            <a:off x="2741613" y="2465388"/>
            <a:ext cx="251863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2.</a:t>
            </a:r>
            <a:r>
              <a:rPr lang="zh-CN" altLang="en-US" sz="2800">
                <a:latin typeface="黑体" charset="-122"/>
                <a:ea typeface="黑体" charset="-122"/>
              </a:rPr>
              <a:t>乘法结合律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241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6" grpId="0" bldLvl="0"/>
      <p:bldP spid="199687" grpId="0"/>
      <p:bldP spid="199688" grpId="0" bldLvl="0"/>
      <p:bldP spid="199689" grpId="0"/>
      <p:bldP spid="199691" grpId="0"/>
      <p:bldP spid="1996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9" name="文本框 200708"/>
          <p:cNvSpPr txBox="1">
            <a:spLocks noChangeArrowheads="1"/>
          </p:cNvSpPr>
          <p:nvPr/>
        </p:nvSpPr>
        <p:spPr bwMode="auto">
          <a:xfrm>
            <a:off x="2655888" y="2032000"/>
            <a:ext cx="69135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一个数同两个数的和相乘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等于把这个数分别同这两个数相乘</a:t>
            </a:r>
            <a:r>
              <a:rPr lang="en-US" altLang="zh-CN" sz="2800"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latin typeface="黑体" charset="-122"/>
                <a:ea typeface="黑体" charset="-122"/>
              </a:rPr>
              <a:t>再把积相加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200710" name="矩形 200709"/>
          <p:cNvSpPr>
            <a:spLocks noChangeArrowheads="1"/>
          </p:cNvSpPr>
          <p:nvPr/>
        </p:nvSpPr>
        <p:spPr bwMode="auto">
          <a:xfrm>
            <a:off x="2544763" y="1239838"/>
            <a:ext cx="25209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3.</a:t>
            </a:r>
            <a:r>
              <a:rPr lang="zh-CN" altLang="en-US" sz="2800">
                <a:latin typeface="黑体" charset="-122"/>
                <a:ea typeface="黑体" charset="-122"/>
              </a:rPr>
              <a:t>乘法分配律：</a:t>
            </a:r>
          </a:p>
        </p:txBody>
      </p:sp>
      <p:sp>
        <p:nvSpPr>
          <p:cNvPr id="200712" name="矩形 200711"/>
          <p:cNvSpPr>
            <a:spLocks noChangeArrowheads="1"/>
          </p:cNvSpPr>
          <p:nvPr/>
        </p:nvSpPr>
        <p:spPr bwMode="auto">
          <a:xfrm>
            <a:off x="4500564" y="3727450"/>
            <a:ext cx="1489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)</a:t>
            </a:r>
          </a:p>
        </p:txBody>
      </p:sp>
      <p:sp>
        <p:nvSpPr>
          <p:cNvPr id="200713" name="矩形 200712"/>
          <p:cNvSpPr>
            <a:spLocks noChangeArrowheads="1"/>
          </p:cNvSpPr>
          <p:nvPr/>
        </p:nvSpPr>
        <p:spPr bwMode="auto">
          <a:xfrm>
            <a:off x="6080125" y="3727450"/>
            <a:ext cx="17287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ac</a:t>
            </a:r>
          </a:p>
        </p:txBody>
      </p:sp>
      <p:sp>
        <p:nvSpPr>
          <p:cNvPr id="200714" name="矩形 200713"/>
          <p:cNvSpPr/>
          <p:nvPr/>
        </p:nvSpPr>
        <p:spPr>
          <a:xfrm>
            <a:off x="5699126" y="3817939"/>
            <a:ext cx="492443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</a:p>
        </p:txBody>
      </p:sp>
    </p:spTree>
    <p:extLst>
      <p:ext uri="{BB962C8B-B14F-4D97-AF65-F5344CB8AC3E}">
        <p14:creationId xmlns:p14="http://schemas.microsoft.com/office/powerpoint/2010/main" val="129444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9" grpId="0" bldLvl="0"/>
      <p:bldP spid="200710" grpId="0"/>
      <p:bldP spid="200712" grpId="0"/>
      <p:bldP spid="200713" grpId="0"/>
      <p:bldP spid="2007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6"/>
          <p:cNvSpPr txBox="1">
            <a:spLocks noChangeArrowheads="1"/>
          </p:cNvSpPr>
          <p:nvPr/>
        </p:nvSpPr>
        <p:spPr bwMode="auto">
          <a:xfrm>
            <a:off x="4338857" y="2696162"/>
            <a:ext cx="6357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200" b="1" dirty="0" smtClean="0">
                <a:latin typeface="黑体" charset="-122"/>
                <a:ea typeface="黑体" charset="-122"/>
              </a:rPr>
              <a:t>Thanks for listening!</a:t>
            </a:r>
            <a:endParaRPr lang="zh-CN" altLang="en-US" sz="3200" b="1" dirty="0">
              <a:latin typeface="黑体" charset="-122"/>
              <a:ea typeface="黑体" charset="-122"/>
            </a:endParaRPr>
          </a:p>
        </p:txBody>
      </p:sp>
      <p:sp>
        <p:nvSpPr>
          <p:cNvPr id="118787" name="文本框 4103"/>
          <p:cNvSpPr txBox="1">
            <a:spLocks noChangeArrowheads="1"/>
          </p:cNvSpPr>
          <p:nvPr/>
        </p:nvSpPr>
        <p:spPr bwMode="auto">
          <a:xfrm>
            <a:off x="1595438" y="44451"/>
            <a:ext cx="12954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69999"/>
                </a:solidFill>
                <a:ea typeface="方正姚体" charset="0"/>
              </a:rPr>
              <a:t>课后作业</a:t>
            </a:r>
          </a:p>
        </p:txBody>
      </p:sp>
    </p:spTree>
    <p:extLst>
      <p:ext uri="{BB962C8B-B14F-4D97-AF65-F5344CB8AC3E}">
        <p14:creationId xmlns:p14="http://schemas.microsoft.com/office/powerpoint/2010/main" val="1676307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1" name="AutoShape 7"/>
          <p:cNvSpPr>
            <a:spLocks noChangeArrowheads="1"/>
          </p:cNvSpPr>
          <p:nvPr/>
        </p:nvSpPr>
        <p:spPr bwMode="auto">
          <a:xfrm>
            <a:off x="1524000" y="6429376"/>
            <a:ext cx="9144000" cy="4286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2" name="MH_Text_1"/>
          <p:cNvSpPr>
            <a:spLocks noChangeArrowheads="1"/>
          </p:cNvSpPr>
          <p:nvPr/>
        </p:nvSpPr>
        <p:spPr bwMode="auto">
          <a:xfrm>
            <a:off x="2247900" y="5016500"/>
            <a:ext cx="1665288" cy="1055688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3" name="MH_SubTitle_1"/>
          <p:cNvSpPr>
            <a:spLocks noChangeArrowheads="1"/>
          </p:cNvSpPr>
          <p:nvPr/>
        </p:nvSpPr>
        <p:spPr bwMode="auto">
          <a:xfrm>
            <a:off x="2246314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导入新课</a:t>
            </a:r>
          </a:p>
        </p:txBody>
      </p:sp>
      <p:sp>
        <p:nvSpPr>
          <p:cNvPr id="96264" name="MH_Other_1"/>
          <p:cNvSpPr>
            <a:spLocks noChangeArrowheads="1"/>
          </p:cNvSpPr>
          <p:nvPr/>
        </p:nvSpPr>
        <p:spPr bwMode="auto">
          <a:xfrm>
            <a:off x="3673476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5" name="MH_Text_2"/>
          <p:cNvSpPr>
            <a:spLocks noChangeArrowheads="1"/>
          </p:cNvSpPr>
          <p:nvPr/>
        </p:nvSpPr>
        <p:spPr bwMode="auto">
          <a:xfrm>
            <a:off x="4235450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6" name="MH_SubTitle_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35450" y="5287963"/>
            <a:ext cx="16652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讲授新课</a:t>
            </a:r>
          </a:p>
        </p:txBody>
      </p:sp>
      <p:sp>
        <p:nvSpPr>
          <p:cNvPr id="96267" name="MH_Other_2"/>
          <p:cNvSpPr>
            <a:spLocks noChangeArrowheads="1"/>
          </p:cNvSpPr>
          <p:nvPr/>
        </p:nvSpPr>
        <p:spPr bwMode="auto">
          <a:xfrm>
            <a:off x="4270376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8" name="MH_Other_3"/>
          <p:cNvSpPr>
            <a:spLocks noChangeArrowheads="1"/>
          </p:cNvSpPr>
          <p:nvPr/>
        </p:nvSpPr>
        <p:spPr bwMode="auto">
          <a:xfrm>
            <a:off x="5703889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9" name="MH_Text_3"/>
          <p:cNvSpPr>
            <a:spLocks noChangeArrowheads="1"/>
          </p:cNvSpPr>
          <p:nvPr/>
        </p:nvSpPr>
        <p:spPr bwMode="auto">
          <a:xfrm>
            <a:off x="6243639" y="5014914"/>
            <a:ext cx="1666875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0" name="MH_SubTitle_3"/>
          <p:cNvSpPr>
            <a:spLocks noChangeArrowheads="1"/>
          </p:cNvSpPr>
          <p:nvPr/>
        </p:nvSpPr>
        <p:spPr bwMode="auto">
          <a:xfrm>
            <a:off x="6243639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当堂练习</a:t>
            </a:r>
          </a:p>
        </p:txBody>
      </p:sp>
      <p:sp>
        <p:nvSpPr>
          <p:cNvPr id="96271" name="MH_Other_4"/>
          <p:cNvSpPr>
            <a:spLocks noChangeArrowheads="1"/>
          </p:cNvSpPr>
          <p:nvPr/>
        </p:nvSpPr>
        <p:spPr bwMode="auto">
          <a:xfrm>
            <a:off x="6300788" y="5456238"/>
            <a:ext cx="169862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2" name="MH_Other_5"/>
          <p:cNvSpPr>
            <a:spLocks noChangeArrowheads="1"/>
          </p:cNvSpPr>
          <p:nvPr/>
        </p:nvSpPr>
        <p:spPr bwMode="auto">
          <a:xfrm>
            <a:off x="7702551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3" name="MH_Text_4"/>
          <p:cNvSpPr>
            <a:spLocks noChangeArrowheads="1"/>
          </p:cNvSpPr>
          <p:nvPr/>
        </p:nvSpPr>
        <p:spPr bwMode="auto">
          <a:xfrm>
            <a:off x="8251825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4" name="MH_SubTitle_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51826" y="5287963"/>
            <a:ext cx="166846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课堂小结</a:t>
            </a:r>
          </a:p>
        </p:txBody>
      </p:sp>
      <p:sp>
        <p:nvSpPr>
          <p:cNvPr id="96275" name="MH_Other_6"/>
          <p:cNvSpPr>
            <a:spLocks noChangeArrowheads="1"/>
          </p:cNvSpPr>
          <p:nvPr/>
        </p:nvSpPr>
        <p:spPr bwMode="auto">
          <a:xfrm>
            <a:off x="8301039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76" name="MH_Other_7"/>
          <p:cNvGrpSpPr>
            <a:grpSpLocks/>
          </p:cNvGrpSpPr>
          <p:nvPr/>
        </p:nvGrpSpPr>
        <p:grpSpPr bwMode="auto">
          <a:xfrm>
            <a:off x="3609975" y="5411788"/>
            <a:ext cx="890588" cy="266700"/>
            <a:chOff x="0" y="0"/>
            <a:chExt cx="561" cy="169"/>
          </a:xfrm>
        </p:grpSpPr>
        <p:pic>
          <p:nvPicPr>
            <p:cNvPr id="96277" name="MH_Other_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78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79" name="MH_Other_8"/>
          <p:cNvSpPr>
            <a:spLocks noChangeArrowheads="1"/>
          </p:cNvSpPr>
          <p:nvPr/>
        </p:nvSpPr>
        <p:spPr bwMode="auto">
          <a:xfrm>
            <a:off x="3708401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80" name="MH_Other_9"/>
          <p:cNvGrpSpPr>
            <a:grpSpLocks/>
          </p:cNvGrpSpPr>
          <p:nvPr/>
        </p:nvGrpSpPr>
        <p:grpSpPr bwMode="auto">
          <a:xfrm>
            <a:off x="5640388" y="5411788"/>
            <a:ext cx="889000" cy="266700"/>
            <a:chOff x="0" y="0"/>
            <a:chExt cx="560" cy="169"/>
          </a:xfrm>
        </p:grpSpPr>
        <p:pic>
          <p:nvPicPr>
            <p:cNvPr id="96281" name="MH_Other_9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82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83" name="MH_Other_10"/>
          <p:cNvSpPr>
            <a:spLocks noChangeArrowheads="1"/>
          </p:cNvSpPr>
          <p:nvPr/>
        </p:nvSpPr>
        <p:spPr bwMode="auto">
          <a:xfrm>
            <a:off x="5738814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pic>
        <p:nvPicPr>
          <p:cNvPr id="96284" name="MH_Other_1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85" name="Text Box 31"/>
          <p:cNvSpPr txBox="1">
            <a:spLocks noChangeArrowheads="1"/>
          </p:cNvSpPr>
          <p:nvPr/>
        </p:nvSpPr>
        <p:spPr bwMode="auto">
          <a:xfrm>
            <a:off x="7750176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86" name="MH_Other_12"/>
          <p:cNvSpPr>
            <a:spLocks noChangeArrowheads="1"/>
          </p:cNvSpPr>
          <p:nvPr/>
        </p:nvSpPr>
        <p:spPr bwMode="auto">
          <a:xfrm>
            <a:off x="7737476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05303" y="1889952"/>
            <a:ext cx="5991472" cy="220660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37" name="组合 2"/>
          <p:cNvGrpSpPr/>
          <p:nvPr/>
        </p:nvGrpSpPr>
        <p:grpSpPr>
          <a:xfrm>
            <a:off x="5563031" y="2208423"/>
            <a:ext cx="5529313" cy="1569660"/>
            <a:chOff x="5956255" y="183524"/>
            <a:chExt cx="5529313" cy="1569660"/>
          </a:xfrm>
        </p:grpSpPr>
        <p:sp>
          <p:nvSpPr>
            <p:cNvPr id="38" name="文本框 37"/>
            <p:cNvSpPr txBox="1"/>
            <p:nvPr/>
          </p:nvSpPr>
          <p:spPr>
            <a:xfrm>
              <a:off x="6751906" y="322117"/>
              <a:ext cx="30572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3800">
                  <a:solidFill>
                    <a:srgbClr val="497A00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方正细谭黑简体" panose="02000000000000000000" pitchFamily="2" charset="-122"/>
                  <a:ea typeface="方正细谭黑简体" panose="02000000000000000000" pitchFamily="2" charset="-122"/>
                </a:defRPr>
              </a:lvl1pPr>
            </a:lstStyle>
            <a:p>
              <a:r>
                <a:rPr lang="zh-CN" altLang="en-US" sz="3200" b="1" dirty="0" smtClean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有理数的乘除法</a:t>
              </a:r>
              <a:endParaRPr lang="zh-CN" altLang="en-US" sz="3200" b="1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4"/>
            <p:cNvCxnSpPr/>
            <p:nvPr/>
          </p:nvCxnSpPr>
          <p:spPr>
            <a:xfrm>
              <a:off x="6672223" y="907107"/>
              <a:ext cx="2611814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"/>
            <p:cNvCxnSpPr/>
            <p:nvPr/>
          </p:nvCxnSpPr>
          <p:spPr>
            <a:xfrm>
              <a:off x="9397663" y="907107"/>
              <a:ext cx="6416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6"/>
            <p:cNvCxnSpPr/>
            <p:nvPr/>
          </p:nvCxnSpPr>
          <p:spPr>
            <a:xfrm>
              <a:off x="10235863" y="907107"/>
              <a:ext cx="3749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7"/>
            <p:cNvCxnSpPr/>
            <p:nvPr/>
          </p:nvCxnSpPr>
          <p:spPr>
            <a:xfrm>
              <a:off x="10712113" y="907107"/>
              <a:ext cx="12733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矩形 42"/>
            <p:cNvSpPr/>
            <p:nvPr/>
          </p:nvSpPr>
          <p:spPr>
            <a:xfrm>
              <a:off x="6826781" y="1107303"/>
              <a:ext cx="465878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1.4.2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有理数除法</a:t>
              </a:r>
              <a:endParaRPr lang="zh-CN" altLang="en-US" sz="2400" b="1" dirty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56255" y="183524"/>
              <a:ext cx="659155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chemeClr val="accent1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9600" dirty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9600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594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533584" y="1111175"/>
            <a:ext cx="2708275" cy="633412"/>
            <a:chOff x="348" y="0"/>
            <a:chExt cx="4262" cy="998"/>
          </a:xfrm>
        </p:grpSpPr>
        <p:grpSp>
          <p:nvGrpSpPr>
            <p:cNvPr id="97283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97284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97285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97286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  <a:buFont typeface="Arial" charset="0"/>
                <a:buNone/>
              </a:pPr>
              <a:r>
                <a:rPr lang="zh-CN" altLang="en-US" sz="2800" b="1" dirty="0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>
            <a:spLocks noChangeArrowheads="1"/>
          </p:cNvSpPr>
          <p:nvPr/>
        </p:nvSpPr>
        <p:spPr bwMode="auto">
          <a:xfrm>
            <a:off x="3149811" y="1909460"/>
            <a:ext cx="6561594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1.</a:t>
            </a:r>
            <a:r>
              <a:rPr lang="zh-CN" altLang="en-US" sz="2800" dirty="0">
                <a:latin typeface="黑体" charset="-122"/>
                <a:ea typeface="黑体" charset="-122"/>
              </a:rPr>
              <a:t>认识有理数的</a:t>
            </a:r>
            <a:r>
              <a:rPr lang="zh-CN" altLang="en-US" sz="2800" dirty="0" smtClean="0">
                <a:latin typeface="黑体" charset="-122"/>
                <a:ea typeface="黑体" charset="-122"/>
              </a:rPr>
              <a:t>除法</a:t>
            </a:r>
            <a:endParaRPr lang="en-US" altLang="zh-CN" sz="2800" dirty="0">
              <a:latin typeface="黑体" charset="-122"/>
              <a:ea typeface="黑体" charset="-122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2.</a:t>
            </a:r>
            <a:r>
              <a:rPr lang="zh-CN" altLang="en-US" sz="2800" dirty="0">
                <a:latin typeface="黑体" charset="-122"/>
                <a:ea typeface="黑体" charset="-122"/>
              </a:rPr>
              <a:t>理解除法法则，体验</a:t>
            </a:r>
            <a:r>
              <a:rPr lang="zh-CN" altLang="en-US" sz="2800" dirty="0">
                <a:latin typeface="黑体" charset="-122"/>
                <a:ea typeface="黑体" charset="-122"/>
                <a:sym typeface="Arial" charset="0"/>
              </a:rPr>
              <a:t>除法</a:t>
            </a:r>
            <a:r>
              <a:rPr lang="zh-CN" altLang="en-US" sz="2800" dirty="0">
                <a:latin typeface="黑体" charset="-122"/>
                <a:ea typeface="黑体" charset="-122"/>
              </a:rPr>
              <a:t>与乘法的转化关系</a:t>
            </a:r>
            <a:r>
              <a:rPr lang="en-US" altLang="zh-CN" sz="2800" dirty="0">
                <a:latin typeface="黑体" charset="-122"/>
                <a:ea typeface="黑体" charset="-122"/>
              </a:rPr>
              <a:t>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3.</a:t>
            </a:r>
            <a:r>
              <a:rPr lang="zh-CN" altLang="en-US" sz="2800" dirty="0">
                <a:latin typeface="黑体" charset="-122"/>
                <a:ea typeface="黑体" charset="-122"/>
              </a:rPr>
              <a:t>掌握有理数的除法及乘除混合运算</a:t>
            </a:r>
            <a:r>
              <a:rPr lang="en-US" altLang="zh-CN" sz="2800" dirty="0">
                <a:latin typeface="黑体" charset="-122"/>
                <a:ea typeface="黑体" charset="-122"/>
              </a:rPr>
              <a:t>.(</a:t>
            </a:r>
            <a:r>
              <a:rPr lang="zh-CN" altLang="en-US" sz="2800" dirty="0">
                <a:latin typeface="黑体" charset="-122"/>
                <a:ea typeface="黑体" charset="-122"/>
              </a:rPr>
              <a:t>重点、</a:t>
            </a:r>
            <a:r>
              <a:rPr lang="zh-CN" altLang="en-US" sz="2800" dirty="0">
                <a:latin typeface="黑体" charset="-122"/>
                <a:ea typeface="黑体" charset="-122"/>
                <a:sym typeface="Arial" charset="0"/>
              </a:rPr>
              <a:t>难点）</a:t>
            </a:r>
            <a:endParaRPr lang="zh-CN" altLang="en-US" sz="2800" dirty="0">
              <a:latin typeface="黑体" charset="-122"/>
              <a:ea typeface="黑体" charset="-122"/>
            </a:endParaRPr>
          </a:p>
        </p:txBody>
      </p:sp>
      <p:sp>
        <p:nvSpPr>
          <p:cNvPr id="8" name="Arc 8"/>
          <p:cNvSpPr/>
          <p:nvPr/>
        </p:nvSpPr>
        <p:spPr>
          <a:xfrm flipH="1" flipV="1">
            <a:off x="2738773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9" name="Straight Connector 10"/>
          <p:cNvCxnSpPr>
            <a:endCxn id="21" idx="0"/>
          </p:cNvCxnSpPr>
          <p:nvPr/>
        </p:nvCxnSpPr>
        <p:spPr>
          <a:xfrm flipH="1">
            <a:off x="3422194" y="6181724"/>
            <a:ext cx="5441728" cy="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35"/>
          <p:cNvGrpSpPr/>
          <p:nvPr/>
        </p:nvGrpSpPr>
        <p:grpSpPr>
          <a:xfrm>
            <a:off x="2130693" y="1430658"/>
            <a:ext cx="1216160" cy="1018040"/>
            <a:chOff x="1632170" y="1497781"/>
            <a:chExt cx="783776" cy="656094"/>
          </a:xfrm>
        </p:grpSpPr>
        <p:sp>
          <p:nvSpPr>
            <p:cNvPr id="11" name="Oval 24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2" name="Rectangle 25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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" name="Arc 33"/>
          <p:cNvSpPr/>
          <p:nvPr/>
        </p:nvSpPr>
        <p:spPr>
          <a:xfrm flipV="1">
            <a:off x="8180502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4" name="Group 38"/>
          <p:cNvGrpSpPr/>
          <p:nvPr/>
        </p:nvGrpSpPr>
        <p:grpSpPr>
          <a:xfrm>
            <a:off x="2130693" y="2991424"/>
            <a:ext cx="1216160" cy="1018040"/>
            <a:chOff x="1632170" y="1497781"/>
            <a:chExt cx="783776" cy="656094"/>
          </a:xfrm>
        </p:grpSpPr>
        <p:sp>
          <p:nvSpPr>
            <p:cNvPr id="15" name="Oval 4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6" name="Rectangle 4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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44"/>
          <p:cNvGrpSpPr/>
          <p:nvPr/>
        </p:nvGrpSpPr>
        <p:grpSpPr>
          <a:xfrm>
            <a:off x="2130693" y="4567393"/>
            <a:ext cx="1216160" cy="1018040"/>
            <a:chOff x="1632170" y="1497781"/>
            <a:chExt cx="783776" cy="656094"/>
          </a:xfrm>
        </p:grpSpPr>
        <p:sp>
          <p:nvSpPr>
            <p:cNvPr id="18" name="Oval 4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9" name="Rectangle 4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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0" name="Straight Connector 7"/>
          <p:cNvCxnSpPr/>
          <p:nvPr/>
        </p:nvCxnSpPr>
        <p:spPr>
          <a:xfrm>
            <a:off x="9547343" y="1814443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52"/>
          <p:cNvGrpSpPr/>
          <p:nvPr/>
        </p:nvGrpSpPr>
        <p:grpSpPr>
          <a:xfrm flipH="1">
            <a:off x="8952644" y="1430658"/>
            <a:ext cx="1216160" cy="1018040"/>
            <a:chOff x="1632170" y="1497781"/>
            <a:chExt cx="783776" cy="656094"/>
          </a:xfrm>
        </p:grpSpPr>
        <p:sp>
          <p:nvSpPr>
            <p:cNvPr id="22" name="Oval 55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Rectangle 56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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64"/>
          <p:cNvGrpSpPr/>
          <p:nvPr/>
        </p:nvGrpSpPr>
        <p:grpSpPr>
          <a:xfrm flipH="1">
            <a:off x="8952644" y="4559791"/>
            <a:ext cx="1216160" cy="1018040"/>
            <a:chOff x="1632170" y="1497781"/>
            <a:chExt cx="783776" cy="656094"/>
          </a:xfrm>
        </p:grpSpPr>
        <p:sp>
          <p:nvSpPr>
            <p:cNvPr id="25" name="Oval 6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Rectangle 6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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58"/>
          <p:cNvGrpSpPr/>
          <p:nvPr/>
        </p:nvGrpSpPr>
        <p:grpSpPr>
          <a:xfrm flipH="1">
            <a:off x="8952644" y="2985402"/>
            <a:ext cx="1216160" cy="1018040"/>
            <a:chOff x="1632170" y="1497781"/>
            <a:chExt cx="783776" cy="656094"/>
          </a:xfrm>
        </p:grpSpPr>
        <p:sp>
          <p:nvSpPr>
            <p:cNvPr id="28" name="Oval 6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Rectangle 6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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453031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8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文本框 201729"/>
          <p:cNvSpPr txBox="1">
            <a:spLocks noChangeArrowheads="1"/>
          </p:cNvSpPr>
          <p:nvPr/>
        </p:nvSpPr>
        <p:spPr bwMode="auto">
          <a:xfrm>
            <a:off x="3775076" y="2720975"/>
            <a:ext cx="5832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你能很快地说出下列各数的倒数吗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</a:p>
        </p:txBody>
      </p:sp>
      <p:graphicFrame>
        <p:nvGraphicFramePr>
          <p:cNvPr id="201731" name="表格 201730"/>
          <p:cNvGraphicFramePr/>
          <p:nvPr/>
        </p:nvGraphicFramePr>
        <p:xfrm>
          <a:off x="3848100" y="3335338"/>
          <a:ext cx="6311900" cy="1689100"/>
        </p:xfrm>
        <a:graphic>
          <a:graphicData uri="http://schemas.openxmlformats.org/drawingml/2006/table">
            <a:tbl>
              <a:tblPr/>
              <a:tblGrid>
                <a:gridCol w="1079500"/>
                <a:gridCol w="863600"/>
                <a:gridCol w="885825"/>
                <a:gridCol w="876300"/>
                <a:gridCol w="830263"/>
                <a:gridCol w="904875"/>
                <a:gridCol w="871537"/>
              </a:tblGrid>
              <a:tr h="792331"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 b="0" dirty="0"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原数</a:t>
                      </a:r>
                    </a:p>
                  </a:txBody>
                  <a:tcPr marT="45711" marB="4571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-5</a:t>
                      </a: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769"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80000"/>
                        </a:lnSpc>
                        <a:buNone/>
                      </a:pPr>
                      <a:r>
                        <a:rPr lang="zh-CN" altLang="en-US" sz="2800" b="0" dirty="0"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</a:rPr>
                        <a:t>倒数</a:t>
                      </a:r>
                    </a:p>
                  </a:txBody>
                  <a:tcPr marT="45711" marB="4571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4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0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latinLnBrk="0" hangingPunct="1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400" b="0" dirty="0">
                        <a:effectLst/>
                        <a:latin typeface="Times New Roman" panose="02020603050405020304" pitchFamily="18" charset="0"/>
                        <a:ea typeface="黑体" panose="02010609060101010101" pitchFamily="2" charset="-122"/>
                      </a:endParaRPr>
                    </a:p>
                  </a:txBody>
                  <a:tcPr marT="45711" marB="4571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1757" name="对象 201756"/>
          <p:cNvGraphicFramePr>
            <a:graphicFrameLocks/>
          </p:cNvGraphicFramePr>
          <p:nvPr/>
        </p:nvGraphicFramePr>
        <p:xfrm>
          <a:off x="5935663" y="3371850"/>
          <a:ext cx="50165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4" r:id="rId3" imgW="254885" imgH="395072" progId="Equation.3">
                  <p:embed/>
                </p:oleObj>
              </mc:Choice>
              <mc:Fallback>
                <p:oleObj r:id="rId3" imgW="254885" imgH="395072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5663" y="3371850"/>
                        <a:ext cx="501650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58" name="对象 201757"/>
          <p:cNvGraphicFramePr>
            <a:graphicFrameLocks/>
          </p:cNvGraphicFramePr>
          <p:nvPr/>
        </p:nvGraphicFramePr>
        <p:xfrm>
          <a:off x="9305925" y="3336926"/>
          <a:ext cx="668338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5" r:id="rId5" imgW="331495" imgH="395244" progId="Equation.3">
                  <p:embed/>
                </p:oleObj>
              </mc:Choice>
              <mc:Fallback>
                <p:oleObj r:id="rId5" imgW="331495" imgH="395244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5925" y="3336926"/>
                        <a:ext cx="668338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59" name="对象 201758"/>
          <p:cNvGraphicFramePr>
            <a:graphicFrameLocks/>
          </p:cNvGraphicFramePr>
          <p:nvPr/>
        </p:nvGraphicFramePr>
        <p:xfrm>
          <a:off x="6019800" y="4200525"/>
          <a:ext cx="458788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6" r:id="rId7" imgW="242153" imgH="395035" progId="Equation.3">
                  <p:embed/>
                </p:oleObj>
              </mc:Choice>
              <mc:Fallback>
                <p:oleObj r:id="rId7" imgW="242153" imgH="3950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4200525"/>
                        <a:ext cx="458788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60" name="对象 201759"/>
          <p:cNvGraphicFramePr>
            <a:graphicFrameLocks/>
          </p:cNvGraphicFramePr>
          <p:nvPr/>
        </p:nvGraphicFramePr>
        <p:xfrm>
          <a:off x="4946650" y="4129088"/>
          <a:ext cx="731838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7" r:id="rId9" imgW="242153" imgH="395035" progId="Equation.3">
                  <p:embed/>
                </p:oleObj>
              </mc:Choice>
              <mc:Fallback>
                <p:oleObj r:id="rId9" imgW="242153" imgH="3950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6650" y="4129088"/>
                        <a:ext cx="731838" cy="77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61" name="对象 201760"/>
          <p:cNvGraphicFramePr>
            <a:graphicFrameLocks/>
          </p:cNvGraphicFramePr>
          <p:nvPr/>
        </p:nvGraphicFramePr>
        <p:xfrm>
          <a:off x="6926264" y="4200525"/>
          <a:ext cx="357187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8" r:id="rId11" imgW="152882" imgH="395035" progId="Equation.3">
                  <p:embed/>
                </p:oleObj>
              </mc:Choice>
              <mc:Fallback>
                <p:oleObj r:id="rId11" imgW="152882" imgH="3950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6264" y="4200525"/>
                        <a:ext cx="357187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62" name="文本框 201761"/>
          <p:cNvSpPr txBox="1">
            <a:spLocks noChangeArrowheads="1"/>
          </p:cNvSpPr>
          <p:nvPr/>
        </p:nvSpPr>
        <p:spPr bwMode="auto">
          <a:xfrm>
            <a:off x="8670925" y="4344988"/>
            <a:ext cx="863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</a:rPr>
              <a:t>-1</a:t>
            </a:r>
          </a:p>
        </p:txBody>
      </p:sp>
      <p:graphicFrame>
        <p:nvGraphicFramePr>
          <p:cNvPr id="201763" name="对象 201762"/>
          <p:cNvGraphicFramePr>
            <a:graphicFrameLocks/>
          </p:cNvGraphicFramePr>
          <p:nvPr/>
        </p:nvGraphicFramePr>
        <p:xfrm>
          <a:off x="9494838" y="4173539"/>
          <a:ext cx="500062" cy="820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9" r:id="rId13" imgW="242153" imgH="395035" progId="Equation.3">
                  <p:embed/>
                </p:oleObj>
              </mc:Choice>
              <mc:Fallback>
                <p:oleObj r:id="rId13" imgW="242153" imgH="3950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4838" y="4173539"/>
                        <a:ext cx="500062" cy="820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884613" y="1082675"/>
            <a:ext cx="5897562" cy="1150938"/>
            <a:chOff x="3265" y="687"/>
            <a:chExt cx="7786" cy="1815"/>
          </a:xfrm>
        </p:grpSpPr>
        <p:sp>
          <p:nvSpPr>
            <p:cNvPr id="98341" name="云形标注 201763"/>
            <p:cNvSpPr>
              <a:spLocks noChangeArrowheads="1"/>
            </p:cNvSpPr>
            <p:nvPr/>
          </p:nvSpPr>
          <p:spPr bwMode="auto">
            <a:xfrm>
              <a:off x="3265" y="687"/>
              <a:ext cx="6294" cy="1815"/>
            </a:xfrm>
            <a:prstGeom prst="cloudCallout">
              <a:avLst>
                <a:gd name="adj1" fmla="val 23782"/>
                <a:gd name="adj2" fmla="val 84023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8342" name="文本框 201764"/>
            <p:cNvSpPr txBox="1">
              <a:spLocks noChangeArrowheads="1"/>
            </p:cNvSpPr>
            <p:nvPr/>
          </p:nvSpPr>
          <p:spPr bwMode="auto">
            <a:xfrm>
              <a:off x="3895" y="1187"/>
              <a:ext cx="7156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倒数的定义你还记得吗？</a:t>
              </a:r>
            </a:p>
          </p:txBody>
        </p:sp>
      </p:grpSp>
      <p:sp>
        <p:nvSpPr>
          <p:cNvPr id="98343" name="文本框 201766"/>
          <p:cNvSpPr txBox="1">
            <a:spLocks noChangeArrowheads="1"/>
          </p:cNvSpPr>
          <p:nvPr/>
        </p:nvSpPr>
        <p:spPr bwMode="auto">
          <a:xfrm>
            <a:off x="5697538" y="25828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graphicFrame>
        <p:nvGraphicFramePr>
          <p:cNvPr id="201771" name="对象 201770"/>
          <p:cNvGraphicFramePr>
            <a:graphicFrameLocks/>
          </p:cNvGraphicFramePr>
          <p:nvPr/>
        </p:nvGraphicFramePr>
        <p:xfrm>
          <a:off x="6943726" y="3479801"/>
          <a:ext cx="341313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0" r:id="rId15" imgW="127832" imgH="166182" progId="Equation.3">
                  <p:embed/>
                </p:oleObj>
              </mc:Choice>
              <mc:Fallback>
                <p:oleObj r:id="rId15" imgW="127832" imgH="166182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3726" y="3479801"/>
                        <a:ext cx="341313" cy="44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72" name="对象 201771"/>
          <p:cNvGraphicFramePr>
            <a:graphicFrameLocks/>
          </p:cNvGraphicFramePr>
          <p:nvPr/>
        </p:nvGraphicFramePr>
        <p:xfrm>
          <a:off x="7807326" y="3479801"/>
          <a:ext cx="360363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1" r:id="rId17" imgW="127832" imgH="178965" progId="Equation.3">
                  <p:embed/>
                </p:oleObj>
              </mc:Choice>
              <mc:Fallback>
                <p:oleObj r:id="rId17" imgW="127832" imgH="17896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07326" y="3479801"/>
                        <a:ext cx="360363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73" name="对象 201772"/>
          <p:cNvGraphicFramePr>
            <a:graphicFrameLocks/>
          </p:cNvGraphicFramePr>
          <p:nvPr/>
        </p:nvGraphicFramePr>
        <p:xfrm>
          <a:off x="8599489" y="3552825"/>
          <a:ext cx="503237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2" r:id="rId19" imgW="229797" imgH="165964" progId="Equation.3">
                  <p:embed/>
                </p:oleObj>
              </mc:Choice>
              <mc:Fallback>
                <p:oleObj r:id="rId19" imgW="229797" imgH="165964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9489" y="3552825"/>
                        <a:ext cx="503237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47" name="文本框 201773"/>
          <p:cNvSpPr txBox="1">
            <a:spLocks noChangeArrowheads="1"/>
          </p:cNvSpPr>
          <p:nvPr/>
        </p:nvSpPr>
        <p:spPr bwMode="auto">
          <a:xfrm>
            <a:off x="6437313" y="4953001"/>
            <a:ext cx="3313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endParaRPr lang="x-none" altLang="x-none"/>
          </a:p>
        </p:txBody>
      </p:sp>
      <p:sp>
        <p:nvSpPr>
          <p:cNvPr id="201775" name="直接连接符 201774"/>
          <p:cNvSpPr>
            <a:spLocks noChangeShapeType="1"/>
          </p:cNvSpPr>
          <p:nvPr/>
        </p:nvSpPr>
        <p:spPr bwMode="auto">
          <a:xfrm>
            <a:off x="7664450" y="4271963"/>
            <a:ext cx="647700" cy="6477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8350" name="圆角矩形 31"/>
          <p:cNvSpPr>
            <a:spLocks noChangeArrowheads="1"/>
          </p:cNvSpPr>
          <p:nvPr/>
        </p:nvSpPr>
        <p:spPr bwMode="auto">
          <a:xfrm>
            <a:off x="1689736" y="654050"/>
            <a:ext cx="1727834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 dirty="0">
                <a:latin typeface="微软雅黑" charset="-122"/>
                <a:ea typeface="微软雅黑" charset="-122"/>
                <a:sym typeface="微软雅黑" charset="-122"/>
              </a:rPr>
              <a:t>复习引入</a:t>
            </a:r>
            <a:endParaRPr lang="zh-CN" altLang="en-US" sz="2400" b="1" dirty="0"/>
          </a:p>
        </p:txBody>
      </p:sp>
      <p:pic>
        <p:nvPicPr>
          <p:cNvPr id="98351" name="图片 1" descr="head-brain-vector-icon-thinking-man-head-brain-vector-icon-thinking-man-man-head-silhouette_161220257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7" y="1296660"/>
            <a:ext cx="1684337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473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01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20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0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0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20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20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20176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202768"/>
          <p:cNvSpPr txBox="1">
            <a:spLocks noChangeArrowheads="1"/>
          </p:cNvSpPr>
          <p:nvPr/>
        </p:nvSpPr>
        <p:spPr bwMode="auto">
          <a:xfrm>
            <a:off x="6548439" y="2632075"/>
            <a:ext cx="405923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8÷(-4)=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 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-36÷6=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-12/25÷(-3/5)=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-72÷9=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___</a:t>
            </a:r>
          </a:p>
        </p:txBody>
      </p:sp>
      <p:grpSp>
        <p:nvGrpSpPr>
          <p:cNvPr id="99332" name="组合 6147"/>
          <p:cNvGrpSpPr>
            <a:grpSpLocks/>
          </p:cNvGrpSpPr>
          <p:nvPr/>
        </p:nvGrpSpPr>
        <p:grpSpPr bwMode="auto">
          <a:xfrm>
            <a:off x="645549" y="97790"/>
            <a:ext cx="4134414" cy="796906"/>
            <a:chOff x="877" y="0"/>
            <a:chExt cx="6510" cy="1254"/>
          </a:xfrm>
        </p:grpSpPr>
        <p:sp>
          <p:nvSpPr>
            <p:cNvPr id="99333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36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6510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有理数的除法及分数化简</a:t>
              </a:r>
            </a:p>
          </p:txBody>
        </p:sp>
      </p:grpSp>
      <p:sp>
        <p:nvSpPr>
          <p:cNvPr id="99338" name="圆角矩形 31"/>
          <p:cNvSpPr>
            <a:spLocks noChangeArrowheads="1"/>
          </p:cNvSpPr>
          <p:nvPr/>
        </p:nvSpPr>
        <p:spPr bwMode="auto">
          <a:xfrm>
            <a:off x="1927226" y="1274764"/>
            <a:ext cx="117792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合作探究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8188325" y="2746376"/>
            <a:ext cx="679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-2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8054975" y="3389313"/>
            <a:ext cx="5730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-6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9472613" y="3998913"/>
            <a:ext cx="895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4/5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8058151" y="4670425"/>
            <a:ext cx="7096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-8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2011364" y="2632075"/>
            <a:ext cx="42068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(-4)×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(-2)</a:t>
            </a:r>
            <a:r>
              <a:rPr lang="en-US" altLang="zh-CN" sz="2800">
                <a:latin typeface="黑体" charset="-122"/>
                <a:ea typeface="黑体" charset="-122"/>
              </a:rPr>
              <a:t>=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8</a:t>
            </a:r>
            <a:r>
              <a:rPr lang="en-US" altLang="zh-CN" sz="2800">
                <a:latin typeface="黑体" charset="-122"/>
                <a:ea typeface="黑体" charset="-122"/>
              </a:rPr>
              <a:t>        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6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(-6)</a:t>
            </a:r>
            <a:r>
              <a:rPr lang="en-US" altLang="zh-CN" sz="2800">
                <a:latin typeface="黑体" charset="-122"/>
                <a:ea typeface="黑体" charset="-122"/>
              </a:rPr>
              <a:t>=-36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(-3/5)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(4/5)</a:t>
            </a:r>
            <a:r>
              <a:rPr lang="en-US" altLang="zh-CN" sz="2800">
                <a:latin typeface="黑体" charset="-122"/>
                <a:ea typeface="黑体" charset="-122"/>
              </a:rPr>
              <a:t>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 -12/25</a:t>
            </a:r>
            <a:r>
              <a:rPr lang="en-US" altLang="zh-CN" sz="2800">
                <a:latin typeface="黑体" charset="-122"/>
                <a:ea typeface="黑体" charset="-122"/>
              </a:rPr>
              <a:t>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-8÷9=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-72</a:t>
            </a:r>
            <a:r>
              <a:rPr lang="en-US" altLang="zh-CN" sz="2800">
                <a:latin typeface="黑体" charset="-122"/>
                <a:ea typeface="黑体" charset="-122"/>
              </a:rPr>
              <a:t> </a:t>
            </a: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5441951" y="2862263"/>
            <a:ext cx="1008063" cy="1941512"/>
            <a:chOff x="3232" y="3265"/>
            <a:chExt cx="1588" cy="3058"/>
          </a:xfrm>
        </p:grpSpPr>
        <p:sp>
          <p:nvSpPr>
            <p:cNvPr id="18" name="右箭头 17"/>
            <p:cNvSpPr/>
            <p:nvPr/>
          </p:nvSpPr>
          <p:spPr>
            <a:xfrm>
              <a:off x="3232" y="3265"/>
              <a:ext cx="1588" cy="453"/>
            </a:xfrm>
            <a:prstGeom prst="rightArrow">
              <a:avLst/>
            </a:prstGeom>
            <a:solidFill>
              <a:schemeClr val="accent5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" name="右箭头 19"/>
            <p:cNvSpPr/>
            <p:nvPr/>
          </p:nvSpPr>
          <p:spPr>
            <a:xfrm>
              <a:off x="3232" y="5870"/>
              <a:ext cx="1588" cy="453"/>
            </a:xfrm>
            <a:prstGeom prst="rightArrow">
              <a:avLst/>
            </a:prstGeom>
            <a:solidFill>
              <a:schemeClr val="accent5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9347" name="文本框 22"/>
          <p:cNvSpPr txBox="1">
            <a:spLocks noChangeArrowheads="1"/>
          </p:cNvSpPr>
          <p:nvPr/>
        </p:nvSpPr>
        <p:spPr bwMode="auto">
          <a:xfrm>
            <a:off x="1995488" y="1958975"/>
            <a:ext cx="5568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根据“除法是乘法的逆运算”填空：</a:t>
            </a:r>
          </a:p>
        </p:txBody>
      </p:sp>
      <p:sp>
        <p:nvSpPr>
          <p:cNvPr id="17424" name="AutoShape 61"/>
          <p:cNvSpPr>
            <a:spLocks noChangeArrowheads="1"/>
          </p:cNvSpPr>
          <p:nvPr/>
        </p:nvSpPr>
        <p:spPr bwMode="auto">
          <a:xfrm>
            <a:off x="4714876" y="1487488"/>
            <a:ext cx="3527425" cy="360362"/>
          </a:xfrm>
          <a:prstGeom prst="curvedDownArrow">
            <a:avLst>
              <a:gd name="adj1" fmla="val 195771"/>
              <a:gd name="adj2" fmla="val 391542"/>
              <a:gd name="adj3" fmla="val 3330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66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buFont typeface="Arial" charset="0"/>
              <a:buNone/>
            </a:pPr>
            <a:endParaRPr lang="x-none" altLang="x-none" sz="2400">
              <a:latin typeface="Times New Roman" charset="0"/>
              <a:ea typeface="黑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97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build="allAtOnce" bldLvl="0"/>
      <p:bldP spid="12" grpId="0"/>
      <p:bldP spid="13" grpId="0"/>
      <p:bldP spid="14" grpId="0"/>
      <p:bldP spid="15" grpId="0"/>
      <p:bldP spid="16" grpId="0"/>
      <p:bldP spid="17424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378" name="内容占位符 202755"/>
          <p:cNvGraphicFramePr>
            <a:graphicFrameLocks noGrp="1"/>
          </p:cNvGraphicFramePr>
          <p:nvPr>
            <p:ph sz="quarter" idx="4294967295"/>
          </p:nvPr>
        </p:nvGraphicFramePr>
        <p:xfrm>
          <a:off x="7170738" y="2439988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r:id="rId3" imgW="114848" imgH="216936" progId="Equation.3">
                  <p:embed/>
                </p:oleObj>
              </mc:Choice>
              <mc:Fallback>
                <p:oleObj r:id="rId3" imgW="114848" imgH="216936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0738" y="2439988"/>
                        <a:ext cx="114300" cy="215900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379" name="文本框 202758"/>
          <p:cNvSpPr txBox="1">
            <a:spLocks noChangeArrowheads="1"/>
          </p:cNvSpPr>
          <p:nvPr/>
        </p:nvSpPr>
        <p:spPr bwMode="auto">
          <a:xfrm>
            <a:off x="7508875" y="1617663"/>
            <a:ext cx="863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endParaRPr lang="x-none" altLang="x-none" sz="2800" b="1"/>
          </a:p>
        </p:txBody>
      </p:sp>
      <p:sp>
        <p:nvSpPr>
          <p:cNvPr id="101380" name="文本框 202764"/>
          <p:cNvSpPr txBox="1">
            <a:spLocks noChangeArrowheads="1"/>
          </p:cNvSpPr>
          <p:nvPr/>
        </p:nvSpPr>
        <p:spPr bwMode="auto">
          <a:xfrm>
            <a:off x="6411913" y="1527175"/>
            <a:ext cx="30337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8 ×(-1/4)=___</a:t>
            </a:r>
          </a:p>
        </p:txBody>
      </p:sp>
      <p:sp>
        <p:nvSpPr>
          <p:cNvPr id="101381" name="文本框 202765"/>
          <p:cNvSpPr txBox="1">
            <a:spLocks noChangeArrowheads="1"/>
          </p:cNvSpPr>
          <p:nvPr/>
        </p:nvSpPr>
        <p:spPr bwMode="auto">
          <a:xfrm>
            <a:off x="6021388" y="2138363"/>
            <a:ext cx="3816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–36 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(1/6)=___</a:t>
            </a:r>
          </a:p>
        </p:txBody>
      </p:sp>
      <p:sp>
        <p:nvSpPr>
          <p:cNvPr id="101382" name="文本框 202766"/>
          <p:cNvSpPr txBox="1">
            <a:spLocks noChangeArrowheads="1"/>
          </p:cNvSpPr>
          <p:nvPr/>
        </p:nvSpPr>
        <p:spPr bwMode="auto">
          <a:xfrm>
            <a:off x="6021388" y="2774951"/>
            <a:ext cx="4197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(-12/25)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(-5/3)=___</a:t>
            </a:r>
          </a:p>
        </p:txBody>
      </p:sp>
      <p:sp>
        <p:nvSpPr>
          <p:cNvPr id="101383" name="文本框 202767"/>
          <p:cNvSpPr txBox="1">
            <a:spLocks noChangeArrowheads="1"/>
          </p:cNvSpPr>
          <p:nvPr/>
        </p:nvSpPr>
        <p:spPr bwMode="auto">
          <a:xfrm>
            <a:off x="6161088" y="3387725"/>
            <a:ext cx="3536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</a:t>
            </a:r>
            <a:r>
              <a:rPr lang="en-US" altLang="zh-CN" sz="2800">
                <a:latin typeface="黑体" charset="-122"/>
                <a:ea typeface="黑体" charset="-122"/>
              </a:rPr>
              <a:t>-72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</a:rPr>
              <a:t>(1/9)=___</a:t>
            </a:r>
          </a:p>
        </p:txBody>
      </p:sp>
      <p:sp>
        <p:nvSpPr>
          <p:cNvPr id="202777" name="文本框 202776"/>
          <p:cNvSpPr txBox="1">
            <a:spLocks noChangeArrowheads="1"/>
          </p:cNvSpPr>
          <p:nvPr/>
        </p:nvSpPr>
        <p:spPr bwMode="auto">
          <a:xfrm>
            <a:off x="8564564" y="1422400"/>
            <a:ext cx="795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-2</a:t>
            </a:r>
          </a:p>
        </p:txBody>
      </p:sp>
      <p:sp>
        <p:nvSpPr>
          <p:cNvPr id="202778" name="文本框 202777"/>
          <p:cNvSpPr txBox="1">
            <a:spLocks noChangeArrowheads="1"/>
          </p:cNvSpPr>
          <p:nvPr/>
        </p:nvSpPr>
        <p:spPr bwMode="auto">
          <a:xfrm>
            <a:off x="8467726" y="1987550"/>
            <a:ext cx="6508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-6</a:t>
            </a:r>
          </a:p>
        </p:txBody>
      </p:sp>
      <p:sp>
        <p:nvSpPr>
          <p:cNvPr id="202779" name="文本框 202778"/>
          <p:cNvSpPr txBox="1">
            <a:spLocks noChangeArrowheads="1"/>
          </p:cNvSpPr>
          <p:nvPr/>
        </p:nvSpPr>
        <p:spPr bwMode="auto">
          <a:xfrm>
            <a:off x="9159875" y="2720975"/>
            <a:ext cx="914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4/5</a:t>
            </a:r>
          </a:p>
        </p:txBody>
      </p:sp>
      <p:sp>
        <p:nvSpPr>
          <p:cNvPr id="202780" name="文本框 202779"/>
          <p:cNvSpPr txBox="1">
            <a:spLocks noChangeArrowheads="1"/>
          </p:cNvSpPr>
          <p:nvPr/>
        </p:nvSpPr>
        <p:spPr bwMode="auto">
          <a:xfrm>
            <a:off x="8280400" y="3294063"/>
            <a:ext cx="1022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-8</a:t>
            </a:r>
          </a:p>
        </p:txBody>
      </p:sp>
      <p:sp>
        <p:nvSpPr>
          <p:cNvPr id="202781" name="文本框 202780"/>
          <p:cNvSpPr txBox="1">
            <a:spLocks noChangeArrowheads="1"/>
          </p:cNvSpPr>
          <p:nvPr/>
        </p:nvSpPr>
        <p:spPr bwMode="auto">
          <a:xfrm>
            <a:off x="2000250" y="4219576"/>
            <a:ext cx="8072438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问题：</a:t>
            </a:r>
            <a:r>
              <a:rPr lang="zh-CN" altLang="en-US" sz="2800">
                <a:latin typeface="黑体" charset="-122"/>
                <a:ea typeface="黑体" charset="-122"/>
              </a:rPr>
              <a:t>上面各组数计算结果有什么关系？由此你能得到有理数的除法法则吗？</a:t>
            </a:r>
          </a:p>
        </p:txBody>
      </p:sp>
      <p:sp>
        <p:nvSpPr>
          <p:cNvPr id="101389" name="文本框 202768"/>
          <p:cNvSpPr txBox="1">
            <a:spLocks noChangeArrowheads="1"/>
          </p:cNvSpPr>
          <p:nvPr/>
        </p:nvSpPr>
        <p:spPr bwMode="auto">
          <a:xfrm>
            <a:off x="1700213" y="1268414"/>
            <a:ext cx="40386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b="1">
                <a:latin typeface="Times New Roman" charset="0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</a:rPr>
              <a:t>8÷ (-4)=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 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-36÷ 6=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        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-12/25 ÷ (-3/5)=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___</a:t>
            </a:r>
            <a:r>
              <a:rPr lang="en-US" altLang="zh-CN" sz="2800">
                <a:latin typeface="黑体" charset="-122"/>
                <a:ea typeface="黑体" charset="-122"/>
              </a:rPr>
              <a:t>   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-72 ÷9=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___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3576638" y="1412875"/>
            <a:ext cx="5572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-2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452813" y="1987550"/>
            <a:ext cx="647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-6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4991100" y="2655888"/>
            <a:ext cx="8905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4/5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3376614" y="3294063"/>
            <a:ext cx="922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-8</a:t>
            </a:r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991101" y="1757363"/>
            <a:ext cx="1008063" cy="1941512"/>
            <a:chOff x="3232" y="3265"/>
            <a:chExt cx="1588" cy="3058"/>
          </a:xfrm>
        </p:grpSpPr>
        <p:sp>
          <p:nvSpPr>
            <p:cNvPr id="18" name="右箭头 17"/>
            <p:cNvSpPr/>
            <p:nvPr/>
          </p:nvSpPr>
          <p:spPr>
            <a:xfrm>
              <a:off x="3232" y="3265"/>
              <a:ext cx="1588" cy="453"/>
            </a:xfrm>
            <a:prstGeom prst="rightArrow">
              <a:avLst/>
            </a:prstGeom>
            <a:solidFill>
              <a:schemeClr val="accent5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" name="右箭头 19"/>
            <p:cNvSpPr/>
            <p:nvPr/>
          </p:nvSpPr>
          <p:spPr>
            <a:xfrm>
              <a:off x="3232" y="5870"/>
              <a:ext cx="1588" cy="453"/>
            </a:xfrm>
            <a:prstGeom prst="rightArrow">
              <a:avLst/>
            </a:prstGeom>
            <a:solidFill>
              <a:schemeClr val="accent5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noProof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98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77" grpId="0"/>
      <p:bldP spid="202778" grpId="0"/>
      <p:bldP spid="202779" grpId="0"/>
      <p:bldP spid="202780" grpId="0"/>
      <p:bldP spid="202781" grpId="0"/>
      <p:bldP spid="12" grpId="0"/>
      <p:bldP spid="13" grpId="0"/>
      <p:bldP spid="14" grpId="0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圆角矩形 31"/>
          <p:cNvSpPr>
            <a:spLocks noChangeArrowheads="1"/>
          </p:cNvSpPr>
          <p:nvPr/>
        </p:nvSpPr>
        <p:spPr bwMode="auto">
          <a:xfrm>
            <a:off x="1635602" y="480696"/>
            <a:ext cx="1430972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 dirty="0">
                <a:latin typeface="微软雅黑" charset="-122"/>
                <a:ea typeface="微软雅黑" charset="-122"/>
              </a:rPr>
              <a:t>比一比</a:t>
            </a:r>
          </a:p>
        </p:txBody>
      </p:sp>
      <p:grpSp>
        <p:nvGrpSpPr>
          <p:cNvPr id="102403" name="组合 31"/>
          <p:cNvGrpSpPr>
            <a:grpSpLocks/>
          </p:cNvGrpSpPr>
          <p:nvPr/>
        </p:nvGrpSpPr>
        <p:grpSpPr bwMode="auto">
          <a:xfrm>
            <a:off x="2135189" y="2205038"/>
            <a:ext cx="6340791" cy="730250"/>
            <a:chOff x="1016" y="3245"/>
            <a:chExt cx="9987" cy="1150"/>
          </a:xfrm>
        </p:grpSpPr>
        <p:sp>
          <p:nvSpPr>
            <p:cNvPr id="102404" name="文本框 12"/>
            <p:cNvSpPr txBox="1">
              <a:spLocks noChangeArrowheads="1"/>
            </p:cNvSpPr>
            <p:nvPr/>
          </p:nvSpPr>
          <p:spPr bwMode="auto">
            <a:xfrm>
              <a:off x="1016" y="3452"/>
              <a:ext cx="6333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zh-CN" altLang="en-US" sz="28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1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+6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400">
                  <a:latin typeface="黑体" charset="-122"/>
                  <a:ea typeface="黑体" charset="-122"/>
                </a:rPr>
                <a:t>÷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+2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400">
                  <a:latin typeface="黑体" charset="-122"/>
                  <a:ea typeface="黑体" charset="-122"/>
                </a:rPr>
                <a:t>=        </a:t>
              </a:r>
              <a:r>
                <a:rPr lang="en-US" altLang="zh-CN">
                  <a:latin typeface="黑体" charset="-122"/>
                  <a:ea typeface="黑体" charset="-122"/>
                </a:rPr>
                <a:t>           </a:t>
              </a:r>
            </a:p>
          </p:txBody>
        </p:sp>
        <p:graphicFrame>
          <p:nvGraphicFramePr>
            <p:cNvPr id="102405" name="对象 15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8701" y="3245"/>
            <a:ext cx="2120" cy="1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4" r:id="rId3" imgW="648150" imgH="393790" progId="Equation.3">
                    <p:embed/>
                  </p:oleObj>
                </mc:Choice>
                <mc:Fallback>
                  <p:oleObj r:id="rId3" imgW="648150" imgH="39379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701" y="3245"/>
                          <a:ext cx="2120" cy="1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06" name="文本框 25"/>
            <p:cNvSpPr txBox="1">
              <a:spLocks noChangeArrowheads="1"/>
            </p:cNvSpPr>
            <p:nvPr/>
          </p:nvSpPr>
          <p:spPr bwMode="auto">
            <a:xfrm>
              <a:off x="7199" y="3471"/>
              <a:ext cx="856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>
                  <a:latin typeface="黑体" charset="-122"/>
                  <a:ea typeface="黑体" charset="-122"/>
                  <a:sym typeface="宋体" charset="-122"/>
                </a:rPr>
                <a:t>+3</a:t>
              </a:r>
            </a:p>
          </p:txBody>
        </p:sp>
        <p:sp>
          <p:nvSpPr>
            <p:cNvPr id="102407" name="文本框 27"/>
            <p:cNvSpPr txBox="1">
              <a:spLocks noChangeArrowheads="1"/>
            </p:cNvSpPr>
            <p:nvPr/>
          </p:nvSpPr>
          <p:spPr bwMode="auto">
            <a:xfrm>
              <a:off x="10147" y="3470"/>
              <a:ext cx="856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>
                  <a:latin typeface="黑体" charset="-122"/>
                  <a:ea typeface="黑体" charset="-122"/>
                  <a:sym typeface="宋体" charset="-122"/>
                </a:rPr>
                <a:t>+3</a:t>
              </a:r>
            </a:p>
          </p:txBody>
        </p:sp>
      </p:grpSp>
      <p:grpSp>
        <p:nvGrpSpPr>
          <p:cNvPr id="102408" name="组合 30"/>
          <p:cNvGrpSpPr>
            <a:grpSpLocks/>
          </p:cNvGrpSpPr>
          <p:nvPr/>
        </p:nvGrpSpPr>
        <p:grpSpPr bwMode="auto">
          <a:xfrm>
            <a:off x="2136776" y="3954464"/>
            <a:ext cx="6446201" cy="865187"/>
            <a:chOff x="849" y="4946"/>
            <a:chExt cx="10155" cy="1363"/>
          </a:xfrm>
        </p:grpSpPr>
        <p:sp>
          <p:nvSpPr>
            <p:cNvPr id="102409" name="文本框 11"/>
            <p:cNvSpPr txBox="1">
              <a:spLocks noChangeArrowheads="1"/>
            </p:cNvSpPr>
            <p:nvPr/>
          </p:nvSpPr>
          <p:spPr bwMode="auto">
            <a:xfrm>
              <a:off x="849" y="5060"/>
              <a:ext cx="6336" cy="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zh-CN" altLang="en-US" sz="28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2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+6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800">
                  <a:latin typeface="黑体" charset="-122"/>
                  <a:ea typeface="黑体" charset="-122"/>
                </a:rPr>
                <a:t>÷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（</a:t>
              </a:r>
              <a:r>
                <a:rPr lang="en-US" altLang="zh-CN" sz="2800">
                  <a:latin typeface="黑体" charset="-122"/>
                  <a:ea typeface="黑体" charset="-122"/>
                </a:rPr>
                <a:t>-2</a:t>
              </a:r>
              <a:r>
                <a:rPr lang="zh-CN" altLang="en-US" sz="2800">
                  <a:latin typeface="黑体" charset="-122"/>
                  <a:ea typeface="黑体" charset="-122"/>
                </a:rPr>
                <a:t>）</a:t>
              </a:r>
              <a:r>
                <a:rPr lang="en-US" altLang="zh-CN" sz="2400">
                  <a:latin typeface="黑体" charset="-122"/>
                  <a:ea typeface="黑体" charset="-122"/>
                </a:rPr>
                <a:t>=        </a:t>
              </a:r>
            </a:p>
            <a:p>
              <a:pPr algn="ctr">
                <a:buFont typeface="Arial" charset="0"/>
                <a:buNone/>
              </a:pPr>
              <a:r>
                <a:rPr lang="en-US" altLang="zh-CN"/>
                <a:t>    </a:t>
              </a:r>
            </a:p>
          </p:txBody>
        </p:sp>
        <p:sp>
          <p:nvSpPr>
            <p:cNvPr id="102410" name="文本框 7"/>
            <p:cNvSpPr txBox="1">
              <a:spLocks noChangeArrowheads="1"/>
            </p:cNvSpPr>
            <p:nvPr/>
          </p:nvSpPr>
          <p:spPr bwMode="auto">
            <a:xfrm>
              <a:off x="6859" y="5059"/>
              <a:ext cx="857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>
                  <a:latin typeface="黑体" charset="-122"/>
                  <a:ea typeface="黑体" charset="-122"/>
                  <a:sym typeface="宋体" charset="-122"/>
                </a:rPr>
                <a:t>-3</a:t>
              </a:r>
            </a:p>
          </p:txBody>
        </p:sp>
        <p:graphicFrame>
          <p:nvGraphicFramePr>
            <p:cNvPr id="102411" name="对象 17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8447" y="4946"/>
            <a:ext cx="2222" cy="11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45" r:id="rId5" imgW="813160" imgH="393790" progId="Equation.3">
                    <p:embed/>
                  </p:oleObj>
                </mc:Choice>
                <mc:Fallback>
                  <p:oleObj r:id="rId5" imgW="813160" imgH="39379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47" y="4946"/>
                          <a:ext cx="2222" cy="11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412" name="文本框 28"/>
            <p:cNvSpPr txBox="1">
              <a:spLocks noChangeArrowheads="1"/>
            </p:cNvSpPr>
            <p:nvPr/>
          </p:nvSpPr>
          <p:spPr bwMode="auto">
            <a:xfrm>
              <a:off x="10147" y="5173"/>
              <a:ext cx="857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>
                  <a:latin typeface="黑体" charset="-122"/>
                  <a:ea typeface="黑体" charset="-122"/>
                  <a:sym typeface="宋体" charset="-122"/>
                </a:rPr>
                <a:t>-3</a:t>
              </a:r>
            </a:p>
          </p:txBody>
        </p:sp>
      </p:grpSp>
      <p:sp>
        <p:nvSpPr>
          <p:cNvPr id="102413" name="文本框 29"/>
          <p:cNvSpPr txBox="1">
            <a:spLocks noChangeArrowheads="1"/>
          </p:cNvSpPr>
          <p:nvPr/>
        </p:nvSpPr>
        <p:spPr bwMode="auto">
          <a:xfrm>
            <a:off x="2351088" y="1123950"/>
            <a:ext cx="7759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观察下列两组式子，你能找到它们的共同点吗？</a:t>
            </a:r>
          </a:p>
        </p:txBody>
      </p:sp>
      <p:grpSp>
        <p:nvGrpSpPr>
          <p:cNvPr id="10246" name="Group 9"/>
          <p:cNvGrpSpPr>
            <a:grpSpLocks/>
          </p:cNvGrpSpPr>
          <p:nvPr/>
        </p:nvGrpSpPr>
        <p:grpSpPr bwMode="auto">
          <a:xfrm>
            <a:off x="4489451" y="3827463"/>
            <a:ext cx="2747963" cy="296862"/>
            <a:chOff x="2821" y="1979"/>
            <a:chExt cx="1013" cy="136"/>
          </a:xfrm>
        </p:grpSpPr>
        <p:sp>
          <p:nvSpPr>
            <p:cNvPr id="102415" name="Line 10"/>
            <p:cNvSpPr>
              <a:spLocks noChangeShapeType="1"/>
            </p:cNvSpPr>
            <p:nvPr/>
          </p:nvSpPr>
          <p:spPr bwMode="auto">
            <a:xfrm>
              <a:off x="2821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6" name="Line 11"/>
            <p:cNvSpPr>
              <a:spLocks noChangeShapeType="1"/>
            </p:cNvSpPr>
            <p:nvPr/>
          </p:nvSpPr>
          <p:spPr bwMode="auto">
            <a:xfrm>
              <a:off x="2826" y="1979"/>
              <a:ext cx="100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7" name="Line 12"/>
            <p:cNvSpPr>
              <a:spLocks noChangeShapeType="1"/>
            </p:cNvSpPr>
            <p:nvPr/>
          </p:nvSpPr>
          <p:spPr bwMode="auto">
            <a:xfrm>
              <a:off x="3831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34" name="Group 9"/>
          <p:cNvGrpSpPr>
            <a:grpSpLocks/>
          </p:cNvGrpSpPr>
          <p:nvPr/>
        </p:nvGrpSpPr>
        <p:grpSpPr bwMode="auto">
          <a:xfrm>
            <a:off x="4486275" y="2133601"/>
            <a:ext cx="2838450" cy="296863"/>
            <a:chOff x="2850" y="1979"/>
            <a:chExt cx="989" cy="136"/>
          </a:xfrm>
        </p:grpSpPr>
        <p:sp>
          <p:nvSpPr>
            <p:cNvPr id="102419" name="Line 10"/>
            <p:cNvSpPr>
              <a:spLocks noChangeShapeType="1"/>
            </p:cNvSpPr>
            <p:nvPr/>
          </p:nvSpPr>
          <p:spPr bwMode="auto">
            <a:xfrm>
              <a:off x="2850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0" name="Line 11"/>
            <p:cNvSpPr>
              <a:spLocks noChangeShapeType="1"/>
            </p:cNvSpPr>
            <p:nvPr/>
          </p:nvSpPr>
          <p:spPr bwMode="auto">
            <a:xfrm>
              <a:off x="2855" y="1979"/>
              <a:ext cx="97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1" name="Line 12"/>
            <p:cNvSpPr>
              <a:spLocks noChangeShapeType="1"/>
            </p:cNvSpPr>
            <p:nvPr/>
          </p:nvSpPr>
          <p:spPr bwMode="auto">
            <a:xfrm>
              <a:off x="3839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cxnSp>
        <p:nvCxnSpPr>
          <p:cNvPr id="38" name="直接连接符 37"/>
          <p:cNvCxnSpPr>
            <a:cxnSpLocks noChangeShapeType="1"/>
          </p:cNvCxnSpPr>
          <p:nvPr/>
        </p:nvCxnSpPr>
        <p:spPr bwMode="auto">
          <a:xfrm>
            <a:off x="6094414" y="2779713"/>
            <a:ext cx="517525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" name="直接连接符 38"/>
          <p:cNvCxnSpPr>
            <a:cxnSpLocks noChangeShapeType="1"/>
          </p:cNvCxnSpPr>
          <p:nvPr/>
        </p:nvCxnSpPr>
        <p:spPr bwMode="auto">
          <a:xfrm>
            <a:off x="7967664" y="2781300"/>
            <a:ext cx="517525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直接连接符 39"/>
          <p:cNvCxnSpPr>
            <a:cxnSpLocks noChangeShapeType="1"/>
          </p:cNvCxnSpPr>
          <p:nvPr/>
        </p:nvCxnSpPr>
        <p:spPr bwMode="auto">
          <a:xfrm>
            <a:off x="8040689" y="4508500"/>
            <a:ext cx="517525" cy="0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" name="直接连接符 40"/>
          <p:cNvCxnSpPr>
            <a:cxnSpLocks noChangeShapeType="1"/>
          </p:cNvCxnSpPr>
          <p:nvPr/>
        </p:nvCxnSpPr>
        <p:spPr bwMode="auto">
          <a:xfrm>
            <a:off x="5986464" y="4462463"/>
            <a:ext cx="517525" cy="0"/>
          </a:xfrm>
          <a:prstGeom prst="lin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" name="文本框 45"/>
          <p:cNvSpPr txBox="1">
            <a:spLocks noChangeArrowheads="1"/>
          </p:cNvSpPr>
          <p:nvPr/>
        </p:nvSpPr>
        <p:spPr bwMode="auto">
          <a:xfrm>
            <a:off x="4924426" y="1687513"/>
            <a:ext cx="30575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“</a:t>
            </a: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÷</a:t>
            </a: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”</a:t>
            </a:r>
            <a:r>
              <a:rPr lang="zh-CN" altLang="en-US" sz="2800">
                <a:solidFill>
                  <a:srgbClr val="0000FF"/>
                </a:solidFill>
                <a:latin typeface="黑体" charset="-122"/>
                <a:ea typeface="黑体" charset="-122"/>
              </a:rPr>
              <a:t>变</a:t>
            </a:r>
            <a:r>
              <a:rPr lang="zh-CN" altLang="en-US" sz="2000">
                <a:solidFill>
                  <a:srgbClr val="0000FF"/>
                </a:solidFill>
                <a:latin typeface="黑体" charset="-122"/>
                <a:ea typeface="黑体" charset="-122"/>
              </a:rPr>
              <a:t>“</a:t>
            </a: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×</a:t>
            </a: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”</a:t>
            </a:r>
          </a:p>
        </p:txBody>
      </p:sp>
      <p:sp>
        <p:nvSpPr>
          <p:cNvPr id="47" name="文本框 46"/>
          <p:cNvSpPr txBox="1">
            <a:spLocks noChangeArrowheads="1"/>
          </p:cNvSpPr>
          <p:nvPr/>
        </p:nvSpPr>
        <p:spPr bwMode="auto">
          <a:xfrm>
            <a:off x="4924425" y="3357563"/>
            <a:ext cx="2571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“</a:t>
            </a: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÷</a:t>
            </a: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”</a:t>
            </a:r>
            <a:r>
              <a:rPr lang="zh-CN" altLang="en-US" sz="2800">
                <a:solidFill>
                  <a:srgbClr val="0000FF"/>
                </a:solidFill>
                <a:latin typeface="黑体" charset="-122"/>
                <a:ea typeface="黑体" charset="-122"/>
              </a:rPr>
              <a:t>变</a:t>
            </a:r>
            <a:r>
              <a:rPr lang="zh-CN" altLang="en-US" sz="2000">
                <a:solidFill>
                  <a:srgbClr val="0000FF"/>
                </a:solidFill>
                <a:latin typeface="黑体" charset="-122"/>
                <a:ea typeface="黑体" charset="-122"/>
              </a:rPr>
              <a:t>“</a:t>
            </a:r>
            <a:r>
              <a:rPr lang="en-US" altLang="zh-CN" sz="2800">
                <a:solidFill>
                  <a:srgbClr val="0000FF"/>
                </a:solidFill>
                <a:latin typeface="黑体" charset="-122"/>
                <a:ea typeface="黑体" charset="-122"/>
              </a:rPr>
              <a:t>×</a:t>
            </a:r>
            <a:r>
              <a:rPr lang="en-US" altLang="zh-CN" sz="2000">
                <a:solidFill>
                  <a:srgbClr val="0000FF"/>
                </a:solidFill>
                <a:latin typeface="黑体" charset="-122"/>
                <a:ea typeface="黑体" charset="-122"/>
              </a:rPr>
              <a:t>”</a:t>
            </a:r>
          </a:p>
        </p:txBody>
      </p:sp>
      <p:grpSp>
        <p:nvGrpSpPr>
          <p:cNvPr id="48" name="Group 9"/>
          <p:cNvGrpSpPr>
            <a:grpSpLocks/>
          </p:cNvGrpSpPr>
          <p:nvPr/>
        </p:nvGrpSpPr>
        <p:grpSpPr bwMode="auto">
          <a:xfrm rot="10800000">
            <a:off x="5226050" y="2825751"/>
            <a:ext cx="2351088" cy="531813"/>
            <a:chOff x="2909" y="1979"/>
            <a:chExt cx="933" cy="136"/>
          </a:xfrm>
        </p:grpSpPr>
        <p:sp>
          <p:nvSpPr>
            <p:cNvPr id="102429" name="Line 10"/>
            <p:cNvSpPr>
              <a:spLocks noChangeShapeType="1"/>
            </p:cNvSpPr>
            <p:nvPr/>
          </p:nvSpPr>
          <p:spPr bwMode="auto">
            <a:xfrm>
              <a:off x="3842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30" name="Line 11"/>
            <p:cNvSpPr>
              <a:spLocks noChangeShapeType="1"/>
            </p:cNvSpPr>
            <p:nvPr/>
          </p:nvSpPr>
          <p:spPr bwMode="auto">
            <a:xfrm>
              <a:off x="2909" y="1979"/>
              <a:ext cx="93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31" name="Line 12"/>
            <p:cNvSpPr>
              <a:spLocks noChangeShapeType="1"/>
            </p:cNvSpPr>
            <p:nvPr/>
          </p:nvSpPr>
          <p:spPr bwMode="auto">
            <a:xfrm>
              <a:off x="2912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52" name="文本框 51"/>
          <p:cNvSpPr txBox="1">
            <a:spLocks noChangeArrowheads="1"/>
          </p:cNvSpPr>
          <p:nvPr/>
        </p:nvSpPr>
        <p:spPr bwMode="auto">
          <a:xfrm>
            <a:off x="5519738" y="2924175"/>
            <a:ext cx="18653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互为倒数</a:t>
            </a:r>
          </a:p>
        </p:txBody>
      </p:sp>
      <p:grpSp>
        <p:nvGrpSpPr>
          <p:cNvPr id="53" name="Group 9"/>
          <p:cNvGrpSpPr>
            <a:grpSpLocks/>
          </p:cNvGrpSpPr>
          <p:nvPr/>
        </p:nvGrpSpPr>
        <p:grpSpPr bwMode="auto">
          <a:xfrm rot="10800000">
            <a:off x="5264151" y="4652963"/>
            <a:ext cx="2352675" cy="531812"/>
            <a:chOff x="2909" y="1979"/>
            <a:chExt cx="933" cy="136"/>
          </a:xfrm>
        </p:grpSpPr>
        <p:sp>
          <p:nvSpPr>
            <p:cNvPr id="102434" name="Line 10"/>
            <p:cNvSpPr>
              <a:spLocks noChangeShapeType="1"/>
            </p:cNvSpPr>
            <p:nvPr/>
          </p:nvSpPr>
          <p:spPr bwMode="auto">
            <a:xfrm>
              <a:off x="3842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35" name="Line 11"/>
            <p:cNvSpPr>
              <a:spLocks noChangeShapeType="1"/>
            </p:cNvSpPr>
            <p:nvPr/>
          </p:nvSpPr>
          <p:spPr bwMode="auto">
            <a:xfrm>
              <a:off x="2909" y="1979"/>
              <a:ext cx="93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36" name="Line 12"/>
            <p:cNvSpPr>
              <a:spLocks noChangeShapeType="1"/>
            </p:cNvSpPr>
            <p:nvPr/>
          </p:nvSpPr>
          <p:spPr bwMode="auto">
            <a:xfrm>
              <a:off x="2912" y="1979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57" name="文本框 56"/>
          <p:cNvSpPr txBox="1">
            <a:spLocks noChangeArrowheads="1"/>
          </p:cNvSpPr>
          <p:nvPr/>
        </p:nvSpPr>
        <p:spPr bwMode="auto">
          <a:xfrm>
            <a:off x="5591176" y="4652963"/>
            <a:ext cx="18653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互为倒数</a:t>
            </a:r>
          </a:p>
        </p:txBody>
      </p:sp>
      <p:sp>
        <p:nvSpPr>
          <p:cNvPr id="19485" name="AutoShape 29"/>
          <p:cNvSpPr>
            <a:spLocks noChangeArrowheads="1"/>
          </p:cNvSpPr>
          <p:nvPr/>
        </p:nvSpPr>
        <p:spPr bwMode="auto">
          <a:xfrm>
            <a:off x="5659438" y="5192713"/>
            <a:ext cx="4017962" cy="1295400"/>
          </a:xfrm>
          <a:prstGeom prst="cloudCallout">
            <a:avLst>
              <a:gd name="adj1" fmla="val -86074"/>
              <a:gd name="adj2" fmla="val -3296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AA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从中你能得出什么结论？</a:t>
            </a:r>
            <a:r>
              <a:rPr lang="zh-CN" altLang="en-US" sz="2400">
                <a:latin typeface="黑体" charset="-122"/>
                <a:ea typeface="黑体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06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52" grpId="0"/>
      <p:bldP spid="57" grpId="0"/>
      <p:bldP spid="19485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文本框 203777"/>
          <p:cNvSpPr txBox="1">
            <a:spLocks noChangeArrowheads="1"/>
          </p:cNvSpPr>
          <p:nvPr/>
        </p:nvSpPr>
        <p:spPr bwMode="auto">
          <a:xfrm>
            <a:off x="2781300" y="1004889"/>
            <a:ext cx="394970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有理数除法法则（一）</a:t>
            </a:r>
            <a:endParaRPr lang="zh-CN" altLang="en-US" sz="2800">
              <a:solidFill>
                <a:srgbClr val="FF0000"/>
              </a:solidFill>
              <a:latin typeface="黑体" charset="-122"/>
              <a:ea typeface="黑体" charset="-122"/>
            </a:endParaRPr>
          </a:p>
        </p:txBody>
      </p:sp>
      <p:sp>
        <p:nvSpPr>
          <p:cNvPr id="203779" name="文本框 203778"/>
          <p:cNvSpPr txBox="1">
            <a:spLocks noChangeArrowheads="1"/>
          </p:cNvSpPr>
          <p:nvPr/>
        </p:nvSpPr>
        <p:spPr bwMode="auto">
          <a:xfrm>
            <a:off x="2854325" y="3579813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用字母表示为</a:t>
            </a:r>
          </a:p>
        </p:txBody>
      </p:sp>
      <p:graphicFrame>
        <p:nvGraphicFramePr>
          <p:cNvPr id="203780" name="内容占位符 203779"/>
          <p:cNvGraphicFramePr>
            <a:graphicFrameLocks noGrp="1"/>
          </p:cNvGraphicFramePr>
          <p:nvPr>
            <p:ph sz="half" idx="4294967295"/>
          </p:nvPr>
        </p:nvGraphicFramePr>
        <p:xfrm>
          <a:off x="5084763" y="3227388"/>
          <a:ext cx="1873250" cy="120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8" r:id="rId3" imgW="788873" imgH="394256" progId="Equation.3">
                  <p:embed/>
                </p:oleObj>
              </mc:Choice>
              <mc:Fallback>
                <p:oleObj r:id="rId3" imgW="788873" imgH="394256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3227388"/>
                        <a:ext cx="1873250" cy="1204912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3782" name="内容占位符 203781"/>
          <p:cNvGraphicFramePr>
            <a:graphicFrameLocks noGrp="1"/>
          </p:cNvGraphicFramePr>
          <p:nvPr>
            <p:ph sz="quarter" idx="4294967295"/>
          </p:nvPr>
        </p:nvGraphicFramePr>
        <p:xfrm>
          <a:off x="7027864" y="3519489"/>
          <a:ext cx="1076325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9" r:id="rId5" imgW="459007" imgH="203843" progId="Equation.3">
                  <p:embed/>
                </p:oleObj>
              </mc:Choice>
              <mc:Fallback>
                <p:oleObj r:id="rId5" imgW="459007" imgH="203843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4" y="3519489"/>
                        <a:ext cx="1076325" cy="636587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817814" y="2147888"/>
            <a:ext cx="718658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除以一个不等于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的数，等于乘这个数的倒数</a:t>
            </a:r>
            <a:endParaRPr lang="zh-CN" altLang="en-US" sz="2800"/>
          </a:p>
        </p:txBody>
      </p:sp>
      <p:pic>
        <p:nvPicPr>
          <p:cNvPr id="103431" name="图片 1" descr="t01d07889df5f2d2b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8" y="3949700"/>
            <a:ext cx="14859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601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3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9" grpId="0"/>
      <p:bldP spid="6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标题 204801"/>
          <p:cNvSpPr>
            <a:spLocks noGrp="1" noChangeArrowheads="1"/>
          </p:cNvSpPr>
          <p:nvPr>
            <p:ph type="ctrTitle" idx="4294967295"/>
          </p:nvPr>
        </p:nvSpPr>
        <p:spPr>
          <a:xfrm>
            <a:off x="1993900" y="2143125"/>
            <a:ext cx="77724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US" altLang="zh-CN"/>
              <a:t> </a:t>
            </a:r>
          </a:p>
        </p:txBody>
      </p:sp>
      <p:grpSp>
        <p:nvGrpSpPr>
          <p:cNvPr id="104451" name="组合 204802"/>
          <p:cNvGrpSpPr>
            <a:grpSpLocks/>
          </p:cNvGrpSpPr>
          <p:nvPr/>
        </p:nvGrpSpPr>
        <p:grpSpPr bwMode="auto">
          <a:xfrm>
            <a:off x="2422525" y="1552576"/>
            <a:ext cx="7443788" cy="1616075"/>
            <a:chOff x="414" y="384"/>
            <a:chExt cx="4689" cy="1018"/>
          </a:xfrm>
        </p:grpSpPr>
        <p:sp>
          <p:nvSpPr>
            <p:cNvPr id="104452" name="文本框 204803"/>
            <p:cNvSpPr txBox="1">
              <a:spLocks noChangeArrowheads="1"/>
            </p:cNvSpPr>
            <p:nvPr/>
          </p:nvSpPr>
          <p:spPr bwMode="auto">
            <a:xfrm>
              <a:off x="414" y="384"/>
              <a:ext cx="4689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latin typeface="Times New Roman" charset="0"/>
                  <a:ea typeface="黑体" charset="-122"/>
                </a:rPr>
                <a:t>利用上面的除法法则计算下列各题：</a:t>
              </a:r>
            </a:p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1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-54    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-9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）；（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-27      3</a:t>
              </a:r>
              <a:r>
                <a:rPr lang="zh-CN" altLang="en-US" sz="2400">
                  <a:latin typeface="Times New Roman" charset="0"/>
                  <a:ea typeface="黑体" charset="-122"/>
                  <a:sym typeface="Arial" charset="0"/>
                </a:rPr>
                <a:t>；</a:t>
              </a:r>
              <a:endParaRPr lang="zh-CN" altLang="en-US" sz="2400">
                <a:latin typeface="Times New Roman" charset="0"/>
                <a:ea typeface="黑体" charset="-122"/>
              </a:endParaRPr>
            </a:p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3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0     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-7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）；  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4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-24      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-6</a:t>
              </a:r>
              <a:r>
                <a:rPr lang="zh-CN" altLang="en-US" sz="2400">
                  <a:latin typeface="Times New Roman" charset="0"/>
                  <a:ea typeface="黑体" charset="-122"/>
                </a:rPr>
                <a:t>）</a:t>
              </a:r>
              <a:r>
                <a:rPr lang="en-US" altLang="zh-CN" sz="2400">
                  <a:latin typeface="Times New Roman" charset="0"/>
                  <a:ea typeface="黑体" charset="-122"/>
                </a:rPr>
                <a:t>.</a:t>
              </a:r>
            </a:p>
          </p:txBody>
        </p:sp>
        <p:graphicFrame>
          <p:nvGraphicFramePr>
            <p:cNvPr id="104453" name="对象 204804"/>
            <p:cNvGraphicFramePr>
              <a:graphicFrameLocks/>
            </p:cNvGraphicFramePr>
            <p:nvPr/>
          </p:nvGraphicFramePr>
          <p:xfrm>
            <a:off x="1204" y="755"/>
            <a:ext cx="206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8" r:id="rId3" imgW="128393" imgH="128393" progId="Equation.3">
                    <p:embed/>
                  </p:oleObj>
                </mc:Choice>
                <mc:Fallback>
                  <p:oleObj r:id="rId3" imgW="128393" imgH="128393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4" y="755"/>
                          <a:ext cx="206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54" name="对象 204805"/>
            <p:cNvGraphicFramePr>
              <a:graphicFrameLocks/>
            </p:cNvGraphicFramePr>
            <p:nvPr/>
          </p:nvGraphicFramePr>
          <p:xfrm>
            <a:off x="2911" y="753"/>
            <a:ext cx="2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09" r:id="rId5" imgW="128393" imgH="128393" progId="Equation.3">
                    <p:embed/>
                  </p:oleObj>
                </mc:Choice>
                <mc:Fallback>
                  <p:oleObj r:id="rId5" imgW="128393" imgH="128393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" y="753"/>
                          <a:ext cx="2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55" name="对象 204806"/>
            <p:cNvGraphicFramePr>
              <a:graphicFrameLocks/>
            </p:cNvGraphicFramePr>
            <p:nvPr/>
          </p:nvGraphicFramePr>
          <p:xfrm>
            <a:off x="1112" y="1118"/>
            <a:ext cx="232" cy="2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10" r:id="rId6" imgW="128393" imgH="128393" progId="Equation.3">
                    <p:embed/>
                  </p:oleObj>
                </mc:Choice>
                <mc:Fallback>
                  <p:oleObj r:id="rId6" imgW="128393" imgH="128393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2" y="1118"/>
                          <a:ext cx="232" cy="2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56" name="对象 204807"/>
            <p:cNvGraphicFramePr>
              <a:graphicFrameLocks/>
            </p:cNvGraphicFramePr>
            <p:nvPr/>
          </p:nvGraphicFramePr>
          <p:xfrm>
            <a:off x="2911" y="1088"/>
            <a:ext cx="280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11" r:id="rId7" imgW="128393" imgH="128393" progId="Equation.3">
                    <p:embed/>
                  </p:oleObj>
                </mc:Choice>
                <mc:Fallback>
                  <p:oleObj r:id="rId7" imgW="128393" imgH="128393" progId="Equation.3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11" y="1088"/>
                          <a:ext cx="280" cy="2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4809" name="文本框 204808"/>
          <p:cNvSpPr txBox="1">
            <a:spLocks noChangeArrowheads="1"/>
          </p:cNvSpPr>
          <p:nvPr/>
        </p:nvSpPr>
        <p:spPr bwMode="auto">
          <a:xfrm>
            <a:off x="2422526" y="3536950"/>
            <a:ext cx="7673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思考</a:t>
            </a:r>
            <a:r>
              <a:rPr lang="zh-CN" altLang="en-US" sz="2800">
                <a:latin typeface="黑体" charset="-122"/>
                <a:ea typeface="黑体" charset="-122"/>
              </a:rPr>
              <a:t>：从上面我们能发现商的符号有什么规律？</a:t>
            </a:r>
          </a:p>
        </p:txBody>
      </p:sp>
      <p:pic>
        <p:nvPicPr>
          <p:cNvPr id="104458" name="图片 1" descr="4bc53a40c2b6652f15b56bbe4374d24791a5732c4e425-JXj9Cl_fw65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9" y="4310063"/>
            <a:ext cx="3425825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88649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0" name="文本框 204809"/>
          <p:cNvSpPr txBox="1">
            <a:spLocks noChangeArrowheads="1"/>
          </p:cNvSpPr>
          <p:nvPr/>
        </p:nvSpPr>
        <p:spPr bwMode="auto">
          <a:xfrm>
            <a:off x="2330451" y="2044700"/>
            <a:ext cx="80930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两数相除，同号得正，异号得负，并把绝对值相除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除以任何一个不等于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的数，都得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0</a:t>
            </a:r>
          </a:p>
        </p:txBody>
      </p:sp>
      <p:sp>
        <p:nvSpPr>
          <p:cNvPr id="204811" name="文本框 204810"/>
          <p:cNvSpPr txBox="1">
            <a:spLocks noChangeArrowheads="1"/>
          </p:cNvSpPr>
          <p:nvPr/>
        </p:nvSpPr>
        <p:spPr bwMode="auto">
          <a:xfrm>
            <a:off x="2278064" y="1419225"/>
            <a:ext cx="43211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有理数除法法则（二）</a:t>
            </a:r>
          </a:p>
        </p:txBody>
      </p:sp>
      <p:pic>
        <p:nvPicPr>
          <p:cNvPr id="105476" name="图片 1" descr="t01d07889df5f2d2b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451" y="4000501"/>
            <a:ext cx="1484313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511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4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0" grpId="0"/>
      <p:bldP spid="2048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文本框 205825"/>
          <p:cNvSpPr txBox="1">
            <a:spLocks noChangeArrowheads="1"/>
          </p:cNvSpPr>
          <p:nvPr/>
        </p:nvSpPr>
        <p:spPr bwMode="auto">
          <a:xfrm>
            <a:off x="2420938" y="1193800"/>
            <a:ext cx="75612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  </a:t>
            </a:r>
            <a:r>
              <a:rPr lang="zh-CN" altLang="en-US" sz="2800">
                <a:latin typeface="黑体" charset="-122"/>
                <a:ea typeface="黑体" charset="-122"/>
              </a:rPr>
              <a:t>到现在为止我们有了两个除法法则，那么两个法则是不是都可以用于解决两数相除呢？</a:t>
            </a:r>
          </a:p>
        </p:txBody>
      </p:sp>
      <p:sp>
        <p:nvSpPr>
          <p:cNvPr id="205836" name="文本框 205835"/>
          <p:cNvSpPr txBox="1">
            <a:spLocks noChangeArrowheads="1"/>
          </p:cNvSpPr>
          <p:nvPr/>
        </p:nvSpPr>
        <p:spPr bwMode="auto">
          <a:xfrm>
            <a:off x="2403476" y="3925888"/>
            <a:ext cx="784542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两个法则都可以用来求两个有理数相除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 2.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如果两数相除，能够整除的就选择法则二，不能够整除的就选择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用法则一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419350" y="796925"/>
            <a:ext cx="13604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思考：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403475" y="3397250"/>
            <a:ext cx="1676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要点归纳：</a:t>
            </a:r>
          </a:p>
        </p:txBody>
      </p:sp>
    </p:spTree>
    <p:extLst>
      <p:ext uri="{BB962C8B-B14F-4D97-AF65-F5344CB8AC3E}">
        <p14:creationId xmlns:p14="http://schemas.microsoft.com/office/powerpoint/2010/main" val="1280095420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36" grpId="0"/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927226" y="1266825"/>
            <a:ext cx="83597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1</a:t>
            </a:r>
            <a:r>
              <a:rPr lang="en-US" altLang="zh-CN" sz="2800"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计算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1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）（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-36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）  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9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；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400">
                <a:latin typeface="Times New Roman" charset="0"/>
                <a:ea typeface="黑体" charset="-122"/>
                <a:sym typeface="Wingdings" charset="2"/>
              </a:rPr>
              <a:t>                   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  <a:sym typeface="Wingdings" charset="2"/>
              </a:rPr>
              <a:t>）           </a:t>
            </a:r>
            <a:r>
              <a:rPr lang="en-US" altLang="zh-CN" sz="2800">
                <a:latin typeface="黑体" charset="-122"/>
                <a:ea typeface="黑体" charset="-122"/>
                <a:sym typeface="Wingdings" charset="2"/>
              </a:rPr>
              <a:t>. </a:t>
            </a:r>
          </a:p>
        </p:txBody>
      </p:sp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5426075" y="1503363"/>
          <a:ext cx="368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8" r:id="rId3" imgW="128393" imgH="128393" progId="Equation.3">
                  <p:embed/>
                </p:oleObj>
              </mc:Choice>
              <mc:Fallback>
                <p:oleObj r:id="rId3" imgW="128393" imgH="128393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6075" y="1503363"/>
                        <a:ext cx="368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133600" y="3095626"/>
            <a:ext cx="6400800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解：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）（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-36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）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9=-(36   9)=-4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；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         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    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Wingdings" charset="2"/>
              </a:rPr>
              <a:t>）</a:t>
            </a:r>
          </a:p>
        </p:txBody>
      </p:sp>
      <p:graphicFrame>
        <p:nvGraphicFramePr>
          <p:cNvPr id="7" name="对象 6"/>
          <p:cNvGraphicFramePr>
            <a:graphicFrameLocks/>
          </p:cNvGraphicFramePr>
          <p:nvPr/>
        </p:nvGraphicFramePr>
        <p:xfrm>
          <a:off x="4841875" y="3155950"/>
          <a:ext cx="368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9" r:id="rId5" imgW="128235" imgH="128235" progId="Equation.3">
                  <p:embed/>
                </p:oleObj>
              </mc:Choice>
              <mc:Fallback>
                <p:oleObj r:id="rId5" imgW="128235" imgH="1282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1875" y="3155950"/>
                        <a:ext cx="368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/>
          </p:cNvGraphicFramePr>
          <p:nvPr/>
        </p:nvGraphicFramePr>
        <p:xfrm>
          <a:off x="6350000" y="3155950"/>
          <a:ext cx="368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0" r:id="rId7" imgW="128235" imgH="128235" progId="Equation.3">
                  <p:embed/>
                </p:oleObj>
              </mc:Choice>
              <mc:Fallback>
                <p:oleObj r:id="rId7" imgW="128235" imgH="1282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000" y="3155950"/>
                        <a:ext cx="368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/>
          </p:cNvGraphicFramePr>
          <p:nvPr/>
        </p:nvGraphicFramePr>
        <p:xfrm>
          <a:off x="4318000" y="1865313"/>
          <a:ext cx="2032000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1" r:id="rId9" imgW="865102" imgH="394385" progId="Equation.3">
                  <p:embed/>
                </p:oleObj>
              </mc:Choice>
              <mc:Fallback>
                <p:oleObj r:id="rId9" imgW="865102" imgH="39438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0" y="1865313"/>
                        <a:ext cx="2032000" cy="77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/>
          </p:cNvGraphicFramePr>
          <p:nvPr/>
        </p:nvGraphicFramePr>
        <p:xfrm>
          <a:off x="3816350" y="4133850"/>
          <a:ext cx="4559300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2" r:id="rId11" imgW="2108160" imgH="393480" progId="Equation.3">
                  <p:embed/>
                </p:oleObj>
              </mc:Choice>
              <mc:Fallback>
                <p:oleObj r:id="rId11" imgW="2108160" imgH="39348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6350" y="4133850"/>
                        <a:ext cx="4559300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529" name="圆角矩形 31"/>
          <p:cNvSpPr>
            <a:spLocks noChangeArrowheads="1"/>
          </p:cNvSpPr>
          <p:nvPr/>
        </p:nvSpPr>
        <p:spPr bwMode="auto">
          <a:xfrm>
            <a:off x="1927225" y="701676"/>
            <a:ext cx="1428750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典例精析</a:t>
            </a:r>
          </a:p>
        </p:txBody>
      </p:sp>
    </p:spTree>
    <p:extLst>
      <p:ext uri="{BB962C8B-B14F-4D97-AF65-F5344CB8AC3E}">
        <p14:creationId xmlns:p14="http://schemas.microsoft.com/office/powerpoint/2010/main" val="1072548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图片 44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325" y="2025650"/>
            <a:ext cx="2732088" cy="330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文本框 44037"/>
          <p:cNvSpPr txBox="1">
            <a:spLocks noChangeArrowheads="1"/>
          </p:cNvSpPr>
          <p:nvPr/>
        </p:nvSpPr>
        <p:spPr bwMode="auto">
          <a:xfrm>
            <a:off x="5216526" y="2017713"/>
            <a:ext cx="12985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楷体_GB2312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楷体_GB2312" charset="0"/>
              </a:rPr>
              <a:t>4</a:t>
            </a:r>
          </a:p>
        </p:txBody>
      </p:sp>
      <p:sp>
        <p:nvSpPr>
          <p:cNvPr id="44039" name="文本框 44038"/>
          <p:cNvSpPr txBox="1">
            <a:spLocks noChangeArrowheads="1"/>
          </p:cNvSpPr>
          <p:nvPr/>
        </p:nvSpPr>
        <p:spPr bwMode="auto">
          <a:xfrm>
            <a:off x="5216526" y="2741613"/>
            <a:ext cx="1298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楷体_GB2312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楷体_GB2312" charset="0"/>
              </a:rPr>
              <a:t>8</a:t>
            </a:r>
          </a:p>
        </p:txBody>
      </p:sp>
      <p:sp>
        <p:nvSpPr>
          <p:cNvPr id="44040" name="文本框 44039"/>
          <p:cNvSpPr txBox="1">
            <a:spLocks noChangeArrowheads="1"/>
          </p:cNvSpPr>
          <p:nvPr/>
        </p:nvSpPr>
        <p:spPr bwMode="auto">
          <a:xfrm>
            <a:off x="5524500" y="3676651"/>
            <a:ext cx="4143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楷体_GB2312" charset="0"/>
              </a:rPr>
              <a:t>0</a:t>
            </a:r>
          </a:p>
        </p:txBody>
      </p:sp>
      <p:pic>
        <p:nvPicPr>
          <p:cNvPr id="44042" name="图片 440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288" y="4459288"/>
            <a:ext cx="4445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6" name="文本框 44045"/>
          <p:cNvSpPr txBox="1">
            <a:spLocks noChangeArrowheads="1"/>
          </p:cNvSpPr>
          <p:nvPr/>
        </p:nvSpPr>
        <p:spPr bwMode="auto">
          <a:xfrm>
            <a:off x="2352675" y="1292225"/>
            <a:ext cx="15255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计算：</a:t>
            </a:r>
          </a:p>
        </p:txBody>
      </p:sp>
      <p:sp>
        <p:nvSpPr>
          <p:cNvPr id="108552" name="圆角矩形 31"/>
          <p:cNvSpPr>
            <a:spLocks noChangeArrowheads="1"/>
          </p:cNvSpPr>
          <p:nvPr/>
        </p:nvSpPr>
        <p:spPr bwMode="auto">
          <a:xfrm>
            <a:off x="2401889" y="714376"/>
            <a:ext cx="10953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练一练</a:t>
            </a:r>
          </a:p>
        </p:txBody>
      </p:sp>
      <p:pic>
        <p:nvPicPr>
          <p:cNvPr id="108553" name="图片 1" descr="t01235526c7148b81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438" y="2536825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44340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39" grpId="0"/>
      <p:bldP spid="44040" grpId="0"/>
      <p:bldP spid="4404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云形标注 206849"/>
          <p:cNvSpPr>
            <a:spLocks noChangeArrowheads="1"/>
          </p:cNvSpPr>
          <p:nvPr/>
        </p:nvSpPr>
        <p:spPr bwMode="auto">
          <a:xfrm>
            <a:off x="3810001" y="784225"/>
            <a:ext cx="4213225" cy="1169988"/>
          </a:xfrm>
          <a:prstGeom prst="cloudCallout">
            <a:avLst>
              <a:gd name="adj1" fmla="val -65991"/>
              <a:gd name="adj2" fmla="val -7234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endParaRPr lang="x-none" altLang="x-none"/>
          </a:p>
        </p:txBody>
      </p:sp>
      <p:sp>
        <p:nvSpPr>
          <p:cNvPr id="206851" name="文本框 206850"/>
          <p:cNvSpPr txBox="1">
            <a:spLocks noChangeArrowheads="1"/>
          </p:cNvSpPr>
          <p:nvPr/>
        </p:nvSpPr>
        <p:spPr bwMode="auto">
          <a:xfrm>
            <a:off x="4352926" y="1165225"/>
            <a:ext cx="3395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400">
                <a:solidFill>
                  <a:srgbClr val="0000FF"/>
                </a:solidFill>
                <a:latin typeface="Times New Roman" charset="0"/>
                <a:ea typeface="黑体" charset="-122"/>
              </a:rPr>
              <a:t>除法还有哪些形式呢？</a:t>
            </a:r>
          </a:p>
        </p:txBody>
      </p:sp>
      <p:sp>
        <p:nvSpPr>
          <p:cNvPr id="206852" name="矩形 206851"/>
          <p:cNvSpPr>
            <a:spLocks noChangeArrowheads="1"/>
          </p:cNvSpPr>
          <p:nvPr/>
        </p:nvSpPr>
        <p:spPr bwMode="auto">
          <a:xfrm>
            <a:off x="2638425" y="2019628"/>
            <a:ext cx="35060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2</a:t>
            </a:r>
            <a:r>
              <a:rPr lang="en-US" altLang="zh-CN" sz="2800">
                <a:latin typeface="Times New Roman" charset="0"/>
                <a:ea typeface="黑体" charset="-122"/>
              </a:rPr>
              <a:t>  </a:t>
            </a:r>
            <a:r>
              <a:rPr lang="zh-CN" altLang="en-US" sz="2800">
                <a:latin typeface="Times New Roman" charset="0"/>
                <a:ea typeface="黑体" charset="-122"/>
              </a:rPr>
              <a:t>化简下列各式： </a:t>
            </a:r>
          </a:p>
        </p:txBody>
      </p:sp>
      <p:graphicFrame>
        <p:nvGraphicFramePr>
          <p:cNvPr id="206853" name="对象 206852"/>
          <p:cNvGraphicFramePr>
            <a:graphicFrameLocks/>
          </p:cNvGraphicFramePr>
          <p:nvPr/>
        </p:nvGraphicFramePr>
        <p:xfrm>
          <a:off x="3490913" y="2606676"/>
          <a:ext cx="2436812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4" r:id="rId4" imgW="1004938" imgH="394256" progId="Equation.3">
                  <p:embed/>
                </p:oleObj>
              </mc:Choice>
              <mc:Fallback>
                <p:oleObj r:id="rId4" imgW="1004938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0913" y="2606676"/>
                        <a:ext cx="2436812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854" name="对象 206853"/>
          <p:cNvGraphicFramePr>
            <a:graphicFrameLocks/>
          </p:cNvGraphicFramePr>
          <p:nvPr/>
        </p:nvGraphicFramePr>
        <p:xfrm>
          <a:off x="2659064" y="3500439"/>
          <a:ext cx="3862387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5" r:id="rId6" imgW="1412180" imgH="394256" progId="Equation.3">
                  <p:embed/>
                </p:oleObj>
              </mc:Choice>
              <mc:Fallback>
                <p:oleObj r:id="rId6" imgW="1412180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9064" y="3500439"/>
                        <a:ext cx="3862387" cy="95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855" name="对象 206854"/>
          <p:cNvGraphicFramePr>
            <a:graphicFrameLocks/>
          </p:cNvGraphicFramePr>
          <p:nvPr/>
        </p:nvGraphicFramePr>
        <p:xfrm>
          <a:off x="6450014" y="3714750"/>
          <a:ext cx="915987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6" r:id="rId8" imgW="331425" imgH="165532" progId="Equation.3">
                  <p:embed/>
                </p:oleObj>
              </mc:Choice>
              <mc:Fallback>
                <p:oleObj r:id="rId8" imgW="331425" imgH="165532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0014" y="3714750"/>
                        <a:ext cx="915987" cy="382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856" name="对象 206855"/>
          <p:cNvGraphicFramePr>
            <a:graphicFrameLocks/>
          </p:cNvGraphicFramePr>
          <p:nvPr/>
        </p:nvGraphicFramePr>
        <p:xfrm>
          <a:off x="3389314" y="4456114"/>
          <a:ext cx="3362325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7" r:id="rId10" imgW="1476026" imgH="394256" progId="Equation.3">
                  <p:embed/>
                </p:oleObj>
              </mc:Choice>
              <mc:Fallback>
                <p:oleObj r:id="rId10" imgW="1476026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9314" y="4456114"/>
                        <a:ext cx="3362325" cy="935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857" name="对象 206856"/>
          <p:cNvGraphicFramePr>
            <a:graphicFrameLocks/>
          </p:cNvGraphicFramePr>
          <p:nvPr/>
        </p:nvGraphicFramePr>
        <p:xfrm>
          <a:off x="8348664" y="4424364"/>
          <a:ext cx="873125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8" r:id="rId12" imgW="318414" imgH="395035" progId="Equation.3">
                  <p:embed/>
                </p:oleObj>
              </mc:Choice>
              <mc:Fallback>
                <p:oleObj r:id="rId12" imgW="318414" imgH="39503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8664" y="4424364"/>
                        <a:ext cx="873125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858" name="内容占位符 206857"/>
          <p:cNvGraphicFramePr>
            <a:graphicFrameLocks noGrp="1"/>
          </p:cNvGraphicFramePr>
          <p:nvPr>
            <p:ph sz="half" idx="4294967295"/>
          </p:nvPr>
        </p:nvGraphicFramePr>
        <p:xfrm>
          <a:off x="6657976" y="4676775"/>
          <a:ext cx="1738313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9" r:id="rId14" imgW="585072" imgH="177830" progId="Equation.3">
                  <p:embed/>
                </p:oleObj>
              </mc:Choice>
              <mc:Fallback>
                <p:oleObj r:id="rId14" imgW="585072" imgH="177830" progId="Equation.3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7976" y="4676775"/>
                        <a:ext cx="1738313" cy="427038"/>
                      </a:xfrm>
                      <a:prstGeom prst="rect">
                        <a:avLst/>
                      </a:prstGeom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9579" name="图片 1" descr="22u58PICPD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0" y="1954213"/>
            <a:ext cx="240030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871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0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6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06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0" grpId="0" bldLvl="0"/>
      <p:bldP spid="206851" grpId="0"/>
      <p:bldP spid="20685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文本占位符 208897"/>
          <p:cNvSpPr>
            <a:spLocks noGrp="1" noChangeArrowheads="1"/>
          </p:cNvSpPr>
          <p:nvPr>
            <p:ph idx="4294967295"/>
          </p:nvPr>
        </p:nvSpPr>
        <p:spPr>
          <a:xfrm>
            <a:off x="1500188" y="1146175"/>
            <a:ext cx="8458201" cy="1403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buFontTx/>
              <a:buNone/>
            </a:pPr>
            <a:r>
              <a:rPr lang="en-US" altLang="zh-CN" sz="2400">
                <a:solidFill>
                  <a:srgbClr val="269999"/>
                </a:solidFill>
                <a:latin typeface="Times New Roman" charset="0"/>
                <a:ea typeface="黑体" charset="-122"/>
              </a:rPr>
              <a:t>          </a:t>
            </a:r>
            <a:r>
              <a:rPr lang="zh-CN" altLang="en-US">
                <a:solidFill>
                  <a:srgbClr val="269999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>
                <a:solidFill>
                  <a:srgbClr val="269999"/>
                </a:solidFill>
                <a:latin typeface="黑体" charset="-122"/>
                <a:ea typeface="黑体" charset="-122"/>
              </a:rPr>
              <a:t>3</a:t>
            </a:r>
            <a:r>
              <a:rPr lang="en-US" altLang="zh-CN">
                <a:latin typeface="黑体" charset="-122"/>
                <a:ea typeface="黑体" charset="-122"/>
              </a:rPr>
              <a:t>  </a:t>
            </a:r>
            <a:r>
              <a:rPr lang="zh-CN" altLang="en-US">
                <a:latin typeface="黑体" charset="-122"/>
                <a:ea typeface="黑体" charset="-122"/>
              </a:rPr>
              <a:t>计算</a:t>
            </a:r>
          </a:p>
          <a:p>
            <a:pPr>
              <a:buFontTx/>
              <a:buNone/>
            </a:pPr>
            <a:endParaRPr lang="zh-CN" altLang="en-US" sz="2400">
              <a:latin typeface="Times New Roman" charset="0"/>
              <a:ea typeface="黑体" charset="-122"/>
            </a:endParaRPr>
          </a:p>
          <a:p>
            <a:pPr>
              <a:buFontTx/>
              <a:buNone/>
            </a:pPr>
            <a:r>
              <a:rPr lang="zh-CN" altLang="en-US" sz="2400">
                <a:latin typeface="Times New Roman" charset="0"/>
                <a:ea typeface="黑体" charset="-122"/>
              </a:rPr>
              <a:t>         （</a:t>
            </a:r>
            <a:r>
              <a:rPr lang="en-US" altLang="zh-CN" sz="2400">
                <a:latin typeface="Times New Roman" charset="0"/>
                <a:ea typeface="黑体" charset="-122"/>
              </a:rPr>
              <a:t>1</a:t>
            </a:r>
            <a:r>
              <a:rPr lang="zh-CN" altLang="en-US" sz="2400">
                <a:latin typeface="Times New Roman" charset="0"/>
                <a:ea typeface="黑体" charset="-122"/>
              </a:rPr>
              <a:t>）</a:t>
            </a:r>
          </a:p>
        </p:txBody>
      </p:sp>
      <p:graphicFrame>
        <p:nvGraphicFramePr>
          <p:cNvPr id="110595" name="对象 208898"/>
          <p:cNvGraphicFramePr>
            <a:graphicFrameLocks/>
          </p:cNvGraphicFramePr>
          <p:nvPr/>
        </p:nvGraphicFramePr>
        <p:xfrm>
          <a:off x="2998788" y="1838326"/>
          <a:ext cx="21907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4" r:id="rId3" imgW="1030489" imgH="432551" progId="Equation.3">
                  <p:embed/>
                </p:oleObj>
              </mc:Choice>
              <mc:Fallback>
                <p:oleObj r:id="rId3" imgW="1030489" imgH="432551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8788" y="1838326"/>
                        <a:ext cx="21907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900" name="文本框 208899"/>
          <p:cNvSpPr txBox="1">
            <a:spLocks noChangeArrowheads="1"/>
          </p:cNvSpPr>
          <p:nvPr/>
        </p:nvSpPr>
        <p:spPr bwMode="auto">
          <a:xfrm>
            <a:off x="2351088" y="2981325"/>
            <a:ext cx="2501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:(1)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原式</a:t>
            </a:r>
          </a:p>
        </p:txBody>
      </p:sp>
      <p:graphicFrame>
        <p:nvGraphicFramePr>
          <p:cNvPr id="208901" name="对象 208900"/>
          <p:cNvGraphicFramePr>
            <a:graphicFrameLocks/>
          </p:cNvGraphicFramePr>
          <p:nvPr/>
        </p:nvGraphicFramePr>
        <p:xfrm>
          <a:off x="4203700" y="4319589"/>
          <a:ext cx="2393950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5" r:id="rId5" imgW="1042762" imgH="813802" progId="Equation.3">
                  <p:embed/>
                </p:oleObj>
              </mc:Choice>
              <mc:Fallback>
                <p:oleObj r:id="rId5" imgW="1042762" imgH="813802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4319589"/>
                        <a:ext cx="2393950" cy="162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8902" name="对象 208901"/>
          <p:cNvGraphicFramePr>
            <a:graphicFrameLocks/>
          </p:cNvGraphicFramePr>
          <p:nvPr/>
        </p:nvGraphicFramePr>
        <p:xfrm>
          <a:off x="4276725" y="2828926"/>
          <a:ext cx="1485900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6" r:id="rId7" imgW="699778" imgH="394256" progId="Equation.3">
                  <p:embed/>
                </p:oleObj>
              </mc:Choice>
              <mc:Fallback>
                <p:oleObj r:id="rId7" imgW="699778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6725" y="2828926"/>
                        <a:ext cx="1485900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8903" name="对象 208902"/>
          <p:cNvGraphicFramePr>
            <a:graphicFrameLocks/>
          </p:cNvGraphicFramePr>
          <p:nvPr/>
        </p:nvGraphicFramePr>
        <p:xfrm>
          <a:off x="4203700" y="3552826"/>
          <a:ext cx="2393950" cy="76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7" r:id="rId9" imgW="928828" imgH="394256" progId="Equation.3">
                  <p:embed/>
                </p:oleObj>
              </mc:Choice>
              <mc:Fallback>
                <p:oleObj r:id="rId9" imgW="928828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3552826"/>
                        <a:ext cx="2393950" cy="76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00" name="对象 208903"/>
          <p:cNvGraphicFramePr>
            <a:graphicFrameLocks/>
          </p:cNvGraphicFramePr>
          <p:nvPr/>
        </p:nvGraphicFramePr>
        <p:xfrm>
          <a:off x="7208839" y="1743075"/>
          <a:ext cx="2149475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8" r:id="rId11" imgW="1005045" imgH="394385" progId="Equation.3">
                  <p:embed/>
                </p:oleObj>
              </mc:Choice>
              <mc:Fallback>
                <p:oleObj r:id="rId11" imgW="1005045" imgH="39438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8839" y="1743075"/>
                        <a:ext cx="2149475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01" name="对象 208904"/>
          <p:cNvGraphicFramePr>
            <a:graphicFrameLocks/>
          </p:cNvGraphicFramePr>
          <p:nvPr/>
        </p:nvGraphicFramePr>
        <p:xfrm>
          <a:off x="9104314" y="3235326"/>
          <a:ext cx="26987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89" r:id="rId13" imgW="114848" imgH="216936" progId="Equation.3">
                  <p:embed/>
                </p:oleObj>
              </mc:Choice>
              <mc:Fallback>
                <p:oleObj r:id="rId13" imgW="114848" imgH="21693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04314" y="3235326"/>
                        <a:ext cx="269875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8906" name="对象 208905"/>
          <p:cNvGraphicFramePr>
            <a:graphicFrameLocks/>
          </p:cNvGraphicFramePr>
          <p:nvPr/>
        </p:nvGraphicFramePr>
        <p:xfrm>
          <a:off x="8015288" y="2749550"/>
          <a:ext cx="1509712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0" r:id="rId15" imgW="699778" imgH="394256" progId="Equation.3">
                  <p:embed/>
                </p:oleObj>
              </mc:Choice>
              <mc:Fallback>
                <p:oleObj r:id="rId15" imgW="699778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5288" y="2749550"/>
                        <a:ext cx="1509712" cy="801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0603" name="文本框 208906"/>
          <p:cNvSpPr txBox="1">
            <a:spLocks noChangeArrowheads="1"/>
          </p:cNvSpPr>
          <p:nvPr/>
        </p:nvSpPr>
        <p:spPr bwMode="auto">
          <a:xfrm>
            <a:off x="6670676" y="1914525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latin typeface="Times New Roman" charset="0"/>
              </a:rPr>
              <a:t>(2)</a:t>
            </a:r>
          </a:p>
        </p:txBody>
      </p:sp>
      <p:graphicFrame>
        <p:nvGraphicFramePr>
          <p:cNvPr id="208908" name="对象 208907"/>
          <p:cNvGraphicFramePr>
            <a:graphicFrameLocks/>
          </p:cNvGraphicFramePr>
          <p:nvPr/>
        </p:nvGraphicFramePr>
        <p:xfrm>
          <a:off x="8015289" y="3673475"/>
          <a:ext cx="51593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91" r:id="rId17" imgW="217351" imgH="166189" progId="Equation.3">
                  <p:embed/>
                </p:oleObj>
              </mc:Choice>
              <mc:Fallback>
                <p:oleObj r:id="rId17" imgW="217351" imgH="16618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5289" y="3673475"/>
                        <a:ext cx="515937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0605" name="组合 6147"/>
          <p:cNvGrpSpPr>
            <a:grpSpLocks/>
          </p:cNvGrpSpPr>
          <p:nvPr/>
        </p:nvGrpSpPr>
        <p:grpSpPr bwMode="auto">
          <a:xfrm>
            <a:off x="1849438" y="246063"/>
            <a:ext cx="4332616" cy="806438"/>
            <a:chOff x="0" y="0"/>
            <a:chExt cx="6821" cy="1269"/>
          </a:xfrm>
        </p:grpSpPr>
        <p:sp>
          <p:nvSpPr>
            <p:cNvPr id="110606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0607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0608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110609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5944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有理数的乘除混合运算</a:t>
              </a:r>
            </a:p>
          </p:txBody>
        </p:sp>
        <p:sp>
          <p:nvSpPr>
            <p:cNvPr id="110610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二</a:t>
              </a:r>
            </a:p>
          </p:txBody>
        </p:sp>
      </p:grp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670675" y="2890838"/>
            <a:ext cx="17653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原式</a:t>
            </a:r>
          </a:p>
        </p:txBody>
      </p:sp>
    </p:spTree>
    <p:extLst>
      <p:ext uri="{BB962C8B-B14F-4D97-AF65-F5344CB8AC3E}">
        <p14:creationId xmlns:p14="http://schemas.microsoft.com/office/powerpoint/2010/main" val="55319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08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8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8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8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0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909" name="文本框 208908"/>
          <p:cNvSpPr txBox="1">
            <a:spLocks noChangeArrowheads="1"/>
          </p:cNvSpPr>
          <p:nvPr/>
        </p:nvSpPr>
        <p:spPr bwMode="auto">
          <a:xfrm>
            <a:off x="2740025" y="2000250"/>
            <a:ext cx="7010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1</a:t>
            </a:r>
            <a:r>
              <a:rPr lang="zh-CN" altLang="en-US" sz="2800">
                <a:latin typeface="黑体" charset="-122"/>
                <a:ea typeface="黑体" charset="-122"/>
              </a:rPr>
              <a:t>）有理数除法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化为</a:t>
            </a:r>
            <a:r>
              <a:rPr lang="zh-CN" altLang="en-US" sz="2800">
                <a:latin typeface="黑体" charset="-122"/>
                <a:ea typeface="黑体" charset="-122"/>
              </a:rPr>
              <a:t>有理数乘法以后，可以利用有理数乘法的运算律简化运算</a:t>
            </a:r>
          </a:p>
        </p:txBody>
      </p:sp>
      <p:sp>
        <p:nvSpPr>
          <p:cNvPr id="208910" name="文本框 208909"/>
          <p:cNvSpPr txBox="1">
            <a:spLocks noChangeArrowheads="1"/>
          </p:cNvSpPr>
          <p:nvPr/>
        </p:nvSpPr>
        <p:spPr bwMode="auto">
          <a:xfrm>
            <a:off x="2740025" y="3263901"/>
            <a:ext cx="7107238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）乘除混合运算往往先将除法化为乘法，然后确定积的符号，最后求出结果（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乘除混合运算按从左到右的顺序进行计算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</a:p>
        </p:txBody>
      </p:sp>
      <p:sp>
        <p:nvSpPr>
          <p:cNvPr id="111620" name="文本框 1"/>
          <p:cNvSpPr txBox="1">
            <a:spLocks noChangeArrowheads="1"/>
          </p:cNvSpPr>
          <p:nvPr/>
        </p:nvSpPr>
        <p:spPr bwMode="auto">
          <a:xfrm>
            <a:off x="2601913" y="1431925"/>
            <a:ext cx="18716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方法归纳</a:t>
            </a:r>
          </a:p>
        </p:txBody>
      </p:sp>
    </p:spTree>
    <p:extLst>
      <p:ext uri="{BB962C8B-B14F-4D97-AF65-F5344CB8AC3E}">
        <p14:creationId xmlns:p14="http://schemas.microsoft.com/office/powerpoint/2010/main" val="115399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8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8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8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8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9" grpId="0"/>
      <p:bldP spid="2089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12"/>
          <p:cNvSpPr txBox="1">
            <a:spLocks noChangeArrowheads="1"/>
          </p:cNvSpPr>
          <p:nvPr/>
        </p:nvSpPr>
        <p:spPr bwMode="auto">
          <a:xfrm>
            <a:off x="2206626" y="1562100"/>
            <a:ext cx="720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(1)</a:t>
            </a:r>
          </a:p>
        </p:txBody>
      </p:sp>
      <p:graphicFrame>
        <p:nvGraphicFramePr>
          <p:cNvPr id="112643" name="Object 13"/>
          <p:cNvGraphicFramePr>
            <a:graphicFrameLocks/>
          </p:cNvGraphicFramePr>
          <p:nvPr/>
        </p:nvGraphicFramePr>
        <p:xfrm>
          <a:off x="2874963" y="1408113"/>
          <a:ext cx="3840162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4" r:id="rId3" imgW="1371005" imgH="393529" progId="Equation.3">
                  <p:embed/>
                </p:oleObj>
              </mc:Choice>
              <mc:Fallback>
                <p:oleObj r:id="rId3" imgW="1371005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4963" y="1408113"/>
                        <a:ext cx="3840162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44" name="Text Box 15"/>
          <p:cNvSpPr txBox="1">
            <a:spLocks noChangeArrowheads="1"/>
          </p:cNvSpPr>
          <p:nvPr/>
        </p:nvSpPr>
        <p:spPr bwMode="auto">
          <a:xfrm>
            <a:off x="2219326" y="3648075"/>
            <a:ext cx="720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(2)</a:t>
            </a:r>
          </a:p>
        </p:txBody>
      </p:sp>
      <p:graphicFrame>
        <p:nvGraphicFramePr>
          <p:cNvPr id="112645" name="Object 16"/>
          <p:cNvGraphicFramePr>
            <a:graphicFrameLocks/>
          </p:cNvGraphicFramePr>
          <p:nvPr/>
        </p:nvGraphicFramePr>
        <p:xfrm>
          <a:off x="2825750" y="3492500"/>
          <a:ext cx="41402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5" r:id="rId5" imgW="1269449" imgH="393529" progId="Equation.3">
                  <p:embed/>
                </p:oleObj>
              </mc:Choice>
              <mc:Fallback>
                <p:oleObj r:id="rId5" imgW="1269449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5750" y="3492500"/>
                        <a:ext cx="414020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23"/>
          <p:cNvSpPr txBox="1">
            <a:spLocks noChangeArrowheads="1"/>
          </p:cNvSpPr>
          <p:nvPr/>
        </p:nvSpPr>
        <p:spPr bwMode="auto">
          <a:xfrm>
            <a:off x="2206625" y="2554289"/>
            <a:ext cx="1555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</a:p>
        </p:txBody>
      </p:sp>
      <p:graphicFrame>
        <p:nvGraphicFramePr>
          <p:cNvPr id="14" name="Object 24"/>
          <p:cNvGraphicFramePr>
            <a:graphicFrameLocks/>
          </p:cNvGraphicFramePr>
          <p:nvPr/>
        </p:nvGraphicFramePr>
        <p:xfrm>
          <a:off x="3862388" y="2316163"/>
          <a:ext cx="165735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6" r:id="rId7" imgW="723586" imgH="393529" progId="Equation.3">
                  <p:embed/>
                </p:oleObj>
              </mc:Choice>
              <mc:Fallback>
                <p:oleObj r:id="rId7" imgW="723586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2388" y="2316163"/>
                        <a:ext cx="1657350" cy="90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5"/>
          <p:cNvGraphicFramePr>
            <a:graphicFrameLocks/>
          </p:cNvGraphicFramePr>
          <p:nvPr/>
        </p:nvGraphicFramePr>
        <p:xfrm>
          <a:off x="5518150" y="2270126"/>
          <a:ext cx="71755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7" r:id="rId9" imgW="380835" imgH="393529" progId="Equation.3">
                  <p:embed/>
                </p:oleObj>
              </mc:Choice>
              <mc:Fallback>
                <p:oleObj r:id="rId9" imgW="380835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8150" y="2270126"/>
                        <a:ext cx="717550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2217739" y="4786314"/>
            <a:ext cx="15573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=</a:t>
            </a:r>
          </a:p>
        </p:txBody>
      </p:sp>
      <p:graphicFrame>
        <p:nvGraphicFramePr>
          <p:cNvPr id="5147" name="Object 27"/>
          <p:cNvGraphicFramePr>
            <a:graphicFrameLocks/>
          </p:cNvGraphicFramePr>
          <p:nvPr/>
        </p:nvGraphicFramePr>
        <p:xfrm>
          <a:off x="3730626" y="4584701"/>
          <a:ext cx="2087563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8" r:id="rId11" imgW="863225" imgH="393529" progId="Equation.3">
                  <p:embed/>
                </p:oleObj>
              </mc:Choice>
              <mc:Fallback>
                <p:oleObj r:id="rId11" imgW="863225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26" y="4584701"/>
                        <a:ext cx="2087563" cy="95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8" name="Object 28"/>
          <p:cNvGraphicFramePr>
            <a:graphicFrameLocks/>
          </p:cNvGraphicFramePr>
          <p:nvPr/>
        </p:nvGraphicFramePr>
        <p:xfrm>
          <a:off x="5818188" y="4656139"/>
          <a:ext cx="1281112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9" r:id="rId13" imgW="545863" imgH="393529" progId="Equation.3">
                  <p:embed/>
                </p:oleObj>
              </mc:Choice>
              <mc:Fallback>
                <p:oleObj r:id="rId13" imgW="545863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8188" y="4656139"/>
                        <a:ext cx="1281112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9" name="Object 29"/>
          <p:cNvGraphicFramePr>
            <a:graphicFrameLocks/>
          </p:cNvGraphicFramePr>
          <p:nvPr/>
        </p:nvGraphicFramePr>
        <p:xfrm>
          <a:off x="7186613" y="4673601"/>
          <a:ext cx="1008062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0" r:id="rId15" imgW="431613" imgH="393529" progId="Equation.3">
                  <p:embed/>
                </p:oleObj>
              </mc:Choice>
              <mc:Fallback>
                <p:oleObj r:id="rId15" imgW="431613" imgH="393529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6613" y="4673601"/>
                        <a:ext cx="1008062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53" name="圆角矩形 31"/>
          <p:cNvSpPr>
            <a:spLocks noChangeArrowheads="1"/>
          </p:cNvSpPr>
          <p:nvPr/>
        </p:nvSpPr>
        <p:spPr bwMode="auto">
          <a:xfrm>
            <a:off x="2278064" y="668339"/>
            <a:ext cx="10953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练一练</a:t>
            </a:r>
          </a:p>
        </p:txBody>
      </p:sp>
    </p:spTree>
    <p:extLst>
      <p:ext uri="{BB962C8B-B14F-4D97-AF65-F5344CB8AC3E}">
        <p14:creationId xmlns:p14="http://schemas.microsoft.com/office/powerpoint/2010/main" val="125738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4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5" name="内容占位符 21299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4889" y="1127126"/>
            <a:ext cx="7780337" cy="2155825"/>
          </a:xfrm>
          <a:ln/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67" name="矩形 80"/>
          <p:cNvSpPr>
            <a:spLocks noChangeArrowheads="1"/>
          </p:cNvSpPr>
          <p:nvPr/>
        </p:nvSpPr>
        <p:spPr bwMode="auto">
          <a:xfrm>
            <a:off x="1524001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当堂练习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274889" y="3698875"/>
            <a:ext cx="61293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答案：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(1) 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；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(2) 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；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(3)</a:t>
            </a:r>
          </a:p>
        </p:txBody>
      </p:sp>
      <p:graphicFrame>
        <p:nvGraphicFramePr>
          <p:cNvPr id="4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889375" y="3455989"/>
          <a:ext cx="363538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6" r:id="rId4" imgW="152882" imgH="395035" progId="Equation.KSEE3">
                  <p:embed/>
                </p:oleObj>
              </mc:Choice>
              <mc:Fallback>
                <p:oleObj r:id="rId4" imgW="152882" imgH="395035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9375" y="3455989"/>
                        <a:ext cx="363538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157789" y="3455989"/>
          <a:ext cx="363537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7" r:id="rId6" imgW="152882" imgH="395035" progId="Equation.KSEE3">
                  <p:embed/>
                </p:oleObj>
              </mc:Choice>
              <mc:Fallback>
                <p:oleObj r:id="rId6" imgW="152882" imgH="395035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7789" y="3455989"/>
                        <a:ext cx="363537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435725" y="3455989"/>
          <a:ext cx="757238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8" r:id="rId8" imgW="318414" imgH="395035" progId="Equation.KSEE3">
                  <p:embed/>
                </p:oleObj>
              </mc:Choice>
              <mc:Fallback>
                <p:oleObj r:id="rId8" imgW="318414" imgH="395035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5725" y="3455989"/>
                        <a:ext cx="757238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72" name="文本框 7"/>
          <p:cNvSpPr txBox="1">
            <a:spLocks noChangeArrowheads="1"/>
          </p:cNvSpPr>
          <p:nvPr/>
        </p:nvSpPr>
        <p:spPr bwMode="auto">
          <a:xfrm>
            <a:off x="1973264" y="717550"/>
            <a:ext cx="1603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1.</a:t>
            </a:r>
            <a:r>
              <a:rPr lang="zh-CN" altLang="en-US" sz="2800">
                <a:latin typeface="黑体" charset="-122"/>
                <a:ea typeface="黑体" charset="-122"/>
              </a:rPr>
              <a:t>计算</a:t>
            </a:r>
          </a:p>
        </p:txBody>
      </p:sp>
      <p:pic>
        <p:nvPicPr>
          <p:cNvPr id="113673" name="图片 1" descr="9da3c13ejw1e5v0ur429ej206u09qmxc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3282951"/>
            <a:ext cx="1449388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452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ChangeArrowheads="1"/>
          </p:cNvSpPr>
          <p:nvPr/>
        </p:nvSpPr>
        <p:spPr bwMode="auto">
          <a:xfrm>
            <a:off x="2311400" y="688509"/>
            <a:ext cx="15311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57213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2.</a:t>
            </a:r>
            <a:r>
              <a:rPr lang="zh-CN" altLang="en-US" sz="2800">
                <a:latin typeface="Times New Roman" charset="0"/>
                <a:ea typeface="黑体" charset="-122"/>
              </a:rPr>
              <a:t>填空：</a:t>
            </a:r>
          </a:p>
        </p:txBody>
      </p:sp>
      <p:grpSp>
        <p:nvGrpSpPr>
          <p:cNvPr id="114691" name="组合 31"/>
          <p:cNvGrpSpPr>
            <a:grpSpLocks/>
          </p:cNvGrpSpPr>
          <p:nvPr/>
        </p:nvGrpSpPr>
        <p:grpSpPr bwMode="auto">
          <a:xfrm>
            <a:off x="2095501" y="1211264"/>
            <a:ext cx="7815263" cy="1411287"/>
            <a:chOff x="900113" y="2070973"/>
            <a:chExt cx="7815291" cy="1410355"/>
          </a:xfrm>
        </p:grpSpPr>
        <p:sp>
          <p:nvSpPr>
            <p:cNvPr id="114692" name="Text Box 8"/>
            <p:cNvSpPr txBox="1">
              <a:spLocks noChangeArrowheads="1"/>
            </p:cNvSpPr>
            <p:nvPr/>
          </p:nvSpPr>
          <p:spPr bwMode="auto">
            <a:xfrm>
              <a:off x="900113" y="2097937"/>
              <a:ext cx="7815291" cy="1383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28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1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）若         互为相反数，且           ，则        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________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；          </a:t>
              </a:r>
            </a:p>
          </p:txBody>
        </p:sp>
        <p:graphicFrame>
          <p:nvGraphicFramePr>
            <p:cNvPr id="114693" name="Object 9"/>
            <p:cNvGraphicFramePr>
              <a:graphicFrameLocks noChangeAspect="1"/>
            </p:cNvGraphicFramePr>
            <p:nvPr/>
          </p:nvGraphicFramePr>
          <p:xfrm>
            <a:off x="2286618" y="2286295"/>
            <a:ext cx="642942" cy="5152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4" r:id="rId3" imgW="256112" imgH="204890" progId="Equation.DSMT4">
                    <p:embed/>
                  </p:oleObj>
                </mc:Choice>
                <mc:Fallback>
                  <p:oleObj r:id="rId3" imgW="256112" imgH="20489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86618" y="2286295"/>
                          <a:ext cx="642942" cy="51529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694" name="Object 10"/>
            <p:cNvGraphicFramePr>
              <a:graphicFrameLocks noChangeAspect="1"/>
            </p:cNvGraphicFramePr>
            <p:nvPr/>
          </p:nvGraphicFramePr>
          <p:xfrm>
            <a:off x="5677128" y="2268893"/>
            <a:ext cx="928695" cy="4643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5" r:id="rId5" imgW="357150" imgH="178575" progId="Equation.DSMT4">
                    <p:embed/>
                  </p:oleObj>
                </mc:Choice>
                <mc:Fallback>
                  <p:oleObj r:id="rId5" imgW="357150" imgH="178575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77128" y="2268893"/>
                          <a:ext cx="928695" cy="4643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695" name="Object 12"/>
            <p:cNvGraphicFramePr>
              <a:graphicFrameLocks noChangeAspect="1"/>
            </p:cNvGraphicFramePr>
            <p:nvPr/>
          </p:nvGraphicFramePr>
          <p:xfrm>
            <a:off x="7309498" y="2070973"/>
            <a:ext cx="642942" cy="9456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6" r:id="rId7" imgW="268096" imgH="395761" progId="Equation.DSMT4">
                    <p:embed/>
                  </p:oleObj>
                </mc:Choice>
                <mc:Fallback>
                  <p:oleObj r:id="rId7" imgW="268096" imgH="395761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09498" y="2070973"/>
                          <a:ext cx="642942" cy="9456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4696" name="组合 32"/>
          <p:cNvGrpSpPr>
            <a:grpSpLocks/>
          </p:cNvGrpSpPr>
          <p:nvPr/>
        </p:nvGrpSpPr>
        <p:grpSpPr bwMode="auto">
          <a:xfrm>
            <a:off x="2095501" y="2449513"/>
            <a:ext cx="7172325" cy="1047750"/>
            <a:chOff x="900112" y="3214686"/>
            <a:chExt cx="7172349" cy="1047013"/>
          </a:xfrm>
        </p:grpSpPr>
        <p:sp>
          <p:nvSpPr>
            <p:cNvPr id="114697" name="Text Box 17"/>
            <p:cNvSpPr txBox="1">
              <a:spLocks noChangeArrowheads="1"/>
            </p:cNvSpPr>
            <p:nvPr/>
          </p:nvSpPr>
          <p:spPr bwMode="auto">
            <a:xfrm>
              <a:off x="900112" y="3538839"/>
              <a:ext cx="7172349" cy="521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）当            时，       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=_______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；</a:t>
              </a:r>
            </a:p>
          </p:txBody>
        </p:sp>
        <p:graphicFrame>
          <p:nvGraphicFramePr>
            <p:cNvPr id="114698" name="Object 19"/>
            <p:cNvGraphicFramePr>
              <a:graphicFrameLocks noChangeAspect="1"/>
            </p:cNvGraphicFramePr>
            <p:nvPr/>
          </p:nvGraphicFramePr>
          <p:xfrm>
            <a:off x="2358056" y="3528332"/>
            <a:ext cx="836515" cy="4286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7" r:id="rId9" imgW="357306" imgH="178653" progId="Equation.DSMT4">
                    <p:embed/>
                  </p:oleObj>
                </mc:Choice>
                <mc:Fallback>
                  <p:oleObj r:id="rId9" imgW="357306" imgH="178653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8056" y="3528332"/>
                          <a:ext cx="836515" cy="4286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699" name="Object 21"/>
            <p:cNvGraphicFramePr>
              <a:graphicFrameLocks noChangeAspect="1"/>
            </p:cNvGraphicFramePr>
            <p:nvPr/>
          </p:nvGraphicFramePr>
          <p:xfrm>
            <a:off x="3930009" y="3214686"/>
            <a:ext cx="500066" cy="10470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8" r:id="rId11" imgW="204353" imgH="421478" progId="Equation.DSMT4">
                    <p:embed/>
                  </p:oleObj>
                </mc:Choice>
                <mc:Fallback>
                  <p:oleObj r:id="rId11" imgW="204353" imgH="42147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0009" y="3214686"/>
                          <a:ext cx="500066" cy="10470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4700" name="组合 33"/>
          <p:cNvGrpSpPr>
            <a:grpSpLocks/>
          </p:cNvGrpSpPr>
          <p:nvPr/>
        </p:nvGrpSpPr>
        <p:grpSpPr bwMode="auto">
          <a:xfrm>
            <a:off x="2095501" y="3497263"/>
            <a:ext cx="7051675" cy="1420812"/>
            <a:chOff x="900113" y="4572959"/>
            <a:chExt cx="6781360" cy="1421139"/>
          </a:xfrm>
        </p:grpSpPr>
        <p:sp>
          <p:nvSpPr>
            <p:cNvPr id="114701" name="Text Box 22"/>
            <p:cNvSpPr txBox="1">
              <a:spLocks noChangeArrowheads="1"/>
            </p:cNvSpPr>
            <p:nvPr/>
          </p:nvSpPr>
          <p:spPr bwMode="auto">
            <a:xfrm>
              <a:off x="900113" y="4610424"/>
              <a:ext cx="6781360" cy="1383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latin typeface="Times New Roman" charset="0"/>
                  <a:ea typeface="黑体" charset="-122"/>
                </a:rPr>
                <a:t>（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3</a:t>
              </a:r>
              <a:r>
                <a:rPr lang="zh-CN" altLang="en-US" sz="2800">
                  <a:latin typeface="Times New Roman" charset="0"/>
                  <a:ea typeface="黑体" charset="-122"/>
                </a:rPr>
                <a:t>）若                       则        的符号分别是</a:t>
              </a:r>
              <a:r>
                <a:rPr lang="en-US" altLang="zh-CN" sz="2800">
                  <a:latin typeface="Times New Roman" charset="0"/>
                  <a:ea typeface="黑体" charset="-122"/>
                </a:rPr>
                <a:t>_____________.</a:t>
              </a:r>
            </a:p>
          </p:txBody>
        </p:sp>
        <p:graphicFrame>
          <p:nvGraphicFramePr>
            <p:cNvPr id="114702" name="Object 24"/>
            <p:cNvGraphicFramePr>
              <a:graphicFrameLocks noChangeAspect="1"/>
            </p:cNvGraphicFramePr>
            <p:nvPr/>
          </p:nvGraphicFramePr>
          <p:xfrm>
            <a:off x="2209678" y="4572959"/>
            <a:ext cx="1834613" cy="9286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09" r:id="rId13" imgW="776723" imgH="394728" progId="Equation.DSMT4">
                    <p:embed/>
                  </p:oleObj>
                </mc:Choice>
                <mc:Fallback>
                  <p:oleObj r:id="rId13" imgW="776723" imgH="394728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9678" y="4572959"/>
                          <a:ext cx="1834613" cy="9286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4703" name="Object 26"/>
            <p:cNvGraphicFramePr>
              <a:graphicFrameLocks noChangeAspect="1"/>
            </p:cNvGraphicFramePr>
            <p:nvPr/>
          </p:nvGraphicFramePr>
          <p:xfrm>
            <a:off x="4495694" y="4787273"/>
            <a:ext cx="643810" cy="5000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9010" r:id="rId15" imgW="256112" imgH="204890" progId="Equation.DSMT4">
                    <p:embed/>
                  </p:oleObj>
                </mc:Choice>
                <mc:Fallback>
                  <p:oleObj r:id="rId15" imgW="256112" imgH="20489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5694" y="4787273"/>
                          <a:ext cx="643810" cy="5000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5388" name="Object 28"/>
          <p:cNvGraphicFramePr>
            <a:graphicFrameLocks noChangeAspect="1"/>
          </p:cNvGraphicFramePr>
          <p:nvPr/>
        </p:nvGraphicFramePr>
        <p:xfrm>
          <a:off x="2738438" y="2103438"/>
          <a:ext cx="43180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1" r:id="rId17" imgW="191951" imgH="166189" progId="Equation.DSMT4">
                  <p:embed/>
                </p:oleObj>
              </mc:Choice>
              <mc:Fallback>
                <p:oleObj r:id="rId17" imgW="191951" imgH="16618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8438" y="2103438"/>
                        <a:ext cx="431800" cy="374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0" name="Object 30"/>
          <p:cNvGraphicFramePr>
            <a:graphicFrameLocks noChangeAspect="1"/>
          </p:cNvGraphicFramePr>
          <p:nvPr/>
        </p:nvGraphicFramePr>
        <p:xfrm>
          <a:off x="6527800" y="2765425"/>
          <a:ext cx="431800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2" r:id="rId19" imgW="191951" imgH="166189" progId="Equation.DSMT4">
                  <p:embed/>
                </p:oleObj>
              </mc:Choice>
              <mc:Fallback>
                <p:oleObj r:id="rId19" imgW="191951" imgH="16618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7800" y="2765425"/>
                        <a:ext cx="431800" cy="374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1" name="Object 31"/>
          <p:cNvGraphicFramePr>
            <a:graphicFrameLocks noChangeAspect="1"/>
          </p:cNvGraphicFramePr>
          <p:nvPr/>
        </p:nvGraphicFramePr>
        <p:xfrm>
          <a:off x="2457451" y="4346576"/>
          <a:ext cx="1751013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3" r:id="rId21" imgW="712402" imgH="203440" progId="Equation.DSMT4">
                  <p:embed/>
                </p:oleObj>
              </mc:Choice>
              <mc:Fallback>
                <p:oleObj r:id="rId21" imgW="712402" imgH="203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7451" y="4346576"/>
                        <a:ext cx="1751013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707" name="Text Box 17"/>
          <p:cNvSpPr txBox="1">
            <a:spLocks noChangeArrowheads="1"/>
          </p:cNvSpPr>
          <p:nvPr/>
        </p:nvSpPr>
        <p:spPr bwMode="auto">
          <a:xfrm>
            <a:off x="2062163" y="5178425"/>
            <a:ext cx="5389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（</a:t>
            </a:r>
            <a:r>
              <a:rPr lang="en-US" altLang="zh-CN" sz="2800"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latin typeface="Times New Roman" charset="0"/>
                <a:ea typeface="黑体" charset="-122"/>
              </a:rPr>
              <a:t>）若</a:t>
            </a:r>
            <a:r>
              <a:rPr lang="en-US" altLang="zh-CN" sz="2800">
                <a:latin typeface="Times New Roman" charset="0"/>
                <a:ea typeface="黑体" charset="-122"/>
              </a:rPr>
              <a:t>﹣</a:t>
            </a:r>
            <a:r>
              <a:rPr lang="en-US" altLang="en-US" sz="2800">
                <a:latin typeface="Times New Roman" charset="0"/>
                <a:ea typeface="黑体" charset="-122"/>
              </a:rPr>
              <a:t>3</a:t>
            </a:r>
            <a:r>
              <a:rPr lang="en-US" altLang="en-US" sz="2800" i="1">
                <a:latin typeface="Times New Roman" charset="0"/>
                <a:ea typeface="黑体" charset="-122"/>
              </a:rPr>
              <a:t>x</a:t>
            </a:r>
            <a:r>
              <a:rPr lang="en-US" altLang="en-US" sz="2800">
                <a:latin typeface="Times New Roman" charset="0"/>
                <a:ea typeface="黑体" charset="-122"/>
              </a:rPr>
              <a:t>=12</a:t>
            </a:r>
            <a:r>
              <a:rPr lang="zh-CN" altLang="en-US" sz="2800">
                <a:latin typeface="Times New Roman" charset="0"/>
                <a:ea typeface="黑体" charset="-122"/>
              </a:rPr>
              <a:t>，则</a:t>
            </a:r>
            <a:r>
              <a:rPr lang="en-US" altLang="en-US" sz="2800" i="1">
                <a:latin typeface="Times New Roman" charset="0"/>
                <a:ea typeface="黑体" charset="-122"/>
              </a:rPr>
              <a:t>x</a:t>
            </a:r>
            <a:r>
              <a:rPr lang="en-US" altLang="zh-CN" sz="2800">
                <a:latin typeface="Times New Roman" charset="0"/>
                <a:ea typeface="黑体" charset="-122"/>
              </a:rPr>
              <a:t>=_______.</a:t>
            </a:r>
          </a:p>
        </p:txBody>
      </p:sp>
      <p:graphicFrame>
        <p:nvGraphicFramePr>
          <p:cNvPr id="3" name="Object 30"/>
          <p:cNvGraphicFramePr>
            <a:graphicFrameLocks noChangeAspect="1"/>
          </p:cNvGraphicFramePr>
          <p:nvPr/>
        </p:nvGraphicFramePr>
        <p:xfrm>
          <a:off x="6083300" y="5180014"/>
          <a:ext cx="458788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4" r:id="rId23" imgW="203040" imgH="164880" progId="Equation.DSMT4">
                  <p:embed/>
                </p:oleObj>
              </mc:Choice>
              <mc:Fallback>
                <p:oleObj r:id="rId23" imgW="203040" imgH="164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3300" y="5180014"/>
                        <a:ext cx="458788" cy="37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270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文本框 210945"/>
          <p:cNvSpPr txBox="1">
            <a:spLocks noChangeArrowheads="1"/>
          </p:cNvSpPr>
          <p:nvPr/>
        </p:nvSpPr>
        <p:spPr bwMode="auto">
          <a:xfrm>
            <a:off x="1970089" y="596900"/>
            <a:ext cx="57308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一、有理数除法法则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  1.</a:t>
            </a:r>
          </a:p>
        </p:txBody>
      </p:sp>
      <p:graphicFrame>
        <p:nvGraphicFramePr>
          <p:cNvPr id="210947" name="对象 210946"/>
          <p:cNvGraphicFramePr>
            <a:graphicFrameLocks/>
          </p:cNvGraphicFramePr>
          <p:nvPr/>
        </p:nvGraphicFramePr>
        <p:xfrm>
          <a:off x="2992438" y="1227138"/>
          <a:ext cx="2736850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8" r:id="rId3" imgW="1208598" imgH="394385" progId="Equation.3">
                  <p:embed/>
                </p:oleObj>
              </mc:Choice>
              <mc:Fallback>
                <p:oleObj r:id="rId3" imgW="1208598" imgH="39438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2438" y="1227138"/>
                        <a:ext cx="2736850" cy="89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948" name="文本框 210947"/>
          <p:cNvSpPr txBox="1">
            <a:spLocks noChangeArrowheads="1"/>
          </p:cNvSpPr>
          <p:nvPr/>
        </p:nvSpPr>
        <p:spPr bwMode="auto">
          <a:xfrm>
            <a:off x="2200276" y="1841501"/>
            <a:ext cx="76120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</a:t>
            </a:r>
            <a:r>
              <a:rPr lang="en-US" altLang="zh-CN" sz="2800">
                <a:latin typeface="黑体" charset="-122"/>
                <a:ea typeface="黑体" charset="-122"/>
              </a:rPr>
              <a:t>2.</a:t>
            </a:r>
            <a:r>
              <a:rPr lang="zh-CN" altLang="en-US" sz="2800">
                <a:latin typeface="黑体" charset="-122"/>
                <a:ea typeface="黑体" charset="-122"/>
              </a:rPr>
              <a:t>两数相除，同号得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</a:rPr>
              <a:t>正</a:t>
            </a:r>
            <a:r>
              <a:rPr lang="zh-CN" altLang="en-US" sz="2800">
                <a:latin typeface="黑体" charset="-122"/>
                <a:ea typeface="黑体" charset="-122"/>
              </a:rPr>
              <a:t>，异号得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</a:rPr>
              <a:t>负</a:t>
            </a:r>
            <a:r>
              <a:rPr lang="zh-CN" altLang="en-US" sz="2800">
                <a:latin typeface="黑体" charset="-122"/>
                <a:ea typeface="黑体" charset="-122"/>
              </a:rPr>
              <a:t>，并把绝对值相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</a:rPr>
              <a:t>除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   0</a:t>
            </a:r>
            <a:r>
              <a:rPr lang="zh-CN" altLang="en-US" sz="2800">
                <a:latin typeface="黑体" charset="-122"/>
                <a:ea typeface="黑体" charset="-122"/>
              </a:rPr>
              <a:t>除以任何一个不等于</a:t>
            </a:r>
            <a:r>
              <a:rPr lang="en-US" altLang="zh-CN" sz="2800">
                <a:latin typeface="黑体" charset="-122"/>
                <a:ea typeface="黑体" charset="-122"/>
              </a:rPr>
              <a:t>0</a:t>
            </a:r>
            <a:r>
              <a:rPr lang="zh-CN" altLang="en-US" sz="2800">
                <a:latin typeface="黑体" charset="-122"/>
                <a:ea typeface="黑体" charset="-122"/>
              </a:rPr>
              <a:t>的数，都得</a:t>
            </a:r>
            <a:r>
              <a:rPr lang="en-US" altLang="zh-CN" sz="2800" b="1">
                <a:solidFill>
                  <a:srgbClr val="FF0000"/>
                </a:solidFill>
                <a:latin typeface="黑体" charset="-122"/>
                <a:ea typeface="黑体" charset="-122"/>
              </a:rPr>
              <a:t>0</a:t>
            </a:r>
          </a:p>
        </p:txBody>
      </p:sp>
      <p:sp>
        <p:nvSpPr>
          <p:cNvPr id="210949" name="文本框 210948"/>
          <p:cNvSpPr txBox="1">
            <a:spLocks noChangeArrowheads="1"/>
          </p:cNvSpPr>
          <p:nvPr/>
        </p:nvSpPr>
        <p:spPr bwMode="auto">
          <a:xfrm>
            <a:off x="2200275" y="3852863"/>
            <a:ext cx="775493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</a:t>
            </a:r>
            <a:r>
              <a:rPr lang="zh-CN" altLang="en-US" sz="2800">
                <a:latin typeface="黑体" charset="-122"/>
                <a:ea typeface="黑体" charset="-122"/>
              </a:rPr>
              <a:t>二、有理数除法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化为</a:t>
            </a:r>
            <a:r>
              <a:rPr lang="zh-CN" altLang="en-US" sz="2800">
                <a:latin typeface="黑体" charset="-122"/>
                <a:ea typeface="黑体" charset="-122"/>
              </a:rPr>
              <a:t>有理数乘法以后，可以利    用有理数乘法的运算律简化运算</a:t>
            </a:r>
          </a:p>
        </p:txBody>
      </p:sp>
      <p:sp>
        <p:nvSpPr>
          <p:cNvPr id="115718" name="矩形 80"/>
          <p:cNvSpPr>
            <a:spLocks noChangeArrowheads="1"/>
          </p:cNvSpPr>
          <p:nvPr/>
        </p:nvSpPr>
        <p:spPr bwMode="auto">
          <a:xfrm>
            <a:off x="1524001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课堂小结</a:t>
            </a:r>
            <a:endParaRPr lang="zh-CN" altLang="en-US" sz="2000">
              <a:solidFill>
                <a:srgbClr val="228B8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55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6" grpId="0"/>
      <p:bldP spid="210948" grpId="0"/>
      <p:bldP spid="21094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50" name="文本框 210949"/>
          <p:cNvSpPr txBox="1">
            <a:spLocks noChangeArrowheads="1"/>
          </p:cNvSpPr>
          <p:nvPr/>
        </p:nvSpPr>
        <p:spPr bwMode="auto">
          <a:xfrm>
            <a:off x="2130426" y="1609726"/>
            <a:ext cx="775652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  </a:t>
            </a:r>
            <a:r>
              <a:rPr lang="zh-CN" altLang="en-US" sz="2800">
                <a:latin typeface="黑体" charset="-122"/>
                <a:ea typeface="黑体" charset="-122"/>
              </a:rPr>
              <a:t>三、乘除混合运算往往先将除法化为乘法，然后确定积的符号，最后求出结果（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乘除混合运算按从左到右的顺序进行计算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</a:p>
        </p:txBody>
      </p:sp>
      <p:pic>
        <p:nvPicPr>
          <p:cNvPr id="116739" name="图片 3" descr="003WdWpezy6JLACXqYT6f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3792538"/>
            <a:ext cx="4043362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033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6"/>
          <p:cNvSpPr txBox="1">
            <a:spLocks noChangeArrowheads="1"/>
          </p:cNvSpPr>
          <p:nvPr/>
        </p:nvSpPr>
        <p:spPr bwMode="auto">
          <a:xfrm>
            <a:off x="5575935" y="2337435"/>
            <a:ext cx="6357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smtClean="0">
                <a:latin typeface="黑体" charset="-122"/>
                <a:ea typeface="黑体" charset="-122"/>
              </a:rPr>
              <a:t>谢谢！</a:t>
            </a:r>
            <a:endParaRPr lang="zh-CN" altLang="en-US" sz="3200" dirty="0">
              <a:latin typeface="黑体" charset="-122"/>
              <a:ea typeface="黑体" charset="-122"/>
            </a:endParaRPr>
          </a:p>
        </p:txBody>
      </p:sp>
      <p:sp>
        <p:nvSpPr>
          <p:cNvPr id="117763" name="文本框 4103"/>
          <p:cNvSpPr txBox="1">
            <a:spLocks noChangeArrowheads="1"/>
          </p:cNvSpPr>
          <p:nvPr/>
        </p:nvSpPr>
        <p:spPr bwMode="auto">
          <a:xfrm>
            <a:off x="1595438" y="44451"/>
            <a:ext cx="12954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69999"/>
                </a:solidFill>
                <a:ea typeface="方正姚体" charset="0"/>
              </a:rPr>
              <a:t>课后作业</a:t>
            </a:r>
          </a:p>
        </p:txBody>
      </p:sp>
    </p:spTree>
    <p:extLst>
      <p:ext uri="{BB962C8B-B14F-4D97-AF65-F5344CB8AC3E}">
        <p14:creationId xmlns:p14="http://schemas.microsoft.com/office/powerpoint/2010/main" val="205139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1" name="AutoShape 7"/>
          <p:cNvSpPr>
            <a:spLocks noChangeArrowheads="1"/>
          </p:cNvSpPr>
          <p:nvPr/>
        </p:nvSpPr>
        <p:spPr bwMode="auto">
          <a:xfrm>
            <a:off x="1524000" y="6429376"/>
            <a:ext cx="9144000" cy="4286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2" name="MH_Text_1"/>
          <p:cNvSpPr>
            <a:spLocks noChangeArrowheads="1"/>
          </p:cNvSpPr>
          <p:nvPr/>
        </p:nvSpPr>
        <p:spPr bwMode="auto">
          <a:xfrm>
            <a:off x="2247900" y="5016500"/>
            <a:ext cx="1665288" cy="1055688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3" name="MH_SubTitle_1"/>
          <p:cNvSpPr>
            <a:spLocks noChangeArrowheads="1"/>
          </p:cNvSpPr>
          <p:nvPr/>
        </p:nvSpPr>
        <p:spPr bwMode="auto">
          <a:xfrm>
            <a:off x="2246314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导入新课</a:t>
            </a:r>
          </a:p>
        </p:txBody>
      </p:sp>
      <p:sp>
        <p:nvSpPr>
          <p:cNvPr id="96264" name="MH_Other_1"/>
          <p:cNvSpPr>
            <a:spLocks noChangeArrowheads="1"/>
          </p:cNvSpPr>
          <p:nvPr/>
        </p:nvSpPr>
        <p:spPr bwMode="auto">
          <a:xfrm>
            <a:off x="3673476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5" name="MH_Text_2"/>
          <p:cNvSpPr>
            <a:spLocks noChangeArrowheads="1"/>
          </p:cNvSpPr>
          <p:nvPr/>
        </p:nvSpPr>
        <p:spPr bwMode="auto">
          <a:xfrm>
            <a:off x="4235450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6" name="MH_SubTitle_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35450" y="5287963"/>
            <a:ext cx="16652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讲授新课</a:t>
            </a:r>
          </a:p>
        </p:txBody>
      </p:sp>
      <p:sp>
        <p:nvSpPr>
          <p:cNvPr id="96267" name="MH_Other_2"/>
          <p:cNvSpPr>
            <a:spLocks noChangeArrowheads="1"/>
          </p:cNvSpPr>
          <p:nvPr/>
        </p:nvSpPr>
        <p:spPr bwMode="auto">
          <a:xfrm>
            <a:off x="4270376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8" name="MH_Other_3"/>
          <p:cNvSpPr>
            <a:spLocks noChangeArrowheads="1"/>
          </p:cNvSpPr>
          <p:nvPr/>
        </p:nvSpPr>
        <p:spPr bwMode="auto">
          <a:xfrm>
            <a:off x="5703889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9" name="MH_Text_3"/>
          <p:cNvSpPr>
            <a:spLocks noChangeArrowheads="1"/>
          </p:cNvSpPr>
          <p:nvPr/>
        </p:nvSpPr>
        <p:spPr bwMode="auto">
          <a:xfrm>
            <a:off x="6243639" y="5014914"/>
            <a:ext cx="1666875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0" name="MH_SubTitle_3"/>
          <p:cNvSpPr>
            <a:spLocks noChangeArrowheads="1"/>
          </p:cNvSpPr>
          <p:nvPr/>
        </p:nvSpPr>
        <p:spPr bwMode="auto">
          <a:xfrm>
            <a:off x="6243639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当堂练习</a:t>
            </a:r>
          </a:p>
        </p:txBody>
      </p:sp>
      <p:sp>
        <p:nvSpPr>
          <p:cNvPr id="96271" name="MH_Other_4"/>
          <p:cNvSpPr>
            <a:spLocks noChangeArrowheads="1"/>
          </p:cNvSpPr>
          <p:nvPr/>
        </p:nvSpPr>
        <p:spPr bwMode="auto">
          <a:xfrm>
            <a:off x="6300788" y="5456238"/>
            <a:ext cx="169862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2" name="MH_Other_5"/>
          <p:cNvSpPr>
            <a:spLocks noChangeArrowheads="1"/>
          </p:cNvSpPr>
          <p:nvPr/>
        </p:nvSpPr>
        <p:spPr bwMode="auto">
          <a:xfrm>
            <a:off x="7702551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3" name="MH_Text_4"/>
          <p:cNvSpPr>
            <a:spLocks noChangeArrowheads="1"/>
          </p:cNvSpPr>
          <p:nvPr/>
        </p:nvSpPr>
        <p:spPr bwMode="auto">
          <a:xfrm>
            <a:off x="8251825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4" name="MH_SubTitle_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51826" y="5287963"/>
            <a:ext cx="166846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课堂小结</a:t>
            </a:r>
          </a:p>
        </p:txBody>
      </p:sp>
      <p:sp>
        <p:nvSpPr>
          <p:cNvPr id="96275" name="MH_Other_6"/>
          <p:cNvSpPr>
            <a:spLocks noChangeArrowheads="1"/>
          </p:cNvSpPr>
          <p:nvPr/>
        </p:nvSpPr>
        <p:spPr bwMode="auto">
          <a:xfrm>
            <a:off x="8301039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76" name="MH_Other_7"/>
          <p:cNvGrpSpPr>
            <a:grpSpLocks/>
          </p:cNvGrpSpPr>
          <p:nvPr/>
        </p:nvGrpSpPr>
        <p:grpSpPr bwMode="auto">
          <a:xfrm>
            <a:off x="3609975" y="5411788"/>
            <a:ext cx="890588" cy="266700"/>
            <a:chOff x="0" y="0"/>
            <a:chExt cx="561" cy="169"/>
          </a:xfrm>
        </p:grpSpPr>
        <p:pic>
          <p:nvPicPr>
            <p:cNvPr id="96277" name="MH_Other_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78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79" name="MH_Other_8"/>
          <p:cNvSpPr>
            <a:spLocks noChangeArrowheads="1"/>
          </p:cNvSpPr>
          <p:nvPr/>
        </p:nvSpPr>
        <p:spPr bwMode="auto">
          <a:xfrm>
            <a:off x="3708401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80" name="MH_Other_9"/>
          <p:cNvGrpSpPr>
            <a:grpSpLocks/>
          </p:cNvGrpSpPr>
          <p:nvPr/>
        </p:nvGrpSpPr>
        <p:grpSpPr bwMode="auto">
          <a:xfrm>
            <a:off x="5640388" y="5411788"/>
            <a:ext cx="889000" cy="266700"/>
            <a:chOff x="0" y="0"/>
            <a:chExt cx="560" cy="169"/>
          </a:xfrm>
        </p:grpSpPr>
        <p:pic>
          <p:nvPicPr>
            <p:cNvPr id="96281" name="MH_Other_9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82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83" name="MH_Other_10"/>
          <p:cNvSpPr>
            <a:spLocks noChangeArrowheads="1"/>
          </p:cNvSpPr>
          <p:nvPr/>
        </p:nvSpPr>
        <p:spPr bwMode="auto">
          <a:xfrm>
            <a:off x="5738814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pic>
        <p:nvPicPr>
          <p:cNvPr id="96284" name="MH_Other_1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85" name="Text Box 31"/>
          <p:cNvSpPr txBox="1">
            <a:spLocks noChangeArrowheads="1"/>
          </p:cNvSpPr>
          <p:nvPr/>
        </p:nvSpPr>
        <p:spPr bwMode="auto">
          <a:xfrm>
            <a:off x="7750176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86" name="MH_Other_12"/>
          <p:cNvSpPr>
            <a:spLocks noChangeArrowheads="1"/>
          </p:cNvSpPr>
          <p:nvPr/>
        </p:nvSpPr>
        <p:spPr bwMode="auto">
          <a:xfrm>
            <a:off x="7737476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05303" y="1889952"/>
            <a:ext cx="5991472" cy="220660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37" name="组合 2"/>
          <p:cNvGrpSpPr/>
          <p:nvPr/>
        </p:nvGrpSpPr>
        <p:grpSpPr>
          <a:xfrm>
            <a:off x="5563031" y="2208423"/>
            <a:ext cx="5529313" cy="1569660"/>
            <a:chOff x="5956255" y="183524"/>
            <a:chExt cx="5529313" cy="1569660"/>
          </a:xfrm>
        </p:grpSpPr>
        <p:sp>
          <p:nvSpPr>
            <p:cNvPr id="38" name="文本框 37"/>
            <p:cNvSpPr txBox="1"/>
            <p:nvPr/>
          </p:nvSpPr>
          <p:spPr>
            <a:xfrm>
              <a:off x="6751906" y="32211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3800">
                  <a:solidFill>
                    <a:srgbClr val="497A00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方正细谭黑简体" panose="02000000000000000000" pitchFamily="2" charset="-122"/>
                  <a:ea typeface="方正细谭黑简体" panose="02000000000000000000" pitchFamily="2" charset="-122"/>
                </a:defRPr>
              </a:lvl1pPr>
            </a:lstStyle>
            <a:p>
              <a:r>
                <a:rPr lang="zh-CN" altLang="en-US" sz="3200" b="1" dirty="0" smtClean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有理数的乘法</a:t>
              </a:r>
              <a:endParaRPr lang="zh-CN" altLang="en-US" sz="3200" b="1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4"/>
            <p:cNvCxnSpPr/>
            <p:nvPr/>
          </p:nvCxnSpPr>
          <p:spPr>
            <a:xfrm>
              <a:off x="6672223" y="907107"/>
              <a:ext cx="2611814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"/>
            <p:cNvCxnSpPr/>
            <p:nvPr/>
          </p:nvCxnSpPr>
          <p:spPr>
            <a:xfrm>
              <a:off x="9397663" y="907107"/>
              <a:ext cx="6416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6"/>
            <p:cNvCxnSpPr/>
            <p:nvPr/>
          </p:nvCxnSpPr>
          <p:spPr>
            <a:xfrm>
              <a:off x="10235863" y="907107"/>
              <a:ext cx="3749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7"/>
            <p:cNvCxnSpPr/>
            <p:nvPr/>
          </p:nvCxnSpPr>
          <p:spPr>
            <a:xfrm>
              <a:off x="10712113" y="907107"/>
              <a:ext cx="12733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矩形 42"/>
            <p:cNvSpPr/>
            <p:nvPr/>
          </p:nvSpPr>
          <p:spPr>
            <a:xfrm>
              <a:off x="6826781" y="1107303"/>
              <a:ext cx="465878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1.4.2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有理数乘除法混合运算</a:t>
              </a:r>
              <a:endParaRPr lang="zh-CN" altLang="en-US" sz="2400" b="1" dirty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56255" y="183524"/>
              <a:ext cx="659155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chemeClr val="accent1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9600" dirty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9600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34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030664" y="1214438"/>
            <a:ext cx="2708275" cy="633412"/>
            <a:chOff x="348" y="0"/>
            <a:chExt cx="4262" cy="998"/>
          </a:xfrm>
        </p:grpSpPr>
        <p:grpSp>
          <p:nvGrpSpPr>
            <p:cNvPr id="97283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97284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97285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97286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  <a:buFont typeface="Arial" charset="0"/>
                <a:buNone/>
              </a:pPr>
              <a:r>
                <a:rPr lang="zh-CN" altLang="en-US" sz="2800" b="1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>
            <a:spLocks noChangeArrowheads="1"/>
          </p:cNvSpPr>
          <p:nvPr/>
        </p:nvSpPr>
        <p:spPr bwMode="auto">
          <a:xfrm>
            <a:off x="2468021" y="1942315"/>
            <a:ext cx="6634201" cy="299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600" dirty="0">
                <a:latin typeface="Times New Roman" charset="0"/>
                <a:ea typeface="黑体" charset="-122"/>
              </a:rPr>
              <a:t>1.</a:t>
            </a:r>
            <a:r>
              <a:rPr lang="zh-CN" altLang="en-US" sz="2600" dirty="0">
                <a:latin typeface="Times New Roman" charset="0"/>
                <a:ea typeface="黑体" charset="-122"/>
              </a:rPr>
              <a:t>进一步理解有理数的加减乘除法则，能熟练地进行有理数的加减乘除运算</a:t>
            </a:r>
            <a:r>
              <a:rPr lang="en-US" altLang="zh-CN" sz="2600" dirty="0">
                <a:latin typeface="黑体" charset="-122"/>
                <a:ea typeface="黑体" charset="-122"/>
              </a:rPr>
              <a:t>.</a:t>
            </a:r>
            <a:r>
              <a:rPr lang="zh-CN" altLang="en-US" sz="2600" dirty="0">
                <a:latin typeface="黑体" charset="-122"/>
                <a:ea typeface="黑体" charset="-122"/>
              </a:rPr>
              <a:t>（</a:t>
            </a:r>
            <a:r>
              <a:rPr lang="zh-CN" altLang="en-US" sz="2600" dirty="0">
                <a:latin typeface="黑体" charset="-122"/>
                <a:ea typeface="黑体" charset="-122"/>
                <a:sym typeface="Arial" charset="0"/>
              </a:rPr>
              <a:t>重点、</a:t>
            </a:r>
            <a:r>
              <a:rPr lang="zh-CN" altLang="en-US" sz="2600" dirty="0">
                <a:latin typeface="黑体" charset="-122"/>
                <a:ea typeface="黑体" charset="-122"/>
              </a:rPr>
              <a:t>难点）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600" dirty="0">
                <a:latin typeface="Times New Roman" charset="0"/>
                <a:ea typeface="黑体" charset="-122"/>
              </a:rPr>
              <a:t>2.</a:t>
            </a:r>
            <a:r>
              <a:rPr lang="zh-CN" altLang="en-US" sz="2600" dirty="0">
                <a:latin typeface="Times New Roman" charset="0"/>
                <a:ea typeface="黑体" charset="-122"/>
              </a:rPr>
              <a:t>通过有理数的加减乘除运算的学习，体会数学知识的灵活运用</a:t>
            </a:r>
            <a:r>
              <a:rPr lang="en-US" altLang="zh-CN" sz="2600" dirty="0">
                <a:latin typeface="黑体" charset="-122"/>
                <a:ea typeface="黑体" charset="-122"/>
              </a:rPr>
              <a:t>.</a:t>
            </a:r>
          </a:p>
        </p:txBody>
      </p:sp>
      <p:cxnSp>
        <p:nvCxnSpPr>
          <p:cNvPr id="8" name="Straight Connector 7"/>
          <p:cNvCxnSpPr>
            <a:endCxn id="21" idx="2"/>
          </p:cNvCxnSpPr>
          <p:nvPr/>
        </p:nvCxnSpPr>
        <p:spPr>
          <a:xfrm>
            <a:off x="2181212" y="1643087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flipH="1" flipV="1">
            <a:off x="2181212" y="4723055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10" name="Straight Connector 10"/>
          <p:cNvCxnSpPr>
            <a:endCxn id="21" idx="0"/>
          </p:cNvCxnSpPr>
          <p:nvPr/>
        </p:nvCxnSpPr>
        <p:spPr>
          <a:xfrm flipH="1">
            <a:off x="2864633" y="6089896"/>
            <a:ext cx="5441728" cy="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5"/>
          <p:cNvGrpSpPr/>
          <p:nvPr/>
        </p:nvGrpSpPr>
        <p:grpSpPr>
          <a:xfrm>
            <a:off x="1573132" y="1338830"/>
            <a:ext cx="1216160" cy="1018040"/>
            <a:chOff x="1632170" y="1497781"/>
            <a:chExt cx="783776" cy="656094"/>
          </a:xfrm>
        </p:grpSpPr>
        <p:sp>
          <p:nvSpPr>
            <p:cNvPr id="12" name="Oval 24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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Arc 33"/>
          <p:cNvSpPr/>
          <p:nvPr/>
        </p:nvSpPr>
        <p:spPr>
          <a:xfrm flipV="1">
            <a:off x="7622941" y="4723055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5" name="Group 38"/>
          <p:cNvGrpSpPr/>
          <p:nvPr/>
        </p:nvGrpSpPr>
        <p:grpSpPr>
          <a:xfrm>
            <a:off x="1573132" y="2899596"/>
            <a:ext cx="1216160" cy="1018040"/>
            <a:chOff x="1632170" y="1497781"/>
            <a:chExt cx="783776" cy="656094"/>
          </a:xfrm>
        </p:grpSpPr>
        <p:sp>
          <p:nvSpPr>
            <p:cNvPr id="16" name="Oval 4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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1573132" y="4475565"/>
            <a:ext cx="1216160" cy="1018040"/>
            <a:chOff x="1632170" y="1497781"/>
            <a:chExt cx="783776" cy="656094"/>
          </a:xfrm>
        </p:grpSpPr>
        <p:sp>
          <p:nvSpPr>
            <p:cNvPr id="19" name="Oval 4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Rectangle 4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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1" name="Straight Connector 7"/>
          <p:cNvCxnSpPr/>
          <p:nvPr/>
        </p:nvCxnSpPr>
        <p:spPr>
          <a:xfrm>
            <a:off x="8989782" y="1722615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52"/>
          <p:cNvGrpSpPr/>
          <p:nvPr/>
        </p:nvGrpSpPr>
        <p:grpSpPr>
          <a:xfrm flipH="1">
            <a:off x="8395083" y="1338830"/>
            <a:ext cx="1216160" cy="1018040"/>
            <a:chOff x="1632170" y="1497781"/>
            <a:chExt cx="783776" cy="656094"/>
          </a:xfrm>
        </p:grpSpPr>
        <p:sp>
          <p:nvSpPr>
            <p:cNvPr id="23" name="Oval 55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Rectangle 56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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64"/>
          <p:cNvGrpSpPr/>
          <p:nvPr/>
        </p:nvGrpSpPr>
        <p:grpSpPr>
          <a:xfrm flipH="1">
            <a:off x="8395083" y="4467963"/>
            <a:ext cx="1216160" cy="1018040"/>
            <a:chOff x="1632170" y="1497781"/>
            <a:chExt cx="783776" cy="656094"/>
          </a:xfrm>
        </p:grpSpPr>
        <p:sp>
          <p:nvSpPr>
            <p:cNvPr id="26" name="Oval 6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Rectangle 6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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58"/>
          <p:cNvGrpSpPr/>
          <p:nvPr/>
        </p:nvGrpSpPr>
        <p:grpSpPr>
          <a:xfrm flipH="1">
            <a:off x="8395083" y="2893574"/>
            <a:ext cx="1216160" cy="1018040"/>
            <a:chOff x="1632170" y="1497781"/>
            <a:chExt cx="783776" cy="656094"/>
          </a:xfrm>
        </p:grpSpPr>
        <p:sp>
          <p:nvSpPr>
            <p:cNvPr id="29" name="Oval 6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Rectangle 6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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2203134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9" grpId="0" animBg="1"/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标题 5121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1" y="850900"/>
            <a:ext cx="2524125" cy="647700"/>
          </a:xfrm>
          <a:noFill/>
          <a:ln/>
        </p:spPr>
        <p:txBody>
          <a:bodyPr/>
          <a:lstStyle/>
          <a:p>
            <a:r>
              <a:rPr lang="zh-CN" altLang="en-US" sz="3200">
                <a:latin typeface="Times New Roman" charset="0"/>
                <a:ea typeface="黑体" charset="-122"/>
              </a:rPr>
              <a:t>数字入诗</a:t>
            </a:r>
          </a:p>
        </p:txBody>
      </p:sp>
      <p:sp>
        <p:nvSpPr>
          <p:cNvPr id="98307" name="文本占位符 512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809751" y="1408114"/>
            <a:ext cx="5895975" cy="2808287"/>
          </a:xfrm>
          <a:noFill/>
          <a:ln/>
        </p:spPr>
        <p:txBody>
          <a:bodyPr/>
          <a:lstStyle/>
          <a:p>
            <a:pPr>
              <a:lnSpc>
                <a:spcPct val="130000"/>
              </a:lnSpc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明代南海才子伦文叙为苏东坡</a:t>
            </a:r>
            <a:r>
              <a:rPr lang="en-US" altLang="x-none">
                <a:latin typeface="黑体" charset="-122"/>
                <a:ea typeface="黑体" charset="-122"/>
              </a:rPr>
              <a:t>《</a:t>
            </a:r>
            <a:r>
              <a:rPr lang="zh-CN" altLang="en-US">
                <a:latin typeface="黑体" charset="-122"/>
                <a:ea typeface="黑体" charset="-122"/>
              </a:rPr>
              <a:t>百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鸟归巢图</a:t>
            </a:r>
            <a:r>
              <a:rPr lang="en-US" altLang="x-none">
                <a:latin typeface="黑体" charset="-122"/>
                <a:ea typeface="黑体" charset="-122"/>
              </a:rPr>
              <a:t>》</a:t>
            </a:r>
            <a:r>
              <a:rPr lang="zh-CN" altLang="en-US">
                <a:latin typeface="黑体" charset="-122"/>
                <a:ea typeface="黑体" charset="-122"/>
              </a:rPr>
              <a:t>题的数学诗：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天生一只又一只，三四五六七八只</a:t>
            </a:r>
            <a:r>
              <a:rPr lang="en-US" altLang="zh-CN">
                <a:latin typeface="黑体" charset="-122"/>
                <a:ea typeface="黑体" charset="-122"/>
              </a:rPr>
              <a:t>.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凤凰何少鸟何多，啄尽人间千石谷！</a:t>
            </a:r>
          </a:p>
          <a:p>
            <a:pPr>
              <a:lnSpc>
                <a:spcPct val="130000"/>
              </a:lnSpc>
              <a:buFontTx/>
              <a:buNone/>
            </a:pPr>
            <a:endParaRPr lang="en-US" altLang="x-none">
              <a:latin typeface="黑体" charset="-122"/>
              <a:ea typeface="黑体" charset="-122"/>
            </a:endParaRPr>
          </a:p>
        </p:txBody>
      </p:sp>
      <p:pic>
        <p:nvPicPr>
          <p:cNvPr id="98308" name="图片 21509" descr="t01ab54a0e4ca4ce53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0" y="1052514"/>
            <a:ext cx="2897188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0" name="圆角矩形 31"/>
          <p:cNvSpPr>
            <a:spLocks noChangeArrowheads="1"/>
          </p:cNvSpPr>
          <p:nvPr/>
        </p:nvSpPr>
        <p:spPr bwMode="auto">
          <a:xfrm>
            <a:off x="1809751" y="569913"/>
            <a:ext cx="1450975" cy="4826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charset="-122"/>
                <a:ea typeface="微软雅黑" charset="-122"/>
                <a:sym typeface="微软雅黑" charset="-122"/>
              </a:rPr>
              <a:t>情境引入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8311" name="文本框 1"/>
          <p:cNvSpPr txBox="1">
            <a:spLocks noChangeArrowheads="1"/>
          </p:cNvSpPr>
          <p:nvPr/>
        </p:nvSpPr>
        <p:spPr bwMode="auto">
          <a:xfrm>
            <a:off x="1809751" y="4121150"/>
            <a:ext cx="4314001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诗中数字</a:t>
            </a:r>
            <a:r>
              <a:rPr lang="en-US" altLang="x-none" sz="2800">
                <a:latin typeface="黑体" charset="-122"/>
                <a:ea typeface="黑体" charset="-122"/>
              </a:rPr>
              <a:t>:</a:t>
            </a:r>
            <a:r>
              <a:rPr lang="zh-CN" altLang="en-US" sz="2800">
                <a:latin typeface="黑体" charset="-122"/>
                <a:ea typeface="黑体" charset="-122"/>
              </a:rPr>
              <a:t>一只又一只</a:t>
            </a:r>
            <a:r>
              <a:rPr lang="en-US" altLang="x-none" sz="2800">
                <a:latin typeface="黑体" charset="-122"/>
                <a:ea typeface="黑体" charset="-122"/>
              </a:rPr>
              <a:t>,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x-none" sz="2800">
                <a:latin typeface="黑体" charset="-122"/>
                <a:ea typeface="黑体" charset="-122"/>
              </a:rPr>
              <a:t>         </a:t>
            </a:r>
            <a:r>
              <a:rPr lang="zh-CN" altLang="en-US" sz="2800">
                <a:latin typeface="黑体" charset="-122"/>
                <a:ea typeface="黑体" charset="-122"/>
              </a:rPr>
              <a:t>三四五六七八只</a:t>
            </a:r>
          </a:p>
        </p:txBody>
      </p:sp>
      <p:sp>
        <p:nvSpPr>
          <p:cNvPr id="98312" name="文本框 2"/>
          <p:cNvSpPr txBox="1">
            <a:spLocks noChangeArrowheads="1"/>
          </p:cNvSpPr>
          <p:nvPr/>
        </p:nvSpPr>
        <p:spPr bwMode="auto">
          <a:xfrm>
            <a:off x="1809751" y="5494338"/>
            <a:ext cx="28777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请问何来百鸟呢</a:t>
            </a:r>
            <a:r>
              <a:rPr lang="en-US" altLang="x-none" sz="2800">
                <a:latin typeface="黑体" charset="-122"/>
                <a:ea typeface="黑体" charset="-122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962112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矩形 6152"/>
          <p:cNvSpPr>
            <a:spLocks noChangeArrowheads="1"/>
          </p:cNvSpPr>
          <p:nvPr/>
        </p:nvSpPr>
        <p:spPr bwMode="auto">
          <a:xfrm>
            <a:off x="2279650" y="1411289"/>
            <a:ext cx="71707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1</a:t>
            </a: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：</a:t>
            </a:r>
            <a:r>
              <a:rPr lang="zh-CN" altLang="en-US" sz="2800">
                <a:latin typeface="黑体" charset="-122"/>
                <a:ea typeface="黑体" charset="-122"/>
              </a:rPr>
              <a:t>小学的四则混合运算的顺序是怎样的？</a:t>
            </a:r>
          </a:p>
        </p:txBody>
      </p:sp>
      <p:sp>
        <p:nvSpPr>
          <p:cNvPr id="6154" name="矩形 6153"/>
          <p:cNvSpPr>
            <a:spLocks noChangeArrowheads="1"/>
          </p:cNvSpPr>
          <p:nvPr/>
        </p:nvSpPr>
        <p:spPr bwMode="auto">
          <a:xfrm>
            <a:off x="2279650" y="2127250"/>
            <a:ext cx="7488238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先乘除，后加减，同级运算从左至右，有括号先算括号内，再算括号外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括号计算顺序：先小括号，再中括号，最后大括号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pic>
        <p:nvPicPr>
          <p:cNvPr id="100356" name="图片 2" descr="140522m3j32avdfj8vwfs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638" y="4360863"/>
            <a:ext cx="1738312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543359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  <p:bldP spid="615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2465389" y="1446214"/>
            <a:ext cx="632777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：</a:t>
            </a:r>
            <a:r>
              <a:rPr lang="zh-CN" altLang="en-US" sz="2800">
                <a:latin typeface="黑体" charset="-122"/>
                <a:ea typeface="黑体" charset="-122"/>
              </a:rPr>
              <a:t>我们目前都学习了哪些运算？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44764" y="2041525"/>
            <a:ext cx="41687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加法、减法、乘法、除法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6150" name="文本框 6148"/>
          <p:cNvSpPr txBox="1">
            <a:spLocks noChangeArrowheads="1"/>
          </p:cNvSpPr>
          <p:nvPr/>
        </p:nvSpPr>
        <p:spPr bwMode="auto">
          <a:xfrm>
            <a:off x="2420938" y="3187701"/>
            <a:ext cx="7848600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一个运算中，含有有理数的加、减、乘、除、等多种运算，称为有理数的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混合运算</a:t>
            </a:r>
            <a:r>
              <a:rPr lang="en-US" altLang="x-none" sz="2800">
                <a:latin typeface="黑体" charset="-122"/>
                <a:ea typeface="黑体" charset="-122"/>
              </a:rPr>
              <a:t>.</a:t>
            </a:r>
          </a:p>
        </p:txBody>
      </p:sp>
      <p:pic>
        <p:nvPicPr>
          <p:cNvPr id="101381" name="图片 2" descr="140522m3j32avdfj8vwfs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45363" y="4278313"/>
            <a:ext cx="1738312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57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ldLvl="0"/>
      <p:bldP spid="615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3" name="组合 6147"/>
          <p:cNvGrpSpPr>
            <a:grpSpLocks/>
          </p:cNvGrpSpPr>
          <p:nvPr/>
        </p:nvGrpSpPr>
        <p:grpSpPr bwMode="auto">
          <a:xfrm>
            <a:off x="1038608" y="138133"/>
            <a:ext cx="4493830" cy="796906"/>
            <a:chOff x="877" y="0"/>
            <a:chExt cx="7076" cy="1254"/>
          </a:xfrm>
        </p:grpSpPr>
        <p:sp>
          <p:nvSpPr>
            <p:cNvPr id="102404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07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7076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有理数的加减乘除混合运算</a:t>
              </a:r>
            </a:p>
          </p:txBody>
        </p:sp>
      </p:grpSp>
      <p:sp>
        <p:nvSpPr>
          <p:cNvPr id="102409" name="圆角矩形 31"/>
          <p:cNvSpPr>
            <a:spLocks noChangeArrowheads="1"/>
          </p:cNvSpPr>
          <p:nvPr/>
        </p:nvSpPr>
        <p:spPr bwMode="auto">
          <a:xfrm>
            <a:off x="2097089" y="1196976"/>
            <a:ext cx="1220787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自主探究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441575" y="1704975"/>
            <a:ext cx="793273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1:</a:t>
            </a:r>
            <a:r>
              <a:rPr lang="zh-CN" altLang="en-US" sz="2800">
                <a:latin typeface="Times New Roman" charset="0"/>
                <a:ea typeface="黑体" charset="-122"/>
              </a:rPr>
              <a:t>下列式子含有哪几种运算</a:t>
            </a:r>
            <a:r>
              <a:rPr lang="en-US" altLang="zh-CN" sz="2800">
                <a:latin typeface="Times New Roman" charset="0"/>
                <a:ea typeface="黑体" charset="-122"/>
              </a:rPr>
              <a:t>?</a:t>
            </a:r>
            <a:r>
              <a:rPr lang="zh-CN" altLang="en-US" sz="2800">
                <a:latin typeface="Times New Roman" charset="0"/>
                <a:ea typeface="黑体" charset="-122"/>
              </a:rPr>
              <a:t>先算什么，后算什么？</a:t>
            </a:r>
          </a:p>
        </p:txBody>
      </p:sp>
      <p:sp>
        <p:nvSpPr>
          <p:cNvPr id="102411" name="Text Box 7"/>
          <p:cNvSpPr txBox="1">
            <a:spLocks noChangeArrowheads="1"/>
          </p:cNvSpPr>
          <p:nvPr/>
        </p:nvSpPr>
        <p:spPr bwMode="auto">
          <a:xfrm>
            <a:off x="7164388" y="655002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endParaRPr lang="zh-CN" altLang="zh-CN" sz="2400">
              <a:latin typeface="Tahoma" charset="0"/>
            </a:endParaRPr>
          </a:p>
        </p:txBody>
      </p:sp>
      <p:graphicFrame>
        <p:nvGraphicFramePr>
          <p:cNvPr id="102412" name="Object 11"/>
          <p:cNvGraphicFramePr>
            <a:graphicFrameLocks/>
          </p:cNvGraphicFramePr>
          <p:nvPr/>
        </p:nvGraphicFramePr>
        <p:xfrm>
          <a:off x="2873376" y="3570288"/>
          <a:ext cx="5318125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9" r:id="rId3" imgW="1460160" imgH="431640" progId="Equation.DSMT4">
                  <p:embed/>
                </p:oleObj>
              </mc:Choice>
              <mc:Fallback>
                <p:oleObj r:id="rId3" imgW="1460160" imgH="431640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76" y="3570288"/>
                        <a:ext cx="5318125" cy="1365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3362326" y="4576764"/>
            <a:ext cx="5775325" cy="911225"/>
            <a:chOff x="2064" y="2613"/>
            <a:chExt cx="3721" cy="574"/>
          </a:xfrm>
        </p:grpSpPr>
        <p:sp>
          <p:nvSpPr>
            <p:cNvPr id="102414" name="Line 23"/>
            <p:cNvSpPr>
              <a:spLocks noChangeShapeType="1"/>
            </p:cNvSpPr>
            <p:nvPr/>
          </p:nvSpPr>
          <p:spPr bwMode="auto">
            <a:xfrm>
              <a:off x="4377" y="2613"/>
              <a:ext cx="0" cy="22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5" name="Line 24"/>
            <p:cNvSpPr>
              <a:spLocks noChangeShapeType="1"/>
            </p:cNvSpPr>
            <p:nvPr/>
          </p:nvSpPr>
          <p:spPr bwMode="auto">
            <a:xfrm>
              <a:off x="2064" y="2659"/>
              <a:ext cx="0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6" name="Line 25"/>
            <p:cNvSpPr>
              <a:spLocks noChangeShapeType="1"/>
            </p:cNvSpPr>
            <p:nvPr/>
          </p:nvSpPr>
          <p:spPr bwMode="auto">
            <a:xfrm>
              <a:off x="2064" y="2840"/>
              <a:ext cx="231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7" name="Line 26"/>
            <p:cNvSpPr>
              <a:spLocks noChangeShapeType="1"/>
            </p:cNvSpPr>
            <p:nvPr/>
          </p:nvSpPr>
          <p:spPr bwMode="auto">
            <a:xfrm>
              <a:off x="3152" y="2840"/>
              <a:ext cx="0" cy="1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8" name="Line 27"/>
            <p:cNvSpPr>
              <a:spLocks noChangeShapeType="1"/>
            </p:cNvSpPr>
            <p:nvPr/>
          </p:nvSpPr>
          <p:spPr bwMode="auto">
            <a:xfrm>
              <a:off x="3152" y="3022"/>
              <a:ext cx="15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19" name="Text Box 28"/>
            <p:cNvSpPr txBox="1">
              <a:spLocks noChangeArrowheads="1"/>
            </p:cNvSpPr>
            <p:nvPr/>
          </p:nvSpPr>
          <p:spPr bwMode="auto">
            <a:xfrm>
              <a:off x="4729" y="2858"/>
              <a:ext cx="1056" cy="32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加减运算</a:t>
              </a:r>
            </a:p>
          </p:txBody>
        </p:sp>
      </p:grpSp>
      <p:sp>
        <p:nvSpPr>
          <p:cNvPr id="5153" name="Rectangle 33"/>
          <p:cNvSpPr>
            <a:spLocks noChangeArrowheads="1"/>
          </p:cNvSpPr>
          <p:nvPr/>
        </p:nvSpPr>
        <p:spPr bwMode="auto">
          <a:xfrm>
            <a:off x="5294313" y="5360988"/>
            <a:ext cx="1885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2800">
                <a:solidFill>
                  <a:srgbClr val="0000FF"/>
                </a:solidFill>
                <a:latin typeface="黑体" charset="-122"/>
                <a:ea typeface="黑体" charset="-122"/>
              </a:rPr>
              <a:t>第一级运算</a:t>
            </a:r>
          </a:p>
        </p:txBody>
      </p: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4371976" y="3290888"/>
            <a:ext cx="4837113" cy="647700"/>
            <a:chOff x="2154" y="1117"/>
            <a:chExt cx="3238" cy="408"/>
          </a:xfrm>
        </p:grpSpPr>
        <p:sp>
          <p:nvSpPr>
            <p:cNvPr id="102422" name="Line 13"/>
            <p:cNvSpPr>
              <a:spLocks noChangeShapeType="1"/>
            </p:cNvSpPr>
            <p:nvPr/>
          </p:nvSpPr>
          <p:spPr bwMode="auto">
            <a:xfrm>
              <a:off x="2442" y="1298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3" name="Line 43"/>
            <p:cNvSpPr>
              <a:spLocks noChangeShapeType="1"/>
            </p:cNvSpPr>
            <p:nvPr/>
          </p:nvSpPr>
          <p:spPr bwMode="auto">
            <a:xfrm flipH="1">
              <a:off x="2735" y="1394"/>
              <a:ext cx="0" cy="1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4" name="Line 44"/>
            <p:cNvSpPr>
              <a:spLocks noChangeShapeType="1"/>
            </p:cNvSpPr>
            <p:nvPr/>
          </p:nvSpPr>
          <p:spPr bwMode="auto">
            <a:xfrm flipH="1">
              <a:off x="2154" y="1406"/>
              <a:ext cx="0" cy="11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5" name="Line 45"/>
            <p:cNvSpPr>
              <a:spLocks noChangeShapeType="1"/>
            </p:cNvSpPr>
            <p:nvPr/>
          </p:nvSpPr>
          <p:spPr bwMode="auto">
            <a:xfrm flipV="1">
              <a:off x="2154" y="1389"/>
              <a:ext cx="590" cy="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6" name="Line 46"/>
            <p:cNvSpPr>
              <a:spLocks noChangeShapeType="1"/>
            </p:cNvSpPr>
            <p:nvPr/>
          </p:nvSpPr>
          <p:spPr bwMode="auto">
            <a:xfrm>
              <a:off x="2442" y="1293"/>
              <a:ext cx="175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2427" name="Text Box 47"/>
            <p:cNvSpPr txBox="1">
              <a:spLocks noChangeArrowheads="1"/>
            </p:cNvSpPr>
            <p:nvPr/>
          </p:nvSpPr>
          <p:spPr bwMode="auto">
            <a:xfrm>
              <a:off x="4192" y="1117"/>
              <a:ext cx="1200" cy="32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269999"/>
                  </a:solidFill>
                  <a:latin typeface="黑体" charset="-122"/>
                  <a:ea typeface="黑体" charset="-122"/>
                </a:rPr>
                <a:t>乘除运算</a:t>
              </a:r>
            </a:p>
          </p:txBody>
        </p:sp>
      </p:grpSp>
      <p:sp>
        <p:nvSpPr>
          <p:cNvPr id="5168" name="Rectangle 48"/>
          <p:cNvSpPr>
            <a:spLocks noChangeArrowheads="1"/>
          </p:cNvSpPr>
          <p:nvPr/>
        </p:nvSpPr>
        <p:spPr bwMode="auto">
          <a:xfrm>
            <a:off x="5162550" y="3001963"/>
            <a:ext cx="18732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第二级运算</a:t>
            </a:r>
          </a:p>
        </p:txBody>
      </p:sp>
    </p:spTree>
    <p:extLst>
      <p:ext uri="{BB962C8B-B14F-4D97-AF65-F5344CB8AC3E}">
        <p14:creationId xmlns:p14="http://schemas.microsoft.com/office/powerpoint/2010/main" val="113926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53" grpId="0" bldLvl="0"/>
      <p:bldP spid="5168" grpId="0" bldLvl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文本框 218113"/>
          <p:cNvSpPr txBox="1">
            <a:spLocks noChangeArrowheads="1"/>
          </p:cNvSpPr>
          <p:nvPr/>
        </p:nvSpPr>
        <p:spPr bwMode="auto">
          <a:xfrm>
            <a:off x="2460626" y="4419600"/>
            <a:ext cx="74723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先算乘除，再算加减，同级运算从左往右依次计算，如有括号，先算括号内的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218115" name="文本框 218114"/>
          <p:cNvSpPr txBox="1">
            <a:spLocks noChangeArrowheads="1"/>
          </p:cNvSpPr>
          <p:nvPr/>
        </p:nvSpPr>
        <p:spPr bwMode="auto">
          <a:xfrm>
            <a:off x="2384425" y="3432175"/>
            <a:ext cx="3957638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有理数混合运算的顺序：</a:t>
            </a:r>
          </a:p>
        </p:txBody>
      </p:sp>
      <p:sp>
        <p:nvSpPr>
          <p:cNvPr id="10243" name="圆角矩形 31"/>
          <p:cNvSpPr>
            <a:spLocks noChangeArrowheads="1"/>
          </p:cNvSpPr>
          <p:nvPr/>
        </p:nvSpPr>
        <p:spPr bwMode="auto">
          <a:xfrm>
            <a:off x="2460626" y="2792414"/>
            <a:ext cx="12604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归纳总结</a:t>
            </a:r>
          </a:p>
        </p:txBody>
      </p:sp>
      <p:grpSp>
        <p:nvGrpSpPr>
          <p:cNvPr id="8195" name="组合 6"/>
          <p:cNvGrpSpPr>
            <a:grpSpLocks/>
          </p:cNvGrpSpPr>
          <p:nvPr/>
        </p:nvGrpSpPr>
        <p:grpSpPr bwMode="auto">
          <a:xfrm>
            <a:off x="2339976" y="854075"/>
            <a:ext cx="7491413" cy="1384300"/>
            <a:chOff x="0" y="-534"/>
            <a:chExt cx="11798" cy="2177"/>
          </a:xfrm>
        </p:grpSpPr>
        <p:sp>
          <p:nvSpPr>
            <p:cNvPr id="103430" name="文本框 219137"/>
            <p:cNvSpPr txBox="1">
              <a:spLocks noChangeArrowheads="1"/>
            </p:cNvSpPr>
            <p:nvPr/>
          </p:nvSpPr>
          <p:spPr bwMode="auto">
            <a:xfrm>
              <a:off x="0" y="-534"/>
              <a:ext cx="11798" cy="2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2800">
                  <a:solidFill>
                    <a:srgbClr val="269999"/>
                  </a:solidFill>
                  <a:latin typeface="Times New Roman" charset="0"/>
                  <a:ea typeface="黑体" charset="-122"/>
                </a:rPr>
                <a:t>问题</a:t>
              </a:r>
              <a:r>
                <a:rPr lang="en-US" altLang="zh-CN" sz="2800">
                  <a:solidFill>
                    <a:srgbClr val="269999"/>
                  </a:solidFill>
                  <a:latin typeface="Times New Roman" charset="0"/>
                  <a:ea typeface="黑体" charset="-122"/>
                </a:rPr>
                <a:t>2</a:t>
              </a:r>
              <a:r>
                <a:rPr lang="zh-CN" altLang="en-US" sz="2800">
                  <a:solidFill>
                    <a:srgbClr val="269999"/>
                  </a:solidFill>
                  <a:latin typeface="Times New Roman" charset="0"/>
                  <a:ea typeface="黑体" charset="-122"/>
                </a:rPr>
                <a:t>：</a:t>
              </a:r>
              <a:r>
                <a:rPr lang="zh-CN" altLang="en-US" sz="2800">
                  <a:latin typeface="黑体" charset="-122"/>
                  <a:ea typeface="黑体" charset="-122"/>
                </a:rPr>
                <a:t>观察式子                    ，应该按照什么顺序来计算？</a:t>
              </a:r>
            </a:p>
          </p:txBody>
        </p:sp>
        <p:graphicFrame>
          <p:nvGraphicFramePr>
            <p:cNvPr id="103431" name="对象 8196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4368" y="-211"/>
            <a:ext cx="5354" cy="7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113" r:id="rId4" imgW="1269720" imgH="203040" progId="Equation.DSMT4">
                    <p:embed/>
                  </p:oleObj>
                </mc:Choice>
                <mc:Fallback>
                  <p:oleObj r:id="rId4" imgW="126972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68" y="-211"/>
                          <a:ext cx="5354" cy="7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5064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8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4" grpId="0" bldLvl="0"/>
      <p:bldP spid="218115" grpId="0"/>
      <p:bldP spid="1024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文本占位符 221186"/>
          <p:cNvSpPr>
            <a:spLocks noGrp="1" noChangeArrowheads="1"/>
          </p:cNvSpPr>
          <p:nvPr/>
        </p:nvSpPr>
        <p:spPr bwMode="auto">
          <a:xfrm>
            <a:off x="1904413" y="1117601"/>
            <a:ext cx="4038600" cy="294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       </a:t>
            </a:r>
            <a:r>
              <a:rPr lang="zh-CN" altLang="en-US" sz="2800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Times New Roman" charset="0"/>
                <a:ea typeface="黑体" charset="-122"/>
              </a:rPr>
              <a:t>1</a:t>
            </a:r>
            <a:r>
              <a:rPr lang="en-US" altLang="zh-CN" sz="2800" dirty="0">
                <a:latin typeface="Times New Roman" charset="0"/>
                <a:ea typeface="黑体" charset="-122"/>
              </a:rPr>
              <a:t>  </a:t>
            </a:r>
            <a:r>
              <a:rPr lang="zh-CN" altLang="en-US" sz="2800" dirty="0">
                <a:latin typeface="Times New Roman" charset="0"/>
                <a:ea typeface="黑体" charset="-122"/>
              </a:rPr>
              <a:t>计算：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400" dirty="0">
                <a:latin typeface="Times New Roman" charset="0"/>
                <a:ea typeface="黑体" charset="-122"/>
              </a:rPr>
              <a:t>        </a:t>
            </a:r>
            <a:r>
              <a:rPr lang="en-US" altLang="zh-CN" sz="2400" dirty="0">
                <a:latin typeface="Times New Roman" charset="0"/>
                <a:ea typeface="黑体" charset="-122"/>
              </a:rPr>
              <a:t>(1)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dirty="0">
                <a:latin typeface="Times New Roman" charset="0"/>
                <a:ea typeface="黑体" charset="-122"/>
              </a:rPr>
              <a:t>        (2)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dirty="0">
                <a:latin typeface="Times New Roman" charset="0"/>
                <a:ea typeface="黑体" charset="-122"/>
              </a:rPr>
              <a:t>        (3)</a:t>
            </a:r>
          </a:p>
        </p:txBody>
      </p:sp>
      <p:graphicFrame>
        <p:nvGraphicFramePr>
          <p:cNvPr id="105475" name="对象 2211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924227"/>
              </p:ext>
            </p:extLst>
          </p:nvPr>
        </p:nvGraphicFramePr>
        <p:xfrm>
          <a:off x="3141663" y="1885951"/>
          <a:ext cx="2255527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1" r:id="rId3" imgW="991461" imgH="203377" progId="Equation.DSMT4">
                  <p:embed/>
                </p:oleObj>
              </mc:Choice>
              <mc:Fallback>
                <p:oleObj r:id="rId3" imgW="991461" imgH="203377" progId="Equation.DSMT4">
                  <p:embed/>
                  <p:pic>
                    <p:nvPicPr>
                      <p:cNvPr id="0" name="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1663" y="1885951"/>
                        <a:ext cx="2255527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76" name="对象 22118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9222572"/>
              </p:ext>
            </p:extLst>
          </p:nvPr>
        </p:nvGraphicFramePr>
        <p:xfrm>
          <a:off x="3141665" y="2405064"/>
          <a:ext cx="329406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2" r:id="rId5" imgW="1385503" imgH="203377" progId="Equation.3">
                  <p:embed/>
                </p:oleObj>
              </mc:Choice>
              <mc:Fallback>
                <p:oleObj r:id="rId5" imgW="1385503" imgH="203377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1665" y="2405064"/>
                        <a:ext cx="3294062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77" name="对象 22119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2549530"/>
              </p:ext>
            </p:extLst>
          </p:nvPr>
        </p:nvGraphicFramePr>
        <p:xfrm>
          <a:off x="3136902" y="2814638"/>
          <a:ext cx="3598436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3" r:id="rId7" imgW="1650960" imgH="393480" progId="Equation.3">
                  <p:embed/>
                </p:oleObj>
              </mc:Choice>
              <mc:Fallback>
                <p:oleObj r:id="rId7" imgW="1650960" imgH="39348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6902" y="2814638"/>
                        <a:ext cx="3598436" cy="825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478" name="圆角矩形 31"/>
          <p:cNvSpPr>
            <a:spLocks noChangeArrowheads="1"/>
          </p:cNvSpPr>
          <p:nvPr/>
        </p:nvSpPr>
        <p:spPr bwMode="auto">
          <a:xfrm>
            <a:off x="1868489" y="429911"/>
            <a:ext cx="12604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 dirty="0">
                <a:latin typeface="微软雅黑" charset="-122"/>
                <a:ea typeface="微软雅黑" charset="-122"/>
              </a:rPr>
              <a:t>典例精析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033714" y="3576638"/>
            <a:ext cx="2530475" cy="457200"/>
            <a:chOff x="2377" y="6764"/>
            <a:chExt cx="3985" cy="720"/>
          </a:xfrm>
        </p:grpSpPr>
        <p:sp>
          <p:nvSpPr>
            <p:cNvPr id="105480" name="文本框 1"/>
            <p:cNvSpPr txBox="1">
              <a:spLocks noChangeArrowheads="1"/>
            </p:cNvSpPr>
            <p:nvPr/>
          </p:nvSpPr>
          <p:spPr bwMode="auto">
            <a:xfrm>
              <a:off x="2377" y="6764"/>
              <a:ext cx="2113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(1)</a:t>
              </a:r>
              <a:r>
                <a:rPr lang="zh-CN" altLang="en-US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原式</a:t>
              </a: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=</a:t>
              </a:r>
            </a:p>
          </p:txBody>
        </p:sp>
        <p:graphicFrame>
          <p:nvGraphicFramePr>
            <p:cNvPr id="105481" name="对象 2"/>
            <p:cNvGraphicFramePr>
              <a:graphicFrameLocks noGrp="1"/>
            </p:cNvGraphicFramePr>
            <p:nvPr/>
          </p:nvGraphicFramePr>
          <p:xfrm>
            <a:off x="4382" y="6819"/>
            <a:ext cx="1981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94" r:id="rId9" imgW="509565" imgH="178041" progId="Equation.DSMT4">
                    <p:embed/>
                  </p:oleObj>
                </mc:Choice>
                <mc:Fallback>
                  <p:oleObj r:id="rId9" imgW="509565" imgH="178041" progId="Equation.DSMT4">
                    <p:embed/>
                    <p:pic>
                      <p:nvPicPr>
                        <p:cNvPr id="0" name=""/>
                        <p:cNvPicPr>
                          <a:picLocks noGrp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82" y="6819"/>
                          <a:ext cx="1981" cy="5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5482" name="文本框 5"/>
          <p:cNvSpPr txBox="1">
            <a:spLocks noChangeArrowheads="1"/>
          </p:cNvSpPr>
          <p:nvPr/>
        </p:nvSpPr>
        <p:spPr bwMode="auto">
          <a:xfrm>
            <a:off x="2501901" y="3611563"/>
            <a:ext cx="627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</a:t>
            </a: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016251" y="4278313"/>
            <a:ext cx="3419475" cy="457200"/>
            <a:chOff x="2377" y="6764"/>
            <a:chExt cx="5384" cy="720"/>
          </a:xfrm>
        </p:grpSpPr>
        <p:sp>
          <p:nvSpPr>
            <p:cNvPr id="105484" name="文本框 8"/>
            <p:cNvSpPr txBox="1">
              <a:spLocks noChangeArrowheads="1"/>
            </p:cNvSpPr>
            <p:nvPr/>
          </p:nvSpPr>
          <p:spPr bwMode="auto">
            <a:xfrm>
              <a:off x="2377" y="6764"/>
              <a:ext cx="2113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(2)</a:t>
              </a:r>
              <a:r>
                <a:rPr lang="zh-CN" altLang="en-US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原式</a:t>
              </a: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=</a:t>
              </a:r>
            </a:p>
          </p:txBody>
        </p:sp>
        <p:graphicFrame>
          <p:nvGraphicFramePr>
            <p:cNvPr id="105485" name="对象 9"/>
            <p:cNvGraphicFramePr>
              <a:graphicFrameLocks noGrp="1"/>
            </p:cNvGraphicFramePr>
            <p:nvPr/>
          </p:nvGraphicFramePr>
          <p:xfrm>
            <a:off x="4409" y="6819"/>
            <a:ext cx="3352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95" r:id="rId11" imgW="1017522" imgH="177760" progId="Equation.DSMT4">
                    <p:embed/>
                  </p:oleObj>
                </mc:Choice>
                <mc:Fallback>
                  <p:oleObj r:id="rId11" imgW="1017522" imgH="177760" progId="Equation.DSMT4">
                    <p:embed/>
                    <p:pic>
                      <p:nvPicPr>
                        <p:cNvPr id="0" name=""/>
                        <p:cNvPicPr>
                          <a:picLocks noGrp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09" y="6819"/>
                          <a:ext cx="3352" cy="5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3000376" y="4738688"/>
            <a:ext cx="6875463" cy="1719262"/>
            <a:chOff x="2264" y="6611"/>
            <a:chExt cx="10828" cy="2708"/>
          </a:xfrm>
        </p:grpSpPr>
        <p:sp>
          <p:nvSpPr>
            <p:cNvPr id="105487" name="文本框 16"/>
            <p:cNvSpPr txBox="1">
              <a:spLocks noChangeArrowheads="1"/>
            </p:cNvSpPr>
            <p:nvPr/>
          </p:nvSpPr>
          <p:spPr bwMode="auto">
            <a:xfrm>
              <a:off x="2264" y="6877"/>
              <a:ext cx="211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(3)</a:t>
              </a:r>
              <a:r>
                <a:rPr lang="zh-CN" altLang="en-US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原式</a:t>
              </a:r>
              <a:r>
                <a:rPr lang="en-US" altLang="zh-CN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=</a:t>
              </a:r>
            </a:p>
          </p:txBody>
        </p:sp>
        <p:graphicFrame>
          <p:nvGraphicFramePr>
            <p:cNvPr id="105488" name="对象 17"/>
            <p:cNvGraphicFramePr>
              <a:graphicFrameLocks noGrp="1"/>
            </p:cNvGraphicFramePr>
            <p:nvPr/>
          </p:nvGraphicFramePr>
          <p:xfrm>
            <a:off x="4237" y="6611"/>
            <a:ext cx="8855" cy="27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196" r:id="rId13" imgW="2552400" imgH="812520" progId="Equation.DSMT4">
                    <p:embed/>
                  </p:oleObj>
                </mc:Choice>
                <mc:Fallback>
                  <p:oleObj r:id="rId13" imgW="2552400" imgH="812520" progId="Equation.DSMT4">
                    <p:embed/>
                    <p:pic>
                      <p:nvPicPr>
                        <p:cNvPr id="0" name=""/>
                        <p:cNvPicPr>
                          <a:picLocks noGrp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37" y="6611"/>
                          <a:ext cx="8855" cy="27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05489" name="图片 1" descr="t01e1b82bdc16ac17c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064" y="989014"/>
            <a:ext cx="239077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文本框 219137"/>
          <p:cNvSpPr txBox="1">
            <a:spLocks noChangeArrowheads="1"/>
          </p:cNvSpPr>
          <p:nvPr/>
        </p:nvSpPr>
        <p:spPr bwMode="auto">
          <a:xfrm>
            <a:off x="2041526" y="812803"/>
            <a:ext cx="749141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dirty="0">
                <a:latin typeface="黑体" charset="-122"/>
                <a:ea typeface="黑体" charset="-122"/>
              </a:rPr>
              <a:t>    </a:t>
            </a:r>
            <a:r>
              <a:rPr lang="zh-CN" altLang="en-US" sz="2800" dirty="0">
                <a:latin typeface="黑体" charset="-122"/>
                <a:ea typeface="黑体" charset="-122"/>
              </a:rPr>
              <a:t>下面两题的解法正确吗？若不正确，你能发现问题出在哪里吗？</a:t>
            </a:r>
          </a:p>
        </p:txBody>
      </p:sp>
      <p:sp>
        <p:nvSpPr>
          <p:cNvPr id="106499" name="圆角矩形 31"/>
          <p:cNvSpPr>
            <a:spLocks noChangeArrowheads="1"/>
          </p:cNvSpPr>
          <p:nvPr/>
        </p:nvSpPr>
        <p:spPr bwMode="auto">
          <a:xfrm>
            <a:off x="1468438" y="365126"/>
            <a:ext cx="11461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 dirty="0">
                <a:latin typeface="微软雅黑" charset="-122"/>
                <a:ea typeface="微软雅黑" charset="-122"/>
              </a:rPr>
              <a:t>议一议</a:t>
            </a:r>
          </a:p>
        </p:txBody>
      </p:sp>
      <p:graphicFrame>
        <p:nvGraphicFramePr>
          <p:cNvPr id="106500" name="对象 2191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2477993"/>
              </p:ext>
            </p:extLst>
          </p:nvPr>
        </p:nvGraphicFramePr>
        <p:xfrm>
          <a:off x="2325690" y="2157414"/>
          <a:ext cx="228416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7" r:id="rId3" imgW="877824" imgH="394385" progId="Equation.3">
                  <p:embed/>
                </p:oleObj>
              </mc:Choice>
              <mc:Fallback>
                <p:oleObj r:id="rId3" imgW="877824" imgH="39438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5690" y="2157414"/>
                        <a:ext cx="228416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对象 2191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8417636"/>
              </p:ext>
            </p:extLst>
          </p:nvPr>
        </p:nvGraphicFramePr>
        <p:xfrm>
          <a:off x="2211388" y="2954339"/>
          <a:ext cx="3163886" cy="353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8" r:id="rId5" imgW="1269720" imgH="1625400" progId="Equation.3">
                  <p:embed/>
                </p:oleObj>
              </mc:Choice>
              <mc:Fallback>
                <p:oleObj r:id="rId5" imgW="1269720" imgH="16254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1388" y="2954339"/>
                        <a:ext cx="3163886" cy="353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对象 2191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8718433"/>
              </p:ext>
            </p:extLst>
          </p:nvPr>
        </p:nvGraphicFramePr>
        <p:xfrm>
          <a:off x="6140210" y="2902013"/>
          <a:ext cx="3495675" cy="3315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9" r:id="rId7" imgW="1272224" imgH="1425165" progId="Equation.3">
                  <p:embed/>
                </p:oleObj>
              </mc:Choice>
              <mc:Fallback>
                <p:oleObj r:id="rId7" imgW="1272224" imgH="142516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0210" y="2902013"/>
                        <a:ext cx="3495675" cy="33154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9141" name="直接连接符 219140"/>
          <p:cNvSpPr>
            <a:spLocks noChangeShapeType="1"/>
          </p:cNvSpPr>
          <p:nvPr/>
        </p:nvSpPr>
        <p:spPr bwMode="auto">
          <a:xfrm>
            <a:off x="4360349" y="3827191"/>
            <a:ext cx="90011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42" name="直接连接符 219141"/>
          <p:cNvSpPr>
            <a:spLocks noChangeShapeType="1"/>
          </p:cNvSpPr>
          <p:nvPr/>
        </p:nvSpPr>
        <p:spPr bwMode="auto">
          <a:xfrm flipV="1">
            <a:off x="2508250" y="4695825"/>
            <a:ext cx="9032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43" name="直接连接符 219142"/>
          <p:cNvSpPr>
            <a:spLocks noChangeShapeType="1"/>
          </p:cNvSpPr>
          <p:nvPr/>
        </p:nvSpPr>
        <p:spPr bwMode="auto">
          <a:xfrm>
            <a:off x="3729038" y="4695825"/>
            <a:ext cx="889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45" name="直接连接符 219144"/>
          <p:cNvSpPr>
            <a:spLocks noChangeShapeType="1"/>
          </p:cNvSpPr>
          <p:nvPr/>
        </p:nvSpPr>
        <p:spPr bwMode="auto">
          <a:xfrm flipV="1">
            <a:off x="8375410" y="3825095"/>
            <a:ext cx="12604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46" name="直接连接符 219145"/>
          <p:cNvSpPr>
            <a:spLocks noChangeShapeType="1"/>
          </p:cNvSpPr>
          <p:nvPr/>
        </p:nvSpPr>
        <p:spPr bwMode="auto">
          <a:xfrm>
            <a:off x="7179247" y="4823290"/>
            <a:ext cx="111601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47" name="椭圆形标注 219146"/>
          <p:cNvSpPr>
            <a:spLocks noChangeArrowheads="1"/>
          </p:cNvSpPr>
          <p:nvPr/>
        </p:nvSpPr>
        <p:spPr bwMode="auto">
          <a:xfrm>
            <a:off x="4078288" y="5168900"/>
            <a:ext cx="2006600" cy="1174750"/>
          </a:xfrm>
          <a:prstGeom prst="wedgeEllipseCallout">
            <a:avLst>
              <a:gd name="adj1" fmla="val -68657"/>
              <a:gd name="adj2" fmla="val -1340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这个解法是错误的</a:t>
            </a:r>
          </a:p>
        </p:txBody>
      </p:sp>
      <p:sp>
        <p:nvSpPr>
          <p:cNvPr id="219148" name="椭圆形标注 219147"/>
          <p:cNvSpPr>
            <a:spLocks noChangeArrowheads="1"/>
          </p:cNvSpPr>
          <p:nvPr/>
        </p:nvSpPr>
        <p:spPr bwMode="auto">
          <a:xfrm>
            <a:off x="8110538" y="5076826"/>
            <a:ext cx="2119312" cy="1122363"/>
          </a:xfrm>
          <a:prstGeom prst="wedgeEllipseCallout">
            <a:avLst>
              <a:gd name="adj1" fmla="val -76222"/>
              <a:gd name="adj2" fmla="val -856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这个解法是正确的</a:t>
            </a:r>
          </a:p>
        </p:txBody>
      </p:sp>
      <p:sp>
        <p:nvSpPr>
          <p:cNvPr id="219149" name="左箭头 219148"/>
          <p:cNvSpPr>
            <a:spLocks noChangeArrowheads="1"/>
          </p:cNvSpPr>
          <p:nvPr/>
        </p:nvSpPr>
        <p:spPr bwMode="auto">
          <a:xfrm rot="19740000" flipV="1">
            <a:off x="3316288" y="3724275"/>
            <a:ext cx="1223962" cy="127000"/>
          </a:xfrm>
          <a:prstGeom prst="leftArrow">
            <a:avLst>
              <a:gd name="adj1" fmla="val 50000"/>
              <a:gd name="adj2" fmla="val 11944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50" name="左箭头 219149"/>
          <p:cNvSpPr>
            <a:spLocks noChangeArrowheads="1"/>
          </p:cNvSpPr>
          <p:nvPr/>
        </p:nvSpPr>
        <p:spPr bwMode="auto">
          <a:xfrm rot="-2400000">
            <a:off x="4592638" y="3937001"/>
            <a:ext cx="539750" cy="142875"/>
          </a:xfrm>
          <a:prstGeom prst="leftArrow">
            <a:avLst>
              <a:gd name="adj1" fmla="val 50000"/>
              <a:gd name="adj2" fmla="val 6235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19151" name="左箭头 219150"/>
          <p:cNvSpPr>
            <a:spLocks noChangeArrowheads="1"/>
          </p:cNvSpPr>
          <p:nvPr/>
        </p:nvSpPr>
        <p:spPr bwMode="auto">
          <a:xfrm rot="-2340000">
            <a:off x="8226425" y="4146551"/>
            <a:ext cx="1079500" cy="163513"/>
          </a:xfrm>
          <a:prstGeom prst="leftArrow">
            <a:avLst>
              <a:gd name="adj1" fmla="val 50000"/>
              <a:gd name="adj2" fmla="val 14713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311949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7" grpId="0" bldLvl="0"/>
      <p:bldP spid="219148" grpId="0" bldLvl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522" name="对象 2201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6520280"/>
              </p:ext>
            </p:extLst>
          </p:nvPr>
        </p:nvGraphicFramePr>
        <p:xfrm>
          <a:off x="2149475" y="696913"/>
          <a:ext cx="2667852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1" r:id="rId3" imgW="1056159" imgH="394256" progId="Equation.3">
                  <p:embed/>
                </p:oleObj>
              </mc:Choice>
              <mc:Fallback>
                <p:oleObj r:id="rId3" imgW="1056159" imgH="39425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9475" y="696913"/>
                        <a:ext cx="2667852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523" name="对象 22016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5400141"/>
              </p:ext>
            </p:extLst>
          </p:nvPr>
        </p:nvGraphicFramePr>
        <p:xfrm>
          <a:off x="2182813" y="1854200"/>
          <a:ext cx="2209800" cy="269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2" r:id="rId5" imgW="839733" imgH="1043173" progId="Equation.3">
                  <p:embed/>
                </p:oleObj>
              </mc:Choice>
              <mc:Fallback>
                <p:oleObj r:id="rId5" imgW="839733" imgH="1043173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2813" y="1854200"/>
                        <a:ext cx="2209800" cy="269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0164" name="直接连接符 220163"/>
          <p:cNvSpPr>
            <a:spLocks noChangeShapeType="1"/>
          </p:cNvSpPr>
          <p:nvPr/>
        </p:nvSpPr>
        <p:spPr bwMode="auto">
          <a:xfrm>
            <a:off x="3098800" y="3416300"/>
            <a:ext cx="14859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20165" name="直接连接符 220164"/>
          <p:cNvSpPr>
            <a:spLocks noChangeShapeType="1"/>
          </p:cNvSpPr>
          <p:nvPr/>
        </p:nvSpPr>
        <p:spPr bwMode="auto">
          <a:xfrm>
            <a:off x="3375025" y="4067175"/>
            <a:ext cx="6985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graphicFrame>
        <p:nvGraphicFramePr>
          <p:cNvPr id="107526" name="对象 22016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9804968"/>
              </p:ext>
            </p:extLst>
          </p:nvPr>
        </p:nvGraphicFramePr>
        <p:xfrm>
          <a:off x="5776912" y="1708427"/>
          <a:ext cx="2753576" cy="354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3" r:id="rId7" imgW="979689" imgH="1450415" progId="Equation.3">
                  <p:embed/>
                </p:oleObj>
              </mc:Choice>
              <mc:Fallback>
                <p:oleObj r:id="rId7" imgW="979689" imgH="1450415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6912" y="1708427"/>
                        <a:ext cx="2753576" cy="354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0167" name="直接连接符 220166"/>
          <p:cNvSpPr>
            <a:spLocks noChangeShapeType="1"/>
          </p:cNvSpPr>
          <p:nvPr/>
        </p:nvSpPr>
        <p:spPr bwMode="auto">
          <a:xfrm flipV="1">
            <a:off x="6143626" y="4333875"/>
            <a:ext cx="11271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20168" name="直接连接符 220167"/>
          <p:cNvSpPr>
            <a:spLocks noChangeShapeType="1"/>
          </p:cNvSpPr>
          <p:nvPr/>
        </p:nvSpPr>
        <p:spPr bwMode="auto">
          <a:xfrm>
            <a:off x="5738813" y="3070225"/>
            <a:ext cx="10795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20169" name="椭圆形标注 220168"/>
          <p:cNvSpPr>
            <a:spLocks noChangeArrowheads="1"/>
          </p:cNvSpPr>
          <p:nvPr/>
        </p:nvSpPr>
        <p:spPr bwMode="auto">
          <a:xfrm>
            <a:off x="8580439" y="2757488"/>
            <a:ext cx="2046287" cy="1255712"/>
          </a:xfrm>
          <a:prstGeom prst="wedgeEllipseCallout">
            <a:avLst>
              <a:gd name="adj1" fmla="val -51755"/>
              <a:gd name="adj2" fmla="val 7371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这个解法是正确的</a:t>
            </a:r>
          </a:p>
        </p:txBody>
      </p:sp>
      <p:sp>
        <p:nvSpPr>
          <p:cNvPr id="220170" name="椭圆形标注 220169"/>
          <p:cNvSpPr>
            <a:spLocks noChangeArrowheads="1"/>
          </p:cNvSpPr>
          <p:nvPr/>
        </p:nvSpPr>
        <p:spPr bwMode="auto">
          <a:xfrm>
            <a:off x="3143251" y="4583113"/>
            <a:ext cx="2149475" cy="1147762"/>
          </a:xfrm>
          <a:prstGeom prst="wedgeEllipseCallout">
            <a:avLst>
              <a:gd name="adj1" fmla="val -60306"/>
              <a:gd name="adj2" fmla="val -61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这个解法是错误的</a:t>
            </a:r>
          </a:p>
        </p:txBody>
      </p:sp>
      <p:sp>
        <p:nvSpPr>
          <p:cNvPr id="220172" name="左箭头 220171"/>
          <p:cNvSpPr>
            <a:spLocks noChangeArrowheads="1"/>
          </p:cNvSpPr>
          <p:nvPr/>
        </p:nvSpPr>
        <p:spPr bwMode="auto">
          <a:xfrm rot="-3112665">
            <a:off x="3979864" y="3717926"/>
            <a:ext cx="649287" cy="100013"/>
          </a:xfrm>
          <a:prstGeom prst="leftArrow">
            <a:avLst>
              <a:gd name="adj1" fmla="val 50000"/>
              <a:gd name="adj2" fmla="val 18294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eaVert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20173" name="左箭头 220172"/>
          <p:cNvSpPr>
            <a:spLocks noChangeArrowheads="1"/>
          </p:cNvSpPr>
          <p:nvPr/>
        </p:nvSpPr>
        <p:spPr bwMode="auto">
          <a:xfrm rot="-7020000">
            <a:off x="5999957" y="3663157"/>
            <a:ext cx="1116013" cy="76200"/>
          </a:xfrm>
          <a:prstGeom prst="leftArrow">
            <a:avLst>
              <a:gd name="adj1" fmla="val 50000"/>
              <a:gd name="adj2" fmla="val 182124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eaVert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72185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9" grpId="0" bldLvl="0"/>
      <p:bldP spid="220170" grpId="0" bldLvl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546" name="Group 3"/>
          <p:cNvGrpSpPr>
            <a:grpSpLocks/>
          </p:cNvGrpSpPr>
          <p:nvPr/>
        </p:nvGrpSpPr>
        <p:grpSpPr bwMode="auto">
          <a:xfrm>
            <a:off x="2794000" y="823913"/>
            <a:ext cx="6103938" cy="1344612"/>
            <a:chOff x="0" y="0"/>
            <a:chExt cx="3629" cy="847"/>
          </a:xfrm>
        </p:grpSpPr>
        <p:sp>
          <p:nvSpPr>
            <p:cNvPr id="108547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3629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269999"/>
                  </a:solidFill>
                  <a:latin typeface="黑体" charset="-122"/>
                  <a:ea typeface="黑体" charset="-122"/>
                </a:rPr>
                <a:t>例</a:t>
              </a:r>
              <a:r>
                <a:rPr lang="en-US" altLang="zh-CN" sz="2800">
                  <a:solidFill>
                    <a:srgbClr val="269999"/>
                  </a:solidFill>
                  <a:latin typeface="黑体" charset="-122"/>
                  <a:ea typeface="黑体" charset="-122"/>
                </a:rPr>
                <a:t>2</a:t>
              </a:r>
              <a:r>
                <a:rPr lang="en-US" altLang="zh-CN" sz="2800">
                  <a:latin typeface="黑体" charset="-122"/>
                  <a:ea typeface="黑体" charset="-122"/>
                </a:rPr>
                <a:t>.</a:t>
              </a:r>
              <a:r>
                <a:rPr lang="zh-CN" altLang="en-US" sz="2800">
                  <a:latin typeface="黑体" charset="-122"/>
                  <a:ea typeface="黑体" charset="-122"/>
                </a:rPr>
                <a:t>请你仔细阅读下列材料：计算</a:t>
              </a:r>
              <a:r>
                <a:rPr lang="zh-CN" altLang="en-US" sz="2800">
                  <a:solidFill>
                    <a:srgbClr val="800000"/>
                  </a:solidFill>
                  <a:latin typeface="黑体" charset="-122"/>
                  <a:ea typeface="黑体" charset="-122"/>
                  <a:sym typeface="Wingdings" charset="2"/>
                </a:rPr>
                <a:t> </a:t>
              </a:r>
            </a:p>
          </p:txBody>
        </p:sp>
        <p:graphicFrame>
          <p:nvGraphicFramePr>
            <p:cNvPr id="108548" name="Object 5"/>
            <p:cNvGraphicFramePr>
              <a:graphicFrameLocks noChangeAspect="1"/>
            </p:cNvGraphicFramePr>
            <p:nvPr/>
          </p:nvGraphicFramePr>
          <p:xfrm>
            <a:off x="266" y="338"/>
            <a:ext cx="2300" cy="5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51" r:id="rId3" imgW="1564504" imgH="394101" progId="Equation.3">
                    <p:embed/>
                  </p:oleObj>
                </mc:Choice>
                <mc:Fallback>
                  <p:oleObj r:id="rId3" imgW="1564504" imgH="394101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6" y="338"/>
                          <a:ext cx="2300" cy="5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3584575" y="3025776"/>
          <a:ext cx="3765550" cy="804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2" r:id="rId5" imgW="1726920" imgH="393480" progId="Equation.3">
                  <p:embed/>
                </p:oleObj>
              </mc:Choice>
              <mc:Fallback>
                <p:oleObj r:id="rId5" imgW="17269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3025776"/>
                        <a:ext cx="3765550" cy="804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3594100" y="3917950"/>
          <a:ext cx="2890838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3" r:id="rId7" imgW="1119544" imgH="394385" progId="Equation.3">
                  <p:embed/>
                </p:oleObj>
              </mc:Choice>
              <mc:Fallback>
                <p:oleObj r:id="rId7" imgW="1119544" imgH="3943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4100" y="3917950"/>
                        <a:ext cx="2890838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4" name="Object 8"/>
          <p:cNvGraphicFramePr>
            <a:graphicFrameLocks noChangeAspect="1"/>
          </p:cNvGraphicFramePr>
          <p:nvPr/>
        </p:nvGraphicFramePr>
        <p:xfrm>
          <a:off x="3605214" y="4757738"/>
          <a:ext cx="2947987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4" r:id="rId9" imgW="1196115" imgH="394256" progId="Equation.3">
                  <p:embed/>
                </p:oleObj>
              </mc:Choice>
              <mc:Fallback>
                <p:oleObj r:id="rId9" imgW="1196115" imgH="39425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5214" y="4757738"/>
                        <a:ext cx="2947987" cy="77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5" name="AutoShape 10"/>
          <p:cNvSpPr>
            <a:spLocks noChangeArrowheads="1"/>
          </p:cNvSpPr>
          <p:nvPr/>
        </p:nvSpPr>
        <p:spPr bwMode="auto">
          <a:xfrm>
            <a:off x="7350126" y="4106863"/>
            <a:ext cx="1851025" cy="1016000"/>
          </a:xfrm>
          <a:prstGeom prst="wedgeEllipseCallout">
            <a:avLst>
              <a:gd name="adj1" fmla="val -65190"/>
              <a:gd name="adj2" fmla="val -68838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按常规方法计算</a:t>
            </a:r>
          </a:p>
        </p:txBody>
      </p:sp>
      <p:sp>
        <p:nvSpPr>
          <p:cNvPr id="14346" name="Line 11"/>
          <p:cNvSpPr>
            <a:spLocks noChangeShapeType="1"/>
          </p:cNvSpPr>
          <p:nvPr/>
        </p:nvSpPr>
        <p:spPr bwMode="auto">
          <a:xfrm flipV="1">
            <a:off x="4945063" y="3784600"/>
            <a:ext cx="232886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4347" name="Line 12"/>
          <p:cNvSpPr>
            <a:spLocks noChangeShapeType="1"/>
          </p:cNvSpPr>
          <p:nvPr/>
        </p:nvSpPr>
        <p:spPr bwMode="auto">
          <a:xfrm>
            <a:off x="5316538" y="4757739"/>
            <a:ext cx="1096962" cy="15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822575" y="2403475"/>
            <a:ext cx="197485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解法一：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原式</a:t>
            </a:r>
          </a:p>
        </p:txBody>
      </p:sp>
    </p:spTree>
    <p:extLst>
      <p:ext uri="{BB962C8B-B14F-4D97-AF65-F5344CB8AC3E}">
        <p14:creationId xmlns:p14="http://schemas.microsoft.com/office/powerpoint/2010/main" val="183879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bldLvl="0"/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3111500" y="1584326"/>
          <a:ext cx="3716338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7" r:id="rId3" imgW="1536033" imgH="393529" progId="Equation.3">
                  <p:embed/>
                </p:oleObj>
              </mc:Choice>
              <mc:Fallback>
                <p:oleObj r:id="rId3" imgW="1536033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500" y="1584326"/>
                        <a:ext cx="3716338" cy="906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782889" y="2563813"/>
          <a:ext cx="392747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8" r:id="rId5" imgW="1599506" imgH="393529" progId="Equation.3">
                  <p:embed/>
                </p:oleObj>
              </mc:Choice>
              <mc:Fallback>
                <p:oleObj r:id="rId5" imgW="1599506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9" y="2563813"/>
                        <a:ext cx="3927475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2816226" y="3560764"/>
          <a:ext cx="3935413" cy="395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9" r:id="rId7" imgW="1546715" imgH="177492" progId="Equation.3">
                  <p:embed/>
                </p:oleObj>
              </mc:Choice>
              <mc:Fallback>
                <p:oleObj r:id="rId7" imgW="1546715" imgH="17749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6226" y="3560764"/>
                        <a:ext cx="3935413" cy="395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7"/>
          <p:cNvGraphicFramePr>
            <a:graphicFrameLocks noChangeAspect="1"/>
          </p:cNvGraphicFramePr>
          <p:nvPr/>
        </p:nvGraphicFramePr>
        <p:xfrm>
          <a:off x="2338389" y="4005264"/>
          <a:ext cx="5629275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0" r:id="rId9" imgW="2132674" imgH="393529" progId="Equation.3">
                  <p:embed/>
                </p:oleObj>
              </mc:Choice>
              <mc:Fallback>
                <p:oleObj r:id="rId9" imgW="2132674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8389" y="4005264"/>
                        <a:ext cx="5629275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563688" y="5013325"/>
            <a:ext cx="8958262" cy="1409700"/>
            <a:chOff x="25" y="0"/>
            <a:chExt cx="5643" cy="888"/>
          </a:xfrm>
        </p:grpSpPr>
        <p:sp>
          <p:nvSpPr>
            <p:cNvPr id="109575" name="Text Box 10"/>
            <p:cNvSpPr txBox="1">
              <a:spLocks noChangeArrowheads="1"/>
            </p:cNvSpPr>
            <p:nvPr/>
          </p:nvSpPr>
          <p:spPr bwMode="auto">
            <a:xfrm>
              <a:off x="25" y="0"/>
              <a:ext cx="564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latin typeface="黑体" charset="-122"/>
                  <a:ea typeface="黑体" charset="-122"/>
                </a:rPr>
                <a:t>　</a:t>
              </a:r>
              <a:r>
                <a:rPr lang="zh-CN" altLang="en-US" sz="2800">
                  <a:latin typeface="黑体" charset="-122"/>
                  <a:ea typeface="黑体" charset="-122"/>
                </a:rPr>
                <a:t>再根据你对所提供材料的理解，选择合适的方法计算：</a:t>
              </a:r>
            </a:p>
          </p:txBody>
        </p:sp>
        <p:graphicFrame>
          <p:nvGraphicFramePr>
            <p:cNvPr id="109576" name="Object 10"/>
            <p:cNvGraphicFramePr>
              <a:graphicFrameLocks noChangeAspect="1"/>
            </p:cNvGraphicFramePr>
            <p:nvPr/>
          </p:nvGraphicFramePr>
          <p:xfrm>
            <a:off x="792" y="329"/>
            <a:ext cx="2499" cy="5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91" r:id="rId11" imgW="1565121" imgH="394256" progId="Equation.3">
                    <p:embed/>
                  </p:oleObj>
                </mc:Choice>
                <mc:Fallback>
                  <p:oleObj r:id="rId11" imgW="1565121" imgH="394256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" y="329"/>
                          <a:ext cx="2499" cy="5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371" name="AutoShape 12"/>
          <p:cNvSpPr>
            <a:spLocks noChangeArrowheads="1"/>
          </p:cNvSpPr>
          <p:nvPr/>
        </p:nvSpPr>
        <p:spPr bwMode="auto">
          <a:xfrm>
            <a:off x="6967539" y="2214563"/>
            <a:ext cx="2135187" cy="1092200"/>
          </a:xfrm>
          <a:prstGeom prst="wedgeEllipseCallout">
            <a:avLst>
              <a:gd name="adj1" fmla="val -55181"/>
              <a:gd name="adj2" fmla="val -6553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简便计算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先取倒数</a:t>
            </a:r>
          </a:p>
        </p:txBody>
      </p:sp>
      <p:sp>
        <p:nvSpPr>
          <p:cNvPr id="15372" name="Line 13"/>
          <p:cNvSpPr>
            <a:spLocks noChangeShapeType="1"/>
          </p:cNvSpPr>
          <p:nvPr/>
        </p:nvSpPr>
        <p:spPr bwMode="auto">
          <a:xfrm>
            <a:off x="3143251" y="2490789"/>
            <a:ext cx="2246313" cy="15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5373" name="Line 14"/>
          <p:cNvSpPr>
            <a:spLocks noChangeShapeType="1"/>
          </p:cNvSpPr>
          <p:nvPr/>
        </p:nvSpPr>
        <p:spPr bwMode="auto">
          <a:xfrm>
            <a:off x="5880101" y="2490789"/>
            <a:ext cx="817563" cy="15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5374" name="Line 15"/>
          <p:cNvSpPr>
            <a:spLocks noChangeShapeType="1"/>
          </p:cNvSpPr>
          <p:nvPr/>
        </p:nvSpPr>
        <p:spPr bwMode="auto">
          <a:xfrm>
            <a:off x="5954713" y="4003675"/>
            <a:ext cx="6096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5375" name="Line 16"/>
          <p:cNvSpPr>
            <a:spLocks noChangeShapeType="1"/>
          </p:cNvSpPr>
          <p:nvPr/>
        </p:nvSpPr>
        <p:spPr bwMode="auto">
          <a:xfrm flipV="1">
            <a:off x="2782888" y="4933950"/>
            <a:ext cx="3829050" cy="79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538414" y="290513"/>
            <a:ext cx="2465387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解法二：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原式的倒数为</a:t>
            </a:r>
          </a:p>
        </p:txBody>
      </p:sp>
      <p:graphicFrame>
        <p:nvGraphicFramePr>
          <p:cNvPr id="109583" name="Object 5"/>
          <p:cNvGraphicFramePr>
            <a:graphicFrameLocks noChangeAspect="1"/>
          </p:cNvGraphicFramePr>
          <p:nvPr/>
        </p:nvGraphicFramePr>
        <p:xfrm>
          <a:off x="4086225" y="407989"/>
          <a:ext cx="3868738" cy="80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2" r:id="rId13" imgW="1564504" imgH="394101" progId="Equation.3">
                  <p:embed/>
                </p:oleObj>
              </mc:Choice>
              <mc:Fallback>
                <p:oleObj r:id="rId13" imgW="1564504" imgH="3941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6225" y="407989"/>
                        <a:ext cx="3868738" cy="808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0172" name="左箭头 220171"/>
          <p:cNvSpPr>
            <a:spLocks noChangeArrowheads="1"/>
          </p:cNvSpPr>
          <p:nvPr/>
        </p:nvSpPr>
        <p:spPr bwMode="auto">
          <a:xfrm rot="-8940000">
            <a:off x="5021263" y="1298576"/>
            <a:ext cx="1116012" cy="100013"/>
          </a:xfrm>
          <a:prstGeom prst="leftArrow">
            <a:avLst>
              <a:gd name="adj1" fmla="val 50000"/>
              <a:gd name="adj2" fmla="val 18272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rot="10800000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220173" name="左箭头 220172"/>
          <p:cNvSpPr>
            <a:spLocks noChangeArrowheads="1"/>
          </p:cNvSpPr>
          <p:nvPr/>
        </p:nvSpPr>
        <p:spPr bwMode="auto">
          <a:xfrm rot="-1860000">
            <a:off x="5200651" y="1219200"/>
            <a:ext cx="1008063" cy="76200"/>
          </a:xfrm>
          <a:prstGeom prst="leftArrow">
            <a:avLst>
              <a:gd name="adj1" fmla="val 50000"/>
              <a:gd name="adj2" fmla="val 18220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</p:spTree>
    <p:extLst>
      <p:ext uri="{BB962C8B-B14F-4D97-AF65-F5344CB8AC3E}">
        <p14:creationId xmlns:p14="http://schemas.microsoft.com/office/powerpoint/2010/main" val="11745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 bldLvl="0"/>
      <p:bldP spid="4" grpId="0"/>
      <p:bldP spid="220172" grpId="0" bldLvl="0"/>
      <p:bldP spid="220173" grpId="0" bldLvl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594" name="Object 10"/>
          <p:cNvGraphicFramePr>
            <a:graphicFrameLocks noChangeAspect="1"/>
          </p:cNvGraphicFramePr>
          <p:nvPr/>
        </p:nvGraphicFramePr>
        <p:xfrm>
          <a:off x="3092451" y="682626"/>
          <a:ext cx="3967163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5" r:id="rId3" imgW="1565121" imgH="394256" progId="Equation.3">
                  <p:embed/>
                </p:oleObj>
              </mc:Choice>
              <mc:Fallback>
                <p:oleObj r:id="rId3" imgW="1565121" imgH="394256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2451" y="682626"/>
                        <a:ext cx="3967163" cy="88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797175" y="1601789"/>
            <a:ext cx="3360738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解：原式的倒数为</a:t>
            </a:r>
          </a:p>
        </p:txBody>
      </p:sp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3749676" y="2289176"/>
          <a:ext cx="3870325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6" r:id="rId5" imgW="1526284" imgH="394101" progId="Equation.3">
                  <p:embed/>
                </p:oleObj>
              </mc:Choice>
              <mc:Fallback>
                <p:oleObj r:id="rId5" imgW="1526284" imgH="3941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9676" y="2289176"/>
                        <a:ext cx="3870325" cy="88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0"/>
          <p:cNvGraphicFramePr>
            <a:graphicFrameLocks noChangeAspect="1"/>
          </p:cNvGraphicFramePr>
          <p:nvPr/>
        </p:nvGraphicFramePr>
        <p:xfrm>
          <a:off x="3448051" y="4214814"/>
          <a:ext cx="2773363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7" r:id="rId7" imgW="1093602" imgH="406721" progId="Equation.3">
                  <p:embed/>
                </p:oleObj>
              </mc:Choice>
              <mc:Fallback>
                <p:oleObj r:id="rId7" imgW="1093602" imgH="40672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8051" y="4214814"/>
                        <a:ext cx="2773363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/>
        </p:nvGraphicFramePr>
        <p:xfrm>
          <a:off x="3446463" y="3200401"/>
          <a:ext cx="4032250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8" r:id="rId9" imgW="1589744" imgH="394101" progId="Equation.3">
                  <p:embed/>
                </p:oleObj>
              </mc:Choice>
              <mc:Fallback>
                <p:oleObj r:id="rId9" imgW="1589744" imgH="3941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6463" y="3200401"/>
                        <a:ext cx="4032250" cy="88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960688" y="5237164"/>
            <a:ext cx="61595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故</a:t>
            </a:r>
          </a:p>
        </p:txBody>
      </p:sp>
      <p:graphicFrame>
        <p:nvGraphicFramePr>
          <p:cNvPr id="12" name="Object 10"/>
          <p:cNvGraphicFramePr>
            <a:graphicFrameLocks noChangeAspect="1"/>
          </p:cNvGraphicFramePr>
          <p:nvPr/>
        </p:nvGraphicFramePr>
        <p:xfrm>
          <a:off x="3413125" y="5167313"/>
          <a:ext cx="4933950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9" r:id="rId11" imgW="1942920" imgH="393480" progId="Equation.3">
                  <p:embed/>
                </p:oleObj>
              </mc:Choice>
              <mc:Fallback>
                <p:oleObj r:id="rId11" imgW="19429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3125" y="5167313"/>
                        <a:ext cx="4933950" cy="887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9941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图片 1" descr="t0183dcdf511308fbf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3584576"/>
            <a:ext cx="3846512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Line 121"/>
          <p:cNvSpPr>
            <a:spLocks noChangeShapeType="1"/>
          </p:cNvSpPr>
          <p:nvPr/>
        </p:nvSpPr>
        <p:spPr bwMode="auto">
          <a:xfrm>
            <a:off x="1524000" y="6858000"/>
            <a:ext cx="4859338" cy="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1620" name="文本框 224257"/>
          <p:cNvSpPr txBox="1">
            <a:spLocks noChangeArrowheads="1"/>
          </p:cNvSpPr>
          <p:nvPr/>
        </p:nvSpPr>
        <p:spPr bwMode="auto">
          <a:xfrm>
            <a:off x="2039938" y="1304925"/>
            <a:ext cx="5522912" cy="332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3 </a:t>
            </a:r>
            <a:r>
              <a:rPr lang="en-US" altLang="zh-CN" sz="2800">
                <a:latin typeface="Times New Roman" charset="0"/>
                <a:ea typeface="黑体" charset="-122"/>
              </a:rPr>
              <a:t> </a:t>
            </a:r>
            <a:r>
              <a:rPr lang="zh-CN" altLang="en-US" sz="2800">
                <a:latin typeface="Times New Roman" charset="0"/>
                <a:ea typeface="黑体" charset="-122"/>
              </a:rPr>
              <a:t>某公司去年</a:t>
            </a:r>
            <a:r>
              <a:rPr lang="en-US" altLang="zh-CN" sz="2800">
                <a:latin typeface="Times New Roman" charset="0"/>
                <a:ea typeface="黑体" charset="-122"/>
              </a:rPr>
              <a:t>1~3</a:t>
            </a:r>
            <a:r>
              <a:rPr lang="zh-CN" altLang="en-US" sz="2800">
                <a:latin typeface="Times New Roman" charset="0"/>
                <a:ea typeface="黑体" charset="-122"/>
              </a:rPr>
              <a:t>月平均每月亏损</a:t>
            </a:r>
            <a:r>
              <a:rPr lang="en-US" altLang="zh-CN" sz="2800">
                <a:latin typeface="Times New Roman" charset="0"/>
                <a:ea typeface="黑体" charset="-122"/>
              </a:rPr>
              <a:t>1.5</a:t>
            </a:r>
            <a:r>
              <a:rPr lang="zh-CN" altLang="en-US" sz="2800">
                <a:latin typeface="Times New Roman" charset="0"/>
                <a:ea typeface="黑体" charset="-122"/>
              </a:rPr>
              <a:t>万元，</a:t>
            </a:r>
            <a:r>
              <a:rPr lang="en-US" altLang="zh-CN" sz="2800">
                <a:latin typeface="Times New Roman" charset="0"/>
                <a:ea typeface="黑体" charset="-122"/>
              </a:rPr>
              <a:t>4~6</a:t>
            </a:r>
            <a:r>
              <a:rPr lang="zh-CN" altLang="en-US" sz="2800">
                <a:latin typeface="Times New Roman" charset="0"/>
                <a:ea typeface="黑体" charset="-122"/>
              </a:rPr>
              <a:t>月平均盈利</a:t>
            </a:r>
            <a:r>
              <a:rPr lang="en-US" altLang="zh-CN" sz="2800"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latin typeface="Times New Roman" charset="0"/>
                <a:ea typeface="黑体" charset="-122"/>
              </a:rPr>
              <a:t>万元，</a:t>
            </a:r>
            <a:r>
              <a:rPr lang="en-US" altLang="zh-CN" sz="2800">
                <a:latin typeface="Times New Roman" charset="0"/>
                <a:ea typeface="黑体" charset="-122"/>
              </a:rPr>
              <a:t>7~10</a:t>
            </a:r>
            <a:r>
              <a:rPr lang="zh-CN" altLang="en-US" sz="2800">
                <a:latin typeface="Times New Roman" charset="0"/>
                <a:ea typeface="黑体" charset="-122"/>
              </a:rPr>
              <a:t>月平均盈利</a:t>
            </a:r>
            <a:r>
              <a:rPr lang="en-US" altLang="zh-CN" sz="2800">
                <a:latin typeface="Times New Roman" charset="0"/>
                <a:ea typeface="黑体" charset="-122"/>
              </a:rPr>
              <a:t>1.7</a:t>
            </a:r>
            <a:r>
              <a:rPr lang="zh-CN" altLang="en-US" sz="2800">
                <a:latin typeface="Times New Roman" charset="0"/>
                <a:ea typeface="黑体" charset="-122"/>
              </a:rPr>
              <a:t>万元，</a:t>
            </a:r>
            <a:r>
              <a:rPr lang="en-US" altLang="zh-CN" sz="2800">
                <a:latin typeface="Times New Roman" charset="0"/>
                <a:ea typeface="黑体" charset="-122"/>
              </a:rPr>
              <a:t>11~12</a:t>
            </a:r>
            <a:r>
              <a:rPr lang="zh-CN" altLang="en-US" sz="2800">
                <a:latin typeface="Times New Roman" charset="0"/>
                <a:ea typeface="黑体" charset="-122"/>
              </a:rPr>
              <a:t>月平均亏损</a:t>
            </a:r>
            <a:r>
              <a:rPr lang="en-US" altLang="zh-CN" sz="2800">
                <a:latin typeface="Times New Roman" charset="0"/>
                <a:ea typeface="黑体" charset="-122"/>
              </a:rPr>
              <a:t>2.3</a:t>
            </a:r>
            <a:r>
              <a:rPr lang="zh-CN" altLang="en-US" sz="2800">
                <a:latin typeface="Times New Roman" charset="0"/>
                <a:ea typeface="黑体" charset="-122"/>
              </a:rPr>
              <a:t>万元，这个公司去年总盈亏情况如何？</a:t>
            </a:r>
          </a:p>
        </p:txBody>
      </p:sp>
      <p:grpSp>
        <p:nvGrpSpPr>
          <p:cNvPr id="111621" name="组合 6147"/>
          <p:cNvGrpSpPr>
            <a:grpSpLocks/>
          </p:cNvGrpSpPr>
          <p:nvPr/>
        </p:nvGrpSpPr>
        <p:grpSpPr bwMode="auto">
          <a:xfrm>
            <a:off x="1849438" y="246063"/>
            <a:ext cx="4332616" cy="806438"/>
            <a:chOff x="0" y="0"/>
            <a:chExt cx="6821" cy="1269"/>
          </a:xfrm>
        </p:grpSpPr>
        <p:sp>
          <p:nvSpPr>
            <p:cNvPr id="111622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1623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1624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111625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5944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有理数混合运算的应用</a:t>
              </a:r>
            </a:p>
          </p:txBody>
        </p:sp>
        <p:sp>
          <p:nvSpPr>
            <p:cNvPr id="111626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56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文本框 1"/>
          <p:cNvSpPr txBox="1">
            <a:spLocks noChangeArrowheads="1"/>
          </p:cNvSpPr>
          <p:nvPr/>
        </p:nvSpPr>
        <p:spPr bwMode="auto">
          <a:xfrm>
            <a:off x="1987551" y="1119188"/>
            <a:ext cx="72866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解：记盈利额为正数，亏损额为负数，公司去年全年总的盈亏（单位：万元）为</a:t>
            </a:r>
          </a:p>
        </p:txBody>
      </p:sp>
      <p:sp>
        <p:nvSpPr>
          <p:cNvPr id="112643" name="文本框 2"/>
          <p:cNvSpPr txBox="1">
            <a:spLocks noChangeArrowheads="1"/>
          </p:cNvSpPr>
          <p:nvPr/>
        </p:nvSpPr>
        <p:spPr bwMode="auto">
          <a:xfrm>
            <a:off x="2163764" y="2801938"/>
            <a:ext cx="6468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-1.5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×3+2×3+1.7×4+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-2.3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×2</a:t>
            </a:r>
          </a:p>
        </p:txBody>
      </p:sp>
      <p:sp>
        <p:nvSpPr>
          <p:cNvPr id="224261" name="文本框 224260"/>
          <p:cNvSpPr txBox="1">
            <a:spLocks noChangeArrowheads="1"/>
          </p:cNvSpPr>
          <p:nvPr/>
        </p:nvSpPr>
        <p:spPr bwMode="auto">
          <a:xfrm>
            <a:off x="1985964" y="3565525"/>
            <a:ext cx="28777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=-4.5+6+6.8-4.6</a:t>
            </a:r>
          </a:p>
        </p:txBody>
      </p:sp>
      <p:sp>
        <p:nvSpPr>
          <p:cNvPr id="224262" name="文本框 224261"/>
          <p:cNvSpPr txBox="1">
            <a:spLocks noChangeArrowheads="1"/>
          </p:cNvSpPr>
          <p:nvPr/>
        </p:nvSpPr>
        <p:spPr bwMode="auto">
          <a:xfrm>
            <a:off x="1985964" y="4205288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=3.7</a:t>
            </a:r>
          </a:p>
        </p:txBody>
      </p:sp>
      <p:sp>
        <p:nvSpPr>
          <p:cNvPr id="224263" name="文本框 224262"/>
          <p:cNvSpPr txBox="1">
            <a:spLocks noChangeArrowheads="1"/>
          </p:cNvSpPr>
          <p:nvPr/>
        </p:nvSpPr>
        <p:spPr bwMode="auto">
          <a:xfrm>
            <a:off x="1987550" y="4826000"/>
            <a:ext cx="575029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答：这个公司去年全年盈利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3.7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万元</a:t>
            </a:r>
          </a:p>
        </p:txBody>
      </p:sp>
      <p:pic>
        <p:nvPicPr>
          <p:cNvPr id="112647" name="图片 3" descr="t01235526c7148b81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1" y="4013201"/>
            <a:ext cx="17875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351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1" grpId="0"/>
      <p:bldP spid="224262" grpId="0"/>
      <p:bldP spid="22426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/>
        </p:nvSpPr>
        <p:spPr bwMode="auto">
          <a:xfrm>
            <a:off x="2424113" y="1196976"/>
            <a:ext cx="82296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5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一架直升飞机从高度为</a:t>
            </a:r>
            <a:r>
              <a:rPr lang="en-US" altLang="zh-CN" sz="2800">
                <a:latin typeface="Times New Roman" charset="0"/>
                <a:ea typeface="黑体" charset="-122"/>
              </a:rPr>
              <a:t>450m</a:t>
            </a:r>
            <a:r>
              <a:rPr lang="zh-CN" altLang="en-US" sz="2800">
                <a:latin typeface="Times New Roman" charset="0"/>
                <a:ea typeface="黑体" charset="-122"/>
              </a:rPr>
              <a:t>的位置开始，先以</a:t>
            </a:r>
            <a:r>
              <a:rPr lang="en-US" altLang="zh-CN" sz="2800">
                <a:latin typeface="Times New Roman" charset="0"/>
                <a:ea typeface="黑体" charset="-122"/>
              </a:rPr>
              <a:t>20m/s</a:t>
            </a:r>
            <a:r>
              <a:rPr lang="zh-CN" altLang="en-US" sz="2800">
                <a:latin typeface="Times New Roman" charset="0"/>
                <a:ea typeface="黑体" charset="-122"/>
              </a:rPr>
              <a:t>的速度上升</a:t>
            </a:r>
            <a:r>
              <a:rPr lang="en-US" altLang="zh-CN" sz="2800">
                <a:latin typeface="Times New Roman" charset="0"/>
                <a:ea typeface="黑体" charset="-122"/>
              </a:rPr>
              <a:t>60s</a:t>
            </a:r>
            <a:r>
              <a:rPr lang="zh-CN" altLang="en-US" sz="2800">
                <a:latin typeface="Times New Roman" charset="0"/>
                <a:ea typeface="黑体" charset="-122"/>
              </a:rPr>
              <a:t>，后以</a:t>
            </a:r>
            <a:r>
              <a:rPr lang="en-US" altLang="zh-CN" sz="2800">
                <a:latin typeface="Times New Roman" charset="0"/>
                <a:ea typeface="黑体" charset="-122"/>
              </a:rPr>
              <a:t>12m/s</a:t>
            </a:r>
            <a:r>
              <a:rPr lang="zh-CN" altLang="en-US" sz="2800">
                <a:latin typeface="Times New Roman" charset="0"/>
                <a:ea typeface="黑体" charset="-122"/>
              </a:rPr>
              <a:t>的速度下降</a:t>
            </a:r>
            <a:r>
              <a:rPr lang="en-US" altLang="zh-CN" sz="2800">
                <a:latin typeface="Times New Roman" charset="0"/>
                <a:ea typeface="黑体" charset="-122"/>
              </a:rPr>
              <a:t>120s</a:t>
            </a:r>
            <a:r>
              <a:rPr lang="zh-CN" altLang="en-US" sz="2800">
                <a:latin typeface="Times New Roman" charset="0"/>
                <a:ea typeface="黑体" charset="-122"/>
              </a:rPr>
              <a:t>，这时直升机所在的高度是多少？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084513" y="3143251"/>
            <a:ext cx="6481762" cy="24606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9994">
                <a:alpha val="74998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450+20×60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12×120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=450+1200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1440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     =210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答：这时直升机所在的高度是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210m.</a:t>
            </a:r>
          </a:p>
        </p:txBody>
      </p:sp>
      <p:sp>
        <p:nvSpPr>
          <p:cNvPr id="113668" name="圆角矩形 31"/>
          <p:cNvSpPr>
            <a:spLocks noChangeArrowheads="1"/>
          </p:cNvSpPr>
          <p:nvPr/>
        </p:nvSpPr>
        <p:spPr bwMode="auto">
          <a:xfrm>
            <a:off x="2257425" y="701676"/>
            <a:ext cx="1042988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做一做</a:t>
            </a:r>
          </a:p>
        </p:txBody>
      </p:sp>
    </p:spTree>
    <p:extLst>
      <p:ext uri="{BB962C8B-B14F-4D97-AF65-F5344CB8AC3E}">
        <p14:creationId xmlns:p14="http://schemas.microsoft.com/office/powerpoint/2010/main" val="23085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  <p:bldP spid="10243" grpId="0" bldLvl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690" name="组合 6147"/>
          <p:cNvGrpSpPr>
            <a:grpSpLocks/>
          </p:cNvGrpSpPr>
          <p:nvPr/>
        </p:nvGrpSpPr>
        <p:grpSpPr bwMode="auto">
          <a:xfrm>
            <a:off x="1849438" y="246064"/>
            <a:ext cx="2261240" cy="809615"/>
            <a:chOff x="0" y="0"/>
            <a:chExt cx="3560" cy="1274"/>
          </a:xfrm>
        </p:grpSpPr>
        <p:sp>
          <p:nvSpPr>
            <p:cNvPr id="114691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4692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4693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114694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2683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24</a:t>
              </a: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点游戏</a:t>
              </a:r>
            </a:p>
          </p:txBody>
        </p:sp>
        <p:sp>
          <p:nvSpPr>
            <p:cNvPr id="114695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三</a:t>
              </a:r>
            </a:p>
          </p:txBody>
        </p:sp>
      </p:grpSp>
      <p:sp>
        <p:nvSpPr>
          <p:cNvPr id="126980" name="Rectangle 7"/>
          <p:cNvSpPr>
            <a:spLocks noChangeArrowheads="1"/>
          </p:cNvSpPr>
          <p:nvPr/>
        </p:nvSpPr>
        <p:spPr bwMode="auto">
          <a:xfrm>
            <a:off x="1960563" y="1936751"/>
            <a:ext cx="8272462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 </a:t>
            </a:r>
            <a:r>
              <a:rPr lang="en-US" altLang="zh-CN" sz="2800">
                <a:latin typeface="黑体" charset="-122"/>
                <a:ea typeface="黑体" charset="-122"/>
              </a:rPr>
              <a:t> “</a:t>
            </a:r>
            <a:r>
              <a:rPr lang="zh-CN" altLang="en-US" sz="2800">
                <a:latin typeface="黑体" charset="-122"/>
                <a:ea typeface="黑体" charset="-122"/>
              </a:rPr>
              <a:t>从一副扑克牌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latin typeface="黑体" charset="-122"/>
                <a:ea typeface="黑体" charset="-122"/>
              </a:rPr>
              <a:t>去掉大、小王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  <a:r>
              <a:rPr lang="zh-CN" altLang="en-US" sz="3200">
                <a:latin typeface="黑体" charset="-122"/>
                <a:ea typeface="黑体" charset="-122"/>
              </a:rPr>
              <a:t>中任意抽取</a:t>
            </a:r>
          </a:p>
          <a:p>
            <a:pPr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4</a:t>
            </a:r>
            <a:r>
              <a:rPr lang="zh-CN" altLang="en-US" sz="2800">
                <a:latin typeface="黑体" charset="-122"/>
                <a:ea typeface="黑体" charset="-122"/>
              </a:rPr>
              <a:t>张，根据牌面上的数字进行混合运算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zh-CN" altLang="en-US" sz="3200">
                <a:latin typeface="黑体" charset="-122"/>
                <a:ea typeface="黑体" charset="-122"/>
              </a:rPr>
              <a:t>每张牌只</a:t>
            </a:r>
          </a:p>
          <a:p>
            <a:pPr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能用一次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  <a:r>
              <a:rPr lang="zh-CN" altLang="en-US" sz="2800">
                <a:latin typeface="黑体" charset="-122"/>
                <a:ea typeface="黑体" charset="-122"/>
              </a:rPr>
              <a:t>，使得运算结果为</a:t>
            </a:r>
            <a:r>
              <a:rPr lang="en-US" altLang="zh-CN" sz="2800">
                <a:latin typeface="黑体" charset="-122"/>
                <a:ea typeface="黑体" charset="-122"/>
              </a:rPr>
              <a:t>24</a:t>
            </a:r>
            <a:r>
              <a:rPr lang="zh-CN" altLang="en-US" sz="2800">
                <a:latin typeface="黑体" charset="-122"/>
                <a:ea typeface="黑体" charset="-122"/>
              </a:rPr>
              <a:t>或－</a:t>
            </a:r>
            <a:r>
              <a:rPr lang="en-US" altLang="zh-CN" sz="2800">
                <a:latin typeface="黑体" charset="-122"/>
                <a:ea typeface="黑体" charset="-122"/>
              </a:rPr>
              <a:t>24.</a:t>
            </a:r>
            <a:r>
              <a:rPr lang="zh-CN" altLang="en-US" sz="2800">
                <a:latin typeface="黑体" charset="-122"/>
                <a:ea typeface="黑体" charset="-122"/>
              </a:rPr>
              <a:t>其中</a:t>
            </a:r>
            <a:r>
              <a:rPr lang="zh-CN" altLang="en-US" sz="3200">
                <a:solidFill>
                  <a:srgbClr val="FF0000"/>
                </a:solidFill>
                <a:latin typeface="黑体" charset="-122"/>
                <a:ea typeface="黑体" charset="-122"/>
              </a:rPr>
              <a:t>红色扑</a:t>
            </a:r>
          </a:p>
          <a:p>
            <a:pPr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克牌代表负数，黑色扑克牌代表正数</a:t>
            </a:r>
            <a:r>
              <a:rPr lang="zh-CN" altLang="en-US" sz="2800">
                <a:latin typeface="黑体" charset="-122"/>
                <a:ea typeface="黑体" charset="-122"/>
              </a:rPr>
              <a:t>，</a:t>
            </a:r>
            <a:r>
              <a:rPr lang="en-US" altLang="zh-CN" sz="2800">
                <a:latin typeface="黑体" charset="-122"/>
                <a:ea typeface="黑体" charset="-122"/>
              </a:rPr>
              <a:t>J</a:t>
            </a:r>
            <a:r>
              <a:rPr lang="zh-CN" altLang="en-US" sz="2800">
                <a:latin typeface="黑体" charset="-122"/>
                <a:ea typeface="黑体" charset="-122"/>
              </a:rPr>
              <a:t>、</a:t>
            </a:r>
            <a:r>
              <a:rPr lang="en-US" altLang="zh-CN" sz="2800">
                <a:latin typeface="黑体" charset="-122"/>
                <a:ea typeface="黑体" charset="-122"/>
              </a:rPr>
              <a:t>Q</a:t>
            </a:r>
            <a:r>
              <a:rPr lang="zh-CN" altLang="en-US" sz="2800">
                <a:latin typeface="黑体" charset="-122"/>
                <a:ea typeface="黑体" charset="-122"/>
              </a:rPr>
              <a:t>、</a:t>
            </a:r>
            <a:r>
              <a:rPr lang="en-US" altLang="zh-CN" sz="3200">
                <a:latin typeface="黑体" charset="-122"/>
                <a:ea typeface="黑体" charset="-122"/>
              </a:rPr>
              <a:t>K</a:t>
            </a:r>
          </a:p>
          <a:p>
            <a:pPr>
              <a:lnSpc>
                <a:spcPct val="150000"/>
              </a:lnSpc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分别代表</a:t>
            </a:r>
            <a:r>
              <a:rPr lang="en-US" altLang="zh-CN" sz="2800">
                <a:latin typeface="黑体" charset="-122"/>
                <a:ea typeface="黑体" charset="-122"/>
              </a:rPr>
              <a:t>11</a:t>
            </a:r>
            <a:r>
              <a:rPr lang="zh-CN" altLang="en-US" sz="2800">
                <a:latin typeface="黑体" charset="-122"/>
                <a:ea typeface="黑体" charset="-122"/>
              </a:rPr>
              <a:t>、</a:t>
            </a:r>
            <a:r>
              <a:rPr lang="en-US" altLang="zh-CN" sz="2800">
                <a:latin typeface="黑体" charset="-122"/>
                <a:ea typeface="黑体" charset="-122"/>
              </a:rPr>
              <a:t>12</a:t>
            </a:r>
            <a:r>
              <a:rPr lang="zh-CN" altLang="en-US" sz="2800">
                <a:latin typeface="黑体" charset="-122"/>
                <a:ea typeface="黑体" charset="-122"/>
              </a:rPr>
              <a:t>、</a:t>
            </a:r>
            <a:r>
              <a:rPr lang="en-US" altLang="zh-CN" sz="2800">
                <a:latin typeface="黑体" charset="-122"/>
                <a:ea typeface="黑体" charset="-122"/>
              </a:rPr>
              <a:t>13”.</a:t>
            </a:r>
          </a:p>
        </p:txBody>
      </p:sp>
      <p:grpSp>
        <p:nvGrpSpPr>
          <p:cNvPr id="6" name="Group 196"/>
          <p:cNvGrpSpPr>
            <a:grpSpLocks/>
          </p:cNvGrpSpPr>
          <p:nvPr/>
        </p:nvGrpSpPr>
        <p:grpSpPr bwMode="auto">
          <a:xfrm>
            <a:off x="7575551" y="652464"/>
            <a:ext cx="2963863" cy="1284287"/>
            <a:chOff x="3243" y="1984"/>
            <a:chExt cx="2049" cy="952"/>
          </a:xfrm>
        </p:grpSpPr>
        <p:sp>
          <p:nvSpPr>
            <p:cNvPr id="7" name="AutoShape 187"/>
            <p:cNvSpPr>
              <a:spLocks noChangeArrowheads="1"/>
            </p:cNvSpPr>
            <p:nvPr/>
          </p:nvSpPr>
          <p:spPr bwMode="auto">
            <a:xfrm>
              <a:off x="3243" y="1984"/>
              <a:ext cx="1951" cy="952"/>
            </a:xfrm>
            <a:prstGeom prst="cloudCallout">
              <a:avLst>
                <a:gd name="adj1" fmla="val -63239"/>
                <a:gd name="adj2" fmla="val 68728"/>
              </a:avLst>
            </a:prstGeom>
            <a:solidFill>
              <a:schemeClr val="accent5">
                <a:lumMod val="90000"/>
              </a:schemeClr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algn="ctr">
                <a:defRPr/>
              </a:pPr>
              <a:endParaRPr kumimoji="1" lang="zh-CN" altLang="zh-CN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14699" name="Text Box 185"/>
            <p:cNvSpPr txBox="1">
              <a:spLocks noChangeArrowheads="1"/>
            </p:cNvSpPr>
            <p:nvPr/>
          </p:nvSpPr>
          <p:spPr bwMode="auto">
            <a:xfrm>
              <a:off x="3432" y="2233"/>
              <a:ext cx="1860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24</a:t>
              </a:r>
              <a:r>
                <a:rPr lang="zh-CN" altLang="en-US" sz="2800">
                  <a:solidFill>
                    <a:srgbClr val="0000FF"/>
                  </a:solidFill>
                  <a:latin typeface="黑体" charset="-122"/>
                  <a:ea typeface="黑体" charset="-122"/>
                </a:rPr>
                <a:t>点游戏规则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191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bldLvl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2619375" y="863600"/>
            <a:ext cx="4146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小飞抽到了这样几张牌：</a:t>
            </a:r>
          </a:p>
        </p:txBody>
      </p:sp>
      <p:pic>
        <p:nvPicPr>
          <p:cNvPr id="15362" name="Picture 2" descr="G:\教案转word\数学\7\北师七上数学新教案一校\XBS244.EPS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4" y="1863725"/>
            <a:ext cx="7367587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690813" y="4416425"/>
            <a:ext cx="5080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他运用下面的方法凑成了</a:t>
            </a:r>
            <a:r>
              <a:rPr lang="en-US" altLang="zh-CN" sz="2800">
                <a:latin typeface="Times New Roman" charset="0"/>
                <a:ea typeface="黑体" charset="-122"/>
              </a:rPr>
              <a:t>24</a:t>
            </a:r>
            <a:r>
              <a:rPr lang="zh-CN" altLang="en-US" sz="2800">
                <a:latin typeface="Times New Roman" charset="0"/>
                <a:ea typeface="黑体" charset="-122"/>
              </a:rPr>
              <a:t>：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770189" y="5208588"/>
            <a:ext cx="28777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7×(3÷7+3)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24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714625" y="2943225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730750" y="2935288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748463" y="2935288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8559801" y="3052764"/>
            <a:ext cx="473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92947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Line 121"/>
          <p:cNvSpPr>
            <a:spLocks noChangeShapeType="1"/>
          </p:cNvSpPr>
          <p:nvPr/>
        </p:nvSpPr>
        <p:spPr bwMode="auto">
          <a:xfrm>
            <a:off x="1524000" y="6858000"/>
            <a:ext cx="4859338" cy="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2760663" y="1477964"/>
            <a:ext cx="56832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如果抽成这几张牌，你能凑成</a:t>
            </a:r>
            <a:r>
              <a:rPr lang="en-US" altLang="zh-CN" sz="2800">
                <a:latin typeface="Times New Roman" charset="0"/>
                <a:ea typeface="黑体" charset="-122"/>
              </a:rPr>
              <a:t>24</a:t>
            </a:r>
            <a:r>
              <a:rPr lang="zh-CN" altLang="en-US" sz="2800">
                <a:latin typeface="Times New Roman" charset="0"/>
                <a:ea typeface="黑体" charset="-122"/>
              </a:rPr>
              <a:t>吗？</a:t>
            </a:r>
          </a:p>
        </p:txBody>
      </p:sp>
      <p:pic>
        <p:nvPicPr>
          <p:cNvPr id="16387" name="Picture 3" descr="G:\教案转word\数学\7\北师七上数学新教案一校\XBS245.EPS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6" y="2506664"/>
            <a:ext cx="6240463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784475" y="746125"/>
            <a:ext cx="12779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：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786063" y="3373438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587875" y="3294063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121401" y="3373438"/>
            <a:ext cx="69762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宋体" charset="-122"/>
                <a:sym typeface="宋体" charset="-122"/>
              </a:rPr>
              <a:t>－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7858126" y="3457576"/>
            <a:ext cx="473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933825" y="4843463"/>
            <a:ext cx="38623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7×[3÷7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3)]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67720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2832101" y="1406525"/>
            <a:ext cx="5864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如果抽成这几张牌，你能凑成</a:t>
            </a:r>
            <a:r>
              <a:rPr lang="en-US" altLang="zh-CN" sz="2800">
                <a:latin typeface="Times New Roman" charset="0"/>
                <a:ea typeface="黑体" charset="-122"/>
              </a:rPr>
              <a:t>24</a:t>
            </a:r>
            <a:r>
              <a:rPr lang="zh-CN" altLang="en-US" sz="2800">
                <a:latin typeface="Times New Roman" charset="0"/>
                <a:ea typeface="黑体" charset="-122"/>
              </a:rPr>
              <a:t>吗？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855913" y="674689"/>
            <a:ext cx="11620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269999"/>
                </a:solidFill>
                <a:latin typeface="Times New Roman" charset="0"/>
                <a:ea typeface="黑体" charset="-122"/>
              </a:rPr>
              <a:t>：</a:t>
            </a:r>
          </a:p>
        </p:txBody>
      </p:sp>
      <p:pic>
        <p:nvPicPr>
          <p:cNvPr id="17411" name="Picture 4" descr="G:\教案转word\数学\7\北师七上数学新教案一校\XBS246.EPS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492375"/>
            <a:ext cx="653415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930525" y="3444875"/>
            <a:ext cx="4764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730751" y="3411539"/>
            <a:ext cx="4730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 charset="0"/>
                <a:ea typeface="黑体" charset="-122"/>
                <a:sym typeface="宋体" charset="-122"/>
              </a:rPr>
              <a:t>+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6265864" y="3444876"/>
            <a:ext cx="6937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宋体" charset="-122"/>
                <a:sym typeface="宋体" charset="-122"/>
              </a:rPr>
              <a:t>－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8002589" y="3398838"/>
            <a:ext cx="69762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宋体" charset="-122"/>
                <a:sym typeface="宋体" charset="-122"/>
              </a:rPr>
              <a:t>－</a:t>
            </a:r>
            <a:endParaRPr lang="zh-CN" altLang="en-US" sz="4000" b="1">
              <a:solidFill>
                <a:srgbClr val="FF0000"/>
              </a:solidFill>
              <a:latin typeface="Times New Roman" charset="0"/>
              <a:ea typeface="黑体" charset="-122"/>
              <a:sym typeface="宋体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933825" y="4843463"/>
            <a:ext cx="5016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7)×[(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3)÷7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3]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24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989389" y="5545138"/>
            <a:ext cx="49101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7×[3</a:t>
            </a:r>
            <a:r>
              <a:rPr lang="en-US" altLang="zh-CN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+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3)÷(</a:t>
            </a:r>
            <a:r>
              <a:rPr lang="zh-CN" altLang="en-US" sz="2800" b="1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7)]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91038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5" grpId="0"/>
      <p:bldP spid="6" grpId="0"/>
      <p:bldP spid="7" grpId="0"/>
      <p:bldP spid="8" grpId="0"/>
      <p:bldP spid="9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文本框 99"/>
          <p:cNvSpPr txBox="1">
            <a:spLocks noChangeArrowheads="1"/>
          </p:cNvSpPr>
          <p:nvPr/>
        </p:nvSpPr>
        <p:spPr bwMode="auto">
          <a:xfrm>
            <a:off x="2244725" y="1612901"/>
            <a:ext cx="779938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   </a:t>
            </a:r>
            <a:r>
              <a:rPr lang="en-US" altLang="zh-CN" sz="2800">
                <a:latin typeface="Times New Roman" charset="0"/>
                <a:ea typeface="黑体" charset="-122"/>
              </a:rPr>
              <a:t> </a:t>
            </a:r>
            <a:r>
              <a:rPr lang="zh-CN" altLang="en-US" sz="2800">
                <a:latin typeface="Times New Roman" charset="0"/>
                <a:ea typeface="黑体" charset="-122"/>
              </a:rPr>
              <a:t>现有四个有理数</a:t>
            </a:r>
            <a:r>
              <a:rPr lang="en-US" altLang="zh-CN" sz="2800">
                <a:latin typeface="Times New Roman" charset="0"/>
                <a:ea typeface="黑体" charset="-122"/>
              </a:rPr>
              <a:t>3</a:t>
            </a:r>
            <a:r>
              <a:rPr lang="zh-CN" altLang="en-US" sz="2800">
                <a:latin typeface="Times New Roman" charset="0"/>
                <a:ea typeface="黑体" charset="-122"/>
              </a:rPr>
              <a:t>，</a:t>
            </a:r>
            <a:r>
              <a:rPr lang="en-US" altLang="zh-CN" sz="2800"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latin typeface="Times New Roman" charset="0"/>
                <a:ea typeface="黑体" charset="-122"/>
              </a:rPr>
              <a:t>，－</a:t>
            </a:r>
            <a:r>
              <a:rPr lang="en-US" altLang="zh-CN" sz="2800">
                <a:latin typeface="Times New Roman" charset="0"/>
                <a:ea typeface="黑体" charset="-122"/>
              </a:rPr>
              <a:t>6</a:t>
            </a:r>
            <a:r>
              <a:rPr lang="zh-CN" altLang="en-US" sz="2800">
                <a:latin typeface="Times New Roman" charset="0"/>
                <a:ea typeface="黑体" charset="-122"/>
              </a:rPr>
              <a:t>，</a:t>
            </a:r>
            <a:r>
              <a:rPr lang="en-US" altLang="zh-CN" sz="2800">
                <a:latin typeface="Times New Roman" charset="0"/>
                <a:ea typeface="黑体" charset="-122"/>
              </a:rPr>
              <a:t>10</a:t>
            </a:r>
            <a:r>
              <a:rPr lang="zh-CN" altLang="en-US" sz="2800">
                <a:latin typeface="Times New Roman" charset="0"/>
                <a:ea typeface="黑体" charset="-122"/>
              </a:rPr>
              <a:t>，将这四个数</a:t>
            </a:r>
            <a:r>
              <a:rPr lang="en-US" altLang="zh-CN" sz="2800">
                <a:latin typeface="Times New Roman" charset="0"/>
                <a:ea typeface="黑体" charset="-122"/>
              </a:rPr>
              <a:t>(</a:t>
            </a:r>
            <a:r>
              <a:rPr lang="zh-CN" altLang="en-US" sz="2800">
                <a:latin typeface="Times New Roman" charset="0"/>
                <a:ea typeface="黑体" charset="-122"/>
              </a:rPr>
              <a:t>每个数只能用一次</a:t>
            </a:r>
            <a:r>
              <a:rPr lang="en-US" altLang="zh-CN" sz="2800">
                <a:latin typeface="Times New Roman" charset="0"/>
                <a:ea typeface="黑体" charset="-122"/>
              </a:rPr>
              <a:t>)</a:t>
            </a:r>
            <a:r>
              <a:rPr lang="zh-CN" altLang="en-US" sz="2800">
                <a:latin typeface="Times New Roman" charset="0"/>
                <a:ea typeface="黑体" charset="-122"/>
              </a:rPr>
              <a:t>进行加减乘除四则运算，使其结果等于</a:t>
            </a:r>
            <a:r>
              <a:rPr lang="en-US" altLang="zh-CN" sz="2800">
                <a:latin typeface="Times New Roman" charset="0"/>
                <a:ea typeface="黑体" charset="-122"/>
              </a:rPr>
              <a:t>24</a:t>
            </a:r>
            <a:r>
              <a:rPr lang="zh-CN" altLang="en-US" sz="2800">
                <a:latin typeface="Times New Roman" charset="0"/>
                <a:ea typeface="黑体" charset="-122"/>
              </a:rPr>
              <a:t>，请写出一个符合条件的算式</a:t>
            </a:r>
            <a:r>
              <a:rPr lang="en-US" altLang="zh-CN" sz="2800"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18787" name="圆角矩形 31"/>
          <p:cNvSpPr>
            <a:spLocks noChangeArrowheads="1"/>
          </p:cNvSpPr>
          <p:nvPr/>
        </p:nvSpPr>
        <p:spPr bwMode="auto">
          <a:xfrm>
            <a:off x="2239964" y="858839"/>
            <a:ext cx="1042987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试一试</a:t>
            </a:r>
          </a:p>
        </p:txBody>
      </p:sp>
    </p:spTree>
    <p:extLst>
      <p:ext uri="{BB962C8B-B14F-4D97-AF65-F5344CB8AC3E}">
        <p14:creationId xmlns:p14="http://schemas.microsoft.com/office/powerpoint/2010/main" val="5228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文本框 17414"/>
          <p:cNvSpPr txBox="1">
            <a:spLocks noChangeArrowheads="1"/>
          </p:cNvSpPr>
          <p:nvPr/>
        </p:nvSpPr>
        <p:spPr bwMode="auto">
          <a:xfrm>
            <a:off x="7427914" y="822325"/>
            <a:ext cx="5048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x-none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D</a:t>
            </a:r>
          </a:p>
        </p:txBody>
      </p:sp>
      <p:sp>
        <p:nvSpPr>
          <p:cNvPr id="33802" name="文本框 33801"/>
          <p:cNvSpPr txBox="1">
            <a:spLocks noChangeArrowheads="1"/>
          </p:cNvSpPr>
          <p:nvPr/>
        </p:nvSpPr>
        <p:spPr bwMode="auto">
          <a:xfrm>
            <a:off x="2271713" y="841376"/>
            <a:ext cx="6151562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1.</a:t>
            </a:r>
            <a:r>
              <a:rPr lang="zh-CN" altLang="en-US" sz="2800">
                <a:latin typeface="Times New Roman" charset="0"/>
                <a:ea typeface="黑体" charset="-122"/>
              </a:rPr>
              <a:t>下列各式中，结果相等的是（        ）</a:t>
            </a:r>
          </a:p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A.6÷</a:t>
            </a:r>
            <a:r>
              <a:rPr lang="zh-CN" altLang="en-US" sz="2800">
                <a:latin typeface="Times New Roman" charset="0"/>
                <a:ea typeface="黑体" charset="-122"/>
              </a:rPr>
              <a:t>（</a:t>
            </a:r>
            <a:r>
              <a:rPr lang="en-US" altLang="zh-CN" sz="2800">
                <a:latin typeface="Times New Roman" charset="0"/>
                <a:ea typeface="黑体" charset="-122"/>
              </a:rPr>
              <a:t>3×2</a:t>
            </a:r>
            <a:r>
              <a:rPr lang="zh-CN" altLang="en-US" sz="2800">
                <a:latin typeface="Times New Roman" charset="0"/>
                <a:ea typeface="黑体" charset="-122"/>
              </a:rPr>
              <a:t>）和 </a:t>
            </a:r>
            <a:r>
              <a:rPr lang="en-US" altLang="zh-CN" sz="2800">
                <a:latin typeface="Times New Roman" charset="0"/>
                <a:ea typeface="黑体" charset="-122"/>
              </a:rPr>
              <a:t>6÷3×2</a:t>
            </a:r>
          </a:p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B.(-120+400)÷20</a:t>
            </a:r>
            <a:r>
              <a:rPr lang="zh-CN" altLang="en-US" sz="2800">
                <a:latin typeface="Times New Roman" charset="0"/>
                <a:ea typeface="黑体" charset="-122"/>
              </a:rPr>
              <a:t>和</a:t>
            </a:r>
            <a:r>
              <a:rPr lang="en-US" altLang="zh-CN" sz="2800">
                <a:latin typeface="Times New Roman" charset="0"/>
                <a:ea typeface="黑体" charset="-122"/>
              </a:rPr>
              <a:t>-120+400÷20</a:t>
            </a:r>
          </a:p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C.-3-(4-7)</a:t>
            </a:r>
            <a:r>
              <a:rPr lang="zh-CN" altLang="en-US" sz="2800">
                <a:latin typeface="Times New Roman" charset="0"/>
                <a:ea typeface="黑体" charset="-122"/>
              </a:rPr>
              <a:t>和</a:t>
            </a:r>
            <a:r>
              <a:rPr lang="en-US" altLang="zh-CN" sz="2800">
                <a:latin typeface="Times New Roman" charset="0"/>
                <a:ea typeface="黑体" charset="-122"/>
              </a:rPr>
              <a:t>-3-4-7</a:t>
            </a:r>
          </a:p>
          <a:p>
            <a:pPr eaLnBrk="0" hangingPunct="0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D.-4×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(</a:t>
            </a:r>
            <a:r>
              <a:rPr lang="en-US" altLang="zh-CN" sz="2800">
                <a:latin typeface="Times New Roman" charset="0"/>
                <a:ea typeface="黑体" charset="-122"/>
              </a:rPr>
              <a:t>2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÷8)</a:t>
            </a:r>
            <a:r>
              <a:rPr lang="zh-CN" altLang="en-US" sz="2800">
                <a:latin typeface="Times New Roman" charset="0"/>
                <a:ea typeface="黑体" charset="-122"/>
              </a:rPr>
              <a:t>和</a:t>
            </a:r>
            <a:r>
              <a:rPr lang="en-US" altLang="zh-CN" sz="2800">
                <a:latin typeface="Times New Roman" charset="0"/>
                <a:ea typeface="黑体" charset="-122"/>
              </a:rPr>
              <a:t>-4×2</a:t>
            </a:r>
            <a:r>
              <a:rPr lang="en-US" altLang="zh-CN" sz="2800">
                <a:latin typeface="Times New Roman" charset="0"/>
                <a:ea typeface="黑体" charset="-122"/>
                <a:sym typeface="宋体" charset="-122"/>
              </a:rPr>
              <a:t>÷8</a:t>
            </a:r>
            <a:endParaRPr lang="en-US" altLang="zh-CN" sz="2800" baseline="30000">
              <a:latin typeface="Times New Roman" charset="0"/>
              <a:ea typeface="黑体" charset="-122"/>
              <a:sym typeface="宋体" charset="-122"/>
            </a:endParaRPr>
          </a:p>
        </p:txBody>
      </p:sp>
      <p:sp>
        <p:nvSpPr>
          <p:cNvPr id="119812" name="矩形 80"/>
          <p:cNvSpPr>
            <a:spLocks noChangeArrowheads="1"/>
          </p:cNvSpPr>
          <p:nvPr/>
        </p:nvSpPr>
        <p:spPr bwMode="auto">
          <a:xfrm>
            <a:off x="1543051" y="15876"/>
            <a:ext cx="1203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当堂练习</a:t>
            </a:r>
          </a:p>
        </p:txBody>
      </p:sp>
    </p:spTree>
    <p:extLst>
      <p:ext uri="{BB962C8B-B14F-4D97-AF65-F5344CB8AC3E}">
        <p14:creationId xmlns:p14="http://schemas.microsoft.com/office/powerpoint/2010/main" val="38429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3380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文本占位符 227330"/>
          <p:cNvSpPr>
            <a:spLocks noGrp="1" noChangeArrowheads="1"/>
          </p:cNvSpPr>
          <p:nvPr>
            <p:ph type="body" idx="4294967295"/>
          </p:nvPr>
        </p:nvSpPr>
        <p:spPr>
          <a:xfrm>
            <a:off x="2098676" y="1457325"/>
            <a:ext cx="7972425" cy="1912938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1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23×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-5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-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-3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÷</a:t>
            </a:r>
          </a:p>
          <a:p>
            <a:pPr>
              <a:buFontTx/>
              <a:buNone/>
            </a:pPr>
            <a:endParaRPr lang="en-US" altLang="zh-CN">
              <a:latin typeface="黑体" charset="-122"/>
              <a:ea typeface="黑体" charset="-122"/>
            </a:endParaRPr>
          </a:p>
          <a:p>
            <a:pPr>
              <a:buFontTx/>
              <a:buNone/>
            </a:pP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2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-7×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-3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×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-0.5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+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-12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  <a:r>
              <a:rPr lang="en-US" altLang="zh-CN">
                <a:latin typeface="黑体" charset="-122"/>
                <a:ea typeface="黑体" charset="-122"/>
              </a:rPr>
              <a:t>×</a:t>
            </a:r>
            <a:r>
              <a:rPr lang="zh-CN" altLang="en-US">
                <a:latin typeface="黑体" charset="-122"/>
                <a:ea typeface="黑体" charset="-122"/>
              </a:rPr>
              <a:t>（</a:t>
            </a:r>
            <a:r>
              <a:rPr lang="en-US" altLang="zh-CN">
                <a:latin typeface="黑体" charset="-122"/>
                <a:ea typeface="黑体" charset="-122"/>
              </a:rPr>
              <a:t>-2.6</a:t>
            </a:r>
            <a:r>
              <a:rPr lang="zh-CN" altLang="en-US">
                <a:latin typeface="黑体" charset="-122"/>
                <a:ea typeface="黑体" charset="-122"/>
              </a:rPr>
              <a:t>）</a:t>
            </a:r>
          </a:p>
        </p:txBody>
      </p:sp>
      <p:graphicFrame>
        <p:nvGraphicFramePr>
          <p:cNvPr id="120835" name="对象 6"/>
          <p:cNvGraphicFramePr>
            <a:graphicFrameLocks/>
          </p:cNvGraphicFramePr>
          <p:nvPr/>
        </p:nvGraphicFramePr>
        <p:xfrm>
          <a:off x="6448425" y="1316039"/>
          <a:ext cx="55880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21" r:id="rId3" imgW="280251" imgH="394900" progId="Equation.3">
                  <p:embed/>
                </p:oleObj>
              </mc:Choice>
              <mc:Fallback>
                <p:oleObj r:id="rId3" imgW="280251" imgH="39490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8425" y="1316039"/>
                        <a:ext cx="558800" cy="76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占位符 227330"/>
          <p:cNvSpPr>
            <a:spLocks noGrp="1" noChangeArrowheads="1"/>
          </p:cNvSpPr>
          <p:nvPr/>
        </p:nvSpPr>
        <p:spPr bwMode="auto">
          <a:xfrm>
            <a:off x="2362200" y="3357564"/>
            <a:ext cx="63642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spcBef>
                <a:spcPct val="2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答案：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(1)13    (2)20.7</a:t>
            </a:r>
          </a:p>
        </p:txBody>
      </p:sp>
      <p:sp>
        <p:nvSpPr>
          <p:cNvPr id="120837" name="文本框 1"/>
          <p:cNvSpPr txBox="1">
            <a:spLocks noChangeArrowheads="1"/>
          </p:cNvSpPr>
          <p:nvPr/>
        </p:nvSpPr>
        <p:spPr bwMode="auto">
          <a:xfrm>
            <a:off x="2289175" y="730250"/>
            <a:ext cx="1358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2.</a:t>
            </a:r>
            <a:r>
              <a:rPr lang="zh-CN" altLang="en-US" sz="2800">
                <a:latin typeface="黑体" charset="-122"/>
                <a:ea typeface="黑体" charset="-122"/>
              </a:rPr>
              <a:t>计算：</a:t>
            </a:r>
          </a:p>
        </p:txBody>
      </p:sp>
    </p:spTree>
    <p:extLst>
      <p:ext uri="{BB962C8B-B14F-4D97-AF65-F5344CB8AC3E}">
        <p14:creationId xmlns:p14="http://schemas.microsoft.com/office/powerpoint/2010/main" val="130919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ext Box 3"/>
          <p:cNvSpPr txBox="1">
            <a:spLocks noChangeArrowheads="1"/>
          </p:cNvSpPr>
          <p:nvPr/>
        </p:nvSpPr>
        <p:spPr bwMode="auto">
          <a:xfrm>
            <a:off x="2349501" y="565150"/>
            <a:ext cx="18510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3.</a:t>
            </a:r>
            <a:r>
              <a:rPr lang="zh-CN" altLang="en-US" sz="2800">
                <a:latin typeface="黑体" charset="-122"/>
                <a:ea typeface="黑体" charset="-122"/>
              </a:rPr>
              <a:t>计算：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351089" y="1143001"/>
            <a:ext cx="746442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(1)2×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(-3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÷  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)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-4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×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(-3)+15;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(2)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-8+(-3)×[-4÷(-  )+2]-3</a:t>
            </a:r>
            <a:r>
              <a:rPr lang="en-US" altLang="zh-CN" sz="2800" baseline="30000">
                <a:latin typeface="黑体" charset="-122"/>
                <a:ea typeface="黑体" charset="-122"/>
                <a:sym typeface="宋体" charset="-122"/>
              </a:rPr>
              <a:t>2</a:t>
            </a:r>
            <a:r>
              <a:rPr lang="en-US" altLang="zh-CN" sz="2800">
                <a:latin typeface="黑体" charset="-122"/>
                <a:ea typeface="黑体" charset="-122"/>
                <a:sym typeface="宋体" charset="-122"/>
              </a:rPr>
              <a:t>÷(-2).</a:t>
            </a:r>
            <a:endParaRPr lang="en-US" altLang="zh-CN" sz="2800" baseline="30000">
              <a:latin typeface="黑体" charset="-122"/>
              <a:ea typeface="黑体" charset="-122"/>
              <a:sym typeface="宋体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363789" y="2668588"/>
            <a:ext cx="57102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(1)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=2×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(-27)-(-12)+15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025901" y="3216275"/>
            <a:ext cx="29559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=-54+12+15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019550" y="3702050"/>
            <a:ext cx="1803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=-27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051300" y="4841875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=-8+(-3)×18-(-4.5)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984500" y="4237038"/>
            <a:ext cx="5905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(2)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原式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=-8+(-3)×(16+2)-9÷(-2)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051300" y="5299075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=-8-54+4.5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4051300" y="5810250"/>
            <a:ext cx="3695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=-57.5</a:t>
            </a:r>
          </a:p>
        </p:txBody>
      </p:sp>
      <p:graphicFrame>
        <p:nvGraphicFramePr>
          <p:cNvPr id="121867" name="对象 1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4400551" y="1143001"/>
          <a:ext cx="296863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1" r:id="rId3" imgW="139680" imgH="393480" progId="Equation.KSEE3">
                  <p:embed/>
                </p:oleObj>
              </mc:Choice>
              <mc:Fallback>
                <p:oleObj r:id="rId3" imgW="1396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0551" y="1143001"/>
                        <a:ext cx="296863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868" name="对象 10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894389" y="1760538"/>
          <a:ext cx="325437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2" r:id="rId5" imgW="152280" imgH="393480" progId="Equation.KSEE3">
                  <p:embed/>
                </p:oleObj>
              </mc:Choice>
              <mc:Fallback>
                <p:oleObj r:id="rId5" imgW="152280" imgH="39348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9" y="1760538"/>
                        <a:ext cx="325437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189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文本框 225281"/>
          <p:cNvSpPr txBox="1">
            <a:spLocks noChangeArrowheads="1"/>
          </p:cNvSpPr>
          <p:nvPr/>
        </p:nvSpPr>
        <p:spPr bwMode="auto">
          <a:xfrm>
            <a:off x="1655763" y="652463"/>
            <a:ext cx="4824412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       4.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一天，小红与小莉利用温差测量山峰的高度，小红在山顶测得温度是－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1℃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，小莉此时在山脚测得温度是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5℃.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已知该地区高度每增加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100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米，气温大约降低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0.8℃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，这个山峰的高度为多少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?  (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山脚海拔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0</a:t>
            </a:r>
            <a:r>
              <a:rPr lang="zh-CN" altLang="en-US" sz="2800">
                <a:solidFill>
                  <a:srgbClr val="000000"/>
                </a:solidFill>
                <a:latin typeface="黑体" charset="-122"/>
                <a:ea typeface="黑体" charset="-122"/>
              </a:rPr>
              <a:t>米</a:t>
            </a:r>
            <a:r>
              <a:rPr lang="en-US" altLang="zh-CN" sz="2800">
                <a:solidFill>
                  <a:srgbClr val="000000"/>
                </a:solidFill>
                <a:latin typeface="黑体" charset="-122"/>
                <a:ea typeface="黑体" charset="-122"/>
              </a:rPr>
              <a:t>)</a:t>
            </a:r>
          </a:p>
        </p:txBody>
      </p:sp>
      <p:grpSp>
        <p:nvGrpSpPr>
          <p:cNvPr id="122883" name="组合 3"/>
          <p:cNvGrpSpPr>
            <a:grpSpLocks/>
          </p:cNvGrpSpPr>
          <p:nvPr/>
        </p:nvGrpSpPr>
        <p:grpSpPr bwMode="auto">
          <a:xfrm>
            <a:off x="6178550" y="865188"/>
            <a:ext cx="4459288" cy="5175250"/>
            <a:chOff x="7331" y="1363"/>
            <a:chExt cx="7021" cy="8150"/>
          </a:xfrm>
        </p:grpSpPr>
        <p:pic>
          <p:nvPicPr>
            <p:cNvPr id="122884" name="图片 5" descr="Redocn_201206280855018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0" y="1362"/>
              <a:ext cx="6662" cy="7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885" name="矩形 1"/>
            <p:cNvSpPr>
              <a:spLocks noChangeArrowheads="1"/>
            </p:cNvSpPr>
            <p:nvPr/>
          </p:nvSpPr>
          <p:spPr bwMode="auto">
            <a:xfrm>
              <a:off x="7690" y="1364"/>
              <a:ext cx="3066" cy="7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22886" name="矩形 2"/>
            <p:cNvSpPr>
              <a:spLocks noChangeArrowheads="1"/>
            </p:cNvSpPr>
            <p:nvPr/>
          </p:nvSpPr>
          <p:spPr bwMode="auto">
            <a:xfrm>
              <a:off x="7331" y="8757"/>
              <a:ext cx="7021" cy="7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</p:spTree>
    <p:extLst>
      <p:ext uri="{BB962C8B-B14F-4D97-AF65-F5344CB8AC3E}">
        <p14:creationId xmlns:p14="http://schemas.microsoft.com/office/powerpoint/2010/main" val="2006573889"/>
      </p:ext>
    </p:extLst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5" name="矩形 225284"/>
          <p:cNvSpPr>
            <a:spLocks noChangeArrowheads="1"/>
          </p:cNvSpPr>
          <p:nvPr/>
        </p:nvSpPr>
        <p:spPr bwMode="auto">
          <a:xfrm>
            <a:off x="3127376" y="3176589"/>
            <a:ext cx="331787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=6÷0.8×100</a:t>
            </a:r>
          </a:p>
        </p:txBody>
      </p:sp>
      <p:sp>
        <p:nvSpPr>
          <p:cNvPr id="225286" name="矩形 225285"/>
          <p:cNvSpPr>
            <a:spLocks noChangeArrowheads="1"/>
          </p:cNvSpPr>
          <p:nvPr/>
        </p:nvSpPr>
        <p:spPr bwMode="auto">
          <a:xfrm>
            <a:off x="3114676" y="3851275"/>
            <a:ext cx="19780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=750(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米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)</a:t>
            </a:r>
          </a:p>
        </p:txBody>
      </p:sp>
      <p:sp>
        <p:nvSpPr>
          <p:cNvPr id="225287" name="矩形 225286"/>
          <p:cNvSpPr>
            <a:spLocks noChangeArrowheads="1"/>
          </p:cNvSpPr>
          <p:nvPr/>
        </p:nvSpPr>
        <p:spPr bwMode="auto">
          <a:xfrm>
            <a:off x="2519363" y="4460875"/>
            <a:ext cx="50101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答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: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这个山峰的高度为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750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米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213100" y="2533650"/>
            <a:ext cx="45148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[5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1)]÷0.8×100</a:t>
            </a:r>
          </a:p>
        </p:txBody>
      </p:sp>
      <p:sp>
        <p:nvSpPr>
          <p:cNvPr id="225283" name="矩形 225282"/>
          <p:cNvSpPr>
            <a:spLocks noChangeArrowheads="1"/>
          </p:cNvSpPr>
          <p:nvPr/>
        </p:nvSpPr>
        <p:spPr bwMode="auto">
          <a:xfrm>
            <a:off x="2457451" y="1801814"/>
            <a:ext cx="329247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: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依题意得</a:t>
            </a:r>
          </a:p>
        </p:txBody>
      </p:sp>
      <p:pic>
        <p:nvPicPr>
          <p:cNvPr id="123911" name="图片 3" descr="000702012715779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13" y="3349625"/>
            <a:ext cx="1998662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5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5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2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5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5" grpId="0" build="p"/>
      <p:bldP spid="225286" grpId="0" build="p"/>
      <p:bldP spid="225287" grpId="0" build="p"/>
      <p:bldP spid="3" grpId="0" build="p"/>
      <p:bldP spid="225283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15" name="文本框 226314"/>
          <p:cNvSpPr txBox="1">
            <a:spLocks noChangeArrowheads="1"/>
          </p:cNvSpPr>
          <p:nvPr/>
        </p:nvSpPr>
        <p:spPr bwMode="auto">
          <a:xfrm>
            <a:off x="2352676" y="1554164"/>
            <a:ext cx="56229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有理数的</a:t>
            </a:r>
            <a:r>
              <a:rPr lang="zh-CN" altLang="en-US" sz="2800">
                <a:latin typeface="黑体" charset="-122"/>
                <a:ea typeface="黑体" charset="-122"/>
                <a:sym typeface="Arial" charset="0"/>
              </a:rPr>
              <a:t>加减</a:t>
            </a:r>
            <a:r>
              <a:rPr lang="zh-CN" altLang="en-US" sz="2800">
                <a:latin typeface="黑体" charset="-122"/>
                <a:ea typeface="黑体" charset="-122"/>
              </a:rPr>
              <a:t>乘除混合运算顺序</a:t>
            </a:r>
          </a:p>
        </p:txBody>
      </p:sp>
      <p:sp>
        <p:nvSpPr>
          <p:cNvPr id="124931" name="矩形 80"/>
          <p:cNvSpPr>
            <a:spLocks noChangeArrowheads="1"/>
          </p:cNvSpPr>
          <p:nvPr/>
        </p:nvSpPr>
        <p:spPr bwMode="auto">
          <a:xfrm>
            <a:off x="1524001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课堂小结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218114" name="文本框 218113"/>
          <p:cNvSpPr txBox="1">
            <a:spLocks noChangeArrowheads="1"/>
          </p:cNvSpPr>
          <p:nvPr/>
        </p:nvSpPr>
        <p:spPr bwMode="auto">
          <a:xfrm>
            <a:off x="2598739" y="2327275"/>
            <a:ext cx="6840537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先算乘除，再算加减，同级运算从左往右依次计算，如有括号，先算括号内的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2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15" grpId="0"/>
      <p:bldP spid="218114" grpId="0" bldLvl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6"/>
          <p:cNvSpPr txBox="1">
            <a:spLocks noChangeArrowheads="1"/>
          </p:cNvSpPr>
          <p:nvPr/>
        </p:nvSpPr>
        <p:spPr bwMode="auto">
          <a:xfrm>
            <a:off x="3984935" y="2350817"/>
            <a:ext cx="6357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200" dirty="0" smtClean="0">
                <a:latin typeface="黑体" charset="-122"/>
                <a:ea typeface="黑体" charset="-122"/>
              </a:rPr>
              <a:t>Thanks  </a:t>
            </a:r>
            <a:r>
              <a:rPr lang="en-US" altLang="zh-CN" sz="3200" smtClean="0">
                <a:latin typeface="黑体" charset="-122"/>
                <a:ea typeface="黑体" charset="-122"/>
              </a:rPr>
              <a:t>for  listening!</a:t>
            </a:r>
            <a:endParaRPr lang="zh-CN" altLang="en-US" sz="3200" dirty="0">
              <a:latin typeface="黑体" charset="-122"/>
              <a:ea typeface="黑体" charset="-122"/>
            </a:endParaRPr>
          </a:p>
        </p:txBody>
      </p:sp>
      <p:sp>
        <p:nvSpPr>
          <p:cNvPr id="125955" name="文本框 4103"/>
          <p:cNvSpPr txBox="1">
            <a:spLocks noChangeArrowheads="1"/>
          </p:cNvSpPr>
          <p:nvPr/>
        </p:nvSpPr>
        <p:spPr bwMode="auto">
          <a:xfrm>
            <a:off x="1595438" y="44451"/>
            <a:ext cx="12954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69999"/>
                </a:solidFill>
                <a:ea typeface="方正姚体" charset="0"/>
              </a:rPr>
              <a:t>课后作业</a:t>
            </a:r>
          </a:p>
        </p:txBody>
      </p:sp>
    </p:spTree>
    <p:extLst>
      <p:ext uri="{BB962C8B-B14F-4D97-AF65-F5344CB8AC3E}">
        <p14:creationId xmlns:p14="http://schemas.microsoft.com/office/powerpoint/2010/main" val="194558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1" name="AutoShape 7"/>
          <p:cNvSpPr>
            <a:spLocks noChangeArrowheads="1"/>
          </p:cNvSpPr>
          <p:nvPr/>
        </p:nvSpPr>
        <p:spPr bwMode="auto">
          <a:xfrm>
            <a:off x="1524000" y="6429376"/>
            <a:ext cx="9144000" cy="4286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2" name="MH_Text_1"/>
          <p:cNvSpPr>
            <a:spLocks noChangeArrowheads="1"/>
          </p:cNvSpPr>
          <p:nvPr/>
        </p:nvSpPr>
        <p:spPr bwMode="auto">
          <a:xfrm>
            <a:off x="2247900" y="5016500"/>
            <a:ext cx="1665288" cy="1055688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3" name="MH_SubTitle_1"/>
          <p:cNvSpPr>
            <a:spLocks noChangeArrowheads="1"/>
          </p:cNvSpPr>
          <p:nvPr/>
        </p:nvSpPr>
        <p:spPr bwMode="auto">
          <a:xfrm>
            <a:off x="2246314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导入新课</a:t>
            </a:r>
          </a:p>
        </p:txBody>
      </p:sp>
      <p:sp>
        <p:nvSpPr>
          <p:cNvPr id="96264" name="MH_Other_1"/>
          <p:cNvSpPr>
            <a:spLocks noChangeArrowheads="1"/>
          </p:cNvSpPr>
          <p:nvPr/>
        </p:nvSpPr>
        <p:spPr bwMode="auto">
          <a:xfrm>
            <a:off x="3673476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5" name="MH_Text_2"/>
          <p:cNvSpPr>
            <a:spLocks noChangeArrowheads="1"/>
          </p:cNvSpPr>
          <p:nvPr/>
        </p:nvSpPr>
        <p:spPr bwMode="auto">
          <a:xfrm>
            <a:off x="4235450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6" name="MH_SubTitle_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35450" y="5287963"/>
            <a:ext cx="16652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讲授新课</a:t>
            </a:r>
          </a:p>
        </p:txBody>
      </p:sp>
      <p:sp>
        <p:nvSpPr>
          <p:cNvPr id="96267" name="MH_Other_2"/>
          <p:cNvSpPr>
            <a:spLocks noChangeArrowheads="1"/>
          </p:cNvSpPr>
          <p:nvPr/>
        </p:nvSpPr>
        <p:spPr bwMode="auto">
          <a:xfrm>
            <a:off x="4270376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8" name="MH_Other_3"/>
          <p:cNvSpPr>
            <a:spLocks noChangeArrowheads="1"/>
          </p:cNvSpPr>
          <p:nvPr/>
        </p:nvSpPr>
        <p:spPr bwMode="auto">
          <a:xfrm>
            <a:off x="5703889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9" name="MH_Text_3"/>
          <p:cNvSpPr>
            <a:spLocks noChangeArrowheads="1"/>
          </p:cNvSpPr>
          <p:nvPr/>
        </p:nvSpPr>
        <p:spPr bwMode="auto">
          <a:xfrm>
            <a:off x="6243639" y="5014914"/>
            <a:ext cx="1666875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0" name="MH_SubTitle_3"/>
          <p:cNvSpPr>
            <a:spLocks noChangeArrowheads="1"/>
          </p:cNvSpPr>
          <p:nvPr/>
        </p:nvSpPr>
        <p:spPr bwMode="auto">
          <a:xfrm>
            <a:off x="6243639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当堂练习</a:t>
            </a:r>
          </a:p>
        </p:txBody>
      </p:sp>
      <p:sp>
        <p:nvSpPr>
          <p:cNvPr id="96271" name="MH_Other_4"/>
          <p:cNvSpPr>
            <a:spLocks noChangeArrowheads="1"/>
          </p:cNvSpPr>
          <p:nvPr/>
        </p:nvSpPr>
        <p:spPr bwMode="auto">
          <a:xfrm>
            <a:off x="6300788" y="5456238"/>
            <a:ext cx="169862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2" name="MH_Other_5"/>
          <p:cNvSpPr>
            <a:spLocks noChangeArrowheads="1"/>
          </p:cNvSpPr>
          <p:nvPr/>
        </p:nvSpPr>
        <p:spPr bwMode="auto">
          <a:xfrm>
            <a:off x="7702551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3" name="MH_Text_4"/>
          <p:cNvSpPr>
            <a:spLocks noChangeArrowheads="1"/>
          </p:cNvSpPr>
          <p:nvPr/>
        </p:nvSpPr>
        <p:spPr bwMode="auto">
          <a:xfrm>
            <a:off x="8251825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4" name="MH_SubTitle_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51826" y="5287963"/>
            <a:ext cx="166846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课堂小结</a:t>
            </a:r>
          </a:p>
        </p:txBody>
      </p:sp>
      <p:sp>
        <p:nvSpPr>
          <p:cNvPr id="96275" name="MH_Other_6"/>
          <p:cNvSpPr>
            <a:spLocks noChangeArrowheads="1"/>
          </p:cNvSpPr>
          <p:nvPr/>
        </p:nvSpPr>
        <p:spPr bwMode="auto">
          <a:xfrm>
            <a:off x="8301039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76" name="MH_Other_7"/>
          <p:cNvGrpSpPr>
            <a:grpSpLocks/>
          </p:cNvGrpSpPr>
          <p:nvPr/>
        </p:nvGrpSpPr>
        <p:grpSpPr bwMode="auto">
          <a:xfrm>
            <a:off x="3609975" y="5411788"/>
            <a:ext cx="890588" cy="266700"/>
            <a:chOff x="0" y="0"/>
            <a:chExt cx="561" cy="169"/>
          </a:xfrm>
        </p:grpSpPr>
        <p:pic>
          <p:nvPicPr>
            <p:cNvPr id="96277" name="MH_Other_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78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79" name="MH_Other_8"/>
          <p:cNvSpPr>
            <a:spLocks noChangeArrowheads="1"/>
          </p:cNvSpPr>
          <p:nvPr/>
        </p:nvSpPr>
        <p:spPr bwMode="auto">
          <a:xfrm>
            <a:off x="3708401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80" name="MH_Other_9"/>
          <p:cNvGrpSpPr>
            <a:grpSpLocks/>
          </p:cNvGrpSpPr>
          <p:nvPr/>
        </p:nvGrpSpPr>
        <p:grpSpPr bwMode="auto">
          <a:xfrm>
            <a:off x="5640388" y="5411788"/>
            <a:ext cx="889000" cy="266700"/>
            <a:chOff x="0" y="0"/>
            <a:chExt cx="560" cy="169"/>
          </a:xfrm>
        </p:grpSpPr>
        <p:pic>
          <p:nvPicPr>
            <p:cNvPr id="96281" name="MH_Other_9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82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83" name="MH_Other_10"/>
          <p:cNvSpPr>
            <a:spLocks noChangeArrowheads="1"/>
          </p:cNvSpPr>
          <p:nvPr/>
        </p:nvSpPr>
        <p:spPr bwMode="auto">
          <a:xfrm>
            <a:off x="5738814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pic>
        <p:nvPicPr>
          <p:cNvPr id="96284" name="MH_Other_1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85" name="Text Box 31"/>
          <p:cNvSpPr txBox="1">
            <a:spLocks noChangeArrowheads="1"/>
          </p:cNvSpPr>
          <p:nvPr/>
        </p:nvSpPr>
        <p:spPr bwMode="auto">
          <a:xfrm>
            <a:off x="7750176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86" name="MH_Other_12"/>
          <p:cNvSpPr>
            <a:spLocks noChangeArrowheads="1"/>
          </p:cNvSpPr>
          <p:nvPr/>
        </p:nvSpPr>
        <p:spPr bwMode="auto">
          <a:xfrm>
            <a:off x="7737476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05303" y="1889952"/>
            <a:ext cx="5991472" cy="220660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37" name="组合 2"/>
          <p:cNvGrpSpPr/>
          <p:nvPr/>
        </p:nvGrpSpPr>
        <p:grpSpPr>
          <a:xfrm>
            <a:off x="5563031" y="2208423"/>
            <a:ext cx="5529313" cy="1569660"/>
            <a:chOff x="5956255" y="183524"/>
            <a:chExt cx="5529313" cy="1569660"/>
          </a:xfrm>
        </p:grpSpPr>
        <p:sp>
          <p:nvSpPr>
            <p:cNvPr id="38" name="文本框 37"/>
            <p:cNvSpPr txBox="1"/>
            <p:nvPr/>
          </p:nvSpPr>
          <p:spPr>
            <a:xfrm>
              <a:off x="6751906" y="32211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3800">
                  <a:solidFill>
                    <a:srgbClr val="497A00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方正细谭黑简体" panose="02000000000000000000" pitchFamily="2" charset="-122"/>
                  <a:ea typeface="方正细谭黑简体" panose="02000000000000000000" pitchFamily="2" charset="-122"/>
                </a:defRPr>
              </a:lvl1pPr>
            </a:lstStyle>
            <a:p>
              <a:r>
                <a:rPr lang="zh-CN" altLang="en-US" sz="3200" b="1" dirty="0" smtClean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有理数的乘方</a:t>
              </a:r>
              <a:endParaRPr lang="zh-CN" altLang="en-US" sz="3200" b="1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4"/>
            <p:cNvCxnSpPr/>
            <p:nvPr/>
          </p:nvCxnSpPr>
          <p:spPr>
            <a:xfrm>
              <a:off x="6672223" y="907107"/>
              <a:ext cx="2611814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"/>
            <p:cNvCxnSpPr/>
            <p:nvPr/>
          </p:nvCxnSpPr>
          <p:spPr>
            <a:xfrm>
              <a:off x="9397663" y="907107"/>
              <a:ext cx="6416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6"/>
            <p:cNvCxnSpPr/>
            <p:nvPr/>
          </p:nvCxnSpPr>
          <p:spPr>
            <a:xfrm>
              <a:off x="10235863" y="907107"/>
              <a:ext cx="3749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7"/>
            <p:cNvCxnSpPr/>
            <p:nvPr/>
          </p:nvCxnSpPr>
          <p:spPr>
            <a:xfrm>
              <a:off x="10712113" y="907107"/>
              <a:ext cx="12733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矩形 42"/>
            <p:cNvSpPr/>
            <p:nvPr/>
          </p:nvSpPr>
          <p:spPr>
            <a:xfrm>
              <a:off x="6826781" y="1107303"/>
              <a:ext cx="465878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1.5.1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乘方</a:t>
              </a:r>
              <a:endParaRPr lang="zh-CN" altLang="en-US" sz="2400" b="1" dirty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56255" y="183524"/>
              <a:ext cx="659155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chemeClr val="accent1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9600" dirty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9600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830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030664" y="1214438"/>
            <a:ext cx="2708275" cy="633412"/>
            <a:chOff x="348" y="0"/>
            <a:chExt cx="4262" cy="998"/>
          </a:xfrm>
        </p:grpSpPr>
        <p:grpSp>
          <p:nvGrpSpPr>
            <p:cNvPr id="97283" name="Group 10"/>
            <p:cNvGrpSpPr>
              <a:grpSpLocks/>
            </p:cNvGrpSpPr>
            <p:nvPr/>
          </p:nvGrpSpPr>
          <p:grpSpPr bwMode="auto"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97284" name="MH_Other_9"/>
              <p:cNvSpPr>
                <a:spLocks noEditPoints="1" noChangeArrowheads="1"/>
              </p:cNvSpPr>
              <p:nvPr/>
            </p:nvSpPr>
            <p:spPr bwMode="auto">
              <a:xfrm>
                <a:off x="348" y="329"/>
                <a:ext cx="349" cy="340"/>
              </a:xfrm>
              <a:custGeom>
                <a:avLst/>
                <a:gdLst>
                  <a:gd name="T0" fmla="*/ 105 w 108"/>
                  <a:gd name="T1" fmla="*/ 95 h 107"/>
                  <a:gd name="T2" fmla="*/ 76 w 108"/>
                  <a:gd name="T3" fmla="*/ 66 h 107"/>
                  <a:gd name="T4" fmla="*/ 83 w 108"/>
                  <a:gd name="T5" fmla="*/ 42 h 107"/>
                  <a:gd name="T6" fmla="*/ 42 w 108"/>
                  <a:gd name="T7" fmla="*/ 0 h 107"/>
                  <a:gd name="T8" fmla="*/ 0 w 108"/>
                  <a:gd name="T9" fmla="*/ 42 h 107"/>
                  <a:gd name="T10" fmla="*/ 42 w 108"/>
                  <a:gd name="T11" fmla="*/ 83 h 107"/>
                  <a:gd name="T12" fmla="*/ 66 w 108"/>
                  <a:gd name="T13" fmla="*/ 76 h 107"/>
                  <a:gd name="T14" fmla="*/ 95 w 108"/>
                  <a:gd name="T15" fmla="*/ 105 h 107"/>
                  <a:gd name="T16" fmla="*/ 100 w 108"/>
                  <a:gd name="T17" fmla="*/ 107 h 107"/>
                  <a:gd name="T18" fmla="*/ 105 w 108"/>
                  <a:gd name="T19" fmla="*/ 105 h 107"/>
                  <a:gd name="T20" fmla="*/ 105 w 108"/>
                  <a:gd name="T21" fmla="*/ 95 h 107"/>
                  <a:gd name="T22" fmla="*/ 7 w 108"/>
                  <a:gd name="T23" fmla="*/ 42 h 107"/>
                  <a:gd name="T24" fmla="*/ 42 w 108"/>
                  <a:gd name="T25" fmla="*/ 7 h 107"/>
                  <a:gd name="T26" fmla="*/ 76 w 108"/>
                  <a:gd name="T27" fmla="*/ 42 h 107"/>
                  <a:gd name="T28" fmla="*/ 42 w 108"/>
                  <a:gd name="T29" fmla="*/ 76 h 107"/>
                  <a:gd name="T30" fmla="*/ 7 w 108"/>
                  <a:gd name="T31" fmla="*/ 42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  <p:sp>
            <p:nvSpPr>
              <p:cNvPr id="97285" name="MH_Other_10"/>
              <p:cNvSpPr>
                <a:spLocks noChangeArrowheads="1"/>
              </p:cNvSpPr>
              <p:nvPr/>
            </p:nvSpPr>
            <p:spPr bwMode="auto">
              <a:xfrm>
                <a:off x="428" y="404"/>
                <a:ext cx="140" cy="140"/>
              </a:xfrm>
              <a:custGeom>
                <a:avLst/>
                <a:gdLst>
                  <a:gd name="T0" fmla="*/ 39 w 43"/>
                  <a:gd name="T1" fmla="*/ 18 h 44"/>
                  <a:gd name="T2" fmla="*/ 25 w 43"/>
                  <a:gd name="T3" fmla="*/ 18 h 44"/>
                  <a:gd name="T4" fmla="*/ 25 w 43"/>
                  <a:gd name="T5" fmla="*/ 4 h 44"/>
                  <a:gd name="T6" fmla="*/ 21 w 43"/>
                  <a:gd name="T7" fmla="*/ 0 h 44"/>
                  <a:gd name="T8" fmla="*/ 18 w 43"/>
                  <a:gd name="T9" fmla="*/ 4 h 44"/>
                  <a:gd name="T10" fmla="*/ 18 w 43"/>
                  <a:gd name="T11" fmla="*/ 18 h 44"/>
                  <a:gd name="T12" fmla="*/ 3 w 43"/>
                  <a:gd name="T13" fmla="*/ 18 h 44"/>
                  <a:gd name="T14" fmla="*/ 0 w 43"/>
                  <a:gd name="T15" fmla="*/ 22 h 44"/>
                  <a:gd name="T16" fmla="*/ 3 w 43"/>
                  <a:gd name="T17" fmla="*/ 26 h 44"/>
                  <a:gd name="T18" fmla="*/ 18 w 43"/>
                  <a:gd name="T19" fmla="*/ 26 h 44"/>
                  <a:gd name="T20" fmla="*/ 18 w 43"/>
                  <a:gd name="T21" fmla="*/ 40 h 44"/>
                  <a:gd name="T22" fmla="*/ 21 w 43"/>
                  <a:gd name="T23" fmla="*/ 44 h 44"/>
                  <a:gd name="T24" fmla="*/ 25 w 43"/>
                  <a:gd name="T25" fmla="*/ 40 h 44"/>
                  <a:gd name="T26" fmla="*/ 25 w 43"/>
                  <a:gd name="T27" fmla="*/ 26 h 44"/>
                  <a:gd name="T28" fmla="*/ 39 w 43"/>
                  <a:gd name="T29" fmla="*/ 26 h 44"/>
                  <a:gd name="T30" fmla="*/ 43 w 43"/>
                  <a:gd name="T31" fmla="*/ 22 h 44"/>
                  <a:gd name="T32" fmla="*/ 39 w 43"/>
                  <a:gd name="T33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  <p:sp>
          <p:nvSpPr>
            <p:cNvPr id="97286" name="MH_SubTitle_4"/>
            <p:cNvSpPr txBox="1">
              <a:spLocks noChangeArrowheads="1"/>
            </p:cNvSpPr>
            <p:nvPr/>
          </p:nvSpPr>
          <p:spPr bwMode="auto">
            <a:xfrm>
              <a:off x="1574" y="0"/>
              <a:ext cx="3036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  <a:buFont typeface="Arial" charset="0"/>
                <a:buNone/>
              </a:pPr>
              <a:r>
                <a:rPr lang="zh-CN" altLang="en-US" sz="2800" b="1">
                  <a:solidFill>
                    <a:schemeClr val="tx2"/>
                  </a:solidFill>
                  <a:latin typeface="微软雅黑" charset="-122"/>
                  <a:ea typeface="微软雅黑" charset="-122"/>
                </a:rPr>
                <a:t>学习目标</a:t>
              </a:r>
            </a:p>
          </p:txBody>
        </p:sp>
      </p:grpSp>
      <p:sp>
        <p:nvSpPr>
          <p:cNvPr id="11268" name="矩形 11"/>
          <p:cNvSpPr>
            <a:spLocks noChangeArrowheads="1"/>
          </p:cNvSpPr>
          <p:nvPr/>
        </p:nvSpPr>
        <p:spPr bwMode="auto">
          <a:xfrm>
            <a:off x="3234413" y="2161616"/>
            <a:ext cx="604980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1.</a:t>
            </a:r>
            <a:r>
              <a:rPr lang="zh-CN" altLang="en-US" sz="2800" dirty="0">
                <a:latin typeface="黑体" charset="-122"/>
                <a:ea typeface="黑体" charset="-122"/>
              </a:rPr>
              <a:t>理解并掌握有理数的乘方、幂、底数、指数的概念及意义</a:t>
            </a:r>
            <a:r>
              <a:rPr lang="en-US" altLang="zh-CN" sz="2800" dirty="0">
                <a:latin typeface="黑体" charset="-122"/>
                <a:ea typeface="黑体" charset="-122"/>
              </a:rPr>
              <a:t>.</a:t>
            </a:r>
            <a:r>
              <a:rPr lang="zh-CN" altLang="en-US" sz="2800" dirty="0">
                <a:latin typeface="黑体" charset="-122"/>
                <a:ea typeface="黑体" charset="-122"/>
              </a:rPr>
              <a:t>（难点）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dirty="0">
                <a:latin typeface="黑体" charset="-122"/>
                <a:ea typeface="黑体" charset="-122"/>
              </a:rPr>
              <a:t>2.</a:t>
            </a:r>
            <a:r>
              <a:rPr lang="zh-CN" altLang="en-US" sz="2800" dirty="0">
                <a:latin typeface="黑体" charset="-122"/>
                <a:ea typeface="黑体" charset="-122"/>
              </a:rPr>
              <a:t>能够正确进行有理数的乘方运算</a:t>
            </a:r>
            <a:r>
              <a:rPr lang="en-US" altLang="zh-CN" sz="2800" dirty="0">
                <a:latin typeface="黑体" charset="-122"/>
                <a:ea typeface="黑体" charset="-122"/>
              </a:rPr>
              <a:t>.</a:t>
            </a:r>
            <a:r>
              <a:rPr lang="en-US" altLang="zh-CN" sz="2800" dirty="0">
                <a:latin typeface="黑体" charset="-122"/>
                <a:ea typeface="黑体" charset="-122"/>
                <a:sym typeface="宋体" charset="-122"/>
              </a:rPr>
              <a:t>(</a:t>
            </a:r>
            <a:r>
              <a:rPr lang="zh-CN" altLang="en-US" sz="2800" dirty="0">
                <a:latin typeface="黑体" charset="-122"/>
                <a:ea typeface="黑体" charset="-122"/>
                <a:sym typeface="宋体" charset="-122"/>
              </a:rPr>
              <a:t>重点）</a:t>
            </a:r>
            <a:endParaRPr lang="zh-CN" altLang="en-US" sz="2800" dirty="0">
              <a:latin typeface="黑体" charset="-122"/>
              <a:ea typeface="黑体" charset="-122"/>
            </a:endParaRPr>
          </a:p>
        </p:txBody>
      </p:sp>
      <p:cxnSp>
        <p:nvCxnSpPr>
          <p:cNvPr id="8" name="Straight Connector 7"/>
          <p:cNvCxnSpPr>
            <a:endCxn id="21" idx="2"/>
          </p:cNvCxnSpPr>
          <p:nvPr/>
        </p:nvCxnSpPr>
        <p:spPr>
          <a:xfrm>
            <a:off x="2738773" y="1734915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flipH="1" flipV="1">
            <a:off x="2738773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10" name="Straight Connector 10"/>
          <p:cNvCxnSpPr>
            <a:endCxn id="21" idx="0"/>
          </p:cNvCxnSpPr>
          <p:nvPr/>
        </p:nvCxnSpPr>
        <p:spPr>
          <a:xfrm flipH="1">
            <a:off x="3422194" y="6181724"/>
            <a:ext cx="5441728" cy="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5"/>
          <p:cNvGrpSpPr/>
          <p:nvPr/>
        </p:nvGrpSpPr>
        <p:grpSpPr>
          <a:xfrm>
            <a:off x="2130693" y="1430658"/>
            <a:ext cx="1216160" cy="1018040"/>
            <a:chOff x="1632170" y="1497781"/>
            <a:chExt cx="783776" cy="656094"/>
          </a:xfrm>
        </p:grpSpPr>
        <p:sp>
          <p:nvSpPr>
            <p:cNvPr id="12" name="Oval 24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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Arc 33"/>
          <p:cNvSpPr/>
          <p:nvPr/>
        </p:nvSpPr>
        <p:spPr>
          <a:xfrm flipV="1">
            <a:off x="8180502" y="4814883"/>
            <a:ext cx="1366841" cy="1366841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5" name="Group 38"/>
          <p:cNvGrpSpPr/>
          <p:nvPr/>
        </p:nvGrpSpPr>
        <p:grpSpPr>
          <a:xfrm>
            <a:off x="2130693" y="2991424"/>
            <a:ext cx="1216160" cy="1018040"/>
            <a:chOff x="1632170" y="1497781"/>
            <a:chExt cx="783776" cy="656094"/>
          </a:xfrm>
        </p:grpSpPr>
        <p:sp>
          <p:nvSpPr>
            <p:cNvPr id="16" name="Oval 4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Rectangle 4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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2130693" y="4567393"/>
            <a:ext cx="1216160" cy="1018040"/>
            <a:chOff x="1632170" y="1497781"/>
            <a:chExt cx="783776" cy="656094"/>
          </a:xfrm>
        </p:grpSpPr>
        <p:sp>
          <p:nvSpPr>
            <p:cNvPr id="19" name="Oval 4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Rectangle 4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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1" name="Straight Connector 7"/>
          <p:cNvCxnSpPr/>
          <p:nvPr/>
        </p:nvCxnSpPr>
        <p:spPr>
          <a:xfrm>
            <a:off x="9547343" y="1814443"/>
            <a:ext cx="0" cy="3763388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52"/>
          <p:cNvGrpSpPr/>
          <p:nvPr/>
        </p:nvGrpSpPr>
        <p:grpSpPr>
          <a:xfrm flipH="1">
            <a:off x="8952644" y="1430658"/>
            <a:ext cx="1216160" cy="1018040"/>
            <a:chOff x="1632170" y="1497781"/>
            <a:chExt cx="783776" cy="656094"/>
          </a:xfrm>
        </p:grpSpPr>
        <p:sp>
          <p:nvSpPr>
            <p:cNvPr id="23" name="Oval 55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Rectangle 56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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64"/>
          <p:cNvGrpSpPr/>
          <p:nvPr/>
        </p:nvGrpSpPr>
        <p:grpSpPr>
          <a:xfrm flipH="1">
            <a:off x="8952644" y="4559791"/>
            <a:ext cx="1216160" cy="1018040"/>
            <a:chOff x="1632170" y="1497781"/>
            <a:chExt cx="783776" cy="656094"/>
          </a:xfrm>
        </p:grpSpPr>
        <p:sp>
          <p:nvSpPr>
            <p:cNvPr id="26" name="Oval 67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Rectangle 68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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58"/>
          <p:cNvGrpSpPr/>
          <p:nvPr/>
        </p:nvGrpSpPr>
        <p:grpSpPr>
          <a:xfrm flipH="1">
            <a:off x="8952644" y="2985402"/>
            <a:ext cx="1216160" cy="1018040"/>
            <a:chOff x="1632170" y="1497781"/>
            <a:chExt cx="783776" cy="656094"/>
          </a:xfrm>
        </p:grpSpPr>
        <p:sp>
          <p:nvSpPr>
            <p:cNvPr id="29" name="Oval 61"/>
            <p:cNvSpPr/>
            <p:nvPr/>
          </p:nvSpPr>
          <p:spPr>
            <a:xfrm>
              <a:off x="1696011" y="1497781"/>
              <a:ext cx="656094" cy="65609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Rectangle 62"/>
            <p:cNvSpPr/>
            <p:nvPr/>
          </p:nvSpPr>
          <p:spPr>
            <a:xfrm>
              <a:off x="1632170" y="1593842"/>
              <a:ext cx="783776" cy="4562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4000" b="0" cap="none" spc="0" dirty="0" smtClean="0">
                  <a:ln w="0"/>
                  <a:solidFill>
                    <a:schemeClr val="bg1"/>
                  </a:solidFill>
                  <a:cs typeface="+mn-ea"/>
                  <a:sym typeface="+mn-lt"/>
                </a:rPr>
                <a:t></a:t>
              </a:r>
              <a:endParaRPr lang="en-US" sz="4000" b="0" cap="none" spc="0" dirty="0">
                <a:ln w="0"/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843719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9" grpId="0" animBg="1"/>
      <p:bldP spid="14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50" y="3163889"/>
            <a:ext cx="4216400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8" name="圆角矩形 31"/>
          <p:cNvSpPr>
            <a:spLocks noChangeArrowheads="1"/>
          </p:cNvSpPr>
          <p:nvPr/>
        </p:nvSpPr>
        <p:spPr bwMode="auto">
          <a:xfrm>
            <a:off x="1952626" y="681039"/>
            <a:ext cx="126047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  <a:sym typeface="微软雅黑" charset="-122"/>
              </a:rPr>
              <a:t>情境引入</a:t>
            </a:r>
            <a:endParaRPr lang="zh-CN" altLang="en-US" b="1"/>
          </a:p>
        </p:txBody>
      </p:sp>
      <p:sp>
        <p:nvSpPr>
          <p:cNvPr id="103" name="文本框 102"/>
          <p:cNvSpPr txBox="1">
            <a:spLocks noChangeArrowheads="1"/>
          </p:cNvSpPr>
          <p:nvPr/>
        </p:nvSpPr>
        <p:spPr bwMode="auto">
          <a:xfrm>
            <a:off x="2025650" y="925514"/>
            <a:ext cx="82677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珠穆朗玛峰是世界的最高峰，它的海拔高度是</a:t>
            </a:r>
            <a:r>
              <a:rPr lang="en-US" altLang="zh-CN" sz="2800">
                <a:latin typeface="黑体" charset="-122"/>
                <a:ea typeface="黑体" charset="-122"/>
              </a:rPr>
              <a:t>8844</a:t>
            </a:r>
            <a:r>
              <a:rPr lang="zh-CN" altLang="en-US" sz="2800">
                <a:latin typeface="黑体" charset="-122"/>
                <a:ea typeface="黑体" charset="-122"/>
              </a:rPr>
              <a:t>米．把一张足够大的厚度为</a:t>
            </a:r>
            <a:r>
              <a:rPr lang="en-US" altLang="zh-CN" sz="2800">
                <a:latin typeface="黑体" charset="-122"/>
                <a:ea typeface="黑体" charset="-122"/>
              </a:rPr>
              <a:t>0.1</a:t>
            </a:r>
            <a:r>
              <a:rPr lang="zh-CN" altLang="en-US" sz="2800">
                <a:latin typeface="黑体" charset="-122"/>
                <a:ea typeface="黑体" charset="-122"/>
              </a:rPr>
              <a:t>毫米的纸，连续对折</a:t>
            </a:r>
            <a:r>
              <a:rPr lang="en-US" altLang="zh-CN" sz="2800">
                <a:latin typeface="黑体" charset="-122"/>
                <a:ea typeface="黑体" charset="-122"/>
              </a:rPr>
              <a:t>30</a:t>
            </a:r>
            <a:r>
              <a:rPr lang="zh-CN" altLang="en-US" sz="2800">
                <a:latin typeface="黑体" charset="-122"/>
                <a:ea typeface="黑体" charset="-122"/>
              </a:rPr>
              <a:t>次的厚度能超过珠穆朗玛峰，这是真的吗？</a:t>
            </a: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9" y="3162300"/>
            <a:ext cx="4587875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159049"/>
      </p:ext>
    </p:extLst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文本框 8193"/>
          <p:cNvSpPr txBox="1">
            <a:spLocks noChangeArrowheads="1"/>
          </p:cNvSpPr>
          <p:nvPr/>
        </p:nvSpPr>
        <p:spPr bwMode="auto">
          <a:xfrm>
            <a:off x="2135188" y="1955800"/>
            <a:ext cx="7885112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solidFill>
                  <a:schemeClr val="hlink"/>
                </a:solidFill>
                <a:latin typeface="Times New Roman" charset="0"/>
                <a:ea typeface="黑体" charset="-122"/>
              </a:rPr>
              <a:t> </a:t>
            </a:r>
            <a:r>
              <a:rPr lang="zh-CN" altLang="en-US" sz="2800">
                <a:solidFill>
                  <a:schemeClr val="hlink"/>
                </a:solidFill>
                <a:latin typeface="黑体" charset="-122"/>
                <a:ea typeface="黑体" charset="-122"/>
              </a:rPr>
              <a:t>问题</a:t>
            </a:r>
            <a:r>
              <a:rPr lang="zh-CN" altLang="en-US" sz="2800" b="1">
                <a:latin typeface="黑体" charset="-122"/>
                <a:ea typeface="黑体" charset="-122"/>
              </a:rPr>
              <a:t>  </a:t>
            </a:r>
            <a:r>
              <a:rPr lang="zh-CN" altLang="en-US" sz="2800">
                <a:latin typeface="黑体" charset="-122"/>
                <a:ea typeface="黑体" charset="-122"/>
              </a:rPr>
              <a:t>某种细胞每</a:t>
            </a:r>
            <a:r>
              <a:rPr lang="en-US" altLang="zh-CN" sz="2800">
                <a:latin typeface="黑体" charset="-122"/>
                <a:ea typeface="黑体" charset="-122"/>
              </a:rPr>
              <a:t>30</a:t>
            </a:r>
            <a:r>
              <a:rPr lang="zh-CN" altLang="en-US" sz="2800">
                <a:latin typeface="黑体" charset="-122"/>
                <a:ea typeface="黑体" charset="-122"/>
              </a:rPr>
              <a:t>分钟便由一个分裂成两个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  <a:r>
              <a:rPr lang="zh-CN" altLang="en-US" sz="2800">
                <a:latin typeface="黑体" charset="-122"/>
                <a:ea typeface="黑体" charset="-122"/>
              </a:rPr>
              <a:t>经过</a:t>
            </a:r>
            <a:r>
              <a:rPr lang="en-US" altLang="zh-CN" sz="2800">
                <a:latin typeface="黑体" charset="-122"/>
                <a:ea typeface="黑体" charset="-122"/>
              </a:rPr>
              <a:t>3</a:t>
            </a:r>
            <a:r>
              <a:rPr lang="zh-CN" altLang="en-US" sz="2800">
                <a:latin typeface="黑体" charset="-122"/>
                <a:ea typeface="黑体" charset="-122"/>
              </a:rPr>
              <a:t>小时这种细胞由</a:t>
            </a:r>
            <a:r>
              <a:rPr lang="en-US" altLang="zh-CN" sz="2800">
                <a:latin typeface="黑体" charset="-122"/>
                <a:ea typeface="黑体" charset="-122"/>
              </a:rPr>
              <a:t>1</a:t>
            </a:r>
            <a:r>
              <a:rPr lang="zh-CN" altLang="en-US" sz="2800">
                <a:latin typeface="黑体" charset="-122"/>
                <a:ea typeface="黑体" charset="-122"/>
              </a:rPr>
              <a:t>个能分裂成多少个？</a:t>
            </a:r>
          </a:p>
        </p:txBody>
      </p:sp>
      <p:grpSp>
        <p:nvGrpSpPr>
          <p:cNvPr id="8198" name="组合 8197"/>
          <p:cNvGrpSpPr>
            <a:grpSpLocks/>
          </p:cNvGrpSpPr>
          <p:nvPr/>
        </p:nvGrpSpPr>
        <p:grpSpPr bwMode="auto">
          <a:xfrm>
            <a:off x="3143251" y="4724400"/>
            <a:ext cx="936625" cy="647700"/>
            <a:chOff x="2200" y="1752"/>
            <a:chExt cx="3178" cy="2112"/>
          </a:xfrm>
        </p:grpSpPr>
        <p:sp>
          <p:nvSpPr>
            <p:cNvPr id="99332" name="任意多边形 8198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33" name="任意多边形 8199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01" name="组合 8200"/>
          <p:cNvGrpSpPr>
            <a:grpSpLocks/>
          </p:cNvGrpSpPr>
          <p:nvPr/>
        </p:nvGrpSpPr>
        <p:grpSpPr bwMode="auto">
          <a:xfrm>
            <a:off x="8112126" y="4797425"/>
            <a:ext cx="936625" cy="647700"/>
            <a:chOff x="2200" y="1752"/>
            <a:chExt cx="3178" cy="2112"/>
          </a:xfrm>
        </p:grpSpPr>
        <p:sp>
          <p:nvSpPr>
            <p:cNvPr id="99335" name="任意多边形 8201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36" name="任意多边形 8202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04" name="组合 8203"/>
          <p:cNvGrpSpPr>
            <a:grpSpLocks/>
          </p:cNvGrpSpPr>
          <p:nvPr/>
        </p:nvGrpSpPr>
        <p:grpSpPr bwMode="auto">
          <a:xfrm>
            <a:off x="5662614" y="3646488"/>
            <a:ext cx="936625" cy="647700"/>
            <a:chOff x="2200" y="1752"/>
            <a:chExt cx="3178" cy="2112"/>
          </a:xfrm>
        </p:grpSpPr>
        <p:sp>
          <p:nvSpPr>
            <p:cNvPr id="99338" name="任意多边形 8204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39" name="任意多边形 8205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07" name="组合 8206"/>
          <p:cNvGrpSpPr>
            <a:grpSpLocks/>
          </p:cNvGrpSpPr>
          <p:nvPr/>
        </p:nvGrpSpPr>
        <p:grpSpPr bwMode="auto">
          <a:xfrm>
            <a:off x="8112126" y="3717925"/>
            <a:ext cx="936625" cy="647700"/>
            <a:chOff x="2200" y="1752"/>
            <a:chExt cx="3178" cy="2112"/>
          </a:xfrm>
        </p:grpSpPr>
        <p:sp>
          <p:nvSpPr>
            <p:cNvPr id="99341" name="任意多边形 8207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42" name="任意多边形 8208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10" name="组合 8209"/>
          <p:cNvGrpSpPr>
            <a:grpSpLocks/>
          </p:cNvGrpSpPr>
          <p:nvPr/>
        </p:nvGrpSpPr>
        <p:grpSpPr bwMode="auto">
          <a:xfrm>
            <a:off x="3143251" y="3717925"/>
            <a:ext cx="936625" cy="647700"/>
            <a:chOff x="2200" y="1752"/>
            <a:chExt cx="3178" cy="2112"/>
          </a:xfrm>
        </p:grpSpPr>
        <p:sp>
          <p:nvSpPr>
            <p:cNvPr id="99344" name="任意多边形 8210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45" name="任意多边形 8211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13" name="组合 8212"/>
          <p:cNvGrpSpPr>
            <a:grpSpLocks/>
          </p:cNvGrpSpPr>
          <p:nvPr/>
        </p:nvGrpSpPr>
        <p:grpSpPr bwMode="auto">
          <a:xfrm>
            <a:off x="8112126" y="3644900"/>
            <a:ext cx="936625" cy="647700"/>
            <a:chOff x="2200" y="1752"/>
            <a:chExt cx="3178" cy="2112"/>
          </a:xfrm>
        </p:grpSpPr>
        <p:sp>
          <p:nvSpPr>
            <p:cNvPr id="99347" name="任意多边形 8213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48" name="任意多边形 8214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16" name="组合 8215"/>
          <p:cNvGrpSpPr>
            <a:grpSpLocks/>
          </p:cNvGrpSpPr>
          <p:nvPr/>
        </p:nvGrpSpPr>
        <p:grpSpPr bwMode="auto">
          <a:xfrm>
            <a:off x="5662614" y="3648075"/>
            <a:ext cx="936625" cy="647700"/>
            <a:chOff x="2200" y="1752"/>
            <a:chExt cx="3178" cy="2112"/>
          </a:xfrm>
        </p:grpSpPr>
        <p:sp>
          <p:nvSpPr>
            <p:cNvPr id="99350" name="任意多边形 8216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1" name="任意多边形 8217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8219" name="组合 8218"/>
          <p:cNvGrpSpPr>
            <a:grpSpLocks/>
          </p:cNvGrpSpPr>
          <p:nvPr/>
        </p:nvGrpSpPr>
        <p:grpSpPr bwMode="auto">
          <a:xfrm>
            <a:off x="3143251" y="3644900"/>
            <a:ext cx="936625" cy="647700"/>
            <a:chOff x="2200" y="1752"/>
            <a:chExt cx="3178" cy="2112"/>
          </a:xfrm>
        </p:grpSpPr>
        <p:sp>
          <p:nvSpPr>
            <p:cNvPr id="99353" name="任意多边形 8219"/>
            <p:cNvSpPr>
              <a:spLocks noChangeArrowheads="1"/>
            </p:cNvSpPr>
            <p:nvPr/>
          </p:nvSpPr>
          <p:spPr bwMode="auto">
            <a:xfrm rot="-417414">
              <a:off x="2200" y="1752"/>
              <a:ext cx="3178" cy="2112"/>
            </a:xfrm>
            <a:custGeom>
              <a:avLst/>
              <a:gdLst>
                <a:gd name="T0" fmla="*/ 282 w 3178"/>
                <a:gd name="T1" fmla="*/ 551 h 2112"/>
                <a:gd name="T2" fmla="*/ 372 w 3178"/>
                <a:gd name="T3" fmla="*/ 448 h 2112"/>
                <a:gd name="T4" fmla="*/ 500 w 3178"/>
                <a:gd name="T5" fmla="*/ 333 h 2112"/>
                <a:gd name="T6" fmla="*/ 512 w 3178"/>
                <a:gd name="T7" fmla="*/ 295 h 2112"/>
                <a:gd name="T8" fmla="*/ 653 w 3178"/>
                <a:gd name="T9" fmla="*/ 218 h 2112"/>
                <a:gd name="T10" fmla="*/ 768 w 3178"/>
                <a:gd name="T11" fmla="*/ 141 h 2112"/>
                <a:gd name="T12" fmla="*/ 1229 w 3178"/>
                <a:gd name="T13" fmla="*/ 0 h 2112"/>
                <a:gd name="T14" fmla="*/ 1588 w 3178"/>
                <a:gd name="T15" fmla="*/ 13 h 2112"/>
                <a:gd name="T16" fmla="*/ 1831 w 3178"/>
                <a:gd name="T17" fmla="*/ 77 h 2112"/>
                <a:gd name="T18" fmla="*/ 1959 w 3178"/>
                <a:gd name="T19" fmla="*/ 128 h 2112"/>
                <a:gd name="T20" fmla="*/ 2061 w 3178"/>
                <a:gd name="T21" fmla="*/ 167 h 2112"/>
                <a:gd name="T22" fmla="*/ 2100 w 3178"/>
                <a:gd name="T23" fmla="*/ 192 h 2112"/>
                <a:gd name="T24" fmla="*/ 2189 w 3178"/>
                <a:gd name="T25" fmla="*/ 218 h 2112"/>
                <a:gd name="T26" fmla="*/ 2292 w 3178"/>
                <a:gd name="T27" fmla="*/ 256 h 2112"/>
                <a:gd name="T28" fmla="*/ 2381 w 3178"/>
                <a:gd name="T29" fmla="*/ 307 h 2112"/>
                <a:gd name="T30" fmla="*/ 2458 w 3178"/>
                <a:gd name="T31" fmla="*/ 359 h 2112"/>
                <a:gd name="T32" fmla="*/ 2599 w 3178"/>
                <a:gd name="T33" fmla="*/ 435 h 2112"/>
                <a:gd name="T34" fmla="*/ 2727 w 3178"/>
                <a:gd name="T35" fmla="*/ 538 h 2112"/>
                <a:gd name="T36" fmla="*/ 2855 w 3178"/>
                <a:gd name="T37" fmla="*/ 627 h 2112"/>
                <a:gd name="T38" fmla="*/ 3021 w 3178"/>
                <a:gd name="T39" fmla="*/ 807 h 2112"/>
                <a:gd name="T40" fmla="*/ 3034 w 3178"/>
                <a:gd name="T41" fmla="*/ 845 h 2112"/>
                <a:gd name="T42" fmla="*/ 3085 w 3178"/>
                <a:gd name="T43" fmla="*/ 922 h 2112"/>
                <a:gd name="T44" fmla="*/ 3136 w 3178"/>
                <a:gd name="T45" fmla="*/ 1063 h 2112"/>
                <a:gd name="T46" fmla="*/ 3124 w 3178"/>
                <a:gd name="T47" fmla="*/ 1485 h 2112"/>
                <a:gd name="T48" fmla="*/ 2996 w 3178"/>
                <a:gd name="T49" fmla="*/ 1690 h 2112"/>
                <a:gd name="T50" fmla="*/ 2970 w 3178"/>
                <a:gd name="T51" fmla="*/ 1741 h 2112"/>
                <a:gd name="T52" fmla="*/ 2919 w 3178"/>
                <a:gd name="T53" fmla="*/ 1767 h 2112"/>
                <a:gd name="T54" fmla="*/ 2880 w 3178"/>
                <a:gd name="T55" fmla="*/ 1805 h 2112"/>
                <a:gd name="T56" fmla="*/ 2842 w 3178"/>
                <a:gd name="T57" fmla="*/ 1856 h 2112"/>
                <a:gd name="T58" fmla="*/ 2778 w 3178"/>
                <a:gd name="T59" fmla="*/ 1882 h 2112"/>
                <a:gd name="T60" fmla="*/ 2727 w 3178"/>
                <a:gd name="T61" fmla="*/ 1920 h 2112"/>
                <a:gd name="T62" fmla="*/ 2407 w 3178"/>
                <a:gd name="T63" fmla="*/ 2035 h 2112"/>
                <a:gd name="T64" fmla="*/ 1972 w 3178"/>
                <a:gd name="T65" fmla="*/ 2112 h 2112"/>
                <a:gd name="T66" fmla="*/ 1600 w 3178"/>
                <a:gd name="T67" fmla="*/ 2099 h 2112"/>
                <a:gd name="T68" fmla="*/ 1498 w 3178"/>
                <a:gd name="T69" fmla="*/ 2074 h 2112"/>
                <a:gd name="T70" fmla="*/ 1280 w 3178"/>
                <a:gd name="T71" fmla="*/ 2035 h 2112"/>
                <a:gd name="T72" fmla="*/ 1216 w 3178"/>
                <a:gd name="T73" fmla="*/ 2010 h 2112"/>
                <a:gd name="T74" fmla="*/ 1178 w 3178"/>
                <a:gd name="T75" fmla="*/ 1997 h 2112"/>
                <a:gd name="T76" fmla="*/ 666 w 3178"/>
                <a:gd name="T77" fmla="*/ 1843 h 2112"/>
                <a:gd name="T78" fmla="*/ 461 w 3178"/>
                <a:gd name="T79" fmla="*/ 1754 h 2112"/>
                <a:gd name="T80" fmla="*/ 346 w 3178"/>
                <a:gd name="T81" fmla="*/ 1690 h 2112"/>
                <a:gd name="T82" fmla="*/ 205 w 3178"/>
                <a:gd name="T83" fmla="*/ 1562 h 2112"/>
                <a:gd name="T84" fmla="*/ 116 w 3178"/>
                <a:gd name="T85" fmla="*/ 1459 h 2112"/>
                <a:gd name="T86" fmla="*/ 0 w 3178"/>
                <a:gd name="T87" fmla="*/ 1178 h 2112"/>
                <a:gd name="T88" fmla="*/ 13 w 3178"/>
                <a:gd name="T89" fmla="*/ 986 h 2112"/>
                <a:gd name="T90" fmla="*/ 77 w 3178"/>
                <a:gd name="T91" fmla="*/ 832 h 2112"/>
                <a:gd name="T92" fmla="*/ 180 w 3178"/>
                <a:gd name="T93" fmla="*/ 640 h 2112"/>
                <a:gd name="T94" fmla="*/ 231 w 3178"/>
                <a:gd name="T95" fmla="*/ 589 h 2112"/>
                <a:gd name="T96" fmla="*/ 282 w 3178"/>
                <a:gd name="T97" fmla="*/ 551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>
              <a:solidFill>
                <a:srgbClr val="99CC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4" name="任意多边形 8220"/>
            <p:cNvSpPr>
              <a:spLocks noChangeArrowheads="1"/>
            </p:cNvSpPr>
            <p:nvPr/>
          </p:nvSpPr>
          <p:spPr bwMode="auto">
            <a:xfrm>
              <a:off x="3515" y="2704"/>
              <a:ext cx="1435" cy="798"/>
            </a:xfrm>
            <a:custGeom>
              <a:avLst/>
              <a:gdLst>
                <a:gd name="T0" fmla="*/ 26 w 966"/>
                <a:gd name="T1" fmla="*/ 307 h 678"/>
                <a:gd name="T2" fmla="*/ 102 w 966"/>
                <a:gd name="T3" fmla="*/ 166 h 678"/>
                <a:gd name="T4" fmla="*/ 282 w 966"/>
                <a:gd name="T5" fmla="*/ 51 h 678"/>
                <a:gd name="T6" fmla="*/ 320 w 966"/>
                <a:gd name="T7" fmla="*/ 26 h 678"/>
                <a:gd name="T8" fmla="*/ 397 w 966"/>
                <a:gd name="T9" fmla="*/ 0 h 678"/>
                <a:gd name="T10" fmla="*/ 883 w 966"/>
                <a:gd name="T11" fmla="*/ 128 h 678"/>
                <a:gd name="T12" fmla="*/ 947 w 966"/>
                <a:gd name="T13" fmla="*/ 243 h 678"/>
                <a:gd name="T14" fmla="*/ 858 w 966"/>
                <a:gd name="T15" fmla="*/ 550 h 678"/>
                <a:gd name="T16" fmla="*/ 755 w 966"/>
                <a:gd name="T17" fmla="*/ 614 h 678"/>
                <a:gd name="T18" fmla="*/ 499 w 966"/>
                <a:gd name="T19" fmla="*/ 678 h 678"/>
                <a:gd name="T20" fmla="*/ 102 w 966"/>
                <a:gd name="T21" fmla="*/ 602 h 678"/>
                <a:gd name="T22" fmla="*/ 13 w 966"/>
                <a:gd name="T23" fmla="*/ 499 h 678"/>
                <a:gd name="T24" fmla="*/ 0 w 966"/>
                <a:gd name="T25" fmla="*/ 461 h 678"/>
                <a:gd name="T26" fmla="*/ 13 w 966"/>
                <a:gd name="T27" fmla="*/ 294 h 678"/>
                <a:gd name="T28" fmla="*/ 26 w 966"/>
                <a:gd name="T29" fmla="*/ 256 h 678"/>
                <a:gd name="T30" fmla="*/ 26 w 966"/>
                <a:gd name="T31" fmla="*/ 307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8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99356" name="组合 6147"/>
          <p:cNvGrpSpPr>
            <a:grpSpLocks/>
          </p:cNvGrpSpPr>
          <p:nvPr/>
        </p:nvGrpSpPr>
        <p:grpSpPr bwMode="auto">
          <a:xfrm>
            <a:off x="1849438" y="333375"/>
            <a:ext cx="2519362" cy="806450"/>
            <a:chOff x="0" y="0"/>
            <a:chExt cx="3969" cy="1269"/>
          </a:xfrm>
        </p:grpSpPr>
        <p:sp>
          <p:nvSpPr>
            <p:cNvPr id="99357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8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99359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99360" name="文本框 6151"/>
            <p:cNvSpPr txBox="1">
              <a:spLocks noChangeArrowheads="1"/>
            </p:cNvSpPr>
            <p:nvPr/>
          </p:nvSpPr>
          <p:spPr bwMode="auto">
            <a:xfrm>
              <a:off x="878" y="432"/>
              <a:ext cx="3091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乘方的意义</a:t>
              </a:r>
            </a:p>
          </p:txBody>
        </p:sp>
        <p:sp>
          <p:nvSpPr>
            <p:cNvPr id="99361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一</a:t>
              </a:r>
            </a:p>
          </p:txBody>
        </p:sp>
      </p:grpSp>
      <p:sp>
        <p:nvSpPr>
          <p:cNvPr id="99362" name="圆角矩形 31"/>
          <p:cNvSpPr>
            <a:spLocks noChangeArrowheads="1"/>
          </p:cNvSpPr>
          <p:nvPr/>
        </p:nvSpPr>
        <p:spPr bwMode="auto">
          <a:xfrm>
            <a:off x="1952625" y="1268413"/>
            <a:ext cx="1550988" cy="5588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>
                <a:latin typeface="微软雅黑" charset="-122"/>
                <a:ea typeface="微软雅黑" charset="-122"/>
                <a:sym typeface="微软雅黑" charset="-122"/>
              </a:rPr>
              <a:t>问题引导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50319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796E-6 L 0.2717 0.005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3600" y="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9838E-6 L -0.2717 0.0055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36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0577 L -0.00018 0.1576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00" y="76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12668E-7 L 0.00798 0.1777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4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486 L 0.18889 0.0004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9300" y="3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486 L -0.17344 -0.0099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8900" y="-30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046 L 0.20052 0.0057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000" y="3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4.30421E-6 L -0.18525 0.0055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3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6385"/>
          <p:cNvGrpSpPr>
            <a:grpSpLocks/>
          </p:cNvGrpSpPr>
          <p:nvPr/>
        </p:nvGrpSpPr>
        <p:grpSpPr bwMode="auto">
          <a:xfrm>
            <a:off x="2497139" y="3956050"/>
            <a:ext cx="358775" cy="552450"/>
            <a:chOff x="240" y="1728"/>
            <a:chExt cx="672" cy="816"/>
          </a:xfrm>
        </p:grpSpPr>
        <p:sp>
          <p:nvSpPr>
            <p:cNvPr id="100355" name="椭圆 16386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56" name="椭圆 16387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6412" name="直接连接符 16411"/>
          <p:cNvSpPr>
            <a:spLocks noChangeShapeType="1"/>
          </p:cNvSpPr>
          <p:nvPr/>
        </p:nvSpPr>
        <p:spPr bwMode="auto">
          <a:xfrm flipV="1">
            <a:off x="2855913" y="3236913"/>
            <a:ext cx="792162" cy="7366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3" name="直接连接符 16412"/>
          <p:cNvSpPr>
            <a:spLocks noChangeShapeType="1"/>
          </p:cNvSpPr>
          <p:nvPr/>
        </p:nvSpPr>
        <p:spPr bwMode="auto">
          <a:xfrm>
            <a:off x="2855914" y="4460875"/>
            <a:ext cx="936625" cy="4318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6" name="直接连接符 16415"/>
          <p:cNvSpPr>
            <a:spLocks noChangeShapeType="1"/>
          </p:cNvSpPr>
          <p:nvPr/>
        </p:nvSpPr>
        <p:spPr bwMode="auto">
          <a:xfrm flipV="1">
            <a:off x="4297363" y="2228850"/>
            <a:ext cx="1079500" cy="484188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7" name="直接连接符 16416"/>
          <p:cNvSpPr>
            <a:spLocks noChangeShapeType="1"/>
          </p:cNvSpPr>
          <p:nvPr/>
        </p:nvSpPr>
        <p:spPr bwMode="auto">
          <a:xfrm>
            <a:off x="4297363" y="3092450"/>
            <a:ext cx="1223962" cy="2159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1" name="文本框 16420"/>
          <p:cNvSpPr txBox="1">
            <a:spLocks noChangeArrowheads="1"/>
          </p:cNvSpPr>
          <p:nvPr/>
        </p:nvSpPr>
        <p:spPr bwMode="auto">
          <a:xfrm>
            <a:off x="3287713" y="3668713"/>
            <a:ext cx="1098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2400" b="1">
                <a:latin typeface="Times New Roman" charset="0"/>
              </a:rPr>
              <a:t>第一次</a:t>
            </a:r>
          </a:p>
        </p:txBody>
      </p:sp>
      <p:sp>
        <p:nvSpPr>
          <p:cNvPr id="16422" name="文本框 16421"/>
          <p:cNvSpPr txBox="1">
            <a:spLocks noChangeArrowheads="1"/>
          </p:cNvSpPr>
          <p:nvPr/>
        </p:nvSpPr>
        <p:spPr bwMode="auto">
          <a:xfrm>
            <a:off x="5160963" y="374015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latin typeface="Times New Roman" charset="0"/>
              </a:rPr>
              <a:t>第二次</a:t>
            </a:r>
          </a:p>
        </p:txBody>
      </p:sp>
      <p:sp>
        <p:nvSpPr>
          <p:cNvPr id="16455" name="直接连接符 16454"/>
          <p:cNvSpPr>
            <a:spLocks noChangeShapeType="1"/>
          </p:cNvSpPr>
          <p:nvPr/>
        </p:nvSpPr>
        <p:spPr bwMode="auto">
          <a:xfrm flipV="1">
            <a:off x="6096001" y="1579564"/>
            <a:ext cx="1152525" cy="433387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56" name="直接连接符 16455"/>
          <p:cNvSpPr>
            <a:spLocks noChangeShapeType="1"/>
          </p:cNvSpPr>
          <p:nvPr/>
        </p:nvSpPr>
        <p:spPr bwMode="auto">
          <a:xfrm>
            <a:off x="6024564" y="2228851"/>
            <a:ext cx="1296987" cy="142875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58" name="直接连接符 16457"/>
          <p:cNvSpPr>
            <a:spLocks noChangeShapeType="1"/>
          </p:cNvSpPr>
          <p:nvPr/>
        </p:nvSpPr>
        <p:spPr bwMode="auto">
          <a:xfrm flipV="1">
            <a:off x="6024563" y="3021014"/>
            <a:ext cx="1225550" cy="160337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59" name="直接连接符 16458"/>
          <p:cNvSpPr>
            <a:spLocks noChangeShapeType="1"/>
          </p:cNvSpPr>
          <p:nvPr/>
        </p:nvSpPr>
        <p:spPr bwMode="auto">
          <a:xfrm>
            <a:off x="6096000" y="3379789"/>
            <a:ext cx="1225550" cy="287337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61" name="直接连接符 16460"/>
          <p:cNvSpPr>
            <a:spLocks noChangeShapeType="1"/>
          </p:cNvSpPr>
          <p:nvPr/>
        </p:nvSpPr>
        <p:spPr bwMode="auto">
          <a:xfrm flipV="1">
            <a:off x="6096000" y="4244975"/>
            <a:ext cx="1295400" cy="2794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62" name="直接连接符 16461"/>
          <p:cNvSpPr>
            <a:spLocks noChangeShapeType="1"/>
          </p:cNvSpPr>
          <p:nvPr/>
        </p:nvSpPr>
        <p:spPr bwMode="auto">
          <a:xfrm>
            <a:off x="6024563" y="4748213"/>
            <a:ext cx="1447800" cy="2286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64" name="直接连接符 16463"/>
          <p:cNvSpPr>
            <a:spLocks noChangeShapeType="1"/>
          </p:cNvSpPr>
          <p:nvPr/>
        </p:nvSpPr>
        <p:spPr bwMode="auto">
          <a:xfrm flipV="1">
            <a:off x="6096001" y="5540375"/>
            <a:ext cx="1439863" cy="2286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65" name="直接连接符 16464"/>
          <p:cNvSpPr>
            <a:spLocks noChangeShapeType="1"/>
          </p:cNvSpPr>
          <p:nvPr/>
        </p:nvSpPr>
        <p:spPr bwMode="auto">
          <a:xfrm>
            <a:off x="6096001" y="5900739"/>
            <a:ext cx="1439863" cy="287337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66" name="文本框 16465"/>
          <p:cNvSpPr txBox="1">
            <a:spLocks noChangeArrowheads="1"/>
          </p:cNvSpPr>
          <p:nvPr/>
        </p:nvSpPr>
        <p:spPr bwMode="auto">
          <a:xfrm>
            <a:off x="8113713" y="3668713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400" b="1">
                <a:latin typeface="Times New Roman" charset="0"/>
              </a:rPr>
              <a:t>第三次</a:t>
            </a:r>
          </a:p>
        </p:txBody>
      </p:sp>
      <p:sp>
        <p:nvSpPr>
          <p:cNvPr id="16489" name="直接连接符 16488"/>
          <p:cNvSpPr>
            <a:spLocks noChangeShapeType="1"/>
          </p:cNvSpPr>
          <p:nvPr/>
        </p:nvSpPr>
        <p:spPr bwMode="auto">
          <a:xfrm flipV="1">
            <a:off x="4297363" y="4605339"/>
            <a:ext cx="1223962" cy="269875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90" name="直接连接符 16489"/>
          <p:cNvSpPr>
            <a:spLocks noChangeShapeType="1"/>
          </p:cNvSpPr>
          <p:nvPr/>
        </p:nvSpPr>
        <p:spPr bwMode="auto">
          <a:xfrm>
            <a:off x="4224338" y="5108575"/>
            <a:ext cx="1223962" cy="64770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6497" name="组合 16496"/>
          <p:cNvGrpSpPr>
            <a:grpSpLocks/>
          </p:cNvGrpSpPr>
          <p:nvPr/>
        </p:nvGrpSpPr>
        <p:grpSpPr bwMode="auto">
          <a:xfrm>
            <a:off x="3721101" y="2732088"/>
            <a:ext cx="358775" cy="552450"/>
            <a:chOff x="240" y="1728"/>
            <a:chExt cx="672" cy="816"/>
          </a:xfrm>
        </p:grpSpPr>
        <p:sp>
          <p:nvSpPr>
            <p:cNvPr id="100375" name="椭圆 16497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76" name="椭圆 16498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00" name="组合 16499"/>
          <p:cNvGrpSpPr>
            <a:grpSpLocks/>
          </p:cNvGrpSpPr>
          <p:nvPr/>
        </p:nvGrpSpPr>
        <p:grpSpPr bwMode="auto">
          <a:xfrm>
            <a:off x="3792539" y="4676775"/>
            <a:ext cx="358775" cy="552450"/>
            <a:chOff x="240" y="1728"/>
            <a:chExt cx="672" cy="816"/>
          </a:xfrm>
        </p:grpSpPr>
        <p:sp>
          <p:nvSpPr>
            <p:cNvPr id="100378" name="椭圆 16500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79" name="椭圆 16501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03" name="组合 16502"/>
          <p:cNvGrpSpPr>
            <a:grpSpLocks/>
          </p:cNvGrpSpPr>
          <p:nvPr/>
        </p:nvGrpSpPr>
        <p:grpSpPr bwMode="auto">
          <a:xfrm>
            <a:off x="5448301" y="1939925"/>
            <a:ext cx="358775" cy="552450"/>
            <a:chOff x="240" y="1728"/>
            <a:chExt cx="672" cy="816"/>
          </a:xfrm>
        </p:grpSpPr>
        <p:sp>
          <p:nvSpPr>
            <p:cNvPr id="100381" name="椭圆 16503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82" name="椭圆 16504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06" name="组合 16505"/>
          <p:cNvGrpSpPr>
            <a:grpSpLocks/>
          </p:cNvGrpSpPr>
          <p:nvPr/>
        </p:nvGrpSpPr>
        <p:grpSpPr bwMode="auto">
          <a:xfrm>
            <a:off x="5521326" y="3092450"/>
            <a:ext cx="358775" cy="552450"/>
            <a:chOff x="240" y="1728"/>
            <a:chExt cx="672" cy="816"/>
          </a:xfrm>
        </p:grpSpPr>
        <p:sp>
          <p:nvSpPr>
            <p:cNvPr id="100384" name="椭圆 16506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85" name="椭圆 16507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09" name="组合 16508"/>
          <p:cNvGrpSpPr>
            <a:grpSpLocks/>
          </p:cNvGrpSpPr>
          <p:nvPr/>
        </p:nvGrpSpPr>
        <p:grpSpPr bwMode="auto">
          <a:xfrm>
            <a:off x="5592764" y="4316413"/>
            <a:ext cx="358775" cy="552450"/>
            <a:chOff x="240" y="1728"/>
            <a:chExt cx="672" cy="816"/>
          </a:xfrm>
        </p:grpSpPr>
        <p:sp>
          <p:nvSpPr>
            <p:cNvPr id="100387" name="椭圆 16509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88" name="椭圆 16510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12" name="组合 16511"/>
          <p:cNvGrpSpPr>
            <a:grpSpLocks/>
          </p:cNvGrpSpPr>
          <p:nvPr/>
        </p:nvGrpSpPr>
        <p:grpSpPr bwMode="auto">
          <a:xfrm>
            <a:off x="5592764" y="5468938"/>
            <a:ext cx="358775" cy="552450"/>
            <a:chOff x="240" y="1728"/>
            <a:chExt cx="672" cy="816"/>
          </a:xfrm>
        </p:grpSpPr>
        <p:sp>
          <p:nvSpPr>
            <p:cNvPr id="100390" name="椭圆 16512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91" name="椭圆 16513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15" name="组合 16514"/>
          <p:cNvGrpSpPr>
            <a:grpSpLocks/>
          </p:cNvGrpSpPr>
          <p:nvPr/>
        </p:nvGrpSpPr>
        <p:grpSpPr bwMode="auto">
          <a:xfrm>
            <a:off x="7392989" y="1292225"/>
            <a:ext cx="358775" cy="552450"/>
            <a:chOff x="240" y="1728"/>
            <a:chExt cx="672" cy="816"/>
          </a:xfrm>
        </p:grpSpPr>
        <p:sp>
          <p:nvSpPr>
            <p:cNvPr id="100393" name="椭圆 16515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94" name="椭圆 16516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18" name="组合 16517"/>
          <p:cNvGrpSpPr>
            <a:grpSpLocks/>
          </p:cNvGrpSpPr>
          <p:nvPr/>
        </p:nvGrpSpPr>
        <p:grpSpPr bwMode="auto">
          <a:xfrm>
            <a:off x="7392989" y="2012950"/>
            <a:ext cx="358775" cy="552450"/>
            <a:chOff x="240" y="1728"/>
            <a:chExt cx="672" cy="816"/>
          </a:xfrm>
        </p:grpSpPr>
        <p:sp>
          <p:nvSpPr>
            <p:cNvPr id="100396" name="椭圆 16518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397" name="椭圆 16519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21" name="组合 16520"/>
          <p:cNvGrpSpPr>
            <a:grpSpLocks/>
          </p:cNvGrpSpPr>
          <p:nvPr/>
        </p:nvGrpSpPr>
        <p:grpSpPr bwMode="auto">
          <a:xfrm>
            <a:off x="7392989" y="2660650"/>
            <a:ext cx="358775" cy="552450"/>
            <a:chOff x="240" y="1728"/>
            <a:chExt cx="672" cy="816"/>
          </a:xfrm>
        </p:grpSpPr>
        <p:sp>
          <p:nvSpPr>
            <p:cNvPr id="100399" name="椭圆 16521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00" name="椭圆 16522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24" name="组合 16523"/>
          <p:cNvGrpSpPr>
            <a:grpSpLocks/>
          </p:cNvGrpSpPr>
          <p:nvPr/>
        </p:nvGrpSpPr>
        <p:grpSpPr bwMode="auto">
          <a:xfrm>
            <a:off x="7464426" y="3308350"/>
            <a:ext cx="358775" cy="552450"/>
            <a:chOff x="240" y="1728"/>
            <a:chExt cx="672" cy="816"/>
          </a:xfrm>
        </p:grpSpPr>
        <p:sp>
          <p:nvSpPr>
            <p:cNvPr id="100402" name="椭圆 16524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03" name="椭圆 16525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27" name="组合 16526"/>
          <p:cNvGrpSpPr>
            <a:grpSpLocks/>
          </p:cNvGrpSpPr>
          <p:nvPr/>
        </p:nvGrpSpPr>
        <p:grpSpPr bwMode="auto">
          <a:xfrm>
            <a:off x="7464426" y="4029075"/>
            <a:ext cx="358775" cy="552450"/>
            <a:chOff x="240" y="1728"/>
            <a:chExt cx="672" cy="816"/>
          </a:xfrm>
        </p:grpSpPr>
        <p:sp>
          <p:nvSpPr>
            <p:cNvPr id="100405" name="椭圆 16527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06" name="椭圆 16528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30" name="组合 16529"/>
          <p:cNvGrpSpPr>
            <a:grpSpLocks/>
          </p:cNvGrpSpPr>
          <p:nvPr/>
        </p:nvGrpSpPr>
        <p:grpSpPr bwMode="auto">
          <a:xfrm>
            <a:off x="7537451" y="4676775"/>
            <a:ext cx="358775" cy="552450"/>
            <a:chOff x="240" y="1728"/>
            <a:chExt cx="672" cy="816"/>
          </a:xfrm>
        </p:grpSpPr>
        <p:sp>
          <p:nvSpPr>
            <p:cNvPr id="100408" name="椭圆 16530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09" name="椭圆 16531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33" name="组合 16532"/>
          <p:cNvGrpSpPr>
            <a:grpSpLocks/>
          </p:cNvGrpSpPr>
          <p:nvPr/>
        </p:nvGrpSpPr>
        <p:grpSpPr bwMode="auto">
          <a:xfrm>
            <a:off x="7608889" y="5324475"/>
            <a:ext cx="358775" cy="552450"/>
            <a:chOff x="240" y="1728"/>
            <a:chExt cx="672" cy="816"/>
          </a:xfrm>
        </p:grpSpPr>
        <p:sp>
          <p:nvSpPr>
            <p:cNvPr id="100411" name="椭圆 16533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12" name="椭圆 16534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16536" name="组合 16535"/>
          <p:cNvGrpSpPr>
            <a:grpSpLocks/>
          </p:cNvGrpSpPr>
          <p:nvPr/>
        </p:nvGrpSpPr>
        <p:grpSpPr bwMode="auto">
          <a:xfrm>
            <a:off x="7608889" y="5972175"/>
            <a:ext cx="358775" cy="552450"/>
            <a:chOff x="240" y="1728"/>
            <a:chExt cx="672" cy="816"/>
          </a:xfrm>
        </p:grpSpPr>
        <p:sp>
          <p:nvSpPr>
            <p:cNvPr id="100414" name="椭圆 16536"/>
            <p:cNvSpPr>
              <a:spLocks noChangeArrowheads="1"/>
            </p:cNvSpPr>
            <p:nvPr/>
          </p:nvSpPr>
          <p:spPr bwMode="auto"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0415" name="椭圆 16537"/>
            <p:cNvSpPr>
              <a:spLocks noChangeArrowheads="1"/>
            </p:cNvSpPr>
            <p:nvPr/>
          </p:nvSpPr>
          <p:spPr bwMode="auto"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sp>
        <p:nvSpPr>
          <p:cNvPr id="16539" name="文本框 16538"/>
          <p:cNvSpPr txBox="1">
            <a:spLocks noChangeArrowheads="1"/>
          </p:cNvSpPr>
          <p:nvPr/>
        </p:nvSpPr>
        <p:spPr bwMode="auto">
          <a:xfrm>
            <a:off x="2351088" y="692150"/>
            <a:ext cx="30972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分裂方式如下所示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9867148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1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1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1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16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2" grpId="0" animBg="1"/>
      <p:bldP spid="16413" grpId="0" animBg="1"/>
      <p:bldP spid="16416" grpId="0" animBg="1"/>
      <p:bldP spid="16417" grpId="0" animBg="1"/>
      <p:bldP spid="16421" grpId="0"/>
      <p:bldP spid="16422" grpId="0"/>
      <p:bldP spid="16455" grpId="0" animBg="1"/>
      <p:bldP spid="16456" grpId="0" animBg="1"/>
      <p:bldP spid="16458" grpId="0" animBg="1"/>
      <p:bldP spid="16459" grpId="0" animBg="1"/>
      <p:bldP spid="16461" grpId="0" animBg="1"/>
      <p:bldP spid="16462" grpId="0" animBg="1"/>
      <p:bldP spid="16464" grpId="0" animBg="1"/>
      <p:bldP spid="16465" grpId="0" animBg="1"/>
      <p:bldP spid="16466" grpId="0"/>
      <p:bldP spid="16489" grpId="0" animBg="1"/>
      <p:bldP spid="16490" grpId="0" animBg="1"/>
      <p:bldP spid="1653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241"/>
          <p:cNvSpPr txBox="1">
            <a:spLocks noChangeArrowheads="1"/>
          </p:cNvSpPr>
          <p:nvPr/>
        </p:nvSpPr>
        <p:spPr bwMode="auto">
          <a:xfrm>
            <a:off x="2054225" y="1065213"/>
            <a:ext cx="64833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      </a:t>
            </a:r>
            <a:r>
              <a:rPr lang="zh-CN" altLang="en-US" sz="2800">
                <a:latin typeface="黑体" charset="-122"/>
                <a:ea typeface="黑体" charset="-122"/>
              </a:rPr>
              <a:t>这个细胞分裂一次可得多少个细胞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10243" name="文本框 10242"/>
          <p:cNvSpPr txBox="1">
            <a:spLocks noChangeArrowheads="1"/>
          </p:cNvSpPr>
          <p:nvPr/>
        </p:nvSpPr>
        <p:spPr bwMode="auto">
          <a:xfrm>
            <a:off x="2763839" y="2387600"/>
            <a:ext cx="7159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那么</a:t>
            </a:r>
            <a:r>
              <a:rPr lang="en-US" altLang="zh-CN" sz="2800">
                <a:latin typeface="黑体" charset="-122"/>
                <a:ea typeface="黑体" charset="-122"/>
              </a:rPr>
              <a:t>,3</a:t>
            </a:r>
            <a:r>
              <a:rPr lang="zh-CN" altLang="en-US" sz="2800">
                <a:latin typeface="黑体" charset="-122"/>
                <a:ea typeface="黑体" charset="-122"/>
              </a:rPr>
              <a:t>小时共分裂了多少次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  <a:r>
              <a:rPr lang="zh-CN" altLang="en-US" sz="2800">
                <a:latin typeface="黑体" charset="-122"/>
                <a:ea typeface="黑体" charset="-122"/>
              </a:rPr>
              <a:t>有多少个细胞？</a:t>
            </a:r>
          </a:p>
        </p:txBody>
      </p:sp>
      <p:sp>
        <p:nvSpPr>
          <p:cNvPr id="10244" name="文本框 10243"/>
          <p:cNvSpPr txBox="1">
            <a:spLocks noChangeArrowheads="1"/>
          </p:cNvSpPr>
          <p:nvPr/>
        </p:nvSpPr>
        <p:spPr bwMode="auto">
          <a:xfrm>
            <a:off x="2763839" y="3021013"/>
            <a:ext cx="56165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解</a:t>
            </a:r>
            <a:r>
              <a:rPr lang="en-US" altLang="zh-CN" sz="2800">
                <a:latin typeface="黑体" charset="-122"/>
                <a:ea typeface="黑体" charset="-122"/>
              </a:rPr>
              <a:t>:</a:t>
            </a:r>
            <a:r>
              <a:rPr lang="zh-CN" altLang="en-US" sz="2800">
                <a:latin typeface="黑体" charset="-122"/>
                <a:ea typeface="黑体" charset="-122"/>
              </a:rPr>
              <a:t>一次得</a:t>
            </a:r>
            <a:r>
              <a:rPr lang="en-US" altLang="zh-CN" sz="2800">
                <a:latin typeface="黑体" charset="-122"/>
                <a:ea typeface="黑体" charset="-122"/>
              </a:rPr>
              <a:t>:                  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两次</a:t>
            </a:r>
            <a:r>
              <a:rPr lang="en-US" altLang="zh-CN" sz="2800">
                <a:latin typeface="黑体" charset="-122"/>
                <a:ea typeface="黑体" charset="-122"/>
              </a:rPr>
              <a:t>:              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三次</a:t>
            </a:r>
            <a:r>
              <a:rPr lang="en-US" altLang="zh-CN" sz="2800">
                <a:latin typeface="黑体" charset="-122"/>
                <a:ea typeface="黑体" charset="-122"/>
              </a:rPr>
              <a:t>: 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四次：</a:t>
            </a:r>
          </a:p>
        </p:txBody>
      </p:sp>
      <p:sp>
        <p:nvSpPr>
          <p:cNvPr id="10245" name="文本框 10244"/>
          <p:cNvSpPr txBox="1">
            <a:spLocks noChangeArrowheads="1"/>
          </p:cNvSpPr>
          <p:nvPr/>
        </p:nvSpPr>
        <p:spPr bwMode="auto">
          <a:xfrm>
            <a:off x="5238750" y="3021013"/>
            <a:ext cx="2209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;</a:t>
            </a:r>
          </a:p>
        </p:txBody>
      </p:sp>
      <p:sp>
        <p:nvSpPr>
          <p:cNvPr id="10246" name="文本框 10245"/>
          <p:cNvSpPr txBox="1">
            <a:spLocks noChangeArrowheads="1"/>
          </p:cNvSpPr>
          <p:nvPr/>
        </p:nvSpPr>
        <p:spPr bwMode="auto">
          <a:xfrm>
            <a:off x="5000625" y="3709988"/>
            <a:ext cx="4114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2×2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;</a:t>
            </a:r>
          </a:p>
        </p:txBody>
      </p:sp>
      <p:sp>
        <p:nvSpPr>
          <p:cNvPr id="10247" name="文本框 10246"/>
          <p:cNvSpPr txBox="1">
            <a:spLocks noChangeArrowheads="1"/>
          </p:cNvSpPr>
          <p:nvPr/>
        </p:nvSpPr>
        <p:spPr bwMode="auto">
          <a:xfrm>
            <a:off x="4899026" y="4276726"/>
            <a:ext cx="23923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2×2×2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;</a:t>
            </a:r>
          </a:p>
        </p:txBody>
      </p:sp>
      <p:sp>
        <p:nvSpPr>
          <p:cNvPr id="10248" name="文本框 10247"/>
          <p:cNvSpPr txBox="1">
            <a:spLocks noChangeArrowheads="1"/>
          </p:cNvSpPr>
          <p:nvPr/>
        </p:nvSpPr>
        <p:spPr bwMode="auto">
          <a:xfrm>
            <a:off x="2606676" y="5583238"/>
            <a:ext cx="60626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     </a:t>
            </a:r>
            <a:r>
              <a:rPr lang="zh-CN" altLang="en-US" sz="2800">
                <a:latin typeface="黑体" charset="-122"/>
                <a:ea typeface="黑体" charset="-122"/>
              </a:rPr>
              <a:t>六次</a:t>
            </a:r>
            <a:r>
              <a:rPr lang="en-US" altLang="zh-CN" sz="2800">
                <a:latin typeface="黑体" charset="-122"/>
                <a:ea typeface="黑体" charset="-122"/>
              </a:rPr>
              <a:t>: 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 2×2×2×2×2×2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0249" name="文本框 10248"/>
          <p:cNvSpPr txBox="1">
            <a:spLocks noChangeArrowheads="1"/>
          </p:cNvSpPr>
          <p:nvPr/>
        </p:nvSpPr>
        <p:spPr bwMode="auto">
          <a:xfrm>
            <a:off x="2114551" y="1725613"/>
            <a:ext cx="32416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分裂两次呢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10250" name="文本框 10249"/>
          <p:cNvSpPr txBox="1">
            <a:spLocks noChangeArrowheads="1"/>
          </p:cNvSpPr>
          <p:nvPr/>
        </p:nvSpPr>
        <p:spPr bwMode="auto">
          <a:xfrm>
            <a:off x="4192588" y="1725614"/>
            <a:ext cx="35798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分裂三次呢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  <a:r>
              <a:rPr lang="zh-CN" altLang="en-US" sz="2800">
                <a:latin typeface="黑体" charset="-122"/>
                <a:ea typeface="黑体" charset="-122"/>
              </a:rPr>
              <a:t>四次呢？</a:t>
            </a:r>
          </a:p>
        </p:txBody>
      </p:sp>
      <p:sp>
        <p:nvSpPr>
          <p:cNvPr id="101387" name="文本框 10250"/>
          <p:cNvSpPr txBox="1">
            <a:spLocks noChangeArrowheads="1"/>
          </p:cNvSpPr>
          <p:nvPr/>
        </p:nvSpPr>
        <p:spPr bwMode="auto">
          <a:xfrm>
            <a:off x="2114550" y="549275"/>
            <a:ext cx="12969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chemeClr val="hlink"/>
                </a:solidFill>
                <a:latin typeface="黑体" charset="-122"/>
                <a:ea typeface="黑体" charset="-122"/>
              </a:rPr>
              <a:t>思考</a:t>
            </a:r>
            <a:r>
              <a:rPr lang="en-US" altLang="zh-CN" sz="2800">
                <a:solidFill>
                  <a:schemeClr val="hlink"/>
                </a:solidFill>
                <a:latin typeface="黑体" charset="-122"/>
                <a:ea typeface="黑体" charset="-122"/>
              </a:rPr>
              <a:t>:</a:t>
            </a:r>
          </a:p>
        </p:txBody>
      </p:sp>
      <p:sp>
        <p:nvSpPr>
          <p:cNvPr id="10252" name="文本框 10251"/>
          <p:cNvSpPr txBox="1">
            <a:spLocks noChangeArrowheads="1"/>
          </p:cNvSpPr>
          <p:nvPr/>
        </p:nvSpPr>
        <p:spPr bwMode="auto">
          <a:xfrm>
            <a:off x="4779964" y="4941888"/>
            <a:ext cx="23764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2×2×2×2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个</a:t>
            </a:r>
          </a:p>
        </p:txBody>
      </p:sp>
    </p:spTree>
    <p:extLst>
      <p:ext uri="{BB962C8B-B14F-4D97-AF65-F5344CB8AC3E}">
        <p14:creationId xmlns:p14="http://schemas.microsoft.com/office/powerpoint/2010/main" val="8471399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5" grpId="0"/>
      <p:bldP spid="10246" grpId="0"/>
      <p:bldP spid="10247" grpId="0"/>
      <p:bldP spid="10248" grpId="0"/>
      <p:bldP spid="10249" grpId="0"/>
      <p:bldP spid="10250" grpId="0"/>
      <p:bldP spid="1025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文本框 11267"/>
          <p:cNvSpPr txBox="1">
            <a:spLocks noChangeArrowheads="1"/>
          </p:cNvSpPr>
          <p:nvPr/>
        </p:nvSpPr>
        <p:spPr bwMode="auto">
          <a:xfrm>
            <a:off x="1990726" y="2508250"/>
            <a:ext cx="77771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chemeClr val="hlink"/>
                </a:solidFill>
                <a:latin typeface="黑体" charset="-122"/>
                <a:ea typeface="黑体" charset="-122"/>
              </a:rPr>
              <a:t>   </a:t>
            </a:r>
            <a:r>
              <a:rPr lang="zh-CN" altLang="en-US" sz="2800">
                <a:solidFill>
                  <a:schemeClr val="hlink"/>
                </a:solidFill>
                <a:latin typeface="黑体" charset="-122"/>
                <a:ea typeface="黑体" charset="-122"/>
              </a:rPr>
              <a:t>问题</a:t>
            </a:r>
            <a:r>
              <a:rPr lang="zh-CN" altLang="en-US" sz="2800">
                <a:latin typeface="黑体" charset="-122"/>
                <a:ea typeface="黑体" charset="-122"/>
              </a:rPr>
              <a:t>  这两个式子有什么相同点</a:t>
            </a:r>
            <a:r>
              <a:rPr lang="en-US" altLang="zh-CN" sz="2800">
                <a:latin typeface="黑体" charset="-122"/>
                <a:ea typeface="黑体" charset="-122"/>
              </a:rPr>
              <a:t>?</a:t>
            </a:r>
          </a:p>
        </p:txBody>
      </p:sp>
      <p:sp>
        <p:nvSpPr>
          <p:cNvPr id="11269" name="矩形 11268"/>
          <p:cNvSpPr>
            <a:spLocks noChangeArrowheads="1"/>
          </p:cNvSpPr>
          <p:nvPr/>
        </p:nvSpPr>
        <p:spPr bwMode="auto">
          <a:xfrm>
            <a:off x="2486026" y="3249613"/>
            <a:ext cx="68500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solidFill>
                  <a:srgbClr val="CC0000"/>
                </a:solidFill>
                <a:latin typeface="黑体" charset="-122"/>
                <a:ea typeface="黑体" charset="-122"/>
              </a:rPr>
              <a:t>它们都是乘法</a:t>
            </a:r>
            <a:r>
              <a:rPr lang="en-US" altLang="zh-CN" sz="2800">
                <a:solidFill>
                  <a:srgbClr val="CC0000"/>
                </a:solidFill>
                <a:latin typeface="黑体" charset="-122"/>
                <a:ea typeface="黑体" charset="-122"/>
              </a:rPr>
              <a:t>;</a:t>
            </a:r>
            <a:r>
              <a:rPr lang="zh-CN" altLang="en-US" sz="2800">
                <a:solidFill>
                  <a:srgbClr val="CC0000"/>
                </a:solidFill>
                <a:latin typeface="黑体" charset="-122"/>
                <a:ea typeface="黑体" charset="-122"/>
              </a:rPr>
              <a:t>并且它们各自的因数都相同</a:t>
            </a:r>
            <a:r>
              <a:rPr lang="en-US" altLang="zh-CN" sz="2800">
                <a:solidFill>
                  <a:srgbClr val="CC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1270" name="矩形 11269"/>
          <p:cNvSpPr>
            <a:spLocks noChangeArrowheads="1"/>
          </p:cNvSpPr>
          <p:nvPr/>
        </p:nvSpPr>
        <p:spPr bwMode="auto">
          <a:xfrm>
            <a:off x="2063751" y="3860800"/>
            <a:ext cx="85375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solidFill>
                  <a:schemeClr val="hlink"/>
                </a:solidFill>
                <a:latin typeface="Times New Roman" charset="0"/>
                <a:ea typeface="黑体" charset="-122"/>
              </a:rPr>
              <a:t>     </a:t>
            </a:r>
            <a:r>
              <a:rPr lang="zh-CN" altLang="en-US" sz="2800">
                <a:solidFill>
                  <a:schemeClr val="hlink"/>
                </a:solidFill>
                <a:latin typeface="Times New Roman" charset="0"/>
                <a:ea typeface="黑体" charset="-122"/>
              </a:rPr>
              <a:t>思考</a:t>
            </a:r>
            <a:r>
              <a:rPr lang="zh-CN" altLang="en-US" sz="2800">
                <a:latin typeface="Times New Roman" charset="0"/>
                <a:ea typeface="黑体" charset="-122"/>
              </a:rPr>
              <a:t>   同学们想一想：这样的运算能像平方、立方那样简写吗？</a:t>
            </a:r>
          </a:p>
        </p:txBody>
      </p:sp>
      <p:sp>
        <p:nvSpPr>
          <p:cNvPr id="102405" name="矩形 11270"/>
          <p:cNvSpPr>
            <a:spLocks noChangeArrowheads="1"/>
          </p:cNvSpPr>
          <p:nvPr/>
        </p:nvSpPr>
        <p:spPr bwMode="auto">
          <a:xfrm>
            <a:off x="1992314" y="928688"/>
            <a:ext cx="8353425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     </a:t>
            </a:r>
            <a:r>
              <a:rPr lang="zh-CN" altLang="en-US" sz="2800">
                <a:latin typeface="Times New Roman" charset="0"/>
                <a:ea typeface="黑体" charset="-122"/>
              </a:rPr>
              <a:t>请比较细胞分裂四次后的个数式子</a:t>
            </a:r>
            <a:r>
              <a:rPr lang="en-US" altLang="zh-CN" sz="2800">
                <a:latin typeface="Times New Roman" charset="0"/>
                <a:ea typeface="黑体" charset="-122"/>
              </a:rPr>
              <a:t>: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2×2×2×2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和细胞分裂六次后的个数式子</a:t>
            </a:r>
            <a:r>
              <a:rPr lang="en-US" altLang="zh-CN" sz="2800">
                <a:latin typeface="Times New Roman" charset="0"/>
                <a:ea typeface="黑体" charset="-122"/>
              </a:rPr>
              <a:t>:</a:t>
            </a:r>
            <a:r>
              <a:rPr lang="en-US" altLang="zh-CN" sz="2400">
                <a:latin typeface="Times New Roman" charset="0"/>
                <a:ea typeface="黑体" charset="-122"/>
              </a:rPr>
              <a:t>      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ea typeface="黑体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2×2×2×2×2×2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pic>
        <p:nvPicPr>
          <p:cNvPr id="102406" name="图片 1" descr="head-brain-vector-icon-thinking-man-head-brain-vector-icon-thinking-man-man-head-silhouette_1612202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4867275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6776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矩形 12291"/>
          <p:cNvSpPr>
            <a:spLocks noChangeArrowheads="1"/>
          </p:cNvSpPr>
          <p:nvPr/>
        </p:nvSpPr>
        <p:spPr bwMode="auto">
          <a:xfrm>
            <a:off x="2359959" y="4457700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例如：</a:t>
            </a:r>
            <a:r>
              <a:rPr lang="en-US" altLang="zh-CN" sz="2800">
                <a:latin typeface="黑体" charset="-122"/>
                <a:ea typeface="黑体" charset="-122"/>
              </a:rPr>
              <a:t>2×2×2×2</a:t>
            </a:r>
          </a:p>
        </p:txBody>
      </p:sp>
      <p:graphicFrame>
        <p:nvGraphicFramePr>
          <p:cNvPr id="12293" name="对象 12292"/>
          <p:cNvGraphicFramePr>
            <a:graphicFrameLocks/>
          </p:cNvGraphicFramePr>
          <p:nvPr/>
        </p:nvGraphicFramePr>
        <p:xfrm>
          <a:off x="6350000" y="4452938"/>
          <a:ext cx="40163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4" r:id="rId4" imgW="177492" imgH="190170" progId="Equation.3">
                  <p:embed/>
                </p:oleObj>
              </mc:Choice>
              <mc:Fallback>
                <p:oleObj r:id="rId4" imgW="177492" imgH="19017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0000" y="4452938"/>
                        <a:ext cx="401638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矩形 12293"/>
          <p:cNvSpPr>
            <a:spLocks noChangeArrowheads="1"/>
          </p:cNvSpPr>
          <p:nvPr/>
        </p:nvSpPr>
        <p:spPr bwMode="auto">
          <a:xfrm>
            <a:off x="2376628" y="5102225"/>
            <a:ext cx="30572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2×2×2×2×2×2</a:t>
            </a:r>
          </a:p>
        </p:txBody>
      </p:sp>
      <p:graphicFrame>
        <p:nvGraphicFramePr>
          <p:cNvPr id="12295" name="对象 12294"/>
          <p:cNvGraphicFramePr>
            <a:graphicFrameLocks/>
          </p:cNvGraphicFramePr>
          <p:nvPr/>
        </p:nvGraphicFramePr>
        <p:xfrm>
          <a:off x="6302375" y="5103813"/>
          <a:ext cx="425450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5" r:id="rId6" imgW="177492" imgH="190170" progId="Equation.3">
                  <p:embed/>
                </p:oleObj>
              </mc:Choice>
              <mc:Fallback>
                <p:oleObj r:id="rId6" imgW="177492" imgH="190170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2375" y="5103813"/>
                        <a:ext cx="425450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1" name="文本框 12300"/>
          <p:cNvSpPr txBox="1">
            <a:spLocks noChangeArrowheads="1"/>
          </p:cNvSpPr>
          <p:nvPr/>
        </p:nvSpPr>
        <p:spPr bwMode="auto">
          <a:xfrm>
            <a:off x="5493784" y="4457700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记作</a:t>
            </a:r>
          </a:p>
        </p:txBody>
      </p:sp>
      <p:sp>
        <p:nvSpPr>
          <p:cNvPr id="12302" name="矩形 12301"/>
          <p:cNvSpPr>
            <a:spLocks noChangeArrowheads="1"/>
          </p:cNvSpPr>
          <p:nvPr/>
        </p:nvSpPr>
        <p:spPr bwMode="auto">
          <a:xfrm>
            <a:off x="5493784" y="5102225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记作</a:t>
            </a:r>
          </a:p>
        </p:txBody>
      </p:sp>
      <p:sp>
        <p:nvSpPr>
          <p:cNvPr id="12310" name="圆角矩形 31"/>
          <p:cNvSpPr>
            <a:spLocks noChangeArrowheads="1"/>
          </p:cNvSpPr>
          <p:nvPr/>
        </p:nvSpPr>
        <p:spPr bwMode="auto">
          <a:xfrm>
            <a:off x="2214564" y="896939"/>
            <a:ext cx="1584325" cy="5048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>
                <a:latin typeface="微软雅黑" charset="-122"/>
                <a:ea typeface="微软雅黑" charset="-122"/>
              </a:rPr>
              <a:t>知识要点</a:t>
            </a:r>
          </a:p>
        </p:txBody>
      </p:sp>
      <p:sp>
        <p:nvSpPr>
          <p:cNvPr id="9235" name="文本框 4"/>
          <p:cNvSpPr txBox="1">
            <a:spLocks noChangeArrowheads="1"/>
          </p:cNvSpPr>
          <p:nvPr/>
        </p:nvSpPr>
        <p:spPr bwMode="auto">
          <a:xfrm>
            <a:off x="2406651" y="1406525"/>
            <a:ext cx="73771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  <a:sym typeface="Arial" charset="0"/>
              </a:rPr>
              <a:t>        </a:t>
            </a:r>
            <a:r>
              <a:rPr lang="zh-CN" altLang="en-US" sz="2800">
                <a:latin typeface="Times New Roman" charset="0"/>
                <a:ea typeface="黑体" charset="-122"/>
                <a:sym typeface="Arial" charset="0"/>
              </a:rPr>
              <a:t>一般地，</a:t>
            </a:r>
            <a:r>
              <a:rPr lang="en-US" altLang="zh-CN" sz="2800" i="1">
                <a:latin typeface="Times New Roman" charset="0"/>
                <a:ea typeface="黑体" charset="-122"/>
                <a:sym typeface="Arial" charset="0"/>
              </a:rPr>
              <a:t>n</a:t>
            </a:r>
            <a:r>
              <a:rPr lang="zh-CN" altLang="en-US" sz="2800">
                <a:latin typeface="Times New Roman" charset="0"/>
                <a:ea typeface="黑体" charset="-122"/>
                <a:sym typeface="Arial" charset="0"/>
              </a:rPr>
              <a:t>个相同的因数</a:t>
            </a:r>
            <a:r>
              <a:rPr lang="en-US" altLang="zh-CN" sz="2800" i="1">
                <a:latin typeface="Times New Roman" charset="0"/>
                <a:ea typeface="黑体" charset="-122"/>
                <a:sym typeface="Arial" charset="0"/>
              </a:rPr>
              <a:t>a</a:t>
            </a:r>
            <a:r>
              <a:rPr lang="zh-CN" altLang="en-US" sz="2800">
                <a:latin typeface="Times New Roman" charset="0"/>
                <a:ea typeface="黑体" charset="-122"/>
                <a:sym typeface="Arial" charset="0"/>
              </a:rPr>
              <a:t>相乘，记作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a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n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，</a:t>
            </a:r>
            <a:r>
              <a:rPr lang="zh-CN" altLang="en-US" sz="2800">
                <a:latin typeface="Times New Roman" charset="0"/>
                <a:ea typeface="黑体" charset="-122"/>
                <a:sym typeface="Arial" charset="0"/>
              </a:rPr>
              <a:t>读作“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的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次幂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（或</a:t>
            </a:r>
            <a:r>
              <a:rPr lang="en-US" altLang="zh-CN" sz="2800" i="1">
                <a:latin typeface="Times New Roman" charset="0"/>
                <a:ea typeface="黑体" charset="-122"/>
                <a:sym typeface="宋体" charset="-122"/>
              </a:rPr>
              <a:t>a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的</a:t>
            </a:r>
            <a:r>
              <a:rPr lang="en-US" altLang="zh-CN" sz="2800" i="1">
                <a:latin typeface="Times New Roman" charset="0"/>
                <a:ea typeface="黑体" charset="-122"/>
                <a:sym typeface="宋体" charset="-122"/>
              </a:rPr>
              <a:t>n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次方）</a:t>
            </a:r>
            <a:r>
              <a:rPr lang="zh-CN" altLang="en-US" sz="2800">
                <a:latin typeface="Times New Roman" charset="0"/>
                <a:ea typeface="黑体" charset="-122"/>
                <a:sym typeface="Arial" charset="0"/>
              </a:rPr>
              <a:t>”，即</a:t>
            </a:r>
          </a:p>
        </p:txBody>
      </p:sp>
      <p:grpSp>
        <p:nvGrpSpPr>
          <p:cNvPr id="9236" name="组合 6"/>
          <p:cNvGrpSpPr>
            <a:grpSpLocks/>
          </p:cNvGrpSpPr>
          <p:nvPr/>
        </p:nvGrpSpPr>
        <p:grpSpPr bwMode="auto">
          <a:xfrm>
            <a:off x="3560763" y="2515554"/>
            <a:ext cx="5638800" cy="1662743"/>
            <a:chOff x="3359" y="2088"/>
            <a:chExt cx="8880" cy="2620"/>
          </a:xfrm>
        </p:grpSpPr>
        <p:grpSp>
          <p:nvGrpSpPr>
            <p:cNvPr id="103435" name="Group 7"/>
            <p:cNvGrpSpPr>
              <a:grpSpLocks/>
            </p:cNvGrpSpPr>
            <p:nvPr/>
          </p:nvGrpSpPr>
          <p:grpSpPr bwMode="auto">
            <a:xfrm>
              <a:off x="3359" y="2088"/>
              <a:ext cx="8880" cy="2620"/>
              <a:chOff x="562" y="1932"/>
              <a:chExt cx="3552" cy="1049"/>
            </a:xfrm>
          </p:grpSpPr>
          <p:sp>
            <p:nvSpPr>
              <p:cNvPr id="103436" name="Text Box 8"/>
              <p:cNvSpPr txBox="1">
                <a:spLocks noChangeArrowheads="1"/>
              </p:cNvSpPr>
              <p:nvPr/>
            </p:nvSpPr>
            <p:spPr bwMode="auto">
              <a:xfrm>
                <a:off x="562" y="1932"/>
                <a:ext cx="3552" cy="6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>
                  <a:lnSpc>
                    <a:spcPct val="150000"/>
                  </a:lnSpc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4400" i="1">
                    <a:latin typeface="Times New Roman" charset="0"/>
                    <a:ea typeface="黑体" charset="-122"/>
                  </a:rPr>
                  <a:t>a</a:t>
                </a:r>
                <a:r>
                  <a:rPr lang="en-US" altLang="zh-CN" sz="4400">
                    <a:latin typeface="黑体" charset="-122"/>
                    <a:ea typeface="黑体" charset="-122"/>
                  </a:rPr>
                  <a:t>·</a:t>
                </a:r>
                <a:r>
                  <a:rPr lang="en-US" altLang="zh-CN" sz="4400" i="1">
                    <a:latin typeface="Times New Roman" charset="0"/>
                    <a:ea typeface="黑体" charset="-122"/>
                  </a:rPr>
                  <a:t>a</a:t>
                </a:r>
                <a:r>
                  <a:rPr lang="en-US" altLang="zh-CN" sz="4400">
                    <a:latin typeface="黑体" charset="-122"/>
                    <a:ea typeface="黑体" charset="-122"/>
                  </a:rPr>
                  <a:t>·</a:t>
                </a:r>
                <a:r>
                  <a:rPr lang="en-US" altLang="zh-CN" sz="4400" i="1">
                    <a:latin typeface="Times New Roman" charset="0"/>
                    <a:ea typeface="黑体" charset="-122"/>
                  </a:rPr>
                  <a:t>a</a:t>
                </a:r>
                <a:r>
                  <a:rPr lang="en-US" altLang="zh-CN" sz="4400">
                    <a:latin typeface="黑体" charset="-122"/>
                    <a:ea typeface="黑体" charset="-122"/>
                  </a:rPr>
                  <a:t>·</a:t>
                </a:r>
                <a:r>
                  <a:rPr lang="en-US" altLang="zh-CN" sz="4400" i="1">
                    <a:latin typeface="Times New Roman" charset="0"/>
                    <a:ea typeface="黑体" charset="-122"/>
                  </a:rPr>
                  <a:t>  </a:t>
                </a:r>
                <a:r>
                  <a:rPr lang="en-US" altLang="zh-CN" sz="4400">
                    <a:latin typeface="Times New Roman" charset="0"/>
                    <a:ea typeface="黑体" charset="-122"/>
                  </a:rPr>
                  <a:t> </a:t>
                </a:r>
                <a:r>
                  <a:rPr lang="en-US" altLang="zh-CN" sz="4400">
                    <a:latin typeface="黑体" charset="-122"/>
                    <a:ea typeface="黑体" charset="-122"/>
                  </a:rPr>
                  <a:t>·</a:t>
                </a:r>
                <a:r>
                  <a:rPr lang="en-US" altLang="zh-CN" sz="4400" i="1">
                    <a:latin typeface="Times New Roman" charset="0"/>
                    <a:ea typeface="黑体" charset="-122"/>
                  </a:rPr>
                  <a:t>a</a:t>
                </a:r>
                <a:r>
                  <a:rPr lang="en-US" altLang="zh-CN" sz="4400">
                    <a:latin typeface="Times New Roman" charset="0"/>
                    <a:ea typeface="黑体" charset="-122"/>
                  </a:rPr>
                  <a:t> = </a:t>
                </a:r>
                <a:r>
                  <a:rPr lang="en-US" altLang="zh-CN" sz="4400" i="1">
                    <a:latin typeface="Times New Roman" charset="0"/>
                    <a:ea typeface="黑体" charset="-122"/>
                  </a:rPr>
                  <a:t>a</a:t>
                </a:r>
                <a:r>
                  <a:rPr lang="en-US" altLang="zh-CN" sz="4400" i="1" baseline="30000">
                    <a:latin typeface="Times New Roman" charset="0"/>
                    <a:ea typeface="黑体" charset="-122"/>
                  </a:rPr>
                  <a:t>n</a:t>
                </a:r>
              </a:p>
            </p:txBody>
          </p:sp>
          <p:sp>
            <p:nvSpPr>
              <p:cNvPr id="103437" name="AutoShape 9"/>
              <p:cNvSpPr>
                <a:spLocks/>
              </p:cNvSpPr>
              <p:nvPr/>
            </p:nvSpPr>
            <p:spPr bwMode="auto">
              <a:xfrm rot="16200000" flipV="1">
                <a:off x="1709" y="1513"/>
                <a:ext cx="115" cy="2212"/>
              </a:xfrm>
              <a:prstGeom prst="leftBrace">
                <a:avLst>
                  <a:gd name="adj1" fmla="val 152810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10800000" vert="eaVert" wrap="none" anchor="ctr"/>
              <a:lstStyle/>
              <a:p>
                <a:pPr>
                  <a:lnSpc>
                    <a:spcPct val="150000"/>
                  </a:lnSpc>
                  <a:buFont typeface="Arial" charset="0"/>
                  <a:buNone/>
                </a:pPr>
                <a:endParaRPr lang="x-none" altLang="x-none" sz="2400">
                  <a:latin typeface="Times New Roman" charset="0"/>
                  <a:ea typeface="黑体" charset="-122"/>
                </a:endParaRPr>
              </a:p>
            </p:txBody>
          </p:sp>
          <p:sp>
            <p:nvSpPr>
              <p:cNvPr id="103438" name="Text Box 10"/>
              <p:cNvSpPr txBox="1">
                <a:spLocks noChangeArrowheads="1"/>
              </p:cNvSpPr>
              <p:nvPr/>
            </p:nvSpPr>
            <p:spPr bwMode="auto">
              <a:xfrm>
                <a:off x="1556" y="2573"/>
                <a:ext cx="753" cy="4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>
                  <a:lnSpc>
                    <a:spcPct val="150000"/>
                  </a:lnSpc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2400" i="1">
                    <a:latin typeface="Times New Roman" charset="0"/>
                    <a:ea typeface="黑体" charset="-122"/>
                  </a:rPr>
                  <a:t>n</a:t>
                </a:r>
                <a:r>
                  <a:rPr lang="zh-CN" altLang="en-US" sz="2400">
                    <a:latin typeface="Times New Roman" charset="0"/>
                    <a:ea typeface="黑体" charset="-122"/>
                  </a:rPr>
                  <a:t>个</a:t>
                </a:r>
              </a:p>
            </p:txBody>
          </p:sp>
        </p:grpSp>
        <p:sp>
          <p:nvSpPr>
            <p:cNvPr id="103439" name="文本框 4"/>
            <p:cNvSpPr txBox="1">
              <a:spLocks noChangeArrowheads="1"/>
            </p:cNvSpPr>
            <p:nvPr/>
          </p:nvSpPr>
          <p:spPr bwMode="auto">
            <a:xfrm>
              <a:off x="7354" y="2735"/>
              <a:ext cx="892" cy="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3200">
                  <a:latin typeface="黑体" charset="-122"/>
                  <a:ea typeface="黑体" charset="-122"/>
                </a:rPr>
                <a:t>…</a:t>
              </a:r>
            </a:p>
          </p:txBody>
        </p:sp>
      </p:grp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089775" y="4959350"/>
            <a:ext cx="32067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读作</a:t>
            </a:r>
            <a:r>
              <a:rPr lang="en-US" altLang="zh-CN" sz="2800"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latin typeface="Times New Roman" charset="0"/>
                <a:ea typeface="黑体" charset="-122"/>
              </a:rPr>
              <a:t>的</a:t>
            </a:r>
            <a:r>
              <a:rPr lang="en-US" altLang="zh-CN" sz="2800">
                <a:latin typeface="Times New Roman" charset="0"/>
                <a:ea typeface="黑体" charset="-122"/>
              </a:rPr>
              <a:t>6</a:t>
            </a:r>
            <a:r>
              <a:rPr lang="zh-CN" altLang="en-US" sz="2800">
                <a:latin typeface="Times New Roman" charset="0"/>
                <a:ea typeface="黑体" charset="-122"/>
              </a:rPr>
              <a:t>次方</a:t>
            </a:r>
            <a:r>
              <a:rPr lang="en-US" altLang="en-US" sz="2800">
                <a:latin typeface="Times New Roman" charset="0"/>
                <a:ea typeface="黑体" charset="-122"/>
              </a:rPr>
              <a:t>(</a:t>
            </a:r>
            <a:r>
              <a:rPr lang="zh-CN" altLang="en-US" sz="2800">
                <a:latin typeface="Times New Roman" charset="0"/>
                <a:ea typeface="黑体" charset="-122"/>
              </a:rPr>
              <a:t>幂</a:t>
            </a:r>
            <a:r>
              <a:rPr lang="en-US" altLang="zh-CN" sz="2800">
                <a:latin typeface="Times New Roman" charset="0"/>
                <a:ea typeface="黑体" charset="-122"/>
              </a:rPr>
              <a:t>).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078664" y="4276725"/>
            <a:ext cx="3208337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读作</a:t>
            </a:r>
            <a:r>
              <a:rPr lang="en-US" altLang="zh-CN" sz="2800"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latin typeface="Times New Roman" charset="0"/>
                <a:ea typeface="黑体" charset="-122"/>
              </a:rPr>
              <a:t>的</a:t>
            </a:r>
            <a:r>
              <a:rPr lang="en-US" altLang="zh-CN" sz="2800"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latin typeface="Times New Roman" charset="0"/>
                <a:ea typeface="黑体" charset="-122"/>
              </a:rPr>
              <a:t>次方</a:t>
            </a:r>
            <a:r>
              <a:rPr lang="en-US" altLang="en-US" sz="2800">
                <a:latin typeface="Times New Roman" charset="0"/>
                <a:ea typeface="黑体" charset="-122"/>
              </a:rPr>
              <a:t>(</a:t>
            </a:r>
            <a:r>
              <a:rPr lang="zh-CN" altLang="en-US" sz="2800">
                <a:latin typeface="Times New Roman" charset="0"/>
                <a:ea typeface="黑体" charset="-122"/>
              </a:rPr>
              <a:t>幂</a:t>
            </a:r>
            <a:r>
              <a:rPr lang="en-US" altLang="zh-CN" sz="2800">
                <a:latin typeface="Times New Roman" charset="0"/>
                <a:ea typeface="黑体" charset="-122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111936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23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4" grpId="0"/>
      <p:bldP spid="12301" grpId="0"/>
      <p:bldP spid="12302" grpId="0"/>
      <p:bldP spid="12310" grpId="0" bldLvl="0"/>
      <p:bldP spid="9235" grpId="0"/>
      <p:bldP spid="4" grpId="0"/>
      <p:bldP spid="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289176" y="1358901"/>
            <a:ext cx="7180263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en-US" altLang="zh-CN" sz="2400">
                <a:latin typeface="Times New Roman" charset="0"/>
                <a:ea typeface="黑体" charset="-122"/>
              </a:rPr>
              <a:t>        </a:t>
            </a:r>
            <a:r>
              <a:rPr lang="zh-CN" altLang="en-US" sz="2800">
                <a:latin typeface="Times New Roman" charset="0"/>
                <a:ea typeface="黑体" charset="-122"/>
              </a:rPr>
              <a:t>这种求</a:t>
            </a:r>
            <a:r>
              <a:rPr lang="en-US" altLang="zh-CN" sz="2800" i="1">
                <a:latin typeface="Times New Roman" charset="0"/>
                <a:ea typeface="黑体" charset="-122"/>
              </a:rPr>
              <a:t>n</a:t>
            </a:r>
            <a:r>
              <a:rPr lang="zh-CN" altLang="en-US" sz="2800">
                <a:latin typeface="Times New Roman" charset="0"/>
                <a:ea typeface="黑体" charset="-122"/>
              </a:rPr>
              <a:t>个相同因数的积的运算叫做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乘方</a:t>
            </a:r>
            <a:r>
              <a:rPr lang="zh-CN" altLang="en-US" sz="2800">
                <a:latin typeface="Times New Roman" charset="0"/>
                <a:ea typeface="黑体" charset="-122"/>
              </a:rPr>
              <a:t>，乘方的结果叫做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幂</a:t>
            </a:r>
            <a:r>
              <a:rPr lang="en-US" altLang="zh-CN" sz="2800">
                <a:latin typeface="Times New Roman" charset="0"/>
                <a:ea typeface="黑体" charset="-122"/>
              </a:rPr>
              <a:t>. </a:t>
            </a:r>
          </a:p>
        </p:txBody>
      </p:sp>
      <p:graphicFrame>
        <p:nvGraphicFramePr>
          <p:cNvPr id="105475" name="Object 6"/>
          <p:cNvGraphicFramePr>
            <a:graphicFrameLocks/>
          </p:cNvGraphicFramePr>
          <p:nvPr/>
        </p:nvGraphicFramePr>
        <p:xfrm>
          <a:off x="5822950" y="1052513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2" r:id="rId3" imgW="114848" imgH="216936" progId="Equation.3">
                  <p:embed/>
                </p:oleObj>
              </mc:Choice>
              <mc:Fallback>
                <p:oleObj r:id="rId3" imgW="114848" imgH="21693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2950" y="1052513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590801" y="2938463"/>
            <a:ext cx="2824163" cy="1096962"/>
            <a:chOff x="912" y="2688"/>
            <a:chExt cx="1896" cy="883"/>
          </a:xfrm>
        </p:grpSpPr>
        <p:graphicFrame>
          <p:nvGraphicFramePr>
            <p:cNvPr id="105477" name="Object 12">
              <a:hlinkClick r:id="" action="ppaction://ole?verb=1"/>
            </p:cNvPr>
            <p:cNvGraphicFramePr>
              <a:graphicFrameLocks/>
            </p:cNvGraphicFramePr>
            <p:nvPr/>
          </p:nvGraphicFramePr>
          <p:xfrm>
            <a:off x="2035" y="2688"/>
            <a:ext cx="773" cy="8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763" r:id="rId5" imgW="179043" imgH="204621" progId="Equation.DSMT4">
                    <p:embed/>
                  </p:oleObj>
                </mc:Choice>
                <mc:Fallback>
                  <p:oleObj r:id="rId5" imgW="179043" imgH="204621" progId="Equation.DSMT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5" y="2688"/>
                          <a:ext cx="773" cy="883"/>
                        </a:xfrm>
                        <a:prstGeom prst="rect">
                          <a:avLst/>
                        </a:prstGeom>
                        <a:solidFill>
                          <a:srgbClr val="FFFFC8"/>
                        </a:solidFill>
                        <a:ln w="9525">
                          <a:solidFill>
                            <a:schemeClr val="folHlink"/>
                          </a:solidFill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478" name="Line 13"/>
            <p:cNvSpPr>
              <a:spLocks noChangeShapeType="1"/>
            </p:cNvSpPr>
            <p:nvPr/>
          </p:nvSpPr>
          <p:spPr bwMode="auto">
            <a:xfrm>
              <a:off x="1200" y="3062"/>
              <a:ext cx="816" cy="1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5479" name="Text Box 14"/>
            <p:cNvSpPr txBox="1">
              <a:spLocks noChangeArrowheads="1"/>
            </p:cNvSpPr>
            <p:nvPr/>
          </p:nvSpPr>
          <p:spPr bwMode="auto">
            <a:xfrm>
              <a:off x="912" y="2869"/>
              <a:ext cx="336" cy="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幂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249863" y="3152775"/>
            <a:ext cx="3592512" cy="457200"/>
            <a:chOff x="2659" y="2893"/>
            <a:chExt cx="2263" cy="288"/>
          </a:xfrm>
        </p:grpSpPr>
        <p:sp>
          <p:nvSpPr>
            <p:cNvPr id="105481" name="Line 16"/>
            <p:cNvSpPr>
              <a:spLocks noChangeShapeType="1"/>
            </p:cNvSpPr>
            <p:nvPr/>
          </p:nvSpPr>
          <p:spPr bwMode="auto">
            <a:xfrm>
              <a:off x="3459" y="304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grpSp>
          <p:nvGrpSpPr>
            <p:cNvPr id="105482" name="Group 17"/>
            <p:cNvGrpSpPr>
              <a:grpSpLocks/>
            </p:cNvGrpSpPr>
            <p:nvPr/>
          </p:nvGrpSpPr>
          <p:grpSpPr bwMode="auto">
            <a:xfrm>
              <a:off x="2659" y="2893"/>
              <a:ext cx="2263" cy="288"/>
              <a:chOff x="2659" y="2893"/>
              <a:chExt cx="2263" cy="288"/>
            </a:xfrm>
          </p:grpSpPr>
          <p:sp>
            <p:nvSpPr>
              <p:cNvPr id="105483" name="Text Box 18"/>
              <p:cNvSpPr txBox="1">
                <a:spLocks noChangeArrowheads="1"/>
              </p:cNvSpPr>
              <p:nvPr/>
            </p:nvSpPr>
            <p:spPr bwMode="auto">
              <a:xfrm>
                <a:off x="2973" y="2893"/>
                <a:ext cx="50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400">
                    <a:solidFill>
                      <a:srgbClr val="FF0000"/>
                    </a:solidFill>
                    <a:latin typeface="黑体" charset="-122"/>
                    <a:ea typeface="黑体" charset="-122"/>
                  </a:rPr>
                  <a:t>指数</a:t>
                </a:r>
              </a:p>
            </p:txBody>
          </p:sp>
          <p:sp>
            <p:nvSpPr>
              <p:cNvPr id="105484" name="Text Box 19"/>
              <p:cNvSpPr txBox="1">
                <a:spLocks noChangeArrowheads="1"/>
              </p:cNvSpPr>
              <p:nvPr/>
            </p:nvSpPr>
            <p:spPr bwMode="auto">
              <a:xfrm>
                <a:off x="3792" y="2893"/>
                <a:ext cx="113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400">
                    <a:latin typeface="黑体" charset="-122"/>
                    <a:ea typeface="黑体" charset="-122"/>
                  </a:rPr>
                  <a:t>因数的个数</a:t>
                </a:r>
              </a:p>
            </p:txBody>
          </p:sp>
          <p:sp>
            <p:nvSpPr>
              <p:cNvPr id="105485" name="Line 20"/>
              <p:cNvSpPr>
                <a:spLocks noChangeShapeType="1"/>
              </p:cNvSpPr>
              <p:nvPr/>
            </p:nvSpPr>
            <p:spPr bwMode="auto">
              <a:xfrm flipH="1">
                <a:off x="2659" y="3024"/>
                <a:ext cx="363" cy="0"/>
              </a:xfrm>
              <a:prstGeom prst="line">
                <a:avLst/>
              </a:prstGeom>
              <a:noFill/>
              <a:ln w="31750">
                <a:solidFill>
                  <a:srgbClr val="0000FF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>
                  <a:buFont typeface="Arial" charset="0"/>
                  <a:buNone/>
                </a:pPr>
                <a:endParaRPr lang="x-none" altLang="x-none"/>
              </a:p>
            </p:txBody>
          </p: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291013" y="3852864"/>
            <a:ext cx="2514600" cy="1057275"/>
            <a:chOff x="2058" y="3379"/>
            <a:chExt cx="1584" cy="666"/>
          </a:xfrm>
        </p:grpSpPr>
        <p:sp>
          <p:nvSpPr>
            <p:cNvPr id="105487" name="Text Box 22"/>
            <p:cNvSpPr txBox="1">
              <a:spLocks noChangeArrowheads="1"/>
            </p:cNvSpPr>
            <p:nvPr/>
          </p:nvSpPr>
          <p:spPr bwMode="auto">
            <a:xfrm>
              <a:off x="2058" y="3757"/>
              <a:ext cx="6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底数</a:t>
              </a:r>
            </a:p>
          </p:txBody>
        </p:sp>
        <p:sp>
          <p:nvSpPr>
            <p:cNvPr id="105488" name="Line 23"/>
            <p:cNvSpPr>
              <a:spLocks noChangeShapeType="1"/>
            </p:cNvSpPr>
            <p:nvPr/>
          </p:nvSpPr>
          <p:spPr bwMode="auto">
            <a:xfrm flipV="1">
              <a:off x="2292" y="3379"/>
              <a:ext cx="0" cy="38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5489" name="Line 24"/>
            <p:cNvSpPr>
              <a:spLocks noChangeShapeType="1"/>
            </p:cNvSpPr>
            <p:nvPr/>
          </p:nvSpPr>
          <p:spPr bwMode="auto">
            <a:xfrm>
              <a:off x="2544" y="390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05490" name="Text Box 25"/>
            <p:cNvSpPr txBox="1">
              <a:spLocks noChangeArrowheads="1"/>
            </p:cNvSpPr>
            <p:nvPr/>
          </p:nvSpPr>
          <p:spPr bwMode="auto">
            <a:xfrm>
              <a:off x="2922" y="3757"/>
              <a:ext cx="7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400">
                  <a:latin typeface="Times New Roman" charset="0"/>
                  <a:ea typeface="黑体" charset="-122"/>
                </a:rPr>
                <a:t>因数</a:t>
              </a:r>
            </a:p>
          </p:txBody>
        </p:sp>
      </p:grpSp>
      <p:sp>
        <p:nvSpPr>
          <p:cNvPr id="12310" name="圆角矩形 31"/>
          <p:cNvSpPr>
            <a:spLocks noChangeArrowheads="1"/>
          </p:cNvSpPr>
          <p:nvPr/>
        </p:nvSpPr>
        <p:spPr bwMode="auto">
          <a:xfrm>
            <a:off x="2147889" y="836614"/>
            <a:ext cx="1584325" cy="5048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400" b="1">
                <a:latin typeface="微软雅黑" charset="-122"/>
                <a:ea typeface="微软雅黑" charset="-122"/>
              </a:rPr>
              <a:t>知识要点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298701" y="5014913"/>
            <a:ext cx="7299325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      </a:t>
            </a:r>
            <a:r>
              <a:rPr lang="zh-CN" altLang="en-US" sz="2800">
                <a:latin typeface="Times New Roman" charset="0"/>
                <a:ea typeface="黑体" charset="-122"/>
              </a:rPr>
              <a:t>一个数可以看作这个数本身的一次方，例如</a:t>
            </a:r>
            <a:r>
              <a:rPr lang="en-US" altLang="zh-CN" sz="2800">
                <a:latin typeface="Times New Roman" charset="0"/>
                <a:ea typeface="黑体" charset="-122"/>
              </a:rPr>
              <a:t>8</a:t>
            </a:r>
            <a:r>
              <a:rPr lang="zh-CN" altLang="en-US" sz="2800">
                <a:latin typeface="Times New Roman" charset="0"/>
                <a:ea typeface="黑体" charset="-122"/>
              </a:rPr>
              <a:t>就是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8</a:t>
            </a:r>
            <a:r>
              <a:rPr lang="en-US" altLang="zh-CN" sz="2800" baseline="30000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latin typeface="Times New Roman" charset="0"/>
                <a:ea typeface="黑体" charset="-122"/>
              </a:rPr>
              <a:t>，指数</a:t>
            </a:r>
            <a:r>
              <a:rPr lang="en-US" altLang="zh-CN" sz="2800"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latin typeface="Times New Roman" charset="0"/>
                <a:ea typeface="黑体" charset="-122"/>
              </a:rPr>
              <a:t>通常省略不写</a:t>
            </a:r>
            <a:r>
              <a:rPr lang="en-US" altLang="zh-CN" sz="2800">
                <a:latin typeface="Times New Roman" charset="0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61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23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12310" grpId="0" bldLvl="0"/>
      <p:bldP spid="2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/>
          <p:cNvSpPr>
            <a:spLocks noChangeArrowheads="1"/>
          </p:cNvSpPr>
          <p:nvPr/>
        </p:nvSpPr>
        <p:spPr bwMode="auto">
          <a:xfrm>
            <a:off x="1524001" y="2301359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06499" name="Text Box 4"/>
          <p:cNvSpPr txBox="1">
            <a:spLocks noChangeArrowheads="1"/>
          </p:cNvSpPr>
          <p:nvPr/>
        </p:nvSpPr>
        <p:spPr bwMode="auto">
          <a:xfrm>
            <a:off x="2133600" y="922338"/>
            <a:ext cx="777240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(1)(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5)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的底数是</a:t>
            </a:r>
            <a:r>
              <a:rPr lang="en-US" altLang="zh-CN" sz="2800">
                <a:latin typeface="黑体" charset="-122"/>
                <a:ea typeface="黑体" charset="-122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</a:rPr>
              <a:t>_</a:t>
            </a:r>
            <a:r>
              <a:rPr lang="zh-CN" altLang="en-US" sz="2800">
                <a:latin typeface="黑体" charset="-122"/>
                <a:ea typeface="黑体" charset="-122"/>
              </a:rPr>
              <a:t>，指数是</a:t>
            </a:r>
            <a:r>
              <a:rPr lang="en-US" altLang="zh-CN" sz="2800">
                <a:latin typeface="黑体" charset="-122"/>
                <a:ea typeface="黑体" charset="-122"/>
              </a:rPr>
              <a:t>_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</a:rPr>
              <a:t>__</a:t>
            </a:r>
            <a:r>
              <a:rPr lang="zh-CN" altLang="en-US" sz="2800">
                <a:latin typeface="黑体" charset="-122"/>
                <a:ea typeface="黑体" charset="-122"/>
              </a:rPr>
              <a:t>，</a:t>
            </a:r>
            <a:r>
              <a:rPr lang="en-US" altLang="zh-CN" sz="2800">
                <a:latin typeface="黑体" charset="-122"/>
                <a:ea typeface="黑体" charset="-122"/>
              </a:rPr>
              <a:t>(</a:t>
            </a:r>
            <a:r>
              <a:rPr lang="zh-CN" altLang="en-US" sz="2800">
                <a:latin typeface="黑体" charset="-122"/>
                <a:ea typeface="黑体" charset="-122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5)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表示</a:t>
            </a:r>
            <a:r>
              <a:rPr lang="en-US" altLang="zh-CN" sz="28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个</a:t>
            </a:r>
            <a:r>
              <a:rPr lang="en-US" altLang="zh-CN" sz="2800">
                <a:latin typeface="黑体" charset="-122"/>
                <a:ea typeface="黑体" charset="-122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</a:rPr>
              <a:t>_</a:t>
            </a:r>
            <a:r>
              <a:rPr lang="zh-CN" altLang="en-US" sz="2800">
                <a:latin typeface="黑体" charset="-122"/>
                <a:ea typeface="黑体" charset="-122"/>
              </a:rPr>
              <a:t>相乘，读作</a:t>
            </a:r>
            <a:r>
              <a:rPr lang="en-US" altLang="zh-CN" sz="2800">
                <a:latin typeface="黑体" charset="-122"/>
                <a:ea typeface="黑体" charset="-122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</a:rPr>
              <a:t>_</a:t>
            </a:r>
            <a:r>
              <a:rPr lang="zh-CN" altLang="en-US" sz="2800">
                <a:latin typeface="黑体" charset="-122"/>
                <a:ea typeface="黑体" charset="-122"/>
              </a:rPr>
              <a:t>的</a:t>
            </a:r>
            <a:r>
              <a:rPr lang="en-US" altLang="zh-CN" sz="28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次方，也读作</a:t>
            </a:r>
            <a:r>
              <a:rPr lang="zh-CN" altLang="en-US" sz="2800">
                <a:latin typeface="黑体" charset="-122"/>
                <a:ea typeface="黑体" charset="-122"/>
                <a:sym typeface="Arial" charset="0"/>
              </a:rPr>
              <a:t>－</a:t>
            </a:r>
            <a:r>
              <a:rPr lang="en-US" altLang="zh-CN" sz="2800">
                <a:latin typeface="黑体" charset="-122"/>
                <a:ea typeface="黑体" charset="-122"/>
              </a:rPr>
              <a:t>5</a:t>
            </a:r>
            <a:r>
              <a:rPr lang="zh-CN" altLang="en-US" sz="2800">
                <a:latin typeface="黑体" charset="-122"/>
                <a:ea typeface="黑体" charset="-122"/>
              </a:rPr>
              <a:t>的</a:t>
            </a:r>
            <a:r>
              <a:rPr lang="en-US" altLang="zh-CN" sz="2800">
                <a:latin typeface="黑体" charset="-122"/>
                <a:ea typeface="黑体" charset="-122"/>
              </a:rPr>
              <a:t>_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>
                <a:latin typeface="黑体" charset="-122"/>
                <a:ea typeface="黑体" charset="-122"/>
              </a:rPr>
              <a:t>__.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endParaRPr lang="en-US" altLang="zh-CN" sz="2800">
              <a:latin typeface="黑体" charset="-122"/>
              <a:ea typeface="黑体" charset="-122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(2)     </a:t>
            </a:r>
            <a:r>
              <a:rPr lang="zh-CN" altLang="en-US" sz="2800">
                <a:latin typeface="黑体" charset="-122"/>
                <a:ea typeface="黑体" charset="-122"/>
              </a:rPr>
              <a:t>表示</a:t>
            </a:r>
            <a:r>
              <a:rPr lang="zh-CN" altLang="en-US" sz="2800" u="sng">
                <a:latin typeface="黑体" charset="-122"/>
                <a:ea typeface="黑体" charset="-122"/>
              </a:rPr>
              <a:t>   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 u="sng">
                <a:latin typeface="黑体" charset="-122"/>
                <a:ea typeface="黑体" charset="-122"/>
              </a:rPr>
              <a:t>  </a:t>
            </a:r>
            <a:r>
              <a:rPr lang="zh-CN" altLang="en-US" sz="2800">
                <a:latin typeface="黑体" charset="-122"/>
                <a:ea typeface="黑体" charset="-122"/>
              </a:rPr>
              <a:t>个   相乘，读作  的</a:t>
            </a:r>
            <a:r>
              <a:rPr lang="zh-CN" altLang="en-US" sz="2800" u="sng">
                <a:latin typeface="黑体" charset="-122"/>
                <a:ea typeface="黑体" charset="-122"/>
              </a:rPr>
              <a:t>  </a:t>
            </a:r>
            <a:r>
              <a:rPr lang="en-US" altLang="zh-CN" sz="2800">
                <a:latin typeface="黑体" charset="-122"/>
                <a:ea typeface="黑体" charset="-122"/>
                <a:sym typeface="Arial" charset="0"/>
              </a:rPr>
              <a:t>__</a:t>
            </a:r>
            <a:r>
              <a:rPr lang="en-US" altLang="zh-CN" sz="2800" u="sng">
                <a:latin typeface="黑体" charset="-122"/>
                <a:ea typeface="黑体" charset="-122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次方，也读作  的</a:t>
            </a:r>
            <a:r>
              <a:rPr lang="zh-CN" altLang="en-US" sz="2800" u="sng">
                <a:latin typeface="黑体" charset="-122"/>
                <a:ea typeface="黑体" charset="-122"/>
              </a:rPr>
              <a:t>  </a:t>
            </a:r>
            <a:r>
              <a:rPr lang="zh-CN" altLang="en-US" sz="2800" u="sng">
                <a:latin typeface="黑体" charset="-122"/>
                <a:ea typeface="黑体" charset="-122"/>
                <a:sym typeface="Arial" charset="0"/>
              </a:rPr>
              <a:t> </a:t>
            </a:r>
            <a:r>
              <a:rPr lang="zh-CN" altLang="en-US" sz="2800">
                <a:latin typeface="黑体" charset="-122"/>
                <a:ea typeface="黑体" charset="-122"/>
              </a:rPr>
              <a:t>次幂，其中  叫做</a:t>
            </a:r>
            <a:r>
              <a:rPr lang="zh-CN" altLang="en-US" sz="2800" u="sng">
                <a:latin typeface="黑体" charset="-122"/>
                <a:ea typeface="黑体" charset="-122"/>
              </a:rPr>
              <a:t>  </a:t>
            </a:r>
            <a:r>
              <a:rPr lang="zh-CN" altLang="en-US" sz="2800" u="sng">
                <a:latin typeface="黑体" charset="-122"/>
                <a:ea typeface="黑体" charset="-122"/>
                <a:sym typeface="宋体" charset="-122"/>
              </a:rPr>
              <a:t>   </a:t>
            </a:r>
            <a:r>
              <a:rPr lang="zh-CN" altLang="en-US" sz="2800">
                <a:latin typeface="黑体" charset="-122"/>
                <a:ea typeface="黑体" charset="-122"/>
              </a:rPr>
              <a:t>，</a:t>
            </a:r>
            <a:r>
              <a:rPr lang="en-US" altLang="zh-CN" sz="2800">
                <a:latin typeface="黑体" charset="-122"/>
                <a:ea typeface="黑体" charset="-122"/>
              </a:rPr>
              <a:t>6</a:t>
            </a:r>
            <a:r>
              <a:rPr lang="zh-CN" altLang="en-US" sz="2800">
                <a:latin typeface="黑体" charset="-122"/>
                <a:ea typeface="黑体" charset="-122"/>
              </a:rPr>
              <a:t>叫做</a:t>
            </a:r>
            <a:r>
              <a:rPr lang="zh-CN" altLang="en-US" sz="2800" u="sng">
                <a:latin typeface="黑体" charset="-122"/>
                <a:ea typeface="黑体" charset="-122"/>
              </a:rPr>
              <a:t> </a:t>
            </a:r>
            <a:r>
              <a:rPr lang="zh-CN" altLang="en-US" sz="2800" u="sng">
                <a:latin typeface="黑体" charset="-122"/>
                <a:ea typeface="黑体" charset="-122"/>
                <a:sym typeface="宋体" charset="-122"/>
              </a:rPr>
              <a:t>    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106500" name="Rectangle 5"/>
          <p:cNvSpPr>
            <a:spLocks noChangeArrowheads="1"/>
          </p:cNvSpPr>
          <p:nvPr/>
        </p:nvSpPr>
        <p:spPr bwMode="auto">
          <a:xfrm>
            <a:off x="1524001" y="-543441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graphicFrame>
        <p:nvGraphicFramePr>
          <p:cNvPr id="106501" name="Object 6"/>
          <p:cNvGraphicFramePr>
            <a:graphicFrameLocks/>
          </p:cNvGraphicFramePr>
          <p:nvPr/>
        </p:nvGraphicFramePr>
        <p:xfrm>
          <a:off x="2787650" y="3422650"/>
          <a:ext cx="712788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8" r:id="rId3" imgW="344075" imgH="407685" progId="Equation.DSMT4">
                  <p:embed/>
                </p:oleObj>
              </mc:Choice>
              <mc:Fallback>
                <p:oleObj r:id="rId3" imgW="344075" imgH="407685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7650" y="3422650"/>
                        <a:ext cx="712788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3" name="AutoShape 7"/>
          <p:cNvSpPr>
            <a:spLocks noChangeArrowheads="1"/>
          </p:cNvSpPr>
          <p:nvPr/>
        </p:nvSpPr>
        <p:spPr bwMode="auto">
          <a:xfrm>
            <a:off x="4778376" y="4873625"/>
            <a:ext cx="5426075" cy="1638300"/>
          </a:xfrm>
          <a:prstGeom prst="cloudCallout">
            <a:avLst>
              <a:gd name="adj1" fmla="val -56903"/>
              <a:gd name="adj2" fmla="val -3961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温馨提示：幂的底数是分数或负数时，底数应该添上括号！</a:t>
            </a:r>
          </a:p>
        </p:txBody>
      </p:sp>
      <p:sp>
        <p:nvSpPr>
          <p:cNvPr id="106503" name="圆角矩形 31"/>
          <p:cNvSpPr>
            <a:spLocks noChangeArrowheads="1"/>
          </p:cNvSpPr>
          <p:nvPr/>
        </p:nvSpPr>
        <p:spPr bwMode="auto">
          <a:xfrm>
            <a:off x="2078038" y="569914"/>
            <a:ext cx="1092200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000" b="1">
                <a:latin typeface="微软雅黑" charset="-122"/>
                <a:ea typeface="微软雅黑" charset="-122"/>
                <a:sym typeface="微软雅黑" charset="-122"/>
              </a:rPr>
              <a:t>填一填</a:t>
            </a:r>
          </a:p>
        </p:txBody>
      </p:sp>
      <p:graphicFrame>
        <p:nvGraphicFramePr>
          <p:cNvPr id="106504" name="Object 6"/>
          <p:cNvGraphicFramePr>
            <a:graphicFrameLocks/>
          </p:cNvGraphicFramePr>
          <p:nvPr/>
        </p:nvGraphicFramePr>
        <p:xfrm>
          <a:off x="6018213" y="335597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9" r:id="rId5" imgW="152882" imgH="407685" progId="Equation.DSMT4">
                  <p:embed/>
                </p:oleObj>
              </mc:Choice>
              <mc:Fallback>
                <p:oleObj r:id="rId5" imgW="152882" imgH="407685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8213" y="3355975"/>
                        <a:ext cx="3175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5" name="Object 6"/>
          <p:cNvGraphicFramePr>
            <a:graphicFrameLocks/>
          </p:cNvGraphicFramePr>
          <p:nvPr/>
        </p:nvGraphicFramePr>
        <p:xfrm>
          <a:off x="8262938" y="335597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0" r:id="rId7" imgW="152882" imgH="407685" progId="Equation.DSMT4">
                  <p:embed/>
                </p:oleObj>
              </mc:Choice>
              <mc:Fallback>
                <p:oleObj r:id="rId7" imgW="152882" imgH="407685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2938" y="3355975"/>
                        <a:ext cx="3175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6" name="Object 6"/>
          <p:cNvGraphicFramePr>
            <a:graphicFrameLocks/>
          </p:cNvGraphicFramePr>
          <p:nvPr/>
        </p:nvGraphicFramePr>
        <p:xfrm>
          <a:off x="4348163" y="4125914"/>
          <a:ext cx="317500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1" r:id="rId8" imgW="152882" imgH="407685" progId="Equation.DSMT4">
                  <p:embed/>
                </p:oleObj>
              </mc:Choice>
              <mc:Fallback>
                <p:oleObj r:id="rId8" imgW="152882" imgH="407685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4125914"/>
                        <a:ext cx="317500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7" name="Object 6"/>
          <p:cNvGraphicFramePr>
            <a:graphicFrameLocks/>
          </p:cNvGraphicFramePr>
          <p:nvPr/>
        </p:nvGraphicFramePr>
        <p:xfrm>
          <a:off x="7448550" y="412432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2" r:id="rId9" imgW="152882" imgH="407685" progId="Equation.DSMT4">
                  <p:embed/>
                </p:oleObj>
              </mc:Choice>
              <mc:Fallback>
                <p:oleObj r:id="rId9" imgW="152882" imgH="407685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8550" y="4124325"/>
                        <a:ext cx="3175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200775" y="1744663"/>
            <a:ext cx="755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5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7669213" y="1106488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2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500438" y="1697038"/>
            <a:ext cx="7540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5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5262563" y="1106488"/>
            <a:ext cx="7556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5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3130550" y="2336800"/>
            <a:ext cx="1123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平方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9132888" y="3543300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6</a:t>
            </a: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759325" y="3608388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6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5191125" y="4310063"/>
            <a:ext cx="431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6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459788" y="4246564"/>
            <a:ext cx="1104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底数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3130550" y="4821239"/>
            <a:ext cx="11239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指数</a:t>
            </a:r>
          </a:p>
        </p:txBody>
      </p:sp>
    </p:spTree>
    <p:extLst>
      <p:ext uri="{BB962C8B-B14F-4D97-AF65-F5344CB8AC3E}">
        <p14:creationId xmlns:p14="http://schemas.microsoft.com/office/powerpoint/2010/main" val="127207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 bldLvl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Line 121"/>
          <p:cNvSpPr>
            <a:spLocks noChangeShapeType="1"/>
          </p:cNvSpPr>
          <p:nvPr/>
        </p:nvSpPr>
        <p:spPr bwMode="auto">
          <a:xfrm>
            <a:off x="1524000" y="6858000"/>
            <a:ext cx="4859338" cy="0"/>
          </a:xfrm>
          <a:prstGeom prst="line">
            <a:avLst/>
          </a:prstGeom>
          <a:noFill/>
          <a:ln w="9525">
            <a:solidFill>
              <a:srgbClr val="0000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07523" name="文本框 1"/>
          <p:cNvSpPr txBox="1">
            <a:spLocks noChangeArrowheads="1"/>
          </p:cNvSpPr>
          <p:nvPr/>
        </p:nvSpPr>
        <p:spPr bwMode="auto">
          <a:xfrm>
            <a:off x="2287589" y="609600"/>
            <a:ext cx="24145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1</a:t>
            </a:r>
            <a:r>
              <a:rPr lang="en-US" altLang="zh-CN" sz="2800">
                <a:latin typeface="黑体" charset="-122"/>
                <a:ea typeface="黑体" charset="-122"/>
              </a:rPr>
              <a:t>  </a:t>
            </a:r>
            <a:r>
              <a:rPr lang="zh-CN" altLang="en-US" sz="2800">
                <a:latin typeface="黑体" charset="-122"/>
                <a:ea typeface="黑体" charset="-122"/>
              </a:rPr>
              <a:t>计算：</a:t>
            </a:r>
          </a:p>
        </p:txBody>
      </p:sp>
      <p:grpSp>
        <p:nvGrpSpPr>
          <p:cNvPr id="107524" name="组合 4"/>
          <p:cNvGrpSpPr>
            <a:grpSpLocks/>
          </p:cNvGrpSpPr>
          <p:nvPr/>
        </p:nvGrpSpPr>
        <p:grpSpPr bwMode="auto">
          <a:xfrm>
            <a:off x="2430464" y="1185864"/>
            <a:ext cx="5057775" cy="801687"/>
            <a:chOff x="749" y="1867"/>
            <a:chExt cx="7967" cy="1264"/>
          </a:xfrm>
        </p:grpSpPr>
        <p:sp>
          <p:nvSpPr>
            <p:cNvPr id="107525" name="文本框 2"/>
            <p:cNvSpPr txBox="1">
              <a:spLocks noChangeArrowheads="1"/>
            </p:cNvSpPr>
            <p:nvPr/>
          </p:nvSpPr>
          <p:spPr bwMode="auto">
            <a:xfrm>
              <a:off x="749" y="2139"/>
              <a:ext cx="7066" cy="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400">
                  <a:latin typeface="黑体" charset="-122"/>
                  <a:ea typeface="黑体" charset="-122"/>
                </a:rPr>
                <a:t>(1) (-4)</a:t>
              </a:r>
              <a:r>
                <a:rPr lang="en-US" altLang="zh-CN" sz="2400" baseline="30000">
                  <a:latin typeface="黑体" charset="-122"/>
                  <a:ea typeface="黑体" charset="-122"/>
                </a:rPr>
                <a:t>3</a:t>
              </a:r>
              <a:r>
                <a:rPr lang="zh-CN" altLang="en-US" sz="2400">
                  <a:latin typeface="黑体" charset="-122"/>
                  <a:ea typeface="黑体" charset="-122"/>
                  <a:sym typeface="宋体" charset="-122"/>
                </a:rPr>
                <a:t>； </a:t>
              </a:r>
              <a:r>
                <a:rPr lang="en-US" altLang="zh-CN" sz="2400">
                  <a:latin typeface="黑体" charset="-122"/>
                  <a:ea typeface="黑体" charset="-122"/>
                  <a:sym typeface="Arial" charset="0"/>
                </a:rPr>
                <a:t>(2) (-2)</a:t>
              </a:r>
              <a:r>
                <a:rPr lang="en-US" altLang="zh-CN" sz="2400" baseline="30000">
                  <a:latin typeface="黑体" charset="-122"/>
                  <a:ea typeface="黑体" charset="-122"/>
                  <a:sym typeface="Arial" charset="0"/>
                </a:rPr>
                <a:t>4</a:t>
              </a:r>
              <a:r>
                <a:rPr lang="zh-CN" altLang="en-US" sz="2400">
                  <a:latin typeface="黑体" charset="-122"/>
                  <a:ea typeface="黑体" charset="-122"/>
                  <a:sym typeface="宋体" charset="-122"/>
                </a:rPr>
                <a:t>； </a:t>
              </a:r>
              <a:r>
                <a:rPr lang="en-US" altLang="zh-CN" sz="2400">
                  <a:latin typeface="黑体" charset="-122"/>
                  <a:ea typeface="黑体" charset="-122"/>
                  <a:sym typeface="宋体" charset="-122"/>
                </a:rPr>
                <a:t>(3)</a:t>
              </a:r>
              <a:endParaRPr lang="en-US" altLang="zh-CN" sz="2400" baseline="30000">
                <a:latin typeface="黑体" charset="-122"/>
                <a:ea typeface="黑体" charset="-122"/>
                <a:sym typeface="宋体" charset="-122"/>
              </a:endParaRPr>
            </a:p>
          </p:txBody>
        </p:sp>
        <p:graphicFrame>
          <p:nvGraphicFramePr>
            <p:cNvPr id="107526" name="对象 3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7346" y="1867"/>
            <a:ext cx="1370" cy="1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6810" r:id="rId3" imgW="496957" imgH="459007" progId="Equation.KSEE3">
                    <p:embed/>
                  </p:oleObj>
                </mc:Choice>
                <mc:Fallback>
                  <p:oleObj r:id="rId3" imgW="496957" imgH="459007" progId="Equation.KSEE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46" y="1867"/>
                          <a:ext cx="1370" cy="12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270" name="文本框 5"/>
          <p:cNvSpPr txBox="1">
            <a:spLocks noChangeArrowheads="1"/>
          </p:cNvSpPr>
          <p:nvPr/>
        </p:nvSpPr>
        <p:spPr bwMode="auto">
          <a:xfrm>
            <a:off x="2308225" y="2174875"/>
            <a:ext cx="62182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(1) (-4)</a:t>
            </a:r>
            <a:r>
              <a:rPr lang="en-US" altLang="zh-CN" sz="2800" baseline="300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=(-4)×(-4)×(-4)=-64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；</a:t>
            </a:r>
          </a:p>
        </p:txBody>
      </p:sp>
      <p:sp>
        <p:nvSpPr>
          <p:cNvPr id="11271" name="文本框 6"/>
          <p:cNvSpPr txBox="1">
            <a:spLocks noChangeArrowheads="1"/>
          </p:cNvSpPr>
          <p:nvPr/>
        </p:nvSpPr>
        <p:spPr bwMode="auto">
          <a:xfrm>
            <a:off x="2990851" y="2974975"/>
            <a:ext cx="67341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(2) (-2)</a:t>
            </a:r>
            <a:r>
              <a:rPr lang="en-US" altLang="zh-CN" sz="2800" baseline="300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=(-2)×(-2)×(-2)×(-2)=16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  <a:sym typeface="宋体" charset="-122"/>
              </a:rPr>
              <a:t>；</a:t>
            </a:r>
          </a:p>
        </p:txBody>
      </p:sp>
      <p:graphicFrame>
        <p:nvGraphicFramePr>
          <p:cNvPr id="8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82926" y="3651250"/>
          <a:ext cx="5368925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1" r:id="rId5" imgW="2539800" imgH="457200" progId="Equation.KSEE3">
                  <p:embed/>
                </p:oleObj>
              </mc:Choice>
              <mc:Fallback>
                <p:oleObj r:id="rId5" imgW="2539800" imgH="457200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2926" y="3651250"/>
                        <a:ext cx="5368925" cy="96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2243139" y="5065714"/>
            <a:ext cx="74818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思考：</a:t>
            </a:r>
            <a:r>
              <a:rPr lang="zh-CN" altLang="en-US" sz="2800">
                <a:latin typeface="黑体" charset="-122"/>
                <a:ea typeface="黑体" charset="-122"/>
              </a:rPr>
              <a:t>你发现负数的幂的正负有什么规律？</a:t>
            </a:r>
          </a:p>
        </p:txBody>
      </p:sp>
    </p:spTree>
    <p:extLst>
      <p:ext uri="{BB962C8B-B14F-4D97-AF65-F5344CB8AC3E}">
        <p14:creationId xmlns:p14="http://schemas.microsoft.com/office/powerpoint/2010/main" val="148333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0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圆角矩形 31"/>
          <p:cNvSpPr>
            <a:spLocks noChangeArrowheads="1"/>
          </p:cNvSpPr>
          <p:nvPr/>
        </p:nvSpPr>
        <p:spPr bwMode="auto">
          <a:xfrm>
            <a:off x="1952625" y="857251"/>
            <a:ext cx="1428750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归纳总结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349501" y="2293939"/>
            <a:ext cx="71786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负数的奇次幂是负数，负数的偶次幂是正数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349500" y="2797175"/>
            <a:ext cx="717708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正数的任何正整数次幂都是正数，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0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的任何正整数次幂都是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0.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278064" y="1597025"/>
            <a:ext cx="6135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根据有理数的乘法法则可以得出：</a:t>
            </a:r>
          </a:p>
        </p:txBody>
      </p:sp>
      <p:pic>
        <p:nvPicPr>
          <p:cNvPr id="108550" name="图片 4" descr="115713m1nsn0aq2nojoq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232275"/>
            <a:ext cx="2787650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0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/>
      <p:bldP spid="3" grpId="0" bldLvl="0"/>
      <p:bldP spid="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4" y="1614489"/>
            <a:ext cx="1481137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501900" y="1836738"/>
            <a:ext cx="2565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（－</a:t>
            </a:r>
            <a:r>
              <a:rPr lang="zh-CN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）</a:t>
            </a:r>
            <a:r>
              <a:rPr lang="zh-CN" altLang="zh-CN" sz="2800" baseline="45000">
                <a:solidFill>
                  <a:srgbClr val="00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与－</a:t>
            </a:r>
            <a:r>
              <a:rPr lang="zh-CN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zh-CN" sz="2800" baseline="45000">
                <a:solidFill>
                  <a:srgbClr val="00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zh-CN" sz="2800">
                <a:solidFill>
                  <a:srgbClr val="000000"/>
                </a:solidFill>
                <a:latin typeface="Times New Roman" charset="0"/>
                <a:ea typeface="黑体" charset="-122"/>
              </a:rPr>
              <a:t> 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273300" y="1096963"/>
            <a:ext cx="5505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latin typeface="Times New Roman" charset="0"/>
                <a:ea typeface="黑体" charset="-122"/>
              </a:rPr>
              <a:t>观察下面两个式子有什么不同？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206625" y="2549525"/>
            <a:ext cx="84201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（－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）</a:t>
            </a:r>
            <a:r>
              <a:rPr lang="en-US" altLang="zh-CN" sz="2800" baseline="45000">
                <a:solidFill>
                  <a:srgbClr val="FF33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表示－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的平方，－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4</a:t>
            </a:r>
            <a:r>
              <a:rPr lang="en-US" altLang="zh-CN" sz="2800" baseline="45000">
                <a:solidFill>
                  <a:srgbClr val="FF33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表示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的平方的相反数</a:t>
            </a:r>
            <a:r>
              <a:rPr lang="en-US" altLang="zh-CN" sz="2800">
                <a:solidFill>
                  <a:srgbClr val="FF33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6" y="4294189"/>
            <a:ext cx="262572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9" name="圆角矩形 31"/>
          <p:cNvSpPr>
            <a:spLocks noChangeArrowheads="1"/>
          </p:cNvSpPr>
          <p:nvPr/>
        </p:nvSpPr>
        <p:spPr bwMode="auto">
          <a:xfrm>
            <a:off x="1927226" y="585789"/>
            <a:ext cx="936625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议一议</a:t>
            </a: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206626" y="3475038"/>
            <a:ext cx="46323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（－</a:t>
            </a:r>
            <a:r>
              <a:rPr lang="zh-CN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zh-CN" altLang="zh-CN" sz="2800" baseline="4500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与－</a:t>
            </a:r>
            <a:r>
              <a:rPr lang="zh-CN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4</a:t>
            </a:r>
            <a:r>
              <a:rPr lang="zh-CN" altLang="zh-CN" sz="2800" baseline="4500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 互为相反数 </a:t>
            </a:r>
          </a:p>
        </p:txBody>
      </p:sp>
      <p:pic>
        <p:nvPicPr>
          <p:cNvPr id="110601" name="图片 3" descr="140522m3j32avdfj8vwfs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188" y="3992563"/>
            <a:ext cx="2087562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8949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32026" y="1789114"/>
            <a:ext cx="1889125" cy="509587"/>
          </a:xfrm>
          <a:noFill/>
          <a:ln/>
        </p:spPr>
        <p:txBody>
          <a:bodyPr/>
          <a:lstStyle/>
          <a:p>
            <a:pPr algn="l"/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charset="-122"/>
                <a:ea typeface="黑体" charset="-122"/>
              </a:rPr>
              <a:t>3</a:t>
            </a:r>
            <a:r>
              <a:rPr lang="en-US" altLang="zh-CN" sz="2800">
                <a:latin typeface="黑体" charset="-122"/>
                <a:ea typeface="黑体" charset="-122"/>
              </a:rPr>
              <a:t>  </a:t>
            </a:r>
            <a:r>
              <a:rPr lang="zh-CN" altLang="en-US" sz="2800">
                <a:latin typeface="黑体" charset="-122"/>
                <a:ea typeface="黑体" charset="-122"/>
              </a:rPr>
              <a:t>计算</a:t>
            </a:r>
          </a:p>
        </p:txBody>
      </p:sp>
      <p:sp>
        <p:nvSpPr>
          <p:cNvPr id="111619" name="Rectangle 3"/>
          <p:cNvSpPr>
            <a:spLocks noRot="1" noChangeArrowheads="1"/>
          </p:cNvSpPr>
          <p:nvPr/>
        </p:nvSpPr>
        <p:spPr bwMode="auto">
          <a:xfrm>
            <a:off x="3044825" y="2209800"/>
            <a:ext cx="58801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1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  <a:r>
              <a:rPr lang="en-US" altLang="zh-CN" sz="2800">
                <a:latin typeface="黑体" charset="-122"/>
                <a:ea typeface="黑体" charset="-122"/>
              </a:rPr>
              <a:t>-2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3</a:t>
            </a:r>
            <a:r>
              <a:rPr lang="en-US" altLang="zh-CN" sz="2800">
                <a:latin typeface="黑体" charset="-122"/>
                <a:ea typeface="黑体" charset="-122"/>
              </a:rPr>
              <a:t>×(-3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2</a:t>
            </a:r>
            <a:r>
              <a:rPr lang="en-US" altLang="zh-CN" sz="2800">
                <a:latin typeface="黑体" charset="-122"/>
                <a:ea typeface="黑体" charset="-122"/>
              </a:rPr>
              <a:t>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3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  <a:r>
              <a:rPr lang="en-US" altLang="zh-CN" sz="2800">
                <a:latin typeface="黑体" charset="-122"/>
                <a:ea typeface="黑体" charset="-122"/>
              </a:rPr>
              <a:t>64÷(-2)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5</a:t>
            </a:r>
            <a:r>
              <a:rPr lang="en-US" altLang="zh-CN" sz="2800">
                <a:latin typeface="黑体" charset="-122"/>
                <a:ea typeface="黑体" charset="-122"/>
              </a:rPr>
              <a:t>   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4</a:t>
            </a:r>
            <a:r>
              <a:rPr lang="zh-CN" altLang="en-US" sz="2800">
                <a:latin typeface="黑体" charset="-122"/>
                <a:ea typeface="黑体" charset="-122"/>
              </a:rPr>
              <a:t>）</a:t>
            </a:r>
            <a:r>
              <a:rPr lang="en-US" altLang="zh-CN" sz="2800">
                <a:latin typeface="黑体" charset="-122"/>
                <a:ea typeface="黑体" charset="-122"/>
              </a:rPr>
              <a:t>(-4)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3</a:t>
            </a:r>
            <a:r>
              <a:rPr lang="en-US" altLang="zh-CN" sz="2800">
                <a:latin typeface="黑体" charset="-122"/>
                <a:ea typeface="黑体" charset="-122"/>
              </a:rPr>
              <a:t>÷(-1)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200</a:t>
            </a:r>
            <a:r>
              <a:rPr lang="en-US" altLang="zh-CN" sz="2800">
                <a:latin typeface="黑体" charset="-122"/>
                <a:ea typeface="黑体" charset="-122"/>
              </a:rPr>
              <a:t>+2×(-3)</a:t>
            </a:r>
            <a:r>
              <a:rPr lang="en-US" altLang="zh-CN" sz="2800" baseline="30000">
                <a:latin typeface="黑体" charset="-122"/>
                <a:ea typeface="黑体" charset="-122"/>
              </a:rPr>
              <a:t>4</a:t>
            </a:r>
          </a:p>
        </p:txBody>
      </p:sp>
      <p:graphicFrame>
        <p:nvGraphicFramePr>
          <p:cNvPr id="111620" name="Object 5"/>
          <p:cNvGraphicFramePr>
            <a:graphicFrameLocks/>
          </p:cNvGraphicFramePr>
          <p:nvPr/>
        </p:nvGraphicFramePr>
        <p:xfrm>
          <a:off x="3903664" y="2136776"/>
          <a:ext cx="1957387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2" r:id="rId3" imgW="801498" imgH="406881" progId="Equation.DSMT4">
                  <p:embed/>
                </p:oleObj>
              </mc:Choice>
              <mc:Fallback>
                <p:oleObj r:id="rId3" imgW="801498" imgH="406881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3664" y="2136776"/>
                        <a:ext cx="1957387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1621" name="圆角矩形 31"/>
          <p:cNvSpPr>
            <a:spLocks noChangeArrowheads="1"/>
          </p:cNvSpPr>
          <p:nvPr/>
        </p:nvSpPr>
        <p:spPr bwMode="auto">
          <a:xfrm>
            <a:off x="2065338" y="1184276"/>
            <a:ext cx="1428750" cy="4286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D9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99FF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b="1">
                <a:latin typeface="微软雅黑" charset="-122"/>
                <a:ea typeface="微软雅黑" charset="-122"/>
              </a:rPr>
              <a:t>典例精析</a:t>
            </a:r>
          </a:p>
        </p:txBody>
      </p:sp>
      <p:grpSp>
        <p:nvGrpSpPr>
          <p:cNvPr id="111622" name="组合 6147"/>
          <p:cNvGrpSpPr>
            <a:grpSpLocks/>
          </p:cNvGrpSpPr>
          <p:nvPr/>
        </p:nvGrpSpPr>
        <p:grpSpPr bwMode="auto">
          <a:xfrm>
            <a:off x="1849439" y="246064"/>
            <a:ext cx="2536825" cy="811183"/>
            <a:chOff x="0" y="0"/>
            <a:chExt cx="3995" cy="1276"/>
          </a:xfrm>
        </p:grpSpPr>
        <p:sp>
          <p:nvSpPr>
            <p:cNvPr id="111623" name="矩形 7"/>
            <p:cNvSpPr>
              <a:spLocks noChangeArrowheads="1"/>
            </p:cNvSpPr>
            <p:nvPr/>
          </p:nvSpPr>
          <p:spPr bwMode="auto">
            <a:xfrm>
              <a:off x="882" y="0"/>
              <a:ext cx="2634" cy="1200"/>
            </a:xfrm>
            <a:custGeom>
              <a:avLst/>
              <a:gdLst>
                <a:gd name="T0" fmla="*/ 0 w 2520280"/>
                <a:gd name="T1" fmla="*/ 1872208 h 1872208"/>
                <a:gd name="T2" fmla="*/ 2520280 w 2520280"/>
                <a:gd name="T3" fmla="*/ 1872208 h 1872208"/>
                <a:gd name="T4" fmla="*/ 0 w 2520280"/>
                <a:gd name="T5" fmla="*/ 1872208 h 1872208"/>
                <a:gd name="T6" fmla="*/ 0 w 2520280"/>
                <a:gd name="T7" fmla="*/ 0 h 1872208"/>
                <a:gd name="T8" fmla="*/ 916 w 2520280"/>
                <a:gd name="T9" fmla="*/ 0 h 1872208"/>
                <a:gd name="T10" fmla="*/ 0 w 2520280"/>
                <a:gd name="T11" fmla="*/ 0 h 1872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>
              <a:solidFill>
                <a:srgbClr val="DDDDDD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1624" name="任意多边形 16"/>
            <p:cNvSpPr>
              <a:spLocks noChangeArrowheads="1"/>
            </p:cNvSpPr>
            <p:nvPr/>
          </p:nvSpPr>
          <p:spPr bwMode="auto">
            <a:xfrm>
              <a:off x="0" y="454"/>
              <a:ext cx="826" cy="760"/>
            </a:xfrm>
            <a:custGeom>
              <a:avLst/>
              <a:gdLst>
                <a:gd name="T0" fmla="*/ 0 w 696310"/>
                <a:gd name="T1" fmla="*/ 0 h 696310"/>
                <a:gd name="T2" fmla="*/ 459827 w 696310"/>
                <a:gd name="T3" fmla="*/ 0 h 696310"/>
                <a:gd name="T4" fmla="*/ 459827 w 696310"/>
                <a:gd name="T5" fmla="*/ 236483 h 696310"/>
                <a:gd name="T6" fmla="*/ 696310 w 696310"/>
                <a:gd name="T7" fmla="*/ 236483 h 696310"/>
                <a:gd name="T8" fmla="*/ 696310 w 696310"/>
                <a:gd name="T9" fmla="*/ 696310 h 696310"/>
                <a:gd name="T10" fmla="*/ 0 w 696310"/>
                <a:gd name="T11" fmla="*/ 696310 h 696310"/>
                <a:gd name="T12" fmla="*/ 0 w 696310"/>
                <a:gd name="T13" fmla="*/ 0 h 696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1625" name="矩形 17"/>
            <p:cNvSpPr>
              <a:spLocks noChangeArrowheads="1"/>
            </p:cNvSpPr>
            <p:nvPr/>
          </p:nvSpPr>
          <p:spPr bwMode="auto"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215900" rIns="179705" bIns="0" anchor="ctr"/>
            <a:lstStyle/>
            <a:p>
              <a:pPr algn="ctr">
                <a:buFont typeface="Arial" charset="0"/>
                <a:buNone/>
              </a:pPr>
              <a:endParaRPr lang="x-none" altLang="x-none" sz="400">
                <a:solidFill>
                  <a:srgbClr val="FFFFFF"/>
                </a:solidFill>
                <a:ea typeface="微软雅黑" charset="-122"/>
              </a:endParaRPr>
            </a:p>
          </p:txBody>
        </p:sp>
        <p:sp>
          <p:nvSpPr>
            <p:cNvPr id="111626" name="文本框 6151"/>
            <p:cNvSpPr txBox="1">
              <a:spLocks noChangeArrowheads="1"/>
            </p:cNvSpPr>
            <p:nvPr/>
          </p:nvSpPr>
          <p:spPr bwMode="auto">
            <a:xfrm>
              <a:off x="877" y="431"/>
              <a:ext cx="3118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solidFill>
                    <a:srgbClr val="006666"/>
                  </a:solidFill>
                  <a:latin typeface="微软雅黑" charset="-122"/>
                  <a:ea typeface="微软雅黑" charset="-122"/>
                  <a:sym typeface="宋体" charset="-122"/>
                </a:rPr>
                <a:t>乘方的运算</a:t>
              </a:r>
            </a:p>
          </p:txBody>
        </p:sp>
        <p:sp>
          <p:nvSpPr>
            <p:cNvPr id="111627" name="文本框 6152"/>
            <p:cNvSpPr txBox="1">
              <a:spLocks noChangeArrowheads="1"/>
            </p:cNvSpPr>
            <p:nvPr/>
          </p:nvSpPr>
          <p:spPr bwMode="auto">
            <a:xfrm>
              <a:off x="0" y="453"/>
              <a:ext cx="872" cy="8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>
                  <a:solidFill>
                    <a:schemeClr val="accent1"/>
                  </a:solidFill>
                  <a:ea typeface="微软雅黑" charset="-122"/>
                </a:rPr>
                <a:t>二</a:t>
              </a:r>
            </a:p>
          </p:txBody>
        </p:sp>
      </p:grpSp>
      <p:pic>
        <p:nvPicPr>
          <p:cNvPr id="111628" name="图片 1" descr="f3d6d23ad74fd86427f21f9d278e3802cb4afc061feb-SKMf6Q_fw6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0" y="4684713"/>
            <a:ext cx="1303338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66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5"/>
          <p:cNvGraphicFramePr>
            <a:graphicFrameLocks/>
          </p:cNvGraphicFramePr>
          <p:nvPr/>
        </p:nvGraphicFramePr>
        <p:xfrm>
          <a:off x="2278064" y="692151"/>
          <a:ext cx="5813425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6" r:id="rId3" imgW="2374560" imgH="406080" progId="Equation.DSMT4">
                  <p:embed/>
                </p:oleObj>
              </mc:Choice>
              <mc:Fallback>
                <p:oleObj r:id="rId3" imgW="2374560" imgH="406080" progId="Equation.DSMT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8064" y="692151"/>
                        <a:ext cx="5813425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838451" y="1711325"/>
            <a:ext cx="4335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）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-2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3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×(-3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)=-8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宋体" charset="-122"/>
              </a:rPr>
              <a:t>×(-9)=72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宋体" charset="-122"/>
              </a:rPr>
              <a:t>；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838451" y="2252663"/>
            <a:ext cx="4335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3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）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64÷(-2)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5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=64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宋体" charset="-122"/>
              </a:rPr>
              <a:t>÷(-32)=-2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宋体" charset="-122"/>
              </a:rPr>
              <a:t>；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838450" y="2832100"/>
            <a:ext cx="653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4</a:t>
            </a:r>
            <a:r>
              <a:rPr lang="zh-CN" altLang="en-US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）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(-4)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3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÷(-1)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200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Arial" charset="0"/>
              </a:rPr>
              <a:t>+2×(-3)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charset="0"/>
                <a:sym typeface="Arial" charset="0"/>
              </a:rPr>
              <a:t>4</a:t>
            </a:r>
            <a:r>
              <a:rPr lang="en-US" altLang="zh-CN" sz="2400">
                <a:solidFill>
                  <a:srgbClr val="FF0000"/>
                </a:solidFill>
                <a:latin typeface="Times New Roman" charset="0"/>
                <a:sym typeface="宋体" charset="-122"/>
              </a:rPr>
              <a:t>=-64÷1+2×81=98</a:t>
            </a:r>
            <a:endParaRPr lang="en-US" altLang="zh-CN" sz="2400" baseline="30000">
              <a:solidFill>
                <a:srgbClr val="FF0000"/>
              </a:solidFill>
              <a:latin typeface="Times New Roman" charset="0"/>
              <a:sym typeface="Arial" charset="0"/>
            </a:endParaRP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2278063" y="3425825"/>
            <a:ext cx="78533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269999"/>
                </a:solidFill>
                <a:latin typeface="黑体" charset="-122"/>
                <a:ea typeface="黑体" charset="-122"/>
              </a:rPr>
              <a:t>    </a:t>
            </a:r>
            <a:r>
              <a:rPr lang="zh-CN" altLang="en-US" sz="2800">
                <a:solidFill>
                  <a:srgbClr val="269999"/>
                </a:solidFill>
                <a:latin typeface="黑体" charset="-122"/>
                <a:ea typeface="黑体" charset="-122"/>
              </a:rPr>
              <a:t>思考：</a:t>
            </a:r>
            <a:r>
              <a:rPr lang="zh-CN" altLang="en-US" sz="2800">
                <a:latin typeface="黑体" charset="-122"/>
                <a:ea typeface="黑体" charset="-122"/>
              </a:rPr>
              <a:t>通过以上计算，对于乘除和乘方的混合运算，你觉得有怎样的运算顺序？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278063" y="4940300"/>
            <a:ext cx="78533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C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先算乘方，后算乘除；如果遇到括号就先进行括号里的运算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237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651D8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69639" grpId="0"/>
      <p:bldP spid="69638" grpId="0" bldLvl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666" name="Object 3"/>
          <p:cNvGraphicFramePr>
            <a:graphicFrameLocks/>
          </p:cNvGraphicFramePr>
          <p:nvPr/>
        </p:nvGraphicFramePr>
        <p:xfrm>
          <a:off x="1524000" y="852489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4" r:id="rId3" imgW="114848" imgH="216936" progId="Equation.3">
                  <p:embed/>
                </p:oleObj>
              </mc:Choice>
              <mc:Fallback>
                <p:oleObj r:id="rId3" imgW="114848" imgH="216936" progId="Equation.3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852489"/>
                        <a:ext cx="114300" cy="219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3667" name="Rectangle 14"/>
          <p:cNvSpPr>
            <a:spLocks noChangeArrowheads="1"/>
          </p:cNvSpPr>
          <p:nvPr/>
        </p:nvSpPr>
        <p:spPr bwMode="auto">
          <a:xfrm>
            <a:off x="1524001" y="18522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3668" name="Rectangle 18"/>
          <p:cNvSpPr>
            <a:spLocks noChangeArrowheads="1"/>
          </p:cNvSpPr>
          <p:nvPr/>
        </p:nvSpPr>
        <p:spPr bwMode="auto">
          <a:xfrm>
            <a:off x="1524001" y="8868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113669" name="矩形 80"/>
          <p:cNvSpPr>
            <a:spLocks noChangeArrowheads="1"/>
          </p:cNvSpPr>
          <p:nvPr/>
        </p:nvSpPr>
        <p:spPr bwMode="auto">
          <a:xfrm>
            <a:off x="1524001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当堂练习</a:t>
            </a:r>
            <a:endParaRPr lang="zh-CN" altLang="en-US" sz="2000">
              <a:solidFill>
                <a:srgbClr val="228B8B"/>
              </a:solidFill>
            </a:endParaRPr>
          </a:p>
        </p:txBody>
      </p:sp>
      <p:sp>
        <p:nvSpPr>
          <p:cNvPr id="113670" name="文本框 1"/>
          <p:cNvSpPr txBox="1">
            <a:spLocks noChangeArrowheads="1"/>
          </p:cNvSpPr>
          <p:nvPr/>
        </p:nvSpPr>
        <p:spPr bwMode="auto">
          <a:xfrm>
            <a:off x="2146300" y="733426"/>
            <a:ext cx="3054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1.</a:t>
            </a:r>
            <a:r>
              <a:rPr lang="zh-CN" altLang="en-US" sz="2800">
                <a:latin typeface="黑体" charset="-122"/>
                <a:ea typeface="黑体" charset="-122"/>
              </a:rPr>
              <a:t>填空：</a:t>
            </a:r>
          </a:p>
        </p:txBody>
      </p:sp>
      <p:sp>
        <p:nvSpPr>
          <p:cNvPr id="113671" name="文本框 2"/>
          <p:cNvSpPr txBox="1">
            <a:spLocks noChangeArrowheads="1"/>
          </p:cNvSpPr>
          <p:nvPr/>
        </p:nvSpPr>
        <p:spPr bwMode="auto">
          <a:xfrm>
            <a:off x="2292351" y="1190625"/>
            <a:ext cx="5337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latin typeface="宋体" charset="-122"/>
              </a:rPr>
              <a:t>(1)-(-3)</a:t>
            </a:r>
            <a:r>
              <a:rPr lang="en-US" altLang="zh-CN" sz="2400" baseline="30000">
                <a:latin typeface="宋体" charset="-122"/>
              </a:rPr>
              <a:t>2</a:t>
            </a:r>
            <a:r>
              <a:rPr lang="en-US" altLang="zh-CN" sz="2400">
                <a:latin typeface="宋体" charset="-122"/>
                <a:sym typeface="Arial" charset="0"/>
              </a:rPr>
              <a:t>=</a:t>
            </a:r>
            <a:r>
              <a:rPr lang="en-US" altLang="zh-CN" sz="2400" u="sng">
                <a:latin typeface="宋体" charset="-122"/>
                <a:sym typeface="Arial" charset="0"/>
              </a:rPr>
              <a:t>      </a:t>
            </a:r>
            <a:r>
              <a:rPr lang="en-US" altLang="en-US" sz="2400">
                <a:latin typeface="宋体" charset="-122"/>
                <a:sym typeface="Arial" charset="0"/>
              </a:rPr>
              <a:t>;   </a:t>
            </a:r>
            <a:r>
              <a:rPr lang="en-US" altLang="zh-CN" sz="2400">
                <a:latin typeface="宋体" charset="-122"/>
                <a:sym typeface="Arial" charset="0"/>
              </a:rPr>
              <a:t>(2)-3</a:t>
            </a:r>
            <a:r>
              <a:rPr lang="en-US" altLang="zh-CN" sz="2400" baseline="30000">
                <a:latin typeface="宋体" charset="-122"/>
                <a:sym typeface="Arial" charset="0"/>
              </a:rPr>
              <a:t>2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</a:t>
            </a:r>
            <a:endParaRPr lang="en-US" altLang="en-US" sz="2400">
              <a:latin typeface="宋体" charset="-122"/>
              <a:sym typeface="Arial" charset="0"/>
            </a:endParaRPr>
          </a:p>
        </p:txBody>
      </p:sp>
      <p:sp>
        <p:nvSpPr>
          <p:cNvPr id="113672" name="文本框 3"/>
          <p:cNvSpPr txBox="1">
            <a:spLocks noChangeArrowheads="1"/>
          </p:cNvSpPr>
          <p:nvPr/>
        </p:nvSpPr>
        <p:spPr bwMode="auto">
          <a:xfrm>
            <a:off x="2274889" y="1749425"/>
            <a:ext cx="5686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latin typeface="宋体" charset="-122"/>
              </a:rPr>
              <a:t>(3)(-5)</a:t>
            </a:r>
            <a:r>
              <a:rPr lang="en-US" altLang="zh-CN" sz="2400" baseline="30000">
                <a:latin typeface="宋体" charset="-122"/>
              </a:rPr>
              <a:t>3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     </a:t>
            </a:r>
            <a:r>
              <a:rPr lang="en-US" altLang="zh-CN" sz="2400">
                <a:latin typeface="宋体" charset="-122"/>
                <a:sym typeface="宋体" charset="-122"/>
              </a:rPr>
              <a:t>(4)0.1</a:t>
            </a:r>
            <a:r>
              <a:rPr lang="en-US" altLang="zh-CN" sz="2400" baseline="30000">
                <a:latin typeface="宋体" charset="-122"/>
                <a:sym typeface="宋体" charset="-122"/>
              </a:rPr>
              <a:t>3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</a:t>
            </a:r>
          </a:p>
        </p:txBody>
      </p:sp>
      <p:sp>
        <p:nvSpPr>
          <p:cNvPr id="113673" name="文本框 4"/>
          <p:cNvSpPr txBox="1">
            <a:spLocks noChangeArrowheads="1"/>
          </p:cNvSpPr>
          <p:nvPr/>
        </p:nvSpPr>
        <p:spPr bwMode="auto">
          <a:xfrm>
            <a:off x="2292350" y="2289175"/>
            <a:ext cx="63198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latin typeface="宋体" charset="-122"/>
              </a:rPr>
              <a:t>(5)(-1)</a:t>
            </a:r>
            <a:r>
              <a:rPr lang="en-US" altLang="zh-CN" sz="2400" baseline="30000">
                <a:latin typeface="宋体" charset="-122"/>
              </a:rPr>
              <a:t>9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     </a:t>
            </a:r>
            <a:r>
              <a:rPr lang="en-US" altLang="zh-CN" sz="2400">
                <a:latin typeface="宋体" charset="-122"/>
                <a:sym typeface="宋体" charset="-122"/>
              </a:rPr>
              <a:t>(6)</a:t>
            </a:r>
            <a:r>
              <a:rPr lang="en-US" altLang="zh-CN" sz="2400">
                <a:latin typeface="宋体" charset="-122"/>
                <a:sym typeface="Arial" charset="0"/>
              </a:rPr>
              <a:t>(-1)</a:t>
            </a:r>
            <a:r>
              <a:rPr lang="en-US" altLang="zh-CN" sz="2400" baseline="30000">
                <a:latin typeface="宋体" charset="-122"/>
                <a:sym typeface="宋体" charset="-122"/>
              </a:rPr>
              <a:t>12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</a:t>
            </a:r>
          </a:p>
        </p:txBody>
      </p:sp>
      <p:sp>
        <p:nvSpPr>
          <p:cNvPr id="113674" name="文本框 5"/>
          <p:cNvSpPr txBox="1">
            <a:spLocks noChangeArrowheads="1"/>
          </p:cNvSpPr>
          <p:nvPr/>
        </p:nvSpPr>
        <p:spPr bwMode="auto">
          <a:xfrm>
            <a:off x="2308225" y="2819400"/>
            <a:ext cx="63198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latin typeface="宋体" charset="-122"/>
              </a:rPr>
              <a:t>(7)(-1)</a:t>
            </a:r>
            <a:r>
              <a:rPr lang="en-US" altLang="zh-CN" sz="2400" baseline="30000">
                <a:latin typeface="宋体" charset="-122"/>
              </a:rPr>
              <a:t>2</a:t>
            </a:r>
            <a:r>
              <a:rPr lang="en-US" altLang="zh-CN" sz="2400" i="1" baseline="30000">
                <a:latin typeface="Times New Roman" charset="0"/>
              </a:rPr>
              <a:t>n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    </a:t>
            </a:r>
            <a:r>
              <a:rPr lang="en-US" altLang="zh-CN" sz="2400">
                <a:latin typeface="宋体" charset="-122"/>
                <a:sym typeface="宋体" charset="-122"/>
              </a:rPr>
              <a:t>(8)</a:t>
            </a:r>
            <a:r>
              <a:rPr lang="en-US" altLang="zh-CN" sz="2400">
                <a:latin typeface="宋体" charset="-122"/>
                <a:sym typeface="Arial" charset="0"/>
              </a:rPr>
              <a:t>(-1)</a:t>
            </a:r>
            <a:r>
              <a:rPr lang="en-US" altLang="zh-CN" sz="2400" baseline="30000">
                <a:latin typeface="宋体" charset="-122"/>
                <a:sym typeface="Arial" charset="0"/>
              </a:rPr>
              <a:t>2</a:t>
            </a:r>
            <a:r>
              <a:rPr lang="en-US" altLang="zh-CN" sz="2400" i="1" baseline="30000">
                <a:latin typeface="Times New Roman" charset="0"/>
                <a:sym typeface="Arial" charset="0"/>
              </a:rPr>
              <a:t>n</a:t>
            </a:r>
            <a:r>
              <a:rPr lang="en-US" altLang="zh-CN" sz="2400" baseline="30000">
                <a:latin typeface="宋体" charset="-122"/>
                <a:sym typeface="Arial" charset="0"/>
              </a:rPr>
              <a:t>+</a:t>
            </a:r>
            <a:r>
              <a:rPr lang="en-US" altLang="zh-CN" sz="2400" baseline="30000">
                <a:latin typeface="宋体" charset="-122"/>
                <a:sym typeface="宋体" charset="-122"/>
              </a:rPr>
              <a:t>1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en-US" sz="2400">
                <a:latin typeface="宋体" charset="-122"/>
                <a:sym typeface="宋体" charset="-122"/>
              </a:rPr>
              <a:t>;</a:t>
            </a:r>
          </a:p>
        </p:txBody>
      </p:sp>
      <p:sp>
        <p:nvSpPr>
          <p:cNvPr id="113675" name="文本框 7"/>
          <p:cNvSpPr txBox="1">
            <a:spLocks noChangeArrowheads="1"/>
          </p:cNvSpPr>
          <p:nvPr/>
        </p:nvSpPr>
        <p:spPr bwMode="auto">
          <a:xfrm>
            <a:off x="2346326" y="3908425"/>
            <a:ext cx="6321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latin typeface="宋体" charset="-122"/>
              </a:rPr>
              <a:t>(9)(-1)</a:t>
            </a:r>
            <a:r>
              <a:rPr lang="en-US" altLang="zh-CN" sz="2400" i="1" baseline="30000">
                <a:latin typeface="Times New Roman" charset="0"/>
              </a:rPr>
              <a:t>n</a:t>
            </a:r>
            <a:r>
              <a:rPr lang="en-US" altLang="zh-CN" sz="2400">
                <a:latin typeface="宋体" charset="-122"/>
                <a:sym typeface="宋体" charset="-122"/>
              </a:rPr>
              <a:t>=</a:t>
            </a:r>
            <a:r>
              <a:rPr lang="en-US" altLang="zh-CN" sz="2400" u="sng">
                <a:latin typeface="宋体" charset="-122"/>
                <a:sym typeface="宋体" charset="-122"/>
              </a:rPr>
              <a:t>      </a:t>
            </a:r>
            <a:r>
              <a:rPr lang="en-US" altLang="zh-CN" sz="2400">
                <a:latin typeface="宋体" charset="-122"/>
                <a:sym typeface="宋体" charset="-122"/>
              </a:rPr>
              <a:t>.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067176" y="1190625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-9</a:t>
            </a: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575426" y="1190625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-9</a:t>
            </a: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3851276" y="1720850"/>
            <a:ext cx="796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-125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646863" y="1720850"/>
            <a:ext cx="976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0.001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3987801" y="2217738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-1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7105651" y="2217738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1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3987801" y="2746375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1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7316789" y="2746375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-1</a:t>
            </a:r>
          </a:p>
        </p:txBody>
      </p:sp>
      <p:graphicFrame>
        <p:nvGraphicFramePr>
          <p:cNvPr id="17" name="对象 1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873500" y="3533775"/>
          <a:ext cx="439738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5" r:id="rId5" imgW="242153" imgH="459007" progId="Equation.KSEE3">
                  <p:embed/>
                </p:oleObj>
              </mc:Choice>
              <mc:Fallback>
                <p:oleObj r:id="rId5" imgW="242153" imgH="459007" progId="Equation.KSEE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500" y="3533775"/>
                        <a:ext cx="439738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22738" y="3429000"/>
            <a:ext cx="2692400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（当</a:t>
            </a:r>
            <a:r>
              <a:rPr lang="en-US" altLang="zh-CN" sz="2400" i="1">
                <a:solidFill>
                  <a:srgbClr val="FF0000"/>
                </a:solidFill>
                <a:latin typeface="Times New Roman" charset="0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</a:rPr>
              <a:t>为奇数时）</a:t>
            </a: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（当</a:t>
            </a:r>
            <a:r>
              <a:rPr lang="en-US" altLang="zh-CN" sz="2400" i="1">
                <a:solidFill>
                  <a:srgbClr val="FF0000"/>
                </a:solidFill>
                <a:latin typeface="Times New Roman" charset="0"/>
                <a:ea typeface="黑体" charset="-122"/>
                <a:sym typeface="Arial" charset="0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为偶数时）</a:t>
            </a:r>
            <a:r>
              <a:rPr lang="en-US" altLang="zh-CN" sz="2400">
                <a:solidFill>
                  <a:srgbClr val="FF0000"/>
                </a:solidFill>
                <a:latin typeface="黑体" charset="-122"/>
                <a:ea typeface="黑体" charset="-122"/>
                <a:sym typeface="Arial" charset="0"/>
              </a:rPr>
              <a:t>.</a:t>
            </a:r>
            <a:endParaRPr lang="en-US" altLang="zh-CN" sz="2400">
              <a:solidFill>
                <a:srgbClr val="FF0000"/>
              </a:solidFill>
              <a:latin typeface="黑体" charset="-122"/>
              <a:ea typeface="黑体" charset="-122"/>
            </a:endParaRPr>
          </a:p>
        </p:txBody>
      </p:sp>
      <p:pic>
        <p:nvPicPr>
          <p:cNvPr id="113686" name="图片 1" descr="1a13552943n1401538004c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0" y="3846513"/>
            <a:ext cx="2535238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4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文本框 99"/>
          <p:cNvSpPr txBox="1">
            <a:spLocks noChangeArrowheads="1"/>
          </p:cNvSpPr>
          <p:nvPr/>
        </p:nvSpPr>
        <p:spPr bwMode="auto">
          <a:xfrm>
            <a:off x="2114550" y="3435350"/>
            <a:ext cx="76723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3.</a:t>
            </a:r>
            <a:r>
              <a:rPr lang="zh-CN" altLang="en-US" sz="2800">
                <a:latin typeface="Times New Roman" charset="0"/>
                <a:ea typeface="黑体" charset="-122"/>
              </a:rPr>
              <a:t>对任意实数</a:t>
            </a:r>
            <a:r>
              <a:rPr lang="en-US" altLang="zh-CN" sz="2800" i="1">
                <a:latin typeface="Times New Roman" charset="0"/>
                <a:ea typeface="黑体" charset="-122"/>
              </a:rPr>
              <a:t>a</a:t>
            </a:r>
            <a:r>
              <a:rPr lang="zh-CN" altLang="en-US" sz="2800">
                <a:latin typeface="Times New Roman" charset="0"/>
                <a:ea typeface="黑体" charset="-122"/>
              </a:rPr>
              <a:t>，下列各式不一定成立的是（     ）</a:t>
            </a:r>
          </a:p>
        </p:txBody>
      </p:sp>
      <p:pic>
        <p:nvPicPr>
          <p:cNvPr id="114691" name="图片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3844926"/>
            <a:ext cx="19050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2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4221163"/>
            <a:ext cx="7326312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3" name="文本框 101"/>
          <p:cNvSpPr txBox="1">
            <a:spLocks noChangeArrowheads="1"/>
          </p:cNvSpPr>
          <p:nvPr/>
        </p:nvSpPr>
        <p:spPr bwMode="auto">
          <a:xfrm>
            <a:off x="2216150" y="995363"/>
            <a:ext cx="7570788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2.</a:t>
            </a:r>
            <a:r>
              <a:rPr lang="zh-CN" altLang="en-US" sz="2800">
                <a:latin typeface="Times New Roman" charset="0"/>
                <a:ea typeface="黑体" charset="-122"/>
              </a:rPr>
              <a:t>在                                                  中，最大的数是</a:t>
            </a:r>
            <a:r>
              <a:rPr lang="en-US" altLang="zh-CN" sz="2800">
                <a:latin typeface="Times New Roman" charset="0"/>
                <a:ea typeface="黑体" charset="-122"/>
              </a:rPr>
              <a:t>(</a:t>
            </a:r>
            <a:r>
              <a:rPr lang="zh-CN" altLang="en-US" sz="2800">
                <a:latin typeface="Times New Roman" charset="0"/>
                <a:ea typeface="黑体" charset="-122"/>
              </a:rPr>
              <a:t>　　</a:t>
            </a:r>
            <a:r>
              <a:rPr lang="en-US" altLang="zh-CN" sz="2800">
                <a:latin typeface="Times New Roman" charset="0"/>
                <a:ea typeface="黑体" charset="-122"/>
              </a:rPr>
              <a:t>)</a:t>
            </a:r>
            <a:endParaRPr lang="en-US" altLang="zh-CN" sz="2800">
              <a:latin typeface="Times New Roman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946401" y="1855789"/>
            <a:ext cx="5238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B</a:t>
            </a:r>
          </a:p>
        </p:txBody>
      </p:sp>
      <p:pic>
        <p:nvPicPr>
          <p:cNvPr id="114695" name="图片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1" y="1162051"/>
            <a:ext cx="43910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图片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2667001"/>
            <a:ext cx="73914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9067801" y="3424238"/>
            <a:ext cx="5238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23291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文本框 100"/>
          <p:cNvSpPr txBox="1">
            <a:spLocks noChangeArrowheads="1"/>
          </p:cNvSpPr>
          <p:nvPr/>
        </p:nvSpPr>
        <p:spPr bwMode="auto">
          <a:xfrm>
            <a:off x="2085975" y="449263"/>
            <a:ext cx="83566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4.</a:t>
            </a:r>
            <a:r>
              <a:rPr lang="zh-CN" altLang="en-US" sz="2800">
                <a:latin typeface="Times New Roman" charset="0"/>
                <a:ea typeface="黑体" charset="-122"/>
              </a:rPr>
              <a:t>厚度是</a:t>
            </a:r>
            <a:r>
              <a:rPr lang="en-US" altLang="zh-CN" sz="2800">
                <a:latin typeface="Times New Roman" charset="0"/>
                <a:ea typeface="黑体" charset="-122"/>
              </a:rPr>
              <a:t>0.1</a:t>
            </a:r>
            <a:r>
              <a:rPr lang="zh-CN" altLang="en-US" sz="2800">
                <a:latin typeface="Times New Roman" charset="0"/>
                <a:ea typeface="黑体" charset="-122"/>
              </a:rPr>
              <a:t>毫米的纸</a:t>
            </a:r>
            <a:r>
              <a:rPr lang="en-US" altLang="zh-CN" sz="2800"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latin typeface="Times New Roman" charset="0"/>
                <a:ea typeface="黑体" charset="-122"/>
              </a:rPr>
              <a:t>将它对折</a:t>
            </a:r>
            <a:r>
              <a:rPr lang="en-US" altLang="zh-CN" sz="2800"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latin typeface="Times New Roman" charset="0"/>
                <a:ea typeface="黑体" charset="-122"/>
              </a:rPr>
              <a:t>次后</a:t>
            </a:r>
            <a:r>
              <a:rPr lang="en-US" altLang="zh-CN" sz="2800"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latin typeface="Times New Roman" charset="0"/>
                <a:ea typeface="黑体" charset="-122"/>
              </a:rPr>
              <a:t>厚度为</a:t>
            </a:r>
            <a:r>
              <a:rPr lang="en-US" altLang="zh-CN" sz="2800">
                <a:latin typeface="Times New Roman" charset="0"/>
                <a:ea typeface="黑体" charset="-122"/>
              </a:rPr>
              <a:t>0.2</a:t>
            </a:r>
            <a:r>
              <a:rPr lang="zh-CN" altLang="en-US" sz="2800">
                <a:latin typeface="Times New Roman" charset="0"/>
                <a:ea typeface="黑体" charset="-122"/>
              </a:rPr>
              <a:t>毫米</a:t>
            </a:r>
            <a:r>
              <a:rPr lang="en-US" altLang="zh-CN" sz="2800"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15715" name="文本框 101"/>
          <p:cNvSpPr txBox="1">
            <a:spLocks noChangeArrowheads="1"/>
          </p:cNvSpPr>
          <p:nvPr/>
        </p:nvSpPr>
        <p:spPr bwMode="auto">
          <a:xfrm>
            <a:off x="2297114" y="1101726"/>
            <a:ext cx="7761287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(1)</a:t>
            </a:r>
            <a:r>
              <a:rPr lang="zh-CN" altLang="en-US" sz="2800">
                <a:latin typeface="Times New Roman" charset="0"/>
                <a:ea typeface="黑体" charset="-122"/>
              </a:rPr>
              <a:t>对折</a:t>
            </a:r>
            <a:r>
              <a:rPr lang="en-US" altLang="zh-CN" sz="2800">
                <a:latin typeface="Times New Roman" charset="0"/>
                <a:ea typeface="黑体" charset="-122"/>
              </a:rPr>
              <a:t>3</a:t>
            </a:r>
            <a:r>
              <a:rPr lang="zh-CN" altLang="en-US" sz="2800">
                <a:latin typeface="Times New Roman" charset="0"/>
                <a:ea typeface="黑体" charset="-122"/>
              </a:rPr>
              <a:t>次后</a:t>
            </a:r>
            <a:r>
              <a:rPr lang="en-US" altLang="zh-CN" sz="2800"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latin typeface="Times New Roman" charset="0"/>
                <a:ea typeface="黑体" charset="-122"/>
              </a:rPr>
              <a:t>厚度为多少毫米</a:t>
            </a:r>
            <a:r>
              <a:rPr lang="en-US" altLang="zh-CN" sz="2800">
                <a:latin typeface="Times New Roman" charset="0"/>
                <a:ea typeface="黑体" charset="-122"/>
              </a:rPr>
              <a:t>?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(2)</a:t>
            </a:r>
            <a:r>
              <a:rPr lang="zh-CN" altLang="en-US" sz="2800">
                <a:latin typeface="Times New Roman" charset="0"/>
                <a:ea typeface="黑体" charset="-122"/>
              </a:rPr>
              <a:t>对折</a:t>
            </a:r>
            <a:r>
              <a:rPr lang="en-US" altLang="zh-CN" sz="2800">
                <a:latin typeface="Times New Roman" charset="0"/>
                <a:ea typeface="黑体" charset="-122"/>
              </a:rPr>
              <a:t>7</a:t>
            </a:r>
            <a:r>
              <a:rPr lang="zh-CN" altLang="en-US" sz="2800">
                <a:latin typeface="Times New Roman" charset="0"/>
                <a:ea typeface="黑体" charset="-122"/>
              </a:rPr>
              <a:t>次后</a:t>
            </a:r>
            <a:r>
              <a:rPr lang="en-US" altLang="zh-CN" sz="2800">
                <a:latin typeface="Times New Roman" charset="0"/>
                <a:ea typeface="黑体" charset="-122"/>
              </a:rPr>
              <a:t>,</a:t>
            </a:r>
            <a:r>
              <a:rPr lang="zh-CN" altLang="en-US" sz="2800">
                <a:latin typeface="Times New Roman" charset="0"/>
                <a:ea typeface="黑体" charset="-122"/>
              </a:rPr>
              <a:t>厚度为多少毫米</a:t>
            </a:r>
            <a:r>
              <a:rPr lang="en-US" altLang="zh-CN" sz="2800">
                <a:latin typeface="Times New Roman" charset="0"/>
                <a:ea typeface="黑体" charset="-122"/>
              </a:rPr>
              <a:t>?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Times New Roman" charset="0"/>
                <a:ea typeface="黑体" charset="-122"/>
              </a:rPr>
              <a:t>(3)</a:t>
            </a:r>
            <a:r>
              <a:rPr lang="zh-CN" altLang="zh-CN" sz="2800">
                <a:latin typeface="Times New Roman" charset="0"/>
                <a:ea typeface="黑体" charset="-122"/>
              </a:rPr>
              <a:t>用计算器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计算</a:t>
            </a:r>
            <a:r>
              <a:rPr lang="zh-CN" altLang="en-US" sz="2800">
                <a:latin typeface="Times New Roman" charset="0"/>
                <a:ea typeface="黑体" charset="-122"/>
              </a:rPr>
              <a:t>对折</a:t>
            </a:r>
            <a:r>
              <a:rPr lang="en-US" altLang="zh-CN" sz="2800">
                <a:latin typeface="Times New Roman" charset="0"/>
                <a:ea typeface="黑体" charset="-122"/>
              </a:rPr>
              <a:t>30</a:t>
            </a:r>
            <a:r>
              <a:rPr lang="zh-CN" altLang="en-US" sz="2800">
                <a:latin typeface="Times New Roman" charset="0"/>
                <a:ea typeface="黑体" charset="-122"/>
              </a:rPr>
              <a:t>次后</a:t>
            </a:r>
            <a:r>
              <a:rPr lang="zh-CN" altLang="en-US" sz="2800">
                <a:latin typeface="Times New Roman" charset="0"/>
                <a:ea typeface="黑体" charset="-122"/>
                <a:sym typeface="宋体" charset="-122"/>
              </a:rPr>
              <a:t>纸的</a:t>
            </a:r>
            <a:r>
              <a:rPr lang="zh-CN" altLang="en-US" sz="2800">
                <a:latin typeface="Times New Roman" charset="0"/>
                <a:ea typeface="黑体" charset="-122"/>
              </a:rPr>
              <a:t>厚度</a:t>
            </a:r>
            <a:r>
              <a:rPr lang="en-US" altLang="zh-CN" sz="2800"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297114" y="3328988"/>
            <a:ext cx="66627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答案：（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0.8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毫米；（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12.8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毫米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32111" name="Text Box 18"/>
          <p:cNvSpPr txBox="1">
            <a:spLocks noChangeArrowheads="1"/>
          </p:cNvSpPr>
          <p:nvPr/>
        </p:nvSpPr>
        <p:spPr bwMode="auto">
          <a:xfrm>
            <a:off x="2089151" y="4133850"/>
            <a:ext cx="86391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0.1×2</a:t>
            </a:r>
            <a:r>
              <a:rPr lang="en-US" altLang="zh-CN" sz="2800" baseline="50000">
                <a:solidFill>
                  <a:srgbClr val="FF0000"/>
                </a:solidFill>
                <a:latin typeface="Times New Roman" charset="0"/>
                <a:ea typeface="黑体" charset="-122"/>
              </a:rPr>
              <a:t>30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=0.1×1073741824=107374182.4</a:t>
            </a:r>
            <a:r>
              <a:rPr lang="zh-CN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（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毫米）</a:t>
            </a:r>
          </a:p>
        </p:txBody>
      </p:sp>
      <p:sp>
        <p:nvSpPr>
          <p:cNvPr id="132112" name="Rectangle 19"/>
          <p:cNvSpPr>
            <a:spLocks noChangeArrowheads="1"/>
          </p:cNvSpPr>
          <p:nvPr/>
        </p:nvSpPr>
        <p:spPr bwMode="auto">
          <a:xfrm>
            <a:off x="7545389" y="5438775"/>
            <a:ext cx="18367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＞</a:t>
            </a:r>
            <a:r>
              <a:rPr lang="en-US" altLang="zh-CN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8848</a:t>
            </a: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米</a:t>
            </a:r>
          </a:p>
        </p:txBody>
      </p:sp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439988" y="5438775"/>
            <a:ext cx="52498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107374182.4</a:t>
            </a: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毫米</a:t>
            </a:r>
            <a:r>
              <a:rPr lang="en-US" altLang="zh-CN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=107374.1824</a:t>
            </a:r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黑体" charset="-122"/>
              </a:rPr>
              <a:t>米</a:t>
            </a:r>
          </a:p>
        </p:txBody>
      </p:sp>
    </p:spTree>
    <p:extLst>
      <p:ext uri="{BB962C8B-B14F-4D97-AF65-F5344CB8AC3E}">
        <p14:creationId xmlns:p14="http://schemas.microsoft.com/office/powerpoint/2010/main" val="48454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2111" grpId="0"/>
      <p:bldP spid="132112" grpId="0"/>
      <p:bldP spid="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1903413" y="479425"/>
            <a:ext cx="682751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1.</a:t>
            </a:r>
            <a:r>
              <a:rPr lang="zh-CN" altLang="en-US" sz="2800">
                <a:latin typeface="黑体" charset="-122"/>
                <a:ea typeface="黑体" charset="-122"/>
              </a:rPr>
              <a:t>求几个相同因数的积的运算，叫做乘方</a:t>
            </a:r>
            <a:r>
              <a:rPr lang="en-US" altLang="zh-CN" sz="2800">
                <a:latin typeface="黑体" charset="-122"/>
                <a:ea typeface="黑体" charset="-122"/>
              </a:rPr>
              <a:t>.</a:t>
            </a:r>
          </a:p>
        </p:txBody>
      </p:sp>
      <p:sp>
        <p:nvSpPr>
          <p:cNvPr id="61458" name="Text Box 18"/>
          <p:cNvSpPr txBox="1">
            <a:spLocks noChangeArrowheads="1"/>
          </p:cNvSpPr>
          <p:nvPr/>
        </p:nvSpPr>
        <p:spPr bwMode="auto">
          <a:xfrm>
            <a:off x="1944688" y="2690814"/>
            <a:ext cx="344805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>
                <a:latin typeface="黑体" charset="-122"/>
                <a:ea typeface="黑体" charset="-122"/>
              </a:rPr>
              <a:t>2.</a:t>
            </a:r>
            <a:r>
              <a:rPr lang="zh-CN" altLang="en-US" sz="2800">
                <a:latin typeface="黑体" charset="-122"/>
                <a:ea typeface="黑体" charset="-122"/>
              </a:rPr>
              <a:t>乘方的符号法则：</a:t>
            </a:r>
          </a:p>
        </p:txBody>
      </p:sp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2463801" y="3290888"/>
            <a:ext cx="503214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1</a:t>
            </a:r>
            <a:r>
              <a:rPr lang="zh-CN" altLang="en-US" sz="2800">
                <a:latin typeface="黑体" charset="-122"/>
                <a:ea typeface="黑体" charset="-122"/>
              </a:rPr>
              <a:t>）正数的任何次幂都是正数</a:t>
            </a:r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2463800" y="3748088"/>
            <a:ext cx="790472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2</a:t>
            </a:r>
            <a:r>
              <a:rPr lang="zh-CN" altLang="en-US" sz="2800">
                <a:latin typeface="黑体" charset="-122"/>
                <a:ea typeface="黑体" charset="-122"/>
              </a:rPr>
              <a:t>）负数的奇次幂是负数，负数的偶次幂是正数</a:t>
            </a:r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2463800" y="4281488"/>
            <a:ext cx="467307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800">
                <a:latin typeface="黑体" charset="-122"/>
                <a:ea typeface="黑体" charset="-122"/>
              </a:rPr>
              <a:t>（</a:t>
            </a:r>
            <a:r>
              <a:rPr lang="en-US" altLang="zh-CN" sz="2800">
                <a:latin typeface="黑体" charset="-122"/>
                <a:ea typeface="黑体" charset="-122"/>
              </a:rPr>
              <a:t>3</a:t>
            </a:r>
            <a:r>
              <a:rPr lang="zh-CN" altLang="en-US" sz="2800">
                <a:latin typeface="黑体" charset="-122"/>
                <a:ea typeface="黑体" charset="-122"/>
              </a:rPr>
              <a:t>）零的正整数次幂都是零</a:t>
            </a:r>
          </a:p>
        </p:txBody>
      </p:sp>
      <p:sp>
        <p:nvSpPr>
          <p:cNvPr id="116743" name="矩形 80"/>
          <p:cNvSpPr>
            <a:spLocks noChangeArrowheads="1"/>
          </p:cNvSpPr>
          <p:nvPr/>
        </p:nvSpPr>
        <p:spPr bwMode="auto">
          <a:xfrm>
            <a:off x="1524001" y="587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000" b="1">
                <a:solidFill>
                  <a:srgbClr val="228B8B"/>
                </a:solidFill>
                <a:ea typeface="方正姚体" charset="0"/>
              </a:rPr>
              <a:t>课堂小结</a:t>
            </a:r>
            <a:endParaRPr lang="zh-CN" altLang="en-US" sz="2000">
              <a:solidFill>
                <a:srgbClr val="228B8B"/>
              </a:solidFill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4429126" y="1214439"/>
            <a:ext cx="1628775" cy="739775"/>
            <a:chOff x="1362" y="2714"/>
            <a:chExt cx="1176" cy="830"/>
          </a:xfrm>
        </p:grpSpPr>
        <p:graphicFrame>
          <p:nvGraphicFramePr>
            <p:cNvPr id="116745" name="Object 12">
              <a:hlinkClick r:id="" action="ppaction://ole?verb=1"/>
            </p:cNvPr>
            <p:cNvGraphicFramePr>
              <a:graphicFrameLocks/>
            </p:cNvGraphicFramePr>
            <p:nvPr/>
          </p:nvGraphicFramePr>
          <p:xfrm>
            <a:off x="2063" y="2714"/>
            <a:ext cx="475" cy="8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6022" r:id="rId3" imgW="166189" imgH="191951" progId="Equation.DSMT4">
                    <p:embed/>
                  </p:oleObj>
                </mc:Choice>
                <mc:Fallback>
                  <p:oleObj r:id="rId3" imgW="166189" imgH="191951" progId="Equation.DSMT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63" y="2714"/>
                          <a:ext cx="475" cy="830"/>
                        </a:xfrm>
                        <a:prstGeom prst="rect">
                          <a:avLst/>
                        </a:prstGeom>
                        <a:solidFill>
                          <a:srgbClr val="FFFFC8"/>
                        </a:solidFill>
                        <a:ln w="9525">
                          <a:solidFill>
                            <a:schemeClr val="folHlink"/>
                          </a:solidFill>
                          <a:miter lim="800000"/>
                          <a:headEnd/>
                          <a:tailEnd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6746" name="Line 13"/>
            <p:cNvSpPr>
              <a:spLocks noChangeShapeType="1"/>
            </p:cNvSpPr>
            <p:nvPr/>
          </p:nvSpPr>
          <p:spPr bwMode="auto">
            <a:xfrm>
              <a:off x="1668" y="3062"/>
              <a:ext cx="390" cy="1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  <p:sp>
          <p:nvSpPr>
            <p:cNvPr id="116747" name="Text Box 14"/>
            <p:cNvSpPr txBox="1">
              <a:spLocks noChangeArrowheads="1"/>
            </p:cNvSpPr>
            <p:nvPr/>
          </p:nvSpPr>
          <p:spPr bwMode="auto">
            <a:xfrm>
              <a:off x="1362" y="2831"/>
              <a:ext cx="336" cy="587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幂</a:t>
              </a:r>
            </a:p>
          </p:txBody>
        </p:sp>
      </p:grpSp>
      <p:grpSp>
        <p:nvGrpSpPr>
          <p:cNvPr id="18449" name="Group 17"/>
          <p:cNvGrpSpPr>
            <a:grpSpLocks/>
          </p:cNvGrpSpPr>
          <p:nvPr/>
        </p:nvGrpSpPr>
        <p:grpSpPr bwMode="auto">
          <a:xfrm>
            <a:off x="5969000" y="1249364"/>
            <a:ext cx="1563688" cy="523875"/>
            <a:chOff x="2683" y="2893"/>
            <a:chExt cx="985" cy="330"/>
          </a:xfrm>
        </p:grpSpPr>
        <p:sp>
          <p:nvSpPr>
            <p:cNvPr id="116749" name="Text Box 18"/>
            <p:cNvSpPr txBox="1">
              <a:spLocks noChangeArrowheads="1"/>
            </p:cNvSpPr>
            <p:nvPr/>
          </p:nvSpPr>
          <p:spPr bwMode="auto">
            <a:xfrm>
              <a:off x="2883" y="2893"/>
              <a:ext cx="785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黑体" charset="-122"/>
                  <a:ea typeface="黑体" charset="-122"/>
                </a:rPr>
                <a:t>指数</a:t>
              </a:r>
            </a:p>
          </p:txBody>
        </p:sp>
        <p:sp>
          <p:nvSpPr>
            <p:cNvPr id="116750" name="Line 20"/>
            <p:cNvSpPr>
              <a:spLocks noChangeShapeType="1"/>
            </p:cNvSpPr>
            <p:nvPr/>
          </p:nvSpPr>
          <p:spPr bwMode="auto">
            <a:xfrm flipH="1">
              <a:off x="2683" y="3024"/>
              <a:ext cx="249" cy="0"/>
            </a:xfrm>
            <a:prstGeom prst="line">
              <a:avLst/>
            </a:prstGeom>
            <a:noFill/>
            <a:ln w="3175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5257800" y="1866900"/>
            <a:ext cx="1066800" cy="909638"/>
            <a:chOff x="2013" y="3379"/>
            <a:chExt cx="672" cy="573"/>
          </a:xfrm>
        </p:grpSpPr>
        <p:sp>
          <p:nvSpPr>
            <p:cNvPr id="116752" name="Text Box 22"/>
            <p:cNvSpPr txBox="1">
              <a:spLocks noChangeArrowheads="1"/>
            </p:cNvSpPr>
            <p:nvPr/>
          </p:nvSpPr>
          <p:spPr bwMode="auto">
            <a:xfrm>
              <a:off x="2013" y="3622"/>
              <a:ext cx="672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Times New Roman" charset="0"/>
                  <a:ea typeface="黑体" charset="-122"/>
                </a:rPr>
                <a:t>底数</a:t>
              </a:r>
            </a:p>
          </p:txBody>
        </p:sp>
        <p:sp>
          <p:nvSpPr>
            <p:cNvPr id="116753" name="Line 23"/>
            <p:cNvSpPr>
              <a:spLocks noChangeShapeType="1"/>
            </p:cNvSpPr>
            <p:nvPr/>
          </p:nvSpPr>
          <p:spPr bwMode="auto">
            <a:xfrm flipV="1">
              <a:off x="2247" y="3379"/>
              <a:ext cx="0" cy="249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buFont typeface="Arial" charset="0"/>
                <a:buNone/>
              </a:pPr>
              <a:endParaRPr lang="x-none" altLang="x-none"/>
            </a:p>
          </p:txBody>
        </p:sp>
      </p:grpSp>
    </p:spTree>
    <p:extLst>
      <p:ext uri="{BB962C8B-B14F-4D97-AF65-F5344CB8AC3E}">
        <p14:creationId xmlns:p14="http://schemas.microsoft.com/office/powerpoint/2010/main" val="456917470"/>
      </p:ext>
    </p:extLst>
  </p:cSld>
  <p:clrMapOvr>
    <a:masterClrMapping/>
  </p:clrMapOvr>
  <p:transition advTm="1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9" grpId="0"/>
      <p:bldP spid="61458" grpId="0"/>
      <p:bldP spid="61459" grpId="0"/>
      <p:bldP spid="61460" grpId="0"/>
      <p:bldP spid="61461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1" name="AutoShape 7"/>
          <p:cNvSpPr>
            <a:spLocks noChangeArrowheads="1"/>
          </p:cNvSpPr>
          <p:nvPr/>
        </p:nvSpPr>
        <p:spPr bwMode="auto">
          <a:xfrm>
            <a:off x="1524000" y="6429376"/>
            <a:ext cx="9144000" cy="428625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 typeface="Arial" charset="0"/>
              <a:buNone/>
            </a:pPr>
            <a:endParaRPr lang="x-none" altLang="x-none"/>
          </a:p>
        </p:txBody>
      </p:sp>
      <p:sp>
        <p:nvSpPr>
          <p:cNvPr id="96262" name="MH_Text_1"/>
          <p:cNvSpPr>
            <a:spLocks noChangeArrowheads="1"/>
          </p:cNvSpPr>
          <p:nvPr/>
        </p:nvSpPr>
        <p:spPr bwMode="auto">
          <a:xfrm>
            <a:off x="2247900" y="5016500"/>
            <a:ext cx="1665288" cy="1055688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3" name="MH_SubTitle_1"/>
          <p:cNvSpPr>
            <a:spLocks noChangeArrowheads="1"/>
          </p:cNvSpPr>
          <p:nvPr/>
        </p:nvSpPr>
        <p:spPr bwMode="auto">
          <a:xfrm>
            <a:off x="2246314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导入新课</a:t>
            </a:r>
          </a:p>
        </p:txBody>
      </p:sp>
      <p:sp>
        <p:nvSpPr>
          <p:cNvPr id="96264" name="MH_Other_1"/>
          <p:cNvSpPr>
            <a:spLocks noChangeArrowheads="1"/>
          </p:cNvSpPr>
          <p:nvPr/>
        </p:nvSpPr>
        <p:spPr bwMode="auto">
          <a:xfrm>
            <a:off x="3673476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5" name="MH_Text_2"/>
          <p:cNvSpPr>
            <a:spLocks noChangeArrowheads="1"/>
          </p:cNvSpPr>
          <p:nvPr/>
        </p:nvSpPr>
        <p:spPr bwMode="auto">
          <a:xfrm>
            <a:off x="4235450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66" name="MH_SubTitle_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35450" y="5287963"/>
            <a:ext cx="16652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讲授新课</a:t>
            </a:r>
          </a:p>
        </p:txBody>
      </p:sp>
      <p:sp>
        <p:nvSpPr>
          <p:cNvPr id="96267" name="MH_Other_2"/>
          <p:cNvSpPr>
            <a:spLocks noChangeArrowheads="1"/>
          </p:cNvSpPr>
          <p:nvPr/>
        </p:nvSpPr>
        <p:spPr bwMode="auto">
          <a:xfrm>
            <a:off x="4270376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8" name="MH_Other_3"/>
          <p:cNvSpPr>
            <a:spLocks noChangeArrowheads="1"/>
          </p:cNvSpPr>
          <p:nvPr/>
        </p:nvSpPr>
        <p:spPr bwMode="auto">
          <a:xfrm>
            <a:off x="5703889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69" name="MH_Text_3"/>
          <p:cNvSpPr>
            <a:spLocks noChangeArrowheads="1"/>
          </p:cNvSpPr>
          <p:nvPr/>
        </p:nvSpPr>
        <p:spPr bwMode="auto">
          <a:xfrm>
            <a:off x="6243639" y="5014914"/>
            <a:ext cx="1666875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0" name="MH_SubTitle_3"/>
          <p:cNvSpPr>
            <a:spLocks noChangeArrowheads="1"/>
          </p:cNvSpPr>
          <p:nvPr/>
        </p:nvSpPr>
        <p:spPr bwMode="auto">
          <a:xfrm>
            <a:off x="6243639" y="5287963"/>
            <a:ext cx="16652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当堂练习</a:t>
            </a:r>
          </a:p>
        </p:txBody>
      </p:sp>
      <p:sp>
        <p:nvSpPr>
          <p:cNvPr id="96271" name="MH_Other_4"/>
          <p:cNvSpPr>
            <a:spLocks noChangeArrowheads="1"/>
          </p:cNvSpPr>
          <p:nvPr/>
        </p:nvSpPr>
        <p:spPr bwMode="auto">
          <a:xfrm>
            <a:off x="6300788" y="5456238"/>
            <a:ext cx="169862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2" name="MH_Other_5"/>
          <p:cNvSpPr>
            <a:spLocks noChangeArrowheads="1"/>
          </p:cNvSpPr>
          <p:nvPr/>
        </p:nvSpPr>
        <p:spPr bwMode="auto">
          <a:xfrm>
            <a:off x="7702551" y="5459413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2E617E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73" name="MH_Text_4"/>
          <p:cNvSpPr>
            <a:spLocks noChangeArrowheads="1"/>
          </p:cNvSpPr>
          <p:nvPr/>
        </p:nvSpPr>
        <p:spPr bwMode="auto">
          <a:xfrm>
            <a:off x="8251825" y="5014914"/>
            <a:ext cx="1665288" cy="1057275"/>
          </a:xfrm>
          <a:prstGeom prst="roundRect">
            <a:avLst>
              <a:gd name="adj" fmla="val 6991"/>
            </a:avLst>
          </a:prstGeom>
          <a:noFill/>
          <a:ln>
            <a:noFill/>
          </a:ln>
          <a:effectLst>
            <a:outerShdw blurRad="63500" dist="25401" dir="2700000" algn="ctr" rotWithShape="0">
              <a:srgbClr val="000000">
                <a:alpha val="28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  <a:buFont typeface="Arial" charset="0"/>
              <a:buNone/>
            </a:pPr>
            <a:endParaRPr lang="x-none" altLang="x-none" sz="1600">
              <a:solidFill>
                <a:srgbClr val="4D4D4D"/>
              </a:solidFill>
              <a:ea typeface="微软雅黑" charset="-122"/>
            </a:endParaRPr>
          </a:p>
        </p:txBody>
      </p:sp>
      <p:sp>
        <p:nvSpPr>
          <p:cNvPr id="96274" name="MH_SubTitle_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51826" y="5287963"/>
            <a:ext cx="166846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charset="-122"/>
                <a:ea typeface="微软雅黑" charset="-122"/>
              </a:rPr>
              <a:t>课堂小结</a:t>
            </a:r>
          </a:p>
        </p:txBody>
      </p:sp>
      <p:sp>
        <p:nvSpPr>
          <p:cNvPr id="96275" name="MH_Other_6"/>
          <p:cNvSpPr>
            <a:spLocks noChangeArrowheads="1"/>
          </p:cNvSpPr>
          <p:nvPr/>
        </p:nvSpPr>
        <p:spPr bwMode="auto">
          <a:xfrm>
            <a:off x="8301039" y="5456238"/>
            <a:ext cx="168275" cy="1714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707C1A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76" name="MH_Other_7"/>
          <p:cNvGrpSpPr>
            <a:grpSpLocks/>
          </p:cNvGrpSpPr>
          <p:nvPr/>
        </p:nvGrpSpPr>
        <p:grpSpPr bwMode="auto">
          <a:xfrm>
            <a:off x="3609975" y="5411788"/>
            <a:ext cx="890588" cy="266700"/>
            <a:chOff x="0" y="0"/>
            <a:chExt cx="561" cy="169"/>
          </a:xfrm>
        </p:grpSpPr>
        <p:pic>
          <p:nvPicPr>
            <p:cNvPr id="96277" name="MH_Other_7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1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78" name="Text Box 24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79" name="MH_Other_8"/>
          <p:cNvSpPr>
            <a:spLocks noChangeArrowheads="1"/>
          </p:cNvSpPr>
          <p:nvPr/>
        </p:nvSpPr>
        <p:spPr bwMode="auto">
          <a:xfrm>
            <a:off x="3708401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grpSp>
        <p:nvGrpSpPr>
          <p:cNvPr id="96280" name="MH_Other_9"/>
          <p:cNvGrpSpPr>
            <a:grpSpLocks/>
          </p:cNvGrpSpPr>
          <p:nvPr/>
        </p:nvGrpSpPr>
        <p:grpSpPr bwMode="auto">
          <a:xfrm>
            <a:off x="5640388" y="5411788"/>
            <a:ext cx="889000" cy="266700"/>
            <a:chOff x="0" y="0"/>
            <a:chExt cx="560" cy="169"/>
          </a:xfrm>
        </p:grpSpPr>
        <p:pic>
          <p:nvPicPr>
            <p:cNvPr id="96281" name="MH_Other_9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60" cy="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282" name="Text Box 28"/>
            <p:cNvSpPr txBox="1">
              <a:spLocks noChangeArrowheads="1"/>
            </p:cNvSpPr>
            <p:nvPr/>
          </p:nvSpPr>
          <p:spPr bwMode="auto">
            <a:xfrm>
              <a:off x="70" y="65"/>
              <a:ext cx="422" cy="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buFont typeface="Arial" charset="0"/>
                <a:buNone/>
              </a:pPr>
              <a:endParaRPr lang="x-none" altLang="x-none" sz="1400">
                <a:solidFill>
                  <a:srgbClr val="FFFFFF"/>
                </a:solidFill>
                <a:ea typeface="微软雅黑" charset="-122"/>
              </a:endParaRPr>
            </a:p>
          </p:txBody>
        </p:sp>
      </p:grpSp>
      <p:sp>
        <p:nvSpPr>
          <p:cNvPr id="96283" name="MH_Other_10"/>
          <p:cNvSpPr>
            <a:spLocks noChangeArrowheads="1"/>
          </p:cNvSpPr>
          <p:nvPr/>
        </p:nvSpPr>
        <p:spPr bwMode="auto">
          <a:xfrm>
            <a:off x="5738814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pic>
        <p:nvPicPr>
          <p:cNvPr id="96284" name="MH_Other_1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5411788"/>
            <a:ext cx="8905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85" name="Text Box 31"/>
          <p:cNvSpPr txBox="1">
            <a:spLocks noChangeArrowheads="1"/>
          </p:cNvSpPr>
          <p:nvPr/>
        </p:nvSpPr>
        <p:spPr bwMode="auto">
          <a:xfrm>
            <a:off x="7750176" y="5513388"/>
            <a:ext cx="669925" cy="6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96286" name="MH_Other_12"/>
          <p:cNvSpPr>
            <a:spLocks noChangeArrowheads="1"/>
          </p:cNvSpPr>
          <p:nvPr/>
        </p:nvSpPr>
        <p:spPr bwMode="auto">
          <a:xfrm>
            <a:off x="7737476" y="5500688"/>
            <a:ext cx="695325" cy="889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00000">
                        <a:alpha val="1999"/>
                      </a:srgbClr>
                    </a:gs>
                    <a:gs pos="29000">
                      <a:srgbClr val="000000">
                        <a:alpha val="58839"/>
                      </a:srgbClr>
                    </a:gs>
                    <a:gs pos="50000">
                      <a:srgbClr val="000000"/>
                    </a:gs>
                    <a:gs pos="71001">
                      <a:srgbClr val="000000">
                        <a:alpha val="58839"/>
                      </a:srgbClr>
                    </a:gs>
                    <a:gs pos="100000">
                      <a:srgbClr val="000000">
                        <a:alpha val="1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buFont typeface="Arial" charset="0"/>
              <a:buNone/>
            </a:pPr>
            <a:endParaRPr lang="x-none" altLang="x-none" sz="1400">
              <a:solidFill>
                <a:srgbClr val="FFFFFF"/>
              </a:solidFill>
              <a:ea typeface="微软雅黑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305303" y="1889952"/>
            <a:ext cx="5991472" cy="220660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37" name="组合 2"/>
          <p:cNvGrpSpPr/>
          <p:nvPr/>
        </p:nvGrpSpPr>
        <p:grpSpPr>
          <a:xfrm>
            <a:off x="5563031" y="2208423"/>
            <a:ext cx="5529313" cy="1569660"/>
            <a:chOff x="5956255" y="183524"/>
            <a:chExt cx="5529313" cy="1569660"/>
          </a:xfrm>
        </p:grpSpPr>
        <p:sp>
          <p:nvSpPr>
            <p:cNvPr id="38" name="文本框 37"/>
            <p:cNvSpPr txBox="1"/>
            <p:nvPr/>
          </p:nvSpPr>
          <p:spPr>
            <a:xfrm>
              <a:off x="6751906" y="322117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3800">
                  <a:solidFill>
                    <a:srgbClr val="497A00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方正细谭黑简体" panose="02000000000000000000" pitchFamily="2" charset="-122"/>
                  <a:ea typeface="方正细谭黑简体" panose="02000000000000000000" pitchFamily="2" charset="-122"/>
                </a:defRPr>
              </a:lvl1pPr>
            </a:lstStyle>
            <a:p>
              <a:r>
                <a:rPr lang="zh-CN" altLang="en-US" sz="3200" b="1" dirty="0" smtClean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有理数的乘方</a:t>
              </a:r>
              <a:endParaRPr lang="zh-CN" altLang="en-US" sz="3200" b="1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4"/>
            <p:cNvCxnSpPr/>
            <p:nvPr/>
          </p:nvCxnSpPr>
          <p:spPr>
            <a:xfrm>
              <a:off x="6672223" y="907107"/>
              <a:ext cx="2611814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"/>
            <p:cNvCxnSpPr/>
            <p:nvPr/>
          </p:nvCxnSpPr>
          <p:spPr>
            <a:xfrm>
              <a:off x="9397663" y="907107"/>
              <a:ext cx="6416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6"/>
            <p:cNvCxnSpPr/>
            <p:nvPr/>
          </p:nvCxnSpPr>
          <p:spPr>
            <a:xfrm>
              <a:off x="10235863" y="907107"/>
              <a:ext cx="37498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7"/>
            <p:cNvCxnSpPr/>
            <p:nvPr/>
          </p:nvCxnSpPr>
          <p:spPr>
            <a:xfrm>
              <a:off x="10712113" y="907107"/>
              <a:ext cx="127337" cy="0"/>
            </a:xfrm>
            <a:prstGeom prst="line">
              <a:avLst/>
            </a:prstGeom>
            <a:ln>
              <a:solidFill>
                <a:schemeClr val="accent1">
                  <a:alpha val="3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矩形 42"/>
            <p:cNvSpPr/>
            <p:nvPr/>
          </p:nvSpPr>
          <p:spPr>
            <a:xfrm>
              <a:off x="6826781" y="1107303"/>
              <a:ext cx="4658787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1.5.1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乘方（</a:t>
              </a:r>
              <a:r>
                <a:rPr lang="en-US" altLang="zh-CN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r>
                <a:rPr lang="zh-CN" altLang="en-US" sz="2400" b="1" dirty="0" smtClean="0">
                  <a:solidFill>
                    <a:schemeClr val="bg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）</a:t>
              </a:r>
              <a:endParaRPr lang="zh-CN" altLang="en-US" sz="2400" b="1" dirty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56255" y="183524"/>
              <a:ext cx="659155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>
                  <a:solidFill>
                    <a:schemeClr val="accent1"/>
                  </a:solidFill>
                  <a:effectLst>
                    <a:outerShdw blurRad="139700" sx="102000" sy="102000" algn="ctr" rotWithShape="0">
                      <a:srgbClr val="9BC54B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9600" dirty="0">
                  <a:solidFill>
                    <a:schemeClr val="bg2"/>
                  </a:solidFill>
                  <a:effectLst>
                    <a:outerShdw blurRad="139700" sx="102000" sy="102000" algn="ctr" rotWithShape="0">
                      <a:srgbClr val="9BC54B">
                        <a:alpha val="73000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9600" dirty="0">
                <a:solidFill>
                  <a:schemeClr val="bg2"/>
                </a:solidFill>
                <a:effectLst>
                  <a:outerShdw blurRad="139700" sx="102000" sy="102000" algn="ctr" rotWithShape="0">
                    <a:srgbClr val="9BC54B">
                      <a:alpha val="73000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188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943475" y="908051"/>
            <a:ext cx="1441450" cy="720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zh-CN" altLang="en-US" sz="3600"/>
              <a:t>复 习</a:t>
            </a:r>
          </a:p>
        </p:txBody>
      </p:sp>
      <p:graphicFrame>
        <p:nvGraphicFramePr>
          <p:cNvPr id="10243" name="Object 3"/>
          <p:cNvGraphicFramePr>
            <a:graphicFrameLocks noGrp="1" noChangeAspect="1"/>
          </p:cNvGraphicFramePr>
          <p:nvPr>
            <p:ph sz="half" idx="1"/>
          </p:nvPr>
        </p:nvGraphicFramePr>
        <p:xfrm>
          <a:off x="3432175" y="1989139"/>
          <a:ext cx="787400" cy="833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5" name="公式" r:id="rId4" imgW="215640" imgH="228600" progId="Equation.3">
                  <p:embed/>
                </p:oleObj>
              </mc:Choice>
              <mc:Fallback>
                <p:oleObj name="公式" r:id="rId4" imgW="215640" imgH="2286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2175" y="1989139"/>
                        <a:ext cx="787400" cy="833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208213" y="1268413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填空：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208213" y="4437063"/>
            <a:ext cx="772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2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、式子   表示的意义是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_________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。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208213" y="2060575"/>
            <a:ext cx="79565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1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、在   中，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a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叫做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____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，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n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叫做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____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，</a:t>
            </a:r>
          </a:p>
          <a:p>
            <a:endParaRPr lang="zh-CN" altLang="en-US" sz="3600">
              <a:solidFill>
                <a:schemeClr val="tx2"/>
              </a:solidFill>
              <a:latin typeface="宋体" charset="-122"/>
            </a:endParaRPr>
          </a:p>
          <a:p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   乘方的结果叫做</a:t>
            </a:r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____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。</a:t>
            </a:r>
          </a:p>
        </p:txBody>
      </p:sp>
      <p:graphicFrame>
        <p:nvGraphicFramePr>
          <p:cNvPr id="10247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3792539" y="4294189"/>
          <a:ext cx="936625" cy="820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46" name="公式" r:id="rId6" imgW="215640" imgH="228600" progId="Equation.3">
                  <p:embed/>
                </p:oleObj>
              </mc:Choice>
              <mc:Fallback>
                <p:oleObj name="公式" r:id="rId6" imgW="215640" imgH="2286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2539" y="4294189"/>
                        <a:ext cx="936625" cy="820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6096000" y="1989138"/>
            <a:ext cx="109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底数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8543925" y="1989138"/>
            <a:ext cx="1098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指数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6311900" y="3141663"/>
            <a:ext cx="641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幂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7391400" y="4365625"/>
            <a:ext cx="201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宋体" charset="-122"/>
              </a:rPr>
              <a:t>n</a:t>
            </a:r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个</a:t>
            </a:r>
            <a:r>
              <a:rPr lang="en-US" altLang="zh-CN" sz="3600">
                <a:solidFill>
                  <a:srgbClr val="FF0000"/>
                </a:solidFill>
                <a:latin typeface="宋体" charset="-122"/>
              </a:rPr>
              <a:t>a</a:t>
            </a:r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相乘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68109303"/>
      </p:ext>
    </p:extLst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  <p:bldP spid="10250" grpId="0"/>
      <p:bldP spid="10251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9409114" y="908051"/>
            <a:ext cx="649287" cy="2087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zh-CN" altLang="en-US" sz="3600">
                <a:solidFill>
                  <a:srgbClr val="FF0000"/>
                </a:solidFill>
              </a:rPr>
              <a:t>想</a:t>
            </a:r>
            <a:br>
              <a:rPr lang="zh-CN" altLang="en-US" sz="3600">
                <a:solidFill>
                  <a:srgbClr val="FF0000"/>
                </a:solidFill>
              </a:rPr>
            </a:br>
            <a:r>
              <a:rPr lang="zh-CN" altLang="en-US" sz="3600">
                <a:solidFill>
                  <a:srgbClr val="FF0000"/>
                </a:solidFill>
              </a:rPr>
              <a:t>一</a:t>
            </a:r>
            <a:br>
              <a:rPr lang="zh-CN" altLang="en-US" sz="3600">
                <a:solidFill>
                  <a:srgbClr val="FF0000"/>
                </a:solidFill>
              </a:rPr>
            </a:br>
            <a:r>
              <a:rPr lang="zh-CN" altLang="en-US" sz="3600">
                <a:solidFill>
                  <a:srgbClr val="FF0000"/>
                </a:solidFill>
              </a:rPr>
              <a:t>想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566988" y="981075"/>
            <a:ext cx="5873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>
                <a:solidFill>
                  <a:schemeClr val="tx2"/>
                </a:solidFill>
                <a:latin typeface="宋体" charset="-122"/>
              </a:rPr>
              <a:t>（</a:t>
            </a:r>
            <a:r>
              <a:rPr lang="en-US" altLang="zh-CN" sz="3200">
                <a:solidFill>
                  <a:schemeClr val="tx2"/>
                </a:solidFill>
                <a:latin typeface="宋体" charset="-122"/>
              </a:rPr>
              <a:t>1</a:t>
            </a:r>
            <a:r>
              <a:rPr lang="zh-CN" altLang="en-US" sz="3200">
                <a:solidFill>
                  <a:schemeClr val="tx2"/>
                </a:solidFill>
                <a:latin typeface="宋体" charset="-122"/>
              </a:rPr>
              <a:t>）    和    有什么不同？</a:t>
            </a:r>
            <a:r>
              <a:rPr lang="zh-CN" altLang="en-US" sz="3200">
                <a:latin typeface="宋体" charset="-122"/>
              </a:rPr>
              <a:t> </a:t>
            </a:r>
          </a:p>
        </p:txBody>
      </p:sp>
      <p:graphicFrame>
        <p:nvGraphicFramePr>
          <p:cNvPr id="1126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8479932"/>
              </p:ext>
            </p:extLst>
          </p:nvPr>
        </p:nvGraphicFramePr>
        <p:xfrm>
          <a:off x="3648075" y="981075"/>
          <a:ext cx="544784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5" name="公式" r:id="rId4" imgW="203040" imgH="215640" progId="Equation.3">
                  <p:embed/>
                </p:oleObj>
              </mc:Choice>
              <mc:Fallback>
                <p:oleObj name="公式" r:id="rId4" imgW="2030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8075" y="981075"/>
                        <a:ext cx="544784" cy="55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0891688"/>
              </p:ext>
            </p:extLst>
          </p:nvPr>
        </p:nvGraphicFramePr>
        <p:xfrm>
          <a:off x="5049838" y="1057276"/>
          <a:ext cx="447713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6" name="公式" r:id="rId6" imgW="203040" imgH="228600" progId="Equation.3">
                  <p:embed/>
                </p:oleObj>
              </mc:Choice>
              <mc:Fallback>
                <p:oleObj name="公式" r:id="rId6" imgW="2030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9838" y="1057276"/>
                        <a:ext cx="447713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2198688" y="3933826"/>
            <a:ext cx="704215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600">
                <a:solidFill>
                  <a:srgbClr val="FF3399"/>
                </a:solidFill>
                <a:latin typeface="宋体" charset="-122"/>
              </a:rPr>
              <a:t>说明：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主要从以下几个方面考虑：</a:t>
            </a:r>
          </a:p>
          <a:p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      ①底数   ②指数</a:t>
            </a:r>
          </a:p>
          <a:p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      ③读法   ④意义   </a:t>
            </a:r>
          </a:p>
          <a:p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      ⑤结果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2593975" y="1814514"/>
            <a:ext cx="46545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>
                <a:solidFill>
                  <a:schemeClr val="tx2"/>
                </a:solidFill>
                <a:latin typeface="宋体" charset="-122"/>
              </a:rPr>
              <a:t>（</a:t>
            </a:r>
            <a:r>
              <a:rPr lang="en-US" altLang="zh-CN" sz="3200">
                <a:solidFill>
                  <a:schemeClr val="tx2"/>
                </a:solidFill>
                <a:latin typeface="宋体" charset="-122"/>
              </a:rPr>
              <a:t>2</a:t>
            </a:r>
            <a:r>
              <a:rPr lang="zh-CN" altLang="en-US" sz="3200">
                <a:solidFill>
                  <a:schemeClr val="tx2"/>
                </a:solidFill>
                <a:latin typeface="宋体" charset="-122"/>
              </a:rPr>
              <a:t>）      和     呢？</a:t>
            </a:r>
          </a:p>
        </p:txBody>
      </p:sp>
      <p:graphicFrame>
        <p:nvGraphicFramePr>
          <p:cNvPr id="11274" name="Object 10"/>
          <p:cNvGraphicFramePr>
            <a:graphicFrameLocks noChangeAspect="1"/>
          </p:cNvGraphicFramePr>
          <p:nvPr/>
        </p:nvGraphicFramePr>
        <p:xfrm>
          <a:off x="3619500" y="1773239"/>
          <a:ext cx="10366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7" name="公式" r:id="rId8" imgW="368280" imgH="228600" progId="Equation.3">
                  <p:embed/>
                </p:oleObj>
              </mc:Choice>
              <mc:Fallback>
                <p:oleObj name="公式" r:id="rId8" imgW="3682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0" y="1773239"/>
                        <a:ext cx="1036638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5" name="Object 11"/>
          <p:cNvGraphicFramePr>
            <a:graphicFrameLocks noChangeAspect="1"/>
          </p:cNvGraphicFramePr>
          <p:nvPr/>
        </p:nvGraphicFramePr>
        <p:xfrm>
          <a:off x="5297488" y="1820864"/>
          <a:ext cx="869950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8" name="公式" r:id="rId10" imgW="355320" imgH="215640" progId="Equation.3">
                  <p:embed/>
                </p:oleObj>
              </mc:Choice>
              <mc:Fallback>
                <p:oleObj name="公式" r:id="rId10" imgW="3553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7488" y="1820864"/>
                        <a:ext cx="869950" cy="528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703976"/>
              </p:ext>
            </p:extLst>
          </p:nvPr>
        </p:nvGraphicFramePr>
        <p:xfrm>
          <a:off x="3714752" y="2528888"/>
          <a:ext cx="2808712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9" name="Equation" r:id="rId12" imgW="901440" imgH="419040" progId="Equation.DSMT4">
                  <p:embed/>
                </p:oleObj>
              </mc:Choice>
              <mc:Fallback>
                <p:oleObj name="Equation" r:id="rId12" imgW="90144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2" y="2528888"/>
                        <a:ext cx="2808712" cy="1187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2811463" y="2924175"/>
            <a:ext cx="4667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(3)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60152161"/>
      </p:ext>
    </p:extLst>
  </p:cSld>
  <p:clrMapOvr>
    <a:masterClrMapping/>
  </p:clrMapOvr>
  <p:transition advTm="1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938838" y="3233738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5995988" y="3214688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524000" y="247650"/>
            <a:ext cx="9144000" cy="411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endParaRPr kumimoji="1" lang="en-US" altLang="zh-CN" sz="2400">
              <a:latin typeface="Times New Roman" charset="0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>
                <a:latin typeface="Times New Roman" charset="0"/>
              </a:rPr>
              <a:t>（</a:t>
            </a:r>
            <a:r>
              <a:rPr kumimoji="1" lang="en-US" altLang="zh-CN" sz="3200">
                <a:latin typeface="Times New Roman" charset="0"/>
              </a:rPr>
              <a:t>1</a:t>
            </a:r>
            <a:r>
              <a:rPr kumimoji="1" lang="zh-CN" altLang="en-US" sz="3200">
                <a:latin typeface="Times New Roman" charset="0"/>
              </a:rPr>
              <a:t>）</a:t>
            </a:r>
            <a:r>
              <a:rPr kumimoji="1" lang="en-US" altLang="zh-CN" sz="3200">
                <a:latin typeface="Times New Roman" charset="0"/>
              </a:rPr>
              <a:t>7</a:t>
            </a:r>
            <a:r>
              <a:rPr kumimoji="1" lang="en-US" altLang="zh-CN" sz="3200" baseline="30000">
                <a:latin typeface="Times New Roman" charset="0"/>
              </a:rPr>
              <a:t>3</a:t>
            </a:r>
            <a:r>
              <a:rPr kumimoji="1" lang="zh-CN" altLang="en-US" sz="3200">
                <a:latin typeface="Times New Roman" charset="0"/>
              </a:rPr>
              <a:t>中底数是</a:t>
            </a:r>
            <a:r>
              <a:rPr kumimoji="1" lang="zh-CN" altLang="en-US" sz="3200" u="sng">
                <a:latin typeface="Times New Roman" charset="0"/>
              </a:rPr>
              <a:t>      </a:t>
            </a:r>
            <a:r>
              <a:rPr kumimoji="1" lang="zh-CN" altLang="en-US" sz="3200">
                <a:latin typeface="Times New Roman" charset="0"/>
              </a:rPr>
              <a:t>，指数是</a:t>
            </a:r>
            <a:r>
              <a:rPr kumimoji="1" lang="zh-CN" altLang="en-US" sz="3200" u="sng">
                <a:latin typeface="Times New Roman" charset="0"/>
              </a:rPr>
              <a:t>           </a:t>
            </a:r>
            <a:r>
              <a:rPr kumimoji="1" lang="zh-CN" altLang="en-US" sz="3200">
                <a:latin typeface="Times New Roman" charset="0"/>
              </a:rPr>
              <a:t>。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200">
                <a:latin typeface="Times New Roman" charset="0"/>
              </a:rPr>
              <a:t>（</a:t>
            </a:r>
            <a:r>
              <a:rPr kumimoji="1" lang="en-US" altLang="zh-CN" sz="3200">
                <a:latin typeface="Times New Roman" charset="0"/>
              </a:rPr>
              <a:t>2</a:t>
            </a:r>
            <a:r>
              <a:rPr kumimoji="1" lang="zh-CN" altLang="en-US" sz="3200">
                <a:latin typeface="Times New Roman" charset="0"/>
              </a:rPr>
              <a:t>）在        中底数是</a:t>
            </a:r>
            <a:r>
              <a:rPr kumimoji="1" lang="zh-CN" altLang="en-US" sz="3200" u="sng">
                <a:latin typeface="Times New Roman" charset="0"/>
              </a:rPr>
              <a:t>       </a:t>
            </a:r>
            <a:r>
              <a:rPr kumimoji="1" lang="zh-CN" altLang="en-US" sz="3200">
                <a:latin typeface="Times New Roman" charset="0"/>
              </a:rPr>
              <a:t>，指数是</a:t>
            </a:r>
            <a:r>
              <a:rPr kumimoji="1" lang="zh-CN" altLang="en-US" sz="3200" u="sng">
                <a:latin typeface="Times New Roman" charset="0"/>
              </a:rPr>
              <a:t>         </a:t>
            </a:r>
            <a:r>
              <a:rPr kumimoji="1" lang="zh-CN" altLang="en-US" sz="3200">
                <a:latin typeface="Times New Roman" charset="0"/>
              </a:rPr>
              <a:t>。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>
                <a:latin typeface="宋体" charset="-122"/>
              </a:rPr>
              <a:t>（</a:t>
            </a:r>
            <a:r>
              <a:rPr kumimoji="1" lang="en-US" altLang="zh-CN" sz="3200">
                <a:latin typeface="Times New Roman" charset="0"/>
              </a:rPr>
              <a:t>3</a:t>
            </a:r>
            <a:r>
              <a:rPr kumimoji="1" lang="zh-CN" altLang="en-US" sz="3200">
                <a:latin typeface="宋体" charset="-122"/>
              </a:rPr>
              <a:t>）在</a:t>
            </a:r>
            <a:r>
              <a:rPr kumimoji="1" lang="en-US" altLang="zh-CN" sz="3200">
                <a:latin typeface="Times New Roman" charset="0"/>
              </a:rPr>
              <a:t>(-5)</a:t>
            </a:r>
            <a:r>
              <a:rPr kumimoji="1" lang="en-US" altLang="zh-CN" sz="3200" baseline="30000">
                <a:latin typeface="Times New Roman" charset="0"/>
              </a:rPr>
              <a:t>4</a:t>
            </a:r>
            <a:r>
              <a:rPr kumimoji="1" lang="zh-CN" altLang="en-US" sz="3200">
                <a:latin typeface="宋体" charset="-122"/>
              </a:rPr>
              <a:t>中底数是</a:t>
            </a:r>
            <a:r>
              <a:rPr kumimoji="1" lang="zh-CN" altLang="en-US" sz="3200" u="sng">
                <a:latin typeface="Times New Roman" charset="0"/>
              </a:rPr>
              <a:t>       </a:t>
            </a:r>
            <a:r>
              <a:rPr kumimoji="1" lang="zh-CN" altLang="en-US" sz="3200">
                <a:latin typeface="宋体" charset="-122"/>
              </a:rPr>
              <a:t>，指数是</a:t>
            </a:r>
            <a:r>
              <a:rPr kumimoji="1" lang="zh-CN" altLang="en-US" sz="3200" u="sng">
                <a:latin typeface="Times New Roman" charset="0"/>
              </a:rPr>
              <a:t>          </a:t>
            </a:r>
            <a:r>
              <a:rPr kumimoji="1" lang="en-US" altLang="zh-CN" sz="3200">
                <a:latin typeface="宋体" charset="-122"/>
              </a:rPr>
              <a:t>,</a:t>
            </a:r>
            <a:r>
              <a:rPr kumimoji="1" lang="zh-CN" altLang="en-US" sz="3200">
                <a:latin typeface="宋体" charset="-122"/>
              </a:rPr>
              <a:t>幂是</a:t>
            </a:r>
            <a:r>
              <a:rPr kumimoji="1" lang="en-US" altLang="zh-CN" sz="3200">
                <a:latin typeface="宋体" charset="-122"/>
              </a:rPr>
              <a:t>___.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charset="0"/>
              </a:rPr>
              <a:t>（</a:t>
            </a:r>
            <a:r>
              <a:rPr kumimoji="1" lang="en-US" altLang="zh-CN" sz="3200">
                <a:latin typeface="Times New Roman" charset="0"/>
              </a:rPr>
              <a:t>4</a:t>
            </a:r>
            <a:r>
              <a:rPr kumimoji="1" lang="zh-CN" altLang="en-US" sz="3200">
                <a:latin typeface="Times New Roman" charset="0"/>
              </a:rPr>
              <a:t>）在          中底数是</a:t>
            </a:r>
            <a:r>
              <a:rPr kumimoji="1" lang="en-US" altLang="zh-CN" sz="3200">
                <a:latin typeface="Times New Roman" charset="0"/>
              </a:rPr>
              <a:t>_____,</a:t>
            </a:r>
            <a:r>
              <a:rPr kumimoji="1" lang="zh-CN" altLang="en-US" sz="3200">
                <a:latin typeface="Times New Roman" charset="0"/>
              </a:rPr>
              <a:t>指数是</a:t>
            </a:r>
            <a:r>
              <a:rPr kumimoji="1" lang="en-US" altLang="zh-CN" sz="3200">
                <a:latin typeface="Times New Roman" charset="0"/>
              </a:rPr>
              <a:t>____,</a:t>
            </a:r>
            <a:r>
              <a:rPr kumimoji="1" lang="zh-CN" altLang="en-US" sz="3200">
                <a:latin typeface="Times New Roman" charset="0"/>
              </a:rPr>
              <a:t>幂是</a:t>
            </a:r>
            <a:r>
              <a:rPr kumimoji="1" lang="en-US" altLang="zh-CN" sz="3200">
                <a:latin typeface="Times New Roman" charset="0"/>
              </a:rPr>
              <a:t>____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charset="0"/>
              </a:rPr>
              <a:t>（</a:t>
            </a:r>
            <a:r>
              <a:rPr kumimoji="1" lang="en-US" altLang="zh-CN" sz="3200">
                <a:latin typeface="Times New Roman" charset="0"/>
              </a:rPr>
              <a:t>5</a:t>
            </a:r>
            <a:r>
              <a:rPr kumimoji="1" lang="zh-CN" altLang="en-US" sz="3200">
                <a:latin typeface="Times New Roman" charset="0"/>
              </a:rPr>
              <a:t>）在          中底数是</a:t>
            </a:r>
            <a:r>
              <a:rPr kumimoji="1" lang="en-US" altLang="zh-CN" sz="3200">
                <a:latin typeface="Times New Roman" charset="0"/>
              </a:rPr>
              <a:t>___,</a:t>
            </a:r>
            <a:r>
              <a:rPr kumimoji="1" lang="zh-CN" altLang="en-US" sz="3200">
                <a:latin typeface="Times New Roman" charset="0"/>
              </a:rPr>
              <a:t>指数是</a:t>
            </a:r>
            <a:r>
              <a:rPr kumimoji="1" lang="en-US" altLang="zh-CN" sz="3200">
                <a:latin typeface="Times New Roman" charset="0"/>
              </a:rPr>
              <a:t>____,</a:t>
            </a:r>
            <a:r>
              <a:rPr kumimoji="1" lang="zh-CN" altLang="en-US" sz="3200">
                <a:latin typeface="Times New Roman" charset="0"/>
              </a:rPr>
              <a:t>幂是</a:t>
            </a:r>
            <a:r>
              <a:rPr kumimoji="1" lang="en-US" altLang="zh-CN" sz="3200">
                <a:latin typeface="Times New Roman" charset="0"/>
              </a:rPr>
              <a:t>____</a:t>
            </a:r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3124201" y="1371600"/>
          <a:ext cx="6762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7" r:id="rId5" imgW="317225" imgH="393359" progId="Equation.3">
                  <p:embed/>
                </p:oleObj>
              </mc:Choice>
              <mc:Fallback>
                <p:oleObj r:id="rId5" imgW="317225" imgH="39335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1" y="1371600"/>
                        <a:ext cx="676275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583113" y="838200"/>
            <a:ext cx="533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7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104063" y="8382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8112125" y="1554164"/>
            <a:ext cx="533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2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5448300" y="2316164"/>
            <a:ext cx="685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-5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967663" y="2276475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4</a:t>
            </a:r>
          </a:p>
        </p:txBody>
      </p:sp>
      <p:grpSp>
        <p:nvGrpSpPr>
          <p:cNvPr id="14348" name="Group 12"/>
          <p:cNvGrpSpPr>
            <a:grpSpLocks/>
          </p:cNvGrpSpPr>
          <p:nvPr/>
        </p:nvGrpSpPr>
        <p:grpSpPr bwMode="auto">
          <a:xfrm>
            <a:off x="5664200" y="1447800"/>
            <a:ext cx="685800" cy="762000"/>
            <a:chOff x="4416" y="1536"/>
            <a:chExt cx="288" cy="480"/>
          </a:xfrm>
        </p:grpSpPr>
        <p:sp>
          <p:nvSpPr>
            <p:cNvPr id="14349" name="Line 13"/>
            <p:cNvSpPr>
              <a:spLocks noChangeShapeType="1"/>
            </p:cNvSpPr>
            <p:nvPr/>
          </p:nvSpPr>
          <p:spPr bwMode="auto">
            <a:xfrm>
              <a:off x="4416" y="1776"/>
              <a:ext cx="192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Text Box 14"/>
            <p:cNvSpPr txBox="1">
              <a:spLocks noChangeArrowheads="1"/>
            </p:cNvSpPr>
            <p:nvPr/>
          </p:nvSpPr>
          <p:spPr bwMode="auto">
            <a:xfrm>
              <a:off x="4416" y="1536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3</a:t>
              </a:r>
            </a:p>
          </p:txBody>
        </p:sp>
        <p:sp>
          <p:nvSpPr>
            <p:cNvPr id="14351" name="Text Box 15"/>
            <p:cNvSpPr txBox="1">
              <a:spLocks noChangeArrowheads="1"/>
            </p:cNvSpPr>
            <p:nvPr/>
          </p:nvSpPr>
          <p:spPr bwMode="auto">
            <a:xfrm>
              <a:off x="4416" y="1728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00"/>
                  </a:solidFill>
                  <a:latin typeface="Times New Roman" charset="0"/>
                </a:rPr>
                <a:t>4</a:t>
              </a:r>
            </a:p>
          </p:txBody>
        </p:sp>
      </p:grpSp>
      <p:graphicFrame>
        <p:nvGraphicFramePr>
          <p:cNvPr id="14352" name="Object 16"/>
          <p:cNvGraphicFramePr>
            <a:graphicFrameLocks noChangeAspect="1"/>
          </p:cNvGraphicFramePr>
          <p:nvPr/>
        </p:nvGraphicFramePr>
        <p:xfrm>
          <a:off x="3143250" y="2924175"/>
          <a:ext cx="914400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8" name="Equation" r:id="rId7" imgW="279360" imgH="203040" progId="Equation.3">
                  <p:embed/>
                </p:oleObj>
              </mc:Choice>
              <mc:Fallback>
                <p:oleObj name="Equation" r:id="rId7" imgW="279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50" y="2924175"/>
                        <a:ext cx="914400" cy="712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9767888" y="2395538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400">
                <a:solidFill>
                  <a:srgbClr val="FF0000"/>
                </a:solidFill>
                <a:latin typeface="Times New Roman" charset="0"/>
              </a:rPr>
              <a:t>625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6054725" y="3065464"/>
            <a:ext cx="76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5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8213725" y="3065464"/>
            <a:ext cx="76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4</a:t>
            </a: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9753600" y="3048000"/>
            <a:ext cx="1219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-625</a:t>
            </a:r>
          </a:p>
        </p:txBody>
      </p:sp>
      <p:graphicFrame>
        <p:nvGraphicFramePr>
          <p:cNvPr id="14357" name="Object 21"/>
          <p:cNvGraphicFramePr>
            <a:graphicFrameLocks noChangeAspect="1"/>
          </p:cNvGraphicFramePr>
          <p:nvPr/>
        </p:nvGraphicFramePr>
        <p:xfrm>
          <a:off x="3216275" y="3357563"/>
          <a:ext cx="776288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9" name="Equation" r:id="rId9" imgW="164880" imgH="253800" progId="Equation.3">
                  <p:embed/>
                </p:oleObj>
              </mc:Choice>
              <mc:Fallback>
                <p:oleObj name="Equation" r:id="rId9" imgW="1648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275" y="3357563"/>
                        <a:ext cx="776288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5715000" y="3810000"/>
            <a:ext cx="533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14359" name="Text Box 23"/>
          <p:cNvSpPr txBox="1">
            <a:spLocks noChangeArrowheads="1"/>
          </p:cNvSpPr>
          <p:nvPr/>
        </p:nvSpPr>
        <p:spPr bwMode="auto">
          <a:xfrm>
            <a:off x="7620000" y="373380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2</a:t>
            </a:r>
          </a:p>
        </p:txBody>
      </p:sp>
      <p:graphicFrame>
        <p:nvGraphicFramePr>
          <p:cNvPr id="14360" name="Object 24"/>
          <p:cNvGraphicFramePr>
            <a:graphicFrameLocks noChangeAspect="1"/>
          </p:cNvGraphicFramePr>
          <p:nvPr/>
        </p:nvGraphicFramePr>
        <p:xfrm>
          <a:off x="9372601" y="3429000"/>
          <a:ext cx="65722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100" name="Equation" r:id="rId11" imgW="126720" imgH="228600" progId="Equation.3">
                  <p:embed/>
                </p:oleObj>
              </mc:Choice>
              <mc:Fallback>
                <p:oleObj name="Equation" r:id="rId11" imgW="1267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72601" y="3429000"/>
                        <a:ext cx="657225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1524000" y="4343401"/>
            <a:ext cx="91440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>
                <a:latin typeface="Times New Roman" charset="0"/>
              </a:rPr>
              <a:t>（</a:t>
            </a:r>
            <a:r>
              <a:rPr kumimoji="1" lang="en-US" altLang="zh-CN" sz="3600">
                <a:latin typeface="Times New Roman" charset="0"/>
              </a:rPr>
              <a:t>6</a:t>
            </a:r>
            <a:r>
              <a:rPr kumimoji="1" lang="zh-CN" altLang="en-US" sz="3600">
                <a:latin typeface="Times New Roman" charset="0"/>
              </a:rPr>
              <a:t>） </a:t>
            </a:r>
            <a:r>
              <a:rPr kumimoji="1" lang="en-US" altLang="zh-CN" sz="3600">
                <a:latin typeface="Times New Roman" charset="0"/>
              </a:rPr>
              <a:t>3</a:t>
            </a:r>
            <a:r>
              <a:rPr kumimoji="1" lang="en-US" altLang="zh-CN" sz="3600" baseline="30000">
                <a:latin typeface="Times New Roman" charset="0"/>
              </a:rPr>
              <a:t>10</a:t>
            </a:r>
            <a:r>
              <a:rPr kumimoji="1" lang="zh-CN" altLang="en-US" sz="3600">
                <a:latin typeface="Times New Roman" charset="0"/>
              </a:rPr>
              <a:t>的意义是</a:t>
            </a:r>
            <a:r>
              <a:rPr kumimoji="1" lang="zh-CN" altLang="en-US" sz="3600" u="sng">
                <a:latin typeface="Times New Roman" charset="0"/>
              </a:rPr>
              <a:t>              </a:t>
            </a:r>
            <a:r>
              <a:rPr kumimoji="1" lang="zh-CN" altLang="en-US" sz="3600">
                <a:latin typeface="Times New Roman" charset="0"/>
              </a:rPr>
              <a:t>个</a:t>
            </a:r>
            <a:r>
              <a:rPr kumimoji="1" lang="en-US" altLang="zh-CN" sz="3600">
                <a:latin typeface="Times New Roman" charset="0"/>
              </a:rPr>
              <a:t>3</a:t>
            </a:r>
            <a:r>
              <a:rPr kumimoji="1" lang="zh-CN" altLang="en-US" sz="3600">
                <a:latin typeface="Times New Roman" charset="0"/>
              </a:rPr>
              <a:t>相乘。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600">
                <a:latin typeface="Times New Roman" charset="0"/>
              </a:rPr>
              <a:t>（</a:t>
            </a:r>
            <a:r>
              <a:rPr kumimoji="1" lang="en-US" altLang="zh-CN" sz="3600">
                <a:latin typeface="Times New Roman" charset="0"/>
              </a:rPr>
              <a:t>7</a:t>
            </a:r>
            <a:r>
              <a:rPr kumimoji="1" lang="zh-CN" altLang="en-US" sz="3600">
                <a:latin typeface="Times New Roman" charset="0"/>
              </a:rPr>
              <a:t>）平方等于它本身的数是</a:t>
            </a:r>
            <a:r>
              <a:rPr kumimoji="1" lang="zh-CN" altLang="en-US" sz="3600" u="sng">
                <a:latin typeface="Times New Roman" charset="0"/>
              </a:rPr>
              <a:t>                     </a:t>
            </a:r>
            <a:r>
              <a:rPr kumimoji="1" lang="zh-CN" altLang="en-US" sz="3600">
                <a:latin typeface="Times New Roman" charset="0"/>
              </a:rPr>
              <a:t>， 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600">
                <a:latin typeface="Times New Roman" charset="0"/>
              </a:rPr>
              <a:t>          立方等于它本身的数是</a:t>
            </a:r>
            <a:r>
              <a:rPr kumimoji="1" lang="zh-CN" altLang="en-US" sz="3600" u="sng">
                <a:latin typeface="Times New Roman" charset="0"/>
              </a:rPr>
              <a:t>                 </a:t>
            </a:r>
            <a:r>
              <a:rPr kumimoji="1" lang="zh-CN" altLang="en-US" sz="3600">
                <a:latin typeface="Times New Roman" charset="0"/>
              </a:rPr>
              <a:t>。</a:t>
            </a:r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5562600" y="4343401"/>
            <a:ext cx="1066800" cy="5889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10</a:t>
            </a:r>
          </a:p>
        </p:txBody>
      </p: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7772400" y="5181600"/>
            <a:ext cx="1828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0,1</a:t>
            </a:r>
          </a:p>
        </p:txBody>
      </p:sp>
      <p:sp>
        <p:nvSpPr>
          <p:cNvPr id="14364" name="Text Box 28"/>
          <p:cNvSpPr txBox="1">
            <a:spLocks noChangeArrowheads="1"/>
          </p:cNvSpPr>
          <p:nvPr/>
        </p:nvSpPr>
        <p:spPr bwMode="auto">
          <a:xfrm>
            <a:off x="7596188" y="5945189"/>
            <a:ext cx="152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charset="0"/>
              </a:rPr>
              <a:t>0, 1 ,–1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098529346"/>
      </p:ext>
    </p:extLst>
  </p:cSld>
  <p:clrMapOvr>
    <a:masterClrMapping/>
  </p:clrMapOvr>
  <p:transition advTm="10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utoUpdateAnimBg="0"/>
      <p:bldP spid="14344" grpId="0" autoUpdateAnimBg="0"/>
      <p:bldP spid="14345" grpId="0" autoUpdateAnimBg="0"/>
      <p:bldP spid="14346" grpId="0" autoUpdateAnimBg="0"/>
      <p:bldP spid="14347" grpId="0" autoUpdateAnimBg="0"/>
      <p:bldP spid="14353" grpId="0" autoUpdateAnimBg="0"/>
      <p:bldP spid="14354" grpId="0" autoUpdateAnimBg="0"/>
      <p:bldP spid="14355" grpId="0" autoUpdateAnimBg="0"/>
      <p:bldP spid="14356" grpId="0" autoUpdateAnimBg="0"/>
      <p:bldP spid="14358" grpId="0" autoUpdateAnimBg="0"/>
      <p:bldP spid="14359" grpId="0" autoUpdateAnimBg="0"/>
      <p:bldP spid="14361" grpId="0" autoUpdateAnimBg="0"/>
      <p:bldP spid="14362" grpId="0" animBg="1" autoUpdateAnimBg="0"/>
      <p:bldP spid="14363" grpId="0" autoUpdateAnimBg="0"/>
      <p:bldP spid="14364" grpId="0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182813" y="1557337"/>
            <a:ext cx="8305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>
                <a:latin typeface="Times New Roman" charset="0"/>
              </a:rPr>
              <a:t>（</a:t>
            </a:r>
            <a:r>
              <a:rPr kumimoji="1" lang="en-US" altLang="zh-CN" sz="3600">
                <a:latin typeface="Times New Roman" charset="0"/>
              </a:rPr>
              <a:t>1</a:t>
            </a:r>
            <a:r>
              <a:rPr kumimoji="1" lang="zh-CN" altLang="en-US" sz="3600">
                <a:latin typeface="Times New Roman" charset="0"/>
              </a:rPr>
              <a:t>）计算：</a:t>
            </a:r>
            <a:r>
              <a:rPr kumimoji="1" lang="en-US" altLang="zh-CN" sz="3600">
                <a:latin typeface="Times New Roman" charset="0"/>
              </a:rPr>
              <a:t>(-3)</a:t>
            </a:r>
            <a:r>
              <a:rPr kumimoji="1" lang="en-US" altLang="zh-CN" sz="3600" baseline="30000">
                <a:latin typeface="Times New Roman" charset="0"/>
              </a:rPr>
              <a:t>3</a:t>
            </a:r>
            <a:r>
              <a:rPr kumimoji="1" lang="en-US" altLang="zh-CN" sz="3600">
                <a:latin typeface="Times New Roman" charset="0"/>
              </a:rPr>
              <a:t>,     (-1.5)</a:t>
            </a:r>
            <a:r>
              <a:rPr kumimoji="1" lang="en-US" altLang="zh-CN" sz="3600" baseline="30000">
                <a:latin typeface="Times New Roman" charset="0"/>
              </a:rPr>
              <a:t>2</a:t>
            </a:r>
            <a:r>
              <a:rPr kumimoji="1" lang="en-US" altLang="zh-CN" sz="3600">
                <a:latin typeface="Times New Roman" charset="0"/>
              </a:rPr>
              <a:t>,</a:t>
            </a:r>
            <a:r>
              <a:rPr kumimoji="1" lang="en-US" altLang="zh-CN" sz="4000">
                <a:latin typeface="Times New Roman" charset="0"/>
              </a:rPr>
              <a:t>      </a:t>
            </a:r>
            <a:endParaRPr kumimoji="1" lang="en-US" altLang="zh-CN" sz="2400">
              <a:latin typeface="Times New Roman" charset="0"/>
            </a:endParaRPr>
          </a:p>
        </p:txBody>
      </p:sp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7821613" y="1341438"/>
          <a:ext cx="1524000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7" r:id="rId4" imgW="418918" imgH="393529" progId="Equation.3">
                  <p:embed/>
                </p:oleObj>
              </mc:Choice>
              <mc:Fallback>
                <p:oleObj r:id="rId4" imgW="418918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1613" y="1341438"/>
                        <a:ext cx="1524000" cy="1192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886450" y="3233738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021013" y="2565400"/>
            <a:ext cx="746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  <a:latin typeface="Times New Roman" charset="0"/>
              </a:rPr>
              <a:t>解：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(-3)</a:t>
            </a:r>
            <a:r>
              <a:rPr kumimoji="1" lang="en-US" altLang="zh-CN" sz="3600" baseline="30000">
                <a:solidFill>
                  <a:srgbClr val="0000FF"/>
                </a:solidFill>
                <a:latin typeface="Times New Roman" charset="0"/>
              </a:rPr>
              <a:t>3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 = - (3</a:t>
            </a:r>
            <a:r>
              <a:rPr kumimoji="1" lang="en-US" altLang="zh-CN" sz="3600">
                <a:solidFill>
                  <a:srgbClr val="0000FF"/>
                </a:solidFill>
                <a:latin typeface="宋体" charset="-122"/>
              </a:rPr>
              <a:t>×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3</a:t>
            </a:r>
            <a:r>
              <a:rPr kumimoji="1" lang="en-US" altLang="zh-CN" sz="3600">
                <a:solidFill>
                  <a:srgbClr val="0000FF"/>
                </a:solidFill>
                <a:latin typeface="宋体" charset="-122"/>
              </a:rPr>
              <a:t>×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3)= - 27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021013" y="3646488"/>
            <a:ext cx="6858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  <a:latin typeface="Times New Roman" charset="0"/>
              </a:rPr>
              <a:t>解：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(-1.5)</a:t>
            </a:r>
            <a:r>
              <a:rPr kumimoji="1" lang="en-US" altLang="zh-CN" sz="3600" baseline="30000">
                <a:solidFill>
                  <a:srgbClr val="0000FF"/>
                </a:solidFill>
                <a:latin typeface="Times New Roman" charset="0"/>
              </a:rPr>
              <a:t>2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 = 1.5 </a:t>
            </a:r>
            <a:r>
              <a:rPr kumimoji="1" lang="en-US" altLang="zh-CN" sz="3600">
                <a:solidFill>
                  <a:srgbClr val="0000FF"/>
                </a:solidFill>
                <a:latin typeface="宋体" charset="-122"/>
              </a:rPr>
              <a:t>×</a:t>
            </a:r>
            <a:r>
              <a:rPr kumimoji="1" lang="en-US" altLang="zh-CN" sz="3600">
                <a:solidFill>
                  <a:srgbClr val="0000FF"/>
                </a:solidFill>
                <a:latin typeface="Times New Roman" charset="0"/>
              </a:rPr>
              <a:t>1.5 =2.25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86164" y="5734050"/>
            <a:ext cx="5832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>
                <a:solidFill>
                  <a:srgbClr val="FF0000"/>
                </a:solidFill>
                <a:latin typeface="Times New Roman" charset="0"/>
              </a:rPr>
              <a:t>先定符号，再算绝对值。</a:t>
            </a:r>
          </a:p>
        </p:txBody>
      </p:sp>
      <p:graphicFrame>
        <p:nvGraphicFramePr>
          <p:cNvPr id="15378" name="Object 18"/>
          <p:cNvGraphicFramePr>
            <a:graphicFrameLocks noChangeAspect="1"/>
          </p:cNvGraphicFramePr>
          <p:nvPr/>
        </p:nvGraphicFramePr>
        <p:xfrm>
          <a:off x="3097213" y="4365626"/>
          <a:ext cx="3810000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8" name="Equation" r:id="rId6" imgW="1473120" imgH="469800" progId="Equation.3">
                  <p:embed/>
                </p:oleObj>
              </mc:Choice>
              <mc:Fallback>
                <p:oleObj name="Equation" r:id="rId6" imgW="147312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7213" y="4365626"/>
                        <a:ext cx="3810000" cy="121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65804963"/>
      </p:ext>
    </p:extLst>
  </p:cSld>
  <p:clrMapOvr>
    <a:masterClrMapping/>
  </p:clrMapOvr>
  <p:transition advTm="7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utoUpdateAnimBg="0"/>
      <p:bldP spid="15367" grpId="0" autoUpdateAnimBg="0"/>
      <p:bldP spid="15368" grpId="0" autoUpdateAnimBg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992313" y="549275"/>
            <a:ext cx="7620000" cy="275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例</a:t>
            </a:r>
            <a:r>
              <a:rPr kumimoji="1" lang="en-US" altLang="zh-CN">
                <a:latin typeface="宋体" charset="-122"/>
              </a:rPr>
              <a:t>3  </a:t>
            </a:r>
            <a:r>
              <a:rPr kumimoji="1" lang="zh-CN" altLang="en-US">
                <a:latin typeface="宋体" charset="-122"/>
              </a:rPr>
              <a:t>观察下面三行数：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 </a:t>
            </a:r>
            <a:r>
              <a:rPr kumimoji="1" lang="en-US" altLang="zh-CN">
                <a:latin typeface="宋体" charset="-122"/>
              </a:rPr>
              <a:t>-2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4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64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；①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 </a:t>
            </a:r>
            <a:r>
              <a:rPr kumimoji="1" lang="en-US" altLang="zh-CN">
                <a:latin typeface="宋体" charset="-122"/>
              </a:rPr>
              <a:t>0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-30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66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；②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 </a:t>
            </a:r>
            <a:r>
              <a:rPr kumimoji="1" lang="en-US" altLang="zh-CN">
                <a:latin typeface="宋体" charset="-122"/>
              </a:rPr>
              <a:t>-1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-4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8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-16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32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 ③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1</a:t>
            </a:r>
            <a:r>
              <a:rPr kumimoji="1" lang="zh-CN" altLang="en-US">
                <a:latin typeface="宋体" charset="-122"/>
              </a:rPr>
              <a:t>）第①行数按什么规律排列？</a:t>
            </a:r>
          </a:p>
          <a:p>
            <a:pPr>
              <a:lnSpc>
                <a:spcPct val="120000"/>
              </a:lnSpc>
            </a:pPr>
            <a:r>
              <a:rPr kumimoji="1" lang="zh-CN" altLang="en-US"/>
              <a:t>（</a:t>
            </a:r>
            <a:r>
              <a:rPr kumimoji="1" lang="en-US" altLang="zh-CN"/>
              <a:t>2</a:t>
            </a:r>
            <a:r>
              <a:rPr kumimoji="1" lang="zh-CN" altLang="en-US"/>
              <a:t>）第② ③行数与第①行数分别有什么关系？</a:t>
            </a:r>
          </a:p>
          <a:p>
            <a:pPr>
              <a:lnSpc>
                <a:spcPct val="120000"/>
              </a:lnSpc>
            </a:pPr>
            <a:r>
              <a:rPr kumimoji="1" lang="zh-CN" altLang="en-US"/>
              <a:t>（</a:t>
            </a:r>
            <a:r>
              <a:rPr kumimoji="1" lang="en-US" altLang="zh-CN"/>
              <a:t>3</a:t>
            </a:r>
            <a:r>
              <a:rPr kumimoji="1" lang="zh-CN" altLang="en-US"/>
              <a:t>）取每行数的第</a:t>
            </a:r>
            <a:r>
              <a:rPr kumimoji="1" lang="en-US" altLang="zh-CN"/>
              <a:t>10</a:t>
            </a:r>
            <a:r>
              <a:rPr kumimoji="1" lang="zh-CN" altLang="en-US"/>
              <a:t>个数，计算这三个数的和</a:t>
            </a:r>
            <a:r>
              <a:rPr kumimoji="1" lang="en-US" altLang="zh-CN"/>
              <a:t>.</a:t>
            </a:r>
          </a:p>
          <a:p>
            <a:pPr>
              <a:lnSpc>
                <a:spcPct val="120000"/>
              </a:lnSpc>
            </a:pPr>
            <a:endParaRPr kumimoji="1" lang="en-US" altLang="zh-CN"/>
          </a:p>
        </p:txBody>
      </p:sp>
      <p:grpSp>
        <p:nvGrpSpPr>
          <p:cNvPr id="51204" name="Group 4"/>
          <p:cNvGrpSpPr>
            <a:grpSpLocks/>
          </p:cNvGrpSpPr>
          <p:nvPr/>
        </p:nvGrpSpPr>
        <p:grpSpPr bwMode="auto">
          <a:xfrm>
            <a:off x="2855913" y="4724400"/>
            <a:ext cx="5289550" cy="1320800"/>
            <a:chOff x="816" y="2771"/>
            <a:chExt cx="3332" cy="832"/>
          </a:xfrm>
        </p:grpSpPr>
        <p:sp>
          <p:nvSpPr>
            <p:cNvPr id="51205" name="Rectangle 5"/>
            <p:cNvSpPr>
              <a:spLocks noChangeArrowheads="1"/>
            </p:cNvSpPr>
            <p:nvPr/>
          </p:nvSpPr>
          <p:spPr bwMode="auto">
            <a:xfrm>
              <a:off x="816" y="2771"/>
              <a:ext cx="149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rgbClr val="0000FF"/>
                  </a:solidFill>
                  <a:latin typeface="宋体" charset="-122"/>
                </a:rPr>
                <a:t>解：（</a:t>
              </a:r>
              <a:r>
                <a:rPr kumimoji="1" lang="en-US" altLang="zh-CN">
                  <a:solidFill>
                    <a:srgbClr val="0000FF"/>
                  </a:solidFill>
                  <a:latin typeface="宋体" charset="-122"/>
                </a:rPr>
                <a:t>1</a:t>
              </a:r>
              <a:r>
                <a:rPr kumimoji="1" lang="zh-CN" altLang="en-US">
                  <a:solidFill>
                    <a:srgbClr val="0000FF"/>
                  </a:solidFill>
                  <a:latin typeface="宋体" charset="-122"/>
                </a:rPr>
                <a:t>）第①行数是</a:t>
              </a:r>
            </a:p>
          </p:txBody>
        </p:sp>
        <p:graphicFrame>
          <p:nvGraphicFramePr>
            <p:cNvPr id="51206" name="Object 6"/>
            <p:cNvGraphicFramePr>
              <a:graphicFrameLocks noChangeAspect="1"/>
            </p:cNvGraphicFramePr>
            <p:nvPr/>
          </p:nvGraphicFramePr>
          <p:xfrm>
            <a:off x="1488" y="3216"/>
            <a:ext cx="2660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139" name="Equation" r:id="rId4" imgW="1574640" imgH="228600" progId="Equation.DSMT4">
                    <p:embed/>
                  </p:oleObj>
                </mc:Choice>
                <mc:Fallback>
                  <p:oleObj name="Equation" r:id="rId4" imgW="1574640" imgH="228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8" y="3216"/>
                          <a:ext cx="2660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822913514"/>
      </p:ext>
    </p:extLst>
  </p:cSld>
  <p:clrMapOvr>
    <a:masterClrMapping/>
  </p:clrMapOvr>
  <p:transition advTm="6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919288" y="836613"/>
            <a:ext cx="789781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例</a:t>
            </a:r>
            <a:r>
              <a:rPr kumimoji="1" lang="en-US" altLang="zh-CN">
                <a:latin typeface="宋体" charset="-122"/>
              </a:rPr>
              <a:t>3  </a:t>
            </a:r>
            <a:r>
              <a:rPr kumimoji="1" lang="zh-CN" altLang="en-US">
                <a:latin typeface="宋体" charset="-122"/>
              </a:rPr>
              <a:t>观察下面三行数：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 </a:t>
            </a:r>
            <a:r>
              <a:rPr kumimoji="1" lang="en-US" altLang="zh-CN">
                <a:latin typeface="宋体" charset="-122"/>
              </a:rPr>
              <a:t>-2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4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64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；①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 </a:t>
            </a:r>
            <a:r>
              <a:rPr kumimoji="1" lang="en-US" altLang="zh-CN">
                <a:latin typeface="宋体" charset="-122"/>
              </a:rPr>
              <a:t>0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-30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66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；②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    </a:t>
            </a:r>
            <a:r>
              <a:rPr kumimoji="1" lang="en-US" altLang="zh-CN">
                <a:latin typeface="宋体" charset="-122"/>
              </a:rPr>
              <a:t>-1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-4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8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-16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32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  ③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2</a:t>
            </a:r>
            <a:r>
              <a:rPr kumimoji="1" lang="zh-CN" altLang="en-US">
                <a:latin typeface="宋体" charset="-122"/>
              </a:rPr>
              <a:t>）第② ③行数与第①行数分别有什么关系？</a:t>
            </a:r>
          </a:p>
        </p:txBody>
      </p:sp>
      <p:grpSp>
        <p:nvGrpSpPr>
          <p:cNvPr id="52228" name="Group 4"/>
          <p:cNvGrpSpPr>
            <a:grpSpLocks/>
          </p:cNvGrpSpPr>
          <p:nvPr/>
        </p:nvGrpSpPr>
        <p:grpSpPr bwMode="auto">
          <a:xfrm>
            <a:off x="2424114" y="3624263"/>
            <a:ext cx="6869113" cy="1320800"/>
            <a:chOff x="768" y="2771"/>
            <a:chExt cx="4327" cy="832"/>
          </a:xfrm>
        </p:grpSpPr>
        <p:sp>
          <p:nvSpPr>
            <p:cNvPr id="52229" name="Rectangle 5"/>
            <p:cNvSpPr>
              <a:spLocks noChangeArrowheads="1"/>
            </p:cNvSpPr>
            <p:nvPr/>
          </p:nvSpPr>
          <p:spPr bwMode="auto">
            <a:xfrm>
              <a:off x="768" y="2771"/>
              <a:ext cx="302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rgbClr val="0000FF"/>
                  </a:solidFill>
                  <a:latin typeface="宋体" charset="-122"/>
                </a:rPr>
                <a:t>解：（</a:t>
              </a:r>
              <a:r>
                <a:rPr kumimoji="1" lang="en-US" altLang="zh-CN">
                  <a:solidFill>
                    <a:srgbClr val="0000FF"/>
                  </a:solidFill>
                  <a:latin typeface="宋体" charset="-122"/>
                </a:rPr>
                <a:t>2</a:t>
              </a:r>
              <a:r>
                <a:rPr kumimoji="1" lang="zh-CN" altLang="en-US">
                  <a:solidFill>
                    <a:srgbClr val="0000FF"/>
                  </a:solidFill>
                  <a:latin typeface="宋体" charset="-122"/>
                </a:rPr>
                <a:t>）第②行数是第①行相应的数加</a:t>
              </a:r>
              <a:r>
                <a:rPr kumimoji="1" lang="en-US" altLang="zh-CN">
                  <a:solidFill>
                    <a:srgbClr val="0000FF"/>
                  </a:solidFill>
                  <a:latin typeface="宋体" charset="-122"/>
                </a:rPr>
                <a:t>2</a:t>
              </a:r>
              <a:r>
                <a:rPr kumimoji="1" lang="zh-CN" altLang="en-US">
                  <a:solidFill>
                    <a:srgbClr val="0000FF"/>
                  </a:solidFill>
                  <a:latin typeface="宋体" charset="-122"/>
                </a:rPr>
                <a:t>，即</a:t>
              </a:r>
            </a:p>
          </p:txBody>
        </p:sp>
        <p:graphicFrame>
          <p:nvGraphicFramePr>
            <p:cNvPr id="52230" name="Object 6"/>
            <p:cNvGraphicFramePr>
              <a:graphicFrameLocks noChangeAspect="1"/>
            </p:cNvGraphicFramePr>
            <p:nvPr/>
          </p:nvGraphicFramePr>
          <p:xfrm>
            <a:off x="912" y="3216"/>
            <a:ext cx="4183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165" name="Equation" r:id="rId4" imgW="2476440" imgH="228600" progId="Equation.DSMT4">
                    <p:embed/>
                  </p:oleObj>
                </mc:Choice>
                <mc:Fallback>
                  <p:oleObj name="Equation" r:id="rId4" imgW="2476440" imgH="228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2" y="3216"/>
                          <a:ext cx="4183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424113" y="4992688"/>
            <a:ext cx="445506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宋体" charset="-122"/>
              </a:rPr>
              <a:t>      </a:t>
            </a:r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第③行数是第①行相应的除以</a:t>
            </a:r>
            <a:r>
              <a:rPr kumimoji="1" lang="en-US" altLang="zh-CN">
                <a:solidFill>
                  <a:srgbClr val="0000FF"/>
                </a:solidFill>
                <a:latin typeface="宋体" charset="-122"/>
              </a:rPr>
              <a:t>2</a:t>
            </a:r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，即</a:t>
            </a:r>
          </a:p>
        </p:txBody>
      </p:sp>
      <p:graphicFrame>
        <p:nvGraphicFramePr>
          <p:cNvPr id="52235" name="Object 11"/>
          <p:cNvGraphicFramePr>
            <a:graphicFrameLocks noChangeAspect="1"/>
          </p:cNvGraphicFramePr>
          <p:nvPr/>
        </p:nvGraphicFramePr>
        <p:xfrm>
          <a:off x="2208213" y="5734050"/>
          <a:ext cx="7453312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6" name="公式" r:id="rId6" imgW="3187440" imgH="228600" progId="Equation.3">
                  <p:embed/>
                </p:oleObj>
              </mc:Choice>
              <mc:Fallback>
                <p:oleObj name="公式" r:id="rId6" imgW="31874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8213" y="5734050"/>
                        <a:ext cx="7453312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12743118"/>
      </p:ext>
    </p:extLst>
  </p:cSld>
  <p:clrMapOvr>
    <a:masterClrMapping/>
  </p:clrMapOvr>
  <p:transition advTm="1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3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860550" y="844550"/>
            <a:ext cx="7620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例</a:t>
            </a:r>
            <a:r>
              <a:rPr kumimoji="1" lang="en-US" altLang="zh-CN">
                <a:latin typeface="宋体" charset="-122"/>
              </a:rPr>
              <a:t>3  </a:t>
            </a:r>
            <a:r>
              <a:rPr kumimoji="1" lang="zh-CN" altLang="en-US">
                <a:latin typeface="宋体" charset="-122"/>
              </a:rPr>
              <a:t>观察下面三行数：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</a:t>
            </a:r>
            <a:r>
              <a:rPr kumimoji="1" lang="en-US" altLang="zh-CN">
                <a:latin typeface="宋体" charset="-122"/>
              </a:rPr>
              <a:t>-2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4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64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；①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</a:t>
            </a:r>
            <a:r>
              <a:rPr kumimoji="1" lang="en-US" altLang="zh-CN">
                <a:latin typeface="宋体" charset="-122"/>
              </a:rPr>
              <a:t>0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18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-30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66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</a:t>
            </a:r>
            <a:r>
              <a:rPr kumimoji="1" lang="zh-CN" altLang="en-US">
                <a:latin typeface="宋体" charset="-122"/>
              </a:rPr>
              <a:t>；②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 </a:t>
            </a:r>
            <a:r>
              <a:rPr kumimoji="1" lang="en-US" altLang="zh-CN">
                <a:latin typeface="宋体" charset="-122"/>
              </a:rPr>
              <a:t>-1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2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-4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8</a:t>
            </a:r>
            <a:r>
              <a:rPr kumimoji="1" lang="zh-CN" altLang="en-US">
                <a:latin typeface="宋体" charset="-122"/>
              </a:rPr>
              <a:t>，  </a:t>
            </a:r>
            <a:r>
              <a:rPr kumimoji="1" lang="en-US" altLang="zh-CN">
                <a:latin typeface="宋体" charset="-122"/>
              </a:rPr>
              <a:t>-16</a:t>
            </a:r>
            <a:r>
              <a:rPr kumimoji="1" lang="zh-CN" altLang="en-US">
                <a:latin typeface="宋体" charset="-122"/>
              </a:rPr>
              <a:t>， </a:t>
            </a:r>
            <a:r>
              <a:rPr kumimoji="1" lang="en-US" altLang="zh-CN">
                <a:latin typeface="宋体" charset="-122"/>
              </a:rPr>
              <a:t>32</a:t>
            </a:r>
            <a:r>
              <a:rPr kumimoji="1" lang="zh-CN" altLang="en-US">
                <a:latin typeface="宋体" charset="-122"/>
              </a:rPr>
              <a:t>，</a:t>
            </a:r>
            <a:r>
              <a:rPr kumimoji="1" lang="en-US" altLang="zh-CN">
                <a:latin typeface="宋体" charset="-122"/>
              </a:rPr>
              <a:t>… ③</a:t>
            </a:r>
          </a:p>
          <a:p>
            <a:pPr>
              <a:lnSpc>
                <a:spcPct val="120000"/>
              </a:lnSpc>
            </a:pPr>
            <a:r>
              <a:rPr kumimoji="1" lang="zh-CN" altLang="en-US">
                <a:latin typeface="宋体" charset="-122"/>
              </a:rPr>
              <a:t>（</a:t>
            </a:r>
            <a:r>
              <a:rPr kumimoji="1" lang="en-US" altLang="zh-CN">
                <a:latin typeface="宋体" charset="-122"/>
              </a:rPr>
              <a:t>3</a:t>
            </a:r>
            <a:r>
              <a:rPr kumimoji="1" lang="zh-CN" altLang="en-US">
                <a:latin typeface="宋体" charset="-122"/>
              </a:rPr>
              <a:t>）取每行数的第</a:t>
            </a:r>
            <a:r>
              <a:rPr kumimoji="1" lang="en-US" altLang="zh-CN">
                <a:latin typeface="宋体" charset="-122"/>
              </a:rPr>
              <a:t>10</a:t>
            </a:r>
            <a:r>
              <a:rPr kumimoji="1" lang="zh-CN" altLang="en-US">
                <a:latin typeface="宋体" charset="-122"/>
              </a:rPr>
              <a:t>个数，计算这三个数的和</a:t>
            </a:r>
            <a:r>
              <a:rPr kumimoji="1" lang="en-US" altLang="zh-CN">
                <a:latin typeface="宋体" charset="-122"/>
              </a:rPr>
              <a:t>.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2424114" y="3695700"/>
            <a:ext cx="3993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解：（</a:t>
            </a:r>
            <a:r>
              <a:rPr kumimoji="1" lang="en-US" altLang="zh-CN">
                <a:solidFill>
                  <a:srgbClr val="0000FF"/>
                </a:solidFill>
                <a:latin typeface="宋体" charset="-122"/>
              </a:rPr>
              <a:t>3</a:t>
            </a:r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）每行数中的第</a:t>
            </a:r>
            <a:r>
              <a:rPr kumimoji="1" lang="en-US" altLang="zh-CN">
                <a:solidFill>
                  <a:srgbClr val="0000FF"/>
                </a:solidFill>
                <a:latin typeface="宋体" charset="-122"/>
              </a:rPr>
              <a:t>10</a:t>
            </a:r>
            <a:r>
              <a:rPr kumimoji="1" lang="zh-CN" altLang="en-US">
                <a:solidFill>
                  <a:srgbClr val="0000FF"/>
                </a:solidFill>
                <a:latin typeface="宋体" charset="-122"/>
              </a:rPr>
              <a:t>个数的和是</a:t>
            </a:r>
          </a:p>
        </p:txBody>
      </p:sp>
      <p:graphicFrame>
        <p:nvGraphicFramePr>
          <p:cNvPr id="53254" name="Object 6"/>
          <p:cNvGraphicFramePr>
            <a:graphicFrameLocks noChangeAspect="1"/>
          </p:cNvGraphicFramePr>
          <p:nvPr/>
        </p:nvGraphicFramePr>
        <p:xfrm>
          <a:off x="3109913" y="4249738"/>
          <a:ext cx="53070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7" name="Equation" r:id="rId4" imgW="2171520" imgH="736560" progId="Equation.DSMT4">
                  <p:embed/>
                </p:oleObj>
              </mc:Choice>
              <mc:Fallback>
                <p:oleObj name="Equation" r:id="rId4" imgW="2171520" imgH="7365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61653"/>
                      <a:stretch>
                        <a:fillRect/>
                      </a:stretch>
                    </p:blipFill>
                    <p:spPr bwMode="auto">
                      <a:xfrm>
                        <a:off x="3109913" y="4249738"/>
                        <a:ext cx="5307012" cy="69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7" name="Object 9"/>
          <p:cNvGraphicFramePr>
            <a:graphicFrameLocks noChangeAspect="1"/>
          </p:cNvGraphicFramePr>
          <p:nvPr/>
        </p:nvGraphicFramePr>
        <p:xfrm>
          <a:off x="9120189" y="1341438"/>
          <a:ext cx="113982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8" name="公式" r:id="rId6" imgW="406080" imgH="228600" progId="Equation.3">
                  <p:embed/>
                </p:oleObj>
              </mc:Choice>
              <mc:Fallback>
                <p:oleObj name="公式" r:id="rId6" imgW="406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0189" y="1341438"/>
                        <a:ext cx="1139825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8" name="Object 10"/>
          <p:cNvGraphicFramePr>
            <a:graphicFrameLocks noChangeAspect="1"/>
          </p:cNvGraphicFramePr>
          <p:nvPr/>
        </p:nvGraphicFramePr>
        <p:xfrm>
          <a:off x="8759825" y="1916113"/>
          <a:ext cx="181610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99" name="公式" r:id="rId8" imgW="647640" imgH="228600" progId="Equation.3">
                  <p:embed/>
                </p:oleObj>
              </mc:Choice>
              <mc:Fallback>
                <p:oleObj name="公式" r:id="rId8" imgW="647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59825" y="1916113"/>
                        <a:ext cx="1816100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9" name="Object 11"/>
          <p:cNvGraphicFramePr>
            <a:graphicFrameLocks noChangeAspect="1"/>
          </p:cNvGraphicFramePr>
          <p:nvPr/>
        </p:nvGraphicFramePr>
        <p:xfrm>
          <a:off x="8543925" y="2427288"/>
          <a:ext cx="2065338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0" name="公式" r:id="rId10" imgW="736560" imgH="228600" progId="Equation.3">
                  <p:embed/>
                </p:oleObj>
              </mc:Choice>
              <mc:Fallback>
                <p:oleObj name="公式" r:id="rId10" imgW="7365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43925" y="2427288"/>
                        <a:ext cx="2065338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0" name="Object 12"/>
          <p:cNvGraphicFramePr>
            <a:graphicFrameLocks noChangeAspect="1"/>
          </p:cNvGraphicFramePr>
          <p:nvPr/>
        </p:nvGraphicFramePr>
        <p:xfrm>
          <a:off x="3143251" y="4941888"/>
          <a:ext cx="530701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1" name="Equation" r:id="rId12" imgW="2171520" imgH="736560" progId="Equation.DSMT4">
                  <p:embed/>
                </p:oleObj>
              </mc:Choice>
              <mc:Fallback>
                <p:oleObj name="Equation" r:id="rId12" imgW="2171520" imgH="7365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35884" b="28232"/>
                      <a:stretch>
                        <a:fillRect/>
                      </a:stretch>
                    </p:blipFill>
                    <p:spPr bwMode="auto">
                      <a:xfrm>
                        <a:off x="3143251" y="4941888"/>
                        <a:ext cx="5307013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1" name="Object 13"/>
          <p:cNvGraphicFramePr>
            <a:graphicFrameLocks noChangeAspect="1"/>
          </p:cNvGraphicFramePr>
          <p:nvPr/>
        </p:nvGraphicFramePr>
        <p:xfrm>
          <a:off x="3143251" y="5661026"/>
          <a:ext cx="5256213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2" name="Equation" r:id="rId13" imgW="2171520" imgH="736560" progId="Equation.DSMT4">
                  <p:embed/>
                </p:oleObj>
              </mc:Choice>
              <mc:Fallback>
                <p:oleObj name="Equation" r:id="rId13" imgW="2171520" imgH="7365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7810" r="957" b="-11699"/>
                      <a:stretch>
                        <a:fillRect/>
                      </a:stretch>
                    </p:blipFill>
                    <p:spPr bwMode="auto">
                      <a:xfrm>
                        <a:off x="3143251" y="5661026"/>
                        <a:ext cx="5256213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97893705"/>
      </p:ext>
    </p:extLst>
  </p:cSld>
  <p:clrMapOvr>
    <a:masterClrMapping/>
  </p:clrMapOvr>
  <p:transition advTm="8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7620000" y="29718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17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7848600" y="35052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-11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8839200" y="41148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-1</a:t>
            </a:r>
          </a:p>
        </p:txBody>
      </p:sp>
      <p:grpSp>
        <p:nvGrpSpPr>
          <p:cNvPr id="63494" name="Group 6"/>
          <p:cNvGrpSpPr>
            <a:grpSpLocks/>
          </p:cNvGrpSpPr>
          <p:nvPr/>
        </p:nvGrpSpPr>
        <p:grpSpPr bwMode="auto">
          <a:xfrm>
            <a:off x="2514600" y="2438400"/>
            <a:ext cx="7620000" cy="2819400"/>
            <a:chOff x="624" y="1536"/>
            <a:chExt cx="4800" cy="1776"/>
          </a:xfrm>
        </p:grpSpPr>
        <p:grpSp>
          <p:nvGrpSpPr>
            <p:cNvPr id="63495" name="Group 7"/>
            <p:cNvGrpSpPr>
              <a:grpSpLocks/>
            </p:cNvGrpSpPr>
            <p:nvPr/>
          </p:nvGrpSpPr>
          <p:grpSpPr bwMode="auto">
            <a:xfrm>
              <a:off x="624" y="1536"/>
              <a:ext cx="4800" cy="1440"/>
              <a:chOff x="624" y="1008"/>
              <a:chExt cx="4800" cy="1440"/>
            </a:xfrm>
          </p:grpSpPr>
          <p:sp>
            <p:nvSpPr>
              <p:cNvPr id="63496" name="Text Box 8"/>
              <p:cNvSpPr txBox="1">
                <a:spLocks noChangeArrowheads="1"/>
              </p:cNvSpPr>
              <p:nvPr/>
            </p:nvSpPr>
            <p:spPr bwMode="auto">
              <a:xfrm>
                <a:off x="624" y="1008"/>
                <a:ext cx="4800" cy="13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dirty="0">
                    <a:latin typeface="Times New Roman" charset="0"/>
                  </a:rPr>
                  <a:t>1.</a:t>
                </a:r>
                <a:r>
                  <a:rPr kumimoji="1" lang="zh-CN" altLang="en-US" sz="2400" dirty="0">
                    <a:latin typeface="Times New Roman" charset="0"/>
                  </a:rPr>
                  <a:t>计算：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zh-CN" altLang="en-US" sz="2400" dirty="0">
                    <a:latin typeface="Times New Roman" charset="0"/>
                  </a:rPr>
                  <a:t>   （</a:t>
                </a:r>
                <a:r>
                  <a:rPr kumimoji="1" lang="en-US" altLang="zh-CN" sz="2400" dirty="0">
                    <a:latin typeface="Times New Roman" charset="0"/>
                  </a:rPr>
                  <a:t>1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dirty="0">
                    <a:latin typeface="Times New Roman" charset="0"/>
                  </a:rPr>
                  <a:t>18 – 6÷</a:t>
                </a:r>
                <a:r>
                  <a:rPr kumimoji="1" lang="zh-CN" altLang="en-US" sz="2400" dirty="0">
                    <a:latin typeface="Times New Roman" charset="0"/>
                  </a:rPr>
                  <a:t>（</a:t>
                </a:r>
                <a:r>
                  <a:rPr kumimoji="1" lang="en-US" altLang="zh-CN" sz="2400" dirty="0">
                    <a:latin typeface="Times New Roman" charset="0"/>
                  </a:rPr>
                  <a:t>-2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dirty="0">
                    <a:latin typeface="Times New Roman" charset="0"/>
                  </a:rPr>
                  <a:t>×</a:t>
                </a:r>
                <a:r>
                  <a:rPr kumimoji="1" lang="zh-CN" altLang="en-US" sz="2400" dirty="0">
                    <a:latin typeface="Times New Roman" charset="0"/>
                  </a:rPr>
                  <a:t>（</a:t>
                </a:r>
                <a:r>
                  <a:rPr kumimoji="1" lang="en-US" altLang="zh-CN" sz="2400" dirty="0">
                    <a:latin typeface="Times New Roman" charset="0"/>
                  </a:rPr>
                  <a:t>- —</a:t>
                </a:r>
                <a:r>
                  <a:rPr kumimoji="1" lang="zh-CN" altLang="en-US" sz="2400" dirty="0">
                    <a:latin typeface="Times New Roman" charset="0"/>
                  </a:rPr>
                  <a:t>） ；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zh-CN" altLang="en-US" sz="2400" dirty="0">
                    <a:latin typeface="Times New Roman" charset="0"/>
                  </a:rPr>
                  <a:t>   （</a:t>
                </a:r>
                <a:r>
                  <a:rPr kumimoji="1" lang="en-US" altLang="zh-CN" sz="2400" dirty="0">
                    <a:latin typeface="Times New Roman" charset="0"/>
                  </a:rPr>
                  <a:t>2</a:t>
                </a:r>
                <a:r>
                  <a:rPr kumimoji="1" lang="zh-CN" altLang="en-US" sz="2400" dirty="0">
                    <a:latin typeface="Times New Roman" charset="0"/>
                  </a:rPr>
                  <a:t>）（</a:t>
                </a:r>
                <a:r>
                  <a:rPr kumimoji="1" lang="en-US" altLang="zh-CN" sz="2400" dirty="0">
                    <a:latin typeface="Times New Roman" charset="0"/>
                  </a:rPr>
                  <a:t>-3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baseline="56000" dirty="0">
                    <a:latin typeface="Times New Roman" charset="0"/>
                  </a:rPr>
                  <a:t>2</a:t>
                </a:r>
                <a:r>
                  <a:rPr kumimoji="1" lang="en-US" altLang="zh-CN" sz="2400" dirty="0">
                    <a:latin typeface="Times New Roman" charset="0"/>
                  </a:rPr>
                  <a:t> ×</a:t>
                </a:r>
                <a:r>
                  <a:rPr kumimoji="1" lang="zh-CN" altLang="en-US" sz="2400" dirty="0">
                    <a:latin typeface="Times New Roman" charset="0"/>
                  </a:rPr>
                  <a:t>［</a:t>
                </a:r>
                <a:r>
                  <a:rPr kumimoji="1" lang="en-US" altLang="zh-CN" sz="2400" dirty="0">
                    <a:latin typeface="Times New Roman" charset="0"/>
                  </a:rPr>
                  <a:t>- —  +</a:t>
                </a:r>
                <a:r>
                  <a:rPr kumimoji="1" lang="zh-CN" altLang="en-US" sz="2400" dirty="0">
                    <a:latin typeface="Times New Roman" charset="0"/>
                  </a:rPr>
                  <a:t>（</a:t>
                </a:r>
                <a:r>
                  <a:rPr kumimoji="1" lang="en-US" altLang="zh-CN" sz="2400" dirty="0">
                    <a:latin typeface="Times New Roman" charset="0"/>
                  </a:rPr>
                  <a:t>- — </a:t>
                </a:r>
                <a:r>
                  <a:rPr kumimoji="1" lang="zh-CN" altLang="en-US" sz="2400" dirty="0">
                    <a:latin typeface="Times New Roman" charset="0"/>
                  </a:rPr>
                  <a:t>）］ ；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zh-CN" altLang="en-US" sz="2400" dirty="0">
                    <a:latin typeface="Times New Roman" charset="0"/>
                  </a:rPr>
                  <a:t>   （</a:t>
                </a:r>
                <a:r>
                  <a:rPr kumimoji="1" lang="en-US" altLang="zh-CN" sz="2400" dirty="0">
                    <a:latin typeface="Times New Roman" charset="0"/>
                  </a:rPr>
                  <a:t>3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dirty="0">
                    <a:latin typeface="Times New Roman" charset="0"/>
                  </a:rPr>
                  <a:t>— ×</a:t>
                </a:r>
                <a:r>
                  <a:rPr kumimoji="1" lang="zh-CN" altLang="en-US" sz="2400" dirty="0">
                    <a:latin typeface="Times New Roman" charset="0"/>
                  </a:rPr>
                  <a:t>［</a:t>
                </a:r>
                <a:r>
                  <a:rPr kumimoji="1" lang="en-US" altLang="zh-CN" sz="2400" dirty="0">
                    <a:latin typeface="Times New Roman" charset="0"/>
                  </a:rPr>
                  <a:t>6 -</a:t>
                </a:r>
                <a:r>
                  <a:rPr kumimoji="1" lang="zh-CN" altLang="en-US" sz="2400" dirty="0">
                    <a:latin typeface="Times New Roman" charset="0"/>
                  </a:rPr>
                  <a:t>（</a:t>
                </a:r>
                <a:r>
                  <a:rPr kumimoji="1" lang="en-US" altLang="zh-CN" sz="2400" dirty="0">
                    <a:latin typeface="Times New Roman" charset="0"/>
                  </a:rPr>
                  <a:t>-3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baseline="56000" dirty="0">
                    <a:latin typeface="Times New Roman" charset="0"/>
                  </a:rPr>
                  <a:t>2</a:t>
                </a:r>
                <a:r>
                  <a:rPr kumimoji="1" lang="en-US" altLang="zh-CN" sz="2400" dirty="0">
                    <a:latin typeface="Times New Roman" charset="0"/>
                  </a:rPr>
                  <a:t>÷2+</a:t>
                </a:r>
                <a:r>
                  <a:rPr kumimoji="1" lang="zh-CN" altLang="en-US" sz="2400" dirty="0">
                    <a:latin typeface="Times New Roman" charset="0"/>
                  </a:rPr>
                  <a:t>（</a:t>
                </a:r>
                <a:r>
                  <a:rPr kumimoji="1" lang="en-US" altLang="zh-CN" sz="2400" dirty="0">
                    <a:latin typeface="Times New Roman" charset="0"/>
                  </a:rPr>
                  <a:t>- 1—</a:t>
                </a:r>
                <a:r>
                  <a:rPr kumimoji="1" lang="zh-CN" altLang="en-US" sz="2400" dirty="0">
                    <a:latin typeface="Times New Roman" charset="0"/>
                  </a:rPr>
                  <a:t>）</a:t>
                </a:r>
                <a:r>
                  <a:rPr kumimoji="1" lang="en-US" altLang="zh-CN" sz="2400" dirty="0">
                    <a:latin typeface="Times New Roman" charset="0"/>
                  </a:rPr>
                  <a:t>×—</a:t>
                </a:r>
                <a:r>
                  <a:rPr kumimoji="1" lang="zh-CN" altLang="en-US" sz="2400" dirty="0">
                    <a:latin typeface="Times New Roman" charset="0"/>
                  </a:rPr>
                  <a:t>］；</a:t>
                </a:r>
              </a:p>
            </p:txBody>
          </p:sp>
          <p:sp>
            <p:nvSpPr>
              <p:cNvPr id="63497" name="Text Box 9"/>
              <p:cNvSpPr txBox="1">
                <a:spLocks noChangeArrowheads="1"/>
              </p:cNvSpPr>
              <p:nvPr/>
            </p:nvSpPr>
            <p:spPr bwMode="auto">
              <a:xfrm>
                <a:off x="3000" y="1296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63498" name="Text Box 10"/>
              <p:cNvSpPr txBox="1">
                <a:spLocks noChangeArrowheads="1"/>
              </p:cNvSpPr>
              <p:nvPr/>
            </p:nvSpPr>
            <p:spPr bwMode="auto">
              <a:xfrm>
                <a:off x="2432" y="1792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63499" name="Text Box 11"/>
              <p:cNvSpPr txBox="1">
                <a:spLocks noChangeArrowheads="1"/>
              </p:cNvSpPr>
              <p:nvPr/>
            </p:nvSpPr>
            <p:spPr bwMode="auto">
              <a:xfrm>
                <a:off x="2440" y="1624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2</a:t>
                </a:r>
              </a:p>
            </p:txBody>
          </p:sp>
          <p:sp>
            <p:nvSpPr>
              <p:cNvPr id="63500" name="Text Box 12"/>
              <p:cNvSpPr txBox="1">
                <a:spLocks noChangeArrowheads="1"/>
              </p:cNvSpPr>
              <p:nvPr/>
            </p:nvSpPr>
            <p:spPr bwMode="auto">
              <a:xfrm>
                <a:off x="3136" y="1800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9</a:t>
                </a:r>
              </a:p>
            </p:txBody>
          </p:sp>
          <p:sp>
            <p:nvSpPr>
              <p:cNvPr id="63501" name="Text Box 13"/>
              <p:cNvSpPr txBox="1">
                <a:spLocks noChangeArrowheads="1"/>
              </p:cNvSpPr>
              <p:nvPr/>
            </p:nvSpPr>
            <p:spPr bwMode="auto">
              <a:xfrm>
                <a:off x="3144" y="1632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63502" name="Text Box 14"/>
              <p:cNvSpPr txBox="1">
                <a:spLocks noChangeArrowheads="1"/>
              </p:cNvSpPr>
              <p:nvPr/>
            </p:nvSpPr>
            <p:spPr bwMode="auto">
              <a:xfrm>
                <a:off x="3000" y="1456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63503" name="Text Box 15"/>
              <p:cNvSpPr txBox="1">
                <a:spLocks noChangeArrowheads="1"/>
              </p:cNvSpPr>
              <p:nvPr/>
            </p:nvSpPr>
            <p:spPr bwMode="auto">
              <a:xfrm>
                <a:off x="1296" y="1968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2</a:t>
                </a:r>
              </a:p>
            </p:txBody>
          </p:sp>
          <p:sp>
            <p:nvSpPr>
              <p:cNvPr id="63504" name="Text Box 16"/>
              <p:cNvSpPr txBox="1">
                <a:spLocks noChangeArrowheads="1"/>
              </p:cNvSpPr>
              <p:nvPr/>
            </p:nvSpPr>
            <p:spPr bwMode="auto">
              <a:xfrm>
                <a:off x="1296" y="2160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63505" name="Text Box 17"/>
              <p:cNvSpPr txBox="1">
                <a:spLocks noChangeArrowheads="1"/>
              </p:cNvSpPr>
              <p:nvPr/>
            </p:nvSpPr>
            <p:spPr bwMode="auto">
              <a:xfrm>
                <a:off x="3504" y="2160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63506" name="Text Box 18"/>
              <p:cNvSpPr txBox="1">
                <a:spLocks noChangeArrowheads="1"/>
              </p:cNvSpPr>
              <p:nvPr/>
            </p:nvSpPr>
            <p:spPr bwMode="auto">
              <a:xfrm>
                <a:off x="3984" y="1947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5</a:t>
                </a:r>
              </a:p>
            </p:txBody>
          </p:sp>
          <p:sp>
            <p:nvSpPr>
              <p:cNvPr id="63507" name="Text Box 19"/>
              <p:cNvSpPr txBox="1">
                <a:spLocks noChangeArrowheads="1"/>
              </p:cNvSpPr>
              <p:nvPr/>
            </p:nvSpPr>
            <p:spPr bwMode="auto">
              <a:xfrm>
                <a:off x="3984" y="2160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2</a:t>
                </a:r>
              </a:p>
            </p:txBody>
          </p:sp>
          <p:sp>
            <p:nvSpPr>
              <p:cNvPr id="63508" name="Text Box 20"/>
              <p:cNvSpPr txBox="1">
                <a:spLocks noChangeArrowheads="1"/>
              </p:cNvSpPr>
              <p:nvPr/>
            </p:nvSpPr>
            <p:spPr bwMode="auto">
              <a:xfrm>
                <a:off x="3504" y="1968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>
                    <a:latin typeface="Times New Roman" charset="0"/>
                  </a:rPr>
                  <a:t>1</a:t>
                </a:r>
              </a:p>
            </p:txBody>
          </p:sp>
        </p:grpSp>
        <p:sp>
          <p:nvSpPr>
            <p:cNvPr id="63509" name="Text Box 21"/>
            <p:cNvSpPr txBox="1">
              <a:spLocks noChangeArrowheads="1"/>
            </p:cNvSpPr>
            <p:nvPr/>
          </p:nvSpPr>
          <p:spPr bwMode="auto">
            <a:xfrm>
              <a:off x="768" y="3024"/>
              <a:ext cx="37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4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- 2</a:t>
              </a:r>
              <a:r>
                <a:rPr kumimoji="1" lang="en-US" altLang="zh-CN" sz="2400" baseline="56000" dirty="0">
                  <a:latin typeface="Times New Roman" charset="0"/>
                </a:rPr>
                <a:t>2 </a:t>
              </a:r>
              <a:r>
                <a:rPr kumimoji="1" lang="en-US" altLang="zh-CN" sz="2400" dirty="0">
                  <a:latin typeface="Times New Roman" charset="0"/>
                </a:rPr>
                <a:t>-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2</a:t>
              </a:r>
              <a:r>
                <a:rPr kumimoji="1" lang="en-US" altLang="zh-CN" sz="2400" dirty="0">
                  <a:latin typeface="Times New Roman" charset="0"/>
                </a:rPr>
                <a:t>  </a:t>
              </a:r>
              <a:endParaRPr kumimoji="1" lang="zh-CN" altLang="en-US" sz="2400" dirty="0">
                <a:latin typeface="Times New Roman" charset="0"/>
              </a:endParaRPr>
            </a:p>
          </p:txBody>
        </p:sp>
      </p:grpSp>
      <p:sp>
        <p:nvSpPr>
          <p:cNvPr id="63510" name="Text Box 22"/>
          <p:cNvSpPr txBox="1">
            <a:spLocks noChangeArrowheads="1"/>
          </p:cNvSpPr>
          <p:nvPr/>
        </p:nvSpPr>
        <p:spPr bwMode="auto">
          <a:xfrm>
            <a:off x="5638800" y="48006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-8</a:t>
            </a:r>
          </a:p>
        </p:txBody>
      </p:sp>
      <p:sp>
        <p:nvSpPr>
          <p:cNvPr id="63511" name="Text Box 23"/>
          <p:cNvSpPr txBox="1">
            <a:spLocks noChangeArrowheads="1"/>
          </p:cNvSpPr>
          <p:nvPr/>
        </p:nvSpPr>
        <p:spPr bwMode="auto">
          <a:xfrm>
            <a:off x="4114800" y="669926"/>
            <a:ext cx="4343400" cy="701675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有理数的混合运算</a:t>
            </a:r>
          </a:p>
        </p:txBody>
      </p:sp>
    </p:spTree>
    <p:extLst>
      <p:ext uri="{BB962C8B-B14F-4D97-AF65-F5344CB8AC3E}">
        <p14:creationId xmlns:p14="http://schemas.microsoft.com/office/powerpoint/2010/main" val="189970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utoUpdateAnimBg="0"/>
      <p:bldP spid="63492" grpId="0" autoUpdateAnimBg="0"/>
      <p:bldP spid="63493" grpId="0" autoUpdateAnimBg="0"/>
      <p:bldP spid="63510" grpId="0" autoUpdateAnimBg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608134" y="863024"/>
            <a:ext cx="3657600" cy="584775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bg1"/>
                </a:solidFill>
                <a:latin typeface="Times New Roman" charset="0"/>
                <a:ea typeface="楷体_GB2312" charset="0"/>
              </a:rPr>
              <a:t>有理数的混合运算</a:t>
            </a:r>
          </a:p>
        </p:txBody>
      </p:sp>
      <p:grpSp>
        <p:nvGrpSpPr>
          <p:cNvPr id="64518" name="Group 6"/>
          <p:cNvGrpSpPr>
            <a:grpSpLocks/>
          </p:cNvGrpSpPr>
          <p:nvPr/>
        </p:nvGrpSpPr>
        <p:grpSpPr bwMode="auto">
          <a:xfrm>
            <a:off x="2438400" y="2133600"/>
            <a:ext cx="7696200" cy="3786188"/>
            <a:chOff x="624" y="1440"/>
            <a:chExt cx="4848" cy="2385"/>
          </a:xfrm>
        </p:grpSpPr>
        <p:sp>
          <p:nvSpPr>
            <p:cNvPr id="64519" name="Text Box 7"/>
            <p:cNvSpPr txBox="1">
              <a:spLocks noChangeArrowheads="1"/>
            </p:cNvSpPr>
            <p:nvPr/>
          </p:nvSpPr>
          <p:spPr bwMode="auto">
            <a:xfrm>
              <a:off x="624" y="1440"/>
              <a:ext cx="4848" cy="23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dirty="0">
                  <a:latin typeface="Times New Roman" charset="0"/>
                </a:rPr>
                <a:t>1.</a:t>
              </a:r>
              <a:r>
                <a:rPr kumimoji="1" lang="zh-CN" altLang="en-US" sz="2400" dirty="0">
                  <a:latin typeface="Times New Roman" charset="0"/>
                </a:rPr>
                <a:t>计算：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8+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-3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0000" dirty="0">
                  <a:latin typeface="Times New Roman" charset="0"/>
                </a:rPr>
                <a:t>2</a:t>
              </a:r>
              <a:r>
                <a:rPr kumimoji="1" lang="en-US" altLang="zh-CN" sz="2400" dirty="0">
                  <a:latin typeface="Times New Roman" charset="0"/>
                </a:rPr>
                <a:t>×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100÷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0000" dirty="0">
                  <a:latin typeface="Times New Roman" charset="0"/>
                </a:rPr>
                <a:t>2</a:t>
              </a:r>
              <a:r>
                <a:rPr kumimoji="1" lang="zh-CN" altLang="en-US" sz="2400" dirty="0">
                  <a:latin typeface="Times New Roman" charset="0"/>
                </a:rPr>
                <a:t>－（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÷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 —</a:t>
              </a:r>
              <a:r>
                <a:rPr kumimoji="1" lang="zh-CN" altLang="en-US" sz="2400" dirty="0">
                  <a:latin typeface="Times New Roman" charset="0"/>
                </a:rPr>
                <a:t>） 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3</a:t>
              </a:r>
              <a:r>
                <a:rPr kumimoji="1" lang="zh-CN" altLang="en-US" sz="2400" dirty="0">
                  <a:latin typeface="Times New Roman" charset="0"/>
                </a:rPr>
                <a:t>）（</a:t>
              </a:r>
              <a:r>
                <a:rPr kumimoji="1" lang="en-US" altLang="zh-CN" sz="2400" dirty="0">
                  <a:latin typeface="Times New Roman" charset="0"/>
                </a:rPr>
                <a:t>1- 0.2×—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÷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-11</a:t>
              </a:r>
              <a:r>
                <a:rPr kumimoji="1" lang="zh-CN" altLang="en-US" sz="2400" dirty="0">
                  <a:latin typeface="Times New Roman" charset="0"/>
                </a:rPr>
                <a:t>） 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4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56×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 —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+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 —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÷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- 0.75</a:t>
              </a:r>
              <a:r>
                <a:rPr kumimoji="1" lang="zh-CN" altLang="en-US" sz="2400" dirty="0">
                  <a:latin typeface="Times New Roman" charset="0"/>
                </a:rPr>
                <a:t>） 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5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1-2</a:t>
              </a:r>
              <a:r>
                <a:rPr kumimoji="1" lang="en-US" altLang="zh-CN" sz="2400" baseline="50000" dirty="0">
                  <a:latin typeface="Times New Roman" charset="0"/>
                </a:rPr>
                <a:t>3</a:t>
              </a:r>
              <a:r>
                <a:rPr kumimoji="1" lang="en-US" altLang="zh-CN" sz="2400" dirty="0">
                  <a:latin typeface="Times New Roman" charset="0"/>
                </a:rPr>
                <a:t>×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-3</a:t>
              </a:r>
              <a:r>
                <a:rPr kumimoji="1" lang="zh-CN" altLang="en-US" sz="2400" dirty="0">
                  <a:latin typeface="Times New Roman" charset="0"/>
                </a:rPr>
                <a:t>） 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6</a:t>
              </a:r>
              <a:r>
                <a:rPr kumimoji="1" lang="zh-CN" altLang="en-US" sz="2400" dirty="0">
                  <a:latin typeface="Times New Roman" charset="0"/>
                </a:rPr>
                <a:t>）（</a:t>
              </a:r>
              <a:r>
                <a:rPr kumimoji="1" lang="en-US" altLang="zh-CN" sz="2400" dirty="0">
                  <a:latin typeface="Times New Roman" charset="0"/>
                </a:rPr>
                <a:t>- 1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0000" dirty="0">
                  <a:latin typeface="Times New Roman" charset="0"/>
                </a:rPr>
                <a:t>4</a:t>
              </a:r>
              <a:r>
                <a:rPr kumimoji="1" lang="en-US" altLang="zh-CN" sz="2400" dirty="0">
                  <a:latin typeface="Times New Roman" charset="0"/>
                </a:rPr>
                <a:t>- 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3</a:t>
              </a:r>
              <a:r>
                <a:rPr kumimoji="1" lang="en-US" altLang="zh-CN" sz="2400" dirty="0">
                  <a:latin typeface="Times New Roman" charset="0"/>
                </a:rPr>
                <a:t>×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-3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0000" dirty="0">
                  <a:latin typeface="Times New Roman" charset="0"/>
                </a:rPr>
                <a:t>2</a:t>
              </a:r>
              <a:r>
                <a:rPr kumimoji="1" lang="en-US" altLang="zh-CN" sz="2400" dirty="0">
                  <a:latin typeface="Times New Roman" charset="0"/>
                </a:rPr>
                <a:t> </a:t>
              </a:r>
              <a:r>
                <a:rPr kumimoji="1" lang="zh-CN" altLang="en-US" sz="2400" dirty="0">
                  <a:latin typeface="Times New Roman" charset="0"/>
                </a:rPr>
                <a:t>；</a:t>
              </a:r>
            </a:p>
          </p:txBody>
        </p:sp>
        <p:sp>
          <p:nvSpPr>
            <p:cNvPr id="64520" name="Text Box 8"/>
            <p:cNvSpPr txBox="1">
              <a:spLocks noChangeArrowheads="1"/>
            </p:cNvSpPr>
            <p:nvPr/>
          </p:nvSpPr>
          <p:spPr bwMode="auto">
            <a:xfrm>
              <a:off x="1976" y="2400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3</a:t>
              </a:r>
            </a:p>
          </p:txBody>
        </p:sp>
        <p:sp>
          <p:nvSpPr>
            <p:cNvPr id="64521" name="Text Box 9"/>
            <p:cNvSpPr txBox="1">
              <a:spLocks noChangeArrowheads="1"/>
            </p:cNvSpPr>
            <p:nvPr/>
          </p:nvSpPr>
          <p:spPr bwMode="auto">
            <a:xfrm>
              <a:off x="1824" y="2928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7</a:t>
              </a:r>
            </a:p>
          </p:txBody>
        </p:sp>
        <p:sp>
          <p:nvSpPr>
            <p:cNvPr id="64522" name="Text Box 10"/>
            <p:cNvSpPr txBox="1">
              <a:spLocks noChangeArrowheads="1"/>
            </p:cNvSpPr>
            <p:nvPr/>
          </p:nvSpPr>
          <p:spPr bwMode="auto">
            <a:xfrm>
              <a:off x="1776" y="2736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10</a:t>
              </a:r>
            </a:p>
          </p:txBody>
        </p:sp>
        <p:sp>
          <p:nvSpPr>
            <p:cNvPr id="64523" name="Text Box 11"/>
            <p:cNvSpPr txBox="1">
              <a:spLocks noChangeArrowheads="1"/>
            </p:cNvSpPr>
            <p:nvPr/>
          </p:nvSpPr>
          <p:spPr bwMode="auto">
            <a:xfrm>
              <a:off x="3464" y="2048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2</a:t>
              </a:r>
            </a:p>
          </p:txBody>
        </p:sp>
        <p:sp>
          <p:nvSpPr>
            <p:cNvPr id="64524" name="Text Box 12"/>
            <p:cNvSpPr txBox="1">
              <a:spLocks noChangeArrowheads="1"/>
            </p:cNvSpPr>
            <p:nvPr/>
          </p:nvSpPr>
          <p:spPr bwMode="auto">
            <a:xfrm>
              <a:off x="3456" y="2240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3</a:t>
              </a:r>
            </a:p>
          </p:txBody>
        </p:sp>
        <p:sp>
          <p:nvSpPr>
            <p:cNvPr id="64525" name="Text Box 13"/>
            <p:cNvSpPr txBox="1">
              <a:spLocks noChangeArrowheads="1"/>
            </p:cNvSpPr>
            <p:nvPr/>
          </p:nvSpPr>
          <p:spPr bwMode="auto">
            <a:xfrm>
              <a:off x="1960" y="2592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5</a:t>
              </a:r>
            </a:p>
          </p:txBody>
        </p:sp>
        <p:sp>
          <p:nvSpPr>
            <p:cNvPr id="64526" name="Text Box 14"/>
            <p:cNvSpPr txBox="1">
              <a:spLocks noChangeArrowheads="1"/>
            </p:cNvSpPr>
            <p:nvPr/>
          </p:nvSpPr>
          <p:spPr bwMode="auto">
            <a:xfrm>
              <a:off x="2616" y="2928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4</a:t>
              </a:r>
            </a:p>
          </p:txBody>
        </p:sp>
        <p:sp>
          <p:nvSpPr>
            <p:cNvPr id="64527" name="Text Box 15"/>
            <p:cNvSpPr txBox="1">
              <a:spLocks noChangeArrowheads="1"/>
            </p:cNvSpPr>
            <p:nvPr/>
          </p:nvSpPr>
          <p:spPr bwMode="auto">
            <a:xfrm>
              <a:off x="2640" y="2736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1</a:t>
              </a:r>
            </a:p>
          </p:txBody>
        </p:sp>
      </p:grpSp>
      <p:grpSp>
        <p:nvGrpSpPr>
          <p:cNvPr id="64528" name="Group 16"/>
          <p:cNvGrpSpPr>
            <a:grpSpLocks/>
          </p:cNvGrpSpPr>
          <p:nvPr/>
        </p:nvGrpSpPr>
        <p:grpSpPr bwMode="auto">
          <a:xfrm>
            <a:off x="8153400" y="4216402"/>
            <a:ext cx="1295400" cy="982663"/>
            <a:chOff x="4080" y="960"/>
            <a:chExt cx="816" cy="619"/>
          </a:xfrm>
        </p:grpSpPr>
        <p:sp>
          <p:nvSpPr>
            <p:cNvPr id="64529" name="Text Box 17"/>
            <p:cNvSpPr txBox="1">
              <a:spLocks noChangeArrowheads="1"/>
            </p:cNvSpPr>
            <p:nvPr/>
          </p:nvSpPr>
          <p:spPr bwMode="auto">
            <a:xfrm>
              <a:off x="4224" y="96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239</a:t>
              </a:r>
            </a:p>
          </p:txBody>
        </p:sp>
        <p:sp>
          <p:nvSpPr>
            <p:cNvPr id="64530" name="Text Box 18"/>
            <p:cNvSpPr txBox="1">
              <a:spLocks noChangeArrowheads="1"/>
            </p:cNvSpPr>
            <p:nvPr/>
          </p:nvSpPr>
          <p:spPr bwMode="auto">
            <a:xfrm>
              <a:off x="4320" y="1184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3</a:t>
              </a:r>
            </a:p>
          </p:txBody>
        </p:sp>
        <p:sp>
          <p:nvSpPr>
            <p:cNvPr id="64531" name="Text Box 19"/>
            <p:cNvSpPr txBox="1">
              <a:spLocks noChangeArrowheads="1"/>
            </p:cNvSpPr>
            <p:nvPr/>
          </p:nvSpPr>
          <p:spPr bwMode="auto">
            <a:xfrm>
              <a:off x="4080" y="1056"/>
              <a:ext cx="5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- ——</a:t>
              </a:r>
            </a:p>
          </p:txBody>
        </p:sp>
      </p:grpSp>
      <p:grpSp>
        <p:nvGrpSpPr>
          <p:cNvPr id="64532" name="Group 20"/>
          <p:cNvGrpSpPr>
            <a:grpSpLocks/>
          </p:cNvGrpSpPr>
          <p:nvPr/>
        </p:nvGrpSpPr>
        <p:grpSpPr bwMode="auto">
          <a:xfrm>
            <a:off x="7086600" y="3581400"/>
            <a:ext cx="1143000" cy="838200"/>
            <a:chOff x="4320" y="1152"/>
            <a:chExt cx="720" cy="528"/>
          </a:xfrm>
        </p:grpSpPr>
        <p:sp>
          <p:nvSpPr>
            <p:cNvPr id="64533" name="Text Box 21"/>
            <p:cNvSpPr txBox="1">
              <a:spLocks noChangeArrowheads="1"/>
            </p:cNvSpPr>
            <p:nvPr/>
          </p:nvSpPr>
          <p:spPr bwMode="auto">
            <a:xfrm>
              <a:off x="4464" y="1152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2</a:t>
              </a:r>
            </a:p>
          </p:txBody>
        </p:sp>
        <p:sp>
          <p:nvSpPr>
            <p:cNvPr id="64534" name="Text Box 22"/>
            <p:cNvSpPr txBox="1">
              <a:spLocks noChangeArrowheads="1"/>
            </p:cNvSpPr>
            <p:nvPr/>
          </p:nvSpPr>
          <p:spPr bwMode="auto">
            <a:xfrm>
              <a:off x="4416" y="1392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25</a:t>
              </a:r>
            </a:p>
          </p:txBody>
        </p:sp>
        <p:sp>
          <p:nvSpPr>
            <p:cNvPr id="64535" name="Text Box 23"/>
            <p:cNvSpPr txBox="1">
              <a:spLocks noChangeArrowheads="1"/>
            </p:cNvSpPr>
            <p:nvPr/>
          </p:nvSpPr>
          <p:spPr bwMode="auto">
            <a:xfrm>
              <a:off x="4320" y="1248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solidFill>
                    <a:srgbClr val="FF0066"/>
                  </a:solidFill>
                  <a:latin typeface="Times New Roman" charset="0"/>
                </a:rPr>
                <a:t>- —</a:t>
              </a:r>
            </a:p>
          </p:txBody>
        </p:sp>
      </p:grpSp>
      <p:sp>
        <p:nvSpPr>
          <p:cNvPr id="64536" name="Text Box 24"/>
          <p:cNvSpPr txBox="1">
            <a:spLocks noChangeArrowheads="1"/>
          </p:cNvSpPr>
          <p:nvPr/>
        </p:nvSpPr>
        <p:spPr bwMode="auto">
          <a:xfrm>
            <a:off x="7924800" y="32766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22</a:t>
            </a:r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6096000" y="26670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-10</a:t>
            </a:r>
          </a:p>
        </p:txBody>
      </p:sp>
      <p:sp>
        <p:nvSpPr>
          <p:cNvPr id="64538" name="Text Box 26"/>
          <p:cNvSpPr txBox="1">
            <a:spLocks noChangeArrowheads="1"/>
          </p:cNvSpPr>
          <p:nvPr/>
        </p:nvSpPr>
        <p:spPr bwMode="auto">
          <a:xfrm>
            <a:off x="7239000" y="54102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73</a:t>
            </a:r>
          </a:p>
        </p:txBody>
      </p:sp>
      <p:sp>
        <p:nvSpPr>
          <p:cNvPr id="64539" name="Text Box 27"/>
          <p:cNvSpPr txBox="1">
            <a:spLocks noChangeArrowheads="1"/>
          </p:cNvSpPr>
          <p:nvPr/>
        </p:nvSpPr>
        <p:spPr bwMode="auto">
          <a:xfrm>
            <a:off x="5867400" y="48768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62712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4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6" grpId="0" autoUpdateAnimBg="0"/>
      <p:bldP spid="64537" grpId="0" autoUpdateAnimBg="0"/>
      <p:bldP spid="64538" grpId="0" autoUpdateAnimBg="0"/>
      <p:bldP spid="64539" grpId="0" autoUpdateAnimBg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6222380" y="700090"/>
            <a:ext cx="3493120" cy="523220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chemeClr val="bg1"/>
                </a:solidFill>
                <a:latin typeface="Times New Roman" charset="0"/>
                <a:ea typeface="楷体_GB2312" charset="0"/>
              </a:rPr>
              <a:t>有理数的混合运算</a:t>
            </a:r>
          </a:p>
        </p:txBody>
      </p:sp>
      <p:grpSp>
        <p:nvGrpSpPr>
          <p:cNvPr id="66566" name="Group 6"/>
          <p:cNvGrpSpPr>
            <a:grpSpLocks/>
          </p:cNvGrpSpPr>
          <p:nvPr/>
        </p:nvGrpSpPr>
        <p:grpSpPr bwMode="auto">
          <a:xfrm>
            <a:off x="3124200" y="1995489"/>
            <a:ext cx="6858000" cy="2678113"/>
            <a:chOff x="1152" y="1152"/>
            <a:chExt cx="4320" cy="1687"/>
          </a:xfrm>
        </p:grpSpPr>
        <p:sp>
          <p:nvSpPr>
            <p:cNvPr id="66567" name="Text Box 7"/>
            <p:cNvSpPr txBox="1">
              <a:spLocks noChangeArrowheads="1"/>
            </p:cNvSpPr>
            <p:nvPr/>
          </p:nvSpPr>
          <p:spPr bwMode="auto">
            <a:xfrm>
              <a:off x="1152" y="1152"/>
              <a:ext cx="4320" cy="16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dirty="0">
                  <a:latin typeface="Times New Roman" charset="0"/>
                </a:rPr>
                <a:t>1.</a:t>
              </a:r>
              <a:r>
                <a:rPr kumimoji="1" lang="zh-CN" altLang="en-US" sz="2400" dirty="0">
                  <a:latin typeface="Times New Roman" charset="0"/>
                </a:rPr>
                <a:t>计算：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-4</a:t>
              </a:r>
              <a:r>
                <a:rPr kumimoji="1" lang="en-US" altLang="zh-CN" sz="2400" baseline="56000" dirty="0">
                  <a:latin typeface="Times New Roman" charset="0"/>
                </a:rPr>
                <a:t>3</a:t>
              </a:r>
              <a:r>
                <a:rPr kumimoji="1" lang="en-US" altLang="zh-CN" sz="2400" dirty="0">
                  <a:latin typeface="Times New Roman" charset="0"/>
                </a:rPr>
                <a:t>×2</a:t>
              </a:r>
              <a:r>
                <a:rPr kumimoji="1" lang="en-US" altLang="zh-CN" sz="2400" baseline="56000" dirty="0">
                  <a:latin typeface="Times New Roman" charset="0"/>
                </a:rPr>
                <a:t>2</a:t>
              </a:r>
              <a:r>
                <a:rPr kumimoji="1" lang="zh-CN" altLang="en-US" sz="2400" dirty="0">
                  <a:latin typeface="Times New Roman" charset="0"/>
                </a:rPr>
                <a:t>－（</a:t>
              </a:r>
              <a:r>
                <a:rPr kumimoji="1" lang="en-US" altLang="zh-CN" sz="2400" dirty="0">
                  <a:latin typeface="Times New Roman" charset="0"/>
                </a:rPr>
                <a:t>-4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3</a:t>
              </a:r>
              <a:r>
                <a:rPr kumimoji="1" lang="en-US" altLang="zh-CN" sz="2400" dirty="0">
                  <a:latin typeface="Times New Roman" charset="0"/>
                </a:rPr>
                <a:t>×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2</a:t>
              </a:r>
              <a:r>
                <a:rPr kumimoji="1" lang="en-US" altLang="zh-CN" sz="2400" dirty="0">
                  <a:latin typeface="Times New Roman" charset="0"/>
                </a:rPr>
                <a:t> </a:t>
              </a:r>
              <a:r>
                <a:rPr kumimoji="1" lang="zh-CN" altLang="en-US" sz="2400" dirty="0">
                  <a:latin typeface="Times New Roman" charset="0"/>
                </a:rPr>
                <a:t>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2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- 5×3</a:t>
              </a:r>
              <a:r>
                <a:rPr kumimoji="1" lang="en-US" altLang="zh-CN" sz="2400" baseline="56000" dirty="0">
                  <a:latin typeface="Times New Roman" charset="0"/>
                </a:rPr>
                <a:t>2 </a:t>
              </a:r>
              <a:r>
                <a:rPr kumimoji="1" lang="zh-CN" altLang="en-US" sz="2400" dirty="0">
                  <a:latin typeface="Times New Roman" charset="0"/>
                </a:rPr>
                <a:t>－（</a:t>
              </a:r>
              <a:r>
                <a:rPr kumimoji="1" lang="en-US" altLang="zh-CN" sz="2400" dirty="0">
                  <a:latin typeface="Times New Roman" charset="0"/>
                </a:rPr>
                <a:t>-5×3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2  </a:t>
              </a:r>
              <a:r>
                <a:rPr kumimoji="1" lang="zh-CN" altLang="en-US" sz="2400" dirty="0">
                  <a:latin typeface="Times New Roman" charset="0"/>
                </a:rPr>
                <a:t>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3</a:t>
              </a:r>
              <a:r>
                <a:rPr kumimoji="1" lang="zh-CN" altLang="en-US" sz="2400" dirty="0">
                  <a:latin typeface="Times New Roman" charset="0"/>
                </a:rPr>
                <a:t>）（</a:t>
              </a:r>
              <a:r>
                <a:rPr kumimoji="1" lang="en-US" altLang="zh-CN" sz="2400" dirty="0">
                  <a:latin typeface="Times New Roman" charset="0"/>
                </a:rPr>
                <a:t>- —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dirty="0">
                  <a:latin typeface="Times New Roman" charset="0"/>
                </a:rPr>
                <a:t>÷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— - — - —</a:t>
              </a:r>
              <a:r>
                <a:rPr kumimoji="1" lang="zh-CN" altLang="en-US" sz="2400" dirty="0">
                  <a:latin typeface="Times New Roman" charset="0"/>
                </a:rPr>
                <a:t>）；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400" dirty="0">
                  <a:latin typeface="Times New Roman" charset="0"/>
                </a:rPr>
                <a:t> （</a:t>
              </a:r>
              <a:r>
                <a:rPr kumimoji="1" lang="en-US" altLang="zh-CN" sz="2400" dirty="0">
                  <a:latin typeface="Times New Roman" charset="0"/>
                </a:rPr>
                <a:t>4</a:t>
              </a:r>
              <a:r>
                <a:rPr kumimoji="1" lang="zh-CN" altLang="en-US" sz="2400" dirty="0">
                  <a:latin typeface="Times New Roman" charset="0"/>
                </a:rPr>
                <a:t>）（</a:t>
              </a:r>
              <a:r>
                <a:rPr kumimoji="1" lang="en-US" altLang="zh-CN" sz="2400" dirty="0">
                  <a:latin typeface="Times New Roman" charset="0"/>
                </a:rPr>
                <a:t>-1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1</a:t>
              </a:r>
              <a:r>
                <a:rPr kumimoji="1" lang="en-US" altLang="zh-CN" sz="2400" dirty="0">
                  <a:latin typeface="Times New Roman" charset="0"/>
                </a:rPr>
                <a:t>+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2</a:t>
              </a:r>
              <a:r>
                <a:rPr kumimoji="1" lang="en-US" altLang="zh-CN" sz="2400" dirty="0">
                  <a:latin typeface="Times New Roman" charset="0"/>
                </a:rPr>
                <a:t>+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3</a:t>
              </a:r>
              <a:r>
                <a:rPr kumimoji="1" lang="en-US" altLang="zh-CN" sz="2400" dirty="0">
                  <a:latin typeface="Times New Roman" charset="0"/>
                </a:rPr>
                <a:t>+ </a:t>
              </a:r>
              <a:r>
                <a:rPr kumimoji="1" lang="en-US" altLang="zh-CN" sz="2400" dirty="0">
                  <a:latin typeface="Times New Roman" charset="0"/>
                  <a:ea typeface="华文中宋" charset="-122"/>
                  <a:sym typeface="Wingdings 2" charset="2"/>
                </a:rPr>
                <a:t> </a:t>
              </a:r>
              <a:r>
                <a:rPr kumimoji="1" lang="en-US" altLang="zh-CN" sz="2400" dirty="0">
                  <a:latin typeface="Times New Roman" charset="0"/>
                </a:rPr>
                <a:t>+</a:t>
              </a:r>
              <a:r>
                <a:rPr kumimoji="1" lang="zh-CN" altLang="en-US" sz="2400" dirty="0">
                  <a:latin typeface="Times New Roman" charset="0"/>
                </a:rPr>
                <a:t>（</a:t>
              </a:r>
              <a:r>
                <a:rPr kumimoji="1" lang="en-US" altLang="zh-CN" sz="2400" dirty="0">
                  <a:latin typeface="Times New Roman" charset="0"/>
                </a:rPr>
                <a:t>-1</a:t>
              </a:r>
              <a:r>
                <a:rPr kumimoji="1" lang="zh-CN" altLang="en-US" sz="2400" dirty="0">
                  <a:latin typeface="Times New Roman" charset="0"/>
                </a:rPr>
                <a:t>）</a:t>
              </a:r>
              <a:r>
                <a:rPr kumimoji="1" lang="en-US" altLang="zh-CN" sz="2400" baseline="56000" dirty="0">
                  <a:latin typeface="Times New Roman" charset="0"/>
                </a:rPr>
                <a:t>100 </a:t>
              </a:r>
              <a:endParaRPr kumimoji="1" lang="zh-CN" altLang="en-US" sz="2400" dirty="0">
                <a:latin typeface="Times New Roman" charset="0"/>
              </a:endParaRPr>
            </a:p>
          </p:txBody>
        </p:sp>
        <p:sp>
          <p:nvSpPr>
            <p:cNvPr id="66568" name="Text Box 8"/>
            <p:cNvSpPr txBox="1">
              <a:spLocks noChangeArrowheads="1"/>
            </p:cNvSpPr>
            <p:nvPr/>
          </p:nvSpPr>
          <p:spPr bwMode="auto">
            <a:xfrm>
              <a:off x="3456" y="230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12</a:t>
              </a:r>
            </a:p>
          </p:txBody>
        </p:sp>
        <p:sp>
          <p:nvSpPr>
            <p:cNvPr id="66569" name="Text Box 9"/>
            <p:cNvSpPr txBox="1">
              <a:spLocks noChangeArrowheads="1"/>
            </p:cNvSpPr>
            <p:nvPr/>
          </p:nvSpPr>
          <p:spPr bwMode="auto">
            <a:xfrm>
              <a:off x="2832" y="230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4</a:t>
              </a:r>
            </a:p>
          </p:txBody>
        </p:sp>
        <p:sp>
          <p:nvSpPr>
            <p:cNvPr id="66570" name="Text Box 10"/>
            <p:cNvSpPr txBox="1">
              <a:spLocks noChangeArrowheads="1"/>
            </p:cNvSpPr>
            <p:nvPr/>
          </p:nvSpPr>
          <p:spPr bwMode="auto">
            <a:xfrm>
              <a:off x="3168" y="230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8</a:t>
              </a:r>
            </a:p>
          </p:txBody>
        </p:sp>
        <p:sp>
          <p:nvSpPr>
            <p:cNvPr id="66571" name="Text Box 11"/>
            <p:cNvSpPr txBox="1">
              <a:spLocks noChangeArrowheads="1"/>
            </p:cNvSpPr>
            <p:nvPr/>
          </p:nvSpPr>
          <p:spPr bwMode="auto">
            <a:xfrm>
              <a:off x="2016" y="2304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8</a:t>
              </a:r>
            </a:p>
          </p:txBody>
        </p:sp>
        <p:sp>
          <p:nvSpPr>
            <p:cNvPr id="66572" name="Text Box 12"/>
            <p:cNvSpPr txBox="1">
              <a:spLocks noChangeArrowheads="1"/>
            </p:cNvSpPr>
            <p:nvPr/>
          </p:nvSpPr>
          <p:spPr bwMode="auto">
            <a:xfrm>
              <a:off x="2016" y="211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7</a:t>
              </a:r>
            </a:p>
          </p:txBody>
        </p:sp>
        <p:sp>
          <p:nvSpPr>
            <p:cNvPr id="66573" name="Text Box 13"/>
            <p:cNvSpPr txBox="1">
              <a:spLocks noChangeArrowheads="1"/>
            </p:cNvSpPr>
            <p:nvPr/>
          </p:nvSpPr>
          <p:spPr bwMode="auto">
            <a:xfrm>
              <a:off x="2832" y="211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7</a:t>
              </a:r>
            </a:p>
          </p:txBody>
        </p:sp>
        <p:sp>
          <p:nvSpPr>
            <p:cNvPr id="66574" name="Text Box 14"/>
            <p:cNvSpPr txBox="1">
              <a:spLocks noChangeArrowheads="1"/>
            </p:cNvSpPr>
            <p:nvPr/>
          </p:nvSpPr>
          <p:spPr bwMode="auto">
            <a:xfrm>
              <a:off x="3168" y="211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7</a:t>
              </a:r>
            </a:p>
          </p:txBody>
        </p:sp>
        <p:sp>
          <p:nvSpPr>
            <p:cNvPr id="66575" name="Text Box 15"/>
            <p:cNvSpPr txBox="1">
              <a:spLocks noChangeArrowheads="1"/>
            </p:cNvSpPr>
            <p:nvPr/>
          </p:nvSpPr>
          <p:spPr bwMode="auto">
            <a:xfrm>
              <a:off x="3504" y="211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>
                  <a:latin typeface="Times New Roman" charset="0"/>
                </a:rPr>
                <a:t>7</a:t>
              </a:r>
            </a:p>
          </p:txBody>
        </p:sp>
      </p:grp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9677400" y="4129088"/>
            <a:ext cx="533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66"/>
                </a:solidFill>
                <a:latin typeface="黑体" charset="-122"/>
                <a:ea typeface="黑体" charset="-122"/>
              </a:rPr>
              <a:t>0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7772400" y="3609975"/>
            <a:ext cx="838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66"/>
                </a:solidFill>
                <a:latin typeface="黑体" charset="-122"/>
                <a:ea typeface="黑体" charset="-122"/>
              </a:rPr>
              <a:t>-3</a:t>
            </a: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7239000" y="3062288"/>
            <a:ext cx="1219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66"/>
                </a:solidFill>
                <a:latin typeface="黑体" charset="-122"/>
                <a:ea typeface="黑体" charset="-122"/>
              </a:rPr>
              <a:t>-270</a:t>
            </a: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7848600" y="2452688"/>
            <a:ext cx="533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66"/>
                </a:solidFill>
                <a:latin typeface="黑体" charset="-122"/>
                <a:ea typeface="黑体" charset="-122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037063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76" grpId="0" autoUpdateAnimBg="0"/>
      <p:bldP spid="66577" grpId="0" autoUpdateAnimBg="0"/>
      <p:bldP spid="66578" grpId="0" autoUpdateAnimBg="0"/>
      <p:bldP spid="66579" grpId="0" autoUpdateAnimBg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992313" y="908050"/>
            <a:ext cx="178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5300" algn="l"/>
              </a:tabLs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思考</a:t>
            </a:r>
            <a:r>
              <a:rPr lang="en-US" altLang="zh-CN" sz="3600">
                <a:solidFill>
                  <a:srgbClr val="FF0000"/>
                </a:solidFill>
                <a:latin typeface="宋体" charset="-122"/>
              </a:rPr>
              <a:t>2</a:t>
            </a:r>
            <a:r>
              <a:rPr lang="zh-CN" altLang="en-US" sz="3600">
                <a:solidFill>
                  <a:srgbClr val="FF0000"/>
                </a:solidFill>
                <a:latin typeface="宋体" charset="-122"/>
              </a:rPr>
              <a:t>：</a:t>
            </a:r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3379788" y="1695450"/>
            <a:ext cx="5956300" cy="1741488"/>
            <a:chOff x="1033" y="1431"/>
            <a:chExt cx="2969" cy="1097"/>
          </a:xfrm>
        </p:grpSpPr>
        <p:graphicFrame>
          <p:nvGraphicFramePr>
            <p:cNvPr id="25605" name="Object 5"/>
            <p:cNvGraphicFramePr>
              <a:graphicFrameLocks noChangeAspect="1"/>
            </p:cNvGraphicFramePr>
            <p:nvPr/>
          </p:nvGraphicFramePr>
          <p:xfrm>
            <a:off x="1114" y="1431"/>
            <a:ext cx="2888" cy="5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287" name="公式" r:id="rId4" imgW="1523880" imgH="253800" progId="Equation.3">
                    <p:embed/>
                  </p:oleObj>
                </mc:Choice>
                <mc:Fallback>
                  <p:oleObj name="公式" r:id="rId4" imgW="1523880" imgH="2538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14" y="1431"/>
                          <a:ext cx="2888" cy="5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606" name="Object 6"/>
            <p:cNvGraphicFramePr>
              <a:graphicFrameLocks noChangeAspect="1"/>
            </p:cNvGraphicFramePr>
            <p:nvPr/>
          </p:nvGraphicFramePr>
          <p:xfrm>
            <a:off x="1033" y="2021"/>
            <a:ext cx="1743" cy="5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7288" name="公式" r:id="rId6" imgW="838080" imgH="228600" progId="Equation.3">
                    <p:embed/>
                  </p:oleObj>
                </mc:Choice>
                <mc:Fallback>
                  <p:oleObj name="公式" r:id="rId6" imgW="83808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33" y="2021"/>
                          <a:ext cx="1743" cy="5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4687888" y="842963"/>
            <a:ext cx="1479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/>
              <a:t>a+3=0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7107239" y="836613"/>
            <a:ext cx="18684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/>
              <a:t>b -2=0</a:t>
            </a:r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 rot="16200000">
            <a:off x="7249320" y="1485108"/>
            <a:ext cx="574675" cy="287337"/>
          </a:xfrm>
          <a:prstGeom prst="leftRightArrow">
            <a:avLst>
              <a:gd name="adj1" fmla="val 50000"/>
              <a:gd name="adj2" fmla="val 4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 rot="16200000">
            <a:off x="5017295" y="1556545"/>
            <a:ext cx="574675" cy="287337"/>
          </a:xfrm>
          <a:prstGeom prst="leftRightArrow">
            <a:avLst>
              <a:gd name="adj1" fmla="val 50000"/>
              <a:gd name="adj2" fmla="val 4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2616200" y="3777611"/>
            <a:ext cx="9156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/>
              <a:t>a=-3</a:t>
            </a: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3776663" y="3777611"/>
            <a:ext cx="81464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/>
              <a:t>b=2</a:t>
            </a:r>
          </a:p>
        </p:txBody>
      </p:sp>
      <p:graphicFrame>
        <p:nvGraphicFramePr>
          <p:cNvPr id="25616" name="Object 16"/>
          <p:cNvGraphicFramePr>
            <a:graphicFrameLocks noGrp="1" noChangeAspect="1"/>
          </p:cNvGraphicFramePr>
          <p:nvPr>
            <p:ph/>
          </p:nvPr>
        </p:nvGraphicFramePr>
        <p:xfrm>
          <a:off x="2616200" y="4567238"/>
          <a:ext cx="304800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9" name="公式" r:id="rId8" imgW="863280" imgH="228600" progId="Equation.3">
                  <p:embed/>
                </p:oleObj>
              </mc:Choice>
              <mc:Fallback>
                <p:oleObj name="公式" r:id="rId8" imgW="863280" imgH="2286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6200" y="4567238"/>
                        <a:ext cx="3048000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  <a:ext uri="{FAA26D3D-D897-4be2-8F04-BA451C77F1D7}">
                          <ma14:placeholderFlag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5737225" y="2708275"/>
            <a:ext cx="10795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</a:rPr>
              <a:t>-27</a:t>
            </a: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5619751" y="4724400"/>
            <a:ext cx="10166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/>
              <a:t>=-27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953148066"/>
      </p:ext>
    </p:extLst>
  </p:cSld>
  <p:clrMapOvr>
    <a:masterClrMapping/>
  </p:clrMapOvr>
  <p:transition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/>
      <p:bldP spid="25609" grpId="0"/>
      <p:bldP spid="25612" grpId="0" animBg="1"/>
      <p:bldP spid="25613" grpId="0" animBg="1"/>
      <p:bldP spid="25614" grpId="0"/>
      <p:bldP spid="25615" grpId="0"/>
      <p:bldP spid="25618" grpId="0"/>
      <p:bldP spid="25619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43476" y="1268413"/>
            <a:ext cx="2232025" cy="647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zh-CN" altLang="en-US" sz="4800" b="1">
                <a:solidFill>
                  <a:srgbClr val="FF0000"/>
                </a:solidFill>
              </a:rPr>
              <a:t>小  结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2208214" y="2133600"/>
            <a:ext cx="5832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chemeClr val="tx2"/>
                </a:solidFill>
                <a:latin typeface="宋体" charset="-122"/>
              </a:rPr>
              <a:t>1</a:t>
            </a:r>
            <a:r>
              <a:rPr lang="zh-CN" altLang="en-US" sz="3600">
                <a:solidFill>
                  <a:schemeClr val="tx2"/>
                </a:solidFill>
                <a:latin typeface="宋体" charset="-122"/>
              </a:rPr>
              <a:t>、复习乘方的有关概念；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2135189" y="3068638"/>
            <a:ext cx="5722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chemeClr val="tx2"/>
                </a:solidFill>
              </a:rPr>
              <a:t>2</a:t>
            </a:r>
            <a:r>
              <a:rPr lang="zh-CN" altLang="en-US" sz="3600">
                <a:solidFill>
                  <a:schemeClr val="tx2"/>
                </a:solidFill>
              </a:rPr>
              <a:t>、乘方运算的规律等；</a:t>
            </a: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2136775" y="3921125"/>
            <a:ext cx="82804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chemeClr val="tx2"/>
                </a:solidFill>
              </a:rPr>
              <a:t>3</a:t>
            </a:r>
            <a:r>
              <a:rPr lang="zh-CN" altLang="en-US" sz="3600">
                <a:solidFill>
                  <a:schemeClr val="tx2"/>
                </a:solidFill>
              </a:rPr>
              <a:t>、乘方与加、减、乘、除的混合运算，</a:t>
            </a:r>
          </a:p>
          <a:p>
            <a:r>
              <a:rPr lang="zh-CN" altLang="en-US" sz="3600">
                <a:solidFill>
                  <a:schemeClr val="tx2"/>
                </a:solidFill>
              </a:rPr>
              <a:t>运算顺序是：先乘方，再乘除，最后加</a:t>
            </a:r>
          </a:p>
          <a:p>
            <a:r>
              <a:rPr lang="zh-CN" altLang="en-US" sz="3600">
                <a:solidFill>
                  <a:schemeClr val="tx2"/>
                </a:solidFill>
              </a:rPr>
              <a:t>减。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9022289"/>
      </p:ext>
    </p:extLst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39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3.|5.5|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.6|4.4|3.3|4.8|3.4|2.6|7.3|2.3|2.7|6.2|2.4|2.|5.8|5.2|9.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0.7|4.6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1|58.1|3.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7.9|8.8|6.5|2.9|14.4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4|2.8|11.5|1.9|2.7|5.6|4.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heme/theme1.xml><?xml version="1.0" encoding="utf-8"?>
<a:theme xmlns:a="http://schemas.openxmlformats.org/drawingml/2006/main" name="Office 主题">
  <a:themeElements>
    <a:clrScheme name="自定义 674">
      <a:dk1>
        <a:sysClr val="windowText" lastClr="000000"/>
      </a:dk1>
      <a:lt1>
        <a:sysClr val="window" lastClr="FFFFFF"/>
      </a:lt1>
      <a:dk2>
        <a:srgbClr val="ED4232"/>
      </a:dk2>
      <a:lt2>
        <a:srgbClr val="30AAC4"/>
      </a:lt2>
      <a:accent1>
        <a:srgbClr val="30AAC4"/>
      </a:accent1>
      <a:accent2>
        <a:srgbClr val="3C914E"/>
      </a:accent2>
      <a:accent3>
        <a:srgbClr val="F3AD3B"/>
      </a:accent3>
      <a:accent4>
        <a:srgbClr val="ED4232"/>
      </a:accent4>
      <a:accent5>
        <a:srgbClr val="30AAC4"/>
      </a:accent5>
      <a:accent6>
        <a:srgbClr val="3C914E"/>
      </a:accent6>
      <a:hlink>
        <a:srgbClr val="56C7AA"/>
      </a:hlink>
      <a:folHlink>
        <a:srgbClr val="59A8D1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5320</Words>
  <Application>Microsoft Macintosh PowerPoint</Application>
  <PresentationFormat>宽屏</PresentationFormat>
  <Paragraphs>825</Paragraphs>
  <Slides>105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105</vt:i4>
      </vt:variant>
    </vt:vector>
  </HeadingPairs>
  <TitlesOfParts>
    <vt:vector size="126" baseType="lpstr">
      <vt:lpstr>Arial Black</vt:lpstr>
      <vt:lpstr>Calibri</vt:lpstr>
      <vt:lpstr>Tahoma</vt:lpstr>
      <vt:lpstr>Wingdings 2</vt:lpstr>
      <vt:lpstr>方正姚体</vt:lpstr>
      <vt:lpstr>黑体</vt:lpstr>
      <vt:lpstr>华文中宋</vt:lpstr>
      <vt:lpstr>楷体_GB2312</vt:lpstr>
      <vt:lpstr>宋体</vt:lpstr>
      <vt:lpstr>微软雅黑</vt:lpstr>
      <vt:lpstr>微软雅黑 Light</vt:lpstr>
      <vt:lpstr>Arial</vt:lpstr>
      <vt:lpstr>Times New Roman</vt:lpstr>
      <vt:lpstr>Wingdings</vt:lpstr>
      <vt:lpstr>Office 主题</vt:lpstr>
      <vt:lpstr>Equation.3</vt:lpstr>
      <vt:lpstr>Equation.KSEE3</vt:lpstr>
      <vt:lpstr>Equation.DSMT4</vt:lpstr>
      <vt:lpstr>Microsoft 公式 3.0</vt:lpstr>
      <vt:lpstr>MathType 6.0 Equation</vt:lpstr>
      <vt:lpstr>MathType 5.0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数字入诗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例3  计算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复 习</vt:lpstr>
      <vt:lpstr>想 一 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  结</vt:lpstr>
      <vt:lpstr>PowerPoint 演示文稿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MICHAEL</dc:creator>
  <cp:lastModifiedBy>Microsoft Office 用户</cp:lastModifiedBy>
  <cp:revision>27</cp:revision>
  <dcterms:created xsi:type="dcterms:W3CDTF">2015-05-05T08:02:00Z</dcterms:created>
  <dcterms:modified xsi:type="dcterms:W3CDTF">2017-09-28T13:32:11Z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