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539" r:id="rId3"/>
    <p:sldId id="547" r:id="rId4"/>
    <p:sldId id="639" r:id="rId5"/>
    <p:sldId id="621" r:id="rId6"/>
    <p:sldId id="643" r:id="rId7"/>
    <p:sldId id="691" r:id="rId8"/>
    <p:sldId id="690" r:id="rId9"/>
    <p:sldId id="724" r:id="rId10"/>
    <p:sldId id="725" r:id="rId11"/>
    <p:sldId id="726" r:id="rId12"/>
    <p:sldId id="728" r:id="rId13"/>
    <p:sldId id="729" r:id="rId14"/>
    <p:sldId id="730" r:id="rId15"/>
    <p:sldId id="731" r:id="rId16"/>
    <p:sldId id="733" r:id="rId17"/>
    <p:sldId id="734" r:id="rId18"/>
    <p:sldId id="735" r:id="rId19"/>
    <p:sldId id="736" r:id="rId20"/>
    <p:sldId id="738" r:id="rId21"/>
    <p:sldId id="739" r:id="rId22"/>
    <p:sldId id="740" r:id="rId23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未知用户1" initials="未" lastIdx="0" clrIdx="0"/>
  <p:cmAuthor id="2" name="作者" initials="作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670" autoAdjust="0"/>
    <p:restoredTop sz="94660"/>
  </p:normalViewPr>
  <p:slideViewPr>
    <p:cSldViewPr snapToGrid="0">
      <p:cViewPr varScale="1">
        <p:scale>
          <a:sx n="87" d="100"/>
          <a:sy n="87" d="100"/>
        </p:scale>
        <p:origin x="-360" y="-82"/>
      </p:cViewPr>
      <p:guideLst>
        <p:guide orient="horz" pos="2066"/>
        <p:guide pos="37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074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gs" Target="tags/tag2.xml"/><Relationship Id="rId28" Type="http://schemas.openxmlformats.org/officeDocument/2006/relationships/commentAuthors" Target="commentAuthors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44006-B938-41D3-9DD9-9BD878E01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5C176-D67B-45C1-9FCC-166DCCDF759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blipFill dpi="0" rotWithShape="1">
          <a:blip r:embed="rId2">
            <a:lum/>
          </a:blip>
          <a:stretch>
            <a:fillRect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70" r="14512" b="45832"/>
          <a:stretch>
            <a:fillRect/>
          </a:stretch>
        </p:blipFill>
        <p:spPr>
          <a:xfrm>
            <a:off x="9734550" y="596901"/>
            <a:ext cx="2692880" cy="2359649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4" t="36478" r="39205" b="15340"/>
          <a:stretch>
            <a:fillRect/>
          </a:stretch>
        </p:blipFill>
        <p:spPr>
          <a:xfrm>
            <a:off x="-616431" y="2447925"/>
            <a:ext cx="13043861" cy="36195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0" r="67140" b="28332"/>
          <a:stretch>
            <a:fillRect/>
          </a:stretch>
        </p:blipFill>
        <p:spPr>
          <a:xfrm>
            <a:off x="600075" y="0"/>
            <a:ext cx="2827972" cy="268605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0" t="43030" r="66584"/>
          <a:stretch>
            <a:fillRect/>
          </a:stretch>
        </p:blipFill>
        <p:spPr>
          <a:xfrm>
            <a:off x="-770858" y="3504664"/>
            <a:ext cx="4892488" cy="3524091"/>
          </a:xfrm>
          <a:prstGeom prst="rect">
            <a:avLst/>
          </a:prstGeom>
        </p:spPr>
      </p:pic>
      <p:sp>
        <p:nvSpPr>
          <p:cNvPr id="32" name="矩形 31"/>
          <p:cNvSpPr/>
          <p:nvPr userDrawn="1"/>
        </p:nvSpPr>
        <p:spPr>
          <a:xfrm>
            <a:off x="0" y="-28039"/>
            <a:ext cx="12192000" cy="6886039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3" name="图片 32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4" r="26420" b="48180"/>
          <a:stretch>
            <a:fillRect/>
          </a:stretch>
        </p:blipFill>
        <p:spPr>
          <a:xfrm>
            <a:off x="4249949" y="67906"/>
            <a:ext cx="3692102" cy="12911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9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0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C8A60-1CF2-4FBD-8631-663A9A2BD1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3EC68-3978-4B16-BE5B-A5B1873A461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0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9" Type="http://schemas.openxmlformats.org/officeDocument/2006/relationships/image" Target="file:///D:\qq&#25991;&#20214;\712321467\Image\C2C\Image2\%7b75232B38-A165-1FB7-499C-2E1C792CACB5%7d.png" TargetMode="External"/><Relationship Id="rId28" Type="http://schemas.openxmlformats.org/officeDocument/2006/relationships/image" Target="../media/image7.png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1073743875" descr="D:\qq文件\712321467\Image\C2C\Image2\{75232B38-A165-1FB7-499C-2E1C792CACB5}.png"/>
          <p:cNvPicPr>
            <a:picLocks noChangeAspect="1"/>
          </p:cNvPicPr>
          <p:nvPr/>
        </p:nvPicPr>
        <p:blipFill>
          <a:blip r:embed="rId28" r:link="rId29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8" name="图片 1073743875" descr="学科网 zxxk.com"/>
          <p:cNvPicPr>
            <a:picLocks noChangeAspect="1"/>
          </p:cNvPicPr>
          <p:nvPr/>
        </p:nvPicPr>
        <p:blipFill>
          <a:blip r:embed="rId28" r:link="rId29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 noChangeArrowheads="1"/>
          </p:cNvPicPr>
          <p:nvPr/>
        </p:nvPicPr>
        <p:blipFill>
          <a:blip r:embed="rId1"/>
          <a:srcRect t="14728" b="28058"/>
          <a:stretch>
            <a:fillRect/>
          </a:stretch>
        </p:blipFill>
        <p:spPr bwMode="auto">
          <a:xfrm>
            <a:off x="7870839" y="3282862"/>
            <a:ext cx="4329953" cy="35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40"/>
          <p:cNvPicPr>
            <a:picLocks noChangeAspect="1" noChangeArrowheads="1"/>
          </p:cNvPicPr>
          <p:nvPr/>
        </p:nvPicPr>
        <p:blipFill>
          <a:blip r:embed="rId2"/>
          <a:srcRect l="61163" b="74995"/>
          <a:stretch>
            <a:fillRect/>
          </a:stretch>
        </p:blipFill>
        <p:spPr bwMode="auto">
          <a:xfrm flipH="1">
            <a:off x="-1" y="0"/>
            <a:ext cx="2985247" cy="2793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组合 14"/>
          <p:cNvGrpSpPr/>
          <p:nvPr/>
        </p:nvGrpSpPr>
        <p:grpSpPr>
          <a:xfrm>
            <a:off x="1942719" y="2136704"/>
            <a:ext cx="8570030" cy="1856176"/>
            <a:chOff x="1942719" y="2136704"/>
            <a:chExt cx="8570030" cy="1856176"/>
          </a:xfrm>
        </p:grpSpPr>
        <p:sp>
          <p:nvSpPr>
            <p:cNvPr id="13" name="矩形 12"/>
            <p:cNvSpPr/>
            <p:nvPr/>
          </p:nvSpPr>
          <p:spPr>
            <a:xfrm>
              <a:off x="3850640" y="2225040"/>
              <a:ext cx="4815840" cy="6502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2"/>
            <p:cNvSpPr txBox="1"/>
            <p:nvPr/>
          </p:nvSpPr>
          <p:spPr>
            <a:xfrm>
              <a:off x="1942719" y="2764659"/>
              <a:ext cx="8570030" cy="92202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zh-CN" altLang="en-US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语</a:t>
              </a:r>
              <a:r>
                <a:rPr lang="en-US" altLang="zh-CN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 </a:t>
              </a:r>
              <a:r>
                <a:rPr lang="zh-CN" altLang="en-US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言</a:t>
              </a:r>
              <a:r>
                <a:rPr lang="en-US" altLang="zh-CN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 </a:t>
              </a:r>
              <a:r>
                <a:rPr lang="zh-CN" altLang="en-US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表</a:t>
              </a:r>
              <a:r>
                <a:rPr lang="en-US" altLang="zh-CN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 </a:t>
              </a:r>
              <a:r>
                <a:rPr lang="zh-CN" altLang="en-US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达</a:t>
              </a:r>
              <a:r>
                <a:rPr lang="en-US" altLang="zh-CN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 </a:t>
              </a:r>
              <a:r>
                <a:rPr lang="zh-CN" altLang="en-US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得</a:t>
              </a:r>
              <a:r>
                <a:rPr lang="en-US" altLang="zh-CN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 </a:t>
              </a:r>
              <a:r>
                <a:rPr lang="zh-CN" altLang="en-US" sz="5400" b="1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体</a:t>
              </a:r>
              <a:endParaRPr lang="zh-CN" altLang="en-US" sz="54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082800" y="2560320"/>
              <a:ext cx="8046720" cy="1432560"/>
            </a:xfrm>
            <a:prstGeom prst="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2214880" y="2651760"/>
              <a:ext cx="7782560" cy="1249680"/>
            </a:xfrm>
            <a:prstGeom prst="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2"/>
            <p:cNvSpPr txBox="1"/>
            <p:nvPr/>
          </p:nvSpPr>
          <p:spPr>
            <a:xfrm>
              <a:off x="4419854" y="2136704"/>
              <a:ext cx="3880485" cy="706755"/>
            </a:xfrm>
            <a:prstGeom prst="rect">
              <a:avLst/>
            </a:prstGeom>
            <a:solidFill>
              <a:srgbClr val="FFFFFF"/>
            </a:solidFill>
          </p:spPr>
          <p:txBody>
            <a:bodyPr wrap="square" rtlCol="0" anchor="t">
              <a:spAutoFit/>
            </a:bodyPr>
            <a:lstStyle/>
            <a:p>
              <a:r>
                <a:rPr lang="zh-CN" altLang="en-US" sz="4000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  <a:sym typeface="+mn-ea"/>
                </a:rPr>
                <a:t>语言文字运用之</a:t>
              </a:r>
              <a:endPara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9799982" y="0"/>
            <a:ext cx="2392017" cy="3287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2328" y="6662474"/>
            <a:ext cx="12191788" cy="1936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3765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2.a49f1b451.C_4_BD"/>
          <p:cNvSpPr/>
          <p:nvPr/>
        </p:nvSpPr>
        <p:spPr>
          <a:xfrm>
            <a:off x="589280" y="1061085"/>
            <a:ext cx="10607040" cy="378333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ct val="120000"/>
              </a:lnSpc>
            </a:pPr>
            <a:r>
              <a:rPr lang="en-US" altLang="en-US" sz="5400" b="1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考 查 形 式</a:t>
            </a:r>
            <a:endParaRPr lang="en-US" altLang="en-US" sz="54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sz="32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</a:rPr>
              <a:t>    </a:t>
            </a:r>
            <a:r>
              <a:rPr lang="en-US" sz="32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本考点的考查形式包括</a:t>
            </a:r>
            <a:r>
              <a:rPr lang="en-US" sz="32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写请柬、广告语、贺卡、欢迎辞、串场台词</a:t>
            </a:r>
            <a:r>
              <a:rPr lang="en-US" sz="32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等。</a:t>
            </a:r>
            <a:endParaRPr lang="en-US" sz="3200" b="1" smtClean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sz="32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  本考点重点考查</a:t>
            </a:r>
            <a:r>
              <a:rPr lang="en-US" sz="32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谦敬语</a:t>
            </a:r>
            <a:r>
              <a:rPr lang="en-US" sz="32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，常与表达连贯、简明等</a:t>
            </a:r>
            <a:r>
              <a:rPr lang="en-US" sz="3200" b="1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结合起来考查</a:t>
            </a:r>
            <a:r>
              <a:rPr lang="en-US" sz="3200" b="1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，更注重考生生活知识的积累与社会参与意识的培养。</a:t>
            </a:r>
            <a:endParaRPr lang="en-US" sz="3200" b="1" smtClean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1"/>
          <a:srcRect t="14728" b="28058"/>
          <a:stretch>
            <a:fillRect/>
          </a:stretch>
        </p:blipFill>
        <p:spPr bwMode="auto">
          <a:xfrm flipH="1" flipV="1">
            <a:off x="-1" y="0"/>
            <a:ext cx="3120887" cy="257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2328" y="6662474"/>
            <a:ext cx="12191788" cy="1936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3765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900" b="0" i="0" u="none" strike="noStrike" kern="1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25625" y="779145"/>
            <a:ext cx="9006205" cy="49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常见考查角度</a:t>
            </a:r>
            <a:endParaRPr lang="en-US" altLang="zh-CN" sz="3600" b="1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algn="l">
              <a:lnSpc>
                <a:spcPct val="150000"/>
              </a:lnSpc>
              <a:spcAft>
                <a:spcPts val="600"/>
              </a:spcAft>
              <a:buFont typeface="Wingdings" panose="05000000000000000000" charset="0"/>
              <a:buChar char="Ø"/>
            </a:pPr>
            <a:r>
              <a:rPr 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正确使用</a:t>
            </a:r>
            <a:r>
              <a:rPr 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口语和书面语</a:t>
            </a:r>
            <a:endParaRPr lang="en-US" sz="32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marL="457200" indent="-457200" algn="l">
              <a:lnSpc>
                <a:spcPct val="150000"/>
              </a:lnSpc>
              <a:spcAft>
                <a:spcPts val="600"/>
              </a:spcAft>
              <a:buFont typeface="Wingdings" panose="05000000000000000000" charset="0"/>
              <a:buChar char="Ø"/>
            </a:pPr>
            <a:r>
              <a:rPr 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注意外部</a:t>
            </a:r>
            <a:r>
              <a:rPr 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语言环境</a:t>
            </a:r>
            <a:endParaRPr 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marL="457200" indent="-457200" algn="l">
              <a:lnSpc>
                <a:spcPct val="150000"/>
              </a:lnSpc>
              <a:spcAft>
                <a:spcPts val="600"/>
              </a:spcAft>
              <a:buFont typeface="Wingdings" panose="05000000000000000000" charset="0"/>
              <a:buChar char="Ø"/>
            </a:pPr>
            <a:r>
              <a:rPr 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正确</a:t>
            </a:r>
            <a:r>
              <a:rPr 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面陈和转述</a:t>
            </a:r>
            <a:endParaRPr lang="en-US" sz="32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marL="457200" indent="-457200" algn="l">
              <a:lnSpc>
                <a:spcPct val="150000"/>
              </a:lnSpc>
              <a:spcAft>
                <a:spcPts val="600"/>
              </a:spcAft>
              <a:buFont typeface="Wingdings" panose="05000000000000000000" charset="0"/>
              <a:buChar char="Ø"/>
            </a:pPr>
            <a:r>
              <a:rPr 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正确使用</a:t>
            </a:r>
            <a:r>
              <a:rPr 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en-US" sz="32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marL="457200" indent="-457200" algn="l">
              <a:lnSpc>
                <a:spcPct val="150000"/>
              </a:lnSpc>
              <a:spcAft>
                <a:spcPts val="600"/>
              </a:spcAft>
              <a:buFont typeface="Wingdings" panose="05000000000000000000" charset="0"/>
              <a:buChar char="Ø"/>
            </a:pPr>
            <a:r>
              <a:rPr lang="en-US" alt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综合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考查</a:t>
            </a:r>
            <a:endParaRPr lang="zh-CN" altLang="en-US" sz="32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1"/>
          <a:srcRect t="14728" b="28058"/>
          <a:stretch>
            <a:fillRect/>
          </a:stretch>
        </p:blipFill>
        <p:spPr bwMode="auto">
          <a:xfrm flipH="1" flipV="1">
            <a:off x="-1" y="0"/>
            <a:ext cx="3120887" cy="257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411480" y="1049020"/>
            <a:ext cx="11179810" cy="44627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spcAft>
                <a:spcPts val="600"/>
              </a:spcAft>
            </a:pPr>
            <a:r>
              <a:rPr 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口语和书面语</a:t>
            </a:r>
            <a:endParaRPr lang="zh-CN" altLang="en-US" sz="36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Aft>
                <a:spcPts val="600"/>
              </a:spcAft>
            </a:pPr>
            <a:endParaRPr lang="en-US" sz="32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34" charset="-120"/>
              <a:sym typeface="+mn-ea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34" charset="-120"/>
                <a:sym typeface="+mn-ea"/>
              </a:rPr>
              <a:t>    不同人物、不同场合要做到语体色彩得体，否则就会影响语言表达的准确性。</a:t>
            </a:r>
            <a:endParaRPr 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34" charset="-120"/>
              <a:sym typeface="+mn-ea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34" charset="-120"/>
                <a:sym typeface="+mn-ea"/>
              </a:rPr>
              <a:t>    口语包括一般谈话语体和演讲语体，比较随和轻松。</a:t>
            </a:r>
            <a:endParaRPr 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34" charset="-120"/>
              <a:sym typeface="+mn-ea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34" charset="-120"/>
                <a:sym typeface="+mn-ea"/>
              </a:rPr>
              <a:t>    书面语包括公文语体、科技语体、政论语体和文艺语体，一般用于正式场合，严肃公正。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pPr marL="0" algn="l">
              <a:spcAft>
                <a:spcPts val="600"/>
              </a:spcAft>
            </a:pPr>
            <a:r>
              <a:rPr lang="en-US" sz="3200" b="1" smtClean="0">
                <a:latin typeface="+mn-ea"/>
              </a:rPr>
              <a:t> </a:t>
            </a:r>
            <a:endParaRPr lang="en-US" sz="3200" b="1" smtClean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287020" y="1070610"/>
            <a:ext cx="11904980" cy="35483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[2018年全国Ⅰ卷] </a:t>
            </a:r>
            <a:r>
              <a:rPr lang="en-US" sz="30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下面是某校一则启事初稿的片段，其中有五处不合书面语体的要求，请找出并作修改。</a:t>
            </a:r>
            <a:endParaRPr lang="en-US" sz="3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我校学生宿舍下水道时常堵住。后勤处认真调查了原因，发现管子陈旧，需要换掉。学校打算7月15日开始施工。施工期间正遇上暑假，为安全起见，请全体学生暑假期间不要在校住宿。望大家配合。</a:t>
            </a:r>
            <a:endParaRPr lang="en-US" sz="3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答：_________________________________________________</a:t>
            </a:r>
            <a:endParaRPr lang="en-US" sz="3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_________________________________________________</a:t>
            </a:r>
            <a:r>
              <a:rPr lang="en-US" sz="3000" b="1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en-US" sz="30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4269105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口语和书面语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3.da0ff3d96.Q_5_AN.2_1"/>
          <p:cNvSpPr/>
          <p:nvPr/>
        </p:nvSpPr>
        <p:spPr>
          <a:xfrm>
            <a:off x="697103" y="4846588"/>
            <a:ext cx="10607040" cy="974662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304800" algn="l">
              <a:lnSpc>
                <a:spcPct val="100000"/>
              </a:lnSpc>
            </a:pPr>
            <a:r>
              <a:rPr lang="en-US" sz="2800" b="1" err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示例：①“堵住”改为“堵塞”；②“管子”改为“管道”；③“换掉”改为“更换”；④“打算”改为“计划”；⑤“正遇上”改为“正值”。</a:t>
            </a:r>
            <a:endParaRPr lang="en-US" sz="2800" b="1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1"/>
          <a:srcRect t="14728" b="28058"/>
          <a:stretch>
            <a:fillRect/>
          </a:stretch>
        </p:blipFill>
        <p:spPr bwMode="auto">
          <a:xfrm flipH="1" flipV="1">
            <a:off x="-1" y="0"/>
            <a:ext cx="3120887" cy="257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411480" y="1049020"/>
            <a:ext cx="11179810" cy="44627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spcAft>
                <a:spcPts val="600"/>
              </a:spcAft>
            </a:pPr>
            <a:r>
              <a:rPr 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注意外部</a:t>
            </a:r>
            <a:r>
              <a:rPr 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语言环境</a:t>
            </a:r>
            <a:endParaRPr 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34" charset="-120"/>
              <a:sym typeface="+mn-ea"/>
            </a:endParaRPr>
          </a:p>
          <a:p>
            <a:pPr algn="ctr">
              <a:spcAft>
                <a:spcPts val="600"/>
              </a:spcAft>
            </a:pPr>
            <a:endParaRPr lang="en-US" sz="32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34" charset="-120"/>
              <a:sym typeface="+mn-ea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34" charset="-120"/>
                <a:sym typeface="+mn-ea"/>
              </a:rPr>
              <a:t>    </a:t>
            </a:r>
            <a:r>
              <a:rPr 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根据不同</a:t>
            </a:r>
            <a:r>
              <a:rPr 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场合、对象</a:t>
            </a:r>
            <a:r>
              <a:rPr 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，准确遣词造句，注意话题有关对象的身份、教养、性格、对象之间的关系等内容。</a:t>
            </a:r>
            <a:endParaRPr lang="en-US" sz="32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  注意词语的轻重、大小、褒贬，如果不注意场合、对象、气氛等信口开河，往往达不到交际目的，反之，则会收到预期的良好效果。</a:t>
            </a:r>
            <a:endParaRPr 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pPr marL="0" algn="l">
              <a:spcAft>
                <a:spcPts val="600"/>
              </a:spcAft>
            </a:pPr>
            <a:r>
              <a:rPr lang="en-US" sz="3200" b="1" smtClean="0">
                <a:latin typeface="+mn-ea"/>
              </a:rPr>
              <a:t> </a:t>
            </a:r>
            <a:endParaRPr lang="en-US" sz="3200" b="1" smtClean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287020" y="1070610"/>
            <a:ext cx="11904980" cy="35483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[2020</a:t>
            </a:r>
            <a:r>
              <a:rPr lang="zh-CN" alt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年江苏卷</a:t>
            </a:r>
            <a:r>
              <a:rPr lang="en-US" sz="2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] </a:t>
            </a:r>
            <a:r>
              <a:rPr lang="zh-CN" altLang="en-US" sz="30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某校高三年级举行线上成人仪式后，同学们纷纷点赞、留言，互相勉励。下列留言所引诗文，不得体的一项是（</a:t>
            </a:r>
            <a:r>
              <a:rPr lang="en-US" altLang="zh-CN" sz="30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30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）</a:t>
            </a:r>
            <a:endParaRPr lang="en-US" sz="3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A.</a:t>
            </a:r>
            <a:r>
              <a:rPr lang="zh-CN" alt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惟日孜孜，无敢逸豫。（《尚书》）</a:t>
            </a:r>
            <a:endParaRPr lang="en-US" sz="3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B.</a:t>
            </a:r>
            <a:r>
              <a:rPr lang="zh-CN" alt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为草当作兰，为木当作松。（李白）</a:t>
            </a:r>
            <a:endParaRPr lang="en-US" sz="3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C.</a:t>
            </a:r>
            <a:r>
              <a:rPr lang="zh-CN" alt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少年辛苦终身事，莫向光阴惰寸功。（杜荀鹤）</a:t>
            </a:r>
            <a:endParaRPr lang="en-US" sz="3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D.</a:t>
            </a:r>
            <a:r>
              <a:rPr lang="zh-CN" alt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谁道人生无再少？门前流水尚能西。（苏轼）</a:t>
            </a:r>
            <a:endParaRPr lang="en-US" sz="3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3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endParaRPr lang="en-US" sz="3000" b="1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注意外部</a:t>
            </a:r>
            <a:r>
              <a:rPr 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语言环境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3.da0ff3d96.Q_5_AN.2_1"/>
          <p:cNvSpPr/>
          <p:nvPr/>
        </p:nvSpPr>
        <p:spPr>
          <a:xfrm>
            <a:off x="9479915" y="1471295"/>
            <a:ext cx="854075" cy="52514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304800" algn="l">
              <a:lnSpc>
                <a:spcPct val="100000"/>
              </a:lnSpc>
            </a:pPr>
            <a:r>
              <a:rPr lang="en-US" sz="2800" b="1" err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endParaRPr lang="en-US" sz="2800" b="1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3.da0ff3d96.Q_5_AN.2_1"/>
          <p:cNvSpPr/>
          <p:nvPr/>
        </p:nvSpPr>
        <p:spPr>
          <a:xfrm>
            <a:off x="786765" y="4484370"/>
            <a:ext cx="10409555" cy="169672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304800" algn="l">
              <a:lnSpc>
                <a:spcPct val="100000"/>
              </a:lnSpc>
            </a:pPr>
            <a:r>
              <a:rPr lang="en-US" sz="2800" b="1" err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“</a:t>
            </a:r>
            <a:r>
              <a:rPr lang="zh-CN" altLang="en-US" sz="2800" b="1" err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谁道人生无再少？门前流水尚能西。</a:t>
            </a:r>
            <a:r>
              <a:rPr lang="en-US" altLang="zh-CN" sz="2800" b="1" err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800" b="1" err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意为：谁说人生就不能再回到少年？门前的溪水还能向西边流淌。这是勉励暮年之人要老当益壮，自强不息的句子，放在青年学子身上不合适。</a:t>
            </a:r>
            <a:endParaRPr lang="zh-CN" altLang="en-US" sz="2800" b="1" err="1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1"/>
          <a:srcRect t="14728" b="28058"/>
          <a:stretch>
            <a:fillRect/>
          </a:stretch>
        </p:blipFill>
        <p:spPr bwMode="auto">
          <a:xfrm flipH="1" flipV="1">
            <a:off x="-1" y="0"/>
            <a:ext cx="3120887" cy="257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411480" y="1049020"/>
            <a:ext cx="11179810" cy="44627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en-US" sz="36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中国是历史悠久的礼仪之邦，汉语中有许多敬辞和谦辞。</a:t>
            </a:r>
            <a:endParaRPr lang="en-US" sz="28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  </a:t>
            </a:r>
            <a:r>
              <a:rPr 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敬辞，</a:t>
            </a: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即表示对别人恭敬的言辞；</a:t>
            </a:r>
            <a:r>
              <a:rPr 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谦辞，</a:t>
            </a: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则是用于表示自我谦虚的言辞。</a:t>
            </a:r>
            <a:endParaRPr lang="en-US" sz="28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    千百年来，中国人在人际交往中使用了许多敬辞和谦辞，这充分体现了我们中华礼仪之邦的特点，使用敬辞和谦辞还可体现一个人的文化修养。</a:t>
            </a:r>
            <a:endParaRPr 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pPr marL="0" algn="l">
              <a:spcAft>
                <a:spcPts val="600"/>
              </a:spcAft>
            </a:pPr>
            <a:r>
              <a:rPr lang="en-US" sz="3200" b="1" smtClean="0">
                <a:latin typeface="+mn-ea"/>
              </a:rPr>
              <a:t> </a:t>
            </a:r>
            <a:endParaRPr lang="en-US" sz="3200" b="1" smtClean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7.1683d66d9.Q_5_BD.7_1"/>
          <p:cNvSpPr/>
          <p:nvPr/>
        </p:nvSpPr>
        <p:spPr>
          <a:xfrm>
            <a:off x="411480" y="1049020"/>
            <a:ext cx="11179810" cy="44627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en-US" sz="36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谦敬词语可归纳为“</a:t>
            </a:r>
            <a:r>
              <a:rPr 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家大，舍小，令外人</a:t>
            </a: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”一句话，意思即对别人称自己的长辈和年长的平辈时冠以“家”，如家父（家严）、家母（家慈）、家叔、家兄等；对别人称比自己小的家人时则冠以“舍”，如舍弟、舍妹、舍侄等；称别人</a:t>
            </a:r>
            <a:r>
              <a:rPr lang="en-US" altLang="zh-CN" sz="2800" b="1" err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家中的人（外人），则冠以“令”表示恭敬，如令堂、令尊、令郎、令爱等。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endParaRPr 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pPr marL="0" algn="l">
              <a:spcAft>
                <a:spcPts val="600"/>
              </a:spcAft>
            </a:pPr>
            <a:r>
              <a:rPr lang="en-US" sz="3200" b="1" smtClean="0">
                <a:latin typeface="+mn-ea"/>
              </a:rPr>
              <a:t> </a:t>
            </a:r>
            <a:endParaRPr lang="en-US" sz="3200" b="1" smtClean="0">
              <a:latin typeface="+mn-ea"/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7.1683d66d9.Q_5_BD.7_1"/>
          <p:cNvSpPr/>
          <p:nvPr/>
        </p:nvSpPr>
        <p:spPr>
          <a:xfrm>
            <a:off x="411480" y="1049020"/>
            <a:ext cx="11179810" cy="446278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en-US" sz="36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endParaRPr lang="en-US" sz="28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除“家”“舍”外，谦辞还有“小”（小女，称自己的女儿）、“拙”（拙见，称自己的见解）、“鄙”（鄙见，称自己的意见）、“寒”（寒舍，称自己的家）等。</a:t>
            </a: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除“令”外，常见的敬辞还有“贵”（贵庚，称别人的年龄）、“大”（大作，称对方的作品）、“高”（高见，称对方的见解）、“拜”（拜托，托人办事）等。</a:t>
            </a: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敬辞用语，用于对方。</a:t>
            </a: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endParaRPr 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pPr marL="0" algn="l">
              <a:spcAft>
                <a:spcPts val="600"/>
              </a:spcAft>
            </a:pPr>
            <a:r>
              <a:rPr lang="en-US" sz="3200" b="1" smtClean="0">
                <a:latin typeface="+mn-ea"/>
              </a:rPr>
              <a:t> </a:t>
            </a:r>
            <a:endParaRPr lang="en-US" sz="3200" b="1" smtClean="0">
              <a:latin typeface="+mn-ea"/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331470" y="845185"/>
            <a:ext cx="11285855" cy="576897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  <a:sym typeface="+mn-ea"/>
              </a:rPr>
              <a:t>例：</a:t>
            </a: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sz="2000" b="1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[2017年全国Ⅰ卷] </a:t>
            </a: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下列各句中，表达得体的一句是(     )。</a:t>
            </a: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indent="-45720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A. 真是事出意外！舍弟太过顽皮，碰碎了您家这么贵重的花瓶，敬请原谅，我们一定照价赔偿。</a:t>
            </a: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indent="-45720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B. 他的书法龙飞凤舞，引来一片赞叹，但落款却出了差错，一时又无法弥补，只好连声道歉：“献丑，献丑！”</a:t>
            </a: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indent="-45720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C. 他是我最信任的朋友，头脑灵活，处事周到，每次我遇到难题写信垂询，都能得到很有启发的回复。</a:t>
            </a: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indent="-45720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D. 我妻子和郭教授的内人是多年的闺蜜，她俩经常一起逛街、一起旅游，话多得似乎永远都说不完。</a:t>
            </a: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en-US" sz="28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3.da0ff3d96.Q_5_AN.2_1"/>
          <p:cNvSpPr/>
          <p:nvPr/>
        </p:nvSpPr>
        <p:spPr>
          <a:xfrm>
            <a:off x="9375140" y="845185"/>
            <a:ext cx="854075" cy="52514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304800" algn="l">
              <a:lnSpc>
                <a:spcPct val="100000"/>
              </a:lnSpc>
            </a:pPr>
            <a:r>
              <a:rPr lang="en-US" sz="2800" b="1" err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endParaRPr lang="en-US" sz="2800" b="1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56.cac80d6ab.Q_6_AN.33_1"/>
          <p:cNvSpPr/>
          <p:nvPr/>
        </p:nvSpPr>
        <p:spPr>
          <a:xfrm>
            <a:off x="331470" y="5356860"/>
            <a:ext cx="11529060" cy="12573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440055" algn="l">
              <a:lnSpc>
                <a:spcPct val="100000"/>
              </a:lnSpc>
            </a:pPr>
            <a:r>
              <a:rPr lang="zh-CN" altLang="en-US" sz="2000">
                <a:solidFill>
                  <a:srgbClr val="A0002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【解析】</a:t>
            </a:r>
            <a:r>
              <a:rPr lang="en-US" sz="2000">
                <a:solidFill>
                  <a:srgbClr val="A0002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B根据前文“落款却出了差错，一时又无法弥补”“连声道歉”这个语境，可以判断“献丑”一词不得体。“献丑”是谦辞，在展示作品或演出时，谦虚表示自己技能很差，不是道歉语。C“垂询”是敬辞，多用于尊称长辈、上级对自己的行动。此处不得体。D“内人”是用于对人称自己的妻子。此句是说郭教授的妻子，使用不得体。</a:t>
            </a:r>
            <a:endParaRPr lang="en-US" sz="2000"/>
          </a:p>
          <a:p>
            <a:pPr indent="440055" algn="l">
              <a:lnSpc>
                <a:spcPct val="100000"/>
              </a:lnSpc>
            </a:pPr>
            <a:endParaRPr 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331470" y="845185"/>
            <a:ext cx="11285855" cy="576897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例：</a:t>
            </a:r>
            <a:r>
              <a:rPr lang="en-US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b="1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[2017年全国</a:t>
            </a:r>
            <a:r>
              <a:rPr lang="en-US" b="1">
                <a:solidFill>
                  <a:srgbClr val="4F9EF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Ⅱ</a:t>
            </a:r>
            <a:r>
              <a:rPr lang="en-US" b="1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卷]</a:t>
            </a: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下列各句中，表达得体的一句是(  </a:t>
            </a:r>
            <a:r>
              <a:rPr lang="en-US" sz="2800" b="1">
                <a:solidFill>
                  <a:srgbClr val="A0002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)。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A. 我刚在姑姑家坐下来，她就有事失陪了，我只好无聊地翻翻闲书，看看电视。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B. 这么珍贵的书您都毫不犹豫地借给我，太感谢了，我会尽快璧还，请您放心。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C. 这种壁纸是最近才研制出来的，环保又美观，贴在您家里会让寒舍增色不少。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D. 我们夫妇好不容易才得了这个千金，的确放任了些，以后一定对她严格要求。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en-US" sz="28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3.da0ff3d96.Q_5_AN.2_1"/>
          <p:cNvSpPr/>
          <p:nvPr/>
        </p:nvSpPr>
        <p:spPr>
          <a:xfrm>
            <a:off x="9165590" y="757555"/>
            <a:ext cx="854075" cy="52514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304800" algn="l">
              <a:lnSpc>
                <a:spcPct val="100000"/>
              </a:lnSpc>
            </a:pPr>
            <a:r>
              <a:rPr lang="en-US" sz="2800" b="1" err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endParaRPr lang="en-US" sz="2800" b="1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56.cac80d6ab.Q_6_AN.33_1"/>
          <p:cNvSpPr/>
          <p:nvPr/>
        </p:nvSpPr>
        <p:spPr>
          <a:xfrm>
            <a:off x="331470" y="5356860"/>
            <a:ext cx="11529060" cy="12573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440055" algn="l">
              <a:lnSpc>
                <a:spcPct val="100000"/>
              </a:lnSpc>
            </a:pPr>
            <a:r>
              <a:rPr lang="zh-CN" altLang="en-US" sz="2000">
                <a:solidFill>
                  <a:srgbClr val="A0002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【</a:t>
            </a:r>
            <a:r>
              <a:rPr lang="en-US" sz="2000" b="1">
                <a:solidFill>
                  <a:srgbClr val="A0002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解析</a:t>
            </a:r>
            <a:r>
              <a:rPr lang="zh-CN" altLang="en-US" sz="2000" b="1">
                <a:solidFill>
                  <a:srgbClr val="A0002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】</a:t>
            </a:r>
            <a:r>
              <a:rPr lang="en-US" sz="20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A“失陪”，客套话，表示不能陪伴对方。此处用错了对象。B“璧还”，敬辞，归还原物或辞谢赠品。此处使用正确。C“寒舍”，谦辞，对人称自己的家。句中用来称别人的家，不得体。D“千金”，敬辞，称别人的女儿。此处用来说自己的女儿，不得体。</a:t>
            </a:r>
            <a:endParaRPr lang="en-US" sz="20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 indent="440055" algn="l">
              <a:lnSpc>
                <a:spcPct val="100000"/>
              </a:lnSpc>
            </a:pPr>
            <a:endParaRPr lang="en-US" sz="2000"/>
          </a:p>
          <a:p>
            <a:pPr indent="440055" algn="l">
              <a:lnSpc>
                <a:spcPct val="100000"/>
              </a:lnSpc>
            </a:pPr>
            <a:endParaRPr 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331470" y="940435"/>
            <a:ext cx="11285855" cy="567372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例：</a:t>
            </a: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下面是一封邀请函初稿的主要内容，其中有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五</a:t>
            </a: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楷体" panose="02010609060101010101" charset="-122"/>
                <a:sym typeface="+mn-ea"/>
              </a:rPr>
              <a:t>处表达不得体，请找出并修改。</a:t>
            </a:r>
            <a:endParaRPr 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第四届“挑战杯”全国中学生模拟联合国大会计划于10月5日至10月7日在北京王府井大饭店召开。会议期间，组委会将拨冗举办论坛，并邀请知名专家、学者忝列现场，就全球化背景下国际人才培养的问题与家长共同探讨。诚邀您拜读此函，并携孩子报名参加大会。我们将鼎力提供服务，期待您孩子的精彩表现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能获得评委的垂爱。</a:t>
            </a:r>
            <a:endParaRPr lang="en-US" altLang="zh-CN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lang="en-US" altLang="zh-CN" sz="2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                         </a:t>
            </a:r>
            <a:r>
              <a:rPr lang="zh-CN" altLang="en-US" sz="2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en-US" altLang="zh-CN" sz="2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en-US" altLang="zh-CN" sz="2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sz="2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en-US" sz="2800" b="1" u="sng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en-US" sz="28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56.cac80d6ab.Q_6_AN.33_1"/>
          <p:cNvSpPr/>
          <p:nvPr/>
        </p:nvSpPr>
        <p:spPr>
          <a:xfrm>
            <a:off x="331470" y="4843145"/>
            <a:ext cx="11529060" cy="177101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440055" algn="l">
              <a:lnSpc>
                <a:spcPct val="100000"/>
              </a:lnSpc>
            </a:pPr>
            <a:r>
              <a:rPr lang="zh-CN" altLang="en-US" sz="24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【答案】</a:t>
            </a:r>
            <a:r>
              <a:rPr lang="en-US" sz="24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①将“拨冗”改为“组织”；②将“忝列”改为“亲临”或“莅临”；③将“拜读”改为“阅读”；④将“鼎力”改为“全力”或“大力”；⑤将“垂爱”改为“喜爱”或“青睐”。</a:t>
            </a:r>
            <a:endParaRPr lang="en-US" sz="24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 indent="440055" algn="l">
              <a:lnSpc>
                <a:spcPct val="100000"/>
              </a:lnSpc>
            </a:pPr>
            <a:endParaRPr lang="en-US" sz="24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331470" y="940435"/>
            <a:ext cx="11285855" cy="567372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altLang="zh-CN" sz="2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en-US" altLang="zh-CN" sz="2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en-US" sz="2800" b="1" u="sng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en-US" sz="2800" b="1" u="sng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endParaRPr 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endParaRPr lang="en-US" sz="2800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正确使用</a:t>
            </a:r>
            <a:r>
              <a:rPr 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谦敬词语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56.cac80d6ab.Q_6_AN.33_1"/>
          <p:cNvSpPr/>
          <p:nvPr/>
        </p:nvSpPr>
        <p:spPr>
          <a:xfrm>
            <a:off x="210185" y="1385570"/>
            <a:ext cx="11529060" cy="177101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440055" algn="l">
              <a:lnSpc>
                <a:spcPct val="100000"/>
              </a:lnSpc>
            </a:pPr>
            <a:r>
              <a:rPr lang="zh-CN" altLang="en-US" sz="24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【答案】</a:t>
            </a:r>
            <a:r>
              <a:rPr lang="en-US" sz="24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①将“拨冗”改为“组织”；②将“忝列”改为“亲临”或“莅临”；③将“拜读”改为“阅读”；④将“鼎力”改为“全力”或“大力”；⑤将“垂爱”改为“喜爱”或“青睐”。</a:t>
            </a:r>
            <a:endParaRPr lang="en-US" sz="2400" b="1">
              <a:solidFill>
                <a:srgbClr val="A00021"/>
              </a:solidFill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  <a:sym typeface="+mn-ea"/>
            </a:endParaRPr>
          </a:p>
          <a:p>
            <a:pPr indent="440055" algn="l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【</a:t>
            </a:r>
            <a:r>
              <a:rPr lang="en-US" sz="2400" b="1">
                <a:solidFill>
                  <a:schemeClr val="tx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解析</a:t>
            </a:r>
            <a:r>
              <a:rPr lang="zh-CN" altLang="en-US" sz="2400" b="1">
                <a:solidFill>
                  <a:schemeClr val="tx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】</a:t>
            </a:r>
            <a:r>
              <a:rPr lang="en-US" sz="2400" b="1">
                <a:solidFill>
                  <a:schemeClr val="tx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①“拨冗”，客套话，指推开繁忙的事务，抽出时间。此处举办方用来说自己，表达不得体，可改为“组织”。②“忝列”，谦辞，表示自己有愧排列在其中。此处是说专家、学者会来现场，表达不得体，可改为“亲临”或“莅临”。③“拜读”，敬辞，阅读。此处是举办方请被邀请者读自己发出的邀请函，表达不得体，可改为“阅读”。④“鼎力”，敬辞，大力（用于请托或表示感谢时）。此处是说举办方自己会全力为来参加论坛的家长和孩子提供服务，表达不得体，可改为“全力”或“大力”。⑤“垂爱”，敬辞，称对方（多指长辈或上级）对自己的爱护（多用于书信）。此处是说希望被邀请者的孩子能获得评委的喜爱和重视，表达不得体，可改为“喜爱”或“青睐”。</a:t>
            </a:r>
            <a:endParaRPr lang="en-US" sz="2400" b="1">
              <a:solidFill>
                <a:schemeClr val="tx1"/>
              </a:solidFill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 indent="440055" algn="l">
              <a:lnSpc>
                <a:spcPct val="100000"/>
              </a:lnSpc>
            </a:pPr>
            <a:endParaRPr lang="en-US" sz="24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 indent="440055" algn="l">
              <a:lnSpc>
                <a:spcPct val="100000"/>
              </a:lnSpc>
            </a:pPr>
            <a:endParaRPr lang="en-US" sz="24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1"/>
          <a:srcRect t="14728" b="28058"/>
          <a:stretch>
            <a:fillRect/>
          </a:stretch>
        </p:blipFill>
        <p:spPr bwMode="auto">
          <a:xfrm flipH="1" flipV="1">
            <a:off x="0" y="0"/>
            <a:ext cx="2787015" cy="2301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7.1683d66d9.Q_5_BD.7_1"/>
          <p:cNvSpPr/>
          <p:nvPr/>
        </p:nvSpPr>
        <p:spPr>
          <a:xfrm>
            <a:off x="373380" y="515620"/>
            <a:ext cx="11179810" cy="474853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综合</a:t>
            </a:r>
            <a:r>
              <a:rPr lang="zh-CN" alt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考查</a:t>
            </a:r>
            <a:endParaRPr lang="zh-CN" altLang="en-US" sz="36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Times New Roman" panose="02020603050405020304" pitchFamily="34" charset="-120"/>
              <a:sym typeface="+mn-ea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将以上考查点放在一起，进行综合考查。</a:t>
            </a:r>
            <a:endParaRPr lang="zh-CN" altLang="en-US" sz="28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>
              <a:lnSpc>
                <a:spcPct val="150000"/>
              </a:lnSpc>
              <a:spcAft>
                <a:spcPts val="600"/>
              </a:spcAft>
            </a:pPr>
            <a:r>
              <a:rPr 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例：</a:t>
            </a:r>
            <a:r>
              <a:rPr lang="en-US" sz="2000" b="1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[2018年全国Ⅱ卷] </a:t>
            </a: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下面是某报社一则启事初稿的片段，其中有五处词语使用不当，请找出并作修改。要求修改后语意准确，语体风格一致。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如果您是重大事件的参加者，事故现场的目击者，业界内幕的打探者，社会热点的关爱者……请与我报“社会深度”栏目联系。本栏目长期公开征询有价值的新闻线索，等着您的支持。</a:t>
            </a: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答：</a:t>
            </a:r>
            <a:r>
              <a:rPr lang="en-US" sz="2800" b="1" u="sng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                 </a:t>
            </a:r>
            <a:r>
              <a:rPr lang="zh-CN" altLang="en-US" sz="2800" b="1" u="sng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en-US" sz="2800" b="1" u="sng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zh-CN" altLang="en-US" sz="2400" b="1">
                <a:solidFill>
                  <a:srgbClr val="C00000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【</a:t>
            </a:r>
            <a:r>
              <a:rPr lang="en-US" sz="2400" b="1" err="1">
                <a:solidFill>
                  <a:srgbClr val="C00000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示例</a:t>
            </a:r>
            <a:r>
              <a:rPr lang="zh-CN" altLang="en-US" sz="2400" b="1" err="1">
                <a:solidFill>
                  <a:srgbClr val="C00000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】</a:t>
            </a:r>
            <a:r>
              <a:rPr lang="en-US" sz="2400" b="1">
                <a:solidFill>
                  <a:srgbClr val="C00000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①“参加者”改为“亲历者”或者“参与者”；②“打探者”改为“知情者”；③“关爱者”改为“关注者”；④“征询”改为“征集”；⑤“等着”改为“期待”或者“等待”。</a:t>
            </a:r>
            <a:endParaRPr lang="en-US" sz="2400" b="1" smtClean="0">
              <a:solidFill>
                <a:srgbClr val="C00000"/>
              </a:solidFill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endParaRPr lang="zh-CN" altLang="en-US" sz="3200" b="1" smtClean="0">
              <a:latin typeface="+mn-ea"/>
            </a:endParaRPr>
          </a:p>
          <a:p>
            <a:endParaRPr lang="zh-CN" altLang="en-US" sz="3200" b="1" smtClean="0">
              <a:latin typeface="+mn-ea"/>
            </a:endParaRPr>
          </a:p>
          <a:p>
            <a:pPr>
              <a:spcAft>
                <a:spcPts val="600"/>
              </a:spcAft>
            </a:pPr>
            <a:endParaRPr lang="en-US" sz="3200" b="1" smtClean="0">
              <a:latin typeface="+mn-ea"/>
            </a:endParaRPr>
          </a:p>
          <a:p>
            <a:pPr marL="0" algn="l">
              <a:spcAft>
                <a:spcPts val="600"/>
              </a:spcAft>
            </a:pPr>
            <a:r>
              <a:rPr lang="en-US" sz="3200" b="1" smtClean="0">
                <a:latin typeface="+mn-ea"/>
              </a:rPr>
              <a:t> </a:t>
            </a:r>
            <a:endParaRPr lang="en-US" sz="3200" b="1" smtClean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综合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考查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56.cac80d6ab.Q_6_AN.33_1"/>
          <p:cNvSpPr/>
          <p:nvPr/>
        </p:nvSpPr>
        <p:spPr>
          <a:xfrm>
            <a:off x="507365" y="1385570"/>
            <a:ext cx="11231880" cy="177101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000" b="1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例</a:t>
            </a:r>
            <a:r>
              <a:rPr lang="en-US" altLang="zh-CN" sz="28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:</a:t>
            </a:r>
            <a:r>
              <a:rPr lang="en-US" sz="2000" b="1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[2018年全国Ⅲ卷] </a:t>
            </a:r>
            <a:r>
              <a:rPr 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下面是一封信的主要内容，其中有五处不得体，请找出并作修改。</a:t>
            </a:r>
            <a:endParaRPr lang="en-US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获悉文学院下周举办活动，隆重庆贺先生教书50周年，我因俗务缠身，不能光临，特惠赠鲜花一束，以表敬意，随信寄去近期出版的拙著一册，还望先生先睹为快。</a:t>
            </a: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盛夏快来了，请先生保重身体。</a:t>
            </a: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答：</a:t>
            </a:r>
            <a:r>
              <a:rPr lang="en-US" sz="2800" b="1" u="sng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                                       </a:t>
            </a:r>
            <a:r>
              <a:rPr lang="zh-CN" altLang="en-US" sz="2800" b="1" u="sng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indent="440055" algn="l">
              <a:lnSpc>
                <a:spcPct val="100000"/>
              </a:lnSpc>
            </a:pPr>
            <a:endParaRPr 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26.0f628452b.Q_5_AN.19_1"/>
          <p:cNvSpPr/>
          <p:nvPr/>
        </p:nvSpPr>
        <p:spPr>
          <a:xfrm>
            <a:off x="533400" y="5026660"/>
            <a:ext cx="11205845" cy="15875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304800" algn="l">
              <a:lnSpc>
                <a:spcPct val="100000"/>
              </a:lnSpc>
            </a:pPr>
            <a:r>
              <a:rPr lang="en-US" sz="2400" b="1" err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示例：①“教书”改为“从教”；②“光临”改为“前往”或“参加”；③“惠赠”改为“奉上”“奉送”或“敬赠”；④“先睹为快”改为“指正”或“斧正”；⑤“快来了”改为“将至”或“将临”。</a:t>
            </a:r>
            <a:endParaRPr lang="en-US" sz="1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综合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考查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56.cac80d6ab.Q_6_AN.33_1"/>
          <p:cNvSpPr/>
          <p:nvPr/>
        </p:nvSpPr>
        <p:spPr>
          <a:xfrm>
            <a:off x="393065" y="985520"/>
            <a:ext cx="11231880" cy="177101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algn="l">
              <a:lnSpc>
                <a:spcPct val="100000"/>
              </a:lnSpc>
              <a:spcAft>
                <a:spcPts val="600"/>
              </a:spcAft>
            </a:pPr>
            <a:r>
              <a:rPr lang="en-US" b="1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24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例</a:t>
            </a:r>
            <a:r>
              <a:rPr lang="en-US" altLang="zh-CN" sz="24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:</a:t>
            </a:r>
            <a:r>
              <a:rPr lang="en-US">
                <a:solidFill>
                  <a:srgbClr val="4F9EF7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[2018年天津卷]</a:t>
            </a:r>
            <a:r>
              <a:rPr lang="en-US">
                <a:solidFill>
                  <a:srgbClr val="4F9EF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</a:t>
            </a:r>
            <a:r>
              <a:rPr 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34" charset="-120"/>
                <a:sym typeface="+mn-ea"/>
              </a:rPr>
              <a:t>中学生刘星写给天津滨海新区文化中心图书馆馆长的电子邮件，在语言、逻辑等方面存在若干问题。请找出四个有问题的词或句子，写在答题卡上。</a:t>
            </a:r>
            <a:endParaRPr lang="en-US" sz="24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34" charset="-120"/>
              <a:sym typeface="+mn-ea"/>
            </a:endParaRPr>
          </a:p>
        </p:txBody>
      </p:sp>
      <p:graphicFrame>
        <p:nvGraphicFramePr>
          <p:cNvPr id="2" name="3.724f706ca.Q_4_BD.4_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93065" y="1882140"/>
          <a:ext cx="11435715" cy="4827905"/>
        </p:xfrm>
        <a:graphic>
          <a:graphicData uri="http://schemas.openxmlformats.org/drawingml/2006/table">
            <a:tbl>
              <a:tblPr/>
              <a:tblGrid>
                <a:gridCol w="11435715"/>
              </a:tblGrid>
              <a:tr h="4827905">
                <a:tc>
                  <a:txBody>
                    <a:bodyPr wrap="square"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尊敬的馆长：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    您好！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    今天我到贵馆读书，被其别出心裁的外部设计和炫酷的内部场景震慑，“最美图书馆”果然名不虚传。阳光透过玻璃洒满大厅，有人专注选书，有人静静阅读，这真是“书香天津”的最好写照！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    为了提升图书馆的品质，更好地服务读者，我提两点建议，请采纳。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    首当其冲，希望开展更加丰富多彩的读书活动，读者只有参加图书馆的活动，才能真正实现个人素质的提高。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    其次，希望在买书上继续加大投入，增大藏书量就能实现图书馆的内涵发展。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    谢谢！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    此致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敬礼！</a:t>
                      </a:r>
                      <a:endParaRPr lang="en-US" sz="1000" b="1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34" charset="-120"/>
                        </a:rPr>
                        <a:t>刘</a:t>
                      </a:r>
                      <a:r>
                        <a:rPr lang="en-US" sz="2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34" charset="-120"/>
                        </a:rPr>
                        <a:t>  </a:t>
                      </a:r>
                      <a:r>
                        <a:rPr 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34" charset="-120"/>
                        </a:rPr>
                        <a:t>星</a:t>
                      </a:r>
                      <a:endParaRPr lang="en-US" sz="1000"/>
                    </a:p>
                    <a:p>
                      <a:pPr algn="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34" charset="-120"/>
                        </a:rPr>
                        <a:t>2018年3月3日</a:t>
                      </a:r>
                      <a:endParaRPr lang="en-US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34" charset="-120"/>
                      </a:endParaRPr>
                    </a:p>
                  </a:txBody>
                  <a:tcPr marL="38100" marR="38100" marT="38100" marB="38100" vert="horz" anchor="ctr">
                    <a:lnL w="9525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综合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Times New Roman" panose="02020603050405020304" pitchFamily="34" charset="-120"/>
                <a:sym typeface="+mn-ea"/>
              </a:rPr>
              <a:t>考查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3.724f706ca.Q_4_AN.5_1"/>
          <p:cNvSpPr/>
          <p:nvPr/>
        </p:nvSpPr>
        <p:spPr>
          <a:xfrm>
            <a:off x="516255" y="1461770"/>
            <a:ext cx="11160125" cy="103441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indent="304800" algn="l">
              <a:lnSpc>
                <a:spcPct val="150000"/>
              </a:lnSpc>
            </a:pPr>
            <a:r>
              <a:rPr lang="en-US" altLang="zh-CN" sz="24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</a:t>
            </a:r>
            <a:r>
              <a:rPr lang="zh-CN" altLang="en-US" sz="24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【答案】</a:t>
            </a:r>
            <a:r>
              <a:rPr lang="en-US" sz="24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①震慑 ②采纳 ③首当其冲 ④读者只有参加图书馆的活动，才能真正实现个人素质的提高 ⑤增大藏书量就能实现图书馆的内涵发展</a:t>
            </a:r>
            <a:endParaRPr lang="en-US" sz="1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  <p:sp>
        <p:nvSpPr>
          <p:cNvPr id="4" name="4.724f706ca.Q_4_AS.6_1"/>
          <p:cNvSpPr/>
          <p:nvPr/>
        </p:nvSpPr>
        <p:spPr>
          <a:xfrm>
            <a:off x="529590" y="3113405"/>
            <a:ext cx="11196955" cy="234759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en-US" altLang="zh-CN" sz="2400" b="1">
                <a:solidFill>
                  <a:srgbClr val="A0002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en-US" sz="2400" b="1">
                <a:solidFill>
                  <a:srgbClr val="A0002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</a:t>
            </a:r>
            <a:r>
              <a:rPr lang="en-US" sz="2400" b="1">
                <a:solidFill>
                  <a:srgbClr val="A0002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解析</a:t>
            </a:r>
            <a:r>
              <a:rPr lang="zh-CN" altLang="en-US" sz="2400" b="1">
                <a:solidFill>
                  <a:srgbClr val="A0002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】</a:t>
            </a:r>
            <a:r>
              <a:rPr lang="en-US" sz="2400" b="1">
                <a:solidFill>
                  <a:srgbClr val="A0002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“震慑”是“震动使害怕”的意思，不符合语境，可改为“震撼”。“采纳”指“接受（意见、建议、要求等）”，语气强硬，表达不得体，可改为“考虑”。“首当其冲”指最先受到攻击或遭遇灾难，不是表示顺序，可改为“首先”。“只有……才……”表示条件唯一，太过绝对。可把“能”改为“有可能”。“就能”太绝对，“增大藏书量”不一定能“实现图书馆的内涵发展”。可改为“增大藏书量，为实现图书馆的内涵发展创造条件”。</a:t>
            </a:r>
            <a:endParaRPr lang="en-US" sz="1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附录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3.724f706ca.Q_4_AN.5_1"/>
          <p:cNvSpPr/>
          <p:nvPr/>
        </p:nvSpPr>
        <p:spPr>
          <a:xfrm>
            <a:off x="401955" y="1033145"/>
            <a:ext cx="11160125" cy="557784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sz="2400" b="1">
                <a:solidFill>
                  <a:srgbClr val="A00021"/>
                </a:solidFill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【谦敬辞实例】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初次见面说“久仰”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好久不见说“久违”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请人批评说“指教”</a:t>
            </a: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34" charset="-120"/>
              <a:sym typeface="+mn-ea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求人帮忙说“劳驾”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麻烦别人说“打扰”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求给方便说“借光”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托人办事说“拜托”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看望别人说“拜访”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请人勿送说“留步”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未及远迎说“失迎”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等候客人说“恭候”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无暇陪客说“失陪”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陪伴朋友说“奉陪”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问人干吗说“贵干”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问人姓氏说“贵姓”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欢迎购买说“惠顾”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贵宾来到说“莅临”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请人告诉说“见告”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欢迎询问说“垂询”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谢人爱护说“错爱”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称人爱护说“垂爱”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34" charset="-120"/>
              <a:sym typeface="+mn-ea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US" sz="1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附录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3.724f706ca.Q_4_AN.5_1"/>
          <p:cNvSpPr/>
          <p:nvPr/>
        </p:nvSpPr>
        <p:spPr>
          <a:xfrm>
            <a:off x="401955" y="1033145"/>
            <a:ext cx="11160125" cy="557784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称人赠予说“惠赠”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请人保存题“惠存”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请人收礼说“笑纳”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归还原物说“璧还”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称人之家说“贵府”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称己之家说“寒舍”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赞人见解说“高见”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称己见解说“拙见”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称人儿子说“令郎”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称己儿子说“犬子”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称人女儿说“令爱”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称己女儿说“小女”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向人祝贺说“恭喜”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请改文章说“斧正”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求人解答用“请问”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请人指点用“赐教”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宾客来到用“光临”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对方来信叫“惠书”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34" charset="-120"/>
              <a:sym typeface="+mn-ea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US" sz="1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3" descr="图片包含 鲜花, 餐桌, 室内, 花瓶&#10;&#10;已生成极高可信度的说明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10739718" y="1"/>
            <a:ext cx="1452282" cy="199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 rot="5400000">
            <a:off x="6636972" y="-2133599"/>
            <a:ext cx="92075" cy="5594350"/>
          </a:xfrm>
          <a:prstGeom prst="rect">
            <a:avLst/>
          </a:prstGeom>
          <a:solidFill>
            <a:srgbClr val="88A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0038" y="549275"/>
            <a:ext cx="207962" cy="207963"/>
          </a:xfrm>
          <a:prstGeom prst="ellipse">
            <a:avLst/>
          </a:prstGeom>
          <a:solidFill>
            <a:srgbClr val="88A55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solidFill>
                <a:schemeClr val="tx2">
                  <a:lumMod val="50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44036"/>
          <p:cNvSpPr txBox="1">
            <a:spLocks noChangeArrowheads="1"/>
          </p:cNvSpPr>
          <p:nvPr/>
        </p:nvSpPr>
        <p:spPr bwMode="auto">
          <a:xfrm>
            <a:off x="529590" y="384810"/>
            <a:ext cx="33261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buClrTx/>
              <a:buSzTx/>
              <a:buFontTx/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34" charset="-120"/>
                <a:sym typeface="+mn-ea"/>
              </a:rPr>
              <a:t>附录</a:t>
            </a:r>
            <a:endParaRPr lang="zh-CN" altLang="en-US" sz="2400" b="1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3.724f706ca.Q_4_AN.5_1"/>
          <p:cNvSpPr/>
          <p:nvPr/>
        </p:nvSpPr>
        <p:spPr>
          <a:xfrm>
            <a:off x="401955" y="1033145"/>
            <a:ext cx="11160125" cy="557784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老人年龄叫“高寿”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请人原谅说“包涵”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祝人健康说“保重”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与人相见说“您好”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问人住址说“府上”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 err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仰慕已久说“久仰”</a:t>
            </a: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34" charset="-12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 err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请人协助说“费心”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请人解答说“请教”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接受好意说“领情”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得人帮助说“谢谢”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希望照顾说“关照”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归还物品说“奉还”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请人赴约说“赏光”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需要考虑说“斟酌”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无法满足说“抱歉”</a:t>
            </a:r>
            <a:endParaRPr lang="en-US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言行不妥“对不起”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慰问他人说“辛苦”</a:t>
            </a:r>
            <a:r>
              <a:rPr lang="en-US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sz="2400" err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迎接客人说“欢迎”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 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34" charset="-120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客人入座说“请坐”</a:t>
            </a: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临分别时说“再见”</a:t>
            </a:r>
            <a:r>
              <a:rPr lang="en-US" altLang="zh-CN" sz="24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34" charset="-120"/>
                <a:sym typeface="+mn-ea"/>
              </a:rPr>
              <a:t>  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34" charset="-120"/>
                <a:sym typeface="+mn-ea"/>
              </a:rPr>
              <a:t>送人远行说“平安”</a:t>
            </a:r>
            <a:endParaRPr lang="en-US" altLang="zh-CN" sz="2400"/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34" charset="-120"/>
              <a:sym typeface="+mn-ea"/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endParaRPr lang="en-US" sz="1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TABLE_ENDDRAG_ORIGIN_RECT" val="900*438"/>
  <p:tag name="TABLE_ENDDRAG_RECT" val="30*148*900*438"/>
</p:tagLst>
</file>

<file path=ppt/tags/tag2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YTQyNjVlM2UyZmM5ODA1MjNiMmYxYjVhZjA4NDMyYz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4792</Words>
  <Application>WPS 演示</Application>
  <PresentationFormat/>
  <Paragraphs>236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40" baseType="lpstr">
      <vt:lpstr>Arial</vt:lpstr>
      <vt:lpstr>宋体</vt:lpstr>
      <vt:lpstr>Wingdings</vt:lpstr>
      <vt:lpstr>黑体</vt:lpstr>
      <vt:lpstr>隶书</vt:lpstr>
      <vt:lpstr>Times New Roman</vt:lpstr>
      <vt:lpstr>华文细黑</vt:lpstr>
      <vt:lpstr>楷体</vt:lpstr>
      <vt:lpstr>Times New Roman</vt:lpstr>
      <vt:lpstr>Wingdings</vt:lpstr>
      <vt:lpstr>微软雅黑</vt:lpstr>
      <vt:lpstr>华文新魏</vt:lpstr>
      <vt:lpstr>Calibri</vt:lpstr>
      <vt:lpstr>Arial Unicode MS</vt:lpstr>
      <vt:lpstr>Calibri Light</vt:lpstr>
      <vt:lpstr>仿宋_GB2312</vt:lpstr>
      <vt:lpstr>仿宋</vt:lpstr>
      <vt:lpstr>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梁浩蕾</cp:lastModifiedBy>
  <cp:revision>4</cp:revision>
  <cp:lastPrinted>2022-04-22T21:34:00Z</cp:lastPrinted>
  <dcterms:created xsi:type="dcterms:W3CDTF">2022-04-22T21:34:00Z</dcterms:created>
  <dcterms:modified xsi:type="dcterms:W3CDTF">2022-05-14T00:57:17Z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E7A19C2CDA434D288F800A44DF8A2400</vt:lpwstr>
  </property>
  <property fmtid="{D5CDD505-2E9C-101B-9397-08002B2CF9AE}" pid="7" name="KSOProductBuildVer">
    <vt:lpwstr>2052-11.1.0.11691</vt:lpwstr>
  </property>
</Properties>
</file>