
<file path=[Content_Types].xml><?xml version="1.0" encoding="utf-8"?>
<Types xmlns="http://schemas.openxmlformats.org/package/2006/content-types">
  <Default Extension="png" ContentType="image/png"/>
  <Default Extension="tiff" ContentType="image/tiff"/>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1"/>
  </p:notesMasterIdLst>
  <p:handoutMasterIdLst>
    <p:handoutMasterId r:id="rId102"/>
  </p:handoutMasterIdLst>
  <p:sldIdLst>
    <p:sldId id="1905" r:id="rId3"/>
    <p:sldId id="1677" r:id="rId4"/>
    <p:sldId id="1790" r:id="rId5"/>
    <p:sldId id="1678" r:id="rId6"/>
    <p:sldId id="1679" r:id="rId7"/>
    <p:sldId id="1907" r:id="rId8"/>
    <p:sldId id="1908" r:id="rId9"/>
    <p:sldId id="1796" r:id="rId10"/>
    <p:sldId id="1893" r:id="rId11"/>
    <p:sldId id="1894" r:id="rId12"/>
    <p:sldId id="1910" r:id="rId13"/>
    <p:sldId id="1742" r:id="rId14"/>
    <p:sldId id="1982" r:id="rId15"/>
    <p:sldId id="1983" r:id="rId16"/>
    <p:sldId id="1984" r:id="rId17"/>
    <p:sldId id="1985" r:id="rId18"/>
    <p:sldId id="1986" r:id="rId19"/>
    <p:sldId id="2116" r:id="rId20"/>
    <p:sldId id="2117" r:id="rId21"/>
    <p:sldId id="2118" r:id="rId22"/>
    <p:sldId id="2119" r:id="rId23"/>
    <p:sldId id="2120" r:id="rId24"/>
    <p:sldId id="1980" r:id="rId25"/>
    <p:sldId id="1987" r:id="rId26"/>
    <p:sldId id="1988" r:id="rId27"/>
    <p:sldId id="1989" r:id="rId28"/>
    <p:sldId id="1990" r:id="rId29"/>
    <p:sldId id="1991" r:id="rId30"/>
    <p:sldId id="1743" r:id="rId31"/>
    <p:sldId id="1909" r:id="rId32"/>
    <p:sldId id="1819" r:id="rId33"/>
    <p:sldId id="1981" r:id="rId34"/>
    <p:sldId id="2058" r:id="rId35"/>
    <p:sldId id="2059" r:id="rId36"/>
    <p:sldId id="1833" r:id="rId37"/>
    <p:sldId id="1837" r:id="rId38"/>
    <p:sldId id="1839" r:id="rId39"/>
    <p:sldId id="1915" r:id="rId40"/>
    <p:sldId id="1912" r:id="rId41"/>
    <p:sldId id="1913" r:id="rId42"/>
    <p:sldId id="2057" r:id="rId43"/>
    <p:sldId id="1864" r:id="rId44"/>
    <p:sldId id="2060" r:id="rId45"/>
    <p:sldId id="2125" r:id="rId46"/>
    <p:sldId id="2122" r:id="rId47"/>
    <p:sldId id="2123" r:id="rId48"/>
    <p:sldId id="2124" r:id="rId49"/>
    <p:sldId id="1809" r:id="rId50"/>
    <p:sldId id="1897" r:id="rId51"/>
    <p:sldId id="1825" r:id="rId52"/>
    <p:sldId id="1911" r:id="rId53"/>
    <p:sldId id="1829" r:id="rId54"/>
    <p:sldId id="1830" r:id="rId55"/>
    <p:sldId id="1899" r:id="rId56"/>
    <p:sldId id="1810" r:id="rId57"/>
    <p:sldId id="1916" r:id="rId58"/>
    <p:sldId id="1900" r:id="rId59"/>
    <p:sldId id="1917" r:id="rId60"/>
    <p:sldId id="1812" r:id="rId61"/>
    <p:sldId id="1936" r:id="rId62"/>
    <p:sldId id="1815" r:id="rId63"/>
    <p:sldId id="1918" r:id="rId64"/>
    <p:sldId id="1816" r:id="rId65"/>
    <p:sldId id="1852" r:id="rId66"/>
    <p:sldId id="1863" r:id="rId67"/>
    <p:sldId id="1865" r:id="rId68"/>
    <p:sldId id="1937" r:id="rId69"/>
    <p:sldId id="1920" r:id="rId70"/>
    <p:sldId id="1868" r:id="rId71"/>
    <p:sldId id="1923" r:id="rId72"/>
    <p:sldId id="1922" r:id="rId73"/>
    <p:sldId id="1924" r:id="rId74"/>
    <p:sldId id="1693" r:id="rId75"/>
    <p:sldId id="1713" r:id="rId76"/>
    <p:sldId id="1925" r:id="rId77"/>
    <p:sldId id="1872" r:id="rId78"/>
    <p:sldId id="1873" r:id="rId79"/>
    <p:sldId id="1874" r:id="rId80"/>
    <p:sldId id="1875" r:id="rId81"/>
    <p:sldId id="1926" r:id="rId82"/>
    <p:sldId id="1876" r:id="rId83"/>
    <p:sldId id="1927" r:id="rId84"/>
    <p:sldId id="1877" r:id="rId85"/>
    <p:sldId id="1928" r:id="rId86"/>
    <p:sldId id="1878" r:id="rId87"/>
    <p:sldId id="1929" r:id="rId88"/>
    <p:sldId id="1879" r:id="rId89"/>
    <p:sldId id="1930" r:id="rId90"/>
    <p:sldId id="1881" r:id="rId91"/>
    <p:sldId id="1931" r:id="rId92"/>
    <p:sldId id="1882" r:id="rId93"/>
    <p:sldId id="1883" r:id="rId94"/>
    <p:sldId id="1889" r:id="rId95"/>
    <p:sldId id="1932" r:id="rId96"/>
    <p:sldId id="1933" r:id="rId97"/>
    <p:sldId id="1934" r:id="rId98"/>
    <p:sldId id="1935" r:id="rId99"/>
    <p:sldId id="1906" r:id="rId100"/>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21" autoAdjust="0"/>
    <p:restoredTop sz="96206" autoAdjust="0"/>
  </p:normalViewPr>
  <p:slideViewPr>
    <p:cSldViewPr>
      <p:cViewPr>
        <p:scale>
          <a:sx n="100" d="100"/>
          <a:sy n="100" d="100"/>
        </p:scale>
        <p:origin x="-1050" y="-396"/>
      </p:cViewPr>
      <p:guideLst>
        <p:guide orient="horz" pos="2130"/>
        <p:guide pos="3873"/>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40"/>
        <p:guide pos="2178"/>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7.xml"/><Relationship Id="rId98" Type="http://schemas.openxmlformats.org/officeDocument/2006/relationships/slide" Target="slides/slide96.xml"/><Relationship Id="rId97" Type="http://schemas.openxmlformats.org/officeDocument/2006/relationships/slide" Target="slides/slide95.xml"/><Relationship Id="rId96" Type="http://schemas.openxmlformats.org/officeDocument/2006/relationships/slide" Target="slides/slide94.xml"/><Relationship Id="rId95" Type="http://schemas.openxmlformats.org/officeDocument/2006/relationships/slide" Target="slides/slide93.xml"/><Relationship Id="rId94" Type="http://schemas.openxmlformats.org/officeDocument/2006/relationships/slide" Target="slides/slide92.xml"/><Relationship Id="rId93" Type="http://schemas.openxmlformats.org/officeDocument/2006/relationships/slide" Target="slides/slide91.xml"/><Relationship Id="rId92" Type="http://schemas.openxmlformats.org/officeDocument/2006/relationships/slide" Target="slides/slide90.xml"/><Relationship Id="rId91" Type="http://schemas.openxmlformats.org/officeDocument/2006/relationships/slide" Target="slides/slide89.xml"/><Relationship Id="rId90" Type="http://schemas.openxmlformats.org/officeDocument/2006/relationships/slide" Target="slides/slide88.xml"/><Relationship Id="rId9" Type="http://schemas.openxmlformats.org/officeDocument/2006/relationships/slide" Target="slides/slide7.xml"/><Relationship Id="rId89" Type="http://schemas.openxmlformats.org/officeDocument/2006/relationships/slide" Target="slides/slide87.xml"/><Relationship Id="rId88" Type="http://schemas.openxmlformats.org/officeDocument/2006/relationships/slide" Target="slides/slide86.xml"/><Relationship Id="rId87" Type="http://schemas.openxmlformats.org/officeDocument/2006/relationships/slide" Target="slides/slide85.xml"/><Relationship Id="rId86" Type="http://schemas.openxmlformats.org/officeDocument/2006/relationships/slide" Target="slides/slide84.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5" Type="http://schemas.openxmlformats.org/officeDocument/2006/relationships/tableStyles" Target="tableStyles.xml"/><Relationship Id="rId104" Type="http://schemas.openxmlformats.org/officeDocument/2006/relationships/viewProps" Target="viewProps.xml"/><Relationship Id="rId103" Type="http://schemas.openxmlformats.org/officeDocument/2006/relationships/presProps" Target="presProps.xml"/><Relationship Id="rId102" Type="http://schemas.openxmlformats.org/officeDocument/2006/relationships/handoutMaster" Target="handoutMasters/handoutMaster1.xml"/><Relationship Id="rId101" Type="http://schemas.openxmlformats.org/officeDocument/2006/relationships/notesMaster" Target="notesMasters/notesMaster1.xml"/><Relationship Id="rId100" Type="http://schemas.openxmlformats.org/officeDocument/2006/relationships/slide" Target="slides/slide98.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505" y="122261"/>
            <a:ext cx="10056828" cy="1295640"/>
          </a:xfr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505" y="1719581"/>
            <a:ext cx="10971086" cy="4412479"/>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9505" y="6249557"/>
            <a:ext cx="2844356" cy="457285"/>
          </a:xfrm>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a:xfrm>
            <a:off x="4164949" y="6249557"/>
            <a:ext cx="3860197" cy="457285"/>
          </a:xfrm>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a:xfrm>
            <a:off x="8736235" y="6249557"/>
            <a:ext cx="2844356" cy="457285"/>
          </a:xfrm>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 Target="slide73.xml"/><Relationship Id="rId8" Type="http://schemas.openxmlformats.org/officeDocument/2006/relationships/image" Target="../media/image11.png"/><Relationship Id="rId7" Type="http://schemas.openxmlformats.org/officeDocument/2006/relationships/slide" Target="slide6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2.xml"/><Relationship Id="rId3" Type="http://schemas.openxmlformats.org/officeDocument/2006/relationships/image" Target="../media/image8.png"/><Relationship Id="rId2" Type="http://schemas.openxmlformats.org/officeDocument/2006/relationships/image" Target="../media/image7.png"/><Relationship Id="rId11" Type="http://schemas.openxmlformats.org/officeDocument/2006/relationships/slideLayout" Target="../slideLayouts/slideLayout1.xml"/><Relationship Id="rId10" Type="http://schemas.openxmlformats.org/officeDocument/2006/relationships/image" Target="../media/image12.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5.png"/><Relationship Id="rId2" Type="http://schemas.openxmlformats.org/officeDocument/2006/relationships/slide" Target="slide3.xml"/><Relationship Id="rId1"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3.png"/><Relationship Id="rId1" Type="http://schemas.openxmlformats.org/officeDocument/2006/relationships/slide" Target="slide5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tif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3.png"/></Relationships>
</file>

<file path=ppt/slides/_rels/slide5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51.xml"/><Relationship Id="rId1" Type="http://schemas.openxmlformats.org/officeDocument/2006/relationships/image" Target="../media/image1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18.wdp"/><Relationship Id="rId3" Type="http://schemas.openxmlformats.org/officeDocument/2006/relationships/image" Target="../media/image17.png"/><Relationship Id="rId2" Type="http://schemas.openxmlformats.org/officeDocument/2006/relationships/image" Target="../media/image19.png"/><Relationship Id="rId1" Type="http://schemas.openxmlformats.org/officeDocument/2006/relationships/image" Target="../media/image13.pn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3.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5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56.xml"/><Relationship Id="rId1" Type="http://schemas.openxmlformats.org/officeDocument/2006/relationships/image" Target="../media/image1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58.xml"/><Relationship Id="rId1" Type="http://schemas.openxmlformats.org/officeDocument/2006/relationships/image" Target="../media/image1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60.xml"/><Relationship Id="rId1" Type="http://schemas.openxmlformats.org/officeDocument/2006/relationships/image" Target="../media/image13.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slide" Target="slide62.xml"/><Relationship Id="rId3" Type="http://schemas.openxmlformats.org/officeDocument/2006/relationships/image" Target="../media/image13.png"/><Relationship Id="rId2" Type="http://schemas.microsoft.com/office/2007/relationships/hdphoto" Target="../media/image18.wdp"/><Relationship Id="rId1" Type="http://schemas.openxmlformats.org/officeDocument/2006/relationships/image" Target="../media/image17.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slide" Target="slide3.xml"/><Relationship Id="rId2" Type="http://schemas.openxmlformats.org/officeDocument/2006/relationships/image" Target="../media/image19.png"/><Relationship Id="rId1" Type="http://schemas.openxmlformats.org/officeDocument/2006/relationships/image" Target="../media/image13.png"/></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7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5.png"/><Relationship Id="rId2" Type="http://schemas.openxmlformats.org/officeDocument/2006/relationships/slide" Target="slide3.xml"/><Relationship Id="rId1" Type="http://schemas.openxmlformats.org/officeDocument/2006/relationships/image" Target="../media/image13.png"/></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74.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5.xml"/><Relationship Id="rId7" Type="http://schemas.openxmlformats.org/officeDocument/2006/relationships/slide" Target="slide83.xml"/><Relationship Id="rId6" Type="http://schemas.openxmlformats.org/officeDocument/2006/relationships/slide" Target="slide81.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6.xml"/><Relationship Id="rId18" Type="http://schemas.openxmlformats.org/officeDocument/2006/relationships/slideLayout" Target="../slideLayouts/slideLayout1.xml"/><Relationship Id="rId17" Type="http://schemas.openxmlformats.org/officeDocument/2006/relationships/image" Target="../media/image19.png"/><Relationship Id="rId16" Type="http://schemas.openxmlformats.org/officeDocument/2006/relationships/slide" Target="slide75.xml"/><Relationship Id="rId15" Type="http://schemas.openxmlformats.org/officeDocument/2006/relationships/image" Target="../media/image13.png"/><Relationship Id="rId14" Type="http://schemas.openxmlformats.org/officeDocument/2006/relationships/slide" Target="slide96.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1.xml"/><Relationship Id="rId10" Type="http://schemas.openxmlformats.org/officeDocument/2006/relationships/slide" Target="slide89.xml"/><Relationship Id="rId1" Type="http://schemas.openxmlformats.org/officeDocument/2006/relationships/slide" Target="slide74.xml"/></Relationships>
</file>

<file path=ppt/slides/_rels/slide75.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5.xml"/><Relationship Id="rId7" Type="http://schemas.openxmlformats.org/officeDocument/2006/relationships/slide" Target="slide83.xml"/><Relationship Id="rId6" Type="http://schemas.openxmlformats.org/officeDocument/2006/relationships/slide" Target="slide81.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6.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1.xml"/><Relationship Id="rId10" Type="http://schemas.openxmlformats.org/officeDocument/2006/relationships/slide" Target="slide89.xml"/><Relationship Id="rId1" Type="http://schemas.openxmlformats.org/officeDocument/2006/relationships/slide" Target="slide74.xml"/></Relationships>
</file>

<file path=ppt/slides/_rels/slide76.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1.xml"/><Relationship Id="rId7" Type="http://schemas.openxmlformats.org/officeDocument/2006/relationships/slide" Target="slide79.xml"/><Relationship Id="rId6" Type="http://schemas.openxmlformats.org/officeDocument/2006/relationships/slide" Target="slide78.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4.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96.xml"/><Relationship Id="rId15" Type="http://schemas.openxmlformats.org/officeDocument/2006/relationships/slide" Target="slide93.xml"/><Relationship Id="rId14" Type="http://schemas.openxmlformats.org/officeDocument/2006/relationships/slide" Target="slide92.xml"/><Relationship Id="rId13" Type="http://schemas.openxmlformats.org/officeDocument/2006/relationships/slide" Target="slide91.xml"/><Relationship Id="rId12" Type="http://schemas.openxmlformats.org/officeDocument/2006/relationships/slide" Target="slide89.xml"/><Relationship Id="rId11" Type="http://schemas.openxmlformats.org/officeDocument/2006/relationships/slide" Target="slide87.xml"/><Relationship Id="rId10" Type="http://schemas.openxmlformats.org/officeDocument/2006/relationships/slide" Target="slide85.xml"/><Relationship Id="rId1" Type="http://schemas.openxmlformats.org/officeDocument/2006/relationships/image" Target="../media/image13.png"/></Relationships>
</file>

<file path=ppt/slides/_rels/slide77.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1.xml"/><Relationship Id="rId7" Type="http://schemas.openxmlformats.org/officeDocument/2006/relationships/slide" Target="slide79.xml"/><Relationship Id="rId6" Type="http://schemas.openxmlformats.org/officeDocument/2006/relationships/slide" Target="slide78.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4.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96.xml"/><Relationship Id="rId15" Type="http://schemas.openxmlformats.org/officeDocument/2006/relationships/slide" Target="slide93.xml"/><Relationship Id="rId14" Type="http://schemas.openxmlformats.org/officeDocument/2006/relationships/slide" Target="slide92.xml"/><Relationship Id="rId13" Type="http://schemas.openxmlformats.org/officeDocument/2006/relationships/slide" Target="slide91.xml"/><Relationship Id="rId12" Type="http://schemas.openxmlformats.org/officeDocument/2006/relationships/slide" Target="slide89.xml"/><Relationship Id="rId11" Type="http://schemas.openxmlformats.org/officeDocument/2006/relationships/slide" Target="slide87.xml"/><Relationship Id="rId10" Type="http://schemas.openxmlformats.org/officeDocument/2006/relationships/slide" Target="slide85.xml"/><Relationship Id="rId1" Type="http://schemas.openxmlformats.org/officeDocument/2006/relationships/image" Target="../media/image13.png"/></Relationships>
</file>

<file path=ppt/slides/_rels/slide78.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1.xml"/><Relationship Id="rId7" Type="http://schemas.openxmlformats.org/officeDocument/2006/relationships/slide" Target="slide79.xml"/><Relationship Id="rId6" Type="http://schemas.openxmlformats.org/officeDocument/2006/relationships/slide" Target="slide78.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4.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96.xml"/><Relationship Id="rId15" Type="http://schemas.openxmlformats.org/officeDocument/2006/relationships/slide" Target="slide93.xml"/><Relationship Id="rId14" Type="http://schemas.openxmlformats.org/officeDocument/2006/relationships/slide" Target="slide92.xml"/><Relationship Id="rId13" Type="http://schemas.openxmlformats.org/officeDocument/2006/relationships/slide" Target="slide91.xml"/><Relationship Id="rId12" Type="http://schemas.openxmlformats.org/officeDocument/2006/relationships/slide" Target="slide89.xml"/><Relationship Id="rId11" Type="http://schemas.openxmlformats.org/officeDocument/2006/relationships/slide" Target="slide87.xml"/><Relationship Id="rId10" Type="http://schemas.openxmlformats.org/officeDocument/2006/relationships/slide" Target="slide85.xml"/><Relationship Id="rId1" Type="http://schemas.openxmlformats.org/officeDocument/2006/relationships/image" Target="../media/image13.png"/></Relationships>
</file>

<file path=ppt/slides/_rels/slide79.xml.rels><?xml version="1.0" encoding="UTF-8" standalone="yes"?>
<Relationships xmlns="http://schemas.openxmlformats.org/package/2006/relationships"><Relationship Id="rId9" Type="http://schemas.openxmlformats.org/officeDocument/2006/relationships/slide" Target="slide81.xml"/><Relationship Id="rId8" Type="http://schemas.openxmlformats.org/officeDocument/2006/relationships/slide" Target="slide79.xml"/><Relationship Id="rId7" Type="http://schemas.openxmlformats.org/officeDocument/2006/relationships/slide" Target="slide78.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4.xml"/><Relationship Id="rId3" Type="http://schemas.openxmlformats.org/officeDocument/2006/relationships/image" Target="../media/image19.png"/><Relationship Id="rId2" Type="http://schemas.openxmlformats.org/officeDocument/2006/relationships/slide" Target="slide80.xml"/><Relationship Id="rId18" Type="http://schemas.openxmlformats.org/officeDocument/2006/relationships/slideLayout" Target="../slideLayouts/slideLayout1.xml"/><Relationship Id="rId17" Type="http://schemas.openxmlformats.org/officeDocument/2006/relationships/slide" Target="slide96.xml"/><Relationship Id="rId16" Type="http://schemas.openxmlformats.org/officeDocument/2006/relationships/slide" Target="slide93.xml"/><Relationship Id="rId15" Type="http://schemas.openxmlformats.org/officeDocument/2006/relationships/slide" Target="slide92.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7.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80.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5.xml"/><Relationship Id="rId7" Type="http://schemas.openxmlformats.org/officeDocument/2006/relationships/slide" Target="slide83.xml"/><Relationship Id="rId6" Type="http://schemas.openxmlformats.org/officeDocument/2006/relationships/slide" Target="slide81.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6.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1.xml"/><Relationship Id="rId10" Type="http://schemas.openxmlformats.org/officeDocument/2006/relationships/slide" Target="slide89.xml"/><Relationship Id="rId1" Type="http://schemas.openxmlformats.org/officeDocument/2006/relationships/slide" Target="slide74.xml"/></Relationships>
</file>

<file path=ppt/slides/_rels/slide81.xml.rels><?xml version="1.0" encoding="UTF-8" standalone="yes"?>
<Relationships xmlns="http://schemas.openxmlformats.org/package/2006/relationships"><Relationship Id="rId9" Type="http://schemas.openxmlformats.org/officeDocument/2006/relationships/slide" Target="slide81.xml"/><Relationship Id="rId8" Type="http://schemas.openxmlformats.org/officeDocument/2006/relationships/slide" Target="slide79.xml"/><Relationship Id="rId7" Type="http://schemas.openxmlformats.org/officeDocument/2006/relationships/slide" Target="slide78.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4.xml"/><Relationship Id="rId3" Type="http://schemas.openxmlformats.org/officeDocument/2006/relationships/image" Target="../media/image19.png"/><Relationship Id="rId2" Type="http://schemas.openxmlformats.org/officeDocument/2006/relationships/slide" Target="slide82.xml"/><Relationship Id="rId18" Type="http://schemas.openxmlformats.org/officeDocument/2006/relationships/slideLayout" Target="../slideLayouts/slideLayout1.xml"/><Relationship Id="rId17" Type="http://schemas.openxmlformats.org/officeDocument/2006/relationships/slide" Target="slide96.xml"/><Relationship Id="rId16" Type="http://schemas.openxmlformats.org/officeDocument/2006/relationships/slide" Target="slide93.xml"/><Relationship Id="rId15" Type="http://schemas.openxmlformats.org/officeDocument/2006/relationships/slide" Target="slide92.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7.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82.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1.xml"/><Relationship Id="rId7" Type="http://schemas.openxmlformats.org/officeDocument/2006/relationships/slide" Target="slide79.xml"/><Relationship Id="rId6" Type="http://schemas.openxmlformats.org/officeDocument/2006/relationships/slide" Target="slide78.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4.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96.xml"/><Relationship Id="rId15" Type="http://schemas.openxmlformats.org/officeDocument/2006/relationships/slide" Target="slide93.xml"/><Relationship Id="rId14" Type="http://schemas.openxmlformats.org/officeDocument/2006/relationships/slide" Target="slide92.xml"/><Relationship Id="rId13" Type="http://schemas.openxmlformats.org/officeDocument/2006/relationships/slide" Target="slide91.xml"/><Relationship Id="rId12" Type="http://schemas.openxmlformats.org/officeDocument/2006/relationships/slide" Target="slide89.xml"/><Relationship Id="rId11" Type="http://schemas.openxmlformats.org/officeDocument/2006/relationships/slide" Target="slide87.xml"/><Relationship Id="rId10" Type="http://schemas.openxmlformats.org/officeDocument/2006/relationships/slide" Target="slide85.xml"/><Relationship Id="rId1" Type="http://schemas.openxmlformats.org/officeDocument/2006/relationships/image" Target="../media/image13.png"/></Relationships>
</file>

<file path=ppt/slides/_rels/slide83.xml.rels><?xml version="1.0" encoding="UTF-8" standalone="yes"?>
<Relationships xmlns="http://schemas.openxmlformats.org/package/2006/relationships"><Relationship Id="rId9" Type="http://schemas.openxmlformats.org/officeDocument/2006/relationships/slide" Target="slide81.xml"/><Relationship Id="rId8" Type="http://schemas.openxmlformats.org/officeDocument/2006/relationships/slide" Target="slide79.xml"/><Relationship Id="rId7" Type="http://schemas.openxmlformats.org/officeDocument/2006/relationships/slide" Target="slide78.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4.xml"/><Relationship Id="rId3" Type="http://schemas.openxmlformats.org/officeDocument/2006/relationships/image" Target="../media/image19.png"/><Relationship Id="rId2" Type="http://schemas.openxmlformats.org/officeDocument/2006/relationships/slide" Target="slide84.xml"/><Relationship Id="rId18" Type="http://schemas.openxmlformats.org/officeDocument/2006/relationships/slideLayout" Target="../slideLayouts/slideLayout1.xml"/><Relationship Id="rId17" Type="http://schemas.openxmlformats.org/officeDocument/2006/relationships/slide" Target="slide96.xml"/><Relationship Id="rId16" Type="http://schemas.openxmlformats.org/officeDocument/2006/relationships/slide" Target="slide93.xml"/><Relationship Id="rId15" Type="http://schemas.openxmlformats.org/officeDocument/2006/relationships/slide" Target="slide92.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7.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84.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5.xml"/><Relationship Id="rId7" Type="http://schemas.openxmlformats.org/officeDocument/2006/relationships/slide" Target="slide83.xml"/><Relationship Id="rId6" Type="http://schemas.openxmlformats.org/officeDocument/2006/relationships/slide" Target="slide81.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6.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1.xml"/><Relationship Id="rId10" Type="http://schemas.openxmlformats.org/officeDocument/2006/relationships/slide" Target="slide89.xml"/><Relationship Id="rId1" Type="http://schemas.openxmlformats.org/officeDocument/2006/relationships/slide" Target="slide74.xml"/></Relationships>
</file>

<file path=ppt/slides/_rels/slide85.xml.rels><?xml version="1.0" encoding="UTF-8" standalone="yes"?>
<Relationships xmlns="http://schemas.openxmlformats.org/package/2006/relationships"><Relationship Id="rId9" Type="http://schemas.openxmlformats.org/officeDocument/2006/relationships/slide" Target="slide81.xml"/><Relationship Id="rId8" Type="http://schemas.openxmlformats.org/officeDocument/2006/relationships/slide" Target="slide79.xml"/><Relationship Id="rId7" Type="http://schemas.openxmlformats.org/officeDocument/2006/relationships/slide" Target="slide78.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4.xml"/><Relationship Id="rId3" Type="http://schemas.openxmlformats.org/officeDocument/2006/relationships/image" Target="../media/image19.png"/><Relationship Id="rId2" Type="http://schemas.openxmlformats.org/officeDocument/2006/relationships/slide" Target="slide86.xml"/><Relationship Id="rId18" Type="http://schemas.openxmlformats.org/officeDocument/2006/relationships/slideLayout" Target="../slideLayouts/slideLayout1.xml"/><Relationship Id="rId17" Type="http://schemas.openxmlformats.org/officeDocument/2006/relationships/slide" Target="slide96.xml"/><Relationship Id="rId16" Type="http://schemas.openxmlformats.org/officeDocument/2006/relationships/slide" Target="slide93.xml"/><Relationship Id="rId15" Type="http://schemas.openxmlformats.org/officeDocument/2006/relationships/slide" Target="slide92.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7.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86.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5.xml"/><Relationship Id="rId7" Type="http://schemas.openxmlformats.org/officeDocument/2006/relationships/slide" Target="slide83.xml"/><Relationship Id="rId6" Type="http://schemas.openxmlformats.org/officeDocument/2006/relationships/slide" Target="slide81.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6.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1.xml"/><Relationship Id="rId10" Type="http://schemas.openxmlformats.org/officeDocument/2006/relationships/slide" Target="slide89.xml"/><Relationship Id="rId1" Type="http://schemas.openxmlformats.org/officeDocument/2006/relationships/slide" Target="slide74.xml"/></Relationships>
</file>

<file path=ppt/slides/_rels/slide87.xml.rels><?xml version="1.0" encoding="UTF-8" standalone="yes"?>
<Relationships xmlns="http://schemas.openxmlformats.org/package/2006/relationships"><Relationship Id="rId9" Type="http://schemas.openxmlformats.org/officeDocument/2006/relationships/slide" Target="slide81.xml"/><Relationship Id="rId8" Type="http://schemas.openxmlformats.org/officeDocument/2006/relationships/slide" Target="slide79.xml"/><Relationship Id="rId7" Type="http://schemas.openxmlformats.org/officeDocument/2006/relationships/slide" Target="slide78.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4.xml"/><Relationship Id="rId3" Type="http://schemas.openxmlformats.org/officeDocument/2006/relationships/image" Target="../media/image19.png"/><Relationship Id="rId2" Type="http://schemas.openxmlformats.org/officeDocument/2006/relationships/slide" Target="slide88.xml"/><Relationship Id="rId18" Type="http://schemas.openxmlformats.org/officeDocument/2006/relationships/slideLayout" Target="../slideLayouts/slideLayout1.xml"/><Relationship Id="rId17" Type="http://schemas.openxmlformats.org/officeDocument/2006/relationships/slide" Target="slide96.xml"/><Relationship Id="rId16" Type="http://schemas.openxmlformats.org/officeDocument/2006/relationships/slide" Target="slide93.xml"/><Relationship Id="rId15" Type="http://schemas.openxmlformats.org/officeDocument/2006/relationships/slide" Target="slide92.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7.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88.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5.xml"/><Relationship Id="rId7" Type="http://schemas.openxmlformats.org/officeDocument/2006/relationships/slide" Target="slide83.xml"/><Relationship Id="rId6" Type="http://schemas.openxmlformats.org/officeDocument/2006/relationships/slide" Target="slide81.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6.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1.xml"/><Relationship Id="rId10" Type="http://schemas.openxmlformats.org/officeDocument/2006/relationships/slide" Target="slide89.xml"/><Relationship Id="rId1" Type="http://schemas.openxmlformats.org/officeDocument/2006/relationships/slide" Target="slide74.xml"/></Relationships>
</file>

<file path=ppt/slides/_rels/slide89.xml.rels><?xml version="1.0" encoding="UTF-8" standalone="yes"?>
<Relationships xmlns="http://schemas.openxmlformats.org/package/2006/relationships"><Relationship Id="rId9" Type="http://schemas.openxmlformats.org/officeDocument/2006/relationships/slide" Target="slide81.xml"/><Relationship Id="rId8" Type="http://schemas.openxmlformats.org/officeDocument/2006/relationships/slide" Target="slide79.xml"/><Relationship Id="rId7" Type="http://schemas.openxmlformats.org/officeDocument/2006/relationships/slide" Target="slide78.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4.xml"/><Relationship Id="rId3" Type="http://schemas.openxmlformats.org/officeDocument/2006/relationships/image" Target="../media/image19.png"/><Relationship Id="rId2" Type="http://schemas.openxmlformats.org/officeDocument/2006/relationships/slide" Target="slide90.xml"/><Relationship Id="rId18" Type="http://schemas.openxmlformats.org/officeDocument/2006/relationships/slideLayout" Target="../slideLayouts/slideLayout1.xml"/><Relationship Id="rId17" Type="http://schemas.openxmlformats.org/officeDocument/2006/relationships/slide" Target="slide96.xml"/><Relationship Id="rId16" Type="http://schemas.openxmlformats.org/officeDocument/2006/relationships/slide" Target="slide93.xml"/><Relationship Id="rId15" Type="http://schemas.openxmlformats.org/officeDocument/2006/relationships/slide" Target="slide92.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7.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90.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5.xml"/><Relationship Id="rId7" Type="http://schemas.openxmlformats.org/officeDocument/2006/relationships/slide" Target="slide83.xml"/><Relationship Id="rId6" Type="http://schemas.openxmlformats.org/officeDocument/2006/relationships/slide" Target="slide81.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6.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1.xml"/><Relationship Id="rId10" Type="http://schemas.openxmlformats.org/officeDocument/2006/relationships/slide" Target="slide89.xml"/><Relationship Id="rId1" Type="http://schemas.openxmlformats.org/officeDocument/2006/relationships/slide" Target="slide74.xml"/></Relationships>
</file>

<file path=ppt/slides/_rels/slide91.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1.xml"/><Relationship Id="rId7" Type="http://schemas.openxmlformats.org/officeDocument/2006/relationships/slide" Target="slide79.xml"/><Relationship Id="rId6" Type="http://schemas.openxmlformats.org/officeDocument/2006/relationships/slide" Target="slide78.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4.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96.xml"/><Relationship Id="rId15" Type="http://schemas.openxmlformats.org/officeDocument/2006/relationships/slide" Target="slide93.xml"/><Relationship Id="rId14" Type="http://schemas.openxmlformats.org/officeDocument/2006/relationships/slide" Target="slide92.xml"/><Relationship Id="rId13" Type="http://schemas.openxmlformats.org/officeDocument/2006/relationships/slide" Target="slide91.xml"/><Relationship Id="rId12" Type="http://schemas.openxmlformats.org/officeDocument/2006/relationships/slide" Target="slide89.xml"/><Relationship Id="rId11" Type="http://schemas.openxmlformats.org/officeDocument/2006/relationships/slide" Target="slide87.xml"/><Relationship Id="rId10" Type="http://schemas.openxmlformats.org/officeDocument/2006/relationships/slide" Target="slide85.xml"/><Relationship Id="rId1" Type="http://schemas.openxmlformats.org/officeDocument/2006/relationships/image" Target="../media/image13.png"/></Relationships>
</file>

<file path=ppt/slides/_rels/slide92.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1.xml"/><Relationship Id="rId7" Type="http://schemas.openxmlformats.org/officeDocument/2006/relationships/slide" Target="slide79.xml"/><Relationship Id="rId6" Type="http://schemas.openxmlformats.org/officeDocument/2006/relationships/slide" Target="slide78.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4.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96.xml"/><Relationship Id="rId15" Type="http://schemas.openxmlformats.org/officeDocument/2006/relationships/slide" Target="slide93.xml"/><Relationship Id="rId14" Type="http://schemas.openxmlformats.org/officeDocument/2006/relationships/slide" Target="slide92.xml"/><Relationship Id="rId13" Type="http://schemas.openxmlformats.org/officeDocument/2006/relationships/slide" Target="slide91.xml"/><Relationship Id="rId12" Type="http://schemas.openxmlformats.org/officeDocument/2006/relationships/slide" Target="slide89.xml"/><Relationship Id="rId11" Type="http://schemas.openxmlformats.org/officeDocument/2006/relationships/slide" Target="slide87.xml"/><Relationship Id="rId10" Type="http://schemas.openxmlformats.org/officeDocument/2006/relationships/slide" Target="slide85.xml"/><Relationship Id="rId1" Type="http://schemas.openxmlformats.org/officeDocument/2006/relationships/image" Target="../media/image13.png"/></Relationships>
</file>

<file path=ppt/slides/_rels/slide93.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5.xml"/><Relationship Id="rId7" Type="http://schemas.openxmlformats.org/officeDocument/2006/relationships/slide" Target="slide83.xml"/><Relationship Id="rId6" Type="http://schemas.openxmlformats.org/officeDocument/2006/relationships/slide" Target="slide81.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6.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1.xml"/><Relationship Id="rId10" Type="http://schemas.openxmlformats.org/officeDocument/2006/relationships/slide" Target="slide89.xml"/><Relationship Id="rId1" Type="http://schemas.openxmlformats.org/officeDocument/2006/relationships/slide" Target="slide74.xml"/></Relationships>
</file>

<file path=ppt/slides/_rels/slide94.xml.rels><?xml version="1.0" encoding="UTF-8" standalone="yes"?>
<Relationships xmlns="http://schemas.openxmlformats.org/package/2006/relationships"><Relationship Id="rId9" Type="http://schemas.openxmlformats.org/officeDocument/2006/relationships/slide" Target="slide85.xml"/><Relationship Id="rId8" Type="http://schemas.openxmlformats.org/officeDocument/2006/relationships/slide" Target="slide83.xml"/><Relationship Id="rId7" Type="http://schemas.openxmlformats.org/officeDocument/2006/relationships/slide" Target="slide81.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6.xml"/><Relationship Id="rId2" Type="http://schemas.openxmlformats.org/officeDocument/2006/relationships/slide" Target="slide74.xml"/><Relationship Id="rId16" Type="http://schemas.openxmlformats.org/officeDocument/2006/relationships/slideLayout" Target="../slideLayouts/slideLayout1.xml"/><Relationship Id="rId15" Type="http://schemas.openxmlformats.org/officeDocument/2006/relationships/slide" Target="slide96.xml"/><Relationship Id="rId14" Type="http://schemas.openxmlformats.org/officeDocument/2006/relationships/slide" Target="slide93.xml"/><Relationship Id="rId13" Type="http://schemas.openxmlformats.org/officeDocument/2006/relationships/slide" Target="slide92.xml"/><Relationship Id="rId12" Type="http://schemas.openxmlformats.org/officeDocument/2006/relationships/slide" Target="slide91.xml"/><Relationship Id="rId11" Type="http://schemas.openxmlformats.org/officeDocument/2006/relationships/slide" Target="slide89.xml"/><Relationship Id="rId10" Type="http://schemas.openxmlformats.org/officeDocument/2006/relationships/slide" Target="slide87.xml"/><Relationship Id="rId1" Type="http://schemas.openxmlformats.org/officeDocument/2006/relationships/image" Target="../media/image13.png"/></Relationships>
</file>

<file path=ppt/slides/_rels/slide95.xml.rels><?xml version="1.0" encoding="UTF-8" standalone="yes"?>
<Relationships xmlns="http://schemas.openxmlformats.org/package/2006/relationships"><Relationship Id="rId9" Type="http://schemas.openxmlformats.org/officeDocument/2006/relationships/slide" Target="slide85.xml"/><Relationship Id="rId8" Type="http://schemas.openxmlformats.org/officeDocument/2006/relationships/slide" Target="slide83.xml"/><Relationship Id="rId7" Type="http://schemas.openxmlformats.org/officeDocument/2006/relationships/slide" Target="slide81.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6.xml"/><Relationship Id="rId2" Type="http://schemas.openxmlformats.org/officeDocument/2006/relationships/slide" Target="slide74.xml"/><Relationship Id="rId16" Type="http://schemas.openxmlformats.org/officeDocument/2006/relationships/slideLayout" Target="../slideLayouts/slideLayout1.xml"/><Relationship Id="rId15" Type="http://schemas.openxmlformats.org/officeDocument/2006/relationships/slide" Target="slide96.xml"/><Relationship Id="rId14" Type="http://schemas.openxmlformats.org/officeDocument/2006/relationships/slide" Target="slide93.xml"/><Relationship Id="rId13" Type="http://schemas.openxmlformats.org/officeDocument/2006/relationships/slide" Target="slide92.xml"/><Relationship Id="rId12" Type="http://schemas.openxmlformats.org/officeDocument/2006/relationships/slide" Target="slide91.xml"/><Relationship Id="rId11" Type="http://schemas.openxmlformats.org/officeDocument/2006/relationships/slide" Target="slide89.xml"/><Relationship Id="rId10" Type="http://schemas.openxmlformats.org/officeDocument/2006/relationships/slide" Target="slide87.xml"/><Relationship Id="rId1" Type="http://schemas.openxmlformats.org/officeDocument/2006/relationships/image" Target="../media/image13.png"/></Relationships>
</file>

<file path=ppt/slides/_rels/slide96.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5.xml"/><Relationship Id="rId7" Type="http://schemas.openxmlformats.org/officeDocument/2006/relationships/slide" Target="slide83.xml"/><Relationship Id="rId6" Type="http://schemas.openxmlformats.org/officeDocument/2006/relationships/slide" Target="slide81.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6.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1.xml"/><Relationship Id="rId10" Type="http://schemas.openxmlformats.org/officeDocument/2006/relationships/slide" Target="slide89.xml"/><Relationship Id="rId1" Type="http://schemas.openxmlformats.org/officeDocument/2006/relationships/slide" Target="slide74.xml"/></Relationships>
</file>

<file path=ppt/slides/_rels/slide97.xml.rels><?xml version="1.0" encoding="UTF-8" standalone="yes"?>
<Relationships xmlns="http://schemas.openxmlformats.org/package/2006/relationships"><Relationship Id="rId9" Type="http://schemas.openxmlformats.org/officeDocument/2006/relationships/slide" Target="slide81.xml"/><Relationship Id="rId8" Type="http://schemas.openxmlformats.org/officeDocument/2006/relationships/slide" Target="slide79.xml"/><Relationship Id="rId7" Type="http://schemas.openxmlformats.org/officeDocument/2006/relationships/slide" Target="slide78.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4.xml"/><Relationship Id="rId3" Type="http://schemas.openxmlformats.org/officeDocument/2006/relationships/image" Target="../media/image13.png"/><Relationship Id="rId2" Type="http://schemas.openxmlformats.org/officeDocument/2006/relationships/image" Target="../media/image15.png"/><Relationship Id="rId18" Type="http://schemas.openxmlformats.org/officeDocument/2006/relationships/slideLayout" Target="../slideLayouts/slideLayout1.xml"/><Relationship Id="rId17" Type="http://schemas.openxmlformats.org/officeDocument/2006/relationships/slide" Target="slide96.xml"/><Relationship Id="rId16" Type="http://schemas.openxmlformats.org/officeDocument/2006/relationships/slide" Target="slide93.xml"/><Relationship Id="rId15" Type="http://schemas.openxmlformats.org/officeDocument/2006/relationships/slide" Target="slide92.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7.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slide" Target="slide3.xml"/></Relationships>
</file>

<file path=ppt/slides/_rels/slide98.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7.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6.xml"/><Relationship Id="rId2" Type="http://schemas.openxmlformats.org/officeDocument/2006/relationships/image" Target="../media/image2.png"/><Relationship Id="rId1" Type="http://schemas.openxmlformats.org/officeDocument/2006/relationships/tags" Target="../tags/tag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 name="组合 1"/>
          <p:cNvGrpSpPr/>
          <p:nvPr/>
        </p:nvGrpSpPr>
        <p:grpSpPr>
          <a:xfrm>
            <a:off x="3604592" y="2621292"/>
            <a:ext cx="4981229" cy="504056"/>
            <a:chOff x="4194233" y="2621292"/>
            <a:chExt cx="4981229" cy="504056"/>
          </a:xfrm>
        </p:grpSpPr>
        <p:sp>
          <p:nvSpPr>
            <p:cNvPr id="32" name="副标题 3"/>
            <p:cNvSpPr txBox="1"/>
            <p:nvPr/>
          </p:nvSpPr>
          <p:spPr>
            <a:xfrm>
              <a:off x="5165469" y="2621292"/>
              <a:ext cx="400999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十一</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中华文化与民族精神</a:t>
              </a:r>
              <a:endParaRPr lang="zh-CN" altLang="en-US" sz="2000" dirty="0">
                <a:latin typeface="+mj-ea"/>
                <a:ea typeface="+mj-ea"/>
              </a:endParaRPr>
            </a:p>
          </p:txBody>
        </p:sp>
        <p:sp>
          <p:nvSpPr>
            <p:cNvPr id="33" name="副标题 3"/>
            <p:cNvSpPr txBox="1"/>
            <p:nvPr/>
          </p:nvSpPr>
          <p:spPr>
            <a:xfrm>
              <a:off x="4194233"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5059018"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19" name="标题 2"/>
          <p:cNvSpPr txBox="1"/>
          <p:nvPr/>
        </p:nvSpPr>
        <p:spPr>
          <a:xfrm>
            <a:off x="2833312" y="3513464"/>
            <a:ext cx="6523788"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27</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a:t>
            </a:r>
            <a:r>
              <a:rPr lang="zh-CN" altLang="en-US" sz="4400" b="1" kern="100" dirty="0" smtClean="0">
                <a:latin typeface="Times New Roman" panose="02020603050405020304"/>
                <a:ea typeface="微软雅黑" panose="020B0503020204020204" pitchFamily="34" charset="-122"/>
                <a:cs typeface="Times New Roman" panose="02020603050405020304"/>
              </a:rPr>
              <a:t>我们的民族精神</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中华民族精神的基本内涵。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中华民族精神的核心。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民族精神的时代特征。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弘扬和培育民族精神的途径和意义。</a:t>
            </a:r>
            <a:endParaRPr lang="zh-CN" altLang="zh-CN" sz="260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701602"/>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2764418"/>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11" name="组合 10"/>
          <p:cNvGrpSpPr/>
          <p:nvPr/>
        </p:nvGrpSpPr>
        <p:grpSpPr>
          <a:xfrm>
            <a:off x="4042421" y="3860175"/>
            <a:ext cx="4213025" cy="793419"/>
            <a:chOff x="3467472" y="4792917"/>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4792917"/>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67472" y="4792917"/>
              <a:ext cx="743714" cy="760478"/>
            </a:xfrm>
            <a:prstGeom prst="rect">
              <a:avLst/>
            </a:prstGeom>
          </p:spPr>
        </p:pic>
      </p:grpSp>
      <p:sp>
        <p:nvSpPr>
          <p:cNvPr id="25" name="TextBox 55">
            <a:hlinkClick r:id="rId7" action="ppaction://hlinksldjump"/>
          </p:cNvPr>
          <p:cNvSpPr txBox="1"/>
          <p:nvPr/>
        </p:nvSpPr>
        <p:spPr>
          <a:xfrm>
            <a:off x="4997003" y="402057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大题提分</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揭秘技巧</a:t>
            </a:r>
            <a:endParaRPr lang="zh-CN" altLang="en-US" sz="2400" dirty="0">
              <a:solidFill>
                <a:srgbClr val="4D4D4D"/>
              </a:solidFill>
            </a:endParaRPr>
          </a:p>
        </p:txBody>
      </p:sp>
      <p:sp>
        <p:nvSpPr>
          <p:cNvPr id="21" name="TextBox 47">
            <a:hlinkClick r:id="rId1" action="ppaction://hlinksldjump"/>
          </p:cNvPr>
          <p:cNvSpPr txBox="1"/>
          <p:nvPr/>
        </p:nvSpPr>
        <p:spPr>
          <a:xfrm>
            <a:off x="4997003" y="1846594"/>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2933586"/>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grpSp>
        <p:nvGrpSpPr>
          <p:cNvPr id="6" name="组合 5"/>
          <p:cNvGrpSpPr/>
          <p:nvPr/>
        </p:nvGrpSpPr>
        <p:grpSpPr>
          <a:xfrm>
            <a:off x="4042421" y="4955933"/>
            <a:ext cx="4213025" cy="793419"/>
            <a:chOff x="3976494" y="5878066"/>
            <a:chExt cx="4213025" cy="793419"/>
          </a:xfrm>
        </p:grpSpPr>
        <p:pic>
          <p:nvPicPr>
            <p:cNvPr id="17" name="图片 16">
              <a:hlinkClick r:id="rId9"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919" y="5878066"/>
              <a:ext cx="3495600" cy="793419"/>
            </a:xfrm>
            <a:prstGeom prst="rect">
              <a:avLst/>
            </a:prstGeom>
          </p:spPr>
        </p:pic>
        <p:pic>
          <p:nvPicPr>
            <p:cNvPr id="18" name="图片 17">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76494" y="5878066"/>
              <a:ext cx="743714" cy="760477"/>
            </a:xfrm>
            <a:prstGeom prst="rect">
              <a:avLst/>
            </a:prstGeom>
          </p:spPr>
        </p:pic>
      </p:grpSp>
      <p:sp>
        <p:nvSpPr>
          <p:cNvPr id="19" name="TextBox 55">
            <a:hlinkClick r:id="rId9"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5" name="直接连接符 94"/>
          <p:cNvCxnSpPr/>
          <p:nvPr/>
        </p:nvCxnSpPr>
        <p:spPr>
          <a:xfrm flipH="1">
            <a:off x="972186" y="2931071"/>
            <a:ext cx="320125" cy="0"/>
          </a:xfrm>
          <a:prstGeom prst="line">
            <a:avLst/>
          </a:prstGeom>
        </p:spPr>
        <p:style>
          <a:lnRef idx="1">
            <a:schemeClr val="dk1"/>
          </a:lnRef>
          <a:fillRef idx="0">
            <a:schemeClr val="dk1"/>
          </a:fillRef>
          <a:effectRef idx="0">
            <a:schemeClr val="dk1"/>
          </a:effectRef>
          <a:fontRef idx="minor">
            <a:schemeClr val="tx1"/>
          </a:fontRef>
        </p:style>
      </p:cxnSp>
      <p:cxnSp>
        <p:nvCxnSpPr>
          <p:cNvPr id="92" name="直接连接符 91"/>
          <p:cNvCxnSpPr/>
          <p:nvPr/>
        </p:nvCxnSpPr>
        <p:spPr>
          <a:xfrm flipH="1">
            <a:off x="2826991" y="111687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2826991" y="595007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2818149" y="1116876"/>
            <a:ext cx="0" cy="4833198"/>
          </a:xfrm>
          <a:prstGeom prst="line">
            <a:avLst/>
          </a:prstGeom>
        </p:spPr>
        <p:style>
          <a:lnRef idx="1">
            <a:schemeClr val="dk1"/>
          </a:lnRef>
          <a:fillRef idx="0">
            <a:schemeClr val="dk1"/>
          </a:fillRef>
          <a:effectRef idx="0">
            <a:schemeClr val="dk1"/>
          </a:effectRef>
          <a:fontRef idx="minor">
            <a:schemeClr val="tx1"/>
          </a:fontRef>
        </p:style>
      </p:cxnSp>
      <p:cxnSp>
        <p:nvCxnSpPr>
          <p:cNvPr id="96" name="直接连接符 95"/>
          <p:cNvCxnSpPr/>
          <p:nvPr/>
        </p:nvCxnSpPr>
        <p:spPr>
          <a:xfrm flipH="1">
            <a:off x="2502628" y="2931071"/>
            <a:ext cx="640250" cy="0"/>
          </a:xfrm>
          <a:prstGeom prst="line">
            <a:avLst/>
          </a:prstGeom>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43" name="矩形 42"/>
          <p:cNvSpPr/>
          <p:nvPr/>
        </p:nvSpPr>
        <p:spPr>
          <a:xfrm>
            <a:off x="406575" y="1318543"/>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zh-CN" sz="2600" kern="100" dirty="0">
                <a:latin typeface="Times New Roman" panose="02020603050405020304"/>
                <a:ea typeface="微软雅黑" panose="020B0503020204020204" pitchFamily="34" charset="-122"/>
                <a:cs typeface="Times New Roman" panose="02020603050405020304"/>
              </a:rPr>
              <a:t>我们的民</a:t>
            </a:r>
            <a:endParaRPr lang="zh-CN" altLang="zh-CN"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zh-CN" sz="2600" kern="100" dirty="0">
                <a:latin typeface="Times New Roman" panose="02020603050405020304"/>
                <a:ea typeface="微软雅黑" panose="020B0503020204020204" pitchFamily="34" charset="-122"/>
                <a:cs typeface="Times New Roman" panose="02020603050405020304"/>
              </a:rPr>
              <a:t>族精神</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44" name="矩形 43"/>
          <p:cNvSpPr/>
          <p:nvPr/>
        </p:nvSpPr>
        <p:spPr>
          <a:xfrm>
            <a:off x="1304578" y="1989634"/>
            <a:ext cx="1354224" cy="1821461"/>
          </a:xfrm>
          <a:prstGeom prst="rect">
            <a:avLst/>
          </a:prstGeom>
        </p:spPr>
        <p:txBody>
          <a:bodyPr wrap="square">
            <a:spAutoFit/>
          </a:bodyPr>
          <a:lstStyle/>
          <a:p>
            <a:pPr>
              <a:lnSpc>
                <a:spcPct val="150000"/>
              </a:lnSpc>
            </a:pPr>
            <a:r>
              <a:rPr lang="zh-CN" altLang="en-US" sz="2600" dirty="0" smtClean="0">
                <a:ea typeface="微软雅黑" panose="020B0503020204020204" pitchFamily="34" charset="-122"/>
              </a:rPr>
              <a:t>中华民族精神</a:t>
            </a:r>
            <a:r>
              <a:rPr lang="zh-CN" altLang="en-US" sz="2600" dirty="0">
                <a:ea typeface="微软雅黑" panose="020B0503020204020204" pitchFamily="34" charset="-122"/>
              </a:rPr>
              <a:t>是什么</a:t>
            </a:r>
            <a:endParaRPr lang="zh-CN" altLang="en-US" sz="2600" dirty="0">
              <a:ea typeface="微软雅黑" panose="020B0503020204020204" pitchFamily="34" charset="-122"/>
            </a:endParaRPr>
          </a:p>
        </p:txBody>
      </p:sp>
      <p:sp>
        <p:nvSpPr>
          <p:cNvPr id="54" name="矩形 53"/>
          <p:cNvSpPr/>
          <p:nvPr/>
        </p:nvSpPr>
        <p:spPr>
          <a:xfrm>
            <a:off x="3134168" y="701477"/>
            <a:ext cx="8721678" cy="1292662"/>
          </a:xfrm>
          <a:prstGeom prst="rect">
            <a:avLst/>
          </a:prstGeom>
        </p:spPr>
        <p:txBody>
          <a:bodyPr wrap="square">
            <a:spAutoFit/>
          </a:bodyPr>
          <a:lstStyle/>
          <a:p>
            <a:pPr>
              <a:lnSpc>
                <a:spcPct val="150000"/>
              </a:lnSpc>
            </a:pPr>
            <a:r>
              <a:rPr lang="zh-CN" altLang="en-US" sz="2600" dirty="0">
                <a:ea typeface="微软雅黑" panose="020B0503020204020204" pitchFamily="34" charset="-122"/>
              </a:rPr>
              <a:t>基本内涵：伟大</a:t>
            </a:r>
            <a:r>
              <a:rPr lang="zh-CN" altLang="en-US" sz="2600" dirty="0" smtClean="0">
                <a:ea typeface="微软雅黑" panose="020B0503020204020204" pitchFamily="34" charset="-122"/>
              </a:rPr>
              <a:t>①</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dirty="0" smtClean="0">
                <a:ea typeface="微软雅黑" panose="020B0503020204020204" pitchFamily="34" charset="-122"/>
              </a:rPr>
              <a:t>精神</a:t>
            </a:r>
            <a:r>
              <a:rPr lang="zh-CN" altLang="en-US" sz="2600" dirty="0">
                <a:ea typeface="微软雅黑" panose="020B0503020204020204" pitchFamily="34" charset="-122"/>
              </a:rPr>
              <a:t>、伟大</a:t>
            </a:r>
            <a:r>
              <a:rPr lang="zh-CN" altLang="en-US" sz="2600" dirty="0" smtClean="0">
                <a:ea typeface="微软雅黑" panose="020B0503020204020204" pitchFamily="34" charset="-122"/>
              </a:rPr>
              <a:t>②</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dirty="0" smtClean="0">
                <a:ea typeface="微软雅黑" panose="020B0503020204020204" pitchFamily="34" charset="-122"/>
              </a:rPr>
              <a:t>精神</a:t>
            </a:r>
            <a:r>
              <a:rPr lang="zh-CN" altLang="en-US" sz="2600" dirty="0">
                <a:ea typeface="微软雅黑" panose="020B0503020204020204" pitchFamily="34" charset="-122"/>
              </a:rPr>
              <a:t>、</a:t>
            </a:r>
            <a:r>
              <a:rPr lang="zh-CN" altLang="en-US" sz="2600" dirty="0" smtClean="0">
                <a:ea typeface="微软雅黑" panose="020B0503020204020204" pitchFamily="34" charset="-122"/>
              </a:rPr>
              <a:t>伟大 </a:t>
            </a:r>
            <a:endParaRPr lang="en-US" altLang="zh-CN" sz="2600" dirty="0" smtClean="0">
              <a:ea typeface="微软雅黑" panose="020B0503020204020204" pitchFamily="34" charset="-122"/>
            </a:endParaRPr>
          </a:p>
          <a:p>
            <a:pPr>
              <a:lnSpc>
                <a:spcPct val="150000"/>
              </a:lnSpc>
            </a:pPr>
            <a:r>
              <a:rPr lang="zh-CN" altLang="en-US" sz="2600" dirty="0" smtClean="0">
                <a:ea typeface="微软雅黑" panose="020B0503020204020204" pitchFamily="34" charset="-122"/>
              </a:rPr>
              <a:t>    ③</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dirty="0" smtClean="0">
                <a:ea typeface="微软雅黑" panose="020B0503020204020204" pitchFamily="34" charset="-122"/>
              </a:rPr>
              <a:t>精神</a:t>
            </a:r>
            <a:r>
              <a:rPr lang="zh-CN" altLang="en-US" sz="2600" dirty="0">
                <a:ea typeface="微软雅黑" panose="020B0503020204020204" pitchFamily="34" charset="-122"/>
              </a:rPr>
              <a:t>、伟大</a:t>
            </a:r>
            <a:r>
              <a:rPr lang="zh-CN" altLang="en-US" sz="2600" dirty="0" smtClean="0">
                <a:ea typeface="微软雅黑" panose="020B0503020204020204" pitchFamily="34" charset="-122"/>
              </a:rPr>
              <a:t>④</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dirty="0" smtClean="0">
                <a:ea typeface="微软雅黑" panose="020B0503020204020204" pitchFamily="34" charset="-122"/>
              </a:rPr>
              <a:t>精神</a:t>
            </a:r>
            <a:endParaRPr lang="zh-CN" altLang="en-US" sz="2600" dirty="0">
              <a:ea typeface="微软雅黑" panose="020B0503020204020204" pitchFamily="34" charset="-122"/>
            </a:endParaRPr>
          </a:p>
        </p:txBody>
      </p:sp>
      <p:sp>
        <p:nvSpPr>
          <p:cNvPr id="55" name="TextBox 54"/>
          <p:cNvSpPr txBox="1"/>
          <p:nvPr/>
        </p:nvSpPr>
        <p:spPr>
          <a:xfrm>
            <a:off x="5879182" y="811019"/>
            <a:ext cx="864096"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创造</a:t>
            </a:r>
            <a:endParaRPr lang="zh-CN" altLang="en-US" dirty="0">
              <a:solidFill>
                <a:srgbClr val="C00000"/>
              </a:solidFill>
            </a:endParaRPr>
          </a:p>
        </p:txBody>
      </p:sp>
      <p:sp>
        <p:nvSpPr>
          <p:cNvPr id="56" name="TextBox 55"/>
          <p:cNvSpPr txBox="1"/>
          <p:nvPr/>
        </p:nvSpPr>
        <p:spPr>
          <a:xfrm>
            <a:off x="8687494" y="805686"/>
            <a:ext cx="864096"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奋斗</a:t>
            </a:r>
            <a:endParaRPr lang="zh-CN" altLang="en-US" dirty="0">
              <a:solidFill>
                <a:srgbClr val="C00000"/>
              </a:solidFill>
            </a:endParaRPr>
          </a:p>
        </p:txBody>
      </p:sp>
      <p:sp>
        <p:nvSpPr>
          <p:cNvPr id="57" name="TextBox 56"/>
          <p:cNvSpPr txBox="1"/>
          <p:nvPr/>
        </p:nvSpPr>
        <p:spPr>
          <a:xfrm>
            <a:off x="3934966" y="1406133"/>
            <a:ext cx="886481"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团结</a:t>
            </a:r>
            <a:endParaRPr lang="zh-CN" altLang="en-US" dirty="0">
              <a:solidFill>
                <a:srgbClr val="C00000"/>
              </a:solidFill>
            </a:endParaRPr>
          </a:p>
        </p:txBody>
      </p:sp>
      <p:sp>
        <p:nvSpPr>
          <p:cNvPr id="58" name="TextBox 57"/>
          <p:cNvSpPr txBox="1"/>
          <p:nvPr/>
        </p:nvSpPr>
        <p:spPr>
          <a:xfrm>
            <a:off x="6743278" y="1406133"/>
            <a:ext cx="846894"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梦想</a:t>
            </a:r>
            <a:endParaRPr lang="zh-CN" altLang="en-US" dirty="0">
              <a:solidFill>
                <a:srgbClr val="C00000"/>
              </a:solidFill>
            </a:endParaRPr>
          </a:p>
        </p:txBody>
      </p:sp>
      <p:sp>
        <p:nvSpPr>
          <p:cNvPr id="60" name="矩形 59"/>
          <p:cNvSpPr/>
          <p:nvPr/>
        </p:nvSpPr>
        <p:spPr>
          <a:xfrm>
            <a:off x="3077018" y="2571031"/>
            <a:ext cx="855712"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核心</a:t>
            </a:r>
            <a:endParaRPr lang="zh-CN" altLang="en-US" sz="2600" dirty="0">
              <a:ea typeface="微软雅黑" panose="020B0503020204020204" pitchFamily="34" charset="-122"/>
            </a:endParaRPr>
          </a:p>
        </p:txBody>
      </p:sp>
      <p:sp>
        <p:nvSpPr>
          <p:cNvPr id="61" name="矩形 60"/>
          <p:cNvSpPr/>
          <p:nvPr/>
        </p:nvSpPr>
        <p:spPr>
          <a:xfrm>
            <a:off x="4614598" y="1891429"/>
            <a:ext cx="3005330"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内容：</a:t>
            </a:r>
            <a:r>
              <a:rPr lang="zh-CN" altLang="en-US" sz="2600" dirty="0" smtClean="0">
                <a:ea typeface="微软雅黑" panose="020B0503020204020204" pitchFamily="34" charset="-122"/>
              </a:rPr>
              <a:t>⑤</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_________</a:t>
            </a:r>
            <a:endParaRPr lang="zh-CN" altLang="en-US" sz="26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2" name="矩形 61"/>
          <p:cNvSpPr/>
          <p:nvPr/>
        </p:nvSpPr>
        <p:spPr>
          <a:xfrm>
            <a:off x="4614598" y="2521431"/>
            <a:ext cx="7385264" cy="1892826"/>
          </a:xfrm>
          <a:prstGeom prst="rect">
            <a:avLst/>
          </a:prstGeom>
        </p:spPr>
        <p:txBody>
          <a:bodyPr wrap="square">
            <a:spAutoFit/>
          </a:bodyPr>
          <a:lstStyle/>
          <a:p>
            <a:pPr>
              <a:lnSpc>
                <a:spcPct val="150000"/>
              </a:lnSpc>
            </a:pPr>
            <a:r>
              <a:rPr lang="zh-CN" altLang="en-US" sz="2600" dirty="0">
                <a:ea typeface="微软雅黑" panose="020B0503020204020204" pitchFamily="34" charset="-122"/>
              </a:rPr>
              <a:t>特点：爱国主义不是抽象的，而是</a:t>
            </a:r>
            <a:r>
              <a:rPr lang="zh-CN" altLang="en-US" sz="2600" dirty="0" smtClean="0">
                <a:ea typeface="微软雅黑" panose="020B0503020204020204" pitchFamily="34" charset="-122"/>
              </a:rPr>
              <a:t>⑥</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dirty="0" smtClean="0">
                <a:ea typeface="微软雅黑" panose="020B0503020204020204" pitchFamily="34" charset="-122"/>
              </a:rPr>
              <a:t>的。在</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当代中国，爱祖国与爱⑦</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_________</a:t>
            </a:r>
            <a:r>
              <a:rPr lang="zh-CN" altLang="en-US" sz="2600" dirty="0" smtClean="0">
                <a:ea typeface="微软雅黑" panose="020B0503020204020204" pitchFamily="34" charset="-122"/>
              </a:rPr>
              <a:t>本质上</a:t>
            </a:r>
            <a:r>
              <a:rPr lang="zh-CN" altLang="en-US" sz="2600" dirty="0">
                <a:ea typeface="微软雅黑" panose="020B0503020204020204" pitchFamily="34" charset="-122"/>
              </a:rPr>
              <a:t>是</a:t>
            </a:r>
            <a:r>
              <a:rPr lang="zh-CN" altLang="en-US" sz="2600" dirty="0" smtClean="0">
                <a:ea typeface="微软雅黑" panose="020B0503020204020204" pitchFamily="34" charset="-122"/>
              </a:rPr>
              <a:t>一</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致</a:t>
            </a:r>
            <a:r>
              <a:rPr lang="zh-CN" altLang="en-US" sz="2600" dirty="0">
                <a:ea typeface="微软雅黑" panose="020B0503020204020204" pitchFamily="34" charset="-122"/>
              </a:rPr>
              <a:t>的</a:t>
            </a:r>
            <a:endParaRPr lang="zh-CN" altLang="en-US" sz="2600" dirty="0">
              <a:ea typeface="微软雅黑" panose="020B0503020204020204" pitchFamily="34" charset="-122"/>
            </a:endParaRPr>
          </a:p>
        </p:txBody>
      </p:sp>
      <p:sp>
        <p:nvSpPr>
          <p:cNvPr id="64" name="矩形 63"/>
          <p:cNvSpPr/>
          <p:nvPr/>
        </p:nvSpPr>
        <p:spPr>
          <a:xfrm>
            <a:off x="4614598" y="4335903"/>
            <a:ext cx="7385264" cy="1292662"/>
          </a:xfrm>
          <a:prstGeom prst="rect">
            <a:avLst/>
          </a:prstGeom>
        </p:spPr>
        <p:txBody>
          <a:bodyPr wrap="square">
            <a:spAutoFit/>
          </a:bodyPr>
          <a:lstStyle/>
          <a:p>
            <a:pPr>
              <a:lnSpc>
                <a:spcPct val="150000"/>
              </a:lnSpc>
            </a:pPr>
            <a:r>
              <a:rPr lang="zh-CN" altLang="en-US" sz="2600" dirty="0">
                <a:ea typeface="微软雅黑" panose="020B0503020204020204" pitchFamily="34" charset="-122"/>
              </a:rPr>
              <a:t>主题：</a:t>
            </a:r>
            <a:r>
              <a:rPr lang="zh-CN" altLang="en-US" sz="2600" dirty="0" smtClean="0">
                <a:ea typeface="微软雅黑" panose="020B0503020204020204" pitchFamily="34" charset="-122"/>
              </a:rPr>
              <a:t>发展⑧</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_________________</a:t>
            </a:r>
            <a:r>
              <a:rPr lang="zh-CN" altLang="en-US" sz="2600" dirty="0" smtClean="0">
                <a:ea typeface="微软雅黑" panose="020B0503020204020204" pitchFamily="34" charset="-122"/>
              </a:rPr>
              <a:t>，</a:t>
            </a:r>
            <a:r>
              <a:rPr lang="zh-CN" altLang="en-US" sz="2600" dirty="0">
                <a:ea typeface="微软雅黑" panose="020B0503020204020204" pitchFamily="34" charset="-122"/>
              </a:rPr>
              <a:t>拥护</a:t>
            </a:r>
            <a:r>
              <a:rPr lang="zh-CN" altLang="en-US" sz="2600" dirty="0" smtClean="0">
                <a:ea typeface="微软雅黑" panose="020B0503020204020204" pitchFamily="34" charset="-122"/>
              </a:rPr>
              <a:t>祖国统一，</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是</a:t>
            </a:r>
            <a:r>
              <a:rPr lang="zh-CN" altLang="en-US" sz="2600" dirty="0">
                <a:ea typeface="微软雅黑" panose="020B0503020204020204" pitchFamily="34" charset="-122"/>
              </a:rPr>
              <a:t>新时期爱国主义的主题</a:t>
            </a:r>
            <a:endParaRPr lang="zh-CN" altLang="en-US" sz="2600" dirty="0">
              <a:ea typeface="微软雅黑" panose="020B0503020204020204" pitchFamily="34" charset="-122"/>
            </a:endParaRPr>
          </a:p>
        </p:txBody>
      </p:sp>
      <p:sp>
        <p:nvSpPr>
          <p:cNvPr id="65" name="TextBox 64"/>
          <p:cNvSpPr txBox="1"/>
          <p:nvPr/>
        </p:nvSpPr>
        <p:spPr>
          <a:xfrm>
            <a:off x="6026205" y="1845618"/>
            <a:ext cx="1634127" cy="621132"/>
          </a:xfrm>
          <a:prstGeom prst="rect">
            <a:avLst/>
          </a:prstGeom>
          <a:noFill/>
        </p:spPr>
        <p:txBody>
          <a:bodyPr wrap="square" rtlCol="0">
            <a:spAutoFit/>
          </a:bodyPr>
          <a:lstStyle/>
          <a:p>
            <a:pPr lvl="0">
              <a:lnSpc>
                <a:spcPct val="150000"/>
              </a:lnSpc>
            </a:pPr>
            <a:r>
              <a:rPr lang="zh-CN" altLang="en-US" sz="2600" dirty="0" smtClean="0">
                <a:solidFill>
                  <a:srgbClr val="C00000"/>
                </a:solidFill>
                <a:ea typeface="微软雅黑" panose="020B0503020204020204" pitchFamily="34" charset="-122"/>
              </a:rPr>
              <a:t>爱国主义</a:t>
            </a:r>
            <a:endParaRPr lang="zh-CN" altLang="en-US" dirty="0">
              <a:solidFill>
                <a:srgbClr val="C00000"/>
              </a:solidFill>
            </a:endParaRPr>
          </a:p>
        </p:txBody>
      </p:sp>
      <p:sp>
        <p:nvSpPr>
          <p:cNvPr id="69" name="TextBox 68"/>
          <p:cNvSpPr txBox="1"/>
          <p:nvPr/>
        </p:nvSpPr>
        <p:spPr>
          <a:xfrm>
            <a:off x="9983638" y="2630269"/>
            <a:ext cx="936104"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具体</a:t>
            </a:r>
            <a:endParaRPr lang="zh-CN" altLang="en-US" dirty="0">
              <a:solidFill>
                <a:srgbClr val="C00000"/>
              </a:solidFill>
            </a:endParaRPr>
          </a:p>
        </p:txBody>
      </p:sp>
      <p:sp>
        <p:nvSpPr>
          <p:cNvPr id="70" name="TextBox 69"/>
          <p:cNvSpPr txBox="1"/>
          <p:nvPr/>
        </p:nvSpPr>
        <p:spPr>
          <a:xfrm>
            <a:off x="8697019" y="3213770"/>
            <a:ext cx="1512168"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社会主义</a:t>
            </a:r>
            <a:endParaRPr lang="zh-CN" altLang="en-US" dirty="0">
              <a:solidFill>
                <a:srgbClr val="C00000"/>
              </a:solidFill>
            </a:endParaRPr>
          </a:p>
        </p:txBody>
      </p:sp>
      <p:sp>
        <p:nvSpPr>
          <p:cNvPr id="72" name="TextBox 71"/>
          <p:cNvSpPr txBox="1"/>
          <p:nvPr/>
        </p:nvSpPr>
        <p:spPr>
          <a:xfrm>
            <a:off x="6697749" y="4439994"/>
            <a:ext cx="2853841"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中国特色社会主义</a:t>
            </a:r>
            <a:endParaRPr lang="zh-CN" altLang="en-US" dirty="0">
              <a:solidFill>
                <a:srgbClr val="C00000"/>
              </a:solidFill>
            </a:endParaRPr>
          </a:p>
        </p:txBody>
      </p:sp>
      <p:sp>
        <p:nvSpPr>
          <p:cNvPr id="73" name="矩形 72"/>
          <p:cNvSpPr/>
          <p:nvPr/>
        </p:nvSpPr>
        <p:spPr>
          <a:xfrm>
            <a:off x="3134168" y="5563679"/>
            <a:ext cx="7462870"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特征：深厚的民族性、鲜明的</a:t>
            </a:r>
            <a:r>
              <a:rPr lang="zh-CN" altLang="en-US" sz="2600" dirty="0" smtClean="0">
                <a:ea typeface="微软雅黑" panose="020B0503020204020204" pitchFamily="34" charset="-122"/>
              </a:rPr>
              <a:t>⑨</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a:t>
            </a:r>
            <a:r>
              <a:rPr lang="zh-CN" altLang="en-US" sz="2600" dirty="0" smtClean="0">
                <a:ea typeface="微软雅黑" panose="020B0503020204020204" pitchFamily="34" charset="-122"/>
              </a:rPr>
              <a:t>和</a:t>
            </a:r>
            <a:r>
              <a:rPr lang="zh-CN" altLang="en-US" sz="2600" dirty="0">
                <a:ea typeface="微软雅黑" panose="020B0503020204020204" pitchFamily="34" charset="-122"/>
              </a:rPr>
              <a:t>先进性</a:t>
            </a:r>
            <a:endParaRPr lang="zh-CN" altLang="en-US" sz="2600" dirty="0">
              <a:ea typeface="微软雅黑" panose="020B0503020204020204" pitchFamily="34" charset="-122"/>
            </a:endParaRPr>
          </a:p>
        </p:txBody>
      </p:sp>
      <p:sp>
        <p:nvSpPr>
          <p:cNvPr id="74" name="TextBox 73"/>
          <p:cNvSpPr txBox="1"/>
          <p:nvPr/>
        </p:nvSpPr>
        <p:spPr>
          <a:xfrm>
            <a:off x="7914456" y="5686425"/>
            <a:ext cx="1296144"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时代性</a:t>
            </a:r>
            <a:endParaRPr lang="zh-CN" altLang="en-US" dirty="0">
              <a:solidFill>
                <a:srgbClr val="C00000"/>
              </a:solidFill>
            </a:endParaRPr>
          </a:p>
        </p:txBody>
      </p:sp>
      <p:cxnSp>
        <p:nvCxnSpPr>
          <p:cNvPr id="78" name="直接连接符 77"/>
          <p:cNvCxnSpPr/>
          <p:nvPr/>
        </p:nvCxnSpPr>
        <p:spPr>
          <a:xfrm flipH="1">
            <a:off x="4240279" y="237662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9" name="直接连接符 78"/>
          <p:cNvCxnSpPr/>
          <p:nvPr/>
        </p:nvCxnSpPr>
        <p:spPr>
          <a:xfrm flipH="1">
            <a:off x="4240279" y="47376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7" name="直接连接符 86"/>
          <p:cNvCxnSpPr/>
          <p:nvPr/>
        </p:nvCxnSpPr>
        <p:spPr>
          <a:xfrm>
            <a:off x="4231437" y="2376627"/>
            <a:ext cx="0" cy="2360999"/>
          </a:xfrm>
          <a:prstGeom prst="line">
            <a:avLst/>
          </a:prstGeom>
        </p:spPr>
        <p:style>
          <a:lnRef idx="1">
            <a:schemeClr val="dk1"/>
          </a:lnRef>
          <a:fillRef idx="0">
            <a:schemeClr val="dk1"/>
          </a:fillRef>
          <a:effectRef idx="0">
            <a:schemeClr val="dk1"/>
          </a:effectRef>
          <a:fontRef idx="minor">
            <a:schemeClr val="tx1"/>
          </a:fontRef>
        </p:style>
      </p:cxnSp>
      <p:cxnSp>
        <p:nvCxnSpPr>
          <p:cNvPr id="91" name="直接连接符 90"/>
          <p:cNvCxnSpPr/>
          <p:nvPr/>
        </p:nvCxnSpPr>
        <p:spPr>
          <a:xfrm flipH="1">
            <a:off x="3915916" y="2931071"/>
            <a:ext cx="640250" cy="0"/>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blinds(horizontal)">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blinds(horizontal)">
                                      <p:cBhvr>
                                        <p:cTn id="12" dur="500"/>
                                        <p:tgtEl>
                                          <p:spTgt spid="5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blinds(horizontal)">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blinds(horizontal)">
                                      <p:cBhvr>
                                        <p:cTn id="22" dur="500"/>
                                        <p:tgtEl>
                                          <p:spTgt spid="5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blinds(horizontal)">
                                      <p:cBhvr>
                                        <p:cTn id="27" dur="500"/>
                                        <p:tgtEl>
                                          <p:spTgt spid="6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blinds(horizontal)">
                                      <p:cBhvr>
                                        <p:cTn id="32" dur="500"/>
                                        <p:tgtEl>
                                          <p:spTgt spid="6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blinds(horizontal)">
                                      <p:cBhvr>
                                        <p:cTn id="37" dur="500"/>
                                        <p:tgtEl>
                                          <p:spTgt spid="7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2"/>
                                        </p:tgtEl>
                                        <p:attrNameLst>
                                          <p:attrName>style.visibility</p:attrName>
                                        </p:attrNameLst>
                                      </p:cBhvr>
                                      <p:to>
                                        <p:strVal val="visible"/>
                                      </p:to>
                                    </p:set>
                                    <p:animEffect transition="in" filter="blinds(horizontal)">
                                      <p:cBhvr>
                                        <p:cTn id="42" dur="500"/>
                                        <p:tgtEl>
                                          <p:spTgt spid="72"/>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74"/>
                                        </p:tgtEl>
                                        <p:attrNameLst>
                                          <p:attrName>style.visibility</p:attrName>
                                        </p:attrNameLst>
                                      </p:cBhvr>
                                      <p:to>
                                        <p:strVal val="visible"/>
                                      </p:to>
                                    </p:set>
                                    <p:animEffect transition="in" filter="blinds(horizontal)">
                                      <p:cBhvr>
                                        <p:cTn id="47" dur="500"/>
                                        <p:tgtEl>
                                          <p:spTgt spid="7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1" nodeType="clickEffect">
                                  <p:stCondLst>
                                    <p:cond delay="0"/>
                                  </p:stCondLst>
                                  <p:childTnLst>
                                    <p:animEffect transition="out" filter="fade">
                                      <p:cBhvr>
                                        <p:cTn id="51" dur="500"/>
                                        <p:tgtEl>
                                          <p:spTgt spid="55"/>
                                        </p:tgtEl>
                                      </p:cBhvr>
                                    </p:animEffect>
                                    <p:set>
                                      <p:cBhvr>
                                        <p:cTn id="52" dur="1" fill="hold">
                                          <p:stCondLst>
                                            <p:cond delay="499"/>
                                          </p:stCondLst>
                                        </p:cTn>
                                        <p:tgtEl>
                                          <p:spTgt spid="55"/>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56"/>
                                        </p:tgtEl>
                                      </p:cBhvr>
                                    </p:animEffect>
                                    <p:set>
                                      <p:cBhvr>
                                        <p:cTn id="55" dur="1" fill="hold">
                                          <p:stCondLst>
                                            <p:cond delay="499"/>
                                          </p:stCondLst>
                                        </p:cTn>
                                        <p:tgtEl>
                                          <p:spTgt spid="56"/>
                                        </p:tgtEl>
                                        <p:attrNameLst>
                                          <p:attrName>style.visibility</p:attrName>
                                        </p:attrNameLst>
                                      </p:cBhvr>
                                      <p:to>
                                        <p:strVal val="hidden"/>
                                      </p:to>
                                    </p:set>
                                  </p:childTnLst>
                                </p:cTn>
                              </p:par>
                              <p:par>
                                <p:cTn id="56" presetID="10" presetClass="exit" presetSubtype="0" fill="hold" grpId="1" nodeType="withEffect">
                                  <p:stCondLst>
                                    <p:cond delay="0"/>
                                  </p:stCondLst>
                                  <p:childTnLst>
                                    <p:animEffect transition="out" filter="fade">
                                      <p:cBhvr>
                                        <p:cTn id="57" dur="500"/>
                                        <p:tgtEl>
                                          <p:spTgt spid="57"/>
                                        </p:tgtEl>
                                      </p:cBhvr>
                                    </p:animEffect>
                                    <p:set>
                                      <p:cBhvr>
                                        <p:cTn id="58" dur="1" fill="hold">
                                          <p:stCondLst>
                                            <p:cond delay="499"/>
                                          </p:stCondLst>
                                        </p:cTn>
                                        <p:tgtEl>
                                          <p:spTgt spid="57"/>
                                        </p:tgtEl>
                                        <p:attrNameLst>
                                          <p:attrName>style.visibility</p:attrName>
                                        </p:attrNameLst>
                                      </p:cBhvr>
                                      <p:to>
                                        <p:strVal val="hidden"/>
                                      </p:to>
                                    </p:set>
                                  </p:childTnLst>
                                </p:cTn>
                              </p:par>
                              <p:par>
                                <p:cTn id="59" presetID="10" presetClass="exit" presetSubtype="0" fill="hold" grpId="1" nodeType="withEffect">
                                  <p:stCondLst>
                                    <p:cond delay="0"/>
                                  </p:stCondLst>
                                  <p:childTnLst>
                                    <p:animEffect transition="out" filter="fade">
                                      <p:cBhvr>
                                        <p:cTn id="60" dur="500"/>
                                        <p:tgtEl>
                                          <p:spTgt spid="58"/>
                                        </p:tgtEl>
                                      </p:cBhvr>
                                    </p:animEffect>
                                    <p:set>
                                      <p:cBhvr>
                                        <p:cTn id="61" dur="1" fill="hold">
                                          <p:stCondLst>
                                            <p:cond delay="499"/>
                                          </p:stCondLst>
                                        </p:cTn>
                                        <p:tgtEl>
                                          <p:spTgt spid="58"/>
                                        </p:tgtEl>
                                        <p:attrNameLst>
                                          <p:attrName>style.visibility</p:attrName>
                                        </p:attrNameLst>
                                      </p:cBhvr>
                                      <p:to>
                                        <p:strVal val="hidden"/>
                                      </p:to>
                                    </p:set>
                                  </p:childTnLst>
                                </p:cTn>
                              </p:par>
                              <p:par>
                                <p:cTn id="62" presetID="10" presetClass="exit" presetSubtype="0" fill="hold" grpId="1" nodeType="withEffect">
                                  <p:stCondLst>
                                    <p:cond delay="0"/>
                                  </p:stCondLst>
                                  <p:childTnLst>
                                    <p:animEffect transition="out" filter="fade">
                                      <p:cBhvr>
                                        <p:cTn id="63" dur="500"/>
                                        <p:tgtEl>
                                          <p:spTgt spid="65"/>
                                        </p:tgtEl>
                                      </p:cBhvr>
                                    </p:animEffect>
                                    <p:set>
                                      <p:cBhvr>
                                        <p:cTn id="64" dur="1" fill="hold">
                                          <p:stCondLst>
                                            <p:cond delay="499"/>
                                          </p:stCondLst>
                                        </p:cTn>
                                        <p:tgtEl>
                                          <p:spTgt spid="65"/>
                                        </p:tgtEl>
                                        <p:attrNameLst>
                                          <p:attrName>style.visibility</p:attrName>
                                        </p:attrNameLst>
                                      </p:cBhvr>
                                      <p:to>
                                        <p:strVal val="hidden"/>
                                      </p:to>
                                    </p:set>
                                  </p:childTnLst>
                                </p:cTn>
                              </p:par>
                              <p:par>
                                <p:cTn id="65" presetID="10" presetClass="exit" presetSubtype="0" fill="hold" grpId="1" nodeType="withEffect">
                                  <p:stCondLst>
                                    <p:cond delay="0"/>
                                  </p:stCondLst>
                                  <p:childTnLst>
                                    <p:animEffect transition="out" filter="fade">
                                      <p:cBhvr>
                                        <p:cTn id="66" dur="500"/>
                                        <p:tgtEl>
                                          <p:spTgt spid="69"/>
                                        </p:tgtEl>
                                      </p:cBhvr>
                                    </p:animEffect>
                                    <p:set>
                                      <p:cBhvr>
                                        <p:cTn id="67" dur="1" fill="hold">
                                          <p:stCondLst>
                                            <p:cond delay="499"/>
                                          </p:stCondLst>
                                        </p:cTn>
                                        <p:tgtEl>
                                          <p:spTgt spid="69"/>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70"/>
                                        </p:tgtEl>
                                      </p:cBhvr>
                                    </p:animEffect>
                                    <p:set>
                                      <p:cBhvr>
                                        <p:cTn id="70" dur="1" fill="hold">
                                          <p:stCondLst>
                                            <p:cond delay="499"/>
                                          </p:stCondLst>
                                        </p:cTn>
                                        <p:tgtEl>
                                          <p:spTgt spid="70"/>
                                        </p:tgtEl>
                                        <p:attrNameLst>
                                          <p:attrName>style.visibility</p:attrName>
                                        </p:attrNameLst>
                                      </p:cBhvr>
                                      <p:to>
                                        <p:strVal val="hidden"/>
                                      </p:to>
                                    </p:set>
                                  </p:childTnLst>
                                </p:cTn>
                              </p:par>
                              <p:par>
                                <p:cTn id="71" presetID="10" presetClass="exit" presetSubtype="0" fill="hold" grpId="1" nodeType="withEffect">
                                  <p:stCondLst>
                                    <p:cond delay="0"/>
                                  </p:stCondLst>
                                  <p:childTnLst>
                                    <p:animEffect transition="out" filter="fade">
                                      <p:cBhvr>
                                        <p:cTn id="72" dur="500"/>
                                        <p:tgtEl>
                                          <p:spTgt spid="72"/>
                                        </p:tgtEl>
                                      </p:cBhvr>
                                    </p:animEffect>
                                    <p:set>
                                      <p:cBhvr>
                                        <p:cTn id="73" dur="1" fill="hold">
                                          <p:stCondLst>
                                            <p:cond delay="499"/>
                                          </p:stCondLst>
                                        </p:cTn>
                                        <p:tgtEl>
                                          <p:spTgt spid="72"/>
                                        </p:tgtEl>
                                        <p:attrNameLst>
                                          <p:attrName>style.visibility</p:attrName>
                                        </p:attrNameLst>
                                      </p:cBhvr>
                                      <p:to>
                                        <p:strVal val="hidden"/>
                                      </p:to>
                                    </p:set>
                                  </p:childTnLst>
                                </p:cTn>
                              </p:par>
                              <p:par>
                                <p:cTn id="74" presetID="10" presetClass="exit" presetSubtype="0" fill="hold" grpId="1" nodeType="withEffect">
                                  <p:stCondLst>
                                    <p:cond delay="0"/>
                                  </p:stCondLst>
                                  <p:childTnLst>
                                    <p:animEffect transition="out" filter="fade">
                                      <p:cBhvr>
                                        <p:cTn id="75" dur="500"/>
                                        <p:tgtEl>
                                          <p:spTgt spid="74"/>
                                        </p:tgtEl>
                                      </p:cBhvr>
                                    </p:animEffect>
                                    <p:set>
                                      <p:cBhvr>
                                        <p:cTn id="76" dur="1" fill="hold">
                                          <p:stCondLst>
                                            <p:cond delay="499"/>
                                          </p:stCondLst>
                                        </p:cTn>
                                        <p:tgtEl>
                                          <p:spTgt spid="74"/>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5" grpId="0"/>
      <p:bldP spid="55" grpId="1"/>
      <p:bldP spid="56" grpId="0"/>
      <p:bldP spid="56" grpId="1"/>
      <p:bldP spid="57" grpId="0"/>
      <p:bldP spid="57" grpId="1"/>
      <p:bldP spid="58" grpId="0"/>
      <p:bldP spid="58" grpId="1"/>
      <p:bldP spid="65" grpId="0"/>
      <p:bldP spid="65" grpId="1"/>
      <p:bldP spid="69" grpId="0"/>
      <p:bldP spid="69" grpId="1"/>
      <p:bldP spid="70" grpId="0"/>
      <p:bldP spid="70" grpId="1"/>
      <p:bldP spid="72" grpId="0"/>
      <p:bldP spid="72" grpId="1"/>
      <p:bldP spid="74" grpId="0"/>
      <p:bldP spid="74"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箭头连接符 11"/>
          <p:cNvCxnSpPr/>
          <p:nvPr/>
        </p:nvCxnSpPr>
        <p:spPr>
          <a:xfrm>
            <a:off x="2206774" y="3180696"/>
            <a:ext cx="0" cy="51341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4" name="矩形 13"/>
          <p:cNvSpPr/>
          <p:nvPr/>
        </p:nvSpPr>
        <p:spPr>
          <a:xfrm>
            <a:off x="1581944" y="3560093"/>
            <a:ext cx="1560934" cy="1821461"/>
          </a:xfrm>
          <a:prstGeom prst="rect">
            <a:avLst/>
          </a:prstGeom>
        </p:spPr>
        <p:txBody>
          <a:bodyPr wrap="square">
            <a:spAutoFit/>
          </a:bodyPr>
          <a:lstStyle/>
          <a:p>
            <a:pPr algn="ctr">
              <a:lnSpc>
                <a:spcPct val="150000"/>
              </a:lnSpc>
            </a:pPr>
            <a:r>
              <a:rPr lang="zh-CN" altLang="en-US" sz="2600" dirty="0">
                <a:ea typeface="微软雅黑" panose="020B0503020204020204" pitchFamily="34" charset="-122"/>
              </a:rPr>
              <a:t>为什么</a:t>
            </a:r>
            <a:r>
              <a:rPr lang="zh-CN" altLang="en-US" sz="2600" dirty="0" smtClean="0">
                <a:ea typeface="微软雅黑" panose="020B0503020204020204" pitchFamily="34" charset="-122"/>
              </a:rPr>
              <a:t>弘</a:t>
            </a:r>
            <a:r>
              <a:rPr lang="zh-CN" altLang="en-US" sz="2600" dirty="0">
                <a:ea typeface="微软雅黑" panose="020B0503020204020204" pitchFamily="34" charset="-122"/>
              </a:rPr>
              <a:t>扬</a:t>
            </a:r>
            <a:r>
              <a:rPr lang="zh-CN" altLang="en-US" sz="2600" dirty="0" smtClean="0">
                <a:ea typeface="微软雅黑" panose="020B0503020204020204" pitchFamily="34" charset="-122"/>
              </a:rPr>
              <a:t>中华民族</a:t>
            </a:r>
            <a:r>
              <a:rPr lang="zh-CN" altLang="en-US" sz="2600" dirty="0">
                <a:ea typeface="微软雅黑" panose="020B0503020204020204" pitchFamily="34" charset="-122"/>
              </a:rPr>
              <a:t>精神</a:t>
            </a:r>
            <a:endParaRPr lang="zh-CN" altLang="en-US" sz="2600" dirty="0">
              <a:ea typeface="微软雅黑" panose="020B0503020204020204" pitchFamily="34" charset="-122"/>
            </a:endParaRPr>
          </a:p>
        </p:txBody>
      </p:sp>
      <p:sp>
        <p:nvSpPr>
          <p:cNvPr id="21" name="矩形 20"/>
          <p:cNvSpPr/>
          <p:nvPr/>
        </p:nvSpPr>
        <p:spPr>
          <a:xfrm>
            <a:off x="3706367" y="1987939"/>
            <a:ext cx="1223252"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重要性</a:t>
            </a:r>
            <a:endParaRPr lang="zh-CN" altLang="en-US" sz="2600" dirty="0">
              <a:ea typeface="微软雅黑" panose="020B0503020204020204" pitchFamily="34" charset="-122"/>
            </a:endParaRPr>
          </a:p>
        </p:txBody>
      </p:sp>
      <p:sp>
        <p:nvSpPr>
          <p:cNvPr id="27" name="矩形 26"/>
          <p:cNvSpPr/>
          <p:nvPr/>
        </p:nvSpPr>
        <p:spPr>
          <a:xfrm>
            <a:off x="5505682" y="549474"/>
            <a:ext cx="6422171" cy="1292662"/>
          </a:xfrm>
          <a:prstGeom prst="rect">
            <a:avLst/>
          </a:prstGeom>
        </p:spPr>
        <p:txBody>
          <a:bodyPr wrap="square">
            <a:spAutoFit/>
          </a:bodyPr>
          <a:lstStyle/>
          <a:p>
            <a:pPr>
              <a:lnSpc>
                <a:spcPct val="150000"/>
              </a:lnSpc>
            </a:pPr>
            <a:r>
              <a:rPr lang="zh-CN" altLang="en-US" sz="2600" dirty="0">
                <a:ea typeface="微软雅黑" panose="020B0503020204020204" pitchFamily="34" charset="-122"/>
              </a:rPr>
              <a:t>是维系中华各族人民共同生活的</a:t>
            </a:r>
            <a:r>
              <a:rPr lang="zh-CN" altLang="en-US" sz="2600" dirty="0" smtClean="0">
                <a:ea typeface="微软雅黑" panose="020B0503020204020204" pitchFamily="34" charset="-122"/>
              </a:rPr>
              <a:t>⑩</a:t>
            </a:r>
            <a:r>
              <a:rPr lang="en-US" altLang="zh-CN" sz="2600" kern="100" dirty="0">
                <a:solidFill>
                  <a:prstClr val="black"/>
                </a:solidFill>
                <a:latin typeface="Cambria Math" panose="02040503050406030204"/>
                <a:ea typeface="微软雅黑" panose="020B0503020204020204" pitchFamily="34" charset="-122"/>
                <a:cs typeface="Cambria Math" panose="02040503050406030204"/>
              </a:rPr>
              <a:t> </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a:t>
            </a:r>
            <a:endPar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altLang="zh-CN" sz="2600" kern="1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_____</a:t>
            </a:r>
            <a:endParaRPr lang="zh-CN" altLang="en-US" sz="2600" dirty="0">
              <a:ea typeface="微软雅黑" panose="020B0503020204020204" pitchFamily="34" charset="-122"/>
            </a:endParaRPr>
          </a:p>
        </p:txBody>
      </p:sp>
      <p:sp>
        <p:nvSpPr>
          <p:cNvPr id="28" name="矩形 27"/>
          <p:cNvSpPr/>
          <p:nvPr/>
        </p:nvSpPr>
        <p:spPr>
          <a:xfrm>
            <a:off x="5505683" y="1773610"/>
            <a:ext cx="6422170"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是支撑中华民族生存、发展</a:t>
            </a:r>
            <a:r>
              <a:rPr lang="zh-CN" altLang="en-US" sz="2600" dirty="0" smtClean="0">
                <a:ea typeface="微软雅黑" panose="020B0503020204020204" pitchFamily="34" charset="-122"/>
              </a:rPr>
              <a:t>的</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⑪</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a:t>
            </a:r>
            <a:endParaRPr lang="zh-CN" altLang="en-US" sz="26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30" name="矩形 29"/>
          <p:cNvSpPr/>
          <p:nvPr/>
        </p:nvSpPr>
        <p:spPr>
          <a:xfrm>
            <a:off x="5505683" y="2404590"/>
            <a:ext cx="6422170" cy="1292662"/>
          </a:xfrm>
          <a:prstGeom prst="rect">
            <a:avLst/>
          </a:prstGeom>
        </p:spPr>
        <p:txBody>
          <a:bodyPr wrap="square">
            <a:spAutoFit/>
          </a:bodyPr>
          <a:lstStyle/>
          <a:p>
            <a:pPr>
              <a:lnSpc>
                <a:spcPct val="150000"/>
              </a:lnSpc>
            </a:pPr>
            <a:r>
              <a:rPr lang="zh-CN" altLang="en-US" sz="2600" dirty="0">
                <a:ea typeface="微软雅黑" panose="020B0503020204020204" pitchFamily="34" charset="-122"/>
              </a:rPr>
              <a:t>是</a:t>
            </a:r>
            <a:r>
              <a:rPr lang="zh-CN" altLang="en-US" sz="2600" dirty="0" smtClean="0">
                <a:ea typeface="微软雅黑" panose="020B0503020204020204" pitchFamily="34" charset="-122"/>
              </a:rPr>
              <a:t>推动中华民族</a:t>
            </a:r>
            <a:r>
              <a:rPr lang="zh-CN" altLang="en-US" sz="2600" dirty="0">
                <a:ea typeface="微软雅黑" panose="020B0503020204020204" pitchFamily="34" charset="-122"/>
              </a:rPr>
              <a:t>走向繁荣、强大</a:t>
            </a:r>
            <a:r>
              <a:rPr lang="zh-CN" altLang="en-US" sz="2600" dirty="0" smtClean="0">
                <a:ea typeface="微软雅黑" panose="020B0503020204020204" pitchFamily="34" charset="-122"/>
              </a:rPr>
              <a:t>的</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⑫</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altLang="zh-CN"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   _____</a:t>
            </a:r>
            <a:endParaRPr lang="zh-CN" altLang="en-US" sz="2600" dirty="0">
              <a:ea typeface="微软雅黑" panose="020B0503020204020204" pitchFamily="34" charset="-122"/>
            </a:endParaRPr>
          </a:p>
        </p:txBody>
      </p:sp>
      <p:sp>
        <p:nvSpPr>
          <p:cNvPr id="35" name="矩形 34"/>
          <p:cNvSpPr/>
          <p:nvPr/>
        </p:nvSpPr>
        <p:spPr>
          <a:xfrm>
            <a:off x="3706367" y="4818678"/>
            <a:ext cx="1195763"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必要性</a:t>
            </a:r>
            <a:endParaRPr lang="zh-CN" altLang="en-US" sz="2600" dirty="0">
              <a:ea typeface="微软雅黑" panose="020B0503020204020204" pitchFamily="34" charset="-122"/>
            </a:endParaRPr>
          </a:p>
        </p:txBody>
      </p:sp>
      <p:sp>
        <p:nvSpPr>
          <p:cNvPr id="31" name="矩形 30"/>
          <p:cNvSpPr/>
          <p:nvPr/>
        </p:nvSpPr>
        <p:spPr>
          <a:xfrm>
            <a:off x="5505683" y="3576650"/>
            <a:ext cx="6192688"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是中华民族之魂</a:t>
            </a:r>
            <a:endParaRPr lang="zh-CN" altLang="en-US" sz="2600" dirty="0">
              <a:ea typeface="微软雅黑" panose="020B0503020204020204" pitchFamily="34" charset="-122"/>
            </a:endParaRPr>
          </a:p>
        </p:txBody>
      </p:sp>
      <p:sp>
        <p:nvSpPr>
          <p:cNvPr id="41" name="矩形 40"/>
          <p:cNvSpPr/>
          <p:nvPr/>
        </p:nvSpPr>
        <p:spPr>
          <a:xfrm>
            <a:off x="5505682" y="4170606"/>
            <a:ext cx="5990123" cy="617477"/>
          </a:xfrm>
          <a:prstGeom prst="rect">
            <a:avLst/>
          </a:prstGeom>
        </p:spPr>
        <p:txBody>
          <a:bodyPr wrap="square">
            <a:spAutoFit/>
          </a:bodyPr>
          <a:lstStyle/>
          <a:p>
            <a:pPr>
              <a:lnSpc>
                <a:spcPct val="150000"/>
              </a:lnSpc>
            </a:pPr>
            <a:r>
              <a:rPr lang="zh-CN" altLang="en-US" sz="2600" dirty="0">
                <a:ea typeface="微软雅黑" panose="020B0503020204020204" pitchFamily="34" charset="-122"/>
              </a:rPr>
              <a:t>是提高全</a:t>
            </a:r>
            <a:r>
              <a:rPr lang="zh-CN" altLang="en-US" sz="2600" dirty="0" smtClean="0">
                <a:ea typeface="微软雅黑" panose="020B0503020204020204" pitchFamily="34" charset="-122"/>
              </a:rPr>
              <a:t>民族</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⑬</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__________</a:t>
            </a:r>
            <a:r>
              <a:rPr lang="zh-CN" altLang="en-US" sz="2600" dirty="0" smtClean="0">
                <a:ea typeface="微软雅黑" panose="020B0503020204020204" pitchFamily="34" charset="-122"/>
              </a:rPr>
              <a:t>的</a:t>
            </a:r>
            <a:r>
              <a:rPr lang="zh-CN" altLang="en-US" sz="2600" dirty="0">
                <a:ea typeface="微软雅黑" panose="020B0503020204020204" pitchFamily="34" charset="-122"/>
              </a:rPr>
              <a:t>必然要求</a:t>
            </a:r>
            <a:endParaRPr lang="zh-CN" altLang="en-US" sz="2600" dirty="0">
              <a:ea typeface="微软雅黑" panose="020B0503020204020204" pitchFamily="34" charset="-122"/>
            </a:endParaRPr>
          </a:p>
        </p:txBody>
      </p:sp>
      <p:sp>
        <p:nvSpPr>
          <p:cNvPr id="42" name="矩形 41"/>
          <p:cNvSpPr/>
          <p:nvPr/>
        </p:nvSpPr>
        <p:spPr>
          <a:xfrm>
            <a:off x="5505683" y="4801586"/>
            <a:ext cx="6192688"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是不断增强</a:t>
            </a:r>
            <a:r>
              <a:rPr lang="zh-CN" altLang="en-US" sz="2600" dirty="0" smtClean="0">
                <a:ea typeface="微软雅黑" panose="020B0503020204020204" pitchFamily="34" charset="-122"/>
              </a:rPr>
              <a:t>我国</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⑭</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___________</a:t>
            </a:r>
            <a:r>
              <a:rPr lang="zh-CN" altLang="en-US" sz="2600" dirty="0" smtClean="0">
                <a:ea typeface="微软雅黑" panose="020B0503020204020204" pitchFamily="34" charset="-122"/>
              </a:rPr>
              <a:t>的</a:t>
            </a:r>
            <a:r>
              <a:rPr lang="zh-CN" altLang="en-US" sz="2600" dirty="0">
                <a:ea typeface="微软雅黑" panose="020B0503020204020204" pitchFamily="34" charset="-122"/>
              </a:rPr>
              <a:t>要求</a:t>
            </a:r>
            <a:endParaRPr lang="zh-CN" altLang="en-US" sz="2600" dirty="0">
              <a:ea typeface="微软雅黑" panose="020B0503020204020204" pitchFamily="34" charset="-122"/>
            </a:endParaRPr>
          </a:p>
        </p:txBody>
      </p:sp>
      <p:sp>
        <p:nvSpPr>
          <p:cNvPr id="43" name="矩形 42"/>
          <p:cNvSpPr/>
          <p:nvPr/>
        </p:nvSpPr>
        <p:spPr>
          <a:xfrm>
            <a:off x="5505683" y="5437472"/>
            <a:ext cx="4668658" cy="617477"/>
          </a:xfrm>
          <a:prstGeom prst="rect">
            <a:avLst/>
          </a:prstGeom>
        </p:spPr>
        <p:txBody>
          <a:bodyPr wrap="square">
            <a:spAutoFit/>
          </a:bodyPr>
          <a:lstStyle/>
          <a:p>
            <a:pPr>
              <a:lnSpc>
                <a:spcPct val="150000"/>
              </a:lnSpc>
            </a:pPr>
            <a:r>
              <a:rPr lang="zh-CN" altLang="en-US" sz="2600" dirty="0">
                <a:ea typeface="微软雅黑" panose="020B0503020204020204" pitchFamily="34" charset="-122"/>
              </a:rPr>
              <a:t>是</a:t>
            </a:r>
            <a:r>
              <a:rPr lang="zh-CN" altLang="en-US" sz="2600" dirty="0" smtClean="0">
                <a:ea typeface="微软雅黑" panose="020B0503020204020204" pitchFamily="34" charset="-122"/>
              </a:rPr>
              <a:t>坚持</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⑮</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a:t>
            </a:r>
            <a:r>
              <a:rPr lang="zh-CN" altLang="en-US" sz="2600" dirty="0" smtClean="0">
                <a:ea typeface="微软雅黑" panose="020B0503020204020204" pitchFamily="34" charset="-122"/>
              </a:rPr>
              <a:t>道路</a:t>
            </a:r>
            <a:r>
              <a:rPr lang="zh-CN" altLang="en-US" sz="2600" dirty="0">
                <a:ea typeface="微软雅黑" panose="020B0503020204020204" pitchFamily="34" charset="-122"/>
              </a:rPr>
              <a:t>的需要</a:t>
            </a:r>
            <a:endParaRPr lang="zh-CN" altLang="en-US" sz="2600" dirty="0">
              <a:ea typeface="微软雅黑" panose="020B0503020204020204" pitchFamily="34" charset="-122"/>
            </a:endParaRPr>
          </a:p>
        </p:txBody>
      </p:sp>
      <p:sp>
        <p:nvSpPr>
          <p:cNvPr id="36" name="矩形 35"/>
          <p:cNvSpPr/>
          <p:nvPr/>
        </p:nvSpPr>
        <p:spPr>
          <a:xfrm>
            <a:off x="406575" y="1318543"/>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zh-CN" sz="2600" kern="100" dirty="0">
                <a:latin typeface="Times New Roman" panose="02020603050405020304"/>
                <a:ea typeface="微软雅黑" panose="020B0503020204020204" pitchFamily="34" charset="-122"/>
                <a:cs typeface="Times New Roman" panose="02020603050405020304"/>
              </a:rPr>
              <a:t>我们的民</a:t>
            </a:r>
            <a:endParaRPr lang="zh-CN" altLang="zh-CN"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zh-CN" sz="2600" kern="100" dirty="0">
                <a:latin typeface="Times New Roman" panose="02020603050405020304"/>
                <a:ea typeface="微软雅黑" panose="020B0503020204020204" pitchFamily="34" charset="-122"/>
                <a:cs typeface="Times New Roman" panose="02020603050405020304"/>
              </a:rPr>
              <a:t>族精神</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17" name="组合 16"/>
          <p:cNvGrpSpPr/>
          <p:nvPr/>
        </p:nvGrpSpPr>
        <p:grpSpPr>
          <a:xfrm>
            <a:off x="982638" y="2307473"/>
            <a:ext cx="642018" cy="2220008"/>
            <a:chOff x="982638" y="2307473"/>
            <a:chExt cx="642018" cy="2220008"/>
          </a:xfrm>
        </p:grpSpPr>
        <p:cxnSp>
          <p:nvCxnSpPr>
            <p:cNvPr id="44" name="直接连接符 43"/>
            <p:cNvCxnSpPr/>
            <p:nvPr/>
          </p:nvCxnSpPr>
          <p:spPr>
            <a:xfrm flipH="1">
              <a:off x="1307002" y="2307473"/>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45" name="直接连接符 44"/>
            <p:cNvCxnSpPr/>
            <p:nvPr/>
          </p:nvCxnSpPr>
          <p:spPr>
            <a:xfrm flipH="1">
              <a:off x="1308770" y="4527481"/>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46" name="直接连接符 45"/>
            <p:cNvCxnSpPr/>
            <p:nvPr/>
          </p:nvCxnSpPr>
          <p:spPr>
            <a:xfrm>
              <a:off x="1302939" y="2307754"/>
              <a:ext cx="0" cy="2212359"/>
            </a:xfrm>
            <a:prstGeom prst="line">
              <a:avLst/>
            </a:prstGeom>
          </p:spPr>
          <p:style>
            <a:lnRef idx="1">
              <a:schemeClr val="dk1"/>
            </a:lnRef>
            <a:fillRef idx="0">
              <a:schemeClr val="dk1"/>
            </a:fillRef>
            <a:effectRef idx="0">
              <a:schemeClr val="dk1"/>
            </a:effectRef>
            <a:fontRef idx="minor">
              <a:schemeClr val="tx1"/>
            </a:fontRef>
          </p:style>
        </p:cxnSp>
        <p:cxnSp>
          <p:nvCxnSpPr>
            <p:cNvPr id="47" name="直接连接符 46"/>
            <p:cNvCxnSpPr/>
            <p:nvPr/>
          </p:nvCxnSpPr>
          <p:spPr>
            <a:xfrm flipH="1">
              <a:off x="982638" y="3433604"/>
              <a:ext cx="324363" cy="0"/>
            </a:xfrm>
            <a:prstGeom prst="line">
              <a:avLst/>
            </a:prstGeom>
          </p:spPr>
          <p:style>
            <a:lnRef idx="1">
              <a:schemeClr val="dk1"/>
            </a:lnRef>
            <a:fillRef idx="0">
              <a:schemeClr val="dk1"/>
            </a:fillRef>
            <a:effectRef idx="0">
              <a:schemeClr val="dk1"/>
            </a:effectRef>
            <a:fontRef idx="minor">
              <a:schemeClr val="tx1"/>
            </a:fontRef>
          </p:style>
        </p:cxnSp>
      </p:grpSp>
      <p:grpSp>
        <p:nvGrpSpPr>
          <p:cNvPr id="13" name="组合 12"/>
          <p:cNvGrpSpPr/>
          <p:nvPr/>
        </p:nvGrpSpPr>
        <p:grpSpPr>
          <a:xfrm>
            <a:off x="3110111" y="2349674"/>
            <a:ext cx="651543" cy="2825404"/>
            <a:chOff x="3167261" y="2349674"/>
            <a:chExt cx="651543" cy="2825404"/>
          </a:xfrm>
        </p:grpSpPr>
        <p:cxnSp>
          <p:nvCxnSpPr>
            <p:cNvPr id="19" name="直接连接符 18"/>
            <p:cNvCxnSpPr/>
            <p:nvPr/>
          </p:nvCxnSpPr>
          <p:spPr>
            <a:xfrm>
              <a:off x="3488523" y="2349674"/>
              <a:ext cx="0" cy="2825404"/>
            </a:xfrm>
            <a:prstGeom prst="line">
              <a:avLst/>
            </a:prstGeom>
          </p:spPr>
          <p:style>
            <a:lnRef idx="1">
              <a:schemeClr val="dk1"/>
            </a:lnRef>
            <a:fillRef idx="0">
              <a:schemeClr val="dk1"/>
            </a:fillRef>
            <a:effectRef idx="0">
              <a:schemeClr val="dk1"/>
            </a:effectRef>
            <a:fontRef idx="minor">
              <a:schemeClr val="tx1"/>
            </a:fontRef>
          </p:style>
        </p:cxnSp>
        <p:cxnSp>
          <p:nvCxnSpPr>
            <p:cNvPr id="48" name="直接连接符 47"/>
            <p:cNvCxnSpPr/>
            <p:nvPr/>
          </p:nvCxnSpPr>
          <p:spPr>
            <a:xfrm flipH="1">
              <a:off x="3167261" y="4527481"/>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49" name="直接连接符 48"/>
            <p:cNvCxnSpPr/>
            <p:nvPr/>
          </p:nvCxnSpPr>
          <p:spPr>
            <a:xfrm flipH="1">
              <a:off x="3502918" y="2349674"/>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50" name="直接连接符 49"/>
            <p:cNvCxnSpPr/>
            <p:nvPr/>
          </p:nvCxnSpPr>
          <p:spPr>
            <a:xfrm flipH="1">
              <a:off x="3502918" y="5175078"/>
              <a:ext cx="315886" cy="0"/>
            </a:xfrm>
            <a:prstGeom prst="line">
              <a:avLst/>
            </a:prstGeom>
          </p:spPr>
          <p:style>
            <a:lnRef idx="1">
              <a:schemeClr val="dk1"/>
            </a:lnRef>
            <a:fillRef idx="0">
              <a:schemeClr val="dk1"/>
            </a:fillRef>
            <a:effectRef idx="0">
              <a:schemeClr val="dk1"/>
            </a:effectRef>
            <a:fontRef idx="minor">
              <a:schemeClr val="tx1"/>
            </a:fontRef>
          </p:style>
        </p:cxnSp>
      </p:grpSp>
      <p:grpSp>
        <p:nvGrpSpPr>
          <p:cNvPr id="15" name="组合 14"/>
          <p:cNvGrpSpPr/>
          <p:nvPr/>
        </p:nvGrpSpPr>
        <p:grpSpPr>
          <a:xfrm>
            <a:off x="4855908" y="928288"/>
            <a:ext cx="649775" cy="3011747"/>
            <a:chOff x="4913058" y="928288"/>
            <a:chExt cx="649775" cy="3011747"/>
          </a:xfrm>
        </p:grpSpPr>
        <p:cxnSp>
          <p:nvCxnSpPr>
            <p:cNvPr id="52" name="直接连接符 51"/>
            <p:cNvCxnSpPr/>
            <p:nvPr/>
          </p:nvCxnSpPr>
          <p:spPr>
            <a:xfrm flipH="1">
              <a:off x="5246947" y="928288"/>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56" name="直接连接符 55"/>
            <p:cNvCxnSpPr/>
            <p:nvPr/>
          </p:nvCxnSpPr>
          <p:spPr>
            <a:xfrm flipH="1">
              <a:off x="5246947" y="2787808"/>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57" name="直接连接符 56"/>
            <p:cNvCxnSpPr/>
            <p:nvPr/>
          </p:nvCxnSpPr>
          <p:spPr>
            <a:xfrm>
              <a:off x="5242884" y="928288"/>
              <a:ext cx="0" cy="3011747"/>
            </a:xfrm>
            <a:prstGeom prst="line">
              <a:avLst/>
            </a:prstGeom>
          </p:spPr>
          <p:style>
            <a:lnRef idx="1">
              <a:schemeClr val="dk1"/>
            </a:lnRef>
            <a:fillRef idx="0">
              <a:schemeClr val="dk1"/>
            </a:fillRef>
            <a:effectRef idx="0">
              <a:schemeClr val="dk1"/>
            </a:effectRef>
            <a:fontRef idx="minor">
              <a:schemeClr val="tx1"/>
            </a:fontRef>
          </p:style>
        </p:cxnSp>
        <p:cxnSp>
          <p:nvCxnSpPr>
            <p:cNvPr id="58" name="直接连接符 57"/>
            <p:cNvCxnSpPr/>
            <p:nvPr/>
          </p:nvCxnSpPr>
          <p:spPr>
            <a:xfrm flipH="1">
              <a:off x="4913058" y="2349674"/>
              <a:ext cx="324363" cy="0"/>
            </a:xfrm>
            <a:prstGeom prst="line">
              <a:avLst/>
            </a:prstGeom>
          </p:spPr>
          <p:style>
            <a:lnRef idx="1">
              <a:schemeClr val="dk1"/>
            </a:lnRef>
            <a:fillRef idx="0">
              <a:schemeClr val="dk1"/>
            </a:fillRef>
            <a:effectRef idx="0">
              <a:schemeClr val="dk1"/>
            </a:effectRef>
            <a:fontRef idx="minor">
              <a:schemeClr val="tx1"/>
            </a:fontRef>
          </p:style>
        </p:cxnSp>
        <p:cxnSp>
          <p:nvCxnSpPr>
            <p:cNvPr id="59" name="直接连接符 58"/>
            <p:cNvCxnSpPr/>
            <p:nvPr/>
          </p:nvCxnSpPr>
          <p:spPr>
            <a:xfrm flipH="1">
              <a:off x="5242884" y="3940035"/>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60" name="直接连接符 59"/>
            <p:cNvCxnSpPr/>
            <p:nvPr/>
          </p:nvCxnSpPr>
          <p:spPr>
            <a:xfrm flipH="1">
              <a:off x="5242884" y="2133650"/>
              <a:ext cx="315886" cy="0"/>
            </a:xfrm>
            <a:prstGeom prst="line">
              <a:avLst/>
            </a:prstGeom>
          </p:spPr>
          <p:style>
            <a:lnRef idx="1">
              <a:schemeClr val="dk1"/>
            </a:lnRef>
            <a:fillRef idx="0">
              <a:schemeClr val="dk1"/>
            </a:fillRef>
            <a:effectRef idx="0">
              <a:schemeClr val="dk1"/>
            </a:effectRef>
            <a:fontRef idx="minor">
              <a:schemeClr val="tx1"/>
            </a:fontRef>
          </p:style>
        </p:cxnSp>
      </p:grpSp>
      <p:grpSp>
        <p:nvGrpSpPr>
          <p:cNvPr id="16" name="组合 15"/>
          <p:cNvGrpSpPr/>
          <p:nvPr/>
        </p:nvGrpSpPr>
        <p:grpSpPr>
          <a:xfrm>
            <a:off x="4874703" y="4563714"/>
            <a:ext cx="640250" cy="1254693"/>
            <a:chOff x="4931853" y="4563714"/>
            <a:chExt cx="640250" cy="1254693"/>
          </a:xfrm>
        </p:grpSpPr>
        <p:cxnSp>
          <p:nvCxnSpPr>
            <p:cNvPr id="62" name="直接连接符 61"/>
            <p:cNvCxnSpPr/>
            <p:nvPr/>
          </p:nvCxnSpPr>
          <p:spPr>
            <a:xfrm>
              <a:off x="5242884" y="4563714"/>
              <a:ext cx="0" cy="1254693"/>
            </a:xfrm>
            <a:prstGeom prst="line">
              <a:avLst/>
            </a:prstGeom>
          </p:spPr>
          <p:style>
            <a:lnRef idx="1">
              <a:schemeClr val="dk1"/>
            </a:lnRef>
            <a:fillRef idx="0">
              <a:schemeClr val="dk1"/>
            </a:fillRef>
            <a:effectRef idx="0">
              <a:schemeClr val="dk1"/>
            </a:effectRef>
            <a:fontRef idx="minor">
              <a:schemeClr val="tx1"/>
            </a:fontRef>
          </p:style>
        </p:cxnSp>
        <p:cxnSp>
          <p:nvCxnSpPr>
            <p:cNvPr id="64" name="直接连接符 63"/>
            <p:cNvCxnSpPr/>
            <p:nvPr/>
          </p:nvCxnSpPr>
          <p:spPr>
            <a:xfrm flipH="1">
              <a:off x="5242884" y="5818407"/>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65" name="直接连接符 64"/>
            <p:cNvCxnSpPr/>
            <p:nvPr/>
          </p:nvCxnSpPr>
          <p:spPr>
            <a:xfrm flipH="1">
              <a:off x="5242884" y="4563714"/>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67" name="直接连接符 66"/>
            <p:cNvCxnSpPr/>
            <p:nvPr/>
          </p:nvCxnSpPr>
          <p:spPr>
            <a:xfrm flipH="1">
              <a:off x="4931853" y="5175078"/>
              <a:ext cx="640250" cy="0"/>
            </a:xfrm>
            <a:prstGeom prst="line">
              <a:avLst/>
            </a:prstGeom>
          </p:spPr>
          <p:style>
            <a:lnRef idx="1">
              <a:schemeClr val="dk1"/>
            </a:lnRef>
            <a:fillRef idx="0">
              <a:schemeClr val="dk1"/>
            </a:fillRef>
            <a:effectRef idx="0">
              <a:schemeClr val="dk1"/>
            </a:effectRef>
            <a:fontRef idx="minor">
              <a:schemeClr val="tx1"/>
            </a:fontRef>
          </p:style>
        </p:cxnSp>
      </p:grpSp>
      <p:pic>
        <p:nvPicPr>
          <p:cNvPr id="68"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10631710" y="525091"/>
            <a:ext cx="864096" cy="692497"/>
          </a:xfrm>
          <a:prstGeom prst="rect">
            <a:avLst/>
          </a:prstGeom>
          <a:noFill/>
        </p:spPr>
        <p:txBody>
          <a:bodyPr wrap="square" rtlCol="0">
            <a:spAutoFit/>
          </a:bodyPr>
          <a:lstStyle/>
          <a:p>
            <a:pPr lvl="0">
              <a:lnSpc>
                <a:spcPct val="150000"/>
              </a:lnSpc>
            </a:pPr>
            <a:r>
              <a:rPr lang="zh-CN" altLang="en-US" sz="2600" dirty="0" smtClean="0">
                <a:solidFill>
                  <a:srgbClr val="C00000"/>
                </a:solidFill>
                <a:ea typeface="微软雅黑" panose="020B0503020204020204" pitchFamily="34" charset="-122"/>
              </a:rPr>
              <a:t>精神</a:t>
            </a:r>
            <a:endParaRPr lang="en-US" altLang="zh-CN" sz="2600" dirty="0">
              <a:solidFill>
                <a:srgbClr val="C00000"/>
              </a:solidFill>
              <a:ea typeface="微软雅黑" panose="020B0503020204020204" pitchFamily="34" charset="-122"/>
            </a:endParaRPr>
          </a:p>
        </p:txBody>
      </p:sp>
      <p:sp>
        <p:nvSpPr>
          <p:cNvPr id="23" name="TextBox 22"/>
          <p:cNvSpPr txBox="1"/>
          <p:nvPr/>
        </p:nvSpPr>
        <p:spPr>
          <a:xfrm>
            <a:off x="5951190" y="1125538"/>
            <a:ext cx="936104" cy="692497"/>
          </a:xfrm>
          <a:prstGeom prst="rect">
            <a:avLst/>
          </a:prstGeom>
          <a:noFill/>
        </p:spPr>
        <p:txBody>
          <a:bodyPr wrap="square" rtlCol="0">
            <a:spAutoFit/>
          </a:bodyPr>
          <a:lstStyle/>
          <a:p>
            <a:pPr lvl="0">
              <a:lnSpc>
                <a:spcPct val="150000"/>
              </a:lnSpc>
            </a:pPr>
            <a:r>
              <a:rPr lang="zh-CN" altLang="en-US" sz="2600" dirty="0" smtClean="0">
                <a:solidFill>
                  <a:srgbClr val="C00000"/>
                </a:solidFill>
                <a:ea typeface="微软雅黑" panose="020B0503020204020204" pitchFamily="34" charset="-122"/>
              </a:rPr>
              <a:t>纽带</a:t>
            </a:r>
            <a:endParaRPr lang="zh-CN" altLang="en-US" sz="2600" dirty="0">
              <a:solidFill>
                <a:srgbClr val="C00000"/>
              </a:solidFill>
              <a:ea typeface="微软雅黑" panose="020B0503020204020204" pitchFamily="34" charset="-122"/>
            </a:endParaRPr>
          </a:p>
        </p:txBody>
      </p:sp>
      <p:sp>
        <p:nvSpPr>
          <p:cNvPr id="26" name="TextBox 25"/>
          <p:cNvSpPr txBox="1"/>
          <p:nvPr/>
        </p:nvSpPr>
        <p:spPr>
          <a:xfrm>
            <a:off x="10233569" y="1735510"/>
            <a:ext cx="1656183" cy="621132"/>
          </a:xfrm>
          <a:prstGeom prst="rect">
            <a:avLst/>
          </a:prstGeom>
          <a:noFill/>
        </p:spPr>
        <p:txBody>
          <a:bodyPr wrap="square" rtlCol="0">
            <a:spAutoFit/>
          </a:bodyPr>
          <a:lstStyle/>
          <a:p>
            <a:pPr lvl="0">
              <a:lnSpc>
                <a:spcPct val="150000"/>
              </a:lnSpc>
            </a:pPr>
            <a:r>
              <a:rPr lang="zh-CN" altLang="en-US" sz="2600" dirty="0">
                <a:solidFill>
                  <a:srgbClr val="C00000"/>
                </a:solidFill>
                <a:ea typeface="微软雅黑" panose="020B0503020204020204" pitchFamily="34" charset="-122"/>
              </a:rPr>
              <a:t>精神</a:t>
            </a:r>
            <a:r>
              <a:rPr lang="zh-CN" altLang="en-US" sz="2600" dirty="0" smtClean="0">
                <a:solidFill>
                  <a:srgbClr val="C00000"/>
                </a:solidFill>
                <a:ea typeface="微软雅黑" panose="020B0503020204020204" pitchFamily="34" charset="-122"/>
              </a:rPr>
              <a:t>支柱</a:t>
            </a:r>
            <a:endParaRPr lang="zh-CN" altLang="en-US" sz="2600" dirty="0">
              <a:solidFill>
                <a:srgbClr val="C00000"/>
              </a:solidFill>
              <a:ea typeface="微软雅黑" panose="020B0503020204020204" pitchFamily="34" charset="-122"/>
            </a:endParaRPr>
          </a:p>
        </p:txBody>
      </p:sp>
      <p:sp>
        <p:nvSpPr>
          <p:cNvPr id="32" name="TextBox 31"/>
          <p:cNvSpPr txBox="1"/>
          <p:nvPr/>
        </p:nvSpPr>
        <p:spPr>
          <a:xfrm>
            <a:off x="10891167" y="2376614"/>
            <a:ext cx="1008111" cy="621132"/>
          </a:xfrm>
          <a:prstGeom prst="rect">
            <a:avLst/>
          </a:prstGeom>
          <a:noFill/>
        </p:spPr>
        <p:txBody>
          <a:bodyPr wrap="square" rtlCol="0">
            <a:spAutoFit/>
          </a:bodyPr>
          <a:lstStyle/>
          <a:p>
            <a:pPr lvl="0">
              <a:lnSpc>
                <a:spcPct val="150000"/>
              </a:lnSpc>
            </a:pPr>
            <a:r>
              <a:rPr lang="zh-CN" altLang="en-US" sz="2600" dirty="0" smtClean="0">
                <a:solidFill>
                  <a:srgbClr val="C00000"/>
                </a:solidFill>
                <a:ea typeface="微软雅黑" panose="020B0503020204020204" pitchFamily="34" charset="-122"/>
              </a:rPr>
              <a:t>精神</a:t>
            </a:r>
            <a:endParaRPr lang="en-US" altLang="zh-CN" sz="2600" dirty="0">
              <a:solidFill>
                <a:srgbClr val="C00000"/>
              </a:solidFill>
              <a:ea typeface="微软雅黑" panose="020B0503020204020204" pitchFamily="34" charset="-122"/>
            </a:endParaRPr>
          </a:p>
        </p:txBody>
      </p:sp>
      <p:sp>
        <p:nvSpPr>
          <p:cNvPr id="71" name="TextBox 70"/>
          <p:cNvSpPr txBox="1"/>
          <p:nvPr/>
        </p:nvSpPr>
        <p:spPr>
          <a:xfrm>
            <a:off x="5951190" y="2978696"/>
            <a:ext cx="936104" cy="621132"/>
          </a:xfrm>
          <a:prstGeom prst="rect">
            <a:avLst/>
          </a:prstGeom>
          <a:noFill/>
        </p:spPr>
        <p:txBody>
          <a:bodyPr wrap="square" rtlCol="0">
            <a:spAutoFit/>
          </a:bodyPr>
          <a:lstStyle/>
          <a:p>
            <a:pPr lvl="0">
              <a:lnSpc>
                <a:spcPct val="150000"/>
              </a:lnSpc>
            </a:pPr>
            <a:r>
              <a:rPr lang="zh-CN" altLang="en-US" sz="2600" dirty="0" smtClean="0">
                <a:solidFill>
                  <a:srgbClr val="C00000"/>
                </a:solidFill>
                <a:ea typeface="微软雅黑" panose="020B0503020204020204" pitchFamily="34" charset="-122"/>
              </a:rPr>
              <a:t>动力</a:t>
            </a:r>
            <a:endParaRPr lang="zh-CN" altLang="en-US" sz="2600" dirty="0">
              <a:solidFill>
                <a:srgbClr val="C00000"/>
              </a:solidFill>
              <a:ea typeface="微软雅黑" panose="020B0503020204020204" pitchFamily="34" charset="-122"/>
            </a:endParaRPr>
          </a:p>
        </p:txBody>
      </p:sp>
      <p:sp>
        <p:nvSpPr>
          <p:cNvPr id="72" name="TextBox 71"/>
          <p:cNvSpPr txBox="1"/>
          <p:nvPr/>
        </p:nvSpPr>
        <p:spPr>
          <a:xfrm>
            <a:off x="8012603" y="4269147"/>
            <a:ext cx="1639570"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综合素质</a:t>
            </a:r>
            <a:endParaRPr lang="zh-CN" altLang="en-US" dirty="0">
              <a:solidFill>
                <a:srgbClr val="C00000"/>
              </a:solidFill>
            </a:endParaRPr>
          </a:p>
        </p:txBody>
      </p:sp>
      <p:sp>
        <p:nvSpPr>
          <p:cNvPr id="73" name="TextBox 72"/>
          <p:cNvSpPr txBox="1"/>
          <p:nvPr/>
        </p:nvSpPr>
        <p:spPr>
          <a:xfrm>
            <a:off x="8255446" y="4900617"/>
            <a:ext cx="1978123"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国际竞争力</a:t>
            </a:r>
            <a:endParaRPr lang="zh-CN" altLang="en-US" dirty="0">
              <a:solidFill>
                <a:srgbClr val="C00000"/>
              </a:solidFill>
            </a:endParaRPr>
          </a:p>
        </p:txBody>
      </p:sp>
      <p:sp>
        <p:nvSpPr>
          <p:cNvPr id="74" name="TextBox 73"/>
          <p:cNvSpPr txBox="1"/>
          <p:nvPr/>
        </p:nvSpPr>
        <p:spPr>
          <a:xfrm>
            <a:off x="6910979" y="5532183"/>
            <a:ext cx="1613449"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社会主义</a:t>
            </a:r>
            <a:endParaRPr lang="zh-CN" altLang="en-US" dirty="0">
              <a:solidFill>
                <a:srgbClr val="C00000"/>
              </a:solidFill>
            </a:endParaRPr>
          </a:p>
        </p:txBody>
      </p:sp>
      <p:sp>
        <p:nvSpPr>
          <p:cNvPr id="51" name="矩形 50"/>
          <p:cNvSpPr/>
          <p:nvPr/>
        </p:nvSpPr>
        <p:spPr>
          <a:xfrm>
            <a:off x="1581944" y="1341562"/>
            <a:ext cx="1440160" cy="1821461"/>
          </a:xfrm>
          <a:prstGeom prst="rect">
            <a:avLst/>
          </a:prstGeom>
        </p:spPr>
        <p:txBody>
          <a:bodyPr wrap="square">
            <a:spAutoFit/>
          </a:bodyPr>
          <a:lstStyle/>
          <a:p>
            <a:pPr>
              <a:lnSpc>
                <a:spcPct val="150000"/>
              </a:lnSpc>
            </a:pPr>
            <a:r>
              <a:rPr lang="zh-CN" altLang="en-US" sz="2600" dirty="0" smtClean="0">
                <a:ea typeface="微软雅黑" panose="020B0503020204020204" pitchFamily="34" charset="-122"/>
              </a:rPr>
              <a:t>中华民族精神</a:t>
            </a:r>
            <a:r>
              <a:rPr lang="zh-CN" altLang="en-US" sz="2600" dirty="0">
                <a:ea typeface="微软雅黑" panose="020B0503020204020204" pitchFamily="34" charset="-122"/>
              </a:rPr>
              <a:t>是什么</a:t>
            </a:r>
            <a:endParaRPr lang="zh-CN" altLang="en-US" sz="2600" dirty="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blinds(horizontal)">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blinds(horizontal)">
                                      <p:cBhvr>
                                        <p:cTn id="15" dur="500"/>
                                        <p:tgtEl>
                                          <p:spTgt spid="26"/>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blinds(horizontal)">
                                      <p:cBhvr>
                                        <p:cTn id="20" dur="500"/>
                                        <p:tgtEl>
                                          <p:spTgt spid="32"/>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71"/>
                                        </p:tgtEl>
                                        <p:attrNameLst>
                                          <p:attrName>style.visibility</p:attrName>
                                        </p:attrNameLst>
                                      </p:cBhvr>
                                      <p:to>
                                        <p:strVal val="visible"/>
                                      </p:to>
                                    </p:set>
                                    <p:animEffect transition="in" filter="blinds(horizontal)">
                                      <p:cBhvr>
                                        <p:cTn id="23" dur="500"/>
                                        <p:tgtEl>
                                          <p:spTgt spid="71"/>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blinds(horizontal)">
                                      <p:cBhvr>
                                        <p:cTn id="28" dur="500"/>
                                        <p:tgtEl>
                                          <p:spTgt spid="72"/>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73"/>
                                        </p:tgtEl>
                                        <p:attrNameLst>
                                          <p:attrName>style.visibility</p:attrName>
                                        </p:attrNameLst>
                                      </p:cBhvr>
                                      <p:to>
                                        <p:strVal val="visible"/>
                                      </p:to>
                                    </p:set>
                                    <p:animEffect transition="in" filter="blinds(horizontal)">
                                      <p:cBhvr>
                                        <p:cTn id="33" dur="500"/>
                                        <p:tgtEl>
                                          <p:spTgt spid="73"/>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74"/>
                                        </p:tgtEl>
                                        <p:attrNameLst>
                                          <p:attrName>style.visibility</p:attrName>
                                        </p:attrNameLst>
                                      </p:cBhvr>
                                      <p:to>
                                        <p:strVal val="visible"/>
                                      </p:to>
                                    </p:set>
                                    <p:animEffect transition="in" filter="blinds(horizontal)">
                                      <p:cBhvr>
                                        <p:cTn id="38" dur="500"/>
                                        <p:tgtEl>
                                          <p:spTgt spid="7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1" nodeType="clickEffect">
                                  <p:stCondLst>
                                    <p:cond delay="0"/>
                                  </p:stCondLst>
                                  <p:childTnLst>
                                    <p:animEffect transition="out" filter="fade">
                                      <p:cBhvr>
                                        <p:cTn id="42" dur="500"/>
                                        <p:tgtEl>
                                          <p:spTgt spid="22"/>
                                        </p:tgtEl>
                                      </p:cBhvr>
                                    </p:animEffect>
                                    <p:set>
                                      <p:cBhvr>
                                        <p:cTn id="43" dur="1" fill="hold">
                                          <p:stCondLst>
                                            <p:cond delay="499"/>
                                          </p:stCondLst>
                                        </p:cTn>
                                        <p:tgtEl>
                                          <p:spTgt spid="22"/>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23"/>
                                        </p:tgtEl>
                                      </p:cBhvr>
                                    </p:animEffect>
                                    <p:set>
                                      <p:cBhvr>
                                        <p:cTn id="46" dur="1" fill="hold">
                                          <p:stCondLst>
                                            <p:cond delay="499"/>
                                          </p:stCondLst>
                                        </p:cTn>
                                        <p:tgtEl>
                                          <p:spTgt spid="23"/>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26"/>
                                        </p:tgtEl>
                                      </p:cBhvr>
                                    </p:animEffect>
                                    <p:set>
                                      <p:cBhvr>
                                        <p:cTn id="49" dur="1" fill="hold">
                                          <p:stCondLst>
                                            <p:cond delay="499"/>
                                          </p:stCondLst>
                                        </p:cTn>
                                        <p:tgtEl>
                                          <p:spTgt spid="26"/>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32"/>
                                        </p:tgtEl>
                                      </p:cBhvr>
                                    </p:animEffect>
                                    <p:set>
                                      <p:cBhvr>
                                        <p:cTn id="52" dur="1" fill="hold">
                                          <p:stCondLst>
                                            <p:cond delay="499"/>
                                          </p:stCondLst>
                                        </p:cTn>
                                        <p:tgtEl>
                                          <p:spTgt spid="32"/>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71"/>
                                        </p:tgtEl>
                                      </p:cBhvr>
                                    </p:animEffect>
                                    <p:set>
                                      <p:cBhvr>
                                        <p:cTn id="55" dur="1" fill="hold">
                                          <p:stCondLst>
                                            <p:cond delay="499"/>
                                          </p:stCondLst>
                                        </p:cTn>
                                        <p:tgtEl>
                                          <p:spTgt spid="71"/>
                                        </p:tgtEl>
                                        <p:attrNameLst>
                                          <p:attrName>style.visibility</p:attrName>
                                        </p:attrNameLst>
                                      </p:cBhvr>
                                      <p:to>
                                        <p:strVal val="hidden"/>
                                      </p:to>
                                    </p:set>
                                  </p:childTnLst>
                                </p:cTn>
                              </p:par>
                              <p:par>
                                <p:cTn id="56" presetID="10" presetClass="exit" presetSubtype="0" fill="hold" grpId="1" nodeType="withEffect">
                                  <p:stCondLst>
                                    <p:cond delay="0"/>
                                  </p:stCondLst>
                                  <p:childTnLst>
                                    <p:animEffect transition="out" filter="fade">
                                      <p:cBhvr>
                                        <p:cTn id="57" dur="500"/>
                                        <p:tgtEl>
                                          <p:spTgt spid="72"/>
                                        </p:tgtEl>
                                      </p:cBhvr>
                                    </p:animEffect>
                                    <p:set>
                                      <p:cBhvr>
                                        <p:cTn id="58" dur="1" fill="hold">
                                          <p:stCondLst>
                                            <p:cond delay="499"/>
                                          </p:stCondLst>
                                        </p:cTn>
                                        <p:tgtEl>
                                          <p:spTgt spid="72"/>
                                        </p:tgtEl>
                                        <p:attrNameLst>
                                          <p:attrName>style.visibility</p:attrName>
                                        </p:attrNameLst>
                                      </p:cBhvr>
                                      <p:to>
                                        <p:strVal val="hidden"/>
                                      </p:to>
                                    </p:set>
                                  </p:childTnLst>
                                </p:cTn>
                              </p:par>
                              <p:par>
                                <p:cTn id="59" presetID="10" presetClass="exit" presetSubtype="0" fill="hold" grpId="1" nodeType="withEffect">
                                  <p:stCondLst>
                                    <p:cond delay="0"/>
                                  </p:stCondLst>
                                  <p:childTnLst>
                                    <p:animEffect transition="out" filter="fade">
                                      <p:cBhvr>
                                        <p:cTn id="60" dur="500"/>
                                        <p:tgtEl>
                                          <p:spTgt spid="73"/>
                                        </p:tgtEl>
                                      </p:cBhvr>
                                    </p:animEffect>
                                    <p:set>
                                      <p:cBhvr>
                                        <p:cTn id="61" dur="1" fill="hold">
                                          <p:stCondLst>
                                            <p:cond delay="499"/>
                                          </p:stCondLst>
                                        </p:cTn>
                                        <p:tgtEl>
                                          <p:spTgt spid="73"/>
                                        </p:tgtEl>
                                        <p:attrNameLst>
                                          <p:attrName>style.visibility</p:attrName>
                                        </p:attrNameLst>
                                      </p:cBhvr>
                                      <p:to>
                                        <p:strVal val="hidden"/>
                                      </p:to>
                                    </p:set>
                                  </p:childTnLst>
                                </p:cTn>
                              </p:par>
                              <p:par>
                                <p:cTn id="62" presetID="10" presetClass="exit" presetSubtype="0" fill="hold" grpId="1" nodeType="withEffect">
                                  <p:stCondLst>
                                    <p:cond delay="0"/>
                                  </p:stCondLst>
                                  <p:childTnLst>
                                    <p:animEffect transition="out" filter="fade">
                                      <p:cBhvr>
                                        <p:cTn id="63" dur="500"/>
                                        <p:tgtEl>
                                          <p:spTgt spid="74"/>
                                        </p:tgtEl>
                                      </p:cBhvr>
                                    </p:animEffect>
                                    <p:set>
                                      <p:cBhvr>
                                        <p:cTn id="64" dur="1" fill="hold">
                                          <p:stCondLst>
                                            <p:cond delay="499"/>
                                          </p:stCondLst>
                                        </p:cTn>
                                        <p:tgtEl>
                                          <p:spTgt spid="74"/>
                                        </p:tgtEl>
                                        <p:attrNameLst>
                                          <p:attrName>style.visibility</p:attrName>
                                        </p:attrNameLst>
                                      </p:cBhvr>
                                      <p:to>
                                        <p:strVal val="hidden"/>
                                      </p:to>
                                    </p:set>
                                  </p:childTnLst>
                                </p:cTn>
                              </p:par>
                            </p:childTnLst>
                          </p:cTn>
                        </p:par>
                      </p:childTnLst>
                    </p:cTn>
                  </p:par>
                </p:childTnLst>
              </p:cTn>
              <p:nextCondLst>
                <p:cond evt="onClick" delay="0">
                  <p:tgtEl>
                    <p:spTgt spid="68"/>
                  </p:tgtEl>
                </p:cond>
              </p:nextCondLst>
            </p:seq>
          </p:childTnLst>
        </p:cTn>
      </p:par>
    </p:tnLst>
    <p:bldLst>
      <p:bldP spid="22" grpId="0"/>
      <p:bldP spid="22" grpId="1"/>
      <p:bldP spid="23" grpId="0"/>
      <p:bldP spid="23" grpId="1"/>
      <p:bldP spid="26" grpId="0"/>
      <p:bldP spid="26" grpId="1"/>
      <p:bldP spid="32" grpId="0"/>
      <p:bldP spid="32" grpId="1"/>
      <p:bldP spid="71" grpId="0"/>
      <p:bldP spid="71" grpId="1"/>
      <p:bldP spid="72" grpId="0"/>
      <p:bldP spid="72" grpId="1"/>
      <p:bldP spid="73" grpId="0"/>
      <p:bldP spid="73" grpId="1"/>
      <p:bldP spid="74" grpId="0"/>
      <p:bldP spid="7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箭头连接符 11"/>
          <p:cNvCxnSpPr/>
          <p:nvPr/>
        </p:nvCxnSpPr>
        <p:spPr>
          <a:xfrm>
            <a:off x="2206774" y="3180696"/>
            <a:ext cx="0" cy="51341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1" name="矩形 40"/>
          <p:cNvSpPr/>
          <p:nvPr/>
        </p:nvSpPr>
        <p:spPr>
          <a:xfrm>
            <a:off x="3845866" y="3578002"/>
            <a:ext cx="5993756"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最重要的是</a:t>
            </a:r>
            <a:r>
              <a:rPr lang="zh-CN" altLang="en-US" sz="2600" dirty="0" smtClean="0">
                <a:ea typeface="微软雅黑" panose="020B0503020204020204" pitchFamily="34" charset="-122"/>
              </a:rPr>
              <a:t>发挥</a:t>
            </a:r>
            <a:r>
              <a:rPr lang="en-US" altLang="zh-CN" sz="2600" kern="100" dirty="0">
                <a:solidFill>
                  <a:prstClr val="black"/>
                </a:solidFill>
                <a:latin typeface="微软雅黑" panose="020B0503020204020204" pitchFamily="34" charset="-122"/>
                <a:ea typeface="微软雅黑" panose="020B0503020204020204" pitchFamily="34" charset="-122"/>
                <a:cs typeface="Cambria Math" panose="02040503050406030204"/>
              </a:rPr>
              <a:t>⑯</a:t>
            </a:r>
            <a:r>
              <a:rPr lang="zh-CN" altLang="en-US" sz="2600" dirty="0" smtClean="0">
                <a:ea typeface="微软雅黑" panose="020B0503020204020204" pitchFamily="34" charset="-122"/>
              </a:rPr>
              <a:t>“</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a:t>
            </a:r>
            <a:r>
              <a:rPr lang="zh-CN" altLang="en-US" sz="2600" dirty="0" smtClean="0">
                <a:ea typeface="微软雅黑" panose="020B0503020204020204" pitchFamily="34" charset="-122"/>
              </a:rPr>
              <a:t>”</a:t>
            </a:r>
            <a:r>
              <a:rPr lang="zh-CN" altLang="en-US" sz="2600" dirty="0">
                <a:ea typeface="微软雅黑" panose="020B0503020204020204" pitchFamily="34" charset="-122"/>
              </a:rPr>
              <a:t>的作用</a:t>
            </a:r>
            <a:endParaRPr lang="zh-CN" altLang="en-US" sz="2600" dirty="0">
              <a:ea typeface="微软雅黑" panose="020B0503020204020204" pitchFamily="34" charset="-122"/>
            </a:endParaRPr>
          </a:p>
        </p:txBody>
      </p:sp>
      <p:sp>
        <p:nvSpPr>
          <p:cNvPr id="42" name="矩形 41"/>
          <p:cNvSpPr/>
          <p:nvPr/>
        </p:nvSpPr>
        <p:spPr>
          <a:xfrm>
            <a:off x="3845866" y="4180407"/>
            <a:ext cx="6353796" cy="692497"/>
          </a:xfrm>
          <a:prstGeom prst="rect">
            <a:avLst/>
          </a:prstGeom>
        </p:spPr>
        <p:txBody>
          <a:bodyPr wrap="square">
            <a:spAutoFit/>
          </a:bodyPr>
          <a:lstStyle/>
          <a:p>
            <a:pPr>
              <a:lnSpc>
                <a:spcPct val="150000"/>
              </a:lnSpc>
            </a:pPr>
            <a:r>
              <a:rPr lang="zh-CN" altLang="en-US" sz="2600" dirty="0" smtClean="0">
                <a:ea typeface="微软雅黑" panose="020B0503020204020204" pitchFamily="34" charset="-122"/>
              </a:rPr>
              <a:t>必须</a:t>
            </a:r>
            <a:r>
              <a:rPr lang="zh-CN" altLang="en-US" sz="2600" dirty="0">
                <a:ea typeface="微软雅黑" panose="020B0503020204020204" pitchFamily="34" charset="-122"/>
              </a:rPr>
              <a:t>继承和发扬中华民族</a:t>
            </a:r>
            <a:r>
              <a:rPr lang="zh-CN" altLang="en-US" sz="2600" dirty="0" smtClean="0">
                <a:ea typeface="微软雅黑" panose="020B0503020204020204" pitchFamily="34" charset="-122"/>
              </a:rPr>
              <a:t>的</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⑰</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a:t>
            </a:r>
            <a:endParaRPr lang="zh-CN" altLang="en-US" sz="26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3" name="矩形 42"/>
          <p:cNvSpPr/>
          <p:nvPr/>
        </p:nvSpPr>
        <p:spPr>
          <a:xfrm>
            <a:off x="3845866" y="4787718"/>
            <a:ext cx="4668658" cy="617477"/>
          </a:xfrm>
          <a:prstGeom prst="rect">
            <a:avLst/>
          </a:prstGeom>
        </p:spPr>
        <p:txBody>
          <a:bodyPr wrap="square">
            <a:spAutoFit/>
          </a:bodyPr>
          <a:lstStyle/>
          <a:p>
            <a:pPr>
              <a:lnSpc>
                <a:spcPct val="150000"/>
              </a:lnSpc>
            </a:pPr>
            <a:r>
              <a:rPr lang="zh-CN" altLang="en-US" sz="2600" dirty="0">
                <a:ea typeface="微软雅黑" panose="020B0503020204020204" pitchFamily="34" charset="-122"/>
              </a:rPr>
              <a:t>必须正确</a:t>
            </a:r>
            <a:r>
              <a:rPr lang="zh-CN" altLang="en-US" sz="2600" dirty="0" smtClean="0">
                <a:ea typeface="微软雅黑" panose="020B0503020204020204" pitchFamily="34" charset="-122"/>
              </a:rPr>
              <a:t>对待</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⑱</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a:t>
            </a:r>
            <a:r>
              <a:rPr lang="zh-CN" altLang="en-US" sz="2600" dirty="0" smtClean="0">
                <a:ea typeface="微软雅黑" panose="020B0503020204020204" pitchFamily="34" charset="-122"/>
              </a:rPr>
              <a:t>文化</a:t>
            </a:r>
            <a:endParaRPr lang="zh-CN" altLang="en-US" sz="2600" dirty="0">
              <a:ea typeface="微软雅黑" panose="020B0503020204020204" pitchFamily="34" charset="-122"/>
            </a:endParaRPr>
          </a:p>
        </p:txBody>
      </p:sp>
      <p:sp>
        <p:nvSpPr>
          <p:cNvPr id="36" name="矩形 35"/>
          <p:cNvSpPr/>
          <p:nvPr/>
        </p:nvSpPr>
        <p:spPr>
          <a:xfrm>
            <a:off x="406575" y="1318543"/>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zh-CN" sz="2600" kern="100" dirty="0">
                <a:latin typeface="Times New Roman" panose="02020603050405020304"/>
                <a:ea typeface="微软雅黑" panose="020B0503020204020204" pitchFamily="34" charset="-122"/>
                <a:cs typeface="Times New Roman" panose="02020603050405020304"/>
              </a:rPr>
              <a:t>我们的民</a:t>
            </a:r>
            <a:endParaRPr lang="zh-CN" altLang="zh-CN"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zh-CN" sz="2600" kern="100" dirty="0">
                <a:latin typeface="Times New Roman" panose="02020603050405020304"/>
                <a:ea typeface="微软雅黑" panose="020B0503020204020204" pitchFamily="34" charset="-122"/>
                <a:cs typeface="Times New Roman" panose="02020603050405020304"/>
              </a:rPr>
              <a:t>族精神</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17" name="组合 16"/>
          <p:cNvGrpSpPr/>
          <p:nvPr/>
        </p:nvGrpSpPr>
        <p:grpSpPr>
          <a:xfrm>
            <a:off x="982638" y="2307473"/>
            <a:ext cx="642018" cy="2220008"/>
            <a:chOff x="982638" y="2307473"/>
            <a:chExt cx="642018" cy="2220008"/>
          </a:xfrm>
        </p:grpSpPr>
        <p:cxnSp>
          <p:nvCxnSpPr>
            <p:cNvPr id="44" name="直接连接符 43"/>
            <p:cNvCxnSpPr/>
            <p:nvPr/>
          </p:nvCxnSpPr>
          <p:spPr>
            <a:xfrm flipH="1">
              <a:off x="1307002" y="2307473"/>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45" name="直接连接符 44"/>
            <p:cNvCxnSpPr/>
            <p:nvPr/>
          </p:nvCxnSpPr>
          <p:spPr>
            <a:xfrm flipH="1">
              <a:off x="1308770" y="4527481"/>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46" name="直接连接符 45"/>
            <p:cNvCxnSpPr/>
            <p:nvPr/>
          </p:nvCxnSpPr>
          <p:spPr>
            <a:xfrm>
              <a:off x="1302939" y="2307754"/>
              <a:ext cx="0" cy="2212359"/>
            </a:xfrm>
            <a:prstGeom prst="line">
              <a:avLst/>
            </a:prstGeom>
          </p:spPr>
          <p:style>
            <a:lnRef idx="1">
              <a:schemeClr val="dk1"/>
            </a:lnRef>
            <a:fillRef idx="0">
              <a:schemeClr val="dk1"/>
            </a:fillRef>
            <a:effectRef idx="0">
              <a:schemeClr val="dk1"/>
            </a:effectRef>
            <a:fontRef idx="minor">
              <a:schemeClr val="tx1"/>
            </a:fontRef>
          </p:style>
        </p:cxnSp>
        <p:cxnSp>
          <p:nvCxnSpPr>
            <p:cNvPr id="47" name="直接连接符 46"/>
            <p:cNvCxnSpPr/>
            <p:nvPr/>
          </p:nvCxnSpPr>
          <p:spPr>
            <a:xfrm flipH="1">
              <a:off x="982638" y="3433604"/>
              <a:ext cx="324363" cy="0"/>
            </a:xfrm>
            <a:prstGeom prst="line">
              <a:avLst/>
            </a:prstGeom>
          </p:spPr>
          <p:style>
            <a:lnRef idx="1">
              <a:schemeClr val="dk1"/>
            </a:lnRef>
            <a:fillRef idx="0">
              <a:schemeClr val="dk1"/>
            </a:fillRef>
            <a:effectRef idx="0">
              <a:schemeClr val="dk1"/>
            </a:effectRef>
            <a:fontRef idx="minor">
              <a:schemeClr val="tx1"/>
            </a:fontRef>
          </p:style>
        </p:cxnSp>
      </p:grpSp>
      <p:grpSp>
        <p:nvGrpSpPr>
          <p:cNvPr id="16" name="组合 15"/>
          <p:cNvGrpSpPr/>
          <p:nvPr/>
        </p:nvGrpSpPr>
        <p:grpSpPr>
          <a:xfrm>
            <a:off x="3214886" y="3933010"/>
            <a:ext cx="640250" cy="1254693"/>
            <a:chOff x="4931853" y="4563714"/>
            <a:chExt cx="640250" cy="1254693"/>
          </a:xfrm>
        </p:grpSpPr>
        <p:cxnSp>
          <p:nvCxnSpPr>
            <p:cNvPr id="62" name="直接连接符 61"/>
            <p:cNvCxnSpPr/>
            <p:nvPr/>
          </p:nvCxnSpPr>
          <p:spPr>
            <a:xfrm>
              <a:off x="5242884" y="4563714"/>
              <a:ext cx="0" cy="1254693"/>
            </a:xfrm>
            <a:prstGeom prst="line">
              <a:avLst/>
            </a:prstGeom>
          </p:spPr>
          <p:style>
            <a:lnRef idx="1">
              <a:schemeClr val="dk1"/>
            </a:lnRef>
            <a:fillRef idx="0">
              <a:schemeClr val="dk1"/>
            </a:fillRef>
            <a:effectRef idx="0">
              <a:schemeClr val="dk1"/>
            </a:effectRef>
            <a:fontRef idx="minor">
              <a:schemeClr val="tx1"/>
            </a:fontRef>
          </p:style>
        </p:cxnSp>
        <p:cxnSp>
          <p:nvCxnSpPr>
            <p:cNvPr id="64" name="直接连接符 63"/>
            <p:cNvCxnSpPr/>
            <p:nvPr/>
          </p:nvCxnSpPr>
          <p:spPr>
            <a:xfrm flipH="1">
              <a:off x="5242884" y="5818407"/>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65" name="直接连接符 64"/>
            <p:cNvCxnSpPr/>
            <p:nvPr/>
          </p:nvCxnSpPr>
          <p:spPr>
            <a:xfrm flipH="1">
              <a:off x="5242884" y="4563714"/>
              <a:ext cx="315886" cy="0"/>
            </a:xfrm>
            <a:prstGeom prst="line">
              <a:avLst/>
            </a:prstGeom>
          </p:spPr>
          <p:style>
            <a:lnRef idx="1">
              <a:schemeClr val="dk1"/>
            </a:lnRef>
            <a:fillRef idx="0">
              <a:schemeClr val="dk1"/>
            </a:fillRef>
            <a:effectRef idx="0">
              <a:schemeClr val="dk1"/>
            </a:effectRef>
            <a:fontRef idx="minor">
              <a:schemeClr val="tx1"/>
            </a:fontRef>
          </p:style>
        </p:cxnSp>
        <p:cxnSp>
          <p:nvCxnSpPr>
            <p:cNvPr id="67" name="直接连接符 66"/>
            <p:cNvCxnSpPr/>
            <p:nvPr/>
          </p:nvCxnSpPr>
          <p:spPr>
            <a:xfrm flipH="1">
              <a:off x="4931853" y="5175078"/>
              <a:ext cx="640250" cy="0"/>
            </a:xfrm>
            <a:prstGeom prst="line">
              <a:avLst/>
            </a:prstGeom>
          </p:spPr>
          <p:style>
            <a:lnRef idx="1">
              <a:schemeClr val="dk1"/>
            </a:lnRef>
            <a:fillRef idx="0">
              <a:schemeClr val="dk1"/>
            </a:fillRef>
            <a:effectRef idx="0">
              <a:schemeClr val="dk1"/>
            </a:effectRef>
            <a:fontRef idx="minor">
              <a:schemeClr val="tx1"/>
            </a:fontRef>
          </p:style>
        </p:cxnSp>
      </p:grpSp>
      <p:pic>
        <p:nvPicPr>
          <p:cNvPr id="68"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38" name="矩形 37"/>
          <p:cNvSpPr/>
          <p:nvPr/>
        </p:nvSpPr>
        <p:spPr>
          <a:xfrm>
            <a:off x="1581944" y="1375470"/>
            <a:ext cx="1560934" cy="1821461"/>
          </a:xfrm>
          <a:prstGeom prst="rect">
            <a:avLst/>
          </a:prstGeom>
        </p:spPr>
        <p:txBody>
          <a:bodyPr wrap="square">
            <a:spAutoFit/>
          </a:bodyPr>
          <a:lstStyle/>
          <a:p>
            <a:pPr algn="ctr">
              <a:lnSpc>
                <a:spcPct val="150000"/>
              </a:lnSpc>
            </a:pPr>
            <a:r>
              <a:rPr lang="zh-CN" altLang="en-US" sz="2600" dirty="0">
                <a:ea typeface="微软雅黑" panose="020B0503020204020204" pitchFamily="34" charset="-122"/>
              </a:rPr>
              <a:t>为什么</a:t>
            </a:r>
            <a:r>
              <a:rPr lang="zh-CN" altLang="en-US" sz="2600" dirty="0" smtClean="0">
                <a:ea typeface="微软雅黑" panose="020B0503020204020204" pitchFamily="34" charset="-122"/>
              </a:rPr>
              <a:t>弘扬中华民族</a:t>
            </a:r>
            <a:r>
              <a:rPr lang="zh-CN" altLang="en-US" sz="2600" dirty="0">
                <a:ea typeface="微软雅黑" panose="020B0503020204020204" pitchFamily="34" charset="-122"/>
              </a:rPr>
              <a:t>精神</a:t>
            </a:r>
            <a:endParaRPr lang="zh-CN" altLang="en-US" sz="2600" dirty="0">
              <a:ea typeface="微软雅黑" panose="020B0503020204020204" pitchFamily="34" charset="-122"/>
            </a:endParaRPr>
          </a:p>
        </p:txBody>
      </p:sp>
      <p:sp>
        <p:nvSpPr>
          <p:cNvPr id="39" name="矩形 38"/>
          <p:cNvSpPr/>
          <p:nvPr/>
        </p:nvSpPr>
        <p:spPr>
          <a:xfrm>
            <a:off x="1581944" y="3573810"/>
            <a:ext cx="1551409" cy="1821461"/>
          </a:xfrm>
          <a:prstGeom prst="rect">
            <a:avLst/>
          </a:prstGeom>
        </p:spPr>
        <p:txBody>
          <a:bodyPr wrap="square">
            <a:spAutoFit/>
          </a:bodyPr>
          <a:lstStyle/>
          <a:p>
            <a:pPr algn="ctr">
              <a:lnSpc>
                <a:spcPct val="150000"/>
              </a:lnSpc>
            </a:pPr>
            <a:r>
              <a:rPr lang="zh-CN" altLang="en-US" sz="2600" dirty="0">
                <a:ea typeface="微软雅黑" panose="020B0503020204020204" pitchFamily="34" charset="-122"/>
              </a:rPr>
              <a:t>怎样弘扬</a:t>
            </a:r>
            <a:r>
              <a:rPr lang="zh-CN" altLang="en-US" sz="2600" dirty="0" smtClean="0">
                <a:ea typeface="微软雅黑" panose="020B0503020204020204" pitchFamily="34" charset="-122"/>
              </a:rPr>
              <a:t>中华民族</a:t>
            </a:r>
            <a:r>
              <a:rPr lang="zh-CN" altLang="en-US" sz="2600" dirty="0">
                <a:ea typeface="微软雅黑" panose="020B0503020204020204" pitchFamily="34" charset="-122"/>
              </a:rPr>
              <a:t>精神</a:t>
            </a:r>
            <a:endParaRPr lang="zh-CN" altLang="en-US" sz="2600" dirty="0">
              <a:ea typeface="微软雅黑" panose="020B0503020204020204" pitchFamily="34" charset="-122"/>
            </a:endParaRPr>
          </a:p>
        </p:txBody>
      </p:sp>
      <p:sp>
        <p:nvSpPr>
          <p:cNvPr id="2" name="TextBox 1"/>
          <p:cNvSpPr txBox="1"/>
          <p:nvPr/>
        </p:nvSpPr>
        <p:spPr>
          <a:xfrm>
            <a:off x="6940252" y="3684587"/>
            <a:ext cx="1224136"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主心骨</a:t>
            </a:r>
            <a:endParaRPr lang="zh-CN" altLang="en-US" dirty="0">
              <a:solidFill>
                <a:srgbClr val="C00000"/>
              </a:solidFill>
            </a:endParaRPr>
          </a:p>
        </p:txBody>
      </p:sp>
      <p:sp>
        <p:nvSpPr>
          <p:cNvPr id="4" name="TextBox 3"/>
          <p:cNvSpPr txBox="1"/>
          <p:nvPr/>
        </p:nvSpPr>
        <p:spPr>
          <a:xfrm>
            <a:off x="8255446" y="4149874"/>
            <a:ext cx="1584176" cy="692497"/>
          </a:xfrm>
          <a:prstGeom prst="rect">
            <a:avLst/>
          </a:prstGeom>
          <a:noFill/>
        </p:spPr>
        <p:txBody>
          <a:bodyPr wrap="square" rtlCol="0">
            <a:spAutoFit/>
          </a:bodyPr>
          <a:lstStyle/>
          <a:p>
            <a:pPr lvl="0">
              <a:lnSpc>
                <a:spcPct val="150000"/>
              </a:lnSpc>
            </a:pPr>
            <a:r>
              <a:rPr lang="zh-CN" altLang="en-US" sz="2600" dirty="0">
                <a:solidFill>
                  <a:srgbClr val="C00000"/>
                </a:solidFill>
                <a:ea typeface="微软雅黑" panose="020B0503020204020204" pitchFamily="34" charset="-122"/>
              </a:rPr>
              <a:t>优良</a:t>
            </a:r>
            <a:r>
              <a:rPr lang="zh-CN" altLang="en-US" sz="2600" dirty="0" smtClean="0">
                <a:solidFill>
                  <a:srgbClr val="C00000"/>
                </a:solidFill>
                <a:ea typeface="微软雅黑" panose="020B0503020204020204" pitchFamily="34" charset="-122"/>
              </a:rPr>
              <a:t>传统</a:t>
            </a:r>
            <a:endParaRPr lang="zh-CN" altLang="en-US" sz="2600" dirty="0">
              <a:solidFill>
                <a:srgbClr val="C00000"/>
              </a:solidFill>
              <a:ea typeface="微软雅黑" panose="020B0503020204020204" pitchFamily="34" charset="-122"/>
            </a:endParaRPr>
          </a:p>
        </p:txBody>
      </p:sp>
      <p:sp>
        <p:nvSpPr>
          <p:cNvPr id="5" name="TextBox 4"/>
          <p:cNvSpPr txBox="1"/>
          <p:nvPr/>
        </p:nvSpPr>
        <p:spPr>
          <a:xfrm>
            <a:off x="6258272" y="4882429"/>
            <a:ext cx="1656184"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外来思想</a:t>
            </a:r>
            <a:endParaRPr lang="zh-CN" altLang="en-US" dirty="0">
              <a:solidFill>
                <a:srgbClr val="C00000"/>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2"/>
                                        </p:tgtEl>
                                      </p:cBhvr>
                                    </p:animEffect>
                                    <p:set>
                                      <p:cBhvr>
                                        <p:cTn id="22" dur="1" fill="hold">
                                          <p:stCondLst>
                                            <p:cond delay="499"/>
                                          </p:stCondLst>
                                        </p:cTn>
                                        <p:tgtEl>
                                          <p:spTgt spid="2"/>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4"/>
                                        </p:tgtEl>
                                      </p:cBhvr>
                                    </p:animEffect>
                                    <p:set>
                                      <p:cBhvr>
                                        <p:cTn id="25" dur="1" fill="hold">
                                          <p:stCondLst>
                                            <p:cond delay="499"/>
                                          </p:stCondLst>
                                        </p:cTn>
                                        <p:tgtEl>
                                          <p:spTgt spid="4"/>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5"/>
                                        </p:tgtEl>
                                      </p:cBhvr>
                                    </p:animEffect>
                                    <p:set>
                                      <p:cBhvr>
                                        <p:cTn id="28"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68"/>
                  </p:tgtEl>
                </p:cond>
              </p:nextCondLst>
            </p:seq>
          </p:childTnLst>
        </p:cTn>
      </p:par>
    </p:tnLst>
    <p:bldLst>
      <p:bldP spid="2" grpId="0"/>
      <p:bldP spid="2" grpId="1"/>
      <p:bldP spid="4" grpId="0"/>
      <p:bldP spid="4" grpId="1"/>
      <p:bldP spid="5" grpId="0"/>
      <p:bldP spid="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10528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中华民族精神是一成不变的</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06574" y="170144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错误。中华民族精神会随着时代的变化而不断丰富。</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406574" y="227750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2.</a:t>
            </a:r>
            <a:r>
              <a:rPr lang="zh-CN" altLang="zh-CN" sz="2600" kern="100" spc="-40" dirty="0">
                <a:latin typeface="Times New Roman" panose="02020603050405020304"/>
                <a:ea typeface="微软雅黑" panose="020B0503020204020204" pitchFamily="34" charset="-122"/>
                <a:cs typeface="Times New Roman" panose="02020603050405020304"/>
              </a:rPr>
              <a:t>中华民族精神是民族复兴的根本动力，要把弘扬和培育民族精神作为文化发展的中心环节。</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347738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错误。中华民族精神是民族复兴的精神动力，社会实践才是民族复兴的根本动力和源泉；社会主义思想道德建设是文化发展的中心环节。</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8" name="矩形 17"/>
          <p:cNvSpPr/>
          <p:nvPr/>
        </p:nvSpPr>
        <p:spPr>
          <a:xfrm>
            <a:off x="406574" y="48891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406574" y="470152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3.</a:t>
            </a:r>
            <a:r>
              <a:rPr lang="zh-CN" altLang="zh-CN" sz="2600" kern="100" dirty="0">
                <a:latin typeface="Times New Roman" panose="02020603050405020304"/>
                <a:ea typeface="微软雅黑" panose="020B0503020204020204" pitchFamily="34" charset="-122"/>
                <a:cs typeface="Times New Roman" panose="02020603050405020304"/>
              </a:rPr>
              <a:t>中华民族精神是中华文化之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406574" y="530184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错误。中华民族精神是中华民族之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而不是中华文化之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5">
                                            <p:txEl>
                                              <p:pRg st="0" end="0"/>
                                            </p:txEl>
                                          </p:spTgt>
                                        </p:tgtEl>
                                      </p:cBhvr>
                                    </p:animEffect>
                                    <p:set>
                                      <p:cBhvr>
                                        <p:cTn id="22" dur="1" fill="hold">
                                          <p:stCondLst>
                                            <p:cond delay="499"/>
                                          </p:stCondLst>
                                        </p:cTn>
                                        <p:tgtEl>
                                          <p:spTgt spid="5">
                                            <p:txEl>
                                              <p:pRg st="0" end="0"/>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7">
                                            <p:txEl>
                                              <p:pRg st="0" end="0"/>
                                            </p:txEl>
                                          </p:spTgt>
                                        </p:tgtEl>
                                      </p:cBhvr>
                                    </p:animEffect>
                                    <p:set>
                                      <p:cBhvr>
                                        <p:cTn id="25" dur="1" fill="hold">
                                          <p:stCondLst>
                                            <p:cond delay="499"/>
                                          </p:stCondLst>
                                        </p:cTn>
                                        <p:tgtEl>
                                          <p:spTgt spid="7">
                                            <p:txEl>
                                              <p:pRg st="0" end="0"/>
                                            </p:txEl>
                                          </p:spTgt>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54662" y="227766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5.</a:t>
            </a:r>
            <a:r>
              <a:rPr lang="zh-CN" altLang="zh-CN" sz="2600" kern="100" spc="-30" dirty="0">
                <a:latin typeface="Times New Roman" panose="02020603050405020304"/>
                <a:ea typeface="微软雅黑" panose="020B0503020204020204" pitchFamily="34" charset="-122"/>
                <a:cs typeface="Times New Roman" panose="02020603050405020304"/>
              </a:rPr>
              <a:t>工匠精神集中体现了中华民族的整体风貌和精神特征，体现了中华民族共同的价值追求。</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50180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错误。中华民族精神集中体现了中华民族的整体风貌和精神特征，体现了中华民族共同的价值追求。</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54662" y="472593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6.</a:t>
            </a:r>
            <a:r>
              <a:rPr lang="zh-CN" altLang="zh-CN" sz="2600" kern="100" dirty="0">
                <a:latin typeface="Times New Roman" panose="02020603050405020304"/>
                <a:ea typeface="微软雅黑" panose="020B0503020204020204" pitchFamily="34" charset="-122"/>
                <a:cs typeface="Times New Roman" panose="02020603050405020304"/>
              </a:rPr>
              <a:t>要弘扬和培育以爱国主义为核心的时代精神。</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354662" y="537385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错误。时代精神的核心是改革创新。</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0" name="矩形 9"/>
          <p:cNvSpPr/>
          <p:nvPr/>
        </p:nvSpPr>
        <p:spPr>
          <a:xfrm>
            <a:off x="354662" y="47746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4.</a:t>
            </a:r>
            <a:r>
              <a:rPr lang="zh-CN" altLang="zh-CN" sz="2600" kern="100" dirty="0">
                <a:latin typeface="Times New Roman" panose="02020603050405020304"/>
                <a:ea typeface="微软雅黑" panose="020B0503020204020204" pitchFamily="34" charset="-122"/>
                <a:cs typeface="Times New Roman" panose="02020603050405020304"/>
              </a:rPr>
              <a:t>文化是维系民族生存和发展的精神纽带。</a:t>
            </a:r>
            <a:endParaRPr lang="zh-CN" altLang="zh-CN" sz="1050" kern="100" dirty="0">
              <a:effectLst/>
              <a:latin typeface="宋体" panose="02010600030101010101" pitchFamily="2" charset="-122"/>
              <a:cs typeface="Courier New" panose="02070309020205020404"/>
            </a:endParaRPr>
          </a:p>
        </p:txBody>
      </p:sp>
      <p:sp>
        <p:nvSpPr>
          <p:cNvPr id="11" name="矩形 10"/>
          <p:cNvSpPr/>
          <p:nvPr/>
        </p:nvSpPr>
        <p:spPr>
          <a:xfrm>
            <a:off x="354662" y="110128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错误。传统文化是维系民族生存和发展的精神纽带，中华民族精神是维系中华各民族共同生活的精神纽带。</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11"/>
                                        </p:tgtEl>
                                      </p:cBhvr>
                                    </p:animEffect>
                                    <p:set>
                                      <p:cBhvr>
                                        <p:cTn id="22" dur="1" fill="hold">
                                          <p:stCondLst>
                                            <p:cond delay="499"/>
                                          </p:stCondLst>
                                        </p:cTn>
                                        <p:tgtEl>
                                          <p:spTgt spid="11"/>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7" grpId="0"/>
      <p:bldP spid="7" grpId="1"/>
      <p:bldP spid="9" grpId="0"/>
      <p:bldP spid="9" grpId="1"/>
      <p:bldP spid="11" grpId="0"/>
      <p:bldP spid="11"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126955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7.</a:t>
            </a:r>
            <a:r>
              <a:rPr lang="zh-CN" altLang="zh-CN" sz="2600" kern="100" dirty="0">
                <a:latin typeface="Times New Roman" panose="02020603050405020304"/>
                <a:ea typeface="微软雅黑" panose="020B0503020204020204" pitchFamily="34" charset="-122"/>
                <a:cs typeface="Times New Roman" panose="02020603050405020304"/>
              </a:rPr>
              <a:t>爱国主义是抽象的。</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87955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错误。爱国主义不是抽象的，而是具体的。在不同的历史时期，爱国主义有共同的要求，也有不同的具体内涵。</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311337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8.</a:t>
            </a:r>
            <a:r>
              <a:rPr lang="zh-CN" altLang="zh-CN" sz="2600" kern="100" dirty="0">
                <a:latin typeface="Times New Roman" panose="02020603050405020304"/>
                <a:ea typeface="微软雅黑" panose="020B0503020204020204" pitchFamily="34" charset="-122"/>
                <a:cs typeface="Times New Roman" panose="02020603050405020304"/>
              </a:rPr>
              <a:t>发展中国特色社会主义，拥护祖国统一是新时期民族精神的核心。</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72750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错误。爱国主义是中华民族精神的核心，发展中国特色社会主义，拥护祖国统一，是新时期爱国主义的主题。</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14"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5" grpId="0"/>
      <p:bldP spid="5" grpId="1"/>
      <p:bldP spid="7" grpId="0"/>
      <p:bldP spid="7"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54662" y="2894970"/>
            <a:ext cx="116452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错误。中华民族精神是中华文化的集中反映。中华民族精神是中华文化的精髓，是中华民族之魂，中华文化的力量集中表现为民族精神的力量。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0" name="矩形 9"/>
          <p:cNvSpPr/>
          <p:nvPr/>
        </p:nvSpPr>
        <p:spPr>
          <a:xfrm>
            <a:off x="354662" y="2246740"/>
            <a:ext cx="116452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10.</a:t>
            </a:r>
            <a:r>
              <a:rPr lang="zh-CN" altLang="zh-CN" sz="2600" kern="100" dirty="0">
                <a:latin typeface="Times New Roman" panose="02020603050405020304"/>
                <a:ea typeface="微软雅黑" panose="020B0503020204020204" pitchFamily="34" charset="-122"/>
                <a:cs typeface="Times New Roman" panose="02020603050405020304"/>
              </a:rPr>
              <a:t>中华文化是中华民族精神的集中反映。</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1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13" name="图片 12">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6" name="矩形 5"/>
          <p:cNvSpPr/>
          <p:nvPr/>
        </p:nvSpPr>
        <p:spPr>
          <a:xfrm>
            <a:off x="354662" y="990575"/>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9.</a:t>
            </a:r>
            <a:r>
              <a:rPr lang="zh-CN" altLang="zh-CN" sz="2600" kern="100" dirty="0">
                <a:latin typeface="Times New Roman" panose="02020603050405020304"/>
                <a:ea typeface="微软雅黑" panose="020B0503020204020204" pitchFamily="34" charset="-122"/>
                <a:cs typeface="Times New Roman" panose="02020603050405020304"/>
              </a:rPr>
              <a:t>弘扬民族精神必须抑制外来文化的影响。</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354662" y="1614547"/>
            <a:ext cx="11645200"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错误。弘扬民族精神必须正确对待外来文化，做到取长补短，相互借鉴。</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7"/>
                                        </p:tgtEl>
                                      </p:cBhvr>
                                    </p:animEffect>
                                    <p:set>
                                      <p:cBhvr>
                                        <p:cTn id="17" dur="1" fill="hold">
                                          <p:stCondLst>
                                            <p:cond delay="499"/>
                                          </p:stCondLst>
                                        </p:cTn>
                                        <p:tgtEl>
                                          <p:spTgt spid="7"/>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1"/>
                                        </p:tgtEl>
                                      </p:cBhvr>
                                    </p:animEffect>
                                    <p:set>
                                      <p:cBhvr>
                                        <p:cTn id="20"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P spid="7" grpId="0"/>
      <p:bldP spid="7"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8794" y="-30911"/>
            <a:ext cx="11412000" cy="692213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0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(2013·</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华文楷体" panose="02010600040101010101" charset="-122"/>
                <a:ea typeface="华文楷体" panose="02010600040101010101" charset="-122"/>
                <a:cs typeface="华文楷体" panose="02010600040101010101" charset="-122"/>
              </a:rPr>
              <a:t>2012</a:t>
            </a:r>
            <a:r>
              <a:rPr lang="zh-CN" altLang="zh-CN" sz="2600" kern="100" dirty="0">
                <a:latin typeface="华文楷体" panose="02010600040101010101" charset="-122"/>
                <a:ea typeface="华文楷体" panose="02010600040101010101" charset="-122"/>
                <a:cs typeface="华文楷体" panose="02010600040101010101" charset="-122"/>
              </a:rPr>
              <a:t>年</a:t>
            </a:r>
            <a:r>
              <a:rPr lang="en-US" altLang="zh-CN" sz="2600" kern="100" dirty="0">
                <a:latin typeface="华文楷体" panose="02010600040101010101" charset="-122"/>
                <a:ea typeface="华文楷体" panose="02010600040101010101" charset="-122"/>
                <a:cs typeface="华文楷体" panose="02010600040101010101" charset="-122"/>
              </a:rPr>
              <a:t>6</a:t>
            </a:r>
            <a:r>
              <a:rPr lang="zh-CN" altLang="zh-CN" sz="2600" kern="100" dirty="0">
                <a:latin typeface="华文楷体" panose="02010600040101010101" charset="-122"/>
                <a:ea typeface="华文楷体" panose="02010600040101010101" charset="-122"/>
                <a:cs typeface="华文楷体" panose="02010600040101010101" charset="-122"/>
              </a:rPr>
              <a:t>月，商务印书馆出版了《现代汉语词典》</a:t>
            </a: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第</a:t>
            </a:r>
            <a:r>
              <a:rPr lang="en-US" altLang="zh-CN" sz="2600" kern="100" dirty="0">
                <a:latin typeface="华文楷体" panose="02010600040101010101" charset="-122"/>
                <a:ea typeface="华文楷体" panose="02010600040101010101" charset="-122"/>
                <a:cs typeface="华文楷体" panose="02010600040101010101" charset="-122"/>
              </a:rPr>
              <a:t>6</a:t>
            </a:r>
            <a:r>
              <a:rPr lang="zh-CN" altLang="zh-CN" sz="2600" kern="100" dirty="0">
                <a:latin typeface="华文楷体" panose="02010600040101010101" charset="-122"/>
                <a:ea typeface="华文楷体" panose="02010600040101010101" charset="-122"/>
                <a:cs typeface="华文楷体" panose="02010600040101010101" charset="-122"/>
              </a:rPr>
              <a:t>版</a:t>
            </a: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，词典的正文收录了</a:t>
            </a:r>
            <a:r>
              <a:rPr lang="en-US" altLang="zh-CN" sz="2600" kern="100" dirty="0">
                <a:latin typeface="华文楷体" panose="02010600040101010101" charset="-122"/>
                <a:ea typeface="华文楷体" panose="02010600040101010101" charset="-122"/>
                <a:cs typeface="华文楷体" panose="02010600040101010101" charset="-122"/>
              </a:rPr>
              <a:t>NBA</a:t>
            </a:r>
            <a:r>
              <a:rPr lang="zh-CN" altLang="zh-CN" sz="2600" kern="100" dirty="0">
                <a:latin typeface="华文楷体" panose="02010600040101010101" charset="-122"/>
                <a:ea typeface="华文楷体" panose="02010600040101010101" charset="-122"/>
                <a:cs typeface="华文楷体" panose="02010600040101010101" charset="-122"/>
              </a:rPr>
              <a:t>、</a:t>
            </a:r>
            <a:r>
              <a:rPr lang="en-US" altLang="zh-CN" sz="2600" kern="100" dirty="0">
                <a:latin typeface="华文楷体" panose="02010600040101010101" charset="-122"/>
                <a:ea typeface="华文楷体" panose="02010600040101010101" charset="-122"/>
                <a:cs typeface="华文楷体" panose="02010600040101010101" charset="-122"/>
              </a:rPr>
              <a:t>BBS</a:t>
            </a:r>
            <a:r>
              <a:rPr lang="zh-CN" altLang="zh-CN" sz="2600" kern="100" dirty="0">
                <a:latin typeface="华文楷体" panose="02010600040101010101" charset="-122"/>
                <a:ea typeface="华文楷体" panose="02010600040101010101" charset="-122"/>
                <a:cs typeface="华文楷体" panose="02010600040101010101" charset="-122"/>
              </a:rPr>
              <a:t>、</a:t>
            </a:r>
            <a:r>
              <a:rPr lang="en-US" altLang="zh-CN" sz="2600" kern="100" dirty="0">
                <a:latin typeface="华文楷体" panose="02010600040101010101" charset="-122"/>
                <a:ea typeface="华文楷体" panose="02010600040101010101" charset="-122"/>
                <a:cs typeface="华文楷体" panose="02010600040101010101" charset="-122"/>
              </a:rPr>
              <a:t>GDP</a:t>
            </a:r>
            <a:r>
              <a:rPr lang="zh-CN" altLang="zh-CN" sz="2600" kern="100" dirty="0">
                <a:latin typeface="华文楷体" panose="02010600040101010101" charset="-122"/>
                <a:ea typeface="华文楷体" panose="02010600040101010101" charset="-122"/>
                <a:cs typeface="华文楷体" panose="02010600040101010101" charset="-122"/>
              </a:rPr>
              <a:t>、</a:t>
            </a:r>
            <a:r>
              <a:rPr lang="en-US" altLang="zh-CN" sz="2600" kern="100" dirty="0">
                <a:latin typeface="华文楷体" panose="02010600040101010101" charset="-122"/>
                <a:ea typeface="华文楷体" panose="02010600040101010101" charset="-122"/>
                <a:cs typeface="华文楷体" panose="02010600040101010101" charset="-122"/>
              </a:rPr>
              <a:t>UFO</a:t>
            </a:r>
            <a:r>
              <a:rPr lang="zh-CN" altLang="zh-CN" sz="2600" kern="100" dirty="0">
                <a:latin typeface="华文楷体" panose="02010600040101010101" charset="-122"/>
                <a:ea typeface="华文楷体" panose="02010600040101010101" charset="-122"/>
                <a:cs typeface="华文楷体" panose="02010600040101010101" charset="-122"/>
              </a:rPr>
              <a:t>等</a:t>
            </a:r>
            <a:r>
              <a:rPr lang="en-US" altLang="zh-CN" sz="2600" kern="100" dirty="0">
                <a:latin typeface="华文楷体" panose="02010600040101010101" charset="-122"/>
                <a:ea typeface="华文楷体" panose="02010600040101010101" charset="-122"/>
                <a:cs typeface="华文楷体" panose="02010600040101010101" charset="-122"/>
              </a:rPr>
              <a:t>239</a:t>
            </a:r>
            <a:r>
              <a:rPr lang="zh-CN" altLang="zh-CN" sz="2600" kern="100" dirty="0">
                <a:latin typeface="华文楷体" panose="02010600040101010101" charset="-122"/>
                <a:ea typeface="华文楷体" panose="02010600040101010101" charset="-122"/>
                <a:cs typeface="华文楷体" panose="02010600040101010101" charset="-122"/>
              </a:rPr>
              <a:t>个西文字母开头的词语。此举引起了广泛的争论，有的人反对，有的人支持。</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zh-CN" altLang="zh-CN" sz="2600" kern="100" dirty="0">
                <a:latin typeface="华文楷体" panose="02010600040101010101" charset="-122"/>
                <a:ea typeface="华文楷体" panose="02010600040101010101" charset="-122"/>
                <a:cs typeface="华文楷体" panose="02010600040101010101" charset="-122"/>
              </a:rPr>
              <a:t>反对《现代汉语词典》收录西文字母词的人认为：</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拉丁字母出现在方块汉字中，很是惹眼，看上去就是一个异类，是对汉语的污染。</a:t>
            </a:r>
            <a:r>
              <a:rPr lang="en-US" altLang="zh-CN" sz="2600" kern="100" dirty="0">
                <a:latin typeface="华文楷体" panose="02010600040101010101" charset="-122"/>
                <a:ea typeface="华文楷体" panose="02010600040101010101" charset="-122"/>
                <a:cs typeface="华文楷体" panose="02010600040101010101" charset="-122"/>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我想会不会过几十年，汉语成了汉英混杂的语言。</a:t>
            </a:r>
            <a:r>
              <a:rPr lang="en-US" altLang="zh-CN" sz="2600" kern="100" dirty="0">
                <a:latin typeface="华文楷体" panose="02010600040101010101" charset="-122"/>
                <a:ea typeface="华文楷体" panose="02010600040101010101" charset="-122"/>
                <a:cs typeface="华文楷体" panose="02010600040101010101" charset="-122"/>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文化有安全的问题，再国际化，也不能把自己的文字搞乱。</a:t>
            </a:r>
            <a:r>
              <a:rPr lang="en-US" altLang="zh-CN" sz="2600" kern="100" dirty="0">
                <a:latin typeface="华文楷体" panose="02010600040101010101" charset="-122"/>
                <a:ea typeface="华文楷体" panose="02010600040101010101" charset="-122"/>
                <a:cs typeface="华文楷体" panose="02010600040101010101" charset="-122"/>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smtClean="0">
                <a:latin typeface="华文楷体" panose="02010600040101010101" charset="-122"/>
                <a:ea typeface="华文楷体" panose="02010600040101010101" charset="-122"/>
                <a:cs typeface="华文楷体" panose="02010600040101010101" charset="-122"/>
              </a:rPr>
              <a:t>……</a:t>
            </a:r>
            <a:endParaRPr lang="en-US" altLang="zh-CN" sz="2600" kern="100" dirty="0" smtClean="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zh-CN" altLang="zh-CN" sz="2600" kern="100" dirty="0" smtClean="0">
                <a:latin typeface="华文楷体" panose="02010600040101010101" charset="-122"/>
                <a:ea typeface="华文楷体" panose="02010600040101010101" charset="-122"/>
                <a:cs typeface="华文楷体" panose="02010600040101010101" charset="-122"/>
                <a:sym typeface="+mn-ea"/>
              </a:rPr>
              <a:t>支持</a:t>
            </a:r>
            <a:r>
              <a:rPr lang="zh-CN" altLang="zh-CN" sz="2600" kern="100" dirty="0">
                <a:latin typeface="华文楷体" panose="02010600040101010101" charset="-122"/>
                <a:ea typeface="华文楷体" panose="02010600040101010101" charset="-122"/>
                <a:cs typeface="华文楷体" panose="02010600040101010101" charset="-122"/>
                <a:sym typeface="+mn-ea"/>
              </a:rPr>
              <a:t>《现代汉语词典》收录西文字母词的人认为：</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sym typeface="+mn-ea"/>
              </a:rPr>
              <a:t>“</a:t>
            </a:r>
            <a:r>
              <a:rPr lang="zh-CN" altLang="zh-CN" sz="2600" kern="100" dirty="0">
                <a:latin typeface="华文楷体" panose="02010600040101010101" charset="-122"/>
                <a:ea typeface="华文楷体" panose="02010600040101010101" charset="-122"/>
                <a:cs typeface="华文楷体" panose="02010600040101010101" charset="-122"/>
                <a:sym typeface="+mn-ea"/>
              </a:rPr>
              <a:t>在对外开放条件下，字母词的产生有其必然性。应善待字母词的使用，而非简单的拒斥。</a:t>
            </a:r>
            <a:r>
              <a:rPr lang="en-US" altLang="zh-CN" sz="2600" kern="100" dirty="0">
                <a:latin typeface="华文楷体" panose="02010600040101010101" charset="-122"/>
                <a:ea typeface="华文楷体" panose="02010600040101010101" charset="-122"/>
                <a:cs typeface="华文楷体" panose="02010600040101010101" charset="-122"/>
                <a:sym typeface="+mn-ea"/>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sym typeface="+mn-ea"/>
              </a:rPr>
              <a:t>“</a:t>
            </a:r>
            <a:r>
              <a:rPr lang="zh-CN" altLang="zh-CN" sz="2600" kern="100" dirty="0">
                <a:latin typeface="华文楷体" panose="02010600040101010101" charset="-122"/>
                <a:ea typeface="华文楷体" panose="02010600040101010101" charset="-122"/>
                <a:cs typeface="华文楷体" panose="02010600040101010101" charset="-122"/>
                <a:sym typeface="+mn-ea"/>
              </a:rPr>
              <a:t>选录字母词只是对当下语言现实的承认，体现了语言使用的从简趋势，适应了社会生活变化的需要。</a:t>
            </a:r>
            <a:r>
              <a:rPr lang="en-US" altLang="zh-CN" sz="2600" kern="100" dirty="0">
                <a:latin typeface="华文楷体" panose="02010600040101010101" charset="-122"/>
                <a:ea typeface="华文楷体" panose="02010600040101010101" charset="-122"/>
                <a:cs typeface="华文楷体" panose="02010600040101010101" charset="-122"/>
                <a:sym typeface="+mn-ea"/>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sym typeface="+mn-ea"/>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sym typeface="+mn-ea"/>
              </a:rPr>
              <a:t>你是赞成还是反对《现代汉语词典》收录西文字母词？请用文化生活有关知识阐明理由</a:t>
            </a:r>
            <a:r>
              <a:rPr lang="zh-CN" altLang="zh-CN" sz="2600" kern="100" dirty="0" smtClean="0">
                <a:latin typeface="Times New Roman" panose="02020603050405020304"/>
                <a:ea typeface="微软雅黑" panose="020B0503020204020204" pitchFamily="34" charset="-122"/>
                <a:cs typeface="Times New Roman" panose="02020603050405020304"/>
                <a:sym typeface="+mn-ea"/>
              </a:rPr>
              <a:t>。</a:t>
            </a:r>
            <a:endParaRPr lang="zh-CN" altLang="zh-CN" sz="2600" kern="100" dirty="0">
              <a:latin typeface="华文楷体" panose="02010600040101010101" charset="-122"/>
              <a:ea typeface="华文楷体" panose="02010600040101010101" charset="-122"/>
              <a:cs typeface="华文楷体" panose="02010600040101010101"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17426"/>
            <a:ext cx="11412000" cy="67684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3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rPr>
              <a:t>观点一：反对收录西文字母词</a:t>
            </a:r>
            <a:endParaRPr lang="zh-CN" altLang="zh-CN" sz="3600" b="1" kern="100" dirty="0">
              <a:latin typeface="华文仿宋" panose="02010600040101010101" charset="-122"/>
              <a:ea typeface="华文仿宋" panose="02010600040101010101" charset="-122"/>
              <a:cs typeface="Courier New" panose="02070309020205020404"/>
            </a:endParaRPr>
          </a:p>
          <a:p>
            <a:pPr algn="just">
              <a:lnSpc>
                <a:spcPct val="150000"/>
              </a:lnSpc>
              <a:spcAft>
                <a:spcPts val="0"/>
              </a:spcAft>
            </a:pP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rPr>
              <a:t>理由　语言文字是文化的基本载体，汉语是中华文明的重要标志，传承中华文明需要保持中华文化的民族特色，保持汉语的纯洁性。</a:t>
            </a:r>
            <a:endParaRPr lang="zh-CN" altLang="zh-CN" sz="3600" b="1" kern="100" dirty="0">
              <a:solidFill>
                <a:srgbClr val="C00000"/>
              </a:solidFill>
              <a:latin typeface="华文仿宋" panose="02010600040101010101" charset="-122"/>
              <a:ea typeface="华文仿宋" panose="02010600040101010101" charset="-122"/>
              <a:cs typeface="Times New Roman" panose="02020603050405020304"/>
            </a:endParaRPr>
          </a:p>
          <a:p>
            <a:pPr algn="just">
              <a:lnSpc>
                <a:spcPct val="150000"/>
              </a:lnSpc>
              <a:spcAft>
                <a:spcPts val="0"/>
              </a:spcAft>
            </a:pP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rPr>
              <a:t>不反对人们在日常生活中使用字母词，但《现代汉语词典》是规范语言文字的范本，不应收录，至少不应在正文中收录。</a:t>
            </a:r>
            <a:endParaRPr lang="zh-CN" altLang="zh-CN" sz="3600" b="1" kern="100" dirty="0">
              <a:latin typeface="华文仿宋" panose="02010600040101010101" charset="-122"/>
              <a:ea typeface="华文仿宋" panose="02010600040101010101" charset="-122"/>
              <a:cs typeface="Courier New" panose="02070309020205020404"/>
            </a:endParaRPr>
          </a:p>
          <a:p>
            <a:pPr algn="just">
              <a:lnSpc>
                <a:spcPct val="150000"/>
              </a:lnSpc>
              <a:spcAft>
                <a:spcPts val="0"/>
              </a:spcAft>
            </a:pPr>
            <a:endParaRPr lang="zh-CN" altLang="zh-CN" sz="3600" b="1" kern="100" dirty="0">
              <a:effectLst/>
              <a:latin typeface="华文仿宋" panose="02010600040101010101" charset="-122"/>
              <a:ea typeface="华文仿宋" panose="02010600040101010101"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47675" y="210820"/>
            <a:ext cx="11294745" cy="6436995"/>
          </a:xfrm>
        </p:spPr>
        <p:txBody>
          <a:bodyPr/>
          <a:lstStyle/>
          <a:p>
            <a:pPr marL="0" indent="0">
              <a:buNone/>
            </a:pPr>
            <a:r>
              <a:rPr lang="zh-CN" altLang="en-US" dirty="0">
                <a:latin typeface="华文楷体" panose="02010600040101010101" charset="-122"/>
                <a:ea typeface="华文楷体" panose="02010600040101010101" charset="-122"/>
              </a:rPr>
              <a:t>反对：1分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①语言文字是文化的载体 2分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②汉语是中华文明的标志2分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③应该捍卫汉语的纯洁性（或传承中华文明需要保持中华民族特色、或维护文化安全、或抵制文化侵略、文化霸权） 3分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④不反对在日常生活中使用，但是词典是规范语言的范本，不应该收录，至少不应该在正文收录 2分</a:t>
            </a:r>
            <a:endParaRPr lang="zh-CN" altLang="en-US" dirty="0">
              <a:latin typeface="华文楷体" panose="02010600040101010101" charset="-122"/>
              <a:ea typeface="华文楷体" panose="02010600040101010101"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8794" y="117504"/>
            <a:ext cx="11412000" cy="67684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buClrTx/>
              <a:buSzTx/>
              <a:buNone/>
            </a:pP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sym typeface="+mn-ea"/>
              </a:rPr>
              <a:t>观点二：支持收录西文字母词</a:t>
            </a:r>
            <a:endParaRPr lang="zh-CN" altLang="zh-CN" sz="3600" b="1" kern="100" dirty="0">
              <a:solidFill>
                <a:srgbClr val="C00000"/>
              </a:solidFill>
              <a:latin typeface="华文仿宋" panose="02010600040101010101" charset="-122"/>
              <a:ea typeface="华文仿宋" panose="02010600040101010101" charset="-122"/>
              <a:cs typeface="Times New Roman" panose="02020603050405020304"/>
            </a:endParaRPr>
          </a:p>
          <a:p>
            <a:pPr algn="just">
              <a:lnSpc>
                <a:spcPct val="150000"/>
              </a:lnSpc>
              <a:spcAft>
                <a:spcPts val="0"/>
              </a:spcAft>
              <a:buClrTx/>
              <a:buSzTx/>
              <a:buNone/>
            </a:pP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sym typeface="+mn-ea"/>
              </a:rPr>
              <a:t>理由　其一，收录字母词体现了中华文化的包容性特点。以包容的心态对待字母词的使用，有利于不同民族之间相互交流和相互理解，是汉语言文字具有活力的表现。其二，《现代汉语词典》收录的字母词数量很少，不会使汉语成为混杂的语言而损害其民族性。其三，字母词的使用是文化多样性的表现，尊重文化多样性是发展本民族文化的内在要求。</a:t>
            </a:r>
            <a:endParaRPr lang="zh-CN" altLang="zh-CN" sz="3600" b="1" kern="100" dirty="0">
              <a:solidFill>
                <a:srgbClr val="C00000"/>
              </a:solidFill>
              <a:latin typeface="华文仿宋" panose="02010600040101010101" charset="-122"/>
              <a:ea typeface="华文仿宋" panose="02010600040101010101" charset="-122"/>
              <a:cs typeface="Times New Roman" panose="02020603050405020304"/>
            </a:endParaRPr>
          </a:p>
        </p:txBody>
      </p:sp>
      <p:pic>
        <p:nvPicPr>
          <p:cNvPr id="12"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09600" y="443230"/>
            <a:ext cx="10970895" cy="5578852"/>
          </a:xfrm>
        </p:spPr>
        <p:txBody>
          <a:bodyPr/>
          <a:lstStyle/>
          <a:p>
            <a:pPr marL="0" indent="0">
              <a:buNone/>
            </a:pPr>
            <a:r>
              <a:rPr lang="zh-CN" altLang="en-US" dirty="0">
                <a:latin typeface="华文楷体" panose="02010600040101010101" charset="-122"/>
                <a:ea typeface="华文楷体" panose="02010600040101010101" charset="-122"/>
              </a:rPr>
              <a:t>赞成：1分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①文化发展进步的需要</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②文化包容性（或不同民族文化应该交流理解）</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③尊重文化多样性</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④有利于文化传播交流</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⑤语言是文化的载体（ 任意3点可给9分）</a:t>
            </a:r>
            <a:endParaRPr lang="zh-CN" altLang="en-US" dirty="0">
              <a:latin typeface="华文楷体" panose="02010600040101010101" charset="-122"/>
              <a:ea typeface="华文楷体" panose="02010600040101010101"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75288" y="886323"/>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中华文化的包容性</a:t>
            </a:r>
            <a:endParaRPr lang="zh-CN" altLang="zh-CN" sz="1050" kern="100" dirty="0">
              <a:effectLst/>
              <a:latin typeface="+mj-ea"/>
              <a:ea typeface="+mj-ea"/>
              <a:cs typeface="Courier New" panose="020703090202050204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核心考点二　中华文化的包容性</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8" name="表格 7"/>
          <p:cNvGraphicFramePr>
            <a:graphicFrameLocks noGrp="1"/>
          </p:cNvGraphicFramePr>
          <p:nvPr>
            <p:custDataLst>
              <p:tags r:id="rId1"/>
            </p:custDataLst>
          </p:nvPr>
        </p:nvGraphicFramePr>
        <p:xfrm>
          <a:off x="635166" y="1722621"/>
          <a:ext cx="11001362" cy="4304536"/>
        </p:xfrm>
        <a:graphic>
          <a:graphicData uri="http://schemas.openxmlformats.org/drawingml/2006/table">
            <a:tbl>
              <a:tblPr/>
              <a:tblGrid>
                <a:gridCol w="1196168"/>
                <a:gridCol w="4736560"/>
                <a:gridCol w="5068634"/>
              </a:tblGrid>
              <a:tr h="445149">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包容性</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求同存异</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兼收并蓄</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6190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内涵</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能与其他民族的文化和睦相处</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能在文化交流中吸收、借鉴其他民族文化的积极成分</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侧重点</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强调不同文化在相处时的一种外在的、静止的状态</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强调不同文化之间的一种内在的、动态的交流、借鉴与融合</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意义</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有利于与其他民族文化在和睦的关系中交流，增强对自身文化的认同和对其他民族文化的理解</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94607" y="693490"/>
          <a:ext cx="10801200" cy="5349240"/>
        </p:xfrm>
        <a:graphic>
          <a:graphicData uri="http://schemas.openxmlformats.org/drawingml/2006/table">
            <a:tbl>
              <a:tblPr/>
              <a:tblGrid>
                <a:gridCol w="2016223"/>
                <a:gridCol w="8784977"/>
              </a:tblGrid>
              <a:tr h="876931">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常见标志词</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广泛吸纳、博采众长、古今交融、中西合壁、和而不同、和睦相处、交流借鉴等</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04633">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与</a:t>
                      </a:r>
                      <a:r>
                        <a:rPr lang="zh-CN" sz="2600" kern="100" dirty="0" smtClean="0">
                          <a:effectLst/>
                          <a:latin typeface="Times New Roman" panose="02020603050405020304"/>
                          <a:ea typeface="微软雅黑" panose="020B0503020204020204" pitchFamily="34" charset="-122"/>
                          <a:cs typeface="Times New Roman" panose="02020603050405020304"/>
                        </a:rPr>
                        <a:t>源远流</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长、博大精</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深的关系</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9218" name="Picture 2" descr="F:\高慧颖\2019\一轮\政治\word\125.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6953" y="2351324"/>
            <a:ext cx="8143901" cy="33875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38810" y="713740"/>
            <a:ext cx="11099165" cy="492188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20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a:t>
            </a:r>
            <a:endPar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endParaRPr>
          </a:p>
          <a:p>
            <a:pPr algn="just">
              <a:lnSpc>
                <a:spcPct val="20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中华文化的包容性，不仅指中华文化能和外来文化和睦相处，吸收、借鉴外来文化</a:t>
            </a:r>
            <a:r>
              <a:rPr lang="zh-CN" altLang="zh-CN" sz="2600" kern="100" spc="-20" dirty="0">
                <a:latin typeface="Times New Roman" panose="02020603050405020304"/>
                <a:ea typeface="微软雅黑" panose="020B0503020204020204" pitchFamily="34" charset="-122"/>
                <a:cs typeface="Times New Roman" panose="02020603050405020304"/>
              </a:rPr>
              <a:t>的积极成分，也指中华各民族文化之间能够和睦相处，彼此吸收、借鉴各民族文化的积极成分</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20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包容性不是融合其他民族文化或融入其他文明，更不是全盘吸收其他民族的文化，而是说中华文化吸收、借鉴其他民族的优秀文化。</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117426"/>
            <a:ext cx="1141200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smtClean="0">
                <a:latin typeface="+mj-ea"/>
                <a:ea typeface="+mj-ea"/>
                <a:cs typeface="Times New Roman" panose="02020603050405020304"/>
              </a:rPr>
              <a:t>2.</a:t>
            </a:r>
            <a:r>
              <a:rPr lang="zh-CN" altLang="en-US" sz="2600" b="1" kern="100" dirty="0" smtClean="0">
                <a:latin typeface="+mj-ea"/>
                <a:ea typeface="+mj-ea"/>
                <a:cs typeface="Times New Roman" panose="02020603050405020304"/>
              </a:rPr>
              <a:t>中华文化的力量</a:t>
            </a:r>
            <a:endParaRPr lang="en-US" altLang="zh-CN" sz="2600" b="1" kern="100" dirty="0" smtClean="0">
              <a:latin typeface="+mj-ea"/>
              <a:ea typeface="+mj-ea"/>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表现及</a:t>
            </a:r>
            <a:r>
              <a:rPr lang="zh-CN" altLang="zh-CN" sz="2600" kern="100" dirty="0" smtClean="0">
                <a:latin typeface="Times New Roman" panose="02020603050405020304"/>
                <a:ea typeface="微软雅黑" panose="020B0503020204020204" pitchFamily="34" charset="-122"/>
                <a:cs typeface="Times New Roman" panose="02020603050405020304"/>
              </a:rPr>
              <a:t>原因</a:t>
            </a:r>
            <a:endParaRPr lang="zh-CN" altLang="zh-CN" sz="2600" kern="100" dirty="0">
              <a:latin typeface="宋体" panose="02010600030101010101" pitchFamily="2" charset="-122"/>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492194" y="1557586"/>
          <a:ext cx="11206024" cy="4531629"/>
        </p:xfrm>
        <a:graphic>
          <a:graphicData uri="http://schemas.openxmlformats.org/drawingml/2006/table">
            <a:tbl>
              <a:tblPr/>
              <a:tblGrid>
                <a:gridCol w="942651"/>
                <a:gridCol w="10263373"/>
              </a:tblGrid>
              <a:tr h="3812158">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表现</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对外：始终显示了中华民族顽强的生命力和无穷的魅力，中华文化的力量，集中表现为民族精神的力量</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对内：深深地熔铸在民族的</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生命力、创造力和凝聚力</a:t>
                      </a:r>
                      <a:r>
                        <a:rPr lang="zh-CN" sz="2600" kern="100" dirty="0">
                          <a:effectLst/>
                          <a:latin typeface="Times New Roman" panose="02020603050405020304"/>
                          <a:ea typeface="微软雅黑" panose="020B0503020204020204" pitchFamily="34" charset="-122"/>
                          <a:cs typeface="Times New Roman" panose="02020603050405020304"/>
                        </a:rPr>
                        <a:t>之中，是激励中国人民几千年来克服艰难险阻、战胜内忧外患、创造幸福生活的</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强大精神力量</a:t>
                      </a:r>
                      <a:r>
                        <a:rPr lang="zh-CN" sz="2600" kern="100" dirty="0">
                          <a:effectLst/>
                          <a:latin typeface="Times New Roman" panose="02020603050405020304"/>
                          <a:ea typeface="微软雅黑" panose="020B0503020204020204" pitchFamily="34" charset="-122"/>
                          <a:cs typeface="Times New Roman" panose="02020603050405020304"/>
                        </a:rPr>
                        <a:t>，也是激励每一个中华儿女共同创造祖国美好明天的不竭力量之源</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947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中华文化具有源远流长、博大精深、包容性特征</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提升中华文化的竞争力</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567958" y="648230"/>
          <a:ext cx="11089232" cy="5799519"/>
        </p:xfrm>
        <a:graphic>
          <a:graphicData uri="http://schemas.openxmlformats.org/drawingml/2006/table">
            <a:tbl>
              <a:tblPr/>
              <a:tblGrid>
                <a:gridCol w="1584175"/>
                <a:gridCol w="9505057"/>
              </a:tblGrid>
              <a:tr h="1180456">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方向保证</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坚持马克思主义在意识形态领域的指导地位，培育和践行社会主义核心价值观</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6623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文化传承</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全面认识祖国传统文化，</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取其精华、去其糟粕</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，推陈出新、革故鼎新，使中华文化的发展与当代社会相适应、与现代文明相协调，既保持民族性，又体现时代性</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957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文化交流</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面向世界、博采众长，在文化交流中吸收和借鉴其他民族优秀文化成果，发展本民族文化，做到以我为主、为我所用</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2627">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文化创新</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立足于社会实践，发挥人民群众的主体作用</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2367">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民族精神</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弘扬和培育中华民族精神，增强中华文化的凝聚力</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08025" y="283210"/>
            <a:ext cx="10774045" cy="6292850"/>
          </a:xfrm>
          <a:prstGeom prst="rect">
            <a:avLst/>
          </a:prstGeom>
          <a:noFill/>
        </p:spPr>
        <p:txBody>
          <a:bodyPr wrap="square" rtlCol="0" anchor="t">
            <a:spAutoFit/>
          </a:bodyPr>
          <a:p>
            <a:pPr>
              <a:lnSpc>
                <a:spcPct val="140000"/>
              </a:lnSpc>
            </a:pPr>
            <a:r>
              <a:rPr lang="zh-CN" altLang="en-US" sz="3600" b="1">
                <a:solidFill>
                  <a:srgbClr val="FF0000"/>
                </a:solidFill>
              </a:rPr>
              <a:t>民族精神</a:t>
            </a:r>
            <a:r>
              <a:rPr lang="zh-CN" altLang="en-US" sz="3600" b="1">
                <a:latin typeface="华文楷体" panose="02010600040101010101" charset="-122"/>
                <a:ea typeface="华文楷体" panose="02010600040101010101" charset="-122"/>
              </a:rPr>
              <a:t>是指一个民族在长期共同生活和社会实践中 </a:t>
            </a:r>
            <a:endParaRPr lang="zh-CN" altLang="en-US" sz="3600" b="1">
              <a:latin typeface="华文楷体" panose="02010600040101010101" charset="-122"/>
              <a:ea typeface="华文楷体" panose="02010600040101010101" charset="-122"/>
            </a:endParaRPr>
          </a:p>
          <a:p>
            <a:pPr>
              <a:lnSpc>
                <a:spcPct val="140000"/>
              </a:lnSpc>
            </a:pPr>
            <a:r>
              <a:rPr lang="zh-CN" altLang="en-US" sz="3600" b="1">
                <a:latin typeface="华文楷体" panose="02010600040101010101" charset="-122"/>
                <a:ea typeface="华文楷体" panose="02010600040101010101" charset="-122"/>
              </a:rPr>
              <a:t>                形成的优秀文化的结晶。</a:t>
            </a:r>
            <a:endParaRPr lang="zh-CN" altLang="en-US" sz="3600" b="1">
              <a:latin typeface="华文楷体" panose="02010600040101010101" charset="-122"/>
              <a:ea typeface="华文楷体" panose="02010600040101010101" charset="-122"/>
            </a:endParaRPr>
          </a:p>
          <a:p>
            <a:pPr>
              <a:lnSpc>
                <a:spcPct val="140000"/>
              </a:lnSpc>
            </a:pPr>
            <a:endParaRPr lang="zh-CN" altLang="en-US" sz="3600" b="1"/>
          </a:p>
          <a:p>
            <a:pPr>
              <a:lnSpc>
                <a:spcPct val="140000"/>
              </a:lnSpc>
            </a:pPr>
            <a:r>
              <a:rPr lang="zh-CN" altLang="en-US" sz="3600" b="1">
                <a:solidFill>
                  <a:srgbClr val="FF0000"/>
                </a:solidFill>
              </a:rPr>
              <a:t>民族精神</a:t>
            </a:r>
            <a:r>
              <a:rPr lang="zh-CN" altLang="en-US" sz="3600" b="1">
                <a:solidFill>
                  <a:srgbClr val="0000CC"/>
                </a:solidFill>
                <a:latin typeface="华文楷体" panose="02010600040101010101" charset="-122"/>
                <a:ea typeface="华文楷体" panose="02010600040101010101" charset="-122"/>
              </a:rPr>
              <a:t>渗透</a:t>
            </a:r>
            <a:r>
              <a:rPr lang="zh-CN" altLang="en-US" sz="3600" b="1">
                <a:latin typeface="华文楷体" panose="02010600040101010101" charset="-122"/>
                <a:ea typeface="华文楷体" panose="02010600040101010101" charset="-122"/>
              </a:rPr>
              <a:t>在整个民族文化的各个方面，</a:t>
            </a:r>
            <a:endParaRPr lang="zh-CN" altLang="en-US" sz="3600" b="1">
              <a:latin typeface="华文楷体" panose="02010600040101010101" charset="-122"/>
              <a:ea typeface="华文楷体" panose="02010600040101010101" charset="-122"/>
            </a:endParaRPr>
          </a:p>
          <a:p>
            <a:pPr>
              <a:lnSpc>
                <a:spcPct val="140000"/>
              </a:lnSpc>
            </a:pPr>
            <a:r>
              <a:rPr lang="zh-CN" altLang="en-US" sz="3600" b="1">
                <a:latin typeface="华文楷体" panose="02010600040101010101" charset="-122"/>
                <a:ea typeface="华文楷体" panose="02010600040101010101" charset="-122"/>
              </a:rPr>
              <a:t>               </a:t>
            </a:r>
            <a:r>
              <a:rPr lang="zh-CN" altLang="en-US" sz="3600" b="1">
                <a:solidFill>
                  <a:srgbClr val="0000CC"/>
                </a:solidFill>
                <a:latin typeface="华文楷体" panose="02010600040101010101" charset="-122"/>
                <a:ea typeface="华文楷体" panose="02010600040101010101" charset="-122"/>
              </a:rPr>
              <a:t> 贯穿</a:t>
            </a:r>
            <a:r>
              <a:rPr lang="zh-CN" altLang="en-US" sz="3600" b="1">
                <a:latin typeface="华文楷体" panose="02010600040101010101" charset="-122"/>
                <a:ea typeface="华文楷体" panose="02010600040101010101" charset="-122"/>
              </a:rPr>
              <a:t>整个民族历史发展的全过程，</a:t>
            </a:r>
            <a:endParaRPr lang="zh-CN" altLang="en-US" sz="3600" b="1">
              <a:latin typeface="华文楷体" panose="02010600040101010101" charset="-122"/>
              <a:ea typeface="华文楷体" panose="02010600040101010101" charset="-122"/>
            </a:endParaRPr>
          </a:p>
          <a:p>
            <a:pPr>
              <a:lnSpc>
                <a:spcPct val="140000"/>
              </a:lnSpc>
            </a:pPr>
            <a:r>
              <a:rPr lang="zh-CN" altLang="en-US" sz="3600" b="1">
                <a:latin typeface="华文楷体" panose="02010600040101010101" charset="-122"/>
                <a:ea typeface="华文楷体" panose="02010600040101010101" charset="-122"/>
              </a:rPr>
              <a:t>                集中</a:t>
            </a:r>
            <a:r>
              <a:rPr lang="zh-CN" altLang="en-US" sz="3600" b="1">
                <a:solidFill>
                  <a:srgbClr val="0000CC"/>
                </a:solidFill>
                <a:latin typeface="华文楷体" panose="02010600040101010101" charset="-122"/>
                <a:ea typeface="华文楷体" panose="02010600040101010101" charset="-122"/>
              </a:rPr>
              <a:t>体现</a:t>
            </a:r>
            <a:r>
              <a:rPr lang="zh-CN" altLang="en-US" sz="3600" b="1">
                <a:latin typeface="华文楷体" panose="02010600040101010101" charset="-122"/>
                <a:ea typeface="华文楷体" panose="02010600040101010101" charset="-122"/>
              </a:rPr>
              <a:t>了一个民族特有的精神品质，</a:t>
            </a:r>
            <a:endParaRPr lang="zh-CN" altLang="en-US" sz="3600" b="1">
              <a:latin typeface="华文楷体" panose="02010600040101010101" charset="-122"/>
              <a:ea typeface="华文楷体" panose="02010600040101010101" charset="-122"/>
            </a:endParaRPr>
          </a:p>
          <a:p>
            <a:pPr>
              <a:lnSpc>
                <a:spcPct val="140000"/>
              </a:lnSpc>
            </a:pPr>
            <a:r>
              <a:rPr lang="zh-CN" altLang="en-US" sz="3600" b="1">
                <a:latin typeface="华文楷体" panose="02010600040101010101" charset="-122"/>
                <a:ea typeface="华文楷体" panose="02010600040101010101" charset="-122"/>
              </a:rPr>
              <a:t>                是一个民族与其他民族</a:t>
            </a:r>
            <a:r>
              <a:rPr lang="zh-CN" altLang="en-US" sz="3600" b="1">
                <a:solidFill>
                  <a:srgbClr val="0000CC"/>
                </a:solidFill>
                <a:latin typeface="华文楷体" panose="02010600040101010101" charset="-122"/>
                <a:ea typeface="华文楷体" panose="02010600040101010101" charset="-122"/>
              </a:rPr>
              <a:t>相区别</a:t>
            </a:r>
            <a:r>
              <a:rPr lang="zh-CN" altLang="en-US" sz="3600" b="1">
                <a:latin typeface="华文楷体" panose="02010600040101010101" charset="-122"/>
                <a:ea typeface="华文楷体" panose="02010600040101010101" charset="-122"/>
              </a:rPr>
              <a:t>的重要特征，</a:t>
            </a:r>
            <a:endParaRPr lang="zh-CN" altLang="en-US" sz="3600" b="1">
              <a:latin typeface="华文楷体" panose="02010600040101010101" charset="-122"/>
              <a:ea typeface="华文楷体" panose="02010600040101010101" charset="-122"/>
            </a:endParaRPr>
          </a:p>
          <a:p>
            <a:pPr>
              <a:lnSpc>
                <a:spcPct val="140000"/>
              </a:lnSpc>
            </a:pPr>
            <a:r>
              <a:rPr lang="zh-CN" altLang="en-US" sz="3600" b="1">
                <a:latin typeface="华文楷体" panose="02010600040101010101" charset="-122"/>
                <a:ea typeface="华文楷体" panose="02010600040101010101" charset="-122"/>
              </a:rPr>
              <a:t>                对一个民族的</a:t>
            </a:r>
            <a:r>
              <a:rPr lang="zh-CN" altLang="en-US" sz="3600" b="1">
                <a:solidFill>
                  <a:srgbClr val="0000CC"/>
                </a:solidFill>
                <a:latin typeface="华文楷体" panose="02010600040101010101" charset="-122"/>
                <a:ea typeface="华文楷体" panose="02010600040101010101" charset="-122"/>
              </a:rPr>
              <a:t>生存和发展</a:t>
            </a:r>
            <a:r>
              <a:rPr lang="zh-CN" altLang="en-US" sz="3600" b="1">
                <a:latin typeface="华文楷体" panose="02010600040101010101" charset="-122"/>
                <a:ea typeface="华文楷体" panose="02010600040101010101" charset="-122"/>
              </a:rPr>
              <a:t>具有巨大作用。</a:t>
            </a:r>
            <a:endParaRPr lang="zh-CN" altLang="en-US" sz="3600" b="1">
              <a:latin typeface="华文楷体" panose="02010600040101010101" charset="-122"/>
              <a:ea typeface="华文楷体" panose="02010600040101010101"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598795" y="1386205"/>
            <a:ext cx="6324600" cy="4815840"/>
          </a:xfrm>
          <a:prstGeom prst="rect">
            <a:avLst/>
          </a:prstGeom>
          <a:noFill/>
        </p:spPr>
        <p:txBody>
          <a:bodyPr wrap="square" rtlCol="0" anchor="t">
            <a:spAutoFit/>
          </a:bodyPr>
          <a:p>
            <a:pPr>
              <a:lnSpc>
                <a:spcPct val="120000"/>
              </a:lnSpc>
            </a:pPr>
            <a:r>
              <a:rPr lang="zh-CN" altLang="en-US" sz="3200">
                <a:latin typeface="华文楷体" panose="02010600040101010101" charset="-122"/>
                <a:ea typeface="华文楷体" panose="02010600040101010101" charset="-122"/>
              </a:rPr>
              <a:t>中国人民的特质、禀赋不仅铸就了绵延几千年发展至今的中华文明，而且深刻影响着当代中国发展进步，深刻影响着当代中国人的精神世界。</a:t>
            </a:r>
            <a:r>
              <a:rPr lang="zh-CN" altLang="en-US" sz="3200">
                <a:solidFill>
                  <a:srgbClr val="0000CC"/>
                </a:solidFill>
                <a:latin typeface="华文楷体" panose="02010600040101010101" charset="-122"/>
                <a:ea typeface="华文楷体" panose="02010600040101010101" charset="-122"/>
              </a:rPr>
              <a:t>中国人民</a:t>
            </a:r>
            <a:r>
              <a:rPr lang="zh-CN" altLang="en-US" sz="3200">
                <a:latin typeface="华文楷体" panose="02010600040101010101" charset="-122"/>
                <a:ea typeface="华文楷体" panose="02010600040101010101" charset="-122"/>
              </a:rPr>
              <a:t>在</a:t>
            </a:r>
            <a:r>
              <a:rPr lang="zh-CN" altLang="en-US" sz="3200">
                <a:solidFill>
                  <a:srgbClr val="0000CC"/>
                </a:solidFill>
                <a:latin typeface="华文楷体" panose="02010600040101010101" charset="-122"/>
                <a:ea typeface="华文楷体" panose="02010600040101010101" charset="-122"/>
              </a:rPr>
              <a:t>长期奋斗</a:t>
            </a:r>
            <a:r>
              <a:rPr lang="zh-CN" altLang="en-US" sz="3200">
                <a:latin typeface="华文楷体" panose="02010600040101010101" charset="-122"/>
                <a:ea typeface="华文楷体" panose="02010600040101010101" charset="-122"/>
              </a:rPr>
              <a:t>中</a:t>
            </a:r>
            <a:r>
              <a:rPr lang="zh-CN" altLang="en-US" sz="3200">
                <a:solidFill>
                  <a:srgbClr val="0000CC"/>
                </a:solidFill>
                <a:latin typeface="华文楷体" panose="02010600040101010101" charset="-122"/>
                <a:ea typeface="华文楷体" panose="02010600040101010101" charset="-122"/>
              </a:rPr>
              <a:t>培育、继承、发展</a:t>
            </a:r>
            <a:r>
              <a:rPr lang="zh-CN" altLang="en-US" sz="3200">
                <a:latin typeface="华文楷体" panose="02010600040101010101" charset="-122"/>
                <a:ea typeface="华文楷体" panose="02010600040101010101" charset="-122"/>
              </a:rPr>
              <a:t>起来的伟大民族精神，为</a:t>
            </a:r>
            <a:r>
              <a:rPr lang="zh-CN" altLang="en-US" sz="3200">
                <a:solidFill>
                  <a:srgbClr val="0000CC"/>
                </a:solidFill>
                <a:latin typeface="华文楷体" panose="02010600040101010101" charset="-122"/>
                <a:ea typeface="华文楷体" panose="02010600040101010101" charset="-122"/>
              </a:rPr>
              <a:t>中国发展</a:t>
            </a:r>
            <a:r>
              <a:rPr lang="zh-CN" altLang="en-US" sz="3200">
                <a:latin typeface="华文楷体" panose="02010600040101010101" charset="-122"/>
                <a:ea typeface="华文楷体" panose="02010600040101010101" charset="-122"/>
              </a:rPr>
              <a:t>和</a:t>
            </a:r>
            <a:r>
              <a:rPr lang="zh-CN" altLang="en-US" sz="3200">
                <a:solidFill>
                  <a:srgbClr val="0000CC"/>
                </a:solidFill>
                <a:latin typeface="华文楷体" panose="02010600040101010101" charset="-122"/>
                <a:ea typeface="华文楷体" panose="02010600040101010101" charset="-122"/>
              </a:rPr>
              <a:t>人类文明进步</a:t>
            </a:r>
            <a:r>
              <a:rPr lang="zh-CN" altLang="en-US" sz="3200">
                <a:latin typeface="华文楷体" panose="02010600040101010101" charset="-122"/>
                <a:ea typeface="华文楷体" panose="02010600040101010101" charset="-122"/>
              </a:rPr>
              <a:t>提供了</a:t>
            </a:r>
            <a:r>
              <a:rPr lang="zh-CN" altLang="en-US" sz="3200">
                <a:solidFill>
                  <a:srgbClr val="0000CC"/>
                </a:solidFill>
                <a:latin typeface="华文楷体" panose="02010600040101010101" charset="-122"/>
                <a:ea typeface="华文楷体" panose="02010600040101010101" charset="-122"/>
              </a:rPr>
              <a:t>强大精神动力。</a:t>
            </a:r>
            <a:endParaRPr lang="zh-CN" altLang="en-US" sz="3200">
              <a:solidFill>
                <a:srgbClr val="0000CC"/>
              </a:solidFill>
              <a:latin typeface="华文楷体" panose="02010600040101010101" charset="-122"/>
              <a:ea typeface="华文楷体" panose="02010600040101010101" charset="-122"/>
            </a:endParaRPr>
          </a:p>
        </p:txBody>
      </p:sp>
      <p:pic>
        <p:nvPicPr>
          <p:cNvPr id="5" name="内容占位符 4"/>
          <p:cNvPicPr>
            <a:picLocks noChangeAspect="1"/>
          </p:cNvPicPr>
          <p:nvPr>
            <p:ph idx="1"/>
          </p:nvPr>
        </p:nvPicPr>
        <p:blipFill>
          <a:blip r:embed="rId1"/>
          <a:stretch>
            <a:fillRect/>
          </a:stretch>
        </p:blipFill>
        <p:spPr>
          <a:xfrm>
            <a:off x="354965" y="1587500"/>
            <a:ext cx="5020945" cy="4412615"/>
          </a:xfrm>
          <a:prstGeom prst="rect">
            <a:avLst/>
          </a:prstGeom>
        </p:spPr>
      </p:pic>
      <p:sp>
        <p:nvSpPr>
          <p:cNvPr id="7" name="文本框 6"/>
          <p:cNvSpPr txBox="1"/>
          <p:nvPr/>
        </p:nvSpPr>
        <p:spPr>
          <a:xfrm>
            <a:off x="354965" y="450850"/>
            <a:ext cx="11354435" cy="583565"/>
          </a:xfrm>
          <a:prstGeom prst="rect">
            <a:avLst/>
          </a:prstGeom>
          <a:noFill/>
        </p:spPr>
        <p:txBody>
          <a:bodyPr wrap="square" rtlCol="0" anchor="t">
            <a:spAutoFit/>
          </a:bodyPr>
          <a:p>
            <a:r>
              <a:rPr lang="zh-CN" altLang="en-US" sz="3200" b="1">
                <a:solidFill>
                  <a:srgbClr val="FF0000"/>
                </a:solidFill>
              </a:rPr>
              <a:t>国家主席习近平在十三届全国人大一次会议闭幕会讲话（</a:t>
            </a:r>
            <a:r>
              <a:rPr lang="en-US" altLang="zh-CN" sz="3200" b="1">
                <a:solidFill>
                  <a:srgbClr val="FF0000"/>
                </a:solidFill>
              </a:rPr>
              <a:t>2018</a:t>
            </a:r>
            <a:r>
              <a:rPr lang="zh-CN" altLang="en-US" sz="3200" b="1">
                <a:solidFill>
                  <a:srgbClr val="FF0000"/>
                </a:solidFill>
              </a:rPr>
              <a:t>）</a:t>
            </a:r>
            <a:endParaRPr lang="zh-CN" altLang="en-US" sz="3200" b="1">
              <a:solidFill>
                <a:srgbClr val="FF00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453390" y="183515"/>
            <a:ext cx="11283315" cy="6492875"/>
          </a:xfrm>
          <a:prstGeom prst="rect">
            <a:avLst/>
          </a:prstGeom>
          <a:noFill/>
        </p:spPr>
        <p:txBody>
          <a:bodyPr wrap="square" rtlCol="0" anchor="t">
            <a:spAutoFit/>
          </a:bodyPr>
          <a:p>
            <a:r>
              <a:rPr lang="zh-CN" altLang="en-US" sz="3200" b="1">
                <a:latin typeface="华文楷体" panose="02010600040101010101" charset="-122"/>
                <a:ea typeface="华文楷体" panose="02010600040101010101" charset="-122"/>
                <a:cs typeface="华文楷体" panose="02010600040101010101" charset="-122"/>
              </a:rPr>
              <a:t>——中国人民是具有伟大创造精神的人民。</a:t>
            </a:r>
            <a:endParaRPr lang="zh-CN" altLang="en-US" sz="3200" b="1">
              <a:latin typeface="华文楷体" panose="02010600040101010101" charset="-122"/>
              <a:ea typeface="华文楷体" panose="02010600040101010101" charset="-122"/>
              <a:cs typeface="华文楷体" panose="02010600040101010101" charset="-122"/>
            </a:endParaRPr>
          </a:p>
          <a:p>
            <a:r>
              <a:rPr lang="zh-CN" altLang="en-US" sz="3200" b="1">
                <a:latin typeface="华文楷体" panose="02010600040101010101" charset="-122"/>
                <a:ea typeface="华文楷体" panose="02010600040101010101" charset="-122"/>
                <a:cs typeface="华文楷体" panose="02010600040101010101" charset="-122"/>
              </a:rPr>
              <a:t>      在几千年历史长河中，中国人民</a:t>
            </a:r>
            <a:r>
              <a:rPr lang="zh-CN" altLang="en-US" sz="3200" b="1">
                <a:solidFill>
                  <a:srgbClr val="FF0000"/>
                </a:solidFill>
                <a:latin typeface="华文楷体" panose="02010600040101010101" charset="-122"/>
                <a:ea typeface="华文楷体" panose="02010600040101010101" charset="-122"/>
                <a:cs typeface="华文楷体" panose="02010600040101010101" charset="-122"/>
              </a:rPr>
              <a:t>始终辛勤劳作、发明创造</a:t>
            </a:r>
            <a:r>
              <a:rPr lang="zh-CN" altLang="en-US" sz="3200" b="1">
                <a:latin typeface="华文楷体" panose="02010600040101010101" charset="-122"/>
                <a:ea typeface="华文楷体" panose="02010600040101010101" charset="-122"/>
                <a:cs typeface="华文楷体" panose="02010600040101010101" charset="-122"/>
              </a:rPr>
              <a:t>，</a:t>
            </a:r>
            <a:endParaRPr lang="zh-CN" altLang="en-US" sz="3200" b="1">
              <a:latin typeface="华文楷体" panose="02010600040101010101" charset="-122"/>
              <a:ea typeface="华文楷体" panose="02010600040101010101" charset="-122"/>
              <a:cs typeface="华文楷体" panose="02010600040101010101" charset="-122"/>
            </a:endParaRPr>
          </a:p>
          <a:p>
            <a:r>
              <a:rPr lang="zh-CN" altLang="en-US" sz="3200" b="1">
                <a:solidFill>
                  <a:srgbClr val="0000CC"/>
                </a:solidFill>
                <a:latin typeface="华文楷体" panose="02010600040101010101" charset="-122"/>
                <a:ea typeface="华文楷体" panose="02010600040101010101" charset="-122"/>
                <a:cs typeface="华文楷体" panose="02010600040101010101" charset="-122"/>
              </a:rPr>
              <a:t>      我国产生了老子、孔子、庄子、孟子、墨子、孙子、韩非子等闻名于世的伟大思想巨匠，发明了造纸术、火药、印刷术、指南针等深刻影响人类文明进程的伟大科技成果，创作了诗经、楚辞、汉赋、唐诗、宋词、元曲、明清小说等伟大文艺作品，传承了格萨尔王、玛纳斯、江格尔等震撼人心的伟大史诗，建设了万里长城、都江堰、大运河、故宫、布达拉宫等气势恢弘的伟大工程。</a:t>
            </a:r>
            <a:endParaRPr lang="zh-CN" altLang="en-US" sz="3200" b="1">
              <a:solidFill>
                <a:srgbClr val="0000CC"/>
              </a:solidFill>
              <a:latin typeface="华文楷体" panose="02010600040101010101" charset="-122"/>
              <a:ea typeface="华文楷体" panose="02010600040101010101" charset="-122"/>
              <a:cs typeface="华文楷体" panose="02010600040101010101" charset="-122"/>
            </a:endParaRPr>
          </a:p>
          <a:p>
            <a:r>
              <a:rPr lang="zh-CN" altLang="en-US" sz="3200" b="1">
                <a:latin typeface="华文楷体" panose="02010600040101010101" charset="-122"/>
                <a:ea typeface="华文楷体" panose="02010600040101010101" charset="-122"/>
                <a:cs typeface="华文楷体" panose="02010600040101010101" charset="-122"/>
              </a:rPr>
              <a:t>      今天，中国人民的创造精神正在前所未有地迸发出来，推动我国</a:t>
            </a:r>
            <a:r>
              <a:rPr lang="zh-CN" altLang="en-US" sz="3200" b="1">
                <a:solidFill>
                  <a:srgbClr val="FF0000"/>
                </a:solidFill>
                <a:latin typeface="华文楷体" panose="02010600040101010101" charset="-122"/>
                <a:ea typeface="华文楷体" panose="02010600040101010101" charset="-122"/>
                <a:cs typeface="华文楷体" panose="02010600040101010101" charset="-122"/>
              </a:rPr>
              <a:t>日新月异</a:t>
            </a:r>
            <a:r>
              <a:rPr lang="zh-CN" altLang="en-US" sz="3200" b="1">
                <a:latin typeface="华文楷体" panose="02010600040101010101" charset="-122"/>
                <a:ea typeface="华文楷体" panose="02010600040101010101" charset="-122"/>
                <a:cs typeface="华文楷体" panose="02010600040101010101" charset="-122"/>
              </a:rPr>
              <a:t>向前发展，大踏步走在世界前列。</a:t>
            </a:r>
            <a:endParaRPr lang="zh-CN" altLang="en-US" sz="3200" b="1">
              <a:latin typeface="华文楷体" panose="02010600040101010101" charset="-122"/>
              <a:ea typeface="华文楷体" panose="02010600040101010101" charset="-122"/>
              <a:cs typeface="华文楷体" panose="02010600040101010101" charset="-122"/>
            </a:endParaRPr>
          </a:p>
          <a:p>
            <a:r>
              <a:rPr lang="zh-CN" altLang="en-US" sz="3200" b="1">
                <a:latin typeface="华文楷体" panose="02010600040101010101" charset="-122"/>
                <a:ea typeface="华文楷体" panose="02010600040101010101" charset="-122"/>
                <a:cs typeface="华文楷体" panose="02010600040101010101" charset="-122"/>
              </a:rPr>
              <a:t>      我相信，只要13亿多中国人民始终发扬这种伟大创造精神，我们就一定能够创造出一个又一个人间奇迹！</a:t>
            </a:r>
            <a:endParaRPr lang="zh-CN" altLang="en-US" sz="3200" b="1">
              <a:latin typeface="华文楷体" panose="02010600040101010101" charset="-122"/>
              <a:ea typeface="华文楷体" panose="02010600040101010101" charset="-122"/>
              <a:cs typeface="华文楷体" panose="02010600040101010101"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499745" y="248285"/>
            <a:ext cx="11421745" cy="6954520"/>
          </a:xfrm>
          <a:prstGeom prst="rect">
            <a:avLst/>
          </a:prstGeom>
          <a:noFill/>
        </p:spPr>
        <p:txBody>
          <a:bodyPr wrap="square" rtlCol="0" anchor="t">
            <a:spAutoFit/>
          </a:bodyPr>
          <a:p>
            <a:pPr>
              <a:lnSpc>
                <a:spcPct val="110000"/>
              </a:lnSpc>
            </a:pPr>
            <a:r>
              <a:rPr lang="zh-CN" altLang="en-US" sz="3200" b="1">
                <a:latin typeface="华文楷体" panose="02010600040101010101" charset="-122"/>
                <a:ea typeface="华文楷体" panose="02010600040101010101" charset="-122"/>
                <a:cs typeface="华文楷体" panose="02010600040101010101" charset="-122"/>
              </a:rPr>
              <a:t>——中国人民是具有伟大奋斗精神的人民。</a:t>
            </a:r>
            <a:endParaRPr lang="zh-CN" altLang="en-US" sz="3200" b="1">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3200" b="1">
                <a:latin typeface="华文楷体" panose="02010600040101010101" charset="-122"/>
                <a:ea typeface="华文楷体" panose="02010600040101010101" charset="-122"/>
                <a:cs typeface="华文楷体" panose="02010600040101010101" charset="-122"/>
              </a:rPr>
              <a:t>      在几千年历史长河中，中国人民始终</a:t>
            </a:r>
            <a:r>
              <a:rPr lang="zh-CN" altLang="en-US" sz="3200" b="1">
                <a:solidFill>
                  <a:srgbClr val="FF0000"/>
                </a:solidFill>
                <a:latin typeface="华文楷体" panose="02010600040101010101" charset="-122"/>
                <a:ea typeface="华文楷体" panose="02010600040101010101" charset="-122"/>
                <a:cs typeface="华文楷体" panose="02010600040101010101" charset="-122"/>
              </a:rPr>
              <a:t>革故鼎新、自强不息</a:t>
            </a:r>
            <a:r>
              <a:rPr lang="zh-CN" altLang="en-US" sz="3200" b="1">
                <a:latin typeface="华文楷体" panose="02010600040101010101" charset="-122"/>
                <a:ea typeface="华文楷体" panose="02010600040101010101" charset="-122"/>
                <a:cs typeface="华文楷体" panose="02010600040101010101" charset="-122"/>
              </a:rPr>
              <a:t>，</a:t>
            </a:r>
            <a:endParaRPr lang="zh-CN" altLang="en-US" sz="3200" b="1">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3200" b="1">
                <a:solidFill>
                  <a:srgbClr val="0000CC"/>
                </a:solidFill>
                <a:latin typeface="华文楷体" panose="02010600040101010101" charset="-122"/>
                <a:ea typeface="华文楷体" panose="02010600040101010101" charset="-122"/>
                <a:cs typeface="华文楷体" panose="02010600040101010101" charset="-122"/>
              </a:rPr>
              <a:t>      开发和建设了祖国辽阔秀丽的大好河山，开拓了波涛万顷的辽阔海疆，开垦了物产丰富的广袤粮田，治理了桀骜不驯的千百条大江大河，战胜了数不清的自然灾害，建设了星罗棋布的城镇乡村，发展了门类齐全的产业，形成了多姿多彩的生活。中国人民自古就明白，世界上没有坐享其成的好事，要幸福就要奋斗。</a:t>
            </a:r>
            <a:endParaRPr lang="zh-CN" altLang="en-US" sz="3200" b="1">
              <a:solidFill>
                <a:srgbClr val="0000CC"/>
              </a:solidFill>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3200" b="1">
                <a:latin typeface="华文楷体" panose="02010600040101010101" charset="-122"/>
                <a:ea typeface="华文楷体" panose="02010600040101010101" charset="-122"/>
                <a:cs typeface="华文楷体" panose="02010600040101010101" charset="-122"/>
              </a:rPr>
              <a:t>      今天，中国人民拥有的一切，凝聚着中国人的</a:t>
            </a:r>
            <a:r>
              <a:rPr lang="zh-CN" altLang="en-US" sz="3200" b="1">
                <a:solidFill>
                  <a:srgbClr val="FF0000"/>
                </a:solidFill>
                <a:latin typeface="华文楷体" panose="02010600040101010101" charset="-122"/>
                <a:ea typeface="华文楷体" panose="02010600040101010101" charset="-122"/>
                <a:cs typeface="华文楷体" panose="02010600040101010101" charset="-122"/>
              </a:rPr>
              <a:t>聪明才智</a:t>
            </a:r>
            <a:r>
              <a:rPr lang="zh-CN" altLang="en-US" sz="3200" b="1">
                <a:latin typeface="华文楷体" panose="02010600040101010101" charset="-122"/>
                <a:ea typeface="华文楷体" panose="02010600040101010101" charset="-122"/>
                <a:cs typeface="华文楷体" panose="02010600040101010101" charset="-122"/>
              </a:rPr>
              <a:t>，浸透着中国人的</a:t>
            </a:r>
            <a:r>
              <a:rPr lang="zh-CN" altLang="en-US" sz="3200" b="1">
                <a:solidFill>
                  <a:srgbClr val="FF0000"/>
                </a:solidFill>
                <a:latin typeface="华文楷体" panose="02010600040101010101" charset="-122"/>
                <a:ea typeface="华文楷体" panose="02010600040101010101" charset="-122"/>
                <a:cs typeface="华文楷体" panose="02010600040101010101" charset="-122"/>
              </a:rPr>
              <a:t>辛勤汗水</a:t>
            </a:r>
            <a:r>
              <a:rPr lang="zh-CN" altLang="en-US" sz="3200" b="1">
                <a:latin typeface="华文楷体" panose="02010600040101010101" charset="-122"/>
                <a:ea typeface="华文楷体" panose="02010600040101010101" charset="-122"/>
                <a:cs typeface="华文楷体" panose="02010600040101010101" charset="-122"/>
              </a:rPr>
              <a:t>，蕴涵着中国人的</a:t>
            </a:r>
            <a:r>
              <a:rPr lang="zh-CN" altLang="en-US" sz="3200" b="1">
                <a:solidFill>
                  <a:srgbClr val="FF0000"/>
                </a:solidFill>
                <a:latin typeface="华文楷体" panose="02010600040101010101" charset="-122"/>
                <a:ea typeface="华文楷体" panose="02010600040101010101" charset="-122"/>
                <a:cs typeface="华文楷体" panose="02010600040101010101" charset="-122"/>
              </a:rPr>
              <a:t>巨大牺牲</a:t>
            </a:r>
            <a:r>
              <a:rPr lang="zh-CN" altLang="en-US" sz="3200" b="1">
                <a:latin typeface="华文楷体" panose="02010600040101010101" charset="-122"/>
                <a:ea typeface="华文楷体" panose="02010600040101010101" charset="-122"/>
                <a:cs typeface="华文楷体" panose="02010600040101010101" charset="-122"/>
              </a:rPr>
              <a:t>。</a:t>
            </a:r>
            <a:endParaRPr lang="zh-CN" altLang="en-US" sz="3200" b="1">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3200" b="1">
                <a:latin typeface="华文楷体" panose="02010600040101010101" charset="-122"/>
                <a:ea typeface="华文楷体" panose="02010600040101010101" charset="-122"/>
                <a:cs typeface="华文楷体" panose="02010600040101010101" charset="-122"/>
              </a:rPr>
              <a:t>      我相信，只要13亿多中国人民始终发扬这种伟大奋斗精神，我们就一定能够达到创造人民更加美好生活的宏伟目标！</a:t>
            </a:r>
            <a:endParaRPr lang="zh-CN" altLang="en-US"/>
          </a:p>
          <a:p>
            <a:endParaRPr lang="zh-CN"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499110" y="32385"/>
            <a:ext cx="11191875" cy="6985635"/>
          </a:xfrm>
          <a:prstGeom prst="rect">
            <a:avLst/>
          </a:prstGeom>
          <a:noFill/>
        </p:spPr>
        <p:txBody>
          <a:bodyPr wrap="square" rtlCol="0" anchor="t">
            <a:spAutoFit/>
          </a:bodyPr>
          <a:p>
            <a:pPr algn="l">
              <a:buClrTx/>
              <a:buSzTx/>
              <a:buFontTx/>
            </a:pPr>
            <a:r>
              <a:rPr lang="zh-CN" altLang="en-US" sz="3200" b="1">
                <a:latin typeface="华文楷体" panose="02010600040101010101" charset="-122"/>
                <a:ea typeface="华文楷体" panose="02010600040101010101" charset="-122"/>
                <a:cs typeface="华文楷体" panose="02010600040101010101" charset="-122"/>
              </a:rPr>
              <a:t>——中国人民是具有伟大团结精神的人民。</a:t>
            </a:r>
            <a:endParaRPr lang="zh-CN" altLang="en-US" sz="3200" b="1">
              <a:latin typeface="华文楷体" panose="02010600040101010101" charset="-122"/>
              <a:ea typeface="华文楷体" panose="02010600040101010101" charset="-122"/>
              <a:cs typeface="华文楷体" panose="02010600040101010101" charset="-122"/>
            </a:endParaRPr>
          </a:p>
          <a:p>
            <a:pPr algn="l">
              <a:buClrTx/>
              <a:buSzTx/>
              <a:buFontTx/>
            </a:pPr>
            <a:r>
              <a:rPr lang="zh-CN" altLang="en-US" sz="3200" b="1">
                <a:latin typeface="华文楷体" panose="02010600040101010101" charset="-122"/>
                <a:ea typeface="华文楷体" panose="02010600040101010101" charset="-122"/>
                <a:cs typeface="华文楷体" panose="02010600040101010101" charset="-122"/>
              </a:rPr>
              <a:t>      在几千年历史长河中，中国人民</a:t>
            </a:r>
            <a:r>
              <a:rPr lang="zh-CN" altLang="en-US" sz="3200" b="1">
                <a:solidFill>
                  <a:srgbClr val="FF0000"/>
                </a:solidFill>
                <a:latin typeface="华文楷体" panose="02010600040101010101" charset="-122"/>
                <a:ea typeface="华文楷体" panose="02010600040101010101" charset="-122"/>
                <a:cs typeface="华文楷体" panose="02010600040101010101" charset="-122"/>
              </a:rPr>
              <a:t>始终团结一心、同舟共济</a:t>
            </a:r>
            <a:r>
              <a:rPr lang="zh-CN" altLang="en-US" sz="3200" b="1">
                <a:latin typeface="华文楷体" panose="02010600040101010101" charset="-122"/>
                <a:ea typeface="华文楷体" panose="02010600040101010101" charset="-122"/>
                <a:cs typeface="华文楷体" panose="02010600040101010101" charset="-122"/>
              </a:rPr>
              <a:t>，</a:t>
            </a:r>
            <a:endParaRPr lang="zh-CN" altLang="en-US" sz="3200" b="1">
              <a:latin typeface="华文楷体" panose="02010600040101010101" charset="-122"/>
              <a:ea typeface="华文楷体" panose="02010600040101010101" charset="-122"/>
              <a:cs typeface="华文楷体" panose="02010600040101010101" charset="-122"/>
            </a:endParaRPr>
          </a:p>
          <a:p>
            <a:pPr algn="l">
              <a:buClrTx/>
              <a:buSzTx/>
              <a:buFontTx/>
            </a:pPr>
            <a:r>
              <a:rPr lang="zh-CN" altLang="en-US" sz="3200" b="1">
                <a:solidFill>
                  <a:srgbClr val="0000CC"/>
                </a:solidFill>
                <a:latin typeface="华文楷体" panose="02010600040101010101" charset="-122"/>
                <a:ea typeface="华文楷体" panose="02010600040101010101" charset="-122"/>
                <a:cs typeface="华文楷体" panose="02010600040101010101" charset="-122"/>
              </a:rPr>
              <a:t>      建立了统一的多民族国家，发展了56个民族多元一体、交织交融的融洽民族关系，形成了守望相助的中华民族大家庭。特别是近代以后，在外来侵略寇急祸重的严峻形势下，我国各族人民手挽着手、肩并着肩，英勇奋斗，浴血奋战，打败了一切穷凶极恶的侵略者，捍卫了民族独立和自由，共同书写了中华民族保卫祖国、抵御外侮的壮丽史诗。</a:t>
            </a:r>
            <a:endParaRPr lang="zh-CN" altLang="en-US" sz="3200" b="1">
              <a:solidFill>
                <a:srgbClr val="0000CC"/>
              </a:solidFill>
              <a:latin typeface="华文楷体" panose="02010600040101010101" charset="-122"/>
              <a:ea typeface="华文楷体" panose="02010600040101010101" charset="-122"/>
              <a:cs typeface="华文楷体" panose="02010600040101010101" charset="-122"/>
            </a:endParaRPr>
          </a:p>
          <a:p>
            <a:pPr algn="l">
              <a:buClrTx/>
              <a:buSzTx/>
              <a:buFontTx/>
            </a:pPr>
            <a:r>
              <a:rPr lang="zh-CN" altLang="en-US" sz="3200" b="1">
                <a:latin typeface="华文楷体" panose="02010600040101010101" charset="-122"/>
                <a:ea typeface="华文楷体" panose="02010600040101010101" charset="-122"/>
                <a:cs typeface="华文楷体" panose="02010600040101010101" charset="-122"/>
              </a:rPr>
              <a:t>      今天，中国取得的令世人瞩目的发展成就，更是全国各族人民</a:t>
            </a:r>
            <a:r>
              <a:rPr lang="zh-CN" altLang="en-US" sz="3200" b="1">
                <a:solidFill>
                  <a:srgbClr val="FF0000"/>
                </a:solidFill>
                <a:latin typeface="华文楷体" panose="02010600040101010101" charset="-122"/>
                <a:ea typeface="华文楷体" panose="02010600040101010101" charset="-122"/>
                <a:cs typeface="华文楷体" panose="02010600040101010101" charset="-122"/>
              </a:rPr>
              <a:t>同心同德、同心同向努力</a:t>
            </a:r>
            <a:r>
              <a:rPr lang="zh-CN" altLang="en-US" sz="3200" b="1">
                <a:latin typeface="华文楷体" panose="02010600040101010101" charset="-122"/>
                <a:ea typeface="华文楷体" panose="02010600040101010101" charset="-122"/>
                <a:cs typeface="华文楷体" panose="02010600040101010101" charset="-122"/>
              </a:rPr>
              <a:t>的结果。中国人民从亲身经历中深刻认识到，团结就是力量，团结才能前进，一个四分五裂的国家不可能发展进步。</a:t>
            </a:r>
            <a:endParaRPr lang="zh-CN" altLang="en-US" sz="3200" b="1">
              <a:latin typeface="华文楷体" panose="02010600040101010101" charset="-122"/>
              <a:ea typeface="华文楷体" panose="02010600040101010101" charset="-122"/>
              <a:cs typeface="华文楷体" panose="02010600040101010101" charset="-122"/>
            </a:endParaRPr>
          </a:p>
          <a:p>
            <a:pPr algn="l">
              <a:buClrTx/>
              <a:buSzTx/>
              <a:buFontTx/>
            </a:pPr>
            <a:r>
              <a:rPr lang="zh-CN" altLang="en-US" sz="3200" b="1">
                <a:latin typeface="华文楷体" panose="02010600040101010101" charset="-122"/>
                <a:ea typeface="华文楷体" panose="02010600040101010101" charset="-122"/>
                <a:cs typeface="华文楷体" panose="02010600040101010101" charset="-122"/>
              </a:rPr>
              <a:t>      我相信，只要13亿多中国人民始终发扬这种伟大团结精神，我们就一定能够形成勇往直前、无坚不摧的强大力量！</a:t>
            </a:r>
            <a:endParaRPr lang="zh-CN" altLang="en-US" sz="3200" b="1">
              <a:latin typeface="华文楷体" panose="02010600040101010101" charset="-122"/>
              <a:ea typeface="华文楷体" panose="02010600040101010101" charset="-122"/>
              <a:cs typeface="华文楷体" panose="02010600040101010101"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344805" y="152400"/>
            <a:ext cx="11501120" cy="6554470"/>
          </a:xfrm>
          <a:prstGeom prst="rect">
            <a:avLst/>
          </a:prstGeom>
          <a:noFill/>
        </p:spPr>
        <p:txBody>
          <a:bodyPr wrap="square" rtlCol="0" anchor="t">
            <a:spAutoFit/>
          </a:bodyPr>
          <a:p>
            <a:pPr>
              <a:lnSpc>
                <a:spcPct val="100000"/>
              </a:lnSpc>
            </a:pPr>
            <a:r>
              <a:rPr lang="zh-CN" altLang="en-US" sz="3000" b="1">
                <a:latin typeface="华文楷体" panose="02010600040101010101" charset="-122"/>
                <a:ea typeface="华文楷体" panose="02010600040101010101" charset="-122"/>
                <a:cs typeface="华文楷体" panose="02010600040101010101" charset="-122"/>
              </a:rPr>
              <a:t>——中国人民是具有伟大梦想精神的人民。</a:t>
            </a:r>
            <a:endParaRPr lang="zh-CN" altLang="en-US" sz="3000" b="1">
              <a:latin typeface="华文楷体" panose="02010600040101010101" charset="-122"/>
              <a:ea typeface="华文楷体" panose="02010600040101010101" charset="-122"/>
              <a:cs typeface="华文楷体" panose="02010600040101010101" charset="-122"/>
            </a:endParaRPr>
          </a:p>
          <a:p>
            <a:pPr>
              <a:lnSpc>
                <a:spcPct val="100000"/>
              </a:lnSpc>
            </a:pPr>
            <a:r>
              <a:rPr lang="zh-CN" altLang="en-US" sz="3000" b="1">
                <a:latin typeface="华文楷体" panose="02010600040101010101" charset="-122"/>
                <a:ea typeface="华文楷体" panose="02010600040101010101" charset="-122"/>
                <a:cs typeface="华文楷体" panose="02010600040101010101" charset="-122"/>
              </a:rPr>
              <a:t>      在几千年历史长河中，中国人民始终</a:t>
            </a:r>
            <a:r>
              <a:rPr lang="zh-CN" altLang="en-US" sz="3000" b="1">
                <a:solidFill>
                  <a:srgbClr val="FF0000"/>
                </a:solidFill>
                <a:latin typeface="华文楷体" panose="02010600040101010101" charset="-122"/>
                <a:ea typeface="华文楷体" panose="02010600040101010101" charset="-122"/>
                <a:cs typeface="华文楷体" panose="02010600040101010101" charset="-122"/>
              </a:rPr>
              <a:t>心怀梦想、不懈追求</a:t>
            </a:r>
            <a:r>
              <a:rPr lang="zh-CN" altLang="en-US" sz="3000" b="1">
                <a:latin typeface="华文楷体" panose="02010600040101010101" charset="-122"/>
                <a:ea typeface="华文楷体" panose="02010600040101010101" charset="-122"/>
                <a:cs typeface="华文楷体" panose="02010600040101010101" charset="-122"/>
              </a:rPr>
              <a:t>，</a:t>
            </a:r>
            <a:endParaRPr lang="zh-CN" altLang="en-US" sz="3000" b="1">
              <a:latin typeface="华文楷体" panose="02010600040101010101" charset="-122"/>
              <a:ea typeface="华文楷体" panose="02010600040101010101" charset="-122"/>
              <a:cs typeface="华文楷体" panose="02010600040101010101" charset="-122"/>
            </a:endParaRPr>
          </a:p>
          <a:p>
            <a:pPr>
              <a:lnSpc>
                <a:spcPct val="100000"/>
              </a:lnSpc>
            </a:pPr>
            <a:r>
              <a:rPr lang="zh-CN" altLang="en-US" sz="3000" b="1">
                <a:solidFill>
                  <a:srgbClr val="0000CC"/>
                </a:solidFill>
                <a:latin typeface="华文楷体" panose="02010600040101010101" charset="-122"/>
                <a:ea typeface="华文楷体" panose="02010600040101010101" charset="-122"/>
                <a:cs typeface="华文楷体" panose="02010600040101010101" charset="-122"/>
              </a:rPr>
              <a:t>      我们不仅形成了小康生活的理念，而且秉持天下为公的情怀，盘古开天、女娲补天、伏羲画卦、神农尝草、夸父追日、精卫填海、愚公移山等我国古代神话深刻反映了中国人民勇于追求和实现梦想的执着精神。中国人民相信，山再高，往上攀，总能登顶；路再长，走下去，定能到达。近代以来，实现中华民族伟大复兴成为中华民族最伟大的梦想，中国人民百折不挠、坚忍不拔，以同敌人血战到底的气概、在自力更生的基础上光复旧物的决心、自立于世界民族之林的能力，为实现这个伟大梦想进行了170多年的持续奋斗。</a:t>
            </a:r>
            <a:endParaRPr lang="zh-CN" altLang="en-US" sz="3000" b="1">
              <a:solidFill>
                <a:srgbClr val="0000CC"/>
              </a:solidFill>
              <a:latin typeface="华文楷体" panose="02010600040101010101" charset="-122"/>
              <a:ea typeface="华文楷体" panose="02010600040101010101" charset="-122"/>
              <a:cs typeface="华文楷体" panose="02010600040101010101" charset="-122"/>
            </a:endParaRPr>
          </a:p>
          <a:p>
            <a:pPr>
              <a:lnSpc>
                <a:spcPct val="100000"/>
              </a:lnSpc>
            </a:pPr>
            <a:r>
              <a:rPr lang="zh-CN" altLang="en-US" sz="3000" b="1">
                <a:latin typeface="华文楷体" panose="02010600040101010101" charset="-122"/>
                <a:ea typeface="华文楷体" panose="02010600040101010101" charset="-122"/>
                <a:cs typeface="华文楷体" panose="02010600040101010101" charset="-122"/>
              </a:rPr>
              <a:t>      今天，中国人民比历史上任何时期都更接近、更有信心和能力</a:t>
            </a:r>
            <a:r>
              <a:rPr lang="zh-CN" altLang="en-US" sz="3000" b="1">
                <a:solidFill>
                  <a:srgbClr val="FF0000"/>
                </a:solidFill>
                <a:latin typeface="华文楷体" panose="02010600040101010101" charset="-122"/>
                <a:ea typeface="华文楷体" panose="02010600040101010101" charset="-122"/>
                <a:cs typeface="华文楷体" panose="02010600040101010101" charset="-122"/>
              </a:rPr>
              <a:t>实现中华民族伟大复兴</a:t>
            </a:r>
            <a:r>
              <a:rPr lang="zh-CN" altLang="en-US" sz="3000" b="1">
                <a:latin typeface="华文楷体" panose="02010600040101010101" charset="-122"/>
                <a:ea typeface="华文楷体" panose="02010600040101010101" charset="-122"/>
                <a:cs typeface="华文楷体" panose="02010600040101010101" charset="-122"/>
              </a:rPr>
              <a:t>。</a:t>
            </a:r>
            <a:endParaRPr lang="zh-CN" altLang="en-US" sz="3000" b="1">
              <a:latin typeface="华文楷体" panose="02010600040101010101" charset="-122"/>
              <a:ea typeface="华文楷体" panose="02010600040101010101" charset="-122"/>
              <a:cs typeface="华文楷体" panose="02010600040101010101" charset="-122"/>
            </a:endParaRPr>
          </a:p>
          <a:p>
            <a:pPr>
              <a:lnSpc>
                <a:spcPct val="100000"/>
              </a:lnSpc>
            </a:pPr>
            <a:r>
              <a:rPr lang="zh-CN" altLang="en-US" sz="3000" b="1">
                <a:latin typeface="华文楷体" panose="02010600040101010101" charset="-122"/>
                <a:ea typeface="华文楷体" panose="02010600040101010101" charset="-122"/>
                <a:cs typeface="华文楷体" panose="02010600040101010101" charset="-122"/>
              </a:rPr>
              <a:t>      我相信，只要13亿多中国人民始终发扬这种伟大梦想精神，我们就一定能够实现中华民族伟大复兴！</a:t>
            </a:r>
            <a:endParaRPr lang="zh-CN" altLang="en-US" sz="30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4658" y="554371"/>
            <a:ext cx="11161240" cy="72072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2.</a:t>
            </a:r>
            <a:r>
              <a:rPr lang="zh-CN" altLang="zh-CN" sz="2600" b="1" kern="100" dirty="0">
                <a:latin typeface="+mj-ea"/>
                <a:ea typeface="+mj-ea"/>
                <a:cs typeface="Courier New" panose="02070309020205020404"/>
              </a:rPr>
              <a:t>基本内涵</a:t>
            </a:r>
            <a:endParaRPr lang="zh-CN" altLang="zh-CN" sz="2600" b="1" kern="100" dirty="0">
              <a:latin typeface="+mj-ea"/>
              <a:ea typeface="+mj-ea"/>
              <a:cs typeface="Courier New" panose="02070309020205020404"/>
            </a:endParaRPr>
          </a:p>
        </p:txBody>
      </p:sp>
      <p:graphicFrame>
        <p:nvGraphicFramePr>
          <p:cNvPr id="4" name="表格 3"/>
          <p:cNvGraphicFramePr>
            <a:graphicFrameLocks noGrp="1"/>
          </p:cNvGraphicFramePr>
          <p:nvPr/>
        </p:nvGraphicFramePr>
        <p:xfrm>
          <a:off x="961998" y="1646297"/>
          <a:ext cx="10267315" cy="3566160"/>
        </p:xfrm>
        <a:graphic>
          <a:graphicData uri="http://schemas.openxmlformats.org/drawingml/2006/table">
            <a:tbl>
              <a:tblPr/>
              <a:tblGrid>
                <a:gridCol w="1237443"/>
                <a:gridCol w="9029700"/>
              </a:tblGrid>
              <a:tr h="1277903">
                <a:tc>
                  <a:txBody>
                    <a:bodyPr/>
                    <a:lstStyle/>
                    <a:p>
                      <a:pPr marL="71755" algn="ctr">
                        <a:lnSpc>
                          <a:spcPct val="180000"/>
                        </a:lnSpc>
                        <a:spcAft>
                          <a:spcPts val="0"/>
                        </a:spcAft>
                      </a:pPr>
                      <a:r>
                        <a:rPr lang="zh-CN" sz="2800" kern="100" baseline="0" dirty="0" smtClean="0">
                          <a:solidFill>
                            <a:srgbClr val="FF0000"/>
                          </a:solidFill>
                          <a:effectLst/>
                          <a:latin typeface="Times New Roman" panose="02020603050405020304"/>
                          <a:ea typeface="微软雅黑" panose="020B0503020204020204" pitchFamily="34" charset="-122"/>
                          <a:cs typeface="Times New Roman" panose="02020603050405020304"/>
                        </a:rPr>
                        <a:t>伟大创造精神</a:t>
                      </a:r>
                      <a:endParaRPr lang="zh-CN" sz="2800" kern="100" baseline="0" dirty="0" smtClean="0">
                        <a:solidFill>
                          <a:srgbClr val="FF0000"/>
                        </a:solidFill>
                        <a:effectLst/>
                        <a:latin typeface="Times New Roman" panose="02020603050405020304"/>
                        <a:ea typeface="微软雅黑" panose="020B0503020204020204" pitchFamily="34" charset="-122"/>
                        <a:cs typeface="Times New Roman" panose="020206030504050203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80000"/>
                        </a:lnSpc>
                        <a:spcAft>
                          <a:spcPts val="0"/>
                        </a:spcAft>
                      </a:pPr>
                      <a:r>
                        <a:rPr lang="zh-CN" sz="2800" kern="100" baseline="0" dirty="0">
                          <a:effectLst/>
                          <a:latin typeface="华文楷体" panose="02010600040101010101" charset="-122"/>
                          <a:ea typeface="华文楷体" panose="02010600040101010101" charset="-122"/>
                          <a:cs typeface="Times New Roman" panose="02020603050405020304"/>
                        </a:rPr>
                        <a:t>在几千年历史长河中，中国人民始终</a:t>
                      </a:r>
                      <a:r>
                        <a:rPr lang="zh-CN" sz="2800" b="1" kern="100" baseline="0" dirty="0">
                          <a:solidFill>
                            <a:srgbClr val="0000CC"/>
                          </a:solidFill>
                          <a:effectLst/>
                          <a:latin typeface="华文楷体" panose="02010600040101010101" charset="-122"/>
                          <a:ea typeface="华文楷体" panose="02010600040101010101" charset="-122"/>
                          <a:cs typeface="Times New Roman" panose="02020603050405020304"/>
                        </a:rPr>
                        <a:t>辛勤劳作、发明创造</a:t>
                      </a:r>
                      <a:r>
                        <a:rPr lang="zh-CN" sz="2800" kern="100" baseline="0" dirty="0">
                          <a:effectLst/>
                          <a:latin typeface="华文楷体" panose="02010600040101010101" charset="-122"/>
                          <a:ea typeface="华文楷体" panose="02010600040101010101" charset="-122"/>
                          <a:cs typeface="Times New Roman" panose="02020603050405020304"/>
                        </a:rPr>
                        <a:t>。</a:t>
                      </a:r>
                      <a:endParaRPr lang="zh-CN" sz="2800" kern="100" baseline="0" dirty="0">
                        <a:effectLst/>
                        <a:latin typeface="华文楷体" panose="02010600040101010101" charset="-122"/>
                        <a:ea typeface="华文楷体" panose="02010600040101010101" charset="-122"/>
                        <a:cs typeface="Times New Roman" panose="02020603050405020304"/>
                      </a:endParaRPr>
                    </a:p>
                    <a:p>
                      <a:pPr marL="71755" algn="l">
                        <a:lnSpc>
                          <a:spcPct val="180000"/>
                        </a:lnSpc>
                        <a:spcAft>
                          <a:spcPts val="0"/>
                        </a:spcAft>
                      </a:pPr>
                      <a:r>
                        <a:rPr lang="zh-CN" sz="2800" kern="100" baseline="0" dirty="0">
                          <a:effectLst/>
                          <a:latin typeface="华文楷体" panose="02010600040101010101" charset="-122"/>
                          <a:ea typeface="华文楷体" panose="02010600040101010101" charset="-122"/>
                          <a:cs typeface="Times New Roman" panose="02020603050405020304"/>
                        </a:rPr>
                        <a:t>今天，中国人民的创造精神正在前所未有地迸发出来，推动我国日新月异向前发展，大踏步走在世界前列</a:t>
                      </a:r>
                      <a:endParaRPr lang="zh-CN" sz="2800" kern="100" baseline="0" dirty="0">
                        <a:effectLst/>
                        <a:latin typeface="华文楷体" panose="02010600040101010101" charset="-122"/>
                        <a:ea typeface="华文楷体" panose="02010600040101010101" charset="-122"/>
                        <a:cs typeface="Times New Roman" panose="020206030504050203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7903">
                <a:tc>
                  <a:txBody>
                    <a:bodyPr/>
                    <a:lstStyle/>
                    <a:p>
                      <a:pPr marL="71755" algn="ctr">
                        <a:lnSpc>
                          <a:spcPct val="180000"/>
                        </a:lnSpc>
                        <a:spcAft>
                          <a:spcPts val="0"/>
                        </a:spcAft>
                      </a:pPr>
                      <a:r>
                        <a:rPr lang="zh-CN" sz="2800" kern="100" baseline="0" dirty="0" smtClean="0">
                          <a:solidFill>
                            <a:srgbClr val="FF0000"/>
                          </a:solidFill>
                          <a:effectLst/>
                          <a:latin typeface="Times New Roman" panose="02020603050405020304"/>
                          <a:ea typeface="微软雅黑" panose="020B0503020204020204" pitchFamily="34" charset="-122"/>
                          <a:cs typeface="Times New Roman" panose="02020603050405020304"/>
                        </a:rPr>
                        <a:t>伟大奋斗精神</a:t>
                      </a:r>
                      <a:endParaRPr lang="zh-CN" sz="2800" kern="100" baseline="0" dirty="0" smtClean="0">
                        <a:solidFill>
                          <a:srgbClr val="FF0000"/>
                        </a:solidFill>
                        <a:effectLst/>
                        <a:latin typeface="Times New Roman" panose="02020603050405020304"/>
                        <a:ea typeface="微软雅黑" panose="020B0503020204020204" pitchFamily="34" charset="-122"/>
                        <a:cs typeface="Times New Roman" panose="020206030504050203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80000"/>
                        </a:lnSpc>
                        <a:spcAft>
                          <a:spcPts val="0"/>
                        </a:spcAft>
                      </a:pPr>
                      <a:r>
                        <a:rPr lang="zh-CN" sz="2800" kern="100" baseline="0" dirty="0">
                          <a:effectLst/>
                          <a:latin typeface="华文楷体" panose="02010600040101010101" charset="-122"/>
                          <a:ea typeface="华文楷体" panose="02010600040101010101" charset="-122"/>
                          <a:cs typeface="Times New Roman" panose="02020603050405020304"/>
                        </a:rPr>
                        <a:t>在几千年历史长河中，中国人民始终</a:t>
                      </a:r>
                      <a:r>
                        <a:rPr lang="zh-CN" sz="2800" b="1" kern="100" baseline="0" dirty="0">
                          <a:solidFill>
                            <a:srgbClr val="0000CC"/>
                          </a:solidFill>
                          <a:effectLst/>
                          <a:latin typeface="华文楷体" panose="02010600040101010101" charset="-122"/>
                          <a:ea typeface="华文楷体" panose="02010600040101010101" charset="-122"/>
                          <a:cs typeface="Times New Roman" panose="02020603050405020304"/>
                        </a:rPr>
                        <a:t>革故鼎新、自强不息</a:t>
                      </a:r>
                      <a:r>
                        <a:rPr lang="zh-CN" sz="2800" kern="100" baseline="0" dirty="0">
                          <a:effectLst/>
                          <a:latin typeface="华文楷体" panose="02010600040101010101" charset="-122"/>
                          <a:ea typeface="华文楷体" panose="02010600040101010101" charset="-122"/>
                          <a:cs typeface="Times New Roman" panose="02020603050405020304"/>
                        </a:rPr>
                        <a:t>。</a:t>
                      </a:r>
                      <a:endParaRPr lang="zh-CN" sz="2800" kern="100" baseline="0" dirty="0">
                        <a:effectLst/>
                        <a:latin typeface="华文楷体" panose="02010600040101010101" charset="-122"/>
                        <a:ea typeface="华文楷体" panose="02010600040101010101" charset="-122"/>
                        <a:cs typeface="Times New Roman" panose="02020603050405020304"/>
                      </a:endParaRPr>
                    </a:p>
                    <a:p>
                      <a:pPr marL="71755" algn="l">
                        <a:lnSpc>
                          <a:spcPct val="180000"/>
                        </a:lnSpc>
                        <a:spcAft>
                          <a:spcPts val="0"/>
                        </a:spcAft>
                      </a:pPr>
                      <a:r>
                        <a:rPr lang="zh-CN" sz="2800" kern="100" baseline="0" dirty="0">
                          <a:effectLst/>
                          <a:latin typeface="华文楷体" panose="02010600040101010101" charset="-122"/>
                          <a:ea typeface="华文楷体" panose="02010600040101010101" charset="-122"/>
                          <a:cs typeface="Times New Roman" panose="02020603050405020304"/>
                        </a:rPr>
                        <a:t>今天，中国人民拥有的一切，凝聚着中国人的聪明才智，浸透着中国人的辛勤汗水，蕴含着中国人的巨大牺牲</a:t>
                      </a:r>
                      <a:endParaRPr lang="zh-CN" sz="2800" kern="100" baseline="0" dirty="0">
                        <a:effectLst/>
                        <a:latin typeface="华文楷体" panose="02010600040101010101" charset="-122"/>
                        <a:ea typeface="华文楷体" panose="02010600040101010101" charset="-122"/>
                        <a:cs typeface="Times New Roman" panose="020206030504050203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1123405" y="468789"/>
          <a:ext cx="9943603" cy="4160520"/>
        </p:xfrm>
        <a:graphic>
          <a:graphicData uri="http://schemas.openxmlformats.org/drawingml/2006/table">
            <a:tbl>
              <a:tblPr/>
              <a:tblGrid>
                <a:gridCol w="1309451"/>
                <a:gridCol w="8634152"/>
              </a:tblGrid>
              <a:tr h="1463779">
                <a:tc>
                  <a:txBody>
                    <a:bodyPr/>
                    <a:lstStyle/>
                    <a:p>
                      <a:pPr marL="71755" algn="ctr">
                        <a:lnSpc>
                          <a:spcPct val="180000"/>
                        </a:lnSpc>
                        <a:spcAft>
                          <a:spcPts val="0"/>
                        </a:spcAft>
                        <a:buClrTx/>
                        <a:buSzTx/>
                        <a:buFontTx/>
                      </a:pPr>
                      <a:r>
                        <a:rPr lang="zh-CN" sz="2800" kern="100" baseline="0" dirty="0" smtClean="0">
                          <a:solidFill>
                            <a:srgbClr val="FF0000"/>
                          </a:solidFill>
                          <a:effectLst/>
                          <a:latin typeface="Times New Roman" panose="02020603050405020304"/>
                          <a:ea typeface="微软雅黑" panose="020B0503020204020204" pitchFamily="34" charset="-122"/>
                          <a:cs typeface="Times New Roman" panose="02020603050405020304"/>
                        </a:rPr>
                        <a:t>伟大团结精神</a:t>
                      </a:r>
                      <a:endParaRPr lang="zh-CN" sz="2800" kern="100" baseline="0" dirty="0" smtClean="0">
                        <a:solidFill>
                          <a:srgbClr val="FF0000"/>
                        </a:solidFill>
                        <a:effectLst/>
                        <a:latin typeface="Times New Roman" panose="02020603050405020304"/>
                        <a:ea typeface="微软雅黑" panose="020B0503020204020204" pitchFamily="34" charset="-122"/>
                        <a:cs typeface="Times New Roman" panose="020206030504050203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90000"/>
                        </a:lnSpc>
                        <a:spcAft>
                          <a:spcPts val="0"/>
                        </a:spcAft>
                      </a:pPr>
                      <a:r>
                        <a:rPr lang="zh-CN" sz="2600" kern="100" baseline="0" dirty="0">
                          <a:effectLst/>
                          <a:latin typeface="华文楷体" panose="02010600040101010101" charset="-122"/>
                          <a:ea typeface="华文楷体" panose="02010600040101010101" charset="-122"/>
                          <a:cs typeface="Times New Roman" panose="02020603050405020304"/>
                        </a:rPr>
                        <a:t>在几千年历史长河中，中国人民始终</a:t>
                      </a:r>
                      <a:r>
                        <a:rPr lang="zh-CN" sz="2600" b="1" kern="100" baseline="0" dirty="0">
                          <a:solidFill>
                            <a:srgbClr val="0000CC"/>
                          </a:solidFill>
                          <a:effectLst/>
                          <a:latin typeface="华文楷体" panose="02010600040101010101" charset="-122"/>
                          <a:ea typeface="华文楷体" panose="02010600040101010101" charset="-122"/>
                          <a:cs typeface="Times New Roman" panose="02020603050405020304"/>
                        </a:rPr>
                        <a:t>团结一心、同舟共济</a:t>
                      </a:r>
                      <a:r>
                        <a:rPr lang="zh-CN" sz="2600" kern="100" baseline="0" dirty="0">
                          <a:effectLst/>
                          <a:latin typeface="华文楷体" panose="02010600040101010101" charset="-122"/>
                          <a:ea typeface="华文楷体" panose="02010600040101010101" charset="-122"/>
                          <a:cs typeface="Times New Roman" panose="02020603050405020304"/>
                        </a:rPr>
                        <a:t>，建立了统一的多民族国家。</a:t>
                      </a:r>
                      <a:endParaRPr lang="zh-CN" sz="2600" kern="100" baseline="0" dirty="0">
                        <a:effectLst/>
                        <a:latin typeface="华文楷体" panose="02010600040101010101" charset="-122"/>
                        <a:ea typeface="华文楷体" panose="02010600040101010101" charset="-122"/>
                        <a:cs typeface="Times New Roman" panose="02020603050405020304"/>
                      </a:endParaRPr>
                    </a:p>
                    <a:p>
                      <a:pPr marL="71755" algn="l">
                        <a:lnSpc>
                          <a:spcPct val="190000"/>
                        </a:lnSpc>
                        <a:spcAft>
                          <a:spcPts val="0"/>
                        </a:spcAft>
                      </a:pPr>
                      <a:r>
                        <a:rPr lang="zh-CN" sz="2600" kern="100" baseline="0" dirty="0">
                          <a:effectLst/>
                          <a:latin typeface="华文楷体" panose="02010600040101010101" charset="-122"/>
                          <a:ea typeface="华文楷体" panose="02010600040101010101" charset="-122"/>
                          <a:cs typeface="Times New Roman" panose="02020603050405020304"/>
                        </a:rPr>
                        <a:t>今天，中国取得的令世人瞩目的发展成就，更是全国各族人民同心同德、同心同向努力的结果</a:t>
                      </a:r>
                      <a:endParaRPr lang="zh-CN" sz="2600" kern="100" baseline="0" dirty="0">
                        <a:effectLst/>
                        <a:latin typeface="华文楷体" panose="02010600040101010101" charset="-122"/>
                        <a:ea typeface="华文楷体" panose="02010600040101010101" charset="-122"/>
                        <a:cs typeface="Courier New" panose="020703090202050204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2026">
                <a:tc>
                  <a:txBody>
                    <a:bodyPr/>
                    <a:lstStyle/>
                    <a:p>
                      <a:pPr marL="71755" algn="ctr">
                        <a:lnSpc>
                          <a:spcPct val="180000"/>
                        </a:lnSpc>
                        <a:spcAft>
                          <a:spcPts val="0"/>
                        </a:spcAft>
                        <a:buClrTx/>
                        <a:buSzTx/>
                        <a:buFontTx/>
                      </a:pPr>
                      <a:r>
                        <a:rPr lang="zh-CN" sz="2800" kern="100" baseline="0" dirty="0" smtClean="0">
                          <a:solidFill>
                            <a:srgbClr val="FF0000"/>
                          </a:solidFill>
                          <a:effectLst/>
                          <a:latin typeface="Times New Roman" panose="02020603050405020304"/>
                          <a:ea typeface="微软雅黑" panose="020B0503020204020204" pitchFamily="34" charset="-122"/>
                          <a:cs typeface="Times New Roman" panose="02020603050405020304"/>
                        </a:rPr>
                        <a:t>伟大梦想精神</a:t>
                      </a:r>
                      <a:endParaRPr lang="zh-CN" sz="2800" kern="100" baseline="0" dirty="0" smtClean="0">
                        <a:solidFill>
                          <a:srgbClr val="FF0000"/>
                        </a:solidFill>
                        <a:effectLst/>
                        <a:latin typeface="Times New Roman" panose="02020603050405020304"/>
                        <a:ea typeface="微软雅黑" panose="020B0503020204020204" pitchFamily="34" charset="-122"/>
                        <a:cs typeface="Times New Roman" panose="020206030504050203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90000"/>
                        </a:lnSpc>
                        <a:spcAft>
                          <a:spcPts val="0"/>
                        </a:spcAft>
                      </a:pPr>
                      <a:r>
                        <a:rPr lang="zh-CN" sz="2600" kern="100" baseline="0" dirty="0">
                          <a:effectLst/>
                          <a:latin typeface="华文楷体" panose="02010600040101010101" charset="-122"/>
                          <a:ea typeface="华文楷体" panose="02010600040101010101" charset="-122"/>
                          <a:cs typeface="Times New Roman" panose="02020603050405020304"/>
                        </a:rPr>
                        <a:t>在几千年历史长河中，中国人民始终</a:t>
                      </a:r>
                      <a:r>
                        <a:rPr lang="zh-CN" sz="2600" b="1" kern="100" baseline="0" dirty="0">
                          <a:solidFill>
                            <a:srgbClr val="0000CC"/>
                          </a:solidFill>
                          <a:effectLst/>
                          <a:latin typeface="华文楷体" panose="02010600040101010101" charset="-122"/>
                          <a:ea typeface="华文楷体" panose="02010600040101010101" charset="-122"/>
                          <a:cs typeface="Times New Roman" panose="02020603050405020304"/>
                        </a:rPr>
                        <a:t>心怀梦想、不懈追求</a:t>
                      </a:r>
                      <a:r>
                        <a:rPr lang="zh-CN" sz="2600" kern="100" baseline="0" dirty="0">
                          <a:effectLst/>
                          <a:latin typeface="华文楷体" panose="02010600040101010101" charset="-122"/>
                          <a:ea typeface="华文楷体" panose="02010600040101010101" charset="-122"/>
                          <a:cs typeface="Times New Roman" panose="02020603050405020304"/>
                        </a:rPr>
                        <a:t>。</a:t>
                      </a:r>
                      <a:endParaRPr lang="zh-CN" sz="2600" kern="100" baseline="0" dirty="0">
                        <a:effectLst/>
                        <a:latin typeface="华文楷体" panose="02010600040101010101" charset="-122"/>
                        <a:ea typeface="华文楷体" panose="02010600040101010101" charset="-122"/>
                        <a:cs typeface="Times New Roman" panose="02020603050405020304"/>
                      </a:endParaRPr>
                    </a:p>
                    <a:p>
                      <a:pPr marL="71755" algn="l">
                        <a:lnSpc>
                          <a:spcPct val="190000"/>
                        </a:lnSpc>
                        <a:spcAft>
                          <a:spcPts val="0"/>
                        </a:spcAft>
                      </a:pPr>
                      <a:r>
                        <a:rPr lang="zh-CN" sz="2600" kern="100" baseline="0" dirty="0">
                          <a:effectLst/>
                          <a:latin typeface="华文楷体" panose="02010600040101010101" charset="-122"/>
                          <a:ea typeface="华文楷体" panose="02010600040101010101" charset="-122"/>
                          <a:cs typeface="Times New Roman" panose="02020603050405020304"/>
                        </a:rPr>
                        <a:t>今天，中国人民比历史上任何时期都更接近、更有信心和能力实现中华民族伟大复兴</a:t>
                      </a:r>
                      <a:endParaRPr lang="zh-CN" sz="2600" kern="100" baseline="0" dirty="0">
                        <a:effectLst/>
                        <a:latin typeface="华文楷体" panose="02010600040101010101" charset="-122"/>
                        <a:ea typeface="华文楷体" panose="02010600040101010101" charset="-122"/>
                        <a:cs typeface="Courier New" panose="020703090202050204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549474"/>
            <a:ext cx="1116124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2.</a:t>
            </a:r>
            <a:r>
              <a:rPr lang="zh-CN" altLang="zh-CN" sz="2600" b="1" kern="100" dirty="0">
                <a:latin typeface="+mj-ea"/>
                <a:ea typeface="+mj-ea"/>
                <a:cs typeface="Courier New" panose="02070309020205020404"/>
              </a:rPr>
              <a:t>核心：爱国主义。</a:t>
            </a:r>
            <a:endParaRPr lang="zh-CN" altLang="zh-CN" sz="2600" b="1" kern="100" dirty="0">
              <a:latin typeface="+mj-ea"/>
              <a:ea typeface="+mj-ea"/>
              <a:cs typeface="Courier New" panose="02070309020205020404"/>
            </a:endParaRPr>
          </a:p>
        </p:txBody>
      </p:sp>
      <p:graphicFrame>
        <p:nvGraphicFramePr>
          <p:cNvPr id="3" name="表格 2"/>
          <p:cNvGraphicFramePr>
            <a:graphicFrameLocks noGrp="1"/>
          </p:cNvGraphicFramePr>
          <p:nvPr/>
        </p:nvGraphicFramePr>
        <p:xfrm>
          <a:off x="1090650" y="1541207"/>
          <a:ext cx="10261140" cy="4384747"/>
        </p:xfrm>
        <a:graphic>
          <a:graphicData uri="http://schemas.openxmlformats.org/drawingml/2006/table">
            <a:tbl>
              <a:tblPr/>
              <a:tblGrid>
                <a:gridCol w="1671320"/>
                <a:gridCol w="8589820"/>
              </a:tblGrid>
              <a:tr h="1184060">
                <a:tc>
                  <a:txBody>
                    <a:bodyPr/>
                    <a:lstStyle/>
                    <a:p>
                      <a:pPr marL="71755" algn="ctr">
                        <a:lnSpc>
                          <a:spcPct val="18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地位</a:t>
                      </a:r>
                      <a:endParaRPr lang="zh-CN" sz="2600" kern="100" baseline="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80000"/>
                        </a:lnSpc>
                        <a:spcAft>
                          <a:spcPts val="0"/>
                        </a:spcAft>
                      </a:pPr>
                      <a:r>
                        <a:rPr lang="zh-CN" sz="2600" b="1" kern="100" baseline="0">
                          <a:effectLst/>
                          <a:latin typeface="华文楷体" panose="02010600040101010101" charset="-122"/>
                          <a:ea typeface="华文楷体" panose="02010600040101010101" charset="-122"/>
                          <a:cs typeface="Times New Roman" panose="02020603050405020304"/>
                        </a:rPr>
                        <a:t>创造精神、奋斗精神、团结精神、梦想精神都与爱国主义息息相关。</a:t>
                      </a:r>
                      <a:r>
                        <a:rPr lang="zh-CN" sz="2600" b="1" kern="100" baseline="0">
                          <a:solidFill>
                            <a:srgbClr val="FF0000"/>
                          </a:solidFill>
                          <a:effectLst/>
                          <a:latin typeface="华文楷体" panose="02010600040101010101" charset="-122"/>
                          <a:ea typeface="华文楷体" panose="02010600040101010101" charset="-122"/>
                          <a:cs typeface="Times New Roman" panose="02020603050405020304"/>
                        </a:rPr>
                        <a:t>爱国主义是中华民族精神的核心</a:t>
                      </a:r>
                      <a:endParaRPr lang="zh-CN" sz="2600" b="1" kern="100" baseline="0">
                        <a:solidFill>
                          <a:srgbClr val="FF0000"/>
                        </a:solidFill>
                        <a:effectLst/>
                        <a:latin typeface="华文楷体" panose="02010600040101010101" charset="-122"/>
                        <a:ea typeface="华文楷体" panose="02010600040101010101" charset="-122"/>
                        <a:cs typeface="Times New Roman" panose="020206030504050203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12712">
                <a:tc>
                  <a:txBody>
                    <a:bodyPr/>
                    <a:lstStyle/>
                    <a:p>
                      <a:pPr marL="71755" algn="ctr">
                        <a:lnSpc>
                          <a:spcPct val="18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作用</a:t>
                      </a:r>
                      <a:endParaRPr lang="zh-CN" sz="2600" kern="100" baseline="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80000"/>
                        </a:lnSpc>
                        <a:spcAft>
                          <a:spcPts val="0"/>
                        </a:spcAft>
                      </a:pPr>
                      <a:r>
                        <a:rPr lang="zh-CN" sz="2600" b="1" kern="100" baseline="0" dirty="0">
                          <a:effectLst/>
                          <a:latin typeface="华文楷体" panose="02010600040101010101" charset="-122"/>
                          <a:ea typeface="华文楷体" panose="02010600040101010101" charset="-122"/>
                          <a:cs typeface="Times New Roman" panose="02020603050405020304"/>
                        </a:rPr>
                        <a:t>爱国主义精神深深</a:t>
                      </a:r>
                      <a:r>
                        <a:rPr lang="zh-CN" sz="2600" b="1" kern="100" baseline="0" dirty="0">
                          <a:solidFill>
                            <a:srgbClr val="0000CC"/>
                          </a:solidFill>
                          <a:effectLst/>
                          <a:latin typeface="华文楷体" panose="02010600040101010101" charset="-122"/>
                          <a:ea typeface="华文楷体" panose="02010600040101010101" charset="-122"/>
                          <a:cs typeface="Times New Roman" panose="02020603050405020304"/>
                        </a:rPr>
                        <a:t>植根于</a:t>
                      </a:r>
                      <a:r>
                        <a:rPr lang="zh-CN" sz="2600" b="1" kern="100" baseline="0" dirty="0">
                          <a:effectLst/>
                          <a:latin typeface="华文楷体" panose="02010600040101010101" charset="-122"/>
                          <a:ea typeface="华文楷体" panose="02010600040101010101" charset="-122"/>
                          <a:cs typeface="Times New Roman" panose="02020603050405020304"/>
                        </a:rPr>
                        <a:t>中华民族心中，是中华民族的</a:t>
                      </a:r>
                      <a:r>
                        <a:rPr lang="zh-CN" sz="2600" b="1" kern="100" baseline="0" dirty="0">
                          <a:solidFill>
                            <a:srgbClr val="0000CC"/>
                          </a:solidFill>
                          <a:effectLst/>
                          <a:latin typeface="华文楷体" panose="02010600040101010101" charset="-122"/>
                          <a:ea typeface="华文楷体" panose="02010600040101010101" charset="-122"/>
                          <a:cs typeface="Times New Roman" panose="02020603050405020304"/>
                        </a:rPr>
                        <a:t>精神基因</a:t>
                      </a:r>
                      <a:r>
                        <a:rPr lang="zh-CN" sz="2600" b="1" kern="100" baseline="0" dirty="0">
                          <a:effectLst/>
                          <a:latin typeface="华文楷体" panose="02010600040101010101" charset="-122"/>
                          <a:ea typeface="华文楷体" panose="02010600040101010101" charset="-122"/>
                          <a:cs typeface="Times New Roman" panose="02020603050405020304"/>
                        </a:rPr>
                        <a:t>，</a:t>
                      </a:r>
                      <a:endParaRPr lang="zh-CN" sz="2600" b="1" kern="100" baseline="0" dirty="0">
                        <a:effectLst/>
                        <a:latin typeface="华文楷体" panose="02010600040101010101" charset="-122"/>
                        <a:ea typeface="华文楷体" panose="02010600040101010101" charset="-122"/>
                        <a:cs typeface="Times New Roman" panose="02020603050405020304"/>
                      </a:endParaRPr>
                    </a:p>
                    <a:p>
                      <a:pPr marL="71755" algn="l">
                        <a:lnSpc>
                          <a:spcPct val="180000"/>
                        </a:lnSpc>
                        <a:spcAft>
                          <a:spcPts val="0"/>
                        </a:spcAft>
                      </a:pPr>
                      <a:r>
                        <a:rPr lang="zh-CN" sz="2600" b="1" kern="100" baseline="0" dirty="0">
                          <a:solidFill>
                            <a:srgbClr val="0000CC"/>
                          </a:solidFill>
                          <a:effectLst/>
                          <a:latin typeface="华文楷体" panose="02010600040101010101" charset="-122"/>
                          <a:ea typeface="华文楷体" panose="02010600040101010101" charset="-122"/>
                          <a:cs typeface="Times New Roman" panose="02020603050405020304"/>
                        </a:rPr>
                        <a:t>维系着</a:t>
                      </a:r>
                      <a:r>
                        <a:rPr lang="zh-CN" sz="2600" b="1" kern="100" baseline="0" dirty="0">
                          <a:effectLst/>
                          <a:latin typeface="华文楷体" panose="02010600040101010101" charset="-122"/>
                          <a:ea typeface="华文楷体" panose="02010600040101010101" charset="-122"/>
                          <a:cs typeface="Times New Roman" panose="02020603050405020304"/>
                        </a:rPr>
                        <a:t>华夏大地上各个民族的</a:t>
                      </a:r>
                      <a:r>
                        <a:rPr lang="zh-CN" sz="2600" b="1" kern="100" baseline="0" dirty="0">
                          <a:solidFill>
                            <a:srgbClr val="0000CC"/>
                          </a:solidFill>
                          <a:effectLst/>
                          <a:latin typeface="华文楷体" panose="02010600040101010101" charset="-122"/>
                          <a:ea typeface="华文楷体" panose="02010600040101010101" charset="-122"/>
                          <a:cs typeface="Times New Roman" panose="02020603050405020304"/>
                        </a:rPr>
                        <a:t>团结统一</a:t>
                      </a:r>
                      <a:r>
                        <a:rPr lang="zh-CN" sz="2600" b="1" kern="100" baseline="0" dirty="0">
                          <a:effectLst/>
                          <a:latin typeface="华文楷体" panose="02010600040101010101" charset="-122"/>
                          <a:ea typeface="华文楷体" panose="02010600040101010101" charset="-122"/>
                          <a:cs typeface="Times New Roman" panose="02020603050405020304"/>
                        </a:rPr>
                        <a:t>，</a:t>
                      </a:r>
                      <a:endParaRPr lang="zh-CN" sz="2600" b="1" kern="100" baseline="0" dirty="0">
                        <a:effectLst/>
                        <a:latin typeface="华文楷体" panose="02010600040101010101" charset="-122"/>
                        <a:ea typeface="华文楷体" panose="02010600040101010101" charset="-122"/>
                        <a:cs typeface="Times New Roman" panose="02020603050405020304"/>
                      </a:endParaRPr>
                    </a:p>
                    <a:p>
                      <a:pPr marL="71755" algn="l">
                        <a:lnSpc>
                          <a:spcPct val="180000"/>
                        </a:lnSpc>
                        <a:spcAft>
                          <a:spcPts val="0"/>
                        </a:spcAft>
                      </a:pPr>
                      <a:r>
                        <a:rPr lang="zh-CN" sz="2600" b="1" kern="100" baseline="0" dirty="0">
                          <a:solidFill>
                            <a:srgbClr val="0000CC"/>
                          </a:solidFill>
                          <a:effectLst/>
                          <a:latin typeface="华文楷体" panose="02010600040101010101" charset="-122"/>
                          <a:ea typeface="华文楷体" panose="02010600040101010101" charset="-122"/>
                          <a:cs typeface="Times New Roman" panose="02020603050405020304"/>
                        </a:rPr>
                        <a:t>激励着</a:t>
                      </a:r>
                      <a:r>
                        <a:rPr lang="zh-CN" sz="2600" b="1" kern="100" baseline="0" dirty="0">
                          <a:effectLst/>
                          <a:latin typeface="华文楷体" panose="02010600040101010101" charset="-122"/>
                          <a:ea typeface="华文楷体" panose="02010600040101010101" charset="-122"/>
                          <a:cs typeface="Times New Roman" panose="02020603050405020304"/>
                        </a:rPr>
                        <a:t>一代又一代中华儿女为祖国发展繁荣而</a:t>
                      </a:r>
                      <a:r>
                        <a:rPr lang="zh-CN" sz="2600" b="1" kern="100" baseline="0" dirty="0">
                          <a:solidFill>
                            <a:srgbClr val="0000CC"/>
                          </a:solidFill>
                          <a:effectLst/>
                          <a:latin typeface="华文楷体" panose="02010600040101010101" charset="-122"/>
                          <a:ea typeface="华文楷体" panose="02010600040101010101" charset="-122"/>
                          <a:cs typeface="Times New Roman" panose="02020603050405020304"/>
                        </a:rPr>
                        <a:t>不懈奋斗</a:t>
                      </a:r>
                      <a:endParaRPr lang="zh-CN" sz="2600" b="1" kern="100" baseline="0" dirty="0">
                        <a:solidFill>
                          <a:srgbClr val="0000CC"/>
                        </a:solidFill>
                        <a:effectLst/>
                        <a:latin typeface="华文楷体" panose="02010600040101010101" charset="-122"/>
                        <a:ea typeface="华文楷体" panose="02010600040101010101" charset="-122"/>
                        <a:cs typeface="Times New Roman" panose="020206030504050203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 name="表格 2"/>
          <p:cNvGraphicFramePr>
            <a:graphicFrameLocks noGrp="1"/>
          </p:cNvGraphicFramePr>
          <p:nvPr/>
        </p:nvGraphicFramePr>
        <p:xfrm>
          <a:off x="1090650" y="1541207"/>
          <a:ext cx="10261140" cy="1283335"/>
        </p:xfrm>
        <a:graphic>
          <a:graphicData uri="http://schemas.openxmlformats.org/drawingml/2006/table">
            <a:tbl>
              <a:tblPr/>
              <a:tblGrid>
                <a:gridCol w="1887220"/>
                <a:gridCol w="8373920"/>
              </a:tblGrid>
              <a:tr h="594360">
                <a:tc>
                  <a:txBody>
                    <a:bodyPr/>
                    <a:p>
                      <a:pPr marL="71755" algn="ctr">
                        <a:lnSpc>
                          <a:spcPct val="150000"/>
                        </a:lnSpc>
                        <a:spcAft>
                          <a:spcPts val="0"/>
                        </a:spcAft>
                      </a:pPr>
                      <a:r>
                        <a:rPr lang="zh-CN" sz="3200" kern="100" baseline="0">
                          <a:effectLst/>
                          <a:latin typeface="Times New Roman" panose="02020603050405020304"/>
                          <a:ea typeface="微软雅黑" panose="020B0503020204020204" pitchFamily="34" charset="-122"/>
                          <a:cs typeface="Times New Roman" panose="02020603050405020304"/>
                        </a:rPr>
                        <a:t>特点</a:t>
                      </a:r>
                      <a:endParaRPr lang="zh-CN" sz="3200" kern="100" baseline="0">
                        <a:effectLst/>
                        <a:latin typeface="Times New Roman" panose="02020603050405020304"/>
                        <a:ea typeface="微软雅黑" panose="020B0503020204020204" pitchFamily="34" charset="-122"/>
                        <a:cs typeface="Times New Roman" panose="020206030504050203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marL="71755" algn="ctr">
                        <a:lnSpc>
                          <a:spcPct val="150000"/>
                        </a:lnSpc>
                        <a:spcAft>
                          <a:spcPts val="0"/>
                        </a:spcAft>
                      </a:pPr>
                      <a:r>
                        <a:rPr lang="zh-CN" sz="3200" b="1" kern="100" baseline="0">
                          <a:effectLst/>
                          <a:latin typeface="华文楷体" panose="02010600040101010101" charset="-122"/>
                          <a:ea typeface="华文楷体" panose="02010600040101010101" charset="-122"/>
                          <a:cs typeface="Times New Roman" panose="02020603050405020304"/>
                        </a:rPr>
                        <a:t>爱国主义不是抽象的，而是具体的</a:t>
                      </a:r>
                      <a:endParaRPr lang="zh-CN" sz="3200" b="1" kern="100" baseline="0">
                        <a:effectLst/>
                        <a:latin typeface="华文楷体" panose="02010600040101010101" charset="-122"/>
                        <a:ea typeface="华文楷体" panose="02010600040101010101" charset="-122"/>
                        <a:cs typeface="Times New Roman" panose="020206030504050203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8955">
                <a:tc>
                  <a:txBody>
                    <a:bodyPr/>
                    <a:p>
                      <a:pPr marL="71755" algn="ctr">
                        <a:lnSpc>
                          <a:spcPct val="150000"/>
                        </a:lnSpc>
                        <a:spcAft>
                          <a:spcPts val="0"/>
                        </a:spcAft>
                      </a:pPr>
                      <a:r>
                        <a:rPr lang="zh-CN" sz="3200" kern="100" baseline="0">
                          <a:effectLst/>
                          <a:latin typeface="Times New Roman" panose="02020603050405020304"/>
                          <a:ea typeface="微软雅黑" panose="020B0503020204020204" pitchFamily="34" charset="-122"/>
                          <a:cs typeface="Times New Roman" panose="02020603050405020304"/>
                        </a:rPr>
                        <a:t>新时期</a:t>
                      </a:r>
                      <a:endParaRPr lang="zh-CN" sz="3200" kern="100" baseline="0">
                        <a:effectLst/>
                        <a:latin typeface="Times New Roman" panose="02020603050405020304"/>
                        <a:ea typeface="微软雅黑" panose="020B0503020204020204" pitchFamily="34" charset="-122"/>
                        <a:cs typeface="Times New Roman" panose="02020603050405020304"/>
                      </a:endParaRPr>
                    </a:p>
                    <a:p>
                      <a:pPr marL="71755" algn="ctr">
                        <a:lnSpc>
                          <a:spcPct val="150000"/>
                        </a:lnSpc>
                        <a:spcAft>
                          <a:spcPts val="0"/>
                        </a:spcAft>
                      </a:pPr>
                      <a:r>
                        <a:rPr lang="zh-CN" sz="3200" kern="100" baseline="0">
                          <a:effectLst/>
                          <a:latin typeface="Times New Roman" panose="02020603050405020304"/>
                          <a:ea typeface="微软雅黑" panose="020B0503020204020204" pitchFamily="34" charset="-122"/>
                          <a:cs typeface="Times New Roman" panose="02020603050405020304"/>
                        </a:rPr>
                        <a:t>主题</a:t>
                      </a:r>
                      <a:endParaRPr lang="zh-CN" sz="3200" kern="100" baseline="0">
                        <a:effectLst/>
                        <a:latin typeface="Times New Roman" panose="02020603050405020304"/>
                        <a:ea typeface="微软雅黑" panose="020B0503020204020204" pitchFamily="34" charset="-122"/>
                        <a:cs typeface="Times New Roman" panose="020206030504050203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marL="71755" algn="ctr">
                        <a:lnSpc>
                          <a:spcPct val="150000"/>
                        </a:lnSpc>
                        <a:spcAft>
                          <a:spcPts val="0"/>
                        </a:spcAft>
                      </a:pPr>
                      <a:r>
                        <a:rPr lang="zh-CN" sz="3200" b="1" kern="100" baseline="0" dirty="0">
                          <a:effectLst/>
                          <a:latin typeface="华文楷体" panose="02010600040101010101" charset="-122"/>
                          <a:ea typeface="华文楷体" panose="02010600040101010101" charset="-122"/>
                          <a:cs typeface="Times New Roman" panose="02020603050405020304"/>
                        </a:rPr>
                        <a:t>发展中国特色社会主义，</a:t>
                      </a:r>
                      <a:endParaRPr lang="zh-CN" sz="3200" b="1" kern="100" baseline="0" dirty="0">
                        <a:effectLst/>
                        <a:latin typeface="华文楷体" panose="02010600040101010101" charset="-122"/>
                        <a:ea typeface="华文楷体" panose="02010600040101010101" charset="-122"/>
                        <a:cs typeface="Times New Roman" panose="02020603050405020304"/>
                      </a:endParaRPr>
                    </a:p>
                    <a:p>
                      <a:pPr marL="71755" algn="ctr">
                        <a:lnSpc>
                          <a:spcPct val="150000"/>
                        </a:lnSpc>
                        <a:spcAft>
                          <a:spcPts val="0"/>
                        </a:spcAft>
                      </a:pPr>
                      <a:r>
                        <a:rPr lang="zh-CN" sz="3200" b="1" kern="100" baseline="0" dirty="0">
                          <a:effectLst/>
                          <a:latin typeface="华文楷体" panose="02010600040101010101" charset="-122"/>
                          <a:ea typeface="华文楷体" panose="02010600040101010101" charset="-122"/>
                          <a:cs typeface="Times New Roman" panose="02020603050405020304"/>
                        </a:rPr>
                        <a:t>拥护祖国统一</a:t>
                      </a:r>
                      <a:endParaRPr lang="zh-CN" sz="3200" b="1" kern="100" baseline="0" dirty="0">
                        <a:effectLst/>
                        <a:latin typeface="华文楷体" panose="02010600040101010101" charset="-122"/>
                        <a:ea typeface="华文楷体" panose="02010600040101010101" charset="-122"/>
                        <a:cs typeface="Times New Roman" panose="020206030504050203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09600" y="405130"/>
            <a:ext cx="10970895" cy="6049645"/>
          </a:xfrm>
        </p:spPr>
        <p:txBody>
          <a:bodyPr/>
          <a:p>
            <a:pPr marL="0" indent="0" algn="ctr">
              <a:lnSpc>
                <a:spcPct val="170000"/>
              </a:lnSpc>
              <a:buNone/>
            </a:pPr>
            <a:r>
              <a:rPr lang="zh-CN" altLang="en-US">
                <a:latin typeface="+mn-ea"/>
              </a:rPr>
              <a:t>中华民族精神</a:t>
            </a:r>
            <a:endParaRPr lang="zh-CN" altLang="en-US">
              <a:latin typeface="+mn-ea"/>
            </a:endParaRPr>
          </a:p>
          <a:p>
            <a:pPr marL="0" indent="0">
              <a:lnSpc>
                <a:spcPct val="150000"/>
              </a:lnSpc>
              <a:buNone/>
            </a:pPr>
            <a:r>
              <a:rPr lang="zh-CN" altLang="en-US">
                <a:solidFill>
                  <a:srgbClr val="FF0000"/>
                </a:solidFill>
                <a:latin typeface="华文新魏" panose="02010800040101010101" charset="-122"/>
                <a:ea typeface="华文新魏" panose="02010800040101010101" charset="-122"/>
              </a:rPr>
              <a:t>形成于</a:t>
            </a:r>
            <a:r>
              <a:rPr lang="zh-CN" altLang="en-US">
                <a:latin typeface="华文新魏" panose="02010800040101010101" charset="-122"/>
                <a:ea typeface="华文新魏" panose="02010800040101010101" charset="-122"/>
              </a:rPr>
              <a:t>辉煌的</a:t>
            </a:r>
            <a:r>
              <a:rPr lang="zh-CN" altLang="en-US">
                <a:gradFill>
                  <a:gsLst>
                    <a:gs pos="0">
                      <a:srgbClr val="14CD68"/>
                    </a:gs>
                    <a:gs pos="100000">
                      <a:srgbClr val="035C7D"/>
                    </a:gs>
                  </a:gsLst>
                  <a:lin scaled="0"/>
                </a:gradFill>
                <a:latin typeface="华文新魏" panose="02010800040101010101" charset="-122"/>
                <a:ea typeface="华文新魏" panose="02010800040101010101" charset="-122"/>
              </a:rPr>
              <a:t>古代</a:t>
            </a:r>
            <a:r>
              <a:rPr lang="zh-CN" altLang="en-US">
                <a:latin typeface="华文新魏" panose="02010800040101010101" charset="-122"/>
                <a:ea typeface="华文新魏" panose="02010800040101010101" charset="-122"/>
              </a:rPr>
              <a:t>中华文化之中，</a:t>
            </a:r>
            <a:endParaRPr lang="zh-CN" altLang="en-US">
              <a:latin typeface="华文新魏" panose="02010800040101010101" charset="-122"/>
              <a:ea typeface="华文新魏" panose="02010800040101010101" charset="-122"/>
            </a:endParaRPr>
          </a:p>
          <a:p>
            <a:pPr marL="0" indent="0">
              <a:lnSpc>
                <a:spcPct val="150000"/>
              </a:lnSpc>
              <a:buNone/>
            </a:pPr>
            <a:r>
              <a:rPr lang="zh-CN" altLang="en-US">
                <a:solidFill>
                  <a:srgbClr val="FF0000"/>
                </a:solidFill>
                <a:latin typeface="华文新魏" panose="02010800040101010101" charset="-122"/>
                <a:ea typeface="华文新魏" panose="02010800040101010101" charset="-122"/>
              </a:rPr>
              <a:t>熔炼于</a:t>
            </a:r>
            <a:r>
              <a:rPr lang="zh-CN" altLang="en-US">
                <a:gradFill>
                  <a:gsLst>
                    <a:gs pos="0">
                      <a:srgbClr val="14CD68"/>
                    </a:gs>
                    <a:gs pos="100000">
                      <a:srgbClr val="035C7D"/>
                    </a:gs>
                  </a:gsLst>
                  <a:lin scaled="0"/>
                </a:gradFill>
                <a:latin typeface="华文新魏" panose="02010800040101010101" charset="-122"/>
                <a:ea typeface="华文新魏" panose="02010800040101010101" charset="-122"/>
              </a:rPr>
              <a:t>近代</a:t>
            </a:r>
            <a:r>
              <a:rPr lang="zh-CN" altLang="en-US">
                <a:latin typeface="华文新魏" panose="02010800040101010101" charset="-122"/>
                <a:ea typeface="华文新魏" panose="02010800040101010101" charset="-122"/>
              </a:rPr>
              <a:t>中国人民救亡图存、前仆后继的奋勇抗争之中，</a:t>
            </a:r>
            <a:endParaRPr lang="zh-CN" altLang="en-US">
              <a:latin typeface="华文新魏" panose="02010800040101010101" charset="-122"/>
              <a:ea typeface="华文新魏" panose="02010800040101010101" charset="-122"/>
            </a:endParaRPr>
          </a:p>
          <a:p>
            <a:pPr marL="0" indent="0">
              <a:lnSpc>
                <a:spcPct val="150000"/>
              </a:lnSpc>
              <a:buNone/>
            </a:pPr>
            <a:r>
              <a:rPr lang="zh-CN" altLang="en-US">
                <a:latin typeface="华文新魏" panose="02010800040101010101" charset="-122"/>
                <a:ea typeface="华文新魏" panose="02010800040101010101" charset="-122"/>
              </a:rPr>
              <a:t>更</a:t>
            </a:r>
            <a:r>
              <a:rPr lang="zh-CN" altLang="en-US">
                <a:solidFill>
                  <a:srgbClr val="FF0000"/>
                </a:solidFill>
                <a:latin typeface="华文新魏" panose="02010800040101010101" charset="-122"/>
                <a:ea typeface="华文新魏" panose="02010800040101010101" charset="-122"/>
              </a:rPr>
              <a:t>彰显于</a:t>
            </a:r>
            <a:r>
              <a:rPr lang="zh-CN" altLang="en-US">
                <a:latin typeface="华文新魏" panose="02010800040101010101" charset="-122"/>
                <a:ea typeface="华文新魏" panose="02010800040101010101" charset="-122"/>
              </a:rPr>
              <a:t>发展中国特色社会主义的事业之中。</a:t>
            </a:r>
            <a:endParaRPr lang="zh-CN" altLang="en-US">
              <a:latin typeface="华文新魏" panose="02010800040101010101" charset="-122"/>
              <a:ea typeface="华文新魏" panose="02010800040101010101"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9600" y="461645"/>
            <a:ext cx="10072370" cy="956310"/>
          </a:xfrm>
        </p:spPr>
        <p:txBody>
          <a:bodyPr/>
          <a:p>
            <a:r>
              <a:rPr lang="zh-CN" altLang="en-US" sz="4400">
                <a:latin typeface="+mn-ea"/>
                <a:sym typeface="+mn-ea"/>
              </a:rPr>
              <a:t>中华民族精神的内容</a:t>
            </a:r>
            <a:endParaRPr lang="zh-CN" altLang="en-US" sz="4400"/>
          </a:p>
        </p:txBody>
      </p:sp>
      <p:sp>
        <p:nvSpPr>
          <p:cNvPr id="3" name="内容占位符 2"/>
          <p:cNvSpPr>
            <a:spLocks noGrp="1"/>
          </p:cNvSpPr>
          <p:nvPr>
            <p:ph idx="1"/>
          </p:nvPr>
        </p:nvSpPr>
        <p:spPr>
          <a:xfrm>
            <a:off x="609600" y="1518920"/>
            <a:ext cx="10970895" cy="4814570"/>
          </a:xfrm>
        </p:spPr>
        <p:txBody>
          <a:bodyPr/>
          <a:p>
            <a:pPr>
              <a:lnSpc>
                <a:spcPct val="120000"/>
              </a:lnSpc>
            </a:pPr>
            <a:r>
              <a:rPr lang="zh-CN" altLang="en-US">
                <a:solidFill>
                  <a:srgbClr val="FF0000"/>
                </a:solidFill>
                <a:latin typeface="华文新魏" panose="02010800040101010101" charset="-122"/>
                <a:ea typeface="华文新魏" panose="02010800040101010101" charset="-122"/>
              </a:rPr>
              <a:t>爱国主义为核心</a:t>
            </a:r>
            <a:endParaRPr lang="zh-CN" altLang="en-US">
              <a:solidFill>
                <a:srgbClr val="FF0000"/>
              </a:solidFill>
              <a:latin typeface="华文新魏" panose="02010800040101010101" charset="-122"/>
              <a:ea typeface="华文新魏" panose="02010800040101010101" charset="-122"/>
            </a:endParaRPr>
          </a:p>
          <a:p>
            <a:pPr>
              <a:lnSpc>
                <a:spcPct val="120000"/>
              </a:lnSpc>
            </a:pPr>
            <a:r>
              <a:rPr lang="zh-CN" altLang="en-US">
                <a:solidFill>
                  <a:srgbClr val="FF0000"/>
                </a:solidFill>
                <a:latin typeface="华文新魏" panose="02010800040101010101" charset="-122"/>
                <a:ea typeface="华文新魏" panose="02010800040101010101" charset="-122"/>
              </a:rPr>
              <a:t>伟大创造精神</a:t>
            </a:r>
            <a:endParaRPr lang="zh-CN" altLang="en-US">
              <a:solidFill>
                <a:srgbClr val="FF0000"/>
              </a:solidFill>
              <a:latin typeface="华文新魏" panose="02010800040101010101" charset="-122"/>
              <a:ea typeface="华文新魏" panose="02010800040101010101" charset="-122"/>
            </a:endParaRPr>
          </a:p>
          <a:p>
            <a:pPr>
              <a:lnSpc>
                <a:spcPct val="120000"/>
              </a:lnSpc>
            </a:pPr>
            <a:r>
              <a:rPr lang="zh-CN" altLang="en-US">
                <a:solidFill>
                  <a:srgbClr val="FF0000"/>
                </a:solidFill>
                <a:latin typeface="华文新魏" panose="02010800040101010101" charset="-122"/>
                <a:ea typeface="华文新魏" panose="02010800040101010101" charset="-122"/>
              </a:rPr>
              <a:t>伟大奋斗精神</a:t>
            </a:r>
            <a:endParaRPr lang="zh-CN" altLang="en-US">
              <a:solidFill>
                <a:srgbClr val="FF0000"/>
              </a:solidFill>
              <a:latin typeface="华文新魏" panose="02010800040101010101" charset="-122"/>
              <a:ea typeface="华文新魏" panose="02010800040101010101" charset="-122"/>
            </a:endParaRPr>
          </a:p>
          <a:p>
            <a:pPr>
              <a:lnSpc>
                <a:spcPct val="120000"/>
              </a:lnSpc>
            </a:pPr>
            <a:r>
              <a:rPr lang="zh-CN" altLang="en-US">
                <a:solidFill>
                  <a:srgbClr val="FF0000"/>
                </a:solidFill>
                <a:latin typeface="华文新魏" panose="02010800040101010101" charset="-122"/>
                <a:ea typeface="华文新魏" panose="02010800040101010101" charset="-122"/>
              </a:rPr>
              <a:t>伟大团结精神</a:t>
            </a:r>
            <a:endParaRPr lang="zh-CN" altLang="en-US">
              <a:solidFill>
                <a:srgbClr val="FF0000"/>
              </a:solidFill>
              <a:latin typeface="华文新魏" panose="02010800040101010101" charset="-122"/>
              <a:ea typeface="华文新魏" panose="02010800040101010101" charset="-122"/>
            </a:endParaRPr>
          </a:p>
          <a:p>
            <a:pPr>
              <a:lnSpc>
                <a:spcPct val="120000"/>
              </a:lnSpc>
            </a:pPr>
            <a:r>
              <a:rPr lang="zh-CN" altLang="en-US">
                <a:solidFill>
                  <a:srgbClr val="FF0000"/>
                </a:solidFill>
                <a:latin typeface="华文新魏" panose="02010800040101010101" charset="-122"/>
                <a:ea typeface="华文新魏" panose="02010800040101010101" charset="-122"/>
              </a:rPr>
              <a:t>伟大梦想精神</a:t>
            </a:r>
            <a:endParaRPr lang="zh-CN" altLang="en-US">
              <a:solidFill>
                <a:srgbClr val="FF0000"/>
              </a:solidFill>
              <a:latin typeface="华文新魏" panose="02010800040101010101" charset="-122"/>
              <a:ea typeface="华文新魏" panose="02010800040101010101"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核心考点二　弘扬中华民族精神</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sp>
        <p:nvSpPr>
          <p:cNvPr id="18" name="矩形 17"/>
          <p:cNvSpPr/>
          <p:nvPr/>
        </p:nvSpPr>
        <p:spPr>
          <a:xfrm>
            <a:off x="434648" y="1313296"/>
            <a:ext cx="11161240"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1.</a:t>
            </a:r>
            <a:r>
              <a:rPr lang="zh-CN" altLang="zh-CN" sz="2600" b="1" kern="100" dirty="0">
                <a:latin typeface="+mj-ea"/>
                <a:ea typeface="+mj-ea"/>
                <a:cs typeface="Times New Roman" panose="02020603050405020304"/>
              </a:rPr>
              <a:t>中华民族精神的时代特征</a:t>
            </a:r>
            <a:endParaRPr lang="zh-CN" altLang="zh-CN" sz="2600" b="1" kern="100" dirty="0">
              <a:latin typeface="+mj-ea"/>
              <a:ea typeface="+mj-ea"/>
              <a:cs typeface="Times New Roman" panose="02020603050405020304"/>
            </a:endParaRPr>
          </a:p>
        </p:txBody>
      </p:sp>
      <p:graphicFrame>
        <p:nvGraphicFramePr>
          <p:cNvPr id="14" name="表格 13"/>
          <p:cNvGraphicFramePr>
            <a:graphicFrameLocks noGrp="1"/>
          </p:cNvGraphicFramePr>
          <p:nvPr>
            <p:custDataLst>
              <p:tags r:id="rId1"/>
            </p:custDataLst>
          </p:nvPr>
        </p:nvGraphicFramePr>
        <p:xfrm>
          <a:off x="828275" y="2245663"/>
          <a:ext cx="10584180" cy="3920490"/>
        </p:xfrm>
        <a:graphic>
          <a:graphicData uri="http://schemas.openxmlformats.org/drawingml/2006/table">
            <a:tbl>
              <a:tblPr/>
              <a:tblGrid>
                <a:gridCol w="1075690"/>
                <a:gridCol w="9508490"/>
              </a:tblGrid>
              <a:tr h="1781175">
                <a:tc>
                  <a:txBody>
                    <a:bodyPr/>
                    <a:lstStyle/>
                    <a:p>
                      <a:pPr marL="71755" algn="ctr">
                        <a:lnSpc>
                          <a:spcPct val="18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原因</a:t>
                      </a:r>
                      <a:endParaRPr lang="zh-CN" sz="2600" kern="100" baseline="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8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民族精神作为民族文化的结晶，其形成和发展是长期历史积淀的过程，也是随着时代变化而不断丰富的过程</a:t>
                      </a:r>
                      <a:endParaRPr lang="zh-CN" sz="2600" kern="100" baseline="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3100">
                <a:tc>
                  <a:txBody>
                    <a:bodyPr/>
                    <a:lstStyle/>
                    <a:p>
                      <a:pPr marL="71755" algn="ctr">
                        <a:lnSpc>
                          <a:spcPct val="18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表现</a:t>
                      </a:r>
                      <a:endParaRPr lang="zh-CN" sz="2600" kern="100" baseline="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8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近百年来，中华民族精神的丰富和发展，主要体现在中国共产党领导全国各族人民奋斗的历程之中，体现在革命、建设和改革的各个时期</a:t>
                      </a:r>
                      <a:endParaRPr lang="zh-CN" sz="2600" kern="100" baseline="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6315" y="1413570"/>
            <a:ext cx="11297782"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提示　</a:t>
            </a:r>
            <a:r>
              <a:rPr lang="zh-CN" altLang="zh-CN" sz="2600" kern="100" dirty="0">
                <a:latin typeface="Times New Roman" panose="02020603050405020304"/>
                <a:ea typeface="微软雅黑" panose="020B0503020204020204" pitchFamily="34" charset="-122"/>
                <a:cs typeface="Times New Roman" panose="02020603050405020304"/>
              </a:rPr>
              <a:t>民族精神是时代精神的基础和渊源，时代精神是民族精神在当代的继承和发展；只有注入时代精神，民族精神才能博采众长，日益丰富；只有坚持民族精神，时代精神才能不移根基，不失本色。</a:t>
            </a:r>
            <a:endParaRPr lang="zh-CN" altLang="zh-CN" sz="105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8682" y="12402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为什么要弘扬和培育中华民族</a:t>
            </a:r>
            <a:r>
              <a:rPr lang="zh-CN" altLang="zh-CN" sz="2600" b="1" kern="100" dirty="0" smtClean="0">
                <a:latin typeface="+mj-ea"/>
                <a:ea typeface="+mj-ea"/>
                <a:cs typeface="Times New Roman" panose="02020603050405020304"/>
              </a:rPr>
              <a:t>精神</a:t>
            </a:r>
            <a:endParaRPr lang="en-US" altLang="zh-CN" sz="2600" b="1" kern="100" dirty="0">
              <a:latin typeface="+mj-ea"/>
              <a:ea typeface="+mj-ea"/>
              <a:cs typeface="Times New Roman" panose="02020603050405020304"/>
            </a:endParaRPr>
          </a:p>
        </p:txBody>
      </p:sp>
      <p:graphicFrame>
        <p:nvGraphicFramePr>
          <p:cNvPr id="3" name="表格 2"/>
          <p:cNvGraphicFramePr>
            <a:graphicFrameLocks noGrp="1"/>
          </p:cNvGraphicFramePr>
          <p:nvPr>
            <p:custDataLst>
              <p:tags r:id="rId1"/>
            </p:custDataLst>
          </p:nvPr>
        </p:nvGraphicFramePr>
        <p:xfrm>
          <a:off x="667029" y="887860"/>
          <a:ext cx="11153775" cy="5665470"/>
        </p:xfrm>
        <a:graphic>
          <a:graphicData uri="http://schemas.openxmlformats.org/drawingml/2006/table">
            <a:tbl>
              <a:tblPr/>
              <a:tblGrid>
                <a:gridCol w="1357630"/>
                <a:gridCol w="9796145"/>
              </a:tblGrid>
              <a:tr h="2384425">
                <a:tc>
                  <a:txBody>
                    <a:bodyPr/>
                    <a:lstStyle/>
                    <a:p>
                      <a:pPr marL="71755" algn="ctr">
                        <a:lnSpc>
                          <a:spcPct val="17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重要性</a:t>
                      </a:r>
                      <a:endParaRPr lang="zh-CN" sz="2600" kern="100" baseline="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中华民族精神，</a:t>
                      </a:r>
                      <a:endParaRPr lang="zh-CN" sz="2600" kern="100" baseline="0" dirty="0">
                        <a:effectLst/>
                        <a:latin typeface="Times New Roman" panose="02020603050405020304"/>
                        <a:ea typeface="微软雅黑" panose="020B0503020204020204" pitchFamily="34" charset="-122"/>
                        <a:cs typeface="Times New Roman" panose="02020603050405020304"/>
                      </a:endParaRPr>
                    </a:p>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始终是维系中华各族人民共同生活的</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精神纽带</a:t>
                      </a:r>
                      <a:r>
                        <a:rPr lang="zh-CN" sz="2600" kern="100" baseline="0" dirty="0">
                          <a:effectLst/>
                          <a:latin typeface="Times New Roman" panose="02020603050405020304"/>
                          <a:ea typeface="微软雅黑" panose="020B0503020204020204" pitchFamily="34" charset="-122"/>
                          <a:cs typeface="Times New Roman" panose="02020603050405020304"/>
                        </a:rPr>
                        <a:t>，</a:t>
                      </a:r>
                      <a:endParaRPr lang="zh-CN" sz="2600" kern="100" baseline="0" dirty="0">
                        <a:effectLst/>
                        <a:latin typeface="Times New Roman" panose="02020603050405020304"/>
                        <a:ea typeface="微软雅黑" panose="020B0503020204020204" pitchFamily="34" charset="-122"/>
                        <a:cs typeface="Times New Roman" panose="02020603050405020304"/>
                      </a:endParaRPr>
                    </a:p>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支撑中华民族生存、发展的</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精神支柱</a:t>
                      </a:r>
                      <a:r>
                        <a:rPr lang="zh-CN" sz="2600" kern="100" baseline="0" dirty="0">
                          <a:effectLst/>
                          <a:latin typeface="Times New Roman" panose="02020603050405020304"/>
                          <a:ea typeface="微软雅黑" panose="020B0503020204020204" pitchFamily="34" charset="-122"/>
                          <a:cs typeface="Times New Roman" panose="02020603050405020304"/>
                        </a:rPr>
                        <a:t>，</a:t>
                      </a:r>
                      <a:endParaRPr lang="zh-CN" sz="2600" kern="100" baseline="0" dirty="0">
                        <a:effectLst/>
                        <a:latin typeface="Times New Roman" panose="02020603050405020304"/>
                        <a:ea typeface="微软雅黑" panose="020B0503020204020204" pitchFamily="34" charset="-122"/>
                        <a:cs typeface="Times New Roman" panose="02020603050405020304"/>
                      </a:endParaRPr>
                    </a:p>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推动中华民族走向繁荣、强大的</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精神动力</a:t>
                      </a:r>
                      <a:r>
                        <a:rPr lang="zh-CN" sz="2600" kern="100" baseline="0" dirty="0">
                          <a:effectLst/>
                          <a:latin typeface="Times New Roman" panose="02020603050405020304"/>
                          <a:ea typeface="微软雅黑" panose="020B0503020204020204" pitchFamily="34" charset="-122"/>
                          <a:cs typeface="Times New Roman" panose="02020603050405020304"/>
                        </a:rPr>
                        <a:t>，是</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中华民族之魂</a:t>
                      </a:r>
                      <a:endPar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81045">
                <a:tc>
                  <a:txBody>
                    <a:bodyPr/>
                    <a:lstStyle/>
                    <a:p>
                      <a:pPr marL="71755" algn="ctr">
                        <a:lnSpc>
                          <a:spcPct val="17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必要性</a:t>
                      </a:r>
                      <a:endParaRPr lang="zh-CN" sz="2600" kern="100" baseline="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弘扬和培育中华民族精神，是文化建设极为重要的任务；</a:t>
                      </a:r>
                      <a:endParaRPr lang="zh-CN" sz="2600" kern="100" baseline="0" dirty="0">
                        <a:effectLst/>
                        <a:latin typeface="Times New Roman" panose="02020603050405020304"/>
                        <a:ea typeface="微软雅黑" panose="020B0503020204020204" pitchFamily="34" charset="-122"/>
                        <a:cs typeface="Times New Roman" panose="02020603050405020304"/>
                      </a:endParaRPr>
                    </a:p>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是提高全民族综合素质的必然要求；</a:t>
                      </a:r>
                      <a:endParaRPr lang="zh-CN" sz="2600" kern="100" baseline="0" dirty="0">
                        <a:effectLst/>
                        <a:latin typeface="Times New Roman" panose="02020603050405020304"/>
                        <a:ea typeface="微软雅黑" panose="020B0503020204020204" pitchFamily="34" charset="-122"/>
                        <a:cs typeface="Times New Roman" panose="02020603050405020304"/>
                      </a:endParaRPr>
                    </a:p>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是不断增强我国国际竞争力的要求；</a:t>
                      </a:r>
                      <a:endParaRPr lang="zh-CN" sz="2600" kern="100" baseline="0" dirty="0">
                        <a:effectLst/>
                        <a:latin typeface="Times New Roman" panose="02020603050405020304"/>
                        <a:ea typeface="微软雅黑" panose="020B0503020204020204" pitchFamily="34" charset="-122"/>
                        <a:cs typeface="Times New Roman" panose="02020603050405020304"/>
                      </a:endParaRPr>
                    </a:p>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是坚持社会主义道路的需要；</a:t>
                      </a:r>
                      <a:endParaRPr lang="zh-CN" sz="2600" kern="100" baseline="0" dirty="0">
                        <a:effectLst/>
                        <a:latin typeface="Times New Roman" panose="02020603050405020304"/>
                        <a:ea typeface="微软雅黑" panose="020B0503020204020204" pitchFamily="34" charset="-122"/>
                        <a:cs typeface="Times New Roman" panose="02020603050405020304"/>
                      </a:endParaRPr>
                    </a:p>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是铸造中华民族的精神支柱，为中华民族的生存和发展强基固本</a:t>
                      </a:r>
                      <a:endParaRPr lang="zh-CN" sz="2600" kern="100" baseline="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62148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3.</a:t>
            </a:r>
            <a:r>
              <a:rPr lang="zh-CN" altLang="zh-CN" sz="2600" b="1" kern="100" dirty="0">
                <a:latin typeface="+mj-ea"/>
                <a:ea typeface="+mj-ea"/>
                <a:cs typeface="Times New Roman" panose="02020603050405020304"/>
              </a:rPr>
              <a:t>弘扬和培育中华民族精神的途径</a:t>
            </a:r>
            <a:endParaRPr lang="en-US" altLang="zh-CN" sz="2600" b="1" kern="100" dirty="0">
              <a:latin typeface="+mj-ea"/>
              <a:ea typeface="+mj-ea"/>
              <a:cs typeface="Times New Roman" panose="02020603050405020304"/>
            </a:endParaRPr>
          </a:p>
        </p:txBody>
      </p:sp>
      <p:graphicFrame>
        <p:nvGraphicFramePr>
          <p:cNvPr id="4" name="表格 3"/>
          <p:cNvGraphicFramePr>
            <a:graphicFrameLocks noGrp="1"/>
          </p:cNvGraphicFramePr>
          <p:nvPr>
            <p:custDataLst>
              <p:tags r:id="rId1"/>
            </p:custDataLst>
          </p:nvPr>
        </p:nvGraphicFramePr>
        <p:xfrm>
          <a:off x="1054646" y="1573530"/>
          <a:ext cx="9793088" cy="4160520"/>
        </p:xfrm>
        <a:graphic>
          <a:graphicData uri="http://schemas.openxmlformats.org/drawingml/2006/table">
            <a:tbl>
              <a:tblPr/>
              <a:tblGrid>
                <a:gridCol w="3096344"/>
                <a:gridCol w="6696744"/>
              </a:tblGrid>
              <a:tr h="181672">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途径</a:t>
                      </a:r>
                      <a:endParaRPr lang="zh-CN" sz="2600" kern="100" baseline="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内容</a:t>
                      </a:r>
                      <a:endParaRPr lang="zh-CN" sz="2600" kern="100" baseline="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92422">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最重要的是</a:t>
                      </a:r>
                      <a:r>
                        <a:rPr lang="zh-CN" sz="2600" kern="100" baseline="0" dirty="0" smtClean="0">
                          <a:effectLst/>
                          <a:latin typeface="Times New Roman" panose="02020603050405020304"/>
                          <a:ea typeface="微软雅黑" panose="020B0503020204020204" pitchFamily="34" charset="-122"/>
                          <a:cs typeface="Times New Roman" panose="02020603050405020304"/>
                        </a:rPr>
                        <a:t>发挥</a:t>
                      </a:r>
                      <a:r>
                        <a:rPr lang="en-US" sz="2600" kern="100" baseline="0" dirty="0" smtClean="0">
                          <a:effectLst/>
                          <a:latin typeface="宋体" panose="02010600030101010101" pitchFamily="2" charset="-122"/>
                          <a:ea typeface="微软雅黑" panose="020B0503020204020204" pitchFamily="34" charset="-122"/>
                          <a:cs typeface="Times New Roman" panose="02020603050405020304"/>
                        </a:rPr>
                        <a:t>“</a:t>
                      </a:r>
                      <a:r>
                        <a:rPr lang="zh-CN" sz="2600" kern="100" baseline="0" dirty="0">
                          <a:effectLst/>
                          <a:latin typeface="Times New Roman" panose="02020603050405020304"/>
                          <a:ea typeface="微软雅黑" panose="020B0503020204020204" pitchFamily="34" charset="-122"/>
                          <a:cs typeface="Times New Roman" panose="02020603050405020304"/>
                        </a:rPr>
                        <a:t>主心骨</a:t>
                      </a:r>
                      <a:r>
                        <a:rPr lang="en-US" sz="2600" kern="100" baseline="0" dirty="0">
                          <a:effectLst/>
                          <a:latin typeface="宋体" panose="02010600030101010101" pitchFamily="2" charset="-122"/>
                          <a:ea typeface="微软雅黑" panose="020B0503020204020204" pitchFamily="34" charset="-122"/>
                          <a:cs typeface="Times New Roman" panose="02020603050405020304"/>
                        </a:rPr>
                        <a:t>”</a:t>
                      </a:r>
                      <a:r>
                        <a:rPr lang="zh-CN" sz="2600" kern="100" baseline="0" dirty="0">
                          <a:effectLst/>
                          <a:latin typeface="Times New Roman" panose="02020603050405020304"/>
                          <a:ea typeface="微软雅黑" panose="020B0503020204020204" pitchFamily="34" charset="-122"/>
                          <a:cs typeface="Times New Roman" panose="02020603050405020304"/>
                        </a:rPr>
                        <a:t>的作用</a:t>
                      </a:r>
                      <a:endParaRPr lang="zh-CN" sz="2600" kern="100" baseline="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中国特色社会主义理论体系是马克思主义中国化最新成果，是我们应对世界范围相互激荡的各种思想文化的</a:t>
                      </a:r>
                      <a:r>
                        <a:rPr lang="en-US" sz="2600" kern="100" baseline="0">
                          <a:effectLst/>
                          <a:latin typeface="宋体" panose="02010600030101010101" pitchFamily="2" charset="-122"/>
                          <a:ea typeface="微软雅黑" panose="020B0503020204020204" pitchFamily="34" charset="-122"/>
                          <a:cs typeface="Times New Roman" panose="02020603050405020304"/>
                        </a:rPr>
                        <a:t>“</a:t>
                      </a:r>
                      <a:r>
                        <a:rPr lang="zh-CN" sz="2600" kern="100" baseline="0">
                          <a:effectLst/>
                          <a:latin typeface="Times New Roman" panose="02020603050405020304"/>
                          <a:ea typeface="微软雅黑" panose="020B0503020204020204" pitchFamily="34" charset="-122"/>
                          <a:cs typeface="Times New Roman" panose="02020603050405020304"/>
                        </a:rPr>
                        <a:t>主心骨</a:t>
                      </a:r>
                      <a:r>
                        <a:rPr lang="en-US" sz="2600" kern="100" baseline="0">
                          <a:effectLst/>
                          <a:latin typeface="宋体" panose="02010600030101010101" pitchFamily="2" charset="-122"/>
                          <a:ea typeface="微软雅黑" panose="020B0503020204020204" pitchFamily="34" charset="-122"/>
                          <a:cs typeface="Times New Roman" panose="02020603050405020304"/>
                        </a:rPr>
                        <a:t>”</a:t>
                      </a:r>
                      <a:endParaRPr lang="zh-CN" sz="2600" kern="100" baseline="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41003">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继承和发扬</a:t>
                      </a:r>
                      <a:r>
                        <a:rPr lang="zh-CN" sz="2600" kern="100" baseline="0" dirty="0" smtClean="0">
                          <a:effectLst/>
                          <a:latin typeface="Times New Roman" panose="02020603050405020304"/>
                          <a:ea typeface="微软雅黑" panose="020B0503020204020204" pitchFamily="34" charset="-122"/>
                          <a:cs typeface="Times New Roman" panose="02020603050405020304"/>
                        </a:rPr>
                        <a:t>中华</a:t>
                      </a:r>
                      <a:endParaRPr lang="en-US" altLang="zh-CN" sz="2600" kern="100" baseline="0" dirty="0" smtClean="0">
                        <a:effectLst/>
                        <a:latin typeface="Times New Roman" panose="02020603050405020304"/>
                        <a:ea typeface="微软雅黑" panose="020B0503020204020204" pitchFamily="34" charset="-122"/>
                        <a:cs typeface="Times New Roman" panose="02020603050405020304"/>
                      </a:endParaRPr>
                    </a:p>
                    <a:p>
                      <a:pPr marL="71755" algn="ctr">
                        <a:lnSpc>
                          <a:spcPct val="150000"/>
                        </a:lnSpc>
                        <a:spcAft>
                          <a:spcPts val="0"/>
                        </a:spcAft>
                      </a:pPr>
                      <a:r>
                        <a:rPr lang="zh-CN" sz="2600" kern="100" baseline="0" dirty="0" smtClean="0">
                          <a:effectLst/>
                          <a:latin typeface="Times New Roman" panose="02020603050405020304"/>
                          <a:ea typeface="微软雅黑" panose="020B0503020204020204" pitchFamily="34" charset="-122"/>
                          <a:cs typeface="Times New Roman" panose="02020603050405020304"/>
                        </a:rPr>
                        <a:t>民族</a:t>
                      </a:r>
                      <a:r>
                        <a:rPr lang="zh-CN" sz="2600" kern="100" baseline="0" dirty="0">
                          <a:effectLst/>
                          <a:latin typeface="Times New Roman" panose="02020603050405020304"/>
                          <a:ea typeface="微软雅黑" panose="020B0503020204020204" pitchFamily="34" charset="-122"/>
                          <a:cs typeface="Times New Roman" panose="02020603050405020304"/>
                        </a:rPr>
                        <a:t>的优良传统</a:t>
                      </a:r>
                      <a:endParaRPr lang="zh-CN" sz="2600" kern="100" baseline="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既要珍惜和爱护中华民族历史上形成的优秀文化传统，又要继承和发扬我们党在长期革命、建设和改革实践中形成的优良传统</a:t>
                      </a:r>
                      <a:endParaRPr lang="zh-CN" sz="2600" kern="100" baseline="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1050196" y="725969"/>
          <a:ext cx="9937750" cy="4211320"/>
        </p:xfrm>
        <a:graphic>
          <a:graphicData uri="http://schemas.openxmlformats.org/drawingml/2006/table">
            <a:tbl>
              <a:tblPr/>
              <a:tblGrid>
                <a:gridCol w="2293620"/>
                <a:gridCol w="7644130"/>
              </a:tblGrid>
              <a:tr h="1805305">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正确对待</a:t>
                      </a:r>
                      <a:r>
                        <a:rPr lang="zh-CN" sz="2600" kern="100" baseline="0" dirty="0" smtClean="0">
                          <a:effectLst/>
                          <a:latin typeface="Times New Roman" panose="02020603050405020304"/>
                          <a:ea typeface="微软雅黑" panose="020B0503020204020204" pitchFamily="34" charset="-122"/>
                          <a:cs typeface="Times New Roman" panose="02020603050405020304"/>
                        </a:rPr>
                        <a:t>外</a:t>
                      </a:r>
                      <a:endParaRPr lang="en-US" altLang="zh-CN" sz="2600" kern="100" baseline="0" dirty="0" smtClean="0">
                        <a:effectLst/>
                        <a:latin typeface="Times New Roman" panose="02020603050405020304"/>
                        <a:ea typeface="微软雅黑" panose="020B0503020204020204" pitchFamily="34" charset="-122"/>
                        <a:cs typeface="Times New Roman" panose="02020603050405020304"/>
                      </a:endParaRPr>
                    </a:p>
                    <a:p>
                      <a:pPr marL="71755" algn="ctr">
                        <a:lnSpc>
                          <a:spcPct val="150000"/>
                        </a:lnSpc>
                        <a:spcAft>
                          <a:spcPts val="0"/>
                        </a:spcAft>
                      </a:pPr>
                      <a:r>
                        <a:rPr lang="zh-CN" sz="2600" kern="100" baseline="0" dirty="0" smtClean="0">
                          <a:effectLst/>
                          <a:latin typeface="Times New Roman" panose="02020603050405020304"/>
                          <a:ea typeface="微软雅黑" panose="020B0503020204020204" pitchFamily="34" charset="-122"/>
                          <a:cs typeface="Times New Roman" panose="02020603050405020304"/>
                        </a:rPr>
                        <a:t>来</a:t>
                      </a:r>
                      <a:r>
                        <a:rPr lang="zh-CN" sz="2600" kern="100" baseline="0" dirty="0">
                          <a:effectLst/>
                          <a:latin typeface="Times New Roman" panose="02020603050405020304"/>
                          <a:ea typeface="微软雅黑" panose="020B0503020204020204" pitchFamily="34" charset="-122"/>
                          <a:cs typeface="Times New Roman" panose="02020603050405020304"/>
                        </a:rPr>
                        <a:t>思想文化</a:t>
                      </a:r>
                      <a:endParaRPr lang="zh-CN" sz="2600" kern="100" baseline="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既要积极吸收借鉴国外优秀文化成果，又要抵制西方文化中腐朽、落后思想的危害，警惕西方敌对势力对我国进行西化、分化的图谋</a:t>
                      </a:r>
                      <a:endParaRPr lang="zh-CN" sz="2600" kern="100" baseline="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2690">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立足实践</a:t>
                      </a:r>
                      <a:endParaRPr lang="zh-CN" sz="2600" kern="100" baseline="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民族精神产生于社会实践，弘扬和培育民族精神要立足于发展中国特色社会主义的伟大实践</a:t>
                      </a:r>
                      <a:endParaRPr lang="zh-CN" sz="2600" kern="100" baseline="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3325">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发挥人民群众的主体作用</a:t>
                      </a:r>
                      <a:endParaRPr lang="zh-CN" sz="2600" kern="100" baseline="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每个公民都要积极投身文化建设的实践，做民族精神的传播者、弘扬者和建设者</a:t>
                      </a:r>
                      <a:endParaRPr lang="zh-CN" sz="2600" kern="100" baseline="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416622" y="530184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点拨　</a:t>
            </a:r>
            <a:r>
              <a:rPr lang="zh-CN" altLang="zh-CN" sz="2600" kern="100" dirty="0">
                <a:latin typeface="Times New Roman" panose="02020603050405020304"/>
                <a:ea typeface="微软雅黑" panose="020B0503020204020204" pitchFamily="34" charset="-122"/>
                <a:cs typeface="Times New Roman" panose="02020603050405020304"/>
              </a:rPr>
              <a:t>可结合文化创新的知识来理解弘扬和培育民族精神的途径。</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28295" y="185420"/>
            <a:ext cx="11533505" cy="630682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(2015·</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Ⅱ</a:t>
            </a:r>
            <a:r>
              <a:rPr lang="zh-CN" altLang="zh-CN" sz="2600" kern="100" dirty="0">
                <a:latin typeface="Times New Roman" panose="02020603050405020304"/>
                <a:ea typeface="微软雅黑" panose="020B0503020204020204" pitchFamily="34" charset="-122"/>
                <a:cs typeface="Times New Roman" panose="02020603050405020304"/>
              </a:rPr>
              <a:t>，节选</a:t>
            </a:r>
            <a:r>
              <a:rPr lang="en-US" altLang="zh-CN" sz="2600" kern="100" dirty="0">
                <a:latin typeface="Times New Roman" panose="02020603050405020304"/>
                <a:ea typeface="微软雅黑" panose="020B0503020204020204" pitchFamily="34" charset="-122"/>
                <a:cs typeface="Courier New" panose="02070309020205020404"/>
              </a:rPr>
              <a:t>)  </a:t>
            </a:r>
            <a:r>
              <a:rPr lang="zh-CN" altLang="zh-CN" kern="100" dirty="0">
                <a:latin typeface="楷体" panose="02010609060101010101" pitchFamily="49" charset="-122"/>
                <a:ea typeface="楷体" panose="02010609060101010101" pitchFamily="49" charset="-122"/>
                <a:cs typeface="楷体" panose="02010609060101010101" pitchFamily="49" charset="-122"/>
              </a:rPr>
              <a:t>抗日战争期间，面对日本侵略者的疯狂进攻，中国人民克服经济力、军力、政治组织力等远远弱于日本的困难，同仇敌忾、共赴国难，以血肉之躯筑起了捍卫祖国的钢铁长城，涌现出杨靖宇、赵尚志、左权、赵登禹、张自忠、戴安澜等爱国将领，</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狼牙山五壮士</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八百壮士</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等英雄群体，用生命和鲜血谱写了一首爱国主义的壮丽史诗。</a:t>
            </a:r>
            <a:endParaRPr lang="zh-CN" altLang="zh-CN" kern="100" dirty="0">
              <a:latin typeface="楷体" panose="02010609060101010101" pitchFamily="49" charset="-122"/>
              <a:ea typeface="楷体" panose="02010609060101010101" pitchFamily="49" charset="-122"/>
              <a:cs typeface="楷体" panose="02010609060101010101" pitchFamily="49" charset="-122"/>
            </a:endParaRPr>
          </a:p>
          <a:p>
            <a:pPr algn="just">
              <a:lnSpc>
                <a:spcPct val="150000"/>
              </a:lnSpc>
              <a:spcAft>
                <a:spcPts val="0"/>
              </a:spcAft>
            </a:pPr>
            <a:r>
              <a:rPr lang="zh-CN" altLang="zh-CN" kern="100" dirty="0">
                <a:latin typeface="楷体" panose="02010609060101010101" pitchFamily="49" charset="-122"/>
                <a:ea typeface="楷体" panose="02010609060101010101" pitchFamily="49" charset="-122"/>
                <a:cs typeface="楷体" panose="02010609060101010101" pitchFamily="49" charset="-122"/>
              </a:rPr>
              <a:t>    在惊天地、泣鬼神的抗日战争中，形成了中华民族伟大的抗战精神，中国人民向世界展示了天下兴亡、匹夫有责的爱国情怀，视死如归、宁死不屈的民族气节，不畏强暴、血战到底的英雄气概，百折不挠、坚忍不拔的必胜信念</a:t>
            </a:r>
            <a:r>
              <a:rPr lang="zh-CN" altLang="zh-CN" kern="100" dirty="0" smtClean="0">
                <a:latin typeface="楷体" panose="02010609060101010101" pitchFamily="49" charset="-122"/>
                <a:ea typeface="楷体" panose="02010609060101010101" pitchFamily="49" charset="-122"/>
                <a:cs typeface="楷体" panose="02010609060101010101" pitchFamily="49" charset="-122"/>
              </a:rPr>
              <a:t>。</a:t>
            </a:r>
            <a:r>
              <a:rPr lang="zh-CN" altLang="zh-CN" kern="100" dirty="0" smtClean="0">
                <a:latin typeface="楷体" panose="02010609060101010101" pitchFamily="49" charset="-122"/>
                <a:ea typeface="楷体" panose="02010609060101010101" pitchFamily="49" charset="-122"/>
                <a:cs typeface="楷体" panose="02010609060101010101" pitchFamily="49" charset="-122"/>
                <a:sym typeface="+mn-ea"/>
              </a:rPr>
              <a:t>抗战</a:t>
            </a:r>
            <a:r>
              <a:rPr lang="zh-CN" altLang="zh-CN" kern="100" dirty="0">
                <a:latin typeface="楷体" panose="02010609060101010101" pitchFamily="49" charset="-122"/>
                <a:ea typeface="楷体" panose="02010609060101010101" pitchFamily="49" charset="-122"/>
                <a:cs typeface="楷体" panose="02010609060101010101" pitchFamily="49" charset="-122"/>
                <a:sym typeface="+mn-ea"/>
              </a:rPr>
              <a:t>精神始终支撑和激励中国人民浴血奋战，最终打败了极其残暴、极其野蛮的日本侵略者，赢得了中国人民抗日战争的伟大胜利，为世界反法西斯战争胜利作出了不可磨灭的贡献。</a:t>
            </a:r>
            <a:endParaRPr lang="zh-CN" altLang="zh-CN" kern="100" dirty="0">
              <a:latin typeface="楷体" panose="02010609060101010101" pitchFamily="49" charset="-122"/>
              <a:ea typeface="楷体" panose="02010609060101010101" pitchFamily="49" charset="-122"/>
              <a:cs typeface="楷体" panose="02010609060101010101" pitchFamily="49" charset="-122"/>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sym typeface="+mn-ea"/>
              </a:rPr>
              <a:t>结合材料，运用文化生活知识，说明抗战精神与中华民族精神的关系。</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38810" y="152400"/>
            <a:ext cx="10911840" cy="5908040"/>
          </a:xfrm>
          <a:prstGeom prst="rect">
            <a:avLst/>
          </a:prstGeom>
          <a:noFill/>
        </p:spPr>
        <p:txBody>
          <a:bodyPr wrap="square" rtlCol="0" anchor="t">
            <a:spAutoFit/>
          </a:bodyPr>
          <a:p>
            <a:pPr algn="just">
              <a:lnSpc>
                <a:spcPct val="150000"/>
              </a:lnSpc>
              <a:spcAft>
                <a:spcPts val="0"/>
              </a:spcAft>
            </a:pPr>
            <a:r>
              <a:rPr lang="zh-CN" altLang="zh-CN" sz="3600" b="1" kern="100" dirty="0">
                <a:solidFill>
                  <a:srgbClr val="0000FF"/>
                </a:solidFill>
                <a:latin typeface="华文新魏" panose="02010800040101010101" charset="-122"/>
                <a:ea typeface="华文新魏" panose="02010800040101010101" charset="-122"/>
                <a:cs typeface="Times New Roman" panose="02020603050405020304"/>
                <a:sym typeface="+mn-ea"/>
              </a:rPr>
              <a:t>答案　</a:t>
            </a:r>
            <a:endParaRPr lang="zh-CN" altLang="zh-CN" sz="3600" b="1" kern="100" dirty="0">
              <a:solidFill>
                <a:srgbClr val="0000FF"/>
              </a:solidFill>
              <a:latin typeface="华文新魏" panose="02010800040101010101" charset="-122"/>
              <a:ea typeface="华文新魏" panose="02010800040101010101" charset="-122"/>
              <a:cs typeface="Times New Roman" panose="02020603050405020304"/>
              <a:sym typeface="+mn-ea"/>
            </a:endParaRPr>
          </a:p>
          <a:p>
            <a:pPr algn="just">
              <a:lnSpc>
                <a:spcPct val="150000"/>
              </a:lnSpc>
              <a:spcAft>
                <a:spcPts val="0"/>
              </a:spcAft>
            </a:pPr>
            <a:r>
              <a:rPr lang="zh-CN" altLang="zh-CN" sz="3600" kern="100" dirty="0">
                <a:solidFill>
                  <a:srgbClr val="C00000"/>
                </a:solidFill>
                <a:latin typeface="华文新魏" panose="02010800040101010101" charset="-122"/>
                <a:ea typeface="华文新魏" panose="02010800040101010101" charset="-122"/>
                <a:cs typeface="Times New Roman" panose="02020603050405020304"/>
                <a:sym typeface="+mn-ea"/>
              </a:rPr>
              <a:t>       以爱国主义为核心的中华民族精神是激励中国人民团结奋斗、自强不息的不竭精神动力。</a:t>
            </a:r>
            <a:endParaRPr lang="zh-CN" altLang="zh-CN" sz="3600" kern="100" dirty="0">
              <a:solidFill>
                <a:srgbClr val="C00000"/>
              </a:solidFill>
              <a:latin typeface="华文新魏" panose="02010800040101010101" charset="-122"/>
              <a:ea typeface="华文新魏" panose="02010800040101010101" charset="-122"/>
              <a:cs typeface="Times New Roman" panose="02020603050405020304"/>
              <a:sym typeface="+mn-ea"/>
            </a:endParaRPr>
          </a:p>
          <a:p>
            <a:pPr algn="just">
              <a:lnSpc>
                <a:spcPct val="150000"/>
              </a:lnSpc>
              <a:spcAft>
                <a:spcPts val="0"/>
              </a:spcAft>
            </a:pPr>
            <a:r>
              <a:rPr lang="zh-CN" altLang="zh-CN" sz="3600" kern="100" dirty="0">
                <a:solidFill>
                  <a:srgbClr val="C00000"/>
                </a:solidFill>
                <a:latin typeface="华文新魏" panose="02010800040101010101" charset="-122"/>
                <a:ea typeface="华文新魏" panose="02010800040101010101" charset="-122"/>
                <a:cs typeface="Times New Roman" panose="02020603050405020304"/>
                <a:sym typeface="+mn-ea"/>
              </a:rPr>
              <a:t>       抗战精神集中体现了爱国主义精神，是对中华民族精神的传承和弘扬。</a:t>
            </a:r>
            <a:endParaRPr lang="zh-CN" altLang="zh-CN" sz="3600" kern="100" dirty="0">
              <a:solidFill>
                <a:srgbClr val="C00000"/>
              </a:solidFill>
              <a:latin typeface="华文新魏" panose="02010800040101010101" charset="-122"/>
              <a:ea typeface="华文新魏" panose="02010800040101010101" charset="-122"/>
              <a:cs typeface="Times New Roman" panose="02020603050405020304"/>
              <a:sym typeface="+mn-ea"/>
            </a:endParaRPr>
          </a:p>
          <a:p>
            <a:pPr algn="just">
              <a:lnSpc>
                <a:spcPct val="150000"/>
              </a:lnSpc>
              <a:spcAft>
                <a:spcPts val="0"/>
              </a:spcAft>
            </a:pPr>
            <a:r>
              <a:rPr lang="zh-CN" altLang="zh-CN" sz="3600" kern="100" dirty="0">
                <a:solidFill>
                  <a:srgbClr val="C00000"/>
                </a:solidFill>
                <a:latin typeface="华文新魏" panose="02010800040101010101" charset="-122"/>
                <a:ea typeface="华文新魏" panose="02010800040101010101" charset="-122"/>
                <a:cs typeface="Times New Roman" panose="02020603050405020304"/>
                <a:sym typeface="+mn-ea"/>
              </a:rPr>
              <a:t>      抗战精神是中华民族精神的重要内容，是对中华民族精神的丰富和发展。</a:t>
            </a:r>
            <a:endParaRPr lang="zh-CN" altLang="en-US" sz="3600">
              <a:latin typeface="华文新魏" panose="02010800040101010101" charset="-122"/>
              <a:ea typeface="华文新魏" panose="02010800040101010101"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0678" y="292531"/>
            <a:ext cx="11349190" cy="63557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30000"/>
              </a:lnSpc>
              <a:spcAft>
                <a:spcPts val="0"/>
              </a:spcAft>
            </a:pPr>
            <a:r>
              <a:rPr lang="en-US" altLang="zh-CN" kern="100" dirty="0">
                <a:latin typeface="Times New Roman" panose="02020603050405020304"/>
                <a:ea typeface="微软雅黑" panose="020B0503020204020204" pitchFamily="34" charset="-122"/>
                <a:cs typeface="Courier New" panose="02070309020205020404"/>
              </a:rPr>
              <a:t>(2016·</a:t>
            </a:r>
            <a:r>
              <a:rPr lang="zh-CN" altLang="zh-CN" kern="100" dirty="0">
                <a:latin typeface="Times New Roman" panose="02020603050405020304"/>
                <a:ea typeface="微软雅黑" panose="020B0503020204020204" pitchFamily="34" charset="-122"/>
                <a:cs typeface="Times New Roman" panose="02020603050405020304"/>
              </a:rPr>
              <a:t>全国乙卷</a:t>
            </a:r>
            <a:r>
              <a:rPr lang="en-US" altLang="zh-CN" kern="100" dirty="0">
                <a:latin typeface="Times New Roman" panose="02020603050405020304"/>
                <a:ea typeface="微软雅黑" panose="020B0503020204020204" pitchFamily="34" charset="-122"/>
                <a:cs typeface="Courier New" panose="02070309020205020404"/>
              </a:rPr>
              <a:t>)</a:t>
            </a:r>
            <a:r>
              <a:rPr lang="zh-CN" altLang="zh-CN" kern="100" dirty="0">
                <a:latin typeface="Times New Roman" panose="02020603050405020304"/>
                <a:ea typeface="微软雅黑" panose="020B0503020204020204" pitchFamily="34" charset="-122"/>
                <a:cs typeface="Times New Roman" panose="02020603050405020304"/>
              </a:rPr>
              <a:t>阅读材料，完成下面要求。</a:t>
            </a:r>
            <a:endParaRPr lang="zh-CN" altLang="zh-CN" kern="100" dirty="0">
              <a:latin typeface="宋体" panose="02010600030101010101" pitchFamily="2" charset="-122"/>
              <a:cs typeface="Courier New" panose="02070309020205020404"/>
            </a:endParaRPr>
          </a:p>
          <a:p>
            <a:pPr algn="just">
              <a:lnSpc>
                <a:spcPct val="130000"/>
              </a:lnSpc>
              <a:spcAft>
                <a:spcPts val="0"/>
              </a:spcAft>
            </a:pPr>
            <a:r>
              <a:rPr lang="zh-CN" altLang="zh-CN" kern="100" dirty="0">
                <a:latin typeface="Times New Roman" panose="02020603050405020304"/>
                <a:ea typeface="微软雅黑" panose="020B0503020204020204" pitchFamily="34" charset="-122"/>
                <a:cs typeface="Times New Roman" panose="02020603050405020304"/>
              </a:rPr>
              <a:t>        </a:t>
            </a:r>
            <a:r>
              <a:rPr lang="zh-CN" altLang="zh-CN" kern="100" dirty="0">
                <a:latin typeface="楷体" panose="02010609060101010101" pitchFamily="49" charset="-122"/>
                <a:ea typeface="楷体" panose="02010609060101010101" pitchFamily="49" charset="-122"/>
                <a:cs typeface="楷体" panose="02010609060101010101" pitchFamily="49" charset="-122"/>
              </a:rPr>
              <a:t>一个有希望的民族不能没有英雄，一个有前途的国家不能没有先锋。中华民族英雄是中华民族的脊梁。</a:t>
            </a:r>
            <a:endParaRPr lang="zh-CN" altLang="zh-CN" kern="100" dirty="0">
              <a:latin typeface="楷体" panose="02010609060101010101" pitchFamily="49" charset="-122"/>
              <a:ea typeface="楷体" panose="02010609060101010101" pitchFamily="49" charset="-122"/>
              <a:cs typeface="楷体" panose="02010609060101010101" pitchFamily="49" charset="-122"/>
            </a:endParaRPr>
          </a:p>
          <a:p>
            <a:pPr algn="just">
              <a:lnSpc>
                <a:spcPct val="130000"/>
              </a:lnSpc>
              <a:spcAft>
                <a:spcPts val="0"/>
              </a:spcAft>
            </a:pPr>
            <a:r>
              <a:rPr lang="zh-CN" altLang="zh-CN" kern="100" dirty="0">
                <a:latin typeface="楷体" panose="02010609060101010101" pitchFamily="49" charset="-122"/>
                <a:ea typeface="楷体" panose="02010609060101010101" pitchFamily="49" charset="-122"/>
                <a:cs typeface="楷体" panose="02010609060101010101" pitchFamily="49" charset="-122"/>
              </a:rPr>
              <a:t>    近年来，有的人打着</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还原历史真相</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的旗号颠覆英雄、歪曲历史、消解崇高。如胡诌</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黄继光堵枪眼不合情理</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火烧邱少云</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违背生理学</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董存瑞炸碉堡为虚构</a:t>
            </a:r>
            <a:r>
              <a:rPr lang="en-US" altLang="zh-CN" kern="100" dirty="0">
                <a:latin typeface="楷体" panose="02010609060101010101" pitchFamily="49" charset="-122"/>
                <a:ea typeface="楷体" panose="02010609060101010101" pitchFamily="49" charset="-122"/>
                <a:cs typeface="楷体" panose="02010609060101010101" pitchFamily="49" charset="-122"/>
              </a:rPr>
              <a:t>”</a:t>
            </a:r>
            <a:r>
              <a:rPr lang="zh-CN" altLang="zh-CN" kern="100" dirty="0">
                <a:latin typeface="楷体" panose="02010609060101010101" pitchFamily="49" charset="-122"/>
                <a:ea typeface="楷体" panose="02010609060101010101" pitchFamily="49" charset="-122"/>
                <a:cs typeface="楷体" panose="02010609060101010101" pitchFamily="49" charset="-122"/>
              </a:rPr>
              <a:t>等。凡此种种混淆是非的谣言</a:t>
            </a:r>
            <a:r>
              <a:rPr lang="zh-CN" altLang="zh-CN" kern="100" dirty="0">
                <a:solidFill>
                  <a:schemeClr val="tx1"/>
                </a:solidFill>
                <a:latin typeface="楷体" panose="02010609060101010101" pitchFamily="49" charset="-122"/>
                <a:ea typeface="楷体" panose="02010609060101010101" pitchFamily="49" charset="-122"/>
                <a:cs typeface="楷体" panose="02010609060101010101" pitchFamily="49" charset="-122"/>
              </a:rPr>
              <a:t>借助网络</a:t>
            </a:r>
            <a:r>
              <a:rPr lang="zh-CN" altLang="zh-CN" kern="100" dirty="0">
                <a:latin typeface="楷体" panose="02010609060101010101" pitchFamily="49" charset="-122"/>
                <a:ea typeface="楷体" panose="02010609060101010101" pitchFamily="49" charset="-122"/>
                <a:cs typeface="楷体" panose="02010609060101010101" pitchFamily="49" charset="-122"/>
              </a:rPr>
              <a:t>等传媒随意传播，一些网民盲目跟风、随手转发。这种抹黑英雄形象的谣传引起了一些人历史认知混乱和价值观迷失</a:t>
            </a:r>
            <a:r>
              <a:rPr lang="zh-CN" altLang="zh-CN" kern="100" dirty="0" smtClean="0">
                <a:latin typeface="楷体" panose="02010609060101010101" pitchFamily="49" charset="-122"/>
                <a:ea typeface="楷体" panose="02010609060101010101" pitchFamily="49" charset="-122"/>
                <a:cs typeface="楷体" panose="02010609060101010101" pitchFamily="49" charset="-122"/>
              </a:rPr>
              <a:t>。</a:t>
            </a:r>
            <a:endParaRPr lang="zh-CN" altLang="zh-CN" kern="100" dirty="0" smtClean="0">
              <a:latin typeface="楷体" panose="02010609060101010101" pitchFamily="49" charset="-122"/>
              <a:ea typeface="楷体" panose="02010609060101010101" pitchFamily="49" charset="-122"/>
              <a:cs typeface="楷体" panose="02010609060101010101" pitchFamily="49" charset="-122"/>
            </a:endParaRPr>
          </a:p>
          <a:p>
            <a:pPr algn="just">
              <a:lnSpc>
                <a:spcPct val="130000"/>
              </a:lnSpc>
              <a:spcAft>
                <a:spcPts val="0"/>
              </a:spcAft>
            </a:pPr>
            <a:r>
              <a:rPr lang="zh-CN" altLang="zh-CN" kern="100" dirty="0" smtClean="0">
                <a:latin typeface="楷体" panose="02010609060101010101" pitchFamily="49" charset="-122"/>
                <a:ea typeface="楷体" panose="02010609060101010101" pitchFamily="49" charset="-122"/>
                <a:cs typeface="楷体" panose="02010609060101010101" pitchFamily="49" charset="-122"/>
                <a:sym typeface="+mn-ea"/>
              </a:rPr>
              <a:t>     还原</a:t>
            </a:r>
            <a:r>
              <a:rPr lang="zh-CN" altLang="zh-CN" kern="100" dirty="0">
                <a:latin typeface="楷体" panose="02010609060101010101" pitchFamily="49" charset="-122"/>
                <a:ea typeface="楷体" panose="02010609060101010101" pitchFamily="49" charset="-122"/>
                <a:cs typeface="楷体" panose="02010609060101010101" pitchFamily="49" charset="-122"/>
                <a:sym typeface="+mn-ea"/>
              </a:rPr>
              <a:t>历史、守护英雄、捍卫崇高，就是守护良知、正义和精神家园。战场上多次负伤的志愿军老战士李继德动情地说：</a:t>
            </a:r>
            <a:r>
              <a:rPr lang="en-US" altLang="zh-CN" kern="100" dirty="0">
                <a:latin typeface="楷体" panose="02010609060101010101" pitchFamily="49" charset="-122"/>
                <a:ea typeface="楷体" panose="02010609060101010101" pitchFamily="49" charset="-122"/>
                <a:cs typeface="楷体" panose="02010609060101010101" pitchFamily="49" charset="-122"/>
                <a:sym typeface="+mn-ea"/>
              </a:rPr>
              <a:t>“</a:t>
            </a:r>
            <a:r>
              <a:rPr lang="zh-CN" altLang="zh-CN" kern="100" dirty="0">
                <a:latin typeface="楷体" panose="02010609060101010101" pitchFamily="49" charset="-122"/>
                <a:ea typeface="楷体" panose="02010609060101010101" pitchFamily="49" charset="-122"/>
                <a:cs typeface="楷体" panose="02010609060101010101" pitchFamily="49" charset="-122"/>
                <a:sym typeface="+mn-ea"/>
              </a:rPr>
              <a:t>黄继光堵枪眼时，我在现场！</a:t>
            </a:r>
            <a:r>
              <a:rPr lang="en-US" altLang="zh-CN" kern="100" dirty="0">
                <a:latin typeface="楷体" panose="02010609060101010101" pitchFamily="49" charset="-122"/>
                <a:ea typeface="楷体" panose="02010609060101010101" pitchFamily="49" charset="-122"/>
                <a:cs typeface="楷体" panose="02010609060101010101" pitchFamily="49" charset="-122"/>
                <a:sym typeface="+mn-ea"/>
              </a:rPr>
              <a:t>”</a:t>
            </a:r>
            <a:r>
              <a:rPr lang="zh-CN" altLang="zh-CN" kern="100" dirty="0">
                <a:latin typeface="楷体" panose="02010609060101010101" pitchFamily="49" charset="-122"/>
                <a:ea typeface="楷体" panose="02010609060101010101" pitchFamily="49" charset="-122"/>
                <a:cs typeface="楷体" panose="02010609060101010101" pitchFamily="49" charset="-122"/>
                <a:sym typeface="+mn-ea"/>
              </a:rPr>
              <a:t>当年的老排长郭安民挺身直言，燃烧弹点燃伪装草，</a:t>
            </a:r>
            <a:r>
              <a:rPr lang="en-US" altLang="zh-CN" kern="100" dirty="0">
                <a:latin typeface="楷体" panose="02010609060101010101" pitchFamily="49" charset="-122"/>
                <a:ea typeface="楷体" panose="02010609060101010101" pitchFamily="49" charset="-122"/>
                <a:cs typeface="楷体" panose="02010609060101010101" pitchFamily="49" charset="-122"/>
                <a:sym typeface="+mn-ea"/>
              </a:rPr>
              <a:t>“</a:t>
            </a:r>
            <a:r>
              <a:rPr lang="zh-CN" altLang="zh-CN" kern="100" dirty="0">
                <a:latin typeface="楷体" panose="02010609060101010101" pitchFamily="49" charset="-122"/>
                <a:ea typeface="楷体" panose="02010609060101010101" pitchFamily="49" charset="-122"/>
                <a:cs typeface="楷体" panose="02010609060101010101" pitchFamily="49" charset="-122"/>
                <a:sym typeface="+mn-ea"/>
              </a:rPr>
              <a:t>大火整整烧了二十多分钟，邱少云始终一动不动</a:t>
            </a:r>
            <a:r>
              <a:rPr lang="en-US" altLang="zh-CN" kern="100" dirty="0">
                <a:latin typeface="楷体" panose="02010609060101010101" pitchFamily="49" charset="-122"/>
                <a:ea typeface="楷体" panose="02010609060101010101" pitchFamily="49" charset="-122"/>
                <a:cs typeface="楷体" panose="02010609060101010101" pitchFamily="49" charset="-122"/>
                <a:sym typeface="+mn-ea"/>
              </a:rPr>
              <a:t>”</a:t>
            </a:r>
            <a:r>
              <a:rPr lang="zh-CN" altLang="zh-CN" kern="100" dirty="0">
                <a:latin typeface="楷体" panose="02010609060101010101" pitchFamily="49" charset="-122"/>
                <a:ea typeface="楷体" panose="02010609060101010101" pitchFamily="49" charset="-122"/>
                <a:cs typeface="楷体" panose="02010609060101010101" pitchFamily="49" charset="-122"/>
                <a:sym typeface="+mn-ea"/>
              </a:rPr>
              <a:t>。董存瑞的生前战友郅顺义多次口述力证，董存瑞舍身炸碉堡，就在他的掩护之下</a:t>
            </a:r>
            <a:r>
              <a:rPr lang="en-US" altLang="zh-CN" kern="100" dirty="0" smtClean="0">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kern="100" dirty="0" smtClean="0">
              <a:latin typeface="楷体" panose="02010609060101010101" pitchFamily="49" charset="-122"/>
              <a:ea typeface="楷体" panose="02010609060101010101" pitchFamily="49" charset="-122"/>
              <a:cs typeface="楷体" panose="02010609060101010101" pitchFamily="49" charset="-122"/>
            </a:endParaRPr>
          </a:p>
          <a:p>
            <a:pPr algn="just">
              <a:lnSpc>
                <a:spcPct val="130000"/>
              </a:lnSpc>
              <a:spcAft>
                <a:spcPts val="0"/>
              </a:spcAft>
            </a:pPr>
            <a:r>
              <a:rPr lang="zh-CN" altLang="zh-CN" kern="100" dirty="0">
                <a:latin typeface="Times New Roman" panose="02020603050405020304"/>
                <a:ea typeface="微软雅黑" panose="020B0503020204020204" pitchFamily="34" charset="-122"/>
                <a:cs typeface="Times New Roman" panose="02020603050405020304"/>
                <a:sym typeface="+mn-ea"/>
              </a:rPr>
              <a:t>       结合材料和文化生活知识，探究如何守护英雄、弘扬中华民族精神。</a:t>
            </a:r>
            <a:endParaRPr lang="zh-CN" altLang="zh-CN"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09600" y="452120"/>
            <a:ext cx="10970895" cy="5494020"/>
          </a:xfrm>
        </p:spPr>
        <p:txBody>
          <a:bodyPr/>
          <a:p>
            <a:pPr marL="0" indent="0" algn="l">
              <a:lnSpc>
                <a:spcPct val="150000"/>
              </a:lnSpc>
              <a:spcAft>
                <a:spcPts val="0"/>
              </a:spcAft>
              <a:buNone/>
            </a:pPr>
            <a:r>
              <a:rPr lang="en-US" sz="3600" kern="100" dirty="0">
                <a:effectLst/>
                <a:latin typeface="华文楷体" panose="02010600040101010101" charset="-122"/>
                <a:ea typeface="华文楷体" panose="02010600040101010101" charset="-122"/>
                <a:cs typeface="华文楷体" panose="02010600040101010101" charset="-122"/>
                <a:sym typeface="+mn-ea"/>
              </a:rPr>
              <a:t>(1)</a:t>
            </a:r>
            <a:r>
              <a:rPr lang="zh-CN" sz="3600" kern="100" dirty="0">
                <a:solidFill>
                  <a:srgbClr val="FF0000"/>
                </a:solidFill>
                <a:effectLst/>
                <a:latin typeface="华文楷体" panose="02010600040101010101" charset="-122"/>
                <a:ea typeface="华文楷体" panose="02010600040101010101" charset="-122"/>
                <a:cs typeface="华文楷体" panose="02010600040101010101" charset="-122"/>
                <a:sym typeface="+mn-ea"/>
              </a:rPr>
              <a:t>尊重历史事实</a:t>
            </a:r>
            <a:r>
              <a:rPr lang="zh-CN" sz="3600" kern="100" dirty="0">
                <a:effectLst/>
                <a:latin typeface="华文楷体" panose="02010600040101010101" charset="-122"/>
                <a:ea typeface="华文楷体" panose="02010600040101010101" charset="-122"/>
                <a:cs typeface="华文楷体" panose="02010600040101010101" charset="-122"/>
                <a:sym typeface="+mn-ea"/>
              </a:rPr>
              <a:t>，</a:t>
            </a:r>
            <a:r>
              <a:rPr lang="zh-CN" sz="3600" kern="100" dirty="0">
                <a:solidFill>
                  <a:srgbClr val="FF0000"/>
                </a:solidFill>
                <a:effectLst/>
                <a:latin typeface="华文楷体" panose="02010600040101010101" charset="-122"/>
                <a:ea typeface="华文楷体" panose="02010600040101010101" charset="-122"/>
                <a:cs typeface="华文楷体" panose="02010600040101010101" charset="-122"/>
                <a:sym typeface="+mn-ea"/>
              </a:rPr>
              <a:t>提高辨别</a:t>
            </a:r>
            <a:r>
              <a:rPr lang="zh-CN" sz="3600" kern="100" dirty="0">
                <a:effectLst/>
                <a:latin typeface="华文楷体" panose="02010600040101010101" charset="-122"/>
                <a:ea typeface="华文楷体" panose="02010600040101010101" charset="-122"/>
                <a:cs typeface="华文楷体" panose="02010600040101010101" charset="-122"/>
                <a:sym typeface="+mn-ea"/>
              </a:rPr>
              <a:t>信息真伪、抵御落后文化和错误言论的</a:t>
            </a:r>
            <a:r>
              <a:rPr lang="zh-CN" sz="3600" kern="100" dirty="0">
                <a:solidFill>
                  <a:srgbClr val="FF0000"/>
                </a:solidFill>
                <a:effectLst/>
                <a:latin typeface="华文楷体" panose="02010600040101010101" charset="-122"/>
                <a:ea typeface="华文楷体" panose="02010600040101010101" charset="-122"/>
                <a:cs typeface="华文楷体" panose="02010600040101010101" charset="-122"/>
                <a:sym typeface="+mn-ea"/>
              </a:rPr>
              <a:t>能力</a:t>
            </a:r>
            <a:r>
              <a:rPr lang="zh-CN" sz="3600" kern="100" dirty="0">
                <a:effectLst/>
                <a:latin typeface="华文楷体" panose="02010600040101010101" charset="-122"/>
                <a:ea typeface="华文楷体" panose="02010600040101010101" charset="-122"/>
                <a:cs typeface="华文楷体" panose="02010600040101010101" charset="-122"/>
                <a:sym typeface="+mn-ea"/>
              </a:rPr>
              <a:t>。</a:t>
            </a:r>
            <a:endParaRPr lang="zh-CN" sz="3600" kern="100" baseline="0" dirty="0">
              <a:effectLst/>
              <a:latin typeface="华文楷体" panose="02010600040101010101" charset="-122"/>
              <a:ea typeface="华文楷体" panose="02010600040101010101" charset="-122"/>
              <a:cs typeface="华文楷体" panose="02010600040101010101" charset="-122"/>
            </a:endParaRPr>
          </a:p>
          <a:p>
            <a:pPr marL="0" indent="0" algn="l">
              <a:lnSpc>
                <a:spcPct val="150000"/>
              </a:lnSpc>
              <a:spcAft>
                <a:spcPts val="0"/>
              </a:spcAft>
              <a:buNone/>
            </a:pPr>
            <a:r>
              <a:rPr lang="en-US" sz="3600" kern="100" dirty="0">
                <a:effectLst/>
                <a:latin typeface="华文楷体" panose="02010600040101010101" charset="-122"/>
                <a:ea typeface="华文楷体" panose="02010600040101010101" charset="-122"/>
                <a:cs typeface="华文楷体" panose="02010600040101010101" charset="-122"/>
                <a:sym typeface="+mn-ea"/>
              </a:rPr>
              <a:t>(2)</a:t>
            </a:r>
            <a:r>
              <a:rPr lang="zh-CN" sz="3600" kern="100" dirty="0">
                <a:effectLst/>
                <a:latin typeface="华文楷体" panose="02010600040101010101" charset="-122"/>
                <a:ea typeface="华文楷体" panose="02010600040101010101" charset="-122"/>
                <a:cs typeface="华文楷体" panose="02010600040101010101" charset="-122"/>
                <a:sym typeface="+mn-ea"/>
              </a:rPr>
              <a:t>利用网络等</a:t>
            </a:r>
            <a:r>
              <a:rPr lang="zh-CN" sz="3600" kern="100" dirty="0">
                <a:solidFill>
                  <a:srgbClr val="FF0000"/>
                </a:solidFill>
                <a:effectLst/>
                <a:latin typeface="华文楷体" panose="02010600040101010101" charset="-122"/>
                <a:ea typeface="华文楷体" panose="02010600040101010101" charset="-122"/>
                <a:cs typeface="华文楷体" panose="02010600040101010101" charset="-122"/>
                <a:sym typeface="+mn-ea"/>
              </a:rPr>
              <a:t>大众传媒传播</a:t>
            </a:r>
            <a:r>
              <a:rPr lang="zh-CN" sz="3600" kern="100" dirty="0">
                <a:effectLst/>
                <a:latin typeface="华文楷体" panose="02010600040101010101" charset="-122"/>
                <a:ea typeface="华文楷体" panose="02010600040101010101" charset="-122"/>
                <a:cs typeface="华文楷体" panose="02010600040101010101" charset="-122"/>
                <a:sym typeface="+mn-ea"/>
              </a:rPr>
              <a:t>英雄事迹，</a:t>
            </a:r>
            <a:r>
              <a:rPr lang="zh-CN" sz="3600" kern="100" dirty="0">
                <a:solidFill>
                  <a:srgbClr val="FF0000"/>
                </a:solidFill>
                <a:effectLst/>
                <a:latin typeface="华文楷体" panose="02010600040101010101" charset="-122"/>
                <a:ea typeface="华文楷体" panose="02010600040101010101" charset="-122"/>
                <a:cs typeface="华文楷体" panose="02010600040101010101" charset="-122"/>
                <a:sym typeface="+mn-ea"/>
              </a:rPr>
              <a:t>抵制和批驳</a:t>
            </a:r>
            <a:r>
              <a:rPr lang="zh-CN" sz="3600" kern="100" dirty="0">
                <a:effectLst/>
                <a:latin typeface="华文楷体" panose="02010600040101010101" charset="-122"/>
                <a:ea typeface="华文楷体" panose="02010600040101010101" charset="-122"/>
                <a:cs typeface="华文楷体" panose="02010600040101010101" charset="-122"/>
                <a:sym typeface="+mn-ea"/>
              </a:rPr>
              <a:t>肆意抹黑英雄、歪曲历史的言行。</a:t>
            </a:r>
            <a:endParaRPr lang="zh-CN" sz="3600" kern="100" baseline="0" dirty="0">
              <a:effectLst/>
              <a:latin typeface="华文楷体" panose="02010600040101010101" charset="-122"/>
              <a:ea typeface="华文楷体" panose="02010600040101010101" charset="-122"/>
              <a:cs typeface="华文楷体" panose="02010600040101010101" charset="-122"/>
            </a:endParaRPr>
          </a:p>
          <a:p>
            <a:pPr marL="0" indent="0" algn="l">
              <a:lnSpc>
                <a:spcPct val="150000"/>
              </a:lnSpc>
              <a:spcAft>
                <a:spcPts val="0"/>
              </a:spcAft>
              <a:buNone/>
            </a:pPr>
            <a:r>
              <a:rPr lang="en-US" sz="3600" kern="100" dirty="0">
                <a:effectLst/>
                <a:latin typeface="华文楷体" panose="02010600040101010101" charset="-122"/>
                <a:ea typeface="华文楷体" panose="02010600040101010101" charset="-122"/>
                <a:cs typeface="华文楷体" panose="02010600040101010101" charset="-122"/>
                <a:sym typeface="+mn-ea"/>
              </a:rPr>
              <a:t>(3)</a:t>
            </a:r>
            <a:r>
              <a:rPr lang="zh-CN" sz="3600" kern="100" dirty="0">
                <a:solidFill>
                  <a:srgbClr val="FF0000"/>
                </a:solidFill>
                <a:effectLst/>
                <a:latin typeface="华文楷体" panose="02010600040101010101" charset="-122"/>
                <a:ea typeface="华文楷体" panose="02010600040101010101" charset="-122"/>
                <a:cs typeface="华文楷体" panose="02010600040101010101" charset="-122"/>
                <a:sym typeface="+mn-ea"/>
              </a:rPr>
              <a:t>大力宣传英雄精神</a:t>
            </a:r>
            <a:r>
              <a:rPr lang="zh-CN" sz="3600" kern="100" dirty="0">
                <a:effectLst/>
                <a:latin typeface="华文楷体" panose="02010600040101010101" charset="-122"/>
                <a:ea typeface="华文楷体" panose="02010600040101010101" charset="-122"/>
                <a:cs typeface="华文楷体" panose="02010600040101010101" charset="-122"/>
                <a:sym typeface="+mn-ea"/>
              </a:rPr>
              <a:t>，使群众懂得英雄精神是中华民族精神的突出表现，</a:t>
            </a:r>
            <a:r>
              <a:rPr lang="zh-CN" sz="3600" kern="100" dirty="0">
                <a:solidFill>
                  <a:srgbClr val="FF0000"/>
                </a:solidFill>
                <a:effectLst/>
                <a:latin typeface="华文楷体" panose="02010600040101010101" charset="-122"/>
                <a:ea typeface="华文楷体" panose="02010600040101010101" charset="-122"/>
                <a:cs typeface="华文楷体" panose="02010600040101010101" charset="-122"/>
                <a:sym typeface="+mn-ea"/>
              </a:rPr>
              <a:t>继承和弘扬</a:t>
            </a:r>
            <a:r>
              <a:rPr lang="zh-CN" sz="3600" kern="100" dirty="0">
                <a:effectLst/>
                <a:latin typeface="华文楷体" panose="02010600040101010101" charset="-122"/>
                <a:ea typeface="华文楷体" panose="02010600040101010101" charset="-122"/>
                <a:cs typeface="华文楷体" panose="02010600040101010101" charset="-122"/>
                <a:sym typeface="+mn-ea"/>
              </a:rPr>
              <a:t>英雄精神。</a:t>
            </a:r>
            <a:endParaRPr lang="zh-CN" altLang="en-US" sz="3600">
              <a:latin typeface="华文楷体" panose="02010600040101010101" charset="-122"/>
              <a:ea typeface="华文楷体" panose="02010600040101010101" charset="-122"/>
              <a:cs typeface="华文楷体" panose="02010600040101010101"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99465" y="397510"/>
            <a:ext cx="10754360" cy="4892675"/>
          </a:xfrm>
          <a:prstGeom prst="rect">
            <a:avLst/>
          </a:prstGeom>
          <a:noFill/>
        </p:spPr>
        <p:txBody>
          <a:bodyPr wrap="square" rtlCol="0" anchor="t">
            <a:spAutoFit/>
          </a:bodyPr>
          <a:p>
            <a:r>
              <a:rPr lang="zh-CN" altLang="en-US"/>
              <a:t>①A尊重/了解/还原/守护/牢记历史（2分）</a:t>
            </a:r>
            <a:endParaRPr lang="zh-CN" altLang="en-US"/>
          </a:p>
          <a:p>
            <a:endParaRPr lang="zh-CN" altLang="en-US"/>
          </a:p>
          <a:p>
            <a:r>
              <a:rPr lang="zh-CN" altLang="en-US"/>
              <a:t>   B增强辨别信息真伪/是非能力 或抵御落后文化/错误言论能力</a:t>
            </a:r>
            <a:endParaRPr lang="zh-CN" altLang="en-US"/>
          </a:p>
          <a:p>
            <a:endParaRPr lang="zh-CN" altLang="en-US"/>
          </a:p>
          <a:p>
            <a:r>
              <a:rPr lang="zh-CN" altLang="en-US"/>
              <a:t>或提高眼力/拒绝污染/不盲目跟风（以上3点均可2分，但最高2分） A+B=3 分</a:t>
            </a:r>
            <a:endParaRPr lang="zh-CN" altLang="en-US"/>
          </a:p>
          <a:p>
            <a:endParaRPr lang="zh-CN" altLang="en-US"/>
          </a:p>
          <a:p>
            <a:r>
              <a:rPr lang="zh-CN" altLang="en-US"/>
              <a:t>②A传播（宣传）英雄事迹/维护英雄形象/充分发挥英雄的模范作用（2分) </a:t>
            </a:r>
            <a:endParaRPr lang="zh-CN" altLang="en-US"/>
          </a:p>
          <a:p>
            <a:r>
              <a:rPr lang="zh-CN" altLang="en-US"/>
              <a:t>   B抵御/批驳/反对抹黑英雄/歪曲历史的行为语言（2分）</a:t>
            </a:r>
            <a:endParaRPr lang="zh-CN" altLang="en-US"/>
          </a:p>
          <a:p>
            <a:endParaRPr lang="zh-CN" altLang="en-US"/>
          </a:p>
          <a:p>
            <a:r>
              <a:rPr lang="zh-CN" altLang="en-US"/>
              <a:t>③A宣传/继承/发展英雄精神/品质/气节等 </a:t>
            </a:r>
            <a:endParaRPr lang="zh-CN" altLang="en-US"/>
          </a:p>
          <a:p>
            <a:r>
              <a:rPr lang="zh-CN" altLang="en-US"/>
              <a:t>    B英雄精神和民族精神的关系准确（2分）</a:t>
            </a:r>
            <a:endParaRPr lang="zh-CN" altLang="en-US"/>
          </a:p>
          <a:p>
            <a:endParaRPr lang="zh-CN" altLang="en-US"/>
          </a:p>
          <a:p>
            <a:r>
              <a:rPr lang="zh-CN" altLang="en-US"/>
              <a:t>A+B=3 分</a:t>
            </a:r>
            <a:endParaRPr lang="zh-CN" alt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461327" y="119380"/>
            <a:ext cx="5080000" cy="398780"/>
          </a:xfrm>
          <a:prstGeom prst="rect">
            <a:avLst/>
          </a:prstGeom>
          <a:noFill/>
          <a:ln w="9525">
            <a:noFill/>
          </a:ln>
        </p:spPr>
        <p:txBody>
          <a:bodyPr>
            <a:spAutoFit/>
          </a:bodyPr>
          <a:p>
            <a:pPr indent="0"/>
            <a:r>
              <a:rPr lang="en-US" sz="2000" b="0">
                <a:solidFill>
                  <a:srgbClr val="000000"/>
                </a:solidFill>
                <a:latin typeface="方正舒体" panose="02010601030101010101" charset="-122"/>
                <a:ea typeface="方正舒体" panose="02010601030101010101" charset="-122"/>
                <a:cs typeface="方正舒体" panose="02010601030101010101" charset="-122"/>
              </a:rPr>
              <a:t>2019</a:t>
            </a:r>
            <a:r>
              <a:rPr lang="zh-CN" sz="2000" b="0">
                <a:solidFill>
                  <a:srgbClr val="000000"/>
                </a:solidFill>
                <a:latin typeface="方正舒体" panose="02010601030101010101" charset="-122"/>
                <a:ea typeface="方正舒体" panose="02010601030101010101" charset="-122"/>
                <a:cs typeface="方正舒体" panose="02010601030101010101" charset="-122"/>
              </a:rPr>
              <a:t>高考政治全国</a:t>
            </a:r>
            <a:r>
              <a:rPr lang="en-US" sz="2000" b="0">
                <a:solidFill>
                  <a:srgbClr val="000000"/>
                </a:solidFill>
                <a:latin typeface="方正舒体" panose="02010601030101010101" charset="-122"/>
                <a:ea typeface="方正舒体" panose="02010601030101010101" charset="-122"/>
                <a:cs typeface="方正舒体" panose="02010601030101010101" charset="-122"/>
              </a:rPr>
              <a:t>3</a:t>
            </a:r>
            <a:r>
              <a:rPr lang="zh-CN" sz="2000" b="0">
                <a:solidFill>
                  <a:srgbClr val="000000"/>
                </a:solidFill>
                <a:latin typeface="方正舒体" panose="02010601030101010101" charset="-122"/>
                <a:ea typeface="方正舒体" panose="02010601030101010101" charset="-122"/>
                <a:cs typeface="方正舒体" panose="02010601030101010101" charset="-122"/>
              </a:rPr>
              <a:t>卷</a:t>
            </a:r>
            <a:endParaRPr lang="zh-CN" altLang="en-US" sz="2000">
              <a:latin typeface="方正舒体" panose="02010601030101010101" charset="-122"/>
              <a:ea typeface="方正舒体" panose="02010601030101010101" charset="-122"/>
              <a:cs typeface="方正舒体" panose="02010601030101010101" charset="-122"/>
            </a:endParaRPr>
          </a:p>
        </p:txBody>
      </p:sp>
      <p:sp>
        <p:nvSpPr>
          <p:cNvPr id="4" name="文本框 3"/>
          <p:cNvSpPr txBox="1"/>
          <p:nvPr/>
        </p:nvSpPr>
        <p:spPr>
          <a:xfrm>
            <a:off x="548005" y="518160"/>
            <a:ext cx="11094085" cy="6369685"/>
          </a:xfrm>
          <a:prstGeom prst="rect">
            <a:avLst/>
          </a:prstGeom>
          <a:noFill/>
          <a:ln w="9525">
            <a:noFill/>
          </a:ln>
        </p:spPr>
        <p:txBody>
          <a:bodyPr wrap="square">
            <a:spAutoFit/>
          </a:bodyPr>
          <a:p>
            <a:pPr indent="13970" algn="l"/>
            <a:r>
              <a:rPr lang="en-US" b="0">
                <a:solidFill>
                  <a:srgbClr val="000000"/>
                </a:solidFill>
                <a:latin typeface="Arial" panose="020B0604020202020204" pitchFamily="34" charset="0"/>
                <a:ea typeface="宋体" panose="02010600030101010101" pitchFamily="2" charset="-122"/>
              </a:rPr>
              <a:t>39.</a:t>
            </a:r>
            <a:r>
              <a:rPr lang="zh-CN" b="0">
                <a:solidFill>
                  <a:srgbClr val="000000"/>
                </a:solidFill>
                <a:ea typeface="宋体" panose="02010600030101010101" pitchFamily="2" charset="-122"/>
              </a:rPr>
              <a:t>阅读材料，完成下列要求。（</a:t>
            </a:r>
            <a:r>
              <a:rPr lang="en-US" b="0">
                <a:solidFill>
                  <a:srgbClr val="000000"/>
                </a:solidFill>
                <a:latin typeface="Arial" panose="020B0604020202020204" pitchFamily="34" charset="0"/>
                <a:ea typeface="宋体" panose="02010600030101010101" pitchFamily="2" charset="-122"/>
              </a:rPr>
              <a:t>26</a:t>
            </a:r>
            <a:r>
              <a:rPr lang="zh-CN" b="0">
                <a:solidFill>
                  <a:srgbClr val="000000"/>
                </a:solidFill>
                <a:ea typeface="宋体" panose="02010600030101010101" pitchFamily="2" charset="-122"/>
              </a:rPr>
              <a:t>分）</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    历史上，风沙、盐碱、内涝肆虐，兰考民生艰难、百姓贫苦。上世纪六十年代，</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县委书记的好榜样</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    焦裕禄依靠群众，开启治理</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三害</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的征程，改善了兰考自然环境，形成了</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亲民爱民、艰苦奋斗、科学求实、迎难而上、无私奉献</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的焦裕禄精神。</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    2014</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年，在党的群众路线教育实践活动中，习近平总书记选择兰考作为联系点，叮嘱当地干部要切实关心贫困群众，带领群众艰苦奋斗，早日脱贫致富。</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    “</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改变兰考贫困的面貌，让百姓过上好日子。</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兰考县委牢记总书记嘱托，把脱贫作为第一民生工程，提出了</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    “</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三年脱贫，七年小康</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的奋斗目标。兰考广大党员干部密切联系群众，深入调查研究，找到了制约经济发展的瓶颈，制定了切实可行的脱贫措施。在焦裕禄精神的鼓舞下，兰考人民团结奋斗，因地制宜，创造性地建立</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公司</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贫困户</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经营大户</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贫困户</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等模式，发展温室大棚种植、畜牧业、民族乐器制作等产业，打赢了艰苦卓绝的脱贫攻坚战。</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2017</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年，兰考在河南省率先摘掉贫困县的帽子。</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2018</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年，兰考入选中国</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幸福百县榜</a:t>
            </a:r>
            <a:r>
              <a:rPr lang="en-US" b="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zh-CN" b="0">
                <a:solidFill>
                  <a:srgbClr val="000000"/>
                </a:solidFill>
                <a:latin typeface="楷体" panose="02010609060101010101" pitchFamily="49" charset="-122"/>
                <a:ea typeface="楷体" panose="02010609060101010101" pitchFamily="49" charset="-122"/>
                <a:cs typeface="楷体" panose="02010609060101010101" pitchFamily="49" charset="-122"/>
              </a:rPr>
              <a:t>。</a:t>
            </a:r>
            <a:endParaRPr lang="zh-CN" b="0">
              <a:solidFill>
                <a:srgbClr val="000000"/>
              </a:solidFill>
              <a:latin typeface="楷体" panose="02010609060101010101" pitchFamily="49" charset="-122"/>
              <a:ea typeface="楷体" panose="02010609060101010101" pitchFamily="49" charset="-122"/>
              <a:cs typeface="楷体" panose="02010609060101010101" pitchFamily="49" charset="-122"/>
            </a:endParaRPr>
          </a:p>
          <a:p>
            <a:pPr indent="304800"/>
            <a:r>
              <a:rPr lang="zh-CN">
                <a:solidFill>
                  <a:srgbClr val="000000"/>
                </a:solidFill>
                <a:ea typeface="宋体" panose="02010600030101010101" pitchFamily="2" charset="-122"/>
                <a:sym typeface="+mn-ea"/>
              </a:rPr>
              <a:t>（</a:t>
            </a:r>
            <a:r>
              <a:rPr lang="en-US">
                <a:solidFill>
                  <a:srgbClr val="000000"/>
                </a:solidFill>
                <a:latin typeface="Arial" panose="020B0604020202020204" pitchFamily="34" charset="0"/>
                <a:ea typeface="宋体" panose="02010600030101010101" pitchFamily="2" charset="-122"/>
                <a:sym typeface="+mn-ea"/>
              </a:rPr>
              <a:t>2</a:t>
            </a:r>
            <a:r>
              <a:rPr lang="zh-CN">
                <a:solidFill>
                  <a:srgbClr val="000000"/>
                </a:solidFill>
                <a:ea typeface="宋体" panose="02010600030101010101" pitchFamily="2" charset="-122"/>
                <a:sym typeface="+mn-ea"/>
              </a:rPr>
              <a:t>）弘扬焦裕禄精神对于打赢脱贫攻坚战具有重要意义，运用中华民族精神的知识并结合材料加以分析。（</a:t>
            </a:r>
            <a:r>
              <a:rPr lang="en-US">
                <a:solidFill>
                  <a:srgbClr val="000000"/>
                </a:solidFill>
                <a:latin typeface="Arial" panose="020B0604020202020204" pitchFamily="34" charset="0"/>
                <a:ea typeface="宋体" panose="02010600030101010101" pitchFamily="2" charset="-122"/>
                <a:sym typeface="+mn-ea"/>
              </a:rPr>
              <a:t>10</a:t>
            </a:r>
            <a:r>
              <a:rPr lang="zh-CN">
                <a:solidFill>
                  <a:srgbClr val="000000"/>
                </a:solidFill>
                <a:ea typeface="宋体" panose="02010600030101010101" pitchFamily="2" charset="-122"/>
                <a:sym typeface="+mn-ea"/>
              </a:rPr>
              <a:t>分）</a:t>
            </a:r>
            <a:endParaRPr lang="zh-CN" altLang="en-US"/>
          </a:p>
        </p:txBody>
      </p:sp>
      <p:sp>
        <p:nvSpPr>
          <p:cNvPr id="5" name="文本框 4"/>
          <p:cNvSpPr txBox="1"/>
          <p:nvPr/>
        </p:nvSpPr>
        <p:spPr>
          <a:xfrm>
            <a:off x="1780222" y="3248977"/>
            <a:ext cx="5080000" cy="460375"/>
          </a:xfrm>
          <a:prstGeom prst="rect">
            <a:avLst/>
          </a:prstGeom>
          <a:noFill/>
          <a:ln w="9525">
            <a:noFill/>
          </a:ln>
        </p:spPr>
        <p:txBody>
          <a:bodyPr>
            <a:spAutoFit/>
          </a:bodyPr>
          <a:p>
            <a:pPr indent="304800"/>
            <a:endParaRPr lang="zh-CN" alt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04215" y="236220"/>
            <a:ext cx="10888345" cy="6292850"/>
          </a:xfrm>
          <a:prstGeom prst="rect">
            <a:avLst/>
          </a:prstGeom>
          <a:noFill/>
        </p:spPr>
        <p:txBody>
          <a:bodyPr wrap="square" rtlCol="0" anchor="t">
            <a:spAutoFit/>
          </a:bodyPr>
          <a:p>
            <a:pPr indent="304800">
              <a:lnSpc>
                <a:spcPct val="180000"/>
              </a:lnSpc>
            </a:pPr>
            <a:r>
              <a:rPr lang="zh-CN" sz="2800">
                <a:solidFill>
                  <a:srgbClr val="000000"/>
                </a:solidFill>
                <a:ea typeface="宋体" panose="02010600030101010101" pitchFamily="2" charset="-122"/>
                <a:sym typeface="+mn-ea"/>
              </a:rPr>
              <a:t>参考答案：</a:t>
            </a:r>
            <a:r>
              <a:rPr lang="zh-CN" sz="2800" b="1">
                <a:solidFill>
                  <a:srgbClr val="000000"/>
                </a:solidFill>
                <a:latin typeface="仿宋" panose="02010609060101010101" charset="-122"/>
                <a:ea typeface="仿宋" panose="02010609060101010101" charset="-122"/>
                <a:sym typeface="+mn-ea"/>
              </a:rPr>
              <a:t>民族精神是实现中华民族伟大复兴的强大精神动力。</a:t>
            </a:r>
            <a:endParaRPr lang="zh-CN" sz="2800" b="1">
              <a:solidFill>
                <a:srgbClr val="000000"/>
              </a:solidFill>
              <a:latin typeface="仿宋" panose="02010609060101010101" charset="-122"/>
              <a:ea typeface="仿宋" panose="02010609060101010101" charset="-122"/>
              <a:sym typeface="+mn-ea"/>
            </a:endParaRPr>
          </a:p>
          <a:p>
            <a:pPr indent="13970">
              <a:lnSpc>
                <a:spcPct val="180000"/>
              </a:lnSpc>
            </a:pPr>
            <a:r>
              <a:rPr lang="zh-CN" sz="2800" b="1">
                <a:solidFill>
                  <a:srgbClr val="000000"/>
                </a:solidFill>
                <a:latin typeface="仿宋" panose="02010609060101010101" charset="-122"/>
                <a:ea typeface="仿宋" panose="02010609060101010101" charset="-122"/>
                <a:sym typeface="+mn-ea"/>
              </a:rPr>
              <a:t>焦裕禄精神是中华民族精神的生动体现，为打赢脱贫攻坚战提供了强大的精神力量；</a:t>
            </a:r>
            <a:endParaRPr lang="zh-CN" sz="2800" b="1">
              <a:solidFill>
                <a:srgbClr val="000000"/>
              </a:solidFill>
              <a:latin typeface="仿宋" panose="02010609060101010101" charset="-122"/>
              <a:ea typeface="仿宋" panose="02010609060101010101" charset="-122"/>
              <a:sym typeface="+mn-ea"/>
            </a:endParaRPr>
          </a:p>
          <a:p>
            <a:pPr indent="13970">
              <a:lnSpc>
                <a:spcPct val="180000"/>
              </a:lnSpc>
            </a:pPr>
            <a:r>
              <a:rPr lang="zh-CN" sz="2800" b="1">
                <a:solidFill>
                  <a:srgbClr val="000000"/>
                </a:solidFill>
                <a:latin typeface="仿宋" panose="02010609060101010101" charset="-122"/>
                <a:ea typeface="仿宋" panose="02010609060101010101" charset="-122"/>
                <a:sym typeface="+mn-ea"/>
              </a:rPr>
              <a:t>弘扬焦裕禄精神，能够树牢以人民为中心的发展思想；</a:t>
            </a:r>
            <a:endParaRPr lang="zh-CN" sz="2800" b="1">
              <a:solidFill>
                <a:srgbClr val="000000"/>
              </a:solidFill>
              <a:latin typeface="仿宋" panose="02010609060101010101" charset="-122"/>
              <a:ea typeface="仿宋" panose="02010609060101010101" charset="-122"/>
              <a:sym typeface="+mn-ea"/>
            </a:endParaRPr>
          </a:p>
          <a:p>
            <a:pPr indent="13970">
              <a:lnSpc>
                <a:spcPct val="180000"/>
              </a:lnSpc>
            </a:pPr>
            <a:r>
              <a:rPr lang="zh-CN" sz="2800" b="1">
                <a:solidFill>
                  <a:srgbClr val="000000"/>
                </a:solidFill>
                <a:latin typeface="仿宋" panose="02010609060101010101" charset="-122"/>
                <a:ea typeface="仿宋" panose="02010609060101010101" charset="-122"/>
                <a:sym typeface="+mn-ea"/>
              </a:rPr>
              <a:t>凝聚民心，激励斗志；迎难而上，无私奉献，因地制宜，精准扶贫脱贫。</a:t>
            </a:r>
            <a:endParaRPr lang="zh-CN" altLang="en-US" sz="2800" b="1">
              <a:latin typeface="仿宋" panose="02010609060101010101" charset="-122"/>
              <a:ea typeface="仿宋" panose="02010609060101010101"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325120" y="180340"/>
            <a:ext cx="11054715" cy="5851525"/>
          </a:xfrm>
          <a:prstGeom prst="rect">
            <a:avLst/>
          </a:prstGeom>
          <a:noFill/>
        </p:spPr>
        <p:txBody>
          <a:bodyPr wrap="square" rtlCol="0" anchor="t">
            <a:spAutoFit/>
          </a:bodyPr>
          <a:p>
            <a:pPr indent="304800">
              <a:lnSpc>
                <a:spcPct val="120000"/>
              </a:lnSpc>
            </a:pPr>
            <a:r>
              <a:rPr lang="zh-CN">
                <a:solidFill>
                  <a:srgbClr val="000000"/>
                </a:solidFill>
                <a:ea typeface="宋体" panose="02010600030101010101" pitchFamily="2" charset="-122"/>
                <a:sym typeface="+mn-ea"/>
              </a:rPr>
              <a:t>评分细则：</a:t>
            </a:r>
            <a:r>
              <a:rPr lang="en-US">
                <a:solidFill>
                  <a:srgbClr val="000000"/>
                </a:solidFill>
                <a:latin typeface="Arial" panose="020B0604020202020204" pitchFamily="34" charset="0"/>
                <a:ea typeface="宋体" panose="02010600030101010101" pitchFamily="2" charset="-122"/>
                <a:sym typeface="+mn-ea"/>
              </a:rPr>
              <a:t></a:t>
            </a:r>
            <a:r>
              <a:rPr lang="en-US" b="1">
                <a:solidFill>
                  <a:srgbClr val="000000"/>
                </a:solidFill>
                <a:latin typeface="Arial" panose="020B0604020202020204" pitchFamily="34" charset="0"/>
                <a:ea typeface="宋体" panose="02010600030101010101" pitchFamily="2" charset="-122"/>
                <a:sym typeface="+mn-ea"/>
              </a:rPr>
              <a:t>1.</a:t>
            </a:r>
            <a:r>
              <a:rPr lang="zh-CN" b="1">
                <a:solidFill>
                  <a:srgbClr val="000000"/>
                </a:solidFill>
                <a:ea typeface="宋体" panose="02010600030101010101" pitchFamily="2" charset="-122"/>
                <a:sym typeface="+mn-ea"/>
              </a:rPr>
              <a:t>民族精神是实现中华民族伟大复兴的强大精神动力。（</a:t>
            </a:r>
            <a:r>
              <a:rPr lang="en-US" b="1">
                <a:solidFill>
                  <a:srgbClr val="000000"/>
                </a:solidFill>
                <a:latin typeface="Arial" panose="020B0604020202020204" pitchFamily="34" charset="0"/>
                <a:ea typeface="宋体" panose="02010600030101010101" pitchFamily="2" charset="-122"/>
                <a:sym typeface="+mn-ea"/>
              </a:rPr>
              <a:t>2</a:t>
            </a:r>
            <a:r>
              <a:rPr lang="zh-CN" b="1">
                <a:solidFill>
                  <a:srgbClr val="000000"/>
                </a:solidFill>
                <a:ea typeface="宋体" panose="02010600030101010101" pitchFamily="2" charset="-122"/>
                <a:sym typeface="+mn-ea"/>
              </a:rPr>
              <a:t>分）</a:t>
            </a:r>
            <a:r>
              <a:rPr lang="zh-CN">
                <a:solidFill>
                  <a:srgbClr val="000000"/>
                </a:solidFill>
                <a:ea typeface="宋体" panose="02010600030101010101" pitchFamily="2" charset="-122"/>
                <a:sym typeface="+mn-ea"/>
              </a:rPr>
              <a:t>答出三精神一魂任意一个（</a:t>
            </a:r>
            <a:r>
              <a:rPr lang="en-US">
                <a:solidFill>
                  <a:srgbClr val="000000"/>
                </a:solidFill>
                <a:latin typeface="Arial" panose="020B0604020202020204" pitchFamily="34" charset="0"/>
                <a:ea typeface="宋体" panose="02010600030101010101" pitchFamily="2" charset="-122"/>
                <a:sym typeface="+mn-ea"/>
              </a:rPr>
              <a:t>2</a:t>
            </a:r>
            <a:r>
              <a:rPr lang="zh-CN">
                <a:solidFill>
                  <a:srgbClr val="000000"/>
                </a:solidFill>
                <a:ea typeface="宋体" panose="02010600030101010101" pitchFamily="2" charset="-122"/>
                <a:sym typeface="+mn-ea"/>
              </a:rPr>
              <a:t>分）</a:t>
            </a:r>
            <a:r>
              <a:rPr lang="en-US">
                <a:solidFill>
                  <a:srgbClr val="000000"/>
                </a:solidFill>
                <a:latin typeface="Arial" panose="020B0604020202020204" pitchFamily="34" charset="0"/>
                <a:ea typeface="宋体" panose="02010600030101010101" pitchFamily="2" charset="-122"/>
                <a:sym typeface="+mn-ea"/>
              </a:rPr>
              <a:t></a:t>
            </a:r>
            <a:r>
              <a:rPr lang="en-US" b="1">
                <a:solidFill>
                  <a:srgbClr val="000000"/>
                </a:solidFill>
                <a:latin typeface="Arial" panose="020B0604020202020204" pitchFamily="34" charset="0"/>
                <a:ea typeface="宋体" panose="02010600030101010101" pitchFamily="2" charset="-122"/>
                <a:sym typeface="+mn-ea"/>
              </a:rPr>
              <a:t>2.</a:t>
            </a:r>
            <a:r>
              <a:rPr lang="zh-CN" b="1">
                <a:solidFill>
                  <a:srgbClr val="000000"/>
                </a:solidFill>
                <a:ea typeface="宋体" panose="02010600030101010101" pitchFamily="2" charset="-122"/>
                <a:sym typeface="+mn-ea"/>
              </a:rPr>
              <a:t>焦裕禄精神是中华民族精神的生动体现，为打赢脱贫攻坚战提供了强大的精神力量；（</a:t>
            </a:r>
            <a:r>
              <a:rPr lang="en-US" b="1">
                <a:solidFill>
                  <a:srgbClr val="000000"/>
                </a:solidFill>
                <a:latin typeface="Arial" panose="020B0604020202020204" pitchFamily="34" charset="0"/>
                <a:ea typeface="宋体" panose="02010600030101010101" pitchFamily="2" charset="-122"/>
                <a:sym typeface="+mn-ea"/>
              </a:rPr>
              <a:t>2</a:t>
            </a:r>
            <a:r>
              <a:rPr lang="zh-CN" b="1">
                <a:solidFill>
                  <a:srgbClr val="000000"/>
                </a:solidFill>
                <a:ea typeface="宋体" panose="02010600030101010101" pitchFamily="2" charset="-122"/>
                <a:sym typeface="+mn-ea"/>
              </a:rPr>
              <a:t>分）</a:t>
            </a:r>
            <a:r>
              <a:rPr lang="zh-CN">
                <a:solidFill>
                  <a:srgbClr val="000000"/>
                </a:solidFill>
                <a:ea typeface="宋体" panose="02010600030101010101" pitchFamily="2" charset="-122"/>
                <a:sym typeface="+mn-ea"/>
              </a:rPr>
              <a:t>答出</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焦裕禄精神是中华民族精神的生动体现（具体体现</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时代体现）</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为打赢脱贫攻坚战提供了强大的精神力量</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任意一句（</a:t>
            </a:r>
            <a:r>
              <a:rPr lang="en-US">
                <a:solidFill>
                  <a:srgbClr val="000000"/>
                </a:solidFill>
                <a:latin typeface="Arial" panose="020B0604020202020204" pitchFamily="34" charset="0"/>
                <a:ea typeface="宋体" panose="02010600030101010101" pitchFamily="2" charset="-122"/>
                <a:sym typeface="+mn-ea"/>
              </a:rPr>
              <a:t>2</a:t>
            </a:r>
            <a:r>
              <a:rPr lang="zh-CN">
                <a:solidFill>
                  <a:srgbClr val="000000"/>
                </a:solidFill>
                <a:ea typeface="宋体" panose="02010600030101010101" pitchFamily="2" charset="-122"/>
                <a:sym typeface="+mn-ea"/>
              </a:rPr>
              <a:t>分）</a:t>
            </a:r>
            <a:r>
              <a:rPr lang="en-US">
                <a:solidFill>
                  <a:srgbClr val="000000"/>
                </a:solidFill>
                <a:latin typeface="Arial" panose="020B0604020202020204" pitchFamily="34" charset="0"/>
                <a:ea typeface="宋体" panose="02010600030101010101" pitchFamily="2" charset="-122"/>
                <a:sym typeface="+mn-ea"/>
              </a:rPr>
              <a:t></a:t>
            </a:r>
            <a:r>
              <a:rPr lang="en-US" b="1">
                <a:solidFill>
                  <a:srgbClr val="000000"/>
                </a:solidFill>
                <a:latin typeface="Arial" panose="020B0604020202020204" pitchFamily="34" charset="0"/>
                <a:ea typeface="宋体" panose="02010600030101010101" pitchFamily="2" charset="-122"/>
                <a:sym typeface="+mn-ea"/>
              </a:rPr>
              <a:t>3.</a:t>
            </a:r>
            <a:r>
              <a:rPr lang="zh-CN" b="1">
                <a:solidFill>
                  <a:srgbClr val="000000"/>
                </a:solidFill>
                <a:ea typeface="宋体" panose="02010600030101010101" pitchFamily="2" charset="-122"/>
                <a:sym typeface="+mn-ea"/>
              </a:rPr>
              <a:t>弘扬焦裕禄精神，能够树牢以人民为中心的发展思想；</a:t>
            </a:r>
            <a:r>
              <a:rPr lang="zh-CN">
                <a:solidFill>
                  <a:srgbClr val="000000"/>
                </a:solidFill>
                <a:ea typeface="宋体" panose="02010600030101010101" pitchFamily="2" charset="-122"/>
                <a:sym typeface="+mn-ea"/>
              </a:rPr>
              <a:t>（</a:t>
            </a:r>
            <a:r>
              <a:rPr lang="en-US">
                <a:solidFill>
                  <a:srgbClr val="000000"/>
                </a:solidFill>
                <a:latin typeface="Arial" panose="020B0604020202020204" pitchFamily="34" charset="0"/>
                <a:ea typeface="宋体" panose="02010600030101010101" pitchFamily="2" charset="-122"/>
                <a:sym typeface="+mn-ea"/>
              </a:rPr>
              <a:t>2</a:t>
            </a:r>
            <a:r>
              <a:rPr lang="zh-CN">
                <a:solidFill>
                  <a:srgbClr val="000000"/>
                </a:solidFill>
                <a:ea typeface="宋体" panose="02010600030101010101" pitchFamily="2" charset="-122"/>
                <a:sym typeface="+mn-ea"/>
              </a:rPr>
              <a:t>分）答出弘扬焦裕禄精神，树立以人民为中心的发展思想</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树立亲民爱民思想</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以脱贫作为第一民生工程</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密切联系群众</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全心全意为人民服务</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以人为本（</a:t>
            </a:r>
            <a:r>
              <a:rPr lang="en-US">
                <a:solidFill>
                  <a:srgbClr val="000000"/>
                </a:solidFill>
                <a:latin typeface="Arial" panose="020B0604020202020204" pitchFamily="34" charset="0"/>
                <a:ea typeface="宋体" panose="02010600030101010101" pitchFamily="2" charset="-122"/>
                <a:sym typeface="+mn-ea"/>
              </a:rPr>
              <a:t>2</a:t>
            </a:r>
            <a:r>
              <a:rPr lang="zh-CN">
                <a:solidFill>
                  <a:srgbClr val="000000"/>
                </a:solidFill>
                <a:ea typeface="宋体" panose="02010600030101010101" pitchFamily="2" charset="-122"/>
                <a:sym typeface="+mn-ea"/>
              </a:rPr>
              <a:t>分）</a:t>
            </a:r>
            <a:r>
              <a:rPr lang="en-US">
                <a:solidFill>
                  <a:srgbClr val="000000"/>
                </a:solidFill>
                <a:latin typeface="Arial" panose="020B0604020202020204" pitchFamily="34" charset="0"/>
                <a:ea typeface="宋体" panose="02010600030101010101" pitchFamily="2" charset="-122"/>
                <a:sym typeface="+mn-ea"/>
              </a:rPr>
              <a:t></a:t>
            </a:r>
            <a:r>
              <a:rPr lang="en-US" b="1">
                <a:solidFill>
                  <a:srgbClr val="000000"/>
                </a:solidFill>
                <a:latin typeface="Arial" panose="020B0604020202020204" pitchFamily="34" charset="0"/>
                <a:ea typeface="宋体" panose="02010600030101010101" pitchFamily="2" charset="-122"/>
                <a:sym typeface="+mn-ea"/>
              </a:rPr>
              <a:t>4.</a:t>
            </a:r>
            <a:r>
              <a:rPr lang="zh-CN" b="1">
                <a:solidFill>
                  <a:srgbClr val="000000"/>
                </a:solidFill>
                <a:ea typeface="宋体" panose="02010600030101010101" pitchFamily="2" charset="-122"/>
                <a:sym typeface="+mn-ea"/>
              </a:rPr>
              <a:t>凝聚民心，激励斗志；（</a:t>
            </a:r>
            <a:r>
              <a:rPr lang="en-US" b="1">
                <a:solidFill>
                  <a:srgbClr val="000000"/>
                </a:solidFill>
                <a:latin typeface="Arial" panose="020B0604020202020204" pitchFamily="34" charset="0"/>
                <a:ea typeface="宋体" panose="02010600030101010101" pitchFamily="2" charset="-122"/>
                <a:sym typeface="+mn-ea"/>
              </a:rPr>
              <a:t>2</a:t>
            </a:r>
            <a:r>
              <a:rPr lang="zh-CN" b="1">
                <a:solidFill>
                  <a:srgbClr val="000000"/>
                </a:solidFill>
                <a:ea typeface="宋体" panose="02010600030101010101" pitchFamily="2" charset="-122"/>
                <a:sym typeface="+mn-ea"/>
              </a:rPr>
              <a:t>分）</a:t>
            </a:r>
            <a:r>
              <a:rPr lang="zh-CN">
                <a:solidFill>
                  <a:srgbClr val="000000"/>
                </a:solidFill>
                <a:ea typeface="宋体" panose="02010600030101010101" pitchFamily="2" charset="-122"/>
                <a:sym typeface="+mn-ea"/>
              </a:rPr>
              <a:t>答出激发人民团结奋斗</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艰苦奋斗</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积极性（</a:t>
            </a:r>
            <a:r>
              <a:rPr lang="en-US">
                <a:solidFill>
                  <a:srgbClr val="000000"/>
                </a:solidFill>
                <a:latin typeface="Arial" panose="020B0604020202020204" pitchFamily="34" charset="0"/>
                <a:ea typeface="宋体" panose="02010600030101010101" pitchFamily="2" charset="-122"/>
                <a:sym typeface="+mn-ea"/>
              </a:rPr>
              <a:t>2</a:t>
            </a:r>
            <a:r>
              <a:rPr lang="zh-CN">
                <a:solidFill>
                  <a:srgbClr val="000000"/>
                </a:solidFill>
                <a:ea typeface="宋体" panose="02010600030101010101" pitchFamily="2" charset="-122"/>
                <a:sym typeface="+mn-ea"/>
              </a:rPr>
              <a:t>分）</a:t>
            </a:r>
            <a:r>
              <a:rPr lang="en-US">
                <a:solidFill>
                  <a:srgbClr val="000000"/>
                </a:solidFill>
                <a:latin typeface="Arial" panose="020B0604020202020204" pitchFamily="34" charset="0"/>
                <a:ea typeface="宋体" panose="02010600030101010101" pitchFamily="2" charset="-122"/>
                <a:sym typeface="+mn-ea"/>
              </a:rPr>
              <a:t></a:t>
            </a:r>
            <a:r>
              <a:rPr lang="en-US" b="1">
                <a:solidFill>
                  <a:srgbClr val="000000"/>
                </a:solidFill>
                <a:latin typeface="Arial" panose="020B0604020202020204" pitchFamily="34" charset="0"/>
                <a:ea typeface="宋体" panose="02010600030101010101" pitchFamily="2" charset="-122"/>
                <a:sym typeface="+mn-ea"/>
              </a:rPr>
              <a:t>5.</a:t>
            </a:r>
            <a:r>
              <a:rPr lang="zh-CN" b="1">
                <a:solidFill>
                  <a:srgbClr val="000000"/>
                </a:solidFill>
                <a:ea typeface="宋体" panose="02010600030101010101" pitchFamily="2" charset="-122"/>
                <a:sym typeface="+mn-ea"/>
              </a:rPr>
              <a:t>迎难而上，无私奉献，因地制宜，精准扶贫脱贫。（</a:t>
            </a:r>
            <a:r>
              <a:rPr lang="en-US" b="1">
                <a:solidFill>
                  <a:srgbClr val="000000"/>
                </a:solidFill>
                <a:latin typeface="Arial" panose="020B0604020202020204" pitchFamily="34" charset="0"/>
                <a:ea typeface="宋体" panose="02010600030101010101" pitchFamily="2" charset="-122"/>
                <a:sym typeface="+mn-ea"/>
              </a:rPr>
              <a:t>2</a:t>
            </a:r>
            <a:r>
              <a:rPr lang="zh-CN" b="1">
                <a:solidFill>
                  <a:srgbClr val="000000"/>
                </a:solidFill>
                <a:ea typeface="宋体" panose="02010600030101010101" pitchFamily="2" charset="-122"/>
                <a:sym typeface="+mn-ea"/>
              </a:rPr>
              <a:t>分）</a:t>
            </a:r>
            <a:r>
              <a:rPr lang="zh-CN">
                <a:solidFill>
                  <a:srgbClr val="000000"/>
                </a:solidFill>
                <a:ea typeface="宋体" panose="02010600030101010101" pitchFamily="2" charset="-122"/>
                <a:sym typeface="+mn-ea"/>
              </a:rPr>
              <a:t>答出</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迎难而上，无私奉献</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或</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因地制宜，科学求实</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任意一个（</a:t>
            </a:r>
            <a:r>
              <a:rPr lang="en-US">
                <a:solidFill>
                  <a:srgbClr val="000000"/>
                </a:solidFill>
                <a:latin typeface="Arial" panose="020B0604020202020204" pitchFamily="34" charset="0"/>
                <a:ea typeface="宋体" panose="02010600030101010101" pitchFamily="2" charset="-122"/>
                <a:sym typeface="+mn-ea"/>
              </a:rPr>
              <a:t>1</a:t>
            </a:r>
            <a:r>
              <a:rPr lang="zh-CN">
                <a:solidFill>
                  <a:srgbClr val="000000"/>
                </a:solidFill>
                <a:ea typeface="宋体" panose="02010600030101010101" pitchFamily="2" charset="-122"/>
                <a:sym typeface="+mn-ea"/>
              </a:rPr>
              <a:t>分），答出两个（</a:t>
            </a:r>
            <a:r>
              <a:rPr lang="en-US">
                <a:solidFill>
                  <a:srgbClr val="000000"/>
                </a:solidFill>
                <a:latin typeface="Arial" panose="020B0604020202020204" pitchFamily="34" charset="0"/>
                <a:ea typeface="宋体" panose="02010600030101010101" pitchFamily="2" charset="-122"/>
                <a:sym typeface="+mn-ea"/>
              </a:rPr>
              <a:t>2</a:t>
            </a:r>
            <a:r>
              <a:rPr lang="zh-CN">
                <a:solidFill>
                  <a:srgbClr val="000000"/>
                </a:solidFill>
                <a:ea typeface="宋体" panose="02010600030101010101" pitchFamily="2" charset="-122"/>
                <a:sym typeface="+mn-ea"/>
              </a:rPr>
              <a:t>分），或答出因地制宜，精准扶贫脱贫</a:t>
            </a:r>
            <a:r>
              <a:rPr lang="en-US">
                <a:solidFill>
                  <a:srgbClr val="000000"/>
                </a:solidFill>
                <a:latin typeface="Arial" panose="020B0604020202020204" pitchFamily="34" charset="0"/>
                <a:ea typeface="宋体" panose="02010600030101010101" pitchFamily="2" charset="-122"/>
                <a:sym typeface="+mn-ea"/>
              </a:rPr>
              <a:t>/</a:t>
            </a:r>
            <a:r>
              <a:rPr lang="zh-CN">
                <a:solidFill>
                  <a:srgbClr val="000000"/>
                </a:solidFill>
                <a:ea typeface="宋体" panose="02010600030101010101" pitchFamily="2" charset="-122"/>
                <a:sym typeface="+mn-ea"/>
              </a:rPr>
              <a:t>打赢脱贫攻坚战（</a:t>
            </a:r>
            <a:r>
              <a:rPr lang="en-US">
                <a:solidFill>
                  <a:srgbClr val="000000"/>
                </a:solidFill>
                <a:latin typeface="Arial" panose="020B0604020202020204" pitchFamily="34" charset="0"/>
                <a:ea typeface="宋体" panose="02010600030101010101" pitchFamily="2" charset="-122"/>
                <a:sym typeface="+mn-ea"/>
              </a:rPr>
              <a:t>2</a:t>
            </a:r>
            <a:r>
              <a:rPr lang="zh-CN">
                <a:solidFill>
                  <a:srgbClr val="000000"/>
                </a:solidFill>
                <a:ea typeface="宋体" panose="02010600030101010101" pitchFamily="2" charset="-122"/>
                <a:sym typeface="+mn-ea"/>
              </a:rPr>
              <a:t>分）</a:t>
            </a:r>
            <a:endParaRPr lang="zh-CN" alt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838426"/>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818366"/>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4" name="表格 3"/>
          <p:cNvGraphicFramePr>
            <a:graphicFrameLocks noGrp="1"/>
          </p:cNvGraphicFramePr>
          <p:nvPr/>
        </p:nvGraphicFramePr>
        <p:xfrm>
          <a:off x="1450690" y="1701602"/>
          <a:ext cx="9325036" cy="3168352"/>
        </p:xfrm>
        <a:graphic>
          <a:graphicData uri="http://schemas.openxmlformats.org/drawingml/2006/table">
            <a:tbl>
              <a:tblPr/>
              <a:tblGrid>
                <a:gridCol w="2160240"/>
                <a:gridCol w="2880320"/>
                <a:gridCol w="4284476"/>
              </a:tblGrid>
              <a:tr h="742236">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考点展示</a:t>
                      </a:r>
                      <a:endParaRPr lang="zh-CN" sz="2600" kern="100" baseline="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五年考题</a:t>
                      </a:r>
                      <a:endParaRPr lang="zh-CN" sz="2600" kern="100" baseline="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考情分析</a:t>
                      </a:r>
                      <a:endParaRPr lang="zh-CN" sz="2600" kern="100" baseline="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1980">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中华民族精神的基本内涵</a:t>
                      </a:r>
                      <a:endParaRPr lang="zh-CN" sz="2600" kern="100" baseline="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2015</a:t>
                      </a:r>
                      <a:r>
                        <a:rPr lang="zh-CN" sz="2600" kern="100" baseline="0" dirty="0">
                          <a:effectLst/>
                          <a:latin typeface="Times New Roman" panose="02020603050405020304"/>
                          <a:ea typeface="微软雅黑" panose="020B0503020204020204" pitchFamily="34" charset="-122"/>
                          <a:cs typeface="Times New Roman" panose="02020603050405020304"/>
                        </a:rPr>
                        <a:t>全国</a:t>
                      </a:r>
                      <a:r>
                        <a:rPr lang="en-US" sz="2600" kern="100" baseline="0" dirty="0">
                          <a:effectLst/>
                          <a:latin typeface="宋体" panose="02010600030101010101" pitchFamily="2" charset="-122"/>
                          <a:ea typeface="微软雅黑" panose="020B0503020204020204" pitchFamily="34" charset="-122"/>
                          <a:cs typeface="Times New Roman" panose="02020603050405020304"/>
                        </a:rPr>
                        <a:t>Ⅱ</a:t>
                      </a:r>
                      <a:r>
                        <a:rPr lang="en-US" sz="2600" kern="100" baseline="0" dirty="0">
                          <a:effectLst/>
                          <a:latin typeface="Times New Roman" panose="02020603050405020304"/>
                          <a:ea typeface="微软雅黑" panose="020B0503020204020204" pitchFamily="34" charset="-122"/>
                          <a:cs typeface="Courier New" panose="02070309020205020404"/>
                        </a:rPr>
                        <a:t>·39(2)</a:t>
                      </a:r>
                      <a:endParaRPr lang="zh-CN" sz="2600" kern="100" baseline="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全国卷主要以主观题的形式考查对中华民族精神的基本内涵的理解，尤其是爱国主义这一核心，难度中等。</a:t>
                      </a:r>
                      <a:endParaRPr lang="zh-CN" sz="2600" kern="100" baseline="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中华民族精神的核心</a:t>
                      </a:r>
                      <a:endParaRPr lang="zh-CN" sz="2600" kern="100" baseline="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c vMerge="1">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549474"/>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zh-CN" sz="2600" b="1" kern="100" dirty="0">
                <a:latin typeface="+mj-ea"/>
                <a:ea typeface="+mj-ea"/>
                <a:cs typeface="Times New Roman" panose="02020603050405020304"/>
              </a:rPr>
              <a:t>　中华民族精神的基本内涵</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长征路上，无数革命先辈艰苦奋斗，勇往直前。下列名言警句中，能够正确反映中华民族奋斗精神的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忧劳可以兴国，逸豫可以亡身</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筚路蓝缕，以启山林</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宝剑锋从磨砺出，梅花香自苦寒来</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言者无罪，闻者足戒</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①③④</a:t>
            </a:r>
            <a:r>
              <a:rPr lang="en-US" altLang="zh-CN" sz="2600" kern="100" dirty="0" smtClean="0">
                <a:latin typeface="Times New Roman" panose="02020603050405020304"/>
                <a:ea typeface="微软雅黑" panose="020B0503020204020204" pitchFamily="34" charset="-122"/>
                <a:cs typeface="Courier New" panose="02070309020205020404"/>
              </a:rPr>
              <a:t>	</a:t>
            </a:r>
            <a:endParaRPr lang="zh-CN" altLang="zh-CN" sz="2600" kern="100" dirty="0">
              <a:effectLst/>
              <a:latin typeface="宋体" panose="02010600030101010101" pitchFamily="2" charset="-122"/>
              <a:cs typeface="Courier New" panose="02070309020205020404"/>
            </a:endParaRPr>
          </a:p>
        </p:txBody>
      </p:sp>
      <p:sp>
        <p:nvSpPr>
          <p:cNvPr id="19" name="TextBox 18"/>
          <p:cNvSpPr txBox="1"/>
          <p:nvPr/>
        </p:nvSpPr>
        <p:spPr>
          <a:xfrm>
            <a:off x="298646" y="351666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434648" y="417352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言者无罪，闻者足戒</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意思是：指出自己观点和方法的人不应该承担什么责任，而听的人可以从中吸取有价值的东西。这样才能发挥出群众的智慧，与奋斗精神无关，</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13" restart="whenNotActive" fill="hold" evtFilter="cancelBubble" nodeType="interactiveSeq">
                <p:stCondLst>
                  <p:cond evt="onClick" delay="0">
                    <p:tgtEl>
                      <p:spTgt spid="6"/>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blinds(horizontal)">
                                      <p:cBhvr>
                                        <p:cTn id="18" dur="5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7">
                                            <p:txEl>
                                              <p:pRg st="0" end="0"/>
                                            </p:txEl>
                                          </p:spTgt>
                                        </p:tgtEl>
                                      </p:cBhvr>
                                    </p:animEffect>
                                    <p:set>
                                      <p:cBhvr>
                                        <p:cTn id="23"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19" grpId="0"/>
      <p:bldP spid="19" grpId="1"/>
      <p:bldP spid="7" grpId="0" build="allAtOnce"/>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189434"/>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Times New Roman" panose="02020603050405020304"/>
                <a:ea typeface="微软雅黑" panose="020B0503020204020204" pitchFamily="34" charset="-122"/>
                <a:cs typeface="Times New Roman" panose="02020603050405020304"/>
              </a:rPr>
              <a:t>　中华民族精神的核心</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年度国家最高科学技术奖获得者王泽山和他的团队推进了我国火炸药技术的发展。为攻克难关，他全身心地投入到研究中。冬天的塞外靶场气温常常达到零下二三十度，他往往一待就是一整天，有时他寸步不离在靶场达半月之久。王泽山的</a:t>
            </a:r>
            <a:r>
              <a:rPr lang="zh-CN" altLang="zh-CN" sz="2600" kern="100" dirty="0" smtClean="0">
                <a:latin typeface="Times New Roman" panose="02020603050405020304"/>
                <a:ea typeface="微软雅黑" panose="020B0503020204020204" pitchFamily="34" charset="-122"/>
                <a:cs typeface="Times New Roman" panose="02020603050405020304"/>
              </a:rPr>
              <a:t>事迹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展示了中华民族伟大的奋斗精神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彰显了新时期爱国主义的主题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说明爱国主义是抽象的，也是具体的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有助于提升公民的科学文化修养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350558" y="549163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5"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73990" y="1485127"/>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为攻克难关，王泽山和他的团队全身心地投入到研究中，体现了中华民族的奋斗精神，故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王泽山</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和他的团队推进了我国火炸药技术的发展，体现了发展中国特色社会主义的新时期爱国主义的主题，故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899466"/>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习近平主席在上海合作组织青岛峰会欢迎宴会祝酒辞中说：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儒家倡导</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大道之行，天下为公</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，主张</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协和万邦，和衷共济，四海一家</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和合</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理念同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上海精神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有很多相通之处。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据此回答</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这种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和合</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理念集中体现了中华民族</a:t>
            </a:r>
            <a:r>
              <a:rPr lang="zh-CN" altLang="zh-CN" sz="2600" kern="100" dirty="0" smtClean="0">
                <a:latin typeface="Times New Roman" panose="02020603050405020304"/>
                <a:ea typeface="微软雅黑" panose="020B0503020204020204" pitchFamily="34" charset="-122"/>
                <a:cs typeface="Times New Roman" panose="02020603050405020304"/>
              </a:rPr>
              <a:t>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创造精神</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奋斗精神</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团结精神</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爱国精神</a:t>
            </a:r>
            <a:endParaRPr lang="zh-CN" altLang="zh-CN" sz="2600" kern="100" dirty="0">
              <a:effectLst/>
              <a:latin typeface="宋体" panose="02010600030101010101" pitchFamily="2" charset="-122"/>
              <a:cs typeface="Courier New" panose="02070309020205020404"/>
            </a:endParaRPr>
          </a:p>
        </p:txBody>
      </p:sp>
      <p:sp>
        <p:nvSpPr>
          <p:cNvPr id="11" name="矩形 10"/>
          <p:cNvSpPr/>
          <p:nvPr/>
        </p:nvSpPr>
        <p:spPr>
          <a:xfrm>
            <a:off x="406574" y="3957499"/>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协和万邦</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主张人民之间和睦相处、国家友好往来</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和衷共济</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比喻同心协力，克服困难，共同渡过难关</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四海一家</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是说四海之内，犹如一家</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。这种</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和合</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理念集中体现了中华民族的团结精神，</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3" name="TextBox 2"/>
          <p:cNvSpPr txBox="1"/>
          <p:nvPr/>
        </p:nvSpPr>
        <p:spPr>
          <a:xfrm>
            <a:off x="6354663" y="324767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blinds(horizontal)">
                                      <p:cBhvr>
                                        <p:cTn id="18" dur="500"/>
                                        <p:tgtEl>
                                          <p:spTgt spid="1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11">
                                            <p:txEl>
                                              <p:pRg st="0" end="0"/>
                                            </p:txEl>
                                          </p:spTgt>
                                        </p:tgtEl>
                                      </p:cBhvr>
                                    </p:animEffect>
                                    <p:set>
                                      <p:cBhvr>
                                        <p:cTn id="23" dur="1" fill="hold">
                                          <p:stCondLst>
                                            <p:cond delay="499"/>
                                          </p:stCondLst>
                                        </p:cTn>
                                        <p:tgtEl>
                                          <p:spTgt spid="11">
                                            <p:txEl>
                                              <p:pRg st="0" end="0"/>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970" y="810375"/>
            <a:ext cx="1152612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上海精神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相通的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和合</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理念正在成为中华民族为世界贡献的中国智慧。这告诉</a:t>
            </a:r>
            <a:r>
              <a:rPr lang="zh-CN" altLang="zh-CN" sz="2600" kern="100" dirty="0" smtClean="0">
                <a:latin typeface="Times New Roman" panose="02020603050405020304"/>
                <a:ea typeface="微软雅黑" panose="020B0503020204020204" pitchFamily="34" charset="-122"/>
                <a:cs typeface="Times New Roman" panose="02020603050405020304"/>
              </a:rPr>
              <a:t>我们</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文化是民族的也是世界</a:t>
            </a:r>
            <a:r>
              <a:rPr lang="zh-CN" altLang="zh-CN" sz="2600" kern="100" dirty="0" smtClean="0">
                <a:latin typeface="Times New Roman" panose="02020603050405020304"/>
                <a:ea typeface="微软雅黑" panose="020B0503020204020204" pitchFamily="34" charset="-122"/>
                <a:cs typeface="Times New Roman" panose="02020603050405020304"/>
              </a:rPr>
              <a:t>的</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中国传统文化都是优秀文化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传统文化的具体内涵是常新</a:t>
            </a:r>
            <a:r>
              <a:rPr lang="zh-CN" altLang="zh-CN" sz="2600" kern="100" dirty="0" smtClean="0">
                <a:latin typeface="Times New Roman" panose="02020603050405020304"/>
                <a:ea typeface="微软雅黑" panose="020B0503020204020204" pitchFamily="34" charset="-122"/>
                <a:cs typeface="Times New Roman" panose="02020603050405020304"/>
              </a:rPr>
              <a:t>的</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传统文化的生命力在于不断创新</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33983" y="199264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354970" y="3213319"/>
            <a:ext cx="1152612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Courier New" panose="02070309020205020404"/>
              </a:rPr>
              <a:t>解析　</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和合</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理念是中国优秀传统文化的核心和精华，正在成为中华民族为世界贡献的中国智慧，说明了文化是民族的也是世界的，</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项符合题意</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中国</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传统文化中有精华也有糟粕，</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项错误</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4" name="表格 3"/>
          <p:cNvGraphicFramePr>
            <a:graphicFrameLocks noGrp="1"/>
          </p:cNvGraphicFramePr>
          <p:nvPr/>
        </p:nvGraphicFramePr>
        <p:xfrm>
          <a:off x="1068934" y="1341562"/>
          <a:ext cx="10052545" cy="4421882"/>
        </p:xfrm>
        <a:graphic>
          <a:graphicData uri="http://schemas.openxmlformats.org/drawingml/2006/table">
            <a:tbl>
              <a:tblPr/>
              <a:tblGrid>
                <a:gridCol w="2059657"/>
                <a:gridCol w="3240360"/>
                <a:gridCol w="4752528"/>
              </a:tblGrid>
              <a:tr h="680290">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考点展示</a:t>
                      </a:r>
                      <a:endParaRPr lang="zh-CN" sz="2600" kern="100" baseline="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五年考题</a:t>
                      </a:r>
                      <a:endParaRPr lang="zh-CN" sz="2600" kern="100" baseline="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考情分析</a:t>
                      </a:r>
                      <a:endParaRPr lang="zh-CN" sz="2600" kern="100" baseline="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41592">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弘扬和培育民族精神的途径和意义</a:t>
                      </a:r>
                      <a:endParaRPr lang="zh-CN" sz="2600" kern="100" baseline="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2016</a:t>
                      </a:r>
                      <a:r>
                        <a:rPr lang="zh-CN" sz="2600" kern="100" baseline="0" dirty="0">
                          <a:effectLst/>
                          <a:latin typeface="Times New Roman" panose="02020603050405020304"/>
                          <a:ea typeface="微软雅黑" panose="020B0503020204020204" pitchFamily="34" charset="-122"/>
                          <a:cs typeface="Times New Roman" panose="02020603050405020304"/>
                        </a:rPr>
                        <a:t>全国丙卷</a:t>
                      </a:r>
                      <a:r>
                        <a:rPr lang="en-US" sz="2600" kern="100" baseline="0" dirty="0">
                          <a:effectLst/>
                          <a:latin typeface="Times New Roman" panose="02020603050405020304"/>
                          <a:ea typeface="微软雅黑" panose="020B0503020204020204" pitchFamily="34" charset="-122"/>
                          <a:cs typeface="Courier New" panose="02070309020205020404"/>
                        </a:rPr>
                        <a:t>·21</a:t>
                      </a:r>
                      <a:endParaRPr lang="zh-CN" sz="2600" kern="100" baseline="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2016</a:t>
                      </a:r>
                      <a:r>
                        <a:rPr lang="zh-CN" sz="2600" kern="100" baseline="0" dirty="0">
                          <a:effectLst/>
                          <a:latin typeface="Times New Roman" panose="02020603050405020304"/>
                          <a:ea typeface="微软雅黑" panose="020B0503020204020204" pitchFamily="34" charset="-122"/>
                          <a:cs typeface="Times New Roman" panose="02020603050405020304"/>
                        </a:rPr>
                        <a:t>全国乙卷</a:t>
                      </a:r>
                      <a:r>
                        <a:rPr lang="en-US" sz="2600" kern="100" baseline="0" dirty="0">
                          <a:effectLst/>
                          <a:latin typeface="Times New Roman" panose="02020603050405020304"/>
                          <a:ea typeface="微软雅黑" panose="020B0503020204020204" pitchFamily="34" charset="-122"/>
                          <a:cs typeface="Courier New" panose="02070309020205020404"/>
                        </a:rPr>
                        <a:t>·39(2)</a:t>
                      </a:r>
                      <a:endParaRPr lang="zh-CN" sz="2600" kern="100" baseline="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just">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以民族精神对中国社会发展的作用或在重大社会事件中中华民族精神的社会作用为载体，考查对弘扬和培育民族精神的意义和途径的理解，并常以主观题的形式命题</a:t>
                      </a:r>
                      <a:endParaRPr lang="zh-CN" sz="2600" kern="100" baseline="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269921"/>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宋体" panose="02010600030101010101" pitchFamily="2" charset="-122"/>
                <a:ea typeface="微软雅黑" panose="020B0503020204020204" pitchFamily="34" charset="-122"/>
                <a:cs typeface="Times New Roman" panose="02020603050405020304"/>
              </a:rPr>
              <a:t>　中华民族精神的时代特征</a:t>
            </a:r>
            <a:endParaRPr lang="zh-CN" altLang="zh-CN" sz="2600" b="1" kern="100" dirty="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五十多年来，河北塞罕坝林场的建设者们听从党的召唤，在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黄沙遮天日，飞鸟无栖树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的荒漠沙地上艰苦奋斗、甘于奉献，创造了荒原变林海的人间奇迹，用实际行动诠释了绿水青山就是金山银山的理念，铸就了牢记使命、艰苦创业、绿色发展的塞罕坝精神。塞罕坝</a:t>
            </a:r>
            <a:r>
              <a:rPr lang="zh-CN" altLang="zh-CN" sz="2600" kern="100" dirty="0" smtClean="0">
                <a:latin typeface="Times New Roman" panose="02020603050405020304"/>
                <a:ea typeface="微软雅黑" panose="020B0503020204020204" pitchFamily="34" charset="-122"/>
                <a:cs typeface="Times New Roman" panose="02020603050405020304"/>
              </a:rPr>
              <a:t>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是对中华民族精神的不断丰富和发展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显示了中华民族厚重的文化底蕴</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是维系中华各族人民共同生活的精神纽带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能够转化为民族振兴的强大物质力量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754263" y="565469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06574" y="1125538"/>
            <a:ext cx="1152128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latin typeface="宋体" panose="02010600030101010101" pitchFamily="2" charset="-122"/>
                <a:ea typeface="Times New Roman" panose="02020603050405020304"/>
                <a:cs typeface="Courier New" panose="02070309020205020404"/>
              </a:rPr>
              <a:t>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塞罕坝精神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是对中华民族精神的不断丰富和发展，能够激发人们奋斗的热情，在实践中转化为民族振兴的强大物质力量，</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正确且符合题意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中华民族</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精神是维系中华各族人民共同生活的精神纽带，</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各族</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人民对共同拥有的中华文化的强烈认同感和归属感，显示了中华民族厚重的文化底蕴，</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89276"/>
            <a:ext cx="1141200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　弘扬和培育中华民族精神的意义</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全国丙卷</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有人能在牛皮纸一样薄的钢板上焊接而不出现一丝漏点，有人能把密封精度控制到头发丝的五十分之一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中央电视台推出特别节目《大国工匠》，讲述实现中国梦征程中劳动者的故事，讴歌中国工人的精湛技艺和一丝不苟、精益求精、追求完美和极致的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工匠精神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。弘扬</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工匠精神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的时代价值</a:t>
            </a:r>
            <a:r>
              <a:rPr lang="zh-CN" altLang="zh-CN" sz="2600" kern="100" dirty="0" smtClean="0">
                <a:latin typeface="Times New Roman" panose="02020603050405020304"/>
                <a:ea typeface="微软雅黑" panose="020B0503020204020204" pitchFamily="34" charset="-122"/>
                <a:cs typeface="Times New Roman" panose="02020603050405020304"/>
              </a:rPr>
              <a:t>在于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为社会主义核心价值观提供理论依据</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为社会主义核心价值观增添时代内涵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为我国实现制造业转型升级提供现实路径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为实现制造强国的中国梦提供重要的精神支撑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4943078" y="600521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06574" y="1197546"/>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弘扬</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工匠精神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的时代价值在于为社会主义核心价值观增添时代内涵，为实现制造强国的中国梦提供重要的精神支撑，</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社会主义</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核心价值观的理论依据是马克思主义的相关理论，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弘扬</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工匠精神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rPr>
              <a:t>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即弘扬民族精神，民族精神是社会主义核心价值体系的基本内容之一，而非制造业转型升级的现实路径，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故</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答案为</a:t>
            </a:r>
            <a:r>
              <a:rPr lang="en-US" altLang="zh-CN" sz="2600" kern="100" dirty="0">
                <a:solidFill>
                  <a:srgbClr val="002060"/>
                </a:solidFill>
                <a:latin typeface="Times New Roman" panose="02020603050405020304"/>
                <a:ea typeface="微软雅黑" panose="020B0503020204020204" pitchFamily="34" charset="-122"/>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blinds(horizontal)">
                                      <p:cBhvr>
                                        <p:cTn id="19" dur="75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497517"/>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3</a:t>
            </a:r>
            <a:r>
              <a:rPr lang="zh-CN" altLang="zh-CN" sz="2600" b="1" kern="100" dirty="0">
                <a:latin typeface="Times New Roman" panose="02020603050405020304"/>
                <a:ea typeface="微软雅黑" panose="020B0503020204020204" pitchFamily="34" charset="-122"/>
                <a:cs typeface="Times New Roman" panose="02020603050405020304"/>
              </a:rPr>
              <a:t>　弘扬和培育中华民族精神的途径</a:t>
            </a:r>
            <a:endParaRPr lang="en-US"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中华民族的伟大复兴，离不开对优秀传统文化的继承和发展。现代化呼唤中国精神，民族复兴呼唤中国精神。中国精神要在全民族中弘扬，中国精神要从传统文化的深厚积淀中重铸。材料主要是告诉</a:t>
            </a:r>
            <a:r>
              <a:rPr lang="zh-CN" altLang="zh-CN" sz="2600" kern="100" dirty="0" smtClean="0">
                <a:latin typeface="Times New Roman" panose="02020603050405020304"/>
                <a:ea typeface="微软雅黑" panose="020B0503020204020204" pitchFamily="34" charset="-122"/>
                <a:cs typeface="Times New Roman" panose="02020603050405020304"/>
              </a:rPr>
              <a:t>我们</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中国精神的形成和发展是长期历史积淀的过程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中国精神是中华民族复兴的根本动力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中华文化是中国精神的精髓</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弘扬中国精神，必须继承和发扬优秀传统文化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4979166" y="519813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26670" y="861155"/>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根本动力</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en-US" altLang="zh-CN" sz="2600" kern="100" dirty="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颠倒了中华文化与中国精神的关系；</a:t>
            </a:r>
            <a:endParaRPr lang="en-US" altLang="zh-CN" sz="2600" kern="100" dirty="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符合题干主旨</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 </a:t>
            </a:r>
            <a:endParaRPr lang="zh-CN" altLang="zh-CN" sz="1050" kern="100" dirty="0">
              <a:solidFill>
                <a:srgbClr val="002060"/>
              </a:solidFill>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669107"/>
            <a:ext cx="11412000" cy="604970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时代楷模</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王继才感人事迹将登上大银幕电影《两个人的海岛》。王继才同志守岛卫国</a:t>
            </a:r>
            <a:r>
              <a:rPr lang="en-US" altLang="zh-CN" sz="2600" kern="100" dirty="0">
                <a:latin typeface="Times New Roman" panose="02020603050405020304"/>
                <a:ea typeface="微软雅黑" panose="020B0503020204020204" pitchFamily="34" charset="-122"/>
                <a:cs typeface="Courier New" panose="02070309020205020404"/>
              </a:rPr>
              <a:t>32</a:t>
            </a:r>
            <a:r>
              <a:rPr lang="zh-CN" altLang="zh-CN" sz="2600" kern="100" dirty="0">
                <a:latin typeface="Times New Roman" panose="02020603050405020304"/>
                <a:ea typeface="微软雅黑" panose="020B0503020204020204" pitchFamily="34" charset="-122"/>
                <a:cs typeface="Times New Roman" panose="02020603050405020304"/>
              </a:rPr>
              <a:t>年，用无怨无悔的坚守和付出，在平凡的岗位上书写了不平凡的人生华章。这种精神是新时代奋斗者的价值追求，是中华民族精神在今天的真实写照，是民族精神与时代精神的完美结合。培育和弘扬民族精神要与时代精神相结合，这是</a:t>
            </a:r>
            <a:r>
              <a:rPr lang="zh-CN" altLang="zh-CN" sz="2600" kern="100" dirty="0" smtClean="0">
                <a:latin typeface="Times New Roman" panose="02020603050405020304"/>
                <a:ea typeface="微软雅黑" panose="020B0503020204020204" pitchFamily="34" charset="-122"/>
                <a:cs typeface="Times New Roman" panose="02020603050405020304"/>
              </a:rPr>
              <a:t>因为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时代精神和民族精神相辅相成、相互支撑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时代精神注入民族精神才能博采众长、日益丰富</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只有培育民族精神才能夯实中华民族的精神基石</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只有培育民族精神，才能使时代精神不移根基，不失本色</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298646" y="598616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grpSp>
        <p:nvGrpSpPr>
          <p:cNvPr id="15" name="组合 14"/>
          <p:cNvGrpSpPr/>
          <p:nvPr/>
        </p:nvGrpSpPr>
        <p:grpSpPr>
          <a:xfrm>
            <a:off x="537664" y="327295"/>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307235"/>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pic>
        <p:nvPicPr>
          <p:cNvPr id="12" name="Picture 4" descr="\\0吕芳\g\答案 拷贝.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34648" y="1581235"/>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民族精神注入以改革创新为核心的时代精神才能博采众长、日益丰富，</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与设问不构成因果关系，排除。</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18592"/>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习近平在第十三届全国人民代表大会第一次会议上指出，中国人民是具有伟大创造精神、伟大奋斗精神、伟大团结精神、伟大梦想精神的人民。这是我们的骄傲。习近平点赞这四种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伟大精神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a:t>
            </a:r>
            <a:r>
              <a:rPr lang="zh-CN" altLang="zh-CN" sz="2600" kern="100" dirty="0" smtClean="0">
                <a:latin typeface="Times New Roman" panose="02020603050405020304"/>
                <a:ea typeface="微软雅黑" panose="020B0503020204020204" pitchFamily="34" charset="-122"/>
                <a:cs typeface="Times New Roman" panose="02020603050405020304"/>
              </a:rPr>
              <a:t>基于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它们是中华民族综合素质的集中表现</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文化是对经济、政治的反映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推动中华民族走向繁荣、强大的要求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优秀文化决定社会发展水平</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515317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点赞这四种</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伟大精神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是因为其重要性，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不是原因</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TextBox 10"/>
          <p:cNvSpPr txBox="1"/>
          <p:nvPr/>
        </p:nvSpPr>
        <p:spPr>
          <a:xfrm>
            <a:off x="2670718" y="446918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9"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4" name="图片 1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11" grpId="0"/>
      <p:bldP spid="11"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1"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2"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0" name="TextBox 26"/>
          <p:cNvSpPr txBox="1"/>
          <p:nvPr/>
        </p:nvSpPr>
        <p:spPr>
          <a:xfrm>
            <a:off x="2350790"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大题提分　揭秘技巧</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0" name="组合 19"/>
          <p:cNvGrpSpPr/>
          <p:nvPr/>
        </p:nvGrpSpPr>
        <p:grpSpPr>
          <a:xfrm>
            <a:off x="1059312" y="-9240"/>
            <a:ext cx="10071789" cy="523951"/>
            <a:chOff x="1054646" y="-9240"/>
            <a:chExt cx="10071789" cy="523951"/>
          </a:xfrm>
        </p:grpSpPr>
        <p:sp>
          <p:nvSpPr>
            <p:cNvPr id="21"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2"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3"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4"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5"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6"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矩形 26"/>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28" name="矩形 27"/>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主观题热考点</a:t>
            </a:r>
            <a:r>
              <a:rPr lang="en-US" altLang="zh-CN" sz="2800" b="1" kern="100" dirty="0">
                <a:solidFill>
                  <a:prstClr val="white"/>
                </a:solidFill>
                <a:latin typeface="Times New Roman" panose="02020603050405020304"/>
                <a:ea typeface="微软雅黑" panose="020B0503020204020204" pitchFamily="34" charset="-122"/>
                <a:cs typeface="Times New Roman" panose="02020603050405020304"/>
              </a:rPr>
              <a:t>——</a:t>
            </a: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弘扬和培育中华民族精神</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1072648" y="1197546"/>
          <a:ext cx="10045116" cy="3744416"/>
        </p:xfrm>
        <a:graphic>
          <a:graphicData uri="http://schemas.openxmlformats.org/drawingml/2006/table">
            <a:tbl>
              <a:tblPr/>
              <a:tblGrid>
                <a:gridCol w="1597471"/>
                <a:gridCol w="8447645"/>
              </a:tblGrid>
              <a:tr h="480415">
                <a:tc gridSpan="2">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设问方式</a:t>
                      </a:r>
                      <a:endParaRPr lang="zh-CN" sz="2600" kern="100" baseline="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917808">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原因类</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运用文化生活的知识，分析大力弘扬</a:t>
                      </a:r>
                      <a:r>
                        <a:rPr lang="en-US" sz="2600" kern="100" baseline="0">
                          <a:effectLst/>
                          <a:latin typeface="宋体" panose="02010600030101010101" pitchFamily="2" charset="-122"/>
                          <a:ea typeface="微软雅黑" panose="020B0503020204020204" pitchFamily="34" charset="-122"/>
                          <a:cs typeface="Times New Roman" panose="02020603050405020304"/>
                        </a:rPr>
                        <a:t>××</a:t>
                      </a:r>
                      <a:r>
                        <a:rPr lang="zh-CN" sz="2600" kern="100" baseline="0">
                          <a:effectLst/>
                          <a:latin typeface="Times New Roman" panose="02020603050405020304"/>
                          <a:ea typeface="微软雅黑" panose="020B0503020204020204" pitchFamily="34" charset="-122"/>
                          <a:cs typeface="Times New Roman" panose="02020603050405020304"/>
                        </a:rPr>
                        <a:t>精神的原因</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4096">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意义类</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运用文化生活知识，说明弘扬民族精神的重要意义</a:t>
                      </a:r>
                      <a:r>
                        <a:rPr lang="en-US" sz="2600" kern="100" baseline="0" dirty="0">
                          <a:effectLst/>
                          <a:latin typeface="Times New Roman" panose="02020603050405020304"/>
                          <a:ea typeface="微软雅黑" panose="020B0503020204020204" pitchFamily="34" charset="-122"/>
                          <a:cs typeface="Courier New" panose="02070309020205020404"/>
                        </a:rPr>
                        <a:t>(</a:t>
                      </a:r>
                      <a:r>
                        <a:rPr lang="zh-CN" sz="2600" kern="100" baseline="0" dirty="0">
                          <a:effectLst/>
                          <a:latin typeface="Times New Roman" panose="02020603050405020304"/>
                          <a:ea typeface="微软雅黑" panose="020B0503020204020204" pitchFamily="34" charset="-122"/>
                          <a:cs typeface="Times New Roman" panose="02020603050405020304"/>
                        </a:rPr>
                        <a:t>作用</a:t>
                      </a:r>
                      <a:r>
                        <a:rPr lang="en-US" sz="2600" kern="100" baseline="0" dirty="0">
                          <a:effectLst/>
                          <a:latin typeface="Times New Roman" panose="02020603050405020304"/>
                          <a:ea typeface="微软雅黑" panose="020B0503020204020204" pitchFamily="34" charset="-122"/>
                          <a:cs typeface="Courier New" panose="02070309020205020404"/>
                        </a:rPr>
                        <a:t>)</a:t>
                      </a:r>
                      <a:endParaRPr lang="zh-CN" sz="2600" kern="100" baseline="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8152">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措施类</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运用文化生活的知识，说明我们应如何传承与弘扬中华民族精神</a:t>
                      </a:r>
                      <a:endParaRPr lang="zh-CN" sz="2600" kern="100" baseline="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58602" y="829469"/>
          <a:ext cx="10873208" cy="2377440"/>
        </p:xfrm>
        <a:graphic>
          <a:graphicData uri="http://schemas.openxmlformats.org/drawingml/2006/table">
            <a:tbl>
              <a:tblPr/>
              <a:tblGrid>
                <a:gridCol w="2361302"/>
                <a:gridCol w="8511906"/>
              </a:tblGrid>
              <a:tr h="176027">
                <a:tc gridSpan="2">
                  <a:txBody>
                    <a:bodyPr/>
                    <a:lstStyle/>
                    <a:p>
                      <a:pPr marL="71755" algn="just">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第</a:t>
                      </a:r>
                      <a:r>
                        <a:rPr lang="en-US" sz="2600" kern="100" baseline="0" dirty="0">
                          <a:effectLst/>
                          <a:latin typeface="Times New Roman" panose="02020603050405020304"/>
                          <a:ea typeface="微软雅黑" panose="020B0503020204020204" pitchFamily="34" charset="-122"/>
                          <a:cs typeface="Courier New" panose="02070309020205020404"/>
                        </a:rPr>
                        <a:t>1</a:t>
                      </a:r>
                      <a:r>
                        <a:rPr lang="zh-CN" sz="2600" kern="100" baseline="0" dirty="0">
                          <a:effectLst/>
                          <a:latin typeface="Times New Roman" panose="02020603050405020304"/>
                          <a:ea typeface="微软雅黑" panose="020B0503020204020204" pitchFamily="34" charset="-122"/>
                          <a:cs typeface="Times New Roman" panose="02020603050405020304"/>
                        </a:rPr>
                        <a:t>步　审设问信息</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352053">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知识限定</a:t>
                      </a:r>
                      <a:endParaRPr lang="zh-CN" sz="2600" kern="100" baseline="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文化生活知识</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2053">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设问指向</a:t>
                      </a:r>
                      <a:endParaRPr lang="zh-CN" sz="2600" kern="100" baseline="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如何守护英雄、弘扬中华民族精神</a:t>
                      </a:r>
                      <a:endParaRPr lang="zh-CN" sz="2600" kern="100" baseline="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2053">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试题类型</a:t>
                      </a:r>
                      <a:endParaRPr lang="zh-CN" sz="2600" kern="100" baseline="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措施类题目</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58602" y="829469"/>
          <a:ext cx="10873208" cy="5349240"/>
        </p:xfrm>
        <a:graphic>
          <a:graphicData uri="http://schemas.openxmlformats.org/drawingml/2006/table">
            <a:tbl>
              <a:tblPr/>
              <a:tblGrid>
                <a:gridCol w="2361302"/>
                <a:gridCol w="8511906"/>
              </a:tblGrid>
              <a:tr h="176027">
                <a:tc gridSpan="2">
                  <a:txBody>
                    <a:bodyPr/>
                    <a:lstStyle/>
                    <a:p>
                      <a:pPr marL="71755" algn="just">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第</a:t>
                      </a:r>
                      <a:r>
                        <a:rPr lang="en-US" sz="2600" kern="100" baseline="0" dirty="0">
                          <a:effectLst/>
                          <a:latin typeface="Times New Roman" panose="02020603050405020304"/>
                          <a:ea typeface="微软雅黑" panose="020B0503020204020204" pitchFamily="34" charset="-122"/>
                          <a:cs typeface="Courier New" panose="02070309020205020404"/>
                        </a:rPr>
                        <a:t>2</a:t>
                      </a:r>
                      <a:r>
                        <a:rPr lang="zh-CN" sz="2600" kern="100" baseline="0" dirty="0">
                          <a:effectLst/>
                          <a:latin typeface="Times New Roman" panose="02020603050405020304"/>
                          <a:ea typeface="微软雅黑" panose="020B0503020204020204" pitchFamily="34" charset="-122"/>
                          <a:cs typeface="Times New Roman" panose="02020603050405020304"/>
                        </a:rPr>
                        <a:t>步　审材料信息</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831893">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获取信息</a:t>
                      </a:r>
                      <a:endParaRPr lang="zh-CN" sz="2600" kern="100" baseline="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(1)</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颠覆英雄、歪曲历史、消解崇高，混淆是非的谣言借助网络等传媒随意传播，一些网民盲目跟风、随手转发</a:t>
                      </a:r>
                      <a:endParaRPr lang="zh-CN" sz="2600" kern="100" baseline="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4107">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对接知识</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公民提高对落后文化的辨别眼力和抵御能力</a:t>
                      </a:r>
                      <a:r>
                        <a:rPr lang="zh-CN" sz="2600" kern="100" baseline="0" dirty="0" smtClean="0">
                          <a:effectLst/>
                          <a:latin typeface="Times New Roman" panose="02020603050405020304"/>
                          <a:ea typeface="微软雅黑" panose="020B0503020204020204" pitchFamily="34" charset="-122"/>
                          <a:cs typeface="Times New Roman" panose="02020603050405020304"/>
                        </a:rPr>
                        <a:t>；国家</a:t>
                      </a:r>
                      <a:r>
                        <a:rPr lang="zh-CN" sz="2600" kern="100" baseline="0" dirty="0">
                          <a:effectLst/>
                          <a:latin typeface="Times New Roman" panose="02020603050405020304"/>
                          <a:ea typeface="微软雅黑" panose="020B0503020204020204" pitchFamily="34" charset="-122"/>
                          <a:cs typeface="Times New Roman" panose="02020603050405020304"/>
                        </a:rPr>
                        <a:t>加强管理，正确引导，发挥大众传媒的作用</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4107">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获取信息</a:t>
                      </a:r>
                      <a:endParaRPr lang="zh-CN" sz="2600" kern="100" baseline="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还原历史、守护英雄、捍卫崇高，就是守护良知、正义和精神家园</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4107">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对接知识</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弘扬和培育民族精神，坚持先进文化的前进方向，坚持文化自信</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658602" y="943754"/>
          <a:ext cx="10873208" cy="3566160"/>
        </p:xfrm>
        <a:graphic>
          <a:graphicData uri="http://schemas.openxmlformats.org/drawingml/2006/table">
            <a:tbl>
              <a:tblPr/>
              <a:tblGrid>
                <a:gridCol w="10873208"/>
              </a:tblGrid>
              <a:tr h="176027">
                <a:tc>
                  <a:txBody>
                    <a:bodyPr/>
                    <a:lstStyle/>
                    <a:p>
                      <a:pPr marL="71755" algn="just">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第</a:t>
                      </a:r>
                      <a:r>
                        <a:rPr lang="en-US" sz="2600" kern="100" baseline="0" dirty="0">
                          <a:effectLst/>
                          <a:latin typeface="Times New Roman" panose="02020603050405020304"/>
                          <a:ea typeface="微软雅黑" panose="020B0503020204020204" pitchFamily="34" charset="-122"/>
                          <a:cs typeface="Courier New" panose="02070309020205020404"/>
                        </a:rPr>
                        <a:t>3</a:t>
                      </a:r>
                      <a:r>
                        <a:rPr lang="zh-CN" sz="2600" kern="100" baseline="0" dirty="0">
                          <a:effectLst/>
                          <a:latin typeface="Times New Roman" panose="02020603050405020304"/>
                          <a:ea typeface="微软雅黑" panose="020B0503020204020204" pitchFamily="34" charset="-122"/>
                          <a:cs typeface="Times New Roman" panose="02020603050405020304"/>
                        </a:rPr>
                        <a:t>步　整理答案</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1584240">
                <a:tc>
                  <a:txBody>
                    <a:bodyPr/>
                    <a:lstStyle/>
                    <a:p>
                      <a:pPr marL="71755" algn="l">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(1)</a:t>
                      </a:r>
                      <a:r>
                        <a:rPr lang="zh-CN" sz="2600" kern="100" baseline="0" dirty="0">
                          <a:effectLst/>
                          <a:latin typeface="Times New Roman" panose="02020603050405020304"/>
                          <a:ea typeface="微软雅黑" panose="020B0503020204020204" pitchFamily="34" charset="-122"/>
                          <a:cs typeface="Times New Roman" panose="02020603050405020304"/>
                        </a:rPr>
                        <a:t>尊重历史事实，提高辨别信息真伪、抵御落后文化和错误言论的能力。</a:t>
                      </a:r>
                      <a:endParaRPr lang="zh-CN" sz="2600" kern="100" baseline="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a:t>
                      </a:r>
                      <a:r>
                        <a:rPr lang="zh-CN" sz="2600" kern="100" baseline="0" dirty="0">
                          <a:effectLst/>
                          <a:latin typeface="Times New Roman" panose="02020603050405020304"/>
                          <a:ea typeface="微软雅黑" panose="020B0503020204020204" pitchFamily="34" charset="-122"/>
                          <a:cs typeface="Times New Roman" panose="02020603050405020304"/>
                        </a:rPr>
                        <a:t>利用网络等大众传媒传播英雄事迹，抵制和批驳肆意抹黑英雄、歪曲历史的言行。</a:t>
                      </a:r>
                      <a:endParaRPr lang="zh-CN" sz="2600" kern="100" baseline="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(3)</a:t>
                      </a:r>
                      <a:r>
                        <a:rPr lang="zh-CN" sz="2600" kern="100" baseline="0" dirty="0">
                          <a:effectLst/>
                          <a:latin typeface="Times New Roman" panose="02020603050405020304"/>
                          <a:ea typeface="微软雅黑" panose="020B0503020204020204" pitchFamily="34" charset="-122"/>
                          <a:cs typeface="Times New Roman" panose="02020603050405020304"/>
                        </a:rPr>
                        <a:t>大力宣传英雄精神，使群众懂得英雄精神是中华民族精神的突出表现，继承和弘扬英雄精神。</a:t>
                      </a:r>
                      <a:endParaRPr lang="zh-CN" sz="2600" kern="100" baseline="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72885"/>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弘扬和培育中华民族精神的意义和途径</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b="1" kern="100" dirty="0">
                <a:latin typeface="微软雅黑" panose="020B0503020204020204" pitchFamily="34" charset="-122"/>
                <a:ea typeface="微软雅黑" panose="020B0503020204020204" pitchFamily="34" charset="-122"/>
                <a:cs typeface="Courier New" panose="02070309020205020404"/>
              </a:rPr>
              <a:t>1.</a:t>
            </a:r>
            <a:r>
              <a:rPr lang="zh-CN" altLang="zh-CN" sz="2600" b="1" kern="100" dirty="0">
                <a:latin typeface="Times New Roman" panose="02020603050405020304"/>
                <a:ea typeface="微软雅黑" panose="020B0503020204020204" pitchFamily="34" charset="-122"/>
                <a:cs typeface="Times New Roman" panose="02020603050405020304"/>
              </a:rPr>
              <a:t>弘扬和培育中华民族精神的重要意义</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中华民族精神是维系中华各族人民共同生活的精神纽带，支撑中华民族生存、发展的精神支柱，推动中华民族走向繁荣、强大的精神动力，是中华民族之魂。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弘扬和培育中华民族精神是提高全民族综合素质的必然要求，是不断增强我国国际竞争力的要求，是坚持社会主义道路的需要。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弘扬和培育中华民族精神，有利于加强思想道德建设，培育和践行社会主义核心价值观，发挥社会主义的示范和导向作用。</a:t>
            </a:r>
            <a:endParaRPr lang="zh-CN" altLang="zh-CN" sz="2600" kern="100" dirty="0">
              <a:effectLst/>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答题术语</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69349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微软雅黑" panose="020B0503020204020204" pitchFamily="34" charset="-122"/>
                <a:ea typeface="微软雅黑" panose="020B0503020204020204" pitchFamily="34" charset="-122"/>
                <a:cs typeface="Courier New" panose="02070309020205020404"/>
              </a:rPr>
              <a:t>2.</a:t>
            </a:r>
            <a:r>
              <a:rPr lang="zh-CN" altLang="zh-CN" sz="2600" b="1" kern="100" dirty="0">
                <a:latin typeface="Times New Roman" panose="02020603050405020304"/>
                <a:ea typeface="微软雅黑" panose="020B0503020204020204" pitchFamily="34" charset="-122"/>
                <a:cs typeface="Times New Roman" panose="02020603050405020304"/>
              </a:rPr>
              <a:t>弘扬和培育中华民族精神的途径</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最重要的是发挥中国特色社会主义理论体系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主心骨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的作用，坚持用习近平新时代中国特色社会主义思想为引领。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继承和发扬中华民族的优良传统；正确对待外来思想文化。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与时俱进丰富和发展民族精神。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立足实践，发挥人民群众的主体作用。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人人都应成为民族精神的传播者、弘扬者和建设者，为中华民族的生存和发展强基固本。</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820485"/>
            <a:ext cx="11412000" cy="604970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中国人民是具有伟大奋斗精神的人民，中国人民在长期奋斗中培育、继承、发展起来的这种伟大民族精神，为中国发展和人类文明进步提供了强大精神动力。当前，国内外形势正在发生深刻复杂变化，我国发展仍处于重要战略机遇期。我们具备过去难以想象的良好发展条件，但也面临着许多前所未有的困难和挑战。中国共产党第十九次全国代表大会描绘了决胜全面建成小康社会、开启全面建设社会主义现代化国家新征程、实现中华民族伟大复兴的宏伟蓝图。把蓝图变为现实，是一场新的长征，我们决不能安于现状、贪图安逸、乐而忘返，必须不忘初心、牢记使命、奋发有为。只要</a:t>
            </a: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亿多中国人民始终发扬这种伟大奋斗精神，我们就一定能够达到创造人民更加美好生活的宏伟目标</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跟踪训练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30860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结合</a:t>
            </a:r>
            <a:r>
              <a:rPr lang="zh-CN" altLang="zh-CN" sz="2600" kern="100" dirty="0">
                <a:latin typeface="Times New Roman" panose="02020603050405020304"/>
                <a:ea typeface="微软雅黑" panose="020B0503020204020204" pitchFamily="34" charset="-122"/>
                <a:cs typeface="Times New Roman" panose="02020603050405020304"/>
              </a:rPr>
              <a:t>材料和文化生活知识，说明弘扬伟大奋斗精神对于创造人民更加美好生活的作用。</a:t>
            </a:r>
            <a:endParaRPr lang="zh-CN" altLang="zh-CN" sz="1050" kern="100" dirty="0">
              <a:effectLst/>
              <a:latin typeface="宋体" panose="02010600030101010101" pitchFamily="2" charset="-122"/>
              <a:cs typeface="Courier New" panose="02070309020205020404"/>
            </a:endParaRPr>
          </a:p>
        </p:txBody>
      </p:sp>
      <p:sp>
        <p:nvSpPr>
          <p:cNvPr id="11" name="矩形 10"/>
          <p:cNvSpPr/>
          <p:nvPr/>
        </p:nvSpPr>
        <p:spPr>
          <a:xfrm>
            <a:off x="443846" y="1532742"/>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社会实践是文化创新的源泉，文化引导、制约社会实践的发展，先进文化推动社会的进步。</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中国人民在长期奋斗中培育、继承、发展起来的这种伟大奋斗精神，是中华民族精神的集中体现。</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弘扬这种伟大奋斗精神，可以为中国发展和人类文明进步提供强大精神动力，有利于决胜全面建成小康社会、开启全面建设社会主义现代化国家新征程、实现中华民族伟大复兴的宏伟蓝图，达到创造人民更加美好生活的宏伟目标。</a:t>
            </a:r>
            <a:endParaRPr lang="zh-CN" altLang="zh-CN" sz="2600" kern="100" dirty="0">
              <a:solidFill>
                <a:srgbClr val="C00000"/>
              </a:solidFill>
              <a:effectLst/>
              <a:latin typeface="宋体" panose="02010600030101010101" pitchFamily="2" charset="-122"/>
              <a:cs typeface="Courier New" panose="02070309020205020404"/>
            </a:endParaRPr>
          </a:p>
        </p:txBody>
      </p:sp>
      <p:pic>
        <p:nvPicPr>
          <p:cNvPr id="5"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 name="图片 5">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blinds(horizontal)">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blinds(horizontal)">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1">
                                            <p:txEl>
                                              <p:pRg st="0" end="0"/>
                                            </p:txEl>
                                          </p:spTgt>
                                        </p:tgtEl>
                                      </p:cBhvr>
                                    </p:animEffect>
                                    <p:set>
                                      <p:cBhvr>
                                        <p:cTn id="22" dur="1" fill="hold">
                                          <p:stCondLst>
                                            <p:cond delay="499"/>
                                          </p:stCondLst>
                                        </p:cTn>
                                        <p:tgtEl>
                                          <p:spTgt spid="11">
                                            <p:txEl>
                                              <p:pRg st="0" end="0"/>
                                            </p:txEl>
                                          </p:spTgt>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11">
                                            <p:txEl>
                                              <p:pRg st="1" end="1"/>
                                            </p:txEl>
                                          </p:spTgt>
                                        </p:tgtEl>
                                      </p:cBhvr>
                                    </p:animEffect>
                                    <p:set>
                                      <p:cBhvr>
                                        <p:cTn id="25" dur="1" fill="hold">
                                          <p:stCondLst>
                                            <p:cond delay="499"/>
                                          </p:stCondLst>
                                        </p:cTn>
                                        <p:tgtEl>
                                          <p:spTgt spid="11">
                                            <p:txEl>
                                              <p:pRg st="1" end="1"/>
                                            </p:txEl>
                                          </p:spTgt>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1">
                                            <p:txEl>
                                              <p:pRg st="2" end="2"/>
                                            </p:txEl>
                                          </p:spTgt>
                                        </p:tgtEl>
                                      </p:cBhvr>
                                    </p:animEffect>
                                    <p:set>
                                      <p:cBhvr>
                                        <p:cTn id="28" dur="1" fill="hold">
                                          <p:stCondLst>
                                            <p:cond delay="499"/>
                                          </p:stCondLst>
                                        </p:cTn>
                                        <p:tgtEl>
                                          <p:spTgt spid="11">
                                            <p:txEl>
                                              <p:pRg st="2" end="2"/>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7202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中秋节作为中华民族一个源远流长的传统节日，在其形成和演变过程中，不断吸取儒家传统文化精髓，同时也丰富了儒家文化的内涵。中秋文化与儒家精神，互为表里，相互影响，逐渐形成了祈求和谐、团圆等永恒不变的民族主旋律。这表明，中华民族</a:t>
            </a:r>
            <a:r>
              <a:rPr lang="zh-CN" altLang="zh-CN" sz="2600" kern="100" dirty="0" smtClean="0">
                <a:latin typeface="Times New Roman" panose="02020603050405020304"/>
                <a:ea typeface="微软雅黑" panose="020B0503020204020204" pitchFamily="34" charset="-122"/>
                <a:cs typeface="Times New Roman" panose="02020603050405020304"/>
              </a:rPr>
              <a:t>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集中表现为源远流长的中华文化的力量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深深植根于绵延数千年的优秀传统文化之中</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是维系中华各族人民共同生活的精神纽带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是推动中华民族走向繁荣、强大的精神动力</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81608" y="402071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Rectangle 21">
            <a:hlinkClick r:id="rId1"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96" name="Rectangle 21">
            <a:hlinkClick r:id="rId2"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7" name="Rectangle 21">
            <a:hlinkClick r:id="rId3"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8" name="Rectangle 21">
            <a:hlinkClick r:id="rId4"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99" name="Rectangle 21">
            <a:hlinkClick r:id="rId5"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0" name="Rectangle 21">
            <a:hlinkClick r:id="rId6"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1" name="Rectangle 21">
            <a:hlinkClick r:id="rId7"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2" name="Rectangle 21">
            <a:hlinkClick r:id="rId8"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3" name="Rectangle 21">
            <a:hlinkClick r:id="rId9"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4" name="Rectangle 21">
            <a:hlinkClick r:id="rId10"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5" name="Rectangle 21">
            <a:hlinkClick r:id="rId11"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6" name="Rectangle 21">
            <a:hlinkClick r:id="rId12"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7" name="Rectangle 21">
            <a:hlinkClick r:id="rId13"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8" name="Rectangle 21">
            <a:hlinkClick r:id="rId14"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2" name="Picture 4" descr="\\0吕芳\g\答案 拷贝.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5" descr="\\0吕芳\g\解析 拷贝.png">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61" grpId="0"/>
      <p:bldP spid="61" grpId="1"/>
    </p:bld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69554"/>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秋节作为中华民族一个源远流长的传统节日，在其形成和演变过程中，不断吸取儒家传统文化精髓，逐渐形成了祈求和谐、团圆等永恒不变的民族主旋律，表明中华民族精神深深植根于绵延数千年的优秀传统文化之中，</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Rectangle 21">
            <a:hlinkClick r:id="rId1"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2"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189434"/>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中国的快速发展，不仅在于中国拥有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中国道路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，也在于拥有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中国精神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。正是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中国精神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造就了这个国家遇难不惧的定力、化危为机的魄力。这说明中华民族</a:t>
            </a:r>
            <a:r>
              <a:rPr lang="zh-CN" altLang="zh-CN" sz="2600" kern="100" dirty="0" smtClean="0">
                <a:latin typeface="Times New Roman" panose="02020603050405020304"/>
                <a:ea typeface="微软雅黑" panose="020B0503020204020204" pitchFamily="34" charset="-122"/>
                <a:cs typeface="Times New Roman" panose="02020603050405020304"/>
              </a:rPr>
              <a:t>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决定社会经济和政治的变迁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是支撑中华民族生存发展的精神支柱</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其具体内容是永恒的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是推动中华民族走向繁荣强大的精神动力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73990" y="4986699"/>
            <a:ext cx="1141200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中华民族精神作为文化，不能决定社会经济和政治的变迁，</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中华民族</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精神的具体内容随着时代发展而变化，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7480396" y="434840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21">
            <a:hlinkClick r:id="rId3"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4"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5"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6"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7"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8"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9"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10"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11"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0" name="Rectangle 21">
            <a:hlinkClick r:id="rId12"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3"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4"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3" name="Rectangle 21">
            <a:hlinkClick r:id="rId15"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6"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93490"/>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历尽千难成伟业，人间万事出艰辛。中国航天人在重重困难面前百折不挠，在道道难关面前决不退缩，用满腔热血谱写了共和国载人航天事业的壮丽史诗。中国航天人身上所表现出的中华民族精神主要</a:t>
            </a:r>
            <a:r>
              <a:rPr lang="zh-CN" altLang="zh-CN" sz="2600" kern="100" dirty="0" smtClean="0">
                <a:latin typeface="Times New Roman" panose="02020603050405020304"/>
                <a:ea typeface="微软雅黑" panose="020B0503020204020204" pitchFamily="34" charset="-122"/>
                <a:cs typeface="Times New Roman" panose="02020603050405020304"/>
              </a:rPr>
              <a:t>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创造精神　</a:t>
            </a: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奋斗精神　</a:t>
            </a: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团结精神　</a:t>
            </a: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梦想精神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717826"/>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中国航天人身上所表现出来的中华民族精神主要是创造精神和奋斗精神，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89121" y="310584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61442"/>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《中华人民共和国国歌法》规定，公共场合侮辱国歌构成犯罪的，依法追究刑事责任。国家用法治规范人们的行为，以弘扬爱国主义为核心的伟大民族精神。下列诗句中反映爱国主义优良传统的</a:t>
            </a:r>
            <a:r>
              <a:rPr lang="zh-CN" altLang="zh-CN" sz="2600" kern="100" dirty="0" smtClean="0">
                <a:latin typeface="Times New Roman" panose="02020603050405020304"/>
                <a:ea typeface="微软雅黑" panose="020B0503020204020204" pitchFamily="34" charset="-122"/>
                <a:cs typeface="Times New Roman" panose="02020603050405020304"/>
              </a:rPr>
              <a:t>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四万万人齐下泪，天涯何处是神州</a:t>
            </a:r>
            <a:r>
              <a:rPr lang="zh-CN" altLang="zh-CN" sz="2600" kern="100" dirty="0">
                <a:latin typeface="宋体" panose="02010600030101010101" pitchFamily="2" charset="-122"/>
                <a:ea typeface="Times New Roman" panose="02020603050405020304"/>
                <a:cs typeface="Courier New" panose="02070309020205020404"/>
              </a:rPr>
              <a:t> </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可怜万里关山道，年年战骨多秋草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寄意寒星荃不察，我以我血荐轩辕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路漫漫其修远兮，吾将上下而求索</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503348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反映爱国主义优良传统，符合题意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体现</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爱好</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和平，</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体现奋斗精神，不符合题意。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90802" y="442698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593625"/>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爱国永不过时，每个国家、每个民族都有自己的精神根基。我们应关注抗战胜利纪念日的精神内涵，铭记历史、奋发图强，以爱国精神涵养自我。这是因为</a:t>
            </a:r>
            <a:r>
              <a:rPr lang="zh-CN" altLang="zh-CN" sz="2600" kern="100" dirty="0" smtClean="0">
                <a:latin typeface="Times New Roman" panose="02020603050405020304"/>
                <a:ea typeface="微软雅黑" panose="020B0503020204020204" pitchFamily="34" charset="-122"/>
                <a:cs typeface="Times New Roman" panose="02020603050405020304"/>
              </a:rPr>
              <a:t>爱国主义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是中华民族实现伟大复兴的精神动力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正日益成为综合国力竞争的决定因素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是每一位中国公民共同的价值信念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是广大中国人民风雨同舟的精神支柱</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	B.</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	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087094" y="47616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1">
            <a:hlinkClick r:id="rId4"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7"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197546"/>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正确分析了爱国主义的重要作用，符合题意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综合</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国力的决定因素是经济和科技，不是爱国主义精神，故排除</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说法不符合实际，排除。</a:t>
            </a:r>
            <a:r>
              <a:rPr lang="zh-CN" altLang="zh-CN" sz="2600" kern="100" dirty="0">
                <a:solidFill>
                  <a:srgbClr val="002060"/>
                </a:solidFill>
                <a:latin typeface="宋体" panose="02010600030101010101" pitchFamily="2" charset="-122"/>
                <a:ea typeface="Times New Roman" panose="02020603050405020304"/>
                <a:cs typeface="Courier New" panose="02070309020205020404"/>
              </a:rPr>
              <a:t> </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5757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习近平总书记指出：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一个有希望的民族不能没有英雄，一个有前途的国家不能没有先锋，我们一定要铭记烈士们的遗愿，永志不忘他们为之流血牺牲的伟大理想。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时刻牢记尊崇和缅怀英烈，</a:t>
            </a:r>
            <a:r>
              <a:rPr lang="zh-CN" altLang="zh-CN" sz="2600" kern="100" dirty="0" smtClean="0">
                <a:latin typeface="Times New Roman" panose="02020603050405020304"/>
                <a:ea typeface="微软雅黑" panose="020B0503020204020204" pitchFamily="34" charset="-122"/>
                <a:cs typeface="Times New Roman" panose="02020603050405020304"/>
              </a:rPr>
              <a:t>才能</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传承英烈精神，增强民族意识和国家认同</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还原历史真相，理清英雄事迹的来龙去脉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弘扬民族精神，增强民族凝聚力和历史责任感</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发扬时代精神，在改革创新的基础上继承传统</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	B.</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82654" y="483403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076886"/>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时刻牢记尊崇和缅怀英烈，才能传承英烈精神，增强民族意识和国家认同，才能弘扬民族精神，增强民族凝聚力和历史责任感，</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正确且符合题意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应</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是在继承传统的基础上弘扬以改革创新为核心的时代精神，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颠倒了二者的关系。</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837506"/>
            <a:ext cx="1116124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涵括</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四种伟大精神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的中华民族精神已然化为中国人民的特质，铸就了绵延几千年发展至今的中华文明，深刻影响着当代中国发展进步，深刻影响着当代中国人的精神世界。这表明中华民族</a:t>
            </a:r>
            <a:r>
              <a:rPr lang="zh-CN" altLang="zh-CN" sz="2600" kern="100" dirty="0" smtClean="0">
                <a:latin typeface="Times New Roman" panose="02020603050405020304"/>
                <a:ea typeface="微软雅黑" panose="020B0503020204020204" pitchFamily="34" charset="-122"/>
                <a:cs typeface="Times New Roman" panose="02020603050405020304"/>
              </a:rPr>
              <a:t>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既有中华文化的共性，又有各自的民族特性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有强大的包容性，即求同存异和兼收并蓄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是推动中华民族走向繁荣、强大的精神动力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在社会主义现代化建设实践中不断丰富发展</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81608" y="380153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1">
            <a:hlinkClick r:id="rId4"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6"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7"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61" grpId="0"/>
      <p:bldP spid="61" grpId="1"/>
    </p:bldLst>
  </p:timing>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550590" y="837506"/>
            <a:ext cx="11089232"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中华各民族文化，既有中华文化的共性，又有各自的民族特性，故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求同存异</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就是能与其他民族的文化和睦相处，兼收并蓄就是能在文化交流中吸收、借鉴其他民族文化的积极成分，可见，材料没有体现，故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没有体现中华民族精神的时代性，故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37641"/>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五十多年来，三代塞罕坝人不断传承塞罕坝精神，将荒山沙地变成绿水青山，</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艰苦创业，科学求实，无私奉献，开拓创新，爱岗敬业</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的塞罕坝精神是塞罕坝人特有的理想追求。对塞罕坝精神认识正确的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能够为社会主义核心价值观提供理论依据</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是对伟大中华民族精神的不断丰富和发展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是动员和鼓舞中国人民团结奋斗的一面旗帜</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是中华民族品格的卓越展示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	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23182" y="487257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437219"/>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错误，塞罕坝精神是社会主义核心价值观的具体体现，但不是理论依据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错误，爱国主义是动员和鼓舞中国人民团结奋斗的一面旗帜，而非塞罕坝精神。</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47746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在山河破碎、血雨腥风的战争岁月，像刘胡兰这样的少年英雄的诞生有其时代特殊性，但少年英雄们身上无私忘我、舍身为国的优秀品质纵然穿越千载仍历久弥新。无论何时、何地、何境，都是下一代不可或缺的精神财富。这是因为英雄</a:t>
            </a:r>
            <a:r>
              <a:rPr lang="zh-CN" altLang="zh-CN" sz="2600" kern="100" dirty="0" smtClean="0">
                <a:latin typeface="Times New Roman" panose="02020603050405020304"/>
                <a:ea typeface="微软雅黑" panose="020B0503020204020204" pitchFamily="34" charset="-122"/>
                <a:cs typeface="Times New Roman" panose="02020603050405020304"/>
              </a:rPr>
              <a:t>品质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在不同时代环境下会有不同要求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是支撑中华民族发展的重要力量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是维系中华各族人民共同生活的基础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能够转化为民族前行的强大动力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	B.</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98646" y="52660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1413570"/>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强调的是英雄品质的特征，不是坚持英雄品质的原因，排除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英雄</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品质是支撑中华民族发展的重要力量，</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共同</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的社会实践是维系人民共同生活的基础，</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英雄</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品质能够转化为民族前行的强大动力，</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23" name="Rectangle 21">
            <a:hlinkClick r:id="rId1"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535322"/>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日，是毛泽东同志题词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向雷锋同志学习</a:t>
            </a:r>
            <a:r>
              <a:rPr lang="en-US" altLang="zh-CN" sz="2600" kern="100" dirty="0">
                <a:latin typeface="Times New Roman" panose="02020603050405020304"/>
                <a:ea typeface="微软雅黑" panose="020B0503020204020204" pitchFamily="34" charset="-122"/>
                <a:cs typeface="Courier New" panose="02070309020205020404"/>
              </a:rPr>
              <a:t>55</a:t>
            </a:r>
            <a:r>
              <a:rPr lang="zh-CN" altLang="zh-CN" sz="2600" kern="100" dirty="0">
                <a:latin typeface="Times New Roman" panose="02020603050405020304"/>
                <a:ea typeface="微软雅黑" panose="020B0503020204020204" pitchFamily="34" charset="-122"/>
                <a:cs typeface="Times New Roman" panose="02020603050405020304"/>
              </a:rPr>
              <a:t>周年纪念日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中国青年志愿者服务日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。为大力弘扬</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奉献、友爱、互助、进步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的志愿精神，某单位开展学雷锋青年志愿者服务活动。这一活动的</a:t>
            </a:r>
            <a:r>
              <a:rPr lang="zh-CN" altLang="zh-CN" sz="2600" kern="100" dirty="0" smtClean="0">
                <a:latin typeface="Times New Roman" panose="02020603050405020304"/>
                <a:ea typeface="微软雅黑" panose="020B0503020204020204" pitchFamily="34" charset="-122"/>
                <a:cs typeface="Times New Roman" panose="02020603050405020304"/>
              </a:rPr>
              <a:t>开展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是增强我国国际竞争力的需要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是建设社会主义精神文明的实践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是建设学习型社会的内在要求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是进行雷锋精神传播的主要手段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	B.</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①③        </a:t>
            </a:r>
            <a:r>
              <a:rPr lang="en-US" altLang="zh-CN" sz="2600" kern="100" dirty="0" smtClean="0">
                <a:latin typeface="Times New Roman" panose="02020603050405020304"/>
                <a:ea typeface="微软雅黑" panose="020B0503020204020204" pitchFamily="34" charset="-122"/>
                <a:cs typeface="Courier New" panose="02070309020205020404"/>
              </a:rPr>
              <a:t>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81608" y="476202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413570"/>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不选，推动教育信息化和构建终身教育体系是建设学习型社会的内在要求</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不选，雷锋精神传播属于文化传播，大众传媒是文化传播的主要手段。</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77466"/>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今天，实现中华民族伟大复兴的目标，比历史上任何时期都更需要坚定不移贯彻改革开放的基本国策和创新驱动的发展战略。可见，弘扬民族精神，</a:t>
            </a:r>
            <a:r>
              <a:rPr lang="zh-CN" altLang="zh-CN" sz="2600" kern="100" dirty="0" smtClean="0">
                <a:latin typeface="Times New Roman" panose="02020603050405020304"/>
                <a:ea typeface="微软雅黑" panose="020B0503020204020204" pitchFamily="34" charset="-122"/>
                <a:cs typeface="Times New Roman" panose="02020603050405020304"/>
              </a:rPr>
              <a:t>必须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发挥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主心骨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a:t>
            </a:r>
            <a:r>
              <a:rPr lang="zh-CN" altLang="zh-CN" sz="2600" kern="100" dirty="0" smtClean="0">
                <a:latin typeface="Times New Roman" panose="02020603050405020304"/>
                <a:ea typeface="微软雅黑" panose="020B0503020204020204" pitchFamily="34" charset="-122"/>
                <a:cs typeface="Times New Roman" panose="02020603050405020304"/>
              </a:rPr>
              <a:t>作用</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发扬中华民族的优良传统</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正确对待外来思想</a:t>
            </a:r>
            <a:r>
              <a:rPr lang="zh-CN" altLang="zh-CN" sz="2600" kern="100" dirty="0" smtClean="0">
                <a:latin typeface="Times New Roman" panose="02020603050405020304"/>
                <a:ea typeface="微软雅黑" panose="020B0503020204020204" pitchFamily="34" charset="-122"/>
                <a:cs typeface="Times New Roman" panose="02020603050405020304"/>
              </a:rPr>
              <a:t>文化</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和弘扬时代精神结合起来</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529366"/>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我们国家的发展更需要坚定不移贯彻改革开放的基本国策和创新驱动的发展战略，就是要跟上时代的要求，这启示我们弘扬民族精神要和弘扬时代精神紧密结合起来，故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其他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选项观点都偏离题意，故排除。</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5049910" y="284537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352610" y="4682738"/>
            <a:ext cx="11485192"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主心骨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是中国特色社会主义理论体系，排除</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抵制外来文化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观点错误，排除</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0" name="矩形 59"/>
          <p:cNvSpPr/>
          <p:nvPr/>
        </p:nvSpPr>
        <p:spPr>
          <a:xfrm>
            <a:off x="352610" y="405458"/>
            <a:ext cx="11485192"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党的十九大报告指出，要广泛开展理想信念教育，深化中国特色社会主义和中国梦宣传教育，弘扬民族精神和时代精神，加强爱国主义、集体主义、社会主义教育，引导人们树立正确的历史观、民族观、国家观、文化观。要弘扬和培育民族精神和时代精神，</a:t>
            </a:r>
            <a:r>
              <a:rPr lang="zh-CN" altLang="zh-CN" sz="2600" kern="100" dirty="0" smtClean="0">
                <a:latin typeface="Times New Roman" panose="02020603050405020304"/>
                <a:ea typeface="微软雅黑" panose="020B0503020204020204" pitchFamily="34" charset="-122"/>
                <a:cs typeface="Times New Roman" panose="02020603050405020304"/>
              </a:rPr>
              <a:t>必须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立足于发展中国特色社会主义</a:t>
            </a:r>
            <a:r>
              <a:rPr lang="zh-CN" altLang="zh-CN" sz="2600" kern="100" dirty="0" smtClean="0">
                <a:latin typeface="Times New Roman" panose="02020603050405020304"/>
                <a:ea typeface="微软雅黑" panose="020B0503020204020204" pitchFamily="34" charset="-122"/>
                <a:cs typeface="Times New Roman" panose="02020603050405020304"/>
              </a:rPr>
              <a:t>实践</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发挥优秀传统文化的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主心骨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把握时代脉搏，弘扬时代</a:t>
            </a:r>
            <a:r>
              <a:rPr lang="zh-CN" altLang="zh-CN" sz="2600" kern="100" dirty="0" smtClean="0">
                <a:latin typeface="Times New Roman" panose="02020603050405020304"/>
                <a:ea typeface="微软雅黑" panose="020B0503020204020204" pitchFamily="34" charset="-122"/>
                <a:cs typeface="Times New Roman" panose="02020603050405020304"/>
              </a:rPr>
              <a:t>精神</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坚决抵制外来文化的影响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②③</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19125" y="399224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1">
            <a:hlinkClick r:id="rId3"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5"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6"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5">
                                            <p:txEl>
                                              <p:pRg st="0" end="0"/>
                                            </p:txEl>
                                          </p:spTgt>
                                        </p:tgtEl>
                                        <p:attrNameLst>
                                          <p:attrName>style.visibility</p:attrName>
                                        </p:attrNameLst>
                                      </p:cBhvr>
                                      <p:to>
                                        <p:strVal val="visible"/>
                                      </p:to>
                                    </p:set>
                                    <p:animEffect transition="in" filter="blinds(horizontal)">
                                      <p:cBhvr>
                                        <p:cTn id="18" dur="500"/>
                                        <p:tgtEl>
                                          <p:spTgt spid="2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5">
                                            <p:txEl>
                                              <p:pRg st="1" end="1"/>
                                            </p:txEl>
                                          </p:spTgt>
                                        </p:tgtEl>
                                        <p:attrNameLst>
                                          <p:attrName>style.visibility</p:attrName>
                                        </p:attrNameLst>
                                      </p:cBhvr>
                                      <p:to>
                                        <p:strVal val="visible"/>
                                      </p:to>
                                    </p:set>
                                    <p:animEffect transition="in" filter="blinds(horizontal)">
                                      <p:cBhvr>
                                        <p:cTn id="23" dur="500"/>
                                        <p:tgtEl>
                                          <p:spTgt spid="2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25">
                                            <p:txEl>
                                              <p:pRg st="0" end="0"/>
                                            </p:txEl>
                                          </p:spTgt>
                                        </p:tgtEl>
                                      </p:cBhvr>
                                    </p:animEffect>
                                    <p:set>
                                      <p:cBhvr>
                                        <p:cTn id="28" dur="1" fill="hold">
                                          <p:stCondLst>
                                            <p:cond delay="499"/>
                                          </p:stCondLst>
                                        </p:cTn>
                                        <p:tgtEl>
                                          <p:spTgt spid="25">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25">
                                            <p:txEl>
                                              <p:pRg st="1" end="1"/>
                                            </p:txEl>
                                          </p:spTgt>
                                        </p:tgtEl>
                                      </p:cBhvr>
                                    </p:animEffect>
                                    <p:set>
                                      <p:cBhvr>
                                        <p:cTn id="31" dur="1" fill="hold">
                                          <p:stCondLst>
                                            <p:cond delay="499"/>
                                          </p:stCondLst>
                                        </p:cTn>
                                        <p:tgtEl>
                                          <p:spTgt spid="25">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1" grpId="0"/>
      <p:bldP spid="61" grpId="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43846" y="189434"/>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二、非选择题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让贫困人口和贫困地区同全国一道进入全面小康社会是我们党的庄严承诺。当前我国扶贫开发工作已进入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攻坚拔寨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的冲刺期，我们更需要弘扬奋斗精神。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奋斗精神的可贵之处在于，越是面对困难和矛盾，越能激发出意想不到的力量。在脱贫攻坚过程中，涌现出了一大批始终与贫困群众想在一起、干在一起的帮扶干部：有每年坚持办好扶贫</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十件实事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，带领乡亲完成打井、修桥、铺路、建水站等</a:t>
            </a:r>
            <a:r>
              <a:rPr lang="en-US" altLang="zh-CN" sz="2600" kern="100" dirty="0">
                <a:latin typeface="Times New Roman" panose="02020603050405020304"/>
                <a:ea typeface="微软雅黑" panose="020B0503020204020204" pitchFamily="34" charset="-122"/>
                <a:cs typeface="Courier New" panose="02070309020205020404"/>
              </a:rPr>
              <a:t>56</a:t>
            </a:r>
            <a:r>
              <a:rPr lang="zh-CN" altLang="zh-CN" sz="2600" kern="100" dirty="0">
                <a:latin typeface="Times New Roman" panose="02020603050405020304"/>
                <a:ea typeface="微软雅黑" panose="020B0503020204020204" pitchFamily="34" charset="-122"/>
                <a:cs typeface="Times New Roman" panose="02020603050405020304"/>
              </a:rPr>
              <a:t>项民生工程，让贫困村蝶变为富裕村的河南省李寨村党支部书记李士强；有放弃</a:t>
            </a:r>
            <a:r>
              <a:rPr lang="en-US" altLang="zh-CN" sz="2600" kern="100" dirty="0">
                <a:latin typeface="Times New Roman" panose="02020603050405020304"/>
                <a:ea typeface="微软雅黑" panose="020B0503020204020204" pitchFamily="34" charset="-122"/>
                <a:cs typeface="Courier New" panose="02070309020205020404"/>
              </a:rPr>
              <a:t>10 </a:t>
            </a:r>
            <a:r>
              <a:rPr lang="zh-CN" altLang="zh-CN" sz="2600" kern="100" dirty="0">
                <a:latin typeface="Times New Roman" panose="02020603050405020304"/>
                <a:ea typeface="微软雅黑" panose="020B0503020204020204" pitchFamily="34" charset="-122"/>
                <a:cs typeface="Times New Roman" panose="02020603050405020304"/>
              </a:rPr>
              <a:t>万年薪，坚守穷乡</a:t>
            </a: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年，采取城乡结亲，以购代捐的方式，让贫困地区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空心村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得以重生的四川岫云村党支部书记李君</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Rectangle 21">
            <a:hlinkClick r:id="rId1"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2"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3"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4"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5"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6"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7"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8"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9"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0"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1"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2"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3"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4"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43846" y="189434"/>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有</a:t>
            </a:r>
            <a:r>
              <a:rPr lang="zh-CN" altLang="zh-CN" sz="2600" kern="100" dirty="0">
                <a:latin typeface="Times New Roman" panose="02020603050405020304"/>
                <a:ea typeface="微软雅黑" panose="020B0503020204020204" pitchFamily="34" charset="-122"/>
                <a:cs typeface="Times New Roman" panose="02020603050405020304"/>
              </a:rPr>
              <a:t>不忘为民初心，风餐露宿，</a:t>
            </a:r>
            <a:r>
              <a:rPr lang="en-US" altLang="zh-CN" sz="2600" kern="100" dirty="0">
                <a:latin typeface="Times New Roman" panose="02020603050405020304"/>
                <a:ea typeface="微软雅黑" panose="020B0503020204020204" pitchFamily="34" charset="-122"/>
                <a:cs typeface="Courier New" panose="02070309020205020404"/>
              </a:rPr>
              <a:t>36</a:t>
            </a:r>
            <a:r>
              <a:rPr lang="zh-CN" altLang="zh-CN" sz="2600" kern="100" dirty="0">
                <a:latin typeface="Times New Roman" panose="02020603050405020304"/>
                <a:ea typeface="微软雅黑" panose="020B0503020204020204" pitchFamily="34" charset="-122"/>
                <a:cs typeface="Times New Roman" panose="02020603050405020304"/>
              </a:rPr>
              <a:t>年执着坚守，用双手凿出绝壁饮水奇迹的贵州省团结村村支书黄大发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他们励志笃行，以身践行，勇于在奋斗中净化灵魂、磨砺意志、坚定信念</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rPr>
              <a:t>(1)</a:t>
            </a:r>
            <a:r>
              <a:rPr lang="zh-CN" altLang="zh-CN" sz="2600" kern="100" dirty="0">
                <a:latin typeface="Times New Roman" panose="02020603050405020304"/>
                <a:ea typeface="微软雅黑" panose="020B0503020204020204" pitchFamily="34" charset="-122"/>
                <a:cs typeface="Times New Roman" panose="02020603050405020304"/>
              </a:rPr>
              <a:t>结合材料和文化作用的知识，说明发扬奋斗精神对扶贫攻坚的积极作用。</a:t>
            </a:r>
            <a:endParaRPr lang="en-US" altLang="zh-CN" sz="2600" kern="100" dirty="0" smtClean="0">
              <a:latin typeface="Times New Roman" panose="02020603050405020304"/>
              <a:ea typeface="微软雅黑" panose="020B0503020204020204" pitchFamily="34" charset="-122"/>
              <a:cs typeface="Times New Roman" panose="020206030504050203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43846" y="2634242"/>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文化对社会发展和人的实践活动产生深刻影响，先进文化能够推动社会进步和人的全面发展。</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奋斗精神是民族精神的重要内容，也是新时代现代化建设的重要精神动力。</a:t>
            </a:r>
            <a:r>
              <a:rPr lang="zh-CN" altLang="zh-CN" sz="2600" kern="100" dirty="0">
                <a:solidFill>
                  <a:srgbClr val="C00000"/>
                </a:solidFill>
                <a:latin typeface="宋体" panose="02010600030101010101" pitchFamily="2" charset="-122"/>
                <a:ea typeface="Times New Roman" panose="02020603050405020304"/>
                <a:cs typeface="Courier New" panose="02070309020205020404"/>
              </a:rPr>
              <a:t> </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发扬奋斗精神，有利于保持党艰苦朴素的优良作风，树立甘于奉献的高尚情操，增强攻坚克难的精神力量，推动扶贫工作的深入发展，最终实现全面建成小康社会的目标。</a:t>
            </a:r>
            <a:endParaRPr lang="zh-CN" altLang="zh-CN" sz="2600" kern="100" dirty="0">
              <a:solidFill>
                <a:srgbClr val="C00000"/>
              </a:solidFill>
              <a:effectLst/>
              <a:latin typeface="宋体" panose="02010600030101010101" pitchFamily="2" charset="-122"/>
              <a:cs typeface="Courier New" panose="02070309020205020404"/>
            </a:endParaRPr>
          </a:p>
        </p:txBody>
      </p:sp>
      <p:pic>
        <p:nvPicPr>
          <p:cNvPr id="2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1">
            <a:hlinkClick r:id="rId2"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41" name="Rectangle 21">
            <a:hlinkClick r:id="rId15"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blinds(horizontal)">
                                      <p:cBhvr>
                                        <p:cTn id="7" dur="500"/>
                                        <p:tgtEl>
                                          <p:spTgt spid="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6">
                                            <p:txEl>
                                              <p:pRg st="1" end="1"/>
                                            </p:txEl>
                                          </p:spTgt>
                                        </p:tgtEl>
                                        <p:attrNameLst>
                                          <p:attrName>style.visibility</p:attrName>
                                        </p:attrNameLst>
                                      </p:cBhvr>
                                      <p:to>
                                        <p:strVal val="visible"/>
                                      </p:to>
                                    </p:set>
                                    <p:animEffect transition="in" filter="blinds(horizontal)">
                                      <p:cBhvr>
                                        <p:cTn id="12" dur="500"/>
                                        <p:tgtEl>
                                          <p:spTgt spid="2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6">
                                            <p:txEl>
                                              <p:pRg st="0" end="0"/>
                                            </p:txEl>
                                          </p:spTgt>
                                        </p:tgtEl>
                                      </p:cBhvr>
                                    </p:animEffect>
                                    <p:set>
                                      <p:cBhvr>
                                        <p:cTn id="17" dur="1" fill="hold">
                                          <p:stCondLst>
                                            <p:cond delay="499"/>
                                          </p:stCondLst>
                                        </p:cTn>
                                        <p:tgtEl>
                                          <p:spTgt spid="26">
                                            <p:txEl>
                                              <p:pRg st="0" end="0"/>
                                            </p:txEl>
                                          </p:spTgt>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26">
                                            <p:txEl>
                                              <p:pRg st="1" end="1"/>
                                            </p:txEl>
                                          </p:spTgt>
                                        </p:tgtEl>
                                      </p:cBhvr>
                                    </p:animEffect>
                                    <p:set>
                                      <p:cBhvr>
                                        <p:cTn id="20" dur="1" fill="hold">
                                          <p:stCondLst>
                                            <p:cond delay="499"/>
                                          </p:stCondLst>
                                        </p:cTn>
                                        <p:tgtEl>
                                          <p:spTgt spid="26">
                                            <p:txEl>
                                              <p:pRg st="1" end="1"/>
                                            </p:txEl>
                                          </p:spTgt>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43846" y="134156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奋斗的人生最幸福。</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请列出两个与奋斗精神相契合的名言或名句。</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43846" y="191762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示例</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a:t>
            </a:r>
            <a:r>
              <a:rPr lang="zh-CN" altLang="zh-CN" sz="2600" kern="100" dirty="0">
                <a:solidFill>
                  <a:srgbClr val="C00000"/>
                </a:solidFill>
                <a:latin typeface="宋体" panose="02010600030101010101" pitchFamily="2" charset="-122"/>
                <a:ea typeface="Times New Roman" panose="02020603050405020304"/>
                <a:cs typeface="Courier New" panose="02070309020205020404"/>
              </a:rPr>
              <a:t> </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宝剑锋从磨砺出，梅花香自苦寒来。路漫漫其修远兮，吾将上下而求索。千淘万漉虽辛苦，吹尽狂沙始到金。</a:t>
            </a:r>
            <a:endParaRPr lang="zh-CN" altLang="zh-CN" sz="1050" kern="100" dirty="0">
              <a:solidFill>
                <a:srgbClr val="C00000"/>
              </a:solidFill>
              <a:effectLst/>
              <a:latin typeface="宋体" panose="02010600030101010101" pitchFamily="2" charset="-122"/>
              <a:cs typeface="Courier New" panose="02070309020205020404"/>
            </a:endParaRPr>
          </a:p>
        </p:txBody>
      </p:sp>
      <p:pic>
        <p:nvPicPr>
          <p:cNvPr id="2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1">
            <a:hlinkClick r:id="rId2"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
        <p:nvSpPr>
          <p:cNvPr id="41" name="Rectangle 21">
            <a:hlinkClick r:id="rId15"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blinds(horizontal)">
                                      <p:cBhvr>
                                        <p:cTn id="7" dur="500"/>
                                        <p:tgtEl>
                                          <p:spTgt spid="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6">
                                            <p:txEl>
                                              <p:pRg st="0" end="0"/>
                                            </p:txEl>
                                          </p:spTgt>
                                        </p:tgtEl>
                                      </p:cBhvr>
                                    </p:animEffect>
                                    <p:set>
                                      <p:cBhvr>
                                        <p:cTn id="12" dur="1" fill="hold">
                                          <p:stCondLst>
                                            <p:cond delay="499"/>
                                          </p:stCondLst>
                                        </p:cTn>
                                        <p:tgtEl>
                                          <p:spTgt spid="26">
                                            <p:txEl>
                                              <p:pRg st="0" end="0"/>
                                            </p:txEl>
                                          </p:spTgt>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43846" y="837506"/>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中国古代的商人们就有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以义制利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义以生利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经世致用，义利并举</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富而好德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等思想。近代中国面临亡国灭种的危机，促使企业家把自己的经营行为和国家命运自觉地、主动地联系在了一起，形成了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家国同构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观念，既继承了前人的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义利合一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又提出和实践着实业救国、实业兴国的抱负和追求。新中国成立以来的企业家们有着更为浓厚的奉献精神、担当意识和家国情怀，尤其是处在中国特色社会主义新时代的现代企业家们，现代契约精神、创新意识、工匠精神、社会责任意识更为突出</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Rectangle 21">
            <a:hlinkClick r:id="rId1"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2"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3"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4"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5"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6"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7"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8"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9"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0"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1"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1" name="Rectangle 21">
            <a:hlinkClick r:id="rId12"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13"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14"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solidFill>
                  <a:srgbClr val="0000FF"/>
                </a:solidFill>
                <a:effectLst/>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43846" y="2061642"/>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坚持用习近平新时代中国特色社会主义思想为引领。</a:t>
            </a:r>
            <a:endParaRPr lang="zh-CN" altLang="zh-CN" sz="105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既要继承和发扬中华民族历史发展中所形成和传承的优良商业精神，又要继承和发扬中国的企业家们在革命、建设和改革实践中形成的优良传统。</a:t>
            </a:r>
            <a:endParaRPr lang="zh-CN" altLang="zh-CN" sz="105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坚持以爱国主义为核心的民族精神，致力于推动发展中国特色社会主义的伟大实践，实现中华民族的伟大复兴。</a:t>
            </a:r>
            <a:endParaRPr lang="zh-CN" altLang="zh-CN" sz="1050" kern="100" dirty="0">
              <a:solidFill>
                <a:srgbClr val="C00000"/>
              </a:solidFill>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pic>
        <p:nvPicPr>
          <p:cNvPr id="29" name="Picture 4" descr="\\0吕芳\g\答案 拷贝.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30" name="矩形 29"/>
          <p:cNvSpPr/>
          <p:nvPr/>
        </p:nvSpPr>
        <p:spPr>
          <a:xfrm>
            <a:off x="443846" y="83750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nSpc>
                <a:spcPct val="150000"/>
              </a:lnSpc>
            </a:pP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结合材料，运用文化生活的知识，说明我们今天的企业家应该如何培育和弘扬企业家精神。</a:t>
            </a:r>
            <a:endParaRPr lang="zh-CN" altLang="zh-CN" sz="2600" kern="100" dirty="0">
              <a:solidFill>
                <a:prstClr val="black"/>
              </a:solidFill>
              <a:latin typeface="宋体" panose="02010600030101010101" pitchFamily="2" charset="-122"/>
              <a:cs typeface="Courier New" panose="02070309020205020404"/>
            </a:endParaRPr>
          </a:p>
        </p:txBody>
      </p:sp>
      <p:sp>
        <p:nvSpPr>
          <p:cNvPr id="31" name="Rectangle 21">
            <a:hlinkClick r:id="rId4" action="ppaction://hlinksldjump"/>
          </p:cNvPr>
          <p:cNvSpPr>
            <a:spLocks noChangeArrowheads="1"/>
          </p:cNvSpPr>
          <p:nvPr/>
        </p:nvSpPr>
        <p:spPr bwMode="auto">
          <a:xfrm>
            <a:off x="22216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5" action="ppaction://hlinksldjump"/>
          </p:cNvPr>
          <p:cNvSpPr>
            <a:spLocks noChangeArrowheads="1"/>
          </p:cNvSpPr>
          <p:nvPr/>
        </p:nvSpPr>
        <p:spPr bwMode="auto">
          <a:xfrm>
            <a:off x="26361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6" action="ppaction://hlinksldjump"/>
          </p:cNvPr>
          <p:cNvSpPr>
            <a:spLocks noChangeArrowheads="1"/>
          </p:cNvSpPr>
          <p:nvPr/>
        </p:nvSpPr>
        <p:spPr bwMode="auto">
          <a:xfrm>
            <a:off x="30505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7" action="ppaction://hlinksldjump"/>
          </p:cNvPr>
          <p:cNvSpPr>
            <a:spLocks noChangeArrowheads="1"/>
          </p:cNvSpPr>
          <p:nvPr/>
        </p:nvSpPr>
        <p:spPr bwMode="auto">
          <a:xfrm>
            <a:off x="34650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8" action="ppaction://hlinksldjump"/>
          </p:cNvPr>
          <p:cNvSpPr>
            <a:spLocks noChangeArrowheads="1"/>
          </p:cNvSpPr>
          <p:nvPr/>
        </p:nvSpPr>
        <p:spPr bwMode="auto">
          <a:xfrm>
            <a:off x="38795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9" action="ppaction://hlinksldjump"/>
          </p:cNvPr>
          <p:cNvSpPr>
            <a:spLocks noChangeArrowheads="1"/>
          </p:cNvSpPr>
          <p:nvPr/>
        </p:nvSpPr>
        <p:spPr bwMode="auto">
          <a:xfrm>
            <a:off x="42940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0" action="ppaction://hlinksldjump"/>
          </p:cNvPr>
          <p:cNvSpPr>
            <a:spLocks noChangeArrowheads="1"/>
          </p:cNvSpPr>
          <p:nvPr/>
        </p:nvSpPr>
        <p:spPr bwMode="auto">
          <a:xfrm>
            <a:off x="47085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1" action="ppaction://hlinksldjump"/>
          </p:cNvPr>
          <p:cNvSpPr>
            <a:spLocks noChangeArrowheads="1"/>
          </p:cNvSpPr>
          <p:nvPr/>
        </p:nvSpPr>
        <p:spPr bwMode="auto">
          <a:xfrm>
            <a:off x="51229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2" action="ppaction://hlinksldjump"/>
          </p:cNvPr>
          <p:cNvSpPr>
            <a:spLocks noChangeArrowheads="1"/>
          </p:cNvSpPr>
          <p:nvPr/>
        </p:nvSpPr>
        <p:spPr bwMode="auto">
          <a:xfrm>
            <a:off x="55374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3" action="ppaction://hlinksldjump"/>
          </p:cNvPr>
          <p:cNvSpPr>
            <a:spLocks noChangeArrowheads="1"/>
          </p:cNvSpPr>
          <p:nvPr/>
        </p:nvSpPr>
        <p:spPr bwMode="auto">
          <a:xfrm>
            <a:off x="595193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1" name="Rectangle 21">
            <a:hlinkClick r:id="rId14" action="ppaction://hlinksldjump"/>
          </p:cNvPr>
          <p:cNvSpPr>
            <a:spLocks noChangeArrowheads="1"/>
          </p:cNvSpPr>
          <p:nvPr/>
        </p:nvSpPr>
        <p:spPr bwMode="auto">
          <a:xfrm>
            <a:off x="643290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15" action="ppaction://hlinksldjump"/>
          </p:cNvPr>
          <p:cNvSpPr>
            <a:spLocks noChangeArrowheads="1"/>
          </p:cNvSpPr>
          <p:nvPr/>
        </p:nvSpPr>
        <p:spPr bwMode="auto">
          <a:xfrm>
            <a:off x="691387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16" action="ppaction://hlinksldjump"/>
          </p:cNvPr>
          <p:cNvSpPr>
            <a:spLocks noChangeArrowheads="1"/>
          </p:cNvSpPr>
          <p:nvPr/>
        </p:nvSpPr>
        <p:spPr bwMode="auto">
          <a:xfrm>
            <a:off x="73948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17" action="ppaction://hlinksldjump"/>
          </p:cNvPr>
          <p:cNvSpPr>
            <a:spLocks noChangeArrowheads="1"/>
          </p:cNvSpPr>
          <p:nvPr/>
        </p:nvSpPr>
        <p:spPr bwMode="auto">
          <a:xfrm>
            <a:off x="78758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solidFill>
                  <a:srgbClr val="0000FF"/>
                </a:solidFill>
                <a:effectLst/>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500"/>
                                        <p:tgtEl>
                                          <p:spTgt spid="6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0">
                                            <p:txEl>
                                              <p:pRg st="1" end="1"/>
                                            </p:txEl>
                                          </p:spTgt>
                                        </p:tgtEl>
                                        <p:attrNameLst>
                                          <p:attrName>style.visibility</p:attrName>
                                        </p:attrNameLst>
                                      </p:cBhvr>
                                      <p:to>
                                        <p:strVal val="visible"/>
                                      </p:to>
                                    </p:set>
                                    <p:animEffect transition="in" filter="blinds(horizontal)">
                                      <p:cBhvr>
                                        <p:cTn id="12" dur="500"/>
                                        <p:tgtEl>
                                          <p:spTgt spid="6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0">
                                            <p:txEl>
                                              <p:pRg st="2" end="2"/>
                                            </p:txEl>
                                          </p:spTgt>
                                        </p:tgtEl>
                                        <p:attrNameLst>
                                          <p:attrName>style.visibility</p:attrName>
                                        </p:attrNameLst>
                                      </p:cBhvr>
                                      <p:to>
                                        <p:strVal val="visible"/>
                                      </p:to>
                                    </p:set>
                                    <p:animEffect transition="in" filter="blinds(horizontal)">
                                      <p:cBhvr>
                                        <p:cTn id="17" dur="500"/>
                                        <p:tgtEl>
                                          <p:spTgt spid="6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60">
                                            <p:txEl>
                                              <p:pRg st="0" end="0"/>
                                            </p:txEl>
                                          </p:spTgt>
                                        </p:tgtEl>
                                      </p:cBhvr>
                                    </p:animEffect>
                                    <p:set>
                                      <p:cBhvr>
                                        <p:cTn id="22" dur="1" fill="hold">
                                          <p:stCondLst>
                                            <p:cond delay="499"/>
                                          </p:stCondLst>
                                        </p:cTn>
                                        <p:tgtEl>
                                          <p:spTgt spid="60">
                                            <p:txEl>
                                              <p:pRg st="0" end="0"/>
                                            </p:txEl>
                                          </p:spTgt>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60">
                                            <p:txEl>
                                              <p:pRg st="1" end="1"/>
                                            </p:txEl>
                                          </p:spTgt>
                                        </p:tgtEl>
                                      </p:cBhvr>
                                    </p:animEffect>
                                    <p:set>
                                      <p:cBhvr>
                                        <p:cTn id="25" dur="1" fill="hold">
                                          <p:stCondLst>
                                            <p:cond delay="499"/>
                                          </p:stCondLst>
                                        </p:cTn>
                                        <p:tgtEl>
                                          <p:spTgt spid="60">
                                            <p:txEl>
                                              <p:pRg st="1" end="1"/>
                                            </p:txEl>
                                          </p:spTgt>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60">
                                            <p:txEl>
                                              <p:pRg st="2" end="2"/>
                                            </p:txEl>
                                          </p:spTgt>
                                        </p:tgtEl>
                                      </p:cBhvr>
                                    </p:animEffect>
                                    <p:set>
                                      <p:cBhvr>
                                        <p:cTn id="28" dur="1" fill="hold">
                                          <p:stCondLst>
                                            <p:cond delay="499"/>
                                          </p:stCondLst>
                                        </p:cTn>
                                        <p:tgtEl>
                                          <p:spTgt spid="60">
                                            <p:txEl>
                                              <p:pRg st="2" end="2"/>
                                            </p:txEl>
                                          </p:spTgt>
                                        </p:tgtEl>
                                        <p:attrNameLst>
                                          <p:attrName>style.visibility</p:attrName>
                                        </p:attrNameLst>
                                      </p:cBhvr>
                                      <p:to>
                                        <p:strVal val="hidden"/>
                                      </p:to>
                                    </p:set>
                                  </p:childTnLst>
                                </p:cTn>
                              </p:par>
                            </p:childTnLst>
                          </p:cTn>
                        </p:par>
                      </p:childTnLst>
                    </p:cTn>
                  </p:par>
                </p:childTnLst>
              </p:cTn>
              <p:nextCondLst>
                <p:cond evt="onClick" delay="0">
                  <p:tgtEl>
                    <p:spTgt spid="29"/>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 name="组合 1"/>
          <p:cNvGrpSpPr/>
          <p:nvPr/>
        </p:nvGrpSpPr>
        <p:grpSpPr>
          <a:xfrm>
            <a:off x="3604592" y="2621292"/>
            <a:ext cx="4981229" cy="504056"/>
            <a:chOff x="4194233" y="2621292"/>
            <a:chExt cx="4981229" cy="504056"/>
          </a:xfrm>
        </p:grpSpPr>
        <p:sp>
          <p:nvSpPr>
            <p:cNvPr id="32" name="副标题 3"/>
            <p:cNvSpPr txBox="1"/>
            <p:nvPr/>
          </p:nvSpPr>
          <p:spPr>
            <a:xfrm>
              <a:off x="5165469" y="2621292"/>
              <a:ext cx="400999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十一</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中华文化与民族精神</a:t>
              </a:r>
              <a:endParaRPr lang="zh-CN" altLang="en-US" sz="2000" dirty="0">
                <a:latin typeface="+mj-ea"/>
                <a:ea typeface="+mj-ea"/>
              </a:endParaRPr>
            </a:p>
          </p:txBody>
        </p:sp>
        <p:sp>
          <p:nvSpPr>
            <p:cNvPr id="33" name="副标题 3"/>
            <p:cNvSpPr txBox="1"/>
            <p:nvPr/>
          </p:nvSpPr>
          <p:spPr>
            <a:xfrm>
              <a:off x="4194233"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5059018"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19" name="标题 2"/>
          <p:cNvSpPr txBox="1"/>
          <p:nvPr/>
        </p:nvSpPr>
        <p:spPr>
          <a:xfrm>
            <a:off x="2833312" y="3513464"/>
            <a:ext cx="6523788"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27</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a:t>
            </a:r>
            <a:r>
              <a:rPr lang="zh-CN" altLang="en-US" sz="4400" b="1" kern="100" dirty="0" smtClean="0">
                <a:latin typeface="Times New Roman" panose="02020603050405020304"/>
                <a:ea typeface="微软雅黑" panose="020B0503020204020204" pitchFamily="34" charset="-122"/>
                <a:cs typeface="Times New Roman" panose="02020603050405020304"/>
              </a:rPr>
              <a:t>我们的民族精神</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KSO_WM_UNIT_TABLE_BEAUTIFY" val="smartTable{f57cf66f-5220-4bd8-bca7-005cf84064fc}"/>
</p:tagLst>
</file>

<file path=ppt/tags/tag7.xml><?xml version="1.0" encoding="utf-8"?>
<p:tagLst xmlns:p="http://schemas.openxmlformats.org/presentationml/2006/main">
  <p:tag name="KSO_WM_UNIT_TABLE_BEAUTIFY" val="smartTable{c963abcd-5454-4dcf-a96a-898743163928}"/>
</p:tagLst>
</file>

<file path=ppt/tags/tag8.xml><?xml version="1.0" encoding="utf-8"?>
<p:tagLst xmlns:p="http://schemas.openxmlformats.org/presentationml/2006/main">
  <p:tag name="KSO_WM_UNIT_TABLE_BEAUTIFY" val="smartTable{e1bd326e-304c-4458-bf26-2b4045326e75}"/>
</p:tagLst>
</file>

<file path=ppt/tags/tag9.xml><?xml version="1.0" encoding="utf-8"?>
<p:tagLst xmlns:p="http://schemas.openxmlformats.org/presentationml/2006/main">
  <p:tag name="KSO_WM_UNIT_TABLE_BEAUTIFY" val="smartTable{af16c7f0-dc4d-4d5e-96dc-43999e9487a5}"/>
  <p:tag name="TABLE_ENDDRAG_ORIGIN_RECT" val="820*260"/>
  <p:tag name="TABLE_ENDDRAG_RECT" val="65*176*820*260"/>
</p:tagLst>
</file>

<file path=ppt/tags/tag10.xml><?xml version="1.0" encoding="utf-8"?>
<p:tagLst xmlns:p="http://schemas.openxmlformats.org/presentationml/2006/main">
  <p:tag name="KSO_WM_UNIT_TABLE_BEAUTIFY" val="smartTable{f3c35b21-345d-4c9d-a47c-2c298276c8f6}"/>
  <p:tag name="TABLE_ENDDRAG_ORIGIN_RECT" val="878*446"/>
  <p:tag name="TABLE_ENDDRAG_RECT" val="52*69*878*446"/>
</p:tagLst>
</file>

<file path=ppt/tags/tag11.xml><?xml version="1.0" encoding="utf-8"?>
<p:tagLst xmlns:p="http://schemas.openxmlformats.org/presentationml/2006/main">
  <p:tag name="KSO_WM_UNIT_TABLE_BEAUTIFY" val="smartTable{0db63d66-c43d-42c8-95eb-ef397041d013}"/>
</p:tagLst>
</file>

<file path=ppt/tags/tag12.xml><?xml version="1.0" encoding="utf-8"?>
<p:tagLst xmlns:p="http://schemas.openxmlformats.org/presentationml/2006/main">
  <p:tag name="KSO_WM_UNIT_TABLE_BEAUTIFY" val="smartTable{47450227-8f01-4b89-9364-13dbab39de27}"/>
  <p:tag name="TABLE_ENDDRAG_ORIGIN_RECT" val="782*331"/>
  <p:tag name="TABLE_ENDDRAG_RECT" val="90*73*782*331"/>
</p:tagLst>
</file>

<file path=ppt/tags/tag13.xml><?xml version="1.0" encoding="utf-8"?>
<p:tagLst xmlns:p="http://schemas.openxmlformats.org/presentationml/2006/main">
  <p:tag name="MH" val="20161208115441"/>
  <p:tag name="MH_LIBRARY" val="GRAPHIC"/>
  <p:tag name="MH_ORDER" val="任意多边形 10"/>
</p:tagLst>
</file>

<file path=ppt/tags/tag14.xml><?xml version="1.0" encoding="utf-8"?>
<p:tagLst xmlns:p="http://schemas.openxmlformats.org/presentationml/2006/main">
  <p:tag name="MH" val="20161208115441"/>
  <p:tag name="MH_LIBRARY" val="GRAPHIC"/>
  <p:tag name="MH_ORDER" val="任意多边形 10"/>
</p:tagLst>
</file>

<file path=ppt/tags/tag15.xml><?xml version="1.0" encoding="utf-8"?>
<p:tagLst xmlns:p="http://schemas.openxmlformats.org/presentationml/2006/main">
  <p:tag name="PA" val="v4.1.3"/>
</p:tagLst>
</file>

<file path=ppt/tags/tag16.xml><?xml version="1.0" encoding="utf-8"?>
<p:tagLst xmlns:p="http://schemas.openxmlformats.org/presentationml/2006/main">
  <p:tag name="PA" val="v4.1.3"/>
</p:tagLst>
</file>

<file path=ppt/tags/tag17.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18113</Words>
  <Application>WPS 演示</Application>
  <PresentationFormat>自定义</PresentationFormat>
  <Paragraphs>1581</Paragraphs>
  <Slides>98</Slides>
  <Notes>0</Notes>
  <HiddenSlides>12</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98</vt:i4>
      </vt:variant>
    </vt:vector>
  </HeadingPairs>
  <TitlesOfParts>
    <vt:vector size="124"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Cambria Math</vt:lpstr>
      <vt:lpstr>IPAPANNEW</vt:lpstr>
      <vt:lpstr>Segoe Print</vt:lpstr>
      <vt:lpstr>Arial Unicode MS</vt:lpstr>
      <vt:lpstr>Arial Black</vt:lpstr>
      <vt:lpstr>黑体</vt:lpstr>
      <vt:lpstr>Calibri</vt:lpstr>
      <vt:lpstr>华文楷体</vt:lpstr>
      <vt:lpstr>华文仿宋</vt:lpstr>
      <vt:lpstr>华文细黑</vt:lpstr>
      <vt:lpstr>华文新魏</vt:lpstr>
      <vt:lpstr>Broadway</vt:lpstr>
      <vt:lpstr>楷体</vt:lpstr>
      <vt:lpstr>经典繁仿黑</vt:lpstr>
      <vt:lpstr>方正舒体</vt:lpstr>
      <vt:lpstr>仿宋</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中华民族精神的内容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4323</cp:revision>
  <dcterms:created xsi:type="dcterms:W3CDTF">2014-11-27T01:03:00Z</dcterms:created>
  <dcterms:modified xsi:type="dcterms:W3CDTF">2020-12-25T13:33:27Z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