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5"/>
  </p:handoutMasterIdLst>
  <p:sldIdLst>
    <p:sldId id="295" r:id="rId3"/>
    <p:sldId id="287" r:id="rId5"/>
    <p:sldId id="319" r:id="rId6"/>
    <p:sldId id="348" r:id="rId7"/>
    <p:sldId id="349" r:id="rId8"/>
    <p:sldId id="350" r:id="rId9"/>
    <p:sldId id="351" r:id="rId10"/>
    <p:sldId id="352" r:id="rId11"/>
    <p:sldId id="353" r:id="rId12"/>
    <p:sldId id="354" r:id="rId13"/>
    <p:sldId id="355" r:id="rId14"/>
    <p:sldId id="356" r:id="rId15"/>
    <p:sldId id="357" r:id="rId16"/>
    <p:sldId id="358" r:id="rId17"/>
    <p:sldId id="359" r:id="rId18"/>
    <p:sldId id="360" r:id="rId19"/>
    <p:sldId id="320" r:id="rId20"/>
    <p:sldId id="342" r:id="rId21"/>
    <p:sldId id="361" r:id="rId22"/>
    <p:sldId id="318" r:id="rId23"/>
    <p:sldId id="270" r:id="rId24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handoutMaster" Target="handoutMasters/handoutMaster1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88595" cy="5747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9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167998" y="0"/>
            <a:ext cx="3188595" cy="5747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9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10879875"/>
            <a:ext cx="3188595" cy="5747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9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167998" y="10879875"/>
            <a:ext cx="3188595" cy="5747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9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E0E72-893C-4ED8-9CFB-E1FA13C4CC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F6C55-6C14-4F0D-928C-D7F1BE70B2F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589CD-A935-4D1C-B053-63800F7F573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589CD-A935-4D1C-B053-63800F7F573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E0E72-893C-4ED8-9CFB-E1FA13C4CC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print"/>
          <a:srcRect/>
          <a:stretch>
            <a:fillRect/>
          </a:stretch>
        </p:blipFill>
        <p:spPr>
          <a:xfrm rot="10800000">
            <a:off x="142873" y="-2"/>
            <a:ext cx="11096625" cy="687274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3581401" y="2387160"/>
            <a:ext cx="3711430" cy="707886"/>
          </a:xfrm>
        </p:spPr>
        <p:txBody>
          <a:bodyPr anchor="ctr">
            <a:normAutofit/>
          </a:bodyPr>
          <a:lstStyle>
            <a:lvl1pPr algn="dist">
              <a:defRPr sz="4000" b="1">
                <a:solidFill>
                  <a:schemeClr val="bg2"/>
                </a:solidFill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C11AB98A-5205-463E-AB74-112619B3F3A0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6C00FDFF-B7B5-4EE4-B7C3-90EBA3F555B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559C12-F75A-4D0C-BD0E-FF95BBCD344F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F5C25-BE4E-4992-A99B-887F4C3F882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8733834">
            <a:off x="523875" y="1808163"/>
            <a:ext cx="4664075" cy="4657725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12" name="图片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45688" y="0"/>
            <a:ext cx="2265362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552732" y="2670283"/>
            <a:ext cx="4391494" cy="757130"/>
          </a:xfrm>
        </p:spPr>
        <p:txBody>
          <a:bodyPr anchor="b">
            <a:normAutofit/>
          </a:bodyPr>
          <a:lstStyle>
            <a:lvl1pPr>
              <a:defRPr sz="36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552731" y="3513139"/>
            <a:ext cx="4392429" cy="10908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4823134C-2A5F-462A-9DBC-FAE5A896ADD6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90EC6441-4E32-440A-8A88-25AF1877C71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ED706-F56E-4C9C-959D-DC1389643F8E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7194C-EEAF-468F-A93A-686DCA98736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257056"/>
            <a:ext cx="10515600" cy="1325563"/>
          </a:xfr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72850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72850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C6FF-53E2-4877-9CB5-53B56F2CFF38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7F626-6459-4D8F-9E00-A0FCB5DE67C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print"/>
          <a:srcRect/>
          <a:stretch>
            <a:fillRect/>
          </a:stretch>
        </p:blipFill>
        <p:spPr>
          <a:xfrm rot="10800000">
            <a:off x="142873" y="-2"/>
            <a:ext cx="11096625" cy="687274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581400" y="2264049"/>
            <a:ext cx="3711431" cy="830997"/>
          </a:xfrm>
        </p:spPr>
        <p:txBody>
          <a:bodyPr anchor="ctr">
            <a:normAutofit/>
          </a:bodyPr>
          <a:lstStyle>
            <a:lvl1pPr algn="dist">
              <a:defRPr sz="4000" b="1">
                <a:solidFill>
                  <a:schemeClr val="bg2"/>
                </a:solidFill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93208BA6-055A-4E98-B5EB-CAC948F317A4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DA423CC3-847C-4D3B-AAF7-B4E9ADD68BD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8647F-08EE-459F-9103-3C30D9099465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F412F-B52B-4D00-83DF-F083D6F3025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457410" y="365125"/>
            <a:ext cx="896389" cy="5811838"/>
          </a:xfrm>
        </p:spPr>
        <p:txBody>
          <a:bodyPr vert="eaVert"/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502833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557EE-BDAE-4D28-A1D8-3562E1A032D4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71F35-7073-42B4-8D4C-5BEDFAA62C7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tags" Target="../tags/tag4.xml"/><Relationship Id="rId14" Type="http://schemas.openxmlformats.org/officeDocument/2006/relationships/tags" Target="../tags/tag3.xml"/><Relationship Id="rId13" Type="http://schemas.openxmlformats.org/officeDocument/2006/relationships/tags" Target="../tags/tag2.xml"/><Relationship Id="rId12" Type="http://schemas.openxmlformats.org/officeDocument/2006/relationships/image" Target="../media/image4.png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/>
          <a:srcRect/>
          <a:stretch>
            <a:fillRect/>
          </a:stretch>
        </p:blipFill>
        <p:spPr bwMode="auto">
          <a:xfrm>
            <a:off x="9886950" y="5054827"/>
            <a:ext cx="2305050" cy="181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en-US" dirty="0" smtClean="0"/>
              <a:t>单击此处编辑母版标题样式</a:t>
            </a:r>
            <a:endParaRPr lang="zh-CN" altLang="en-US" dirty="0" smtClean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7F26D9B-CA5E-43E1-8A1E-96ED57693700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CA651FA-B21C-4B69-ABBD-65C5F953FDE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rtl="0" fontAlgn="base">
        <a:lnSpc>
          <a:spcPct val="120000"/>
        </a:lnSpc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9pPr>
    </p:titleStyle>
    <p:bodyStyle>
      <a:lvl1pPr marL="228600" indent="-228600" algn="l" rtl="0" fontAlgn="base">
        <a:lnSpc>
          <a:spcPct val="12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15.xml"/><Relationship Id="rId8" Type="http://schemas.openxmlformats.org/officeDocument/2006/relationships/tags" Target="../tags/tag14.xml"/><Relationship Id="rId7" Type="http://schemas.openxmlformats.org/officeDocument/2006/relationships/tags" Target="../tags/tag13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4" Type="http://schemas.openxmlformats.org/officeDocument/2006/relationships/tags" Target="../tags/tag10.xml"/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5" Type="http://schemas.openxmlformats.org/officeDocument/2006/relationships/notesSlide" Target="../notesSlides/notesSlide2.xml"/><Relationship Id="rId14" Type="http://schemas.openxmlformats.org/officeDocument/2006/relationships/slideLayout" Target="../slideLayouts/slideLayout7.xml"/><Relationship Id="rId13" Type="http://schemas.openxmlformats.org/officeDocument/2006/relationships/tags" Target="../tags/tag18.xml"/><Relationship Id="rId12" Type="http://schemas.openxmlformats.org/officeDocument/2006/relationships/tags" Target="../tags/tag17.xml"/><Relationship Id="rId11" Type="http://schemas.openxmlformats.org/officeDocument/2006/relationships/image" Target="../media/image5.png"/><Relationship Id="rId10" Type="http://schemas.openxmlformats.org/officeDocument/2006/relationships/tags" Target="../tags/tag16.xml"/><Relationship Id="rId1" Type="http://schemas.openxmlformats.org/officeDocument/2006/relationships/tags" Target="../tags/tag7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png"/><Relationship Id="rId2" Type="http://schemas.openxmlformats.org/officeDocument/2006/relationships/image" Target="../media/image8.GIF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3.xml"/><Relationship Id="rId1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25.xml"/><Relationship Id="rId2" Type="http://schemas.openxmlformats.org/officeDocument/2006/relationships/tags" Target="../tags/tag24.xml"/><Relationship Id="rId1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6.xml"/><Relationship Id="rId4" Type="http://schemas.openxmlformats.org/officeDocument/2006/relationships/themeOverride" Target="../theme/themeOverride1.xml"/><Relationship Id="rId3" Type="http://schemas.openxmlformats.org/officeDocument/2006/relationships/tags" Target="../tags/tag27.xml"/><Relationship Id="rId2" Type="http://schemas.openxmlformats.org/officeDocument/2006/relationships/image" Target="../media/image5.png"/><Relationship Id="rId1" Type="http://schemas.openxmlformats.org/officeDocument/2006/relationships/tags" Target="../tags/tag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75955" y="709295"/>
            <a:ext cx="2291715" cy="68453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16211" y="132969"/>
            <a:ext cx="4773930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r>
              <a:rPr lang="zh-CN" altLang="en-US" sz="3600" b="1">
                <a:solidFill>
                  <a:srgbClr val="FF0000"/>
                </a:solidFill>
              </a:rPr>
              <a:t>广州牛津版七年级下册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6" name="标题 5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407160" y="2215515"/>
            <a:ext cx="7359650" cy="1947545"/>
          </a:xfrm>
        </p:spPr>
        <p:txBody>
          <a:bodyPr>
            <a:normAutofit fontScale="90000"/>
          </a:bodyPr>
          <a:p>
            <a:pPr algn="ctr"/>
            <a:r>
              <a:rPr lang="en-US" altLang="zh-CN" sz="5300" smtClean="0">
                <a:solidFill>
                  <a:srgbClr val="00B0F0"/>
                </a:solidFill>
                <a:sym typeface="+mn-ea"/>
              </a:rPr>
              <a:t>Unit 8  </a:t>
            </a:r>
            <a:br>
              <a:rPr lang="en-US" altLang="zh-CN" sz="5300" smtClean="0">
                <a:solidFill>
                  <a:srgbClr val="00B0F0"/>
                </a:solidFill>
                <a:sym typeface="+mn-ea"/>
              </a:rPr>
            </a:br>
            <a:r>
              <a:rPr lang="en-US" altLang="zh-CN" sz="5300" smtClean="0">
                <a:solidFill>
                  <a:srgbClr val="00B0F0"/>
                </a:solidFill>
                <a:sym typeface="+mn-ea"/>
              </a:rPr>
              <a:t>From hobby to career</a:t>
            </a:r>
            <a:br>
              <a:rPr lang="en-US" altLang="zh-CN" sz="5300" smtClean="0">
                <a:solidFill>
                  <a:srgbClr val="0070C0"/>
                </a:solidFill>
                <a:sym typeface="+mn-ea"/>
              </a:rPr>
            </a:br>
            <a:r>
              <a:rPr lang="en-US" altLang="zh-CN" sz="5335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Reading (2)</a:t>
            </a:r>
            <a:br>
              <a:rPr lang="zh-CN" altLang="en-US" sz="5335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zh-CN" altLang="en-US" sz="1800" smtClean="0"/>
            </a:br>
            <a:endParaRPr lang="zh-CN" altLang="en-US" sz="1800" smtClean="0"/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>
            <p:custDataLst>
              <p:tags r:id="rId1"/>
            </p:custDataLst>
          </p:nvPr>
        </p:nvSpPr>
        <p:spPr>
          <a:xfrm>
            <a:off x="5361979" y="313037"/>
            <a:ext cx="1601859" cy="707886"/>
          </a:xfrm>
          <a:prstGeom prst="rect">
            <a:avLst/>
          </a:prstGeom>
          <a:noFill/>
        </p:spPr>
        <p:txBody>
          <a:bodyPr wrap="square" rtlCol="0" anchor="b" anchorCtr="0">
            <a:normAutofit/>
          </a:bodyPr>
          <a:lstStyle/>
          <a:p>
            <a:pPr algn="ctr"/>
            <a:r>
              <a:rPr lang="zh-CN" altLang="en-US" sz="3600" b="1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目 录</a:t>
            </a:r>
            <a:endParaRPr lang="zh-CN" altLang="en-US" sz="3600" b="1">
              <a:solidFill>
                <a:schemeClr val="accent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4" name="矩形: 圆角 23"/>
          <p:cNvSpPr/>
          <p:nvPr>
            <p:custDataLst>
              <p:tags r:id="rId2"/>
            </p:custDataLst>
          </p:nvPr>
        </p:nvSpPr>
        <p:spPr>
          <a:xfrm>
            <a:off x="685296" y="2088004"/>
            <a:ext cx="759898" cy="743304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</a:rPr>
              <a:t>01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38" name="文本框 37"/>
          <p:cNvSpPr txBox="1"/>
          <p:nvPr>
            <p:custDataLst>
              <p:tags r:id="rId3"/>
            </p:custDataLst>
          </p:nvPr>
        </p:nvSpPr>
        <p:spPr>
          <a:xfrm>
            <a:off x="1650365" y="2087880"/>
            <a:ext cx="3628390" cy="743585"/>
          </a:xfrm>
          <a:prstGeom prst="rect">
            <a:avLst/>
          </a:prstGeom>
          <a:noFill/>
        </p:spPr>
        <p:txBody>
          <a:bodyPr wrap="square" anchor="b" anchorCtr="0">
            <a:normAutofit/>
          </a:bodyPr>
          <a:lstStyle>
            <a:defPPr>
              <a:defRPr lang="zh-CN"/>
            </a:defPPr>
            <a:lvl1pPr>
              <a:defRPr>
                <a:solidFill>
                  <a:srgbClr val="474546"/>
                </a:solidFill>
                <a:latin typeface="+mj-lt"/>
              </a:defRPr>
            </a:lvl1pPr>
          </a:lstStyle>
          <a:p>
            <a:r>
              <a:rPr lang="en-US" altLang="zh-CN" sz="2800" dirty="0">
                <a:solidFill>
                  <a:schemeClr val="tx1"/>
                </a:solidFill>
                <a:ea typeface="+mj-ea"/>
                <a:cs typeface="+mj-cs"/>
              </a:rPr>
              <a:t>Revision</a:t>
            </a:r>
            <a:endParaRPr lang="en-US" altLang="zh-CN" sz="2800" dirty="0">
              <a:solidFill>
                <a:schemeClr val="tx1"/>
              </a:solidFill>
              <a:ea typeface="+mj-ea"/>
              <a:cs typeface="+mj-cs"/>
            </a:endParaRPr>
          </a:p>
        </p:txBody>
      </p:sp>
      <p:sp>
        <p:nvSpPr>
          <p:cNvPr id="41" name="矩形: 圆角 23"/>
          <p:cNvSpPr/>
          <p:nvPr>
            <p:custDataLst>
              <p:tags r:id="rId4"/>
            </p:custDataLst>
          </p:nvPr>
        </p:nvSpPr>
        <p:spPr>
          <a:xfrm>
            <a:off x="6125826" y="2088004"/>
            <a:ext cx="759898" cy="743304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</a:rPr>
              <a:t>02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42" name="文本框 41"/>
          <p:cNvSpPr txBox="1"/>
          <p:nvPr>
            <p:custDataLst>
              <p:tags r:id="rId5"/>
            </p:custDataLst>
          </p:nvPr>
        </p:nvSpPr>
        <p:spPr>
          <a:xfrm>
            <a:off x="7165975" y="2087880"/>
            <a:ext cx="3281045" cy="743585"/>
          </a:xfrm>
          <a:prstGeom prst="rect">
            <a:avLst/>
          </a:prstGeom>
          <a:noFill/>
        </p:spPr>
        <p:txBody>
          <a:bodyPr wrap="square" anchor="b" anchorCtr="0">
            <a:normAutofit/>
          </a:bodyPr>
          <a:lstStyle>
            <a:defPPr>
              <a:defRPr lang="zh-CN"/>
            </a:defPPr>
            <a:lvl1pPr>
              <a:defRPr>
                <a:solidFill>
                  <a:srgbClr val="474546"/>
                </a:solidFill>
                <a:latin typeface="+mj-lt"/>
              </a:defRPr>
            </a:lvl1pPr>
          </a:lstStyle>
          <a:p>
            <a:r>
              <a:rPr lang="en-US" altLang="zh-CN" sz="2800" dirty="0">
                <a:solidFill>
                  <a:schemeClr val="tx1"/>
                </a:solidFill>
                <a:ea typeface="+mj-ea"/>
                <a:cs typeface="+mj-cs"/>
                <a:sym typeface="+mn-ea"/>
              </a:rPr>
              <a:t>Language points</a:t>
            </a:r>
            <a:endParaRPr lang="en-US" altLang="zh-CN" sz="2800" dirty="0">
              <a:solidFill>
                <a:schemeClr val="tx1"/>
              </a:solidFill>
              <a:ea typeface="+mj-ea"/>
              <a:cs typeface="+mj-cs"/>
            </a:endParaRPr>
          </a:p>
        </p:txBody>
      </p:sp>
      <p:sp>
        <p:nvSpPr>
          <p:cNvPr id="48" name="矩形: 圆角 23"/>
          <p:cNvSpPr/>
          <p:nvPr>
            <p:custDataLst>
              <p:tags r:id="rId6"/>
            </p:custDataLst>
          </p:nvPr>
        </p:nvSpPr>
        <p:spPr>
          <a:xfrm>
            <a:off x="685296" y="3998669"/>
            <a:ext cx="759898" cy="743304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</a:rPr>
              <a:t>03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49" name="文本框 48"/>
          <p:cNvSpPr txBox="1"/>
          <p:nvPr>
            <p:custDataLst>
              <p:tags r:id="rId7"/>
            </p:custDataLst>
          </p:nvPr>
        </p:nvSpPr>
        <p:spPr>
          <a:xfrm>
            <a:off x="1650365" y="3816985"/>
            <a:ext cx="3489960" cy="925195"/>
          </a:xfrm>
          <a:prstGeom prst="rect">
            <a:avLst/>
          </a:prstGeom>
          <a:noFill/>
        </p:spPr>
        <p:txBody>
          <a:bodyPr wrap="square" anchor="b" anchorCtr="0">
            <a:normAutofit/>
          </a:bodyPr>
          <a:lstStyle>
            <a:defPPr>
              <a:defRPr lang="zh-CN"/>
            </a:defPPr>
            <a:lvl1pPr>
              <a:defRPr>
                <a:solidFill>
                  <a:srgbClr val="474546"/>
                </a:solidFill>
                <a:latin typeface="+mj-lt"/>
              </a:defRPr>
            </a:lvl1pPr>
          </a:lstStyle>
          <a:p>
            <a:r>
              <a:rPr lang="en-US" altLang="zh-CN" sz="2800" dirty="0">
                <a:solidFill>
                  <a:schemeClr val="tx1"/>
                </a:solidFill>
                <a:ea typeface="+mj-ea"/>
                <a:cs typeface="+mj-cs"/>
                <a:sym typeface="+mn-ea"/>
              </a:rPr>
              <a:t>Exercise</a:t>
            </a:r>
            <a:endParaRPr lang="en-US" altLang="zh-CN" sz="2800" dirty="0">
              <a:solidFill>
                <a:schemeClr val="tx1"/>
              </a:solidFill>
              <a:ea typeface="+mj-ea"/>
              <a:cs typeface="+mj-cs"/>
            </a:endParaRPr>
          </a:p>
        </p:txBody>
      </p:sp>
      <p:sp>
        <p:nvSpPr>
          <p:cNvPr id="51" name="矩形: 圆角 23"/>
          <p:cNvSpPr/>
          <p:nvPr>
            <p:custDataLst>
              <p:tags r:id="rId8"/>
            </p:custDataLst>
          </p:nvPr>
        </p:nvSpPr>
        <p:spPr>
          <a:xfrm>
            <a:off x="6125826" y="3998669"/>
            <a:ext cx="759898" cy="743304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</a:rPr>
              <a:t>04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52" name="文本框 51"/>
          <p:cNvSpPr txBox="1"/>
          <p:nvPr>
            <p:custDataLst>
              <p:tags r:id="rId9"/>
            </p:custDataLst>
          </p:nvPr>
        </p:nvSpPr>
        <p:spPr>
          <a:xfrm>
            <a:off x="7165829" y="3955771"/>
            <a:ext cx="3489764" cy="786876"/>
          </a:xfrm>
          <a:prstGeom prst="rect">
            <a:avLst/>
          </a:prstGeom>
          <a:noFill/>
        </p:spPr>
        <p:txBody>
          <a:bodyPr wrap="square" anchor="b" anchorCtr="0">
            <a:normAutofit/>
          </a:bodyPr>
          <a:lstStyle>
            <a:defPPr>
              <a:defRPr lang="zh-CN"/>
            </a:defPPr>
            <a:lvl1pPr>
              <a:defRPr>
                <a:solidFill>
                  <a:srgbClr val="474546"/>
                </a:solidFill>
                <a:latin typeface="+mj-lt"/>
              </a:defRPr>
            </a:lvl1pPr>
          </a:lstStyle>
          <a:p>
            <a:r>
              <a:rPr lang="en-US" altLang="zh-CN" sz="2800" dirty="0">
                <a:solidFill>
                  <a:schemeClr val="tx1"/>
                </a:solidFill>
                <a:ea typeface="+mj-ea"/>
                <a:cs typeface="+mj-cs"/>
                <a:sym typeface="+mn-ea"/>
              </a:rPr>
              <a:t>Homework</a:t>
            </a:r>
            <a:endParaRPr lang="en-US" altLang="zh-CN" sz="2800" dirty="0">
              <a:solidFill>
                <a:schemeClr val="tx1"/>
              </a:solidFill>
              <a:ea typeface="+mj-ea"/>
              <a:cs typeface="+mj-cs"/>
            </a:endParaRPr>
          </a:p>
        </p:txBody>
      </p:sp>
      <p:sp>
        <p:nvSpPr>
          <p:cNvPr id="15" name="文本框 14"/>
          <p:cNvSpPr txBox="1"/>
          <p:nvPr>
            <p:custDataLst>
              <p:tags r:id="rId10"/>
            </p:custDataLst>
          </p:nvPr>
        </p:nvSpPr>
        <p:spPr>
          <a:xfrm>
            <a:off x="3605829" y="-25893"/>
            <a:ext cx="1863907" cy="189180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noAutofit/>
          </a:bodyPr>
          <a:lstStyle/>
          <a:p>
            <a:pPr algn="r"/>
            <a:r>
              <a:rPr lang="en-US" altLang="zh-CN" sz="10000" b="1" dirty="0">
                <a:solidFill>
                  <a:schemeClr val="accent2"/>
                </a:solidFill>
              </a:rPr>
              <a:t>C</a:t>
            </a:r>
            <a:endParaRPr lang="zh-CN" altLang="en-US" sz="10000" b="1" dirty="0">
              <a:solidFill>
                <a:schemeClr val="accent2"/>
              </a:solidFill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sp>
        <p:nvSpPr>
          <p:cNvPr id="16" name="文本框 15"/>
          <p:cNvSpPr txBox="1"/>
          <p:nvPr>
            <p:custDataLst>
              <p:tags r:id="rId12"/>
            </p:custDataLst>
          </p:nvPr>
        </p:nvSpPr>
        <p:spPr>
          <a:xfrm>
            <a:off x="5361978" y="1028081"/>
            <a:ext cx="1601859" cy="39878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en-US" altLang="zh-CN" sz="2000" dirty="0">
                <a:solidFill>
                  <a:schemeClr val="accent2"/>
                </a:solidFill>
              </a:rPr>
              <a:t>ONTENTS</a:t>
            </a:r>
            <a:endParaRPr lang="zh-CN" altLang="en-US" sz="2000" dirty="0">
              <a:solidFill>
                <a:schemeClr val="accent2"/>
              </a:solidFill>
            </a:endParaRPr>
          </a:p>
        </p:txBody>
      </p:sp>
    </p:spTree>
    <p:custDataLst>
      <p:tags r:id="rId1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53955" y="88900"/>
            <a:ext cx="1985645" cy="655955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6750050" y="2559050"/>
            <a:ext cx="3303905" cy="101409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rgbClr val="00B0F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4800" b="1" dirty="0">
                <a:solidFill>
                  <a:schemeClr val="tx2"/>
                </a:solidFill>
              </a:rPr>
              <a:t>Revision</a:t>
            </a:r>
            <a:endParaRPr lang="en-US" altLang="zh-CN" sz="4800" b="1" dirty="0">
              <a:solidFill>
                <a:schemeClr val="tx2"/>
              </a:solidFill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8605" y="145435"/>
            <a:ext cx="4389120" cy="53403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2880" dirty="0" smtClean="0"/>
              <a:t>Revision: fill in the blanks. </a:t>
            </a:r>
            <a:endParaRPr lang="zh-CN" altLang="en-US" sz="2880" dirty="0"/>
          </a:p>
        </p:txBody>
      </p:sp>
      <p:sp>
        <p:nvSpPr>
          <p:cNvPr id="3" name="TextBox 2"/>
          <p:cNvSpPr txBox="1"/>
          <p:nvPr/>
        </p:nvSpPr>
        <p:spPr>
          <a:xfrm>
            <a:off x="516036" y="705321"/>
            <a:ext cx="10972800" cy="587248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360" dirty="0" smtClean="0"/>
              <a:t>     </a:t>
            </a:r>
            <a:r>
              <a:rPr lang="en-US" altLang="zh-C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Patrick was ________ , he got a book about ______. That was the _____________ of his lifetime hobby. </a:t>
            </a:r>
            <a:endParaRPr lang="en-US" altLang="zh-C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He used to go outside with ____________ on clear nights and ___________________. They saw _____________________ in different seasons. Sometimes they saw stars_________ across the sky. He thought they were ____________.</a:t>
            </a:r>
            <a:endParaRPr lang="en-US" altLang="zh-C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Patrick was quite interested in _________________. He learnt _______________. And now he hosts ________________ called The Sky at Night. He uses his  _____________ to tell people about the stars in a ______way. He is ______ of his _______. It has ______ for over 50 years. </a:t>
            </a:r>
            <a:endParaRPr lang="en-US" altLang="zh-C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Patrick believes that we can ____ our hobbies ____ our careers. We can ________ our dreams .We just have to ______________________.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82911" y="836712"/>
            <a:ext cx="89471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eight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08761" y="4639599"/>
            <a:ext cx="2072640" cy="534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knowledge</a:t>
            </a:r>
            <a:endParaRPr lang="en-US" altLang="zh-C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20871" y="4117928"/>
            <a:ext cx="3068320" cy="534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TV programme</a:t>
            </a:r>
            <a:endParaRPr lang="en-US" altLang="zh-C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99170" y="4117786"/>
            <a:ext cx="2824480" cy="534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 and more</a:t>
            </a:r>
            <a:r>
              <a:rPr lang="en-US" altLang="zh-CN" sz="2880" b="1" dirty="0" smtClean="0">
                <a:solidFill>
                  <a:srgbClr val="FF0000"/>
                </a:solidFill>
              </a:rPr>
              <a:t> </a:t>
            </a:r>
            <a:endParaRPr lang="zh-CN" altLang="en-US" sz="288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45868" y="1756470"/>
            <a:ext cx="1686560" cy="534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zh-C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 mum</a:t>
            </a:r>
            <a:endParaRPr lang="en-US" altLang="zh-C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48848" y="3672985"/>
            <a:ext cx="3332480" cy="534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studying the stars</a:t>
            </a:r>
            <a:endParaRPr lang="en-US" altLang="zh-C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376053" y="3211697"/>
            <a:ext cx="1706880" cy="534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beautiful</a:t>
            </a:r>
            <a:endParaRPr lang="en-US" altLang="zh-C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20273" y="2677697"/>
            <a:ext cx="1727200" cy="534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shooting</a:t>
            </a:r>
            <a:endParaRPr lang="en-US" altLang="zh-C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54976" y="2298785"/>
            <a:ext cx="4409440" cy="534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zh-C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 groups of stars</a:t>
            </a:r>
            <a:endParaRPr lang="en-US" altLang="zh-C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11424" y="2285831"/>
            <a:ext cx="2722880" cy="534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zh-C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look at the sky</a:t>
            </a:r>
            <a:endParaRPr lang="en-US" altLang="zh-C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29882" y="1291232"/>
            <a:ext cx="1930400" cy="534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beginning</a:t>
            </a:r>
            <a:endParaRPr lang="zh-CN" altLang="en-US" sz="288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688288" y="831354"/>
            <a:ext cx="1056640" cy="534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zh-C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stars</a:t>
            </a:r>
            <a:endParaRPr lang="en-US" altLang="zh-C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226669" y="5520655"/>
            <a:ext cx="894080" cy="534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turn</a:t>
            </a:r>
            <a:endParaRPr lang="en-US" altLang="zh-C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43901" y="5084519"/>
            <a:ext cx="1219200" cy="534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proud</a:t>
            </a:r>
            <a:endParaRPr lang="en-US" altLang="zh-C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743311" y="5520654"/>
            <a:ext cx="853440" cy="534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into</a:t>
            </a:r>
            <a:endParaRPr lang="en-US" altLang="zh-C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414285" y="6056020"/>
            <a:ext cx="3210560" cy="534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enjoy what we do</a:t>
            </a:r>
            <a:endParaRPr lang="en-US" altLang="zh-C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94922" y="6040145"/>
            <a:ext cx="1524000" cy="534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achieve</a:t>
            </a:r>
            <a:endParaRPr lang="en-US" altLang="zh-C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742224" y="4972212"/>
            <a:ext cx="1239520" cy="534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lasted</a:t>
            </a:r>
            <a:endParaRPr lang="en-US" altLang="zh-C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38505" y="5084566"/>
            <a:ext cx="1097280" cy="534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lively</a:t>
            </a:r>
            <a:endParaRPr lang="en-US" altLang="zh-CN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362571" y="5072271"/>
            <a:ext cx="1280160" cy="534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career</a:t>
            </a:r>
            <a:endParaRPr lang="zh-CN" altLang="en-US" sz="2880" b="1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832204" y="4538362"/>
            <a:ext cx="1788160" cy="53403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2880" dirty="0" smtClean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knowledge</a:t>
            </a:r>
            <a:endParaRPr lang="zh-CN" altLang="en-US" sz="2880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49070" y="5084605"/>
            <a:ext cx="993775" cy="52197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lively</a:t>
            </a:r>
            <a:endParaRPr lang="zh-CN" altLang="en-US" sz="2800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362725" y="5072541"/>
            <a:ext cx="1051560" cy="52197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career</a:t>
            </a:r>
            <a:endParaRPr lang="zh-CN" altLang="en-US" sz="2800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651560" y="4972085"/>
            <a:ext cx="1036320" cy="53403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2880" dirty="0" smtClean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lasted</a:t>
            </a:r>
            <a:endParaRPr lang="zh-CN" altLang="en-US" sz="2880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38634" y="6056018"/>
            <a:ext cx="1270000" cy="52197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achieve</a:t>
            </a:r>
            <a:endParaRPr lang="zh-CN" altLang="en-US" sz="2800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椭圆形标注 29"/>
          <p:cNvSpPr/>
          <p:nvPr/>
        </p:nvSpPr>
        <p:spPr>
          <a:xfrm>
            <a:off x="4203065" y="2870835"/>
            <a:ext cx="2574925" cy="1542415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know a lot about something</a:t>
            </a:r>
            <a:endParaRPr lang="zh-CN" altLang="en-US" sz="2400" b="1" dirty="0"/>
          </a:p>
        </p:txBody>
      </p:sp>
      <p:sp>
        <p:nvSpPr>
          <p:cNvPr id="31" name="圆角矩形标注 30"/>
          <p:cNvSpPr/>
          <p:nvPr/>
        </p:nvSpPr>
        <p:spPr>
          <a:xfrm>
            <a:off x="356355" y="3745719"/>
            <a:ext cx="1862629" cy="1130773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interesting and exciting</a:t>
            </a:r>
            <a:endParaRPr lang="zh-CN" altLang="en-US" sz="2400" b="1" dirty="0"/>
          </a:p>
        </p:txBody>
      </p:sp>
      <p:sp>
        <p:nvSpPr>
          <p:cNvPr id="32" name="圆角矩形标注 31"/>
          <p:cNvSpPr/>
          <p:nvPr/>
        </p:nvSpPr>
        <p:spPr>
          <a:xfrm>
            <a:off x="5445722" y="5822514"/>
            <a:ext cx="1779604" cy="752042"/>
          </a:xfrm>
          <a:prstGeom prst="wedgeRoundRectCallout">
            <a:avLst>
              <a:gd name="adj1" fmla="val -16465"/>
              <a:gd name="adj2" fmla="val -6983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lifetime job</a:t>
            </a:r>
            <a:endParaRPr lang="zh-CN" altLang="en-US" sz="2400" b="1" dirty="0"/>
          </a:p>
        </p:txBody>
      </p:sp>
      <p:sp>
        <p:nvSpPr>
          <p:cNvPr id="33" name="椭圆形标注 32"/>
          <p:cNvSpPr/>
          <p:nvPr/>
        </p:nvSpPr>
        <p:spPr>
          <a:xfrm>
            <a:off x="7720451" y="3447420"/>
            <a:ext cx="2443800" cy="152464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continue for a while</a:t>
            </a:r>
            <a:endParaRPr lang="zh-CN" altLang="en-US" sz="2400" b="1" dirty="0"/>
          </a:p>
        </p:txBody>
      </p:sp>
      <p:sp>
        <p:nvSpPr>
          <p:cNvPr id="34" name="圆角矩形标注 33"/>
          <p:cNvSpPr/>
          <p:nvPr/>
        </p:nvSpPr>
        <p:spPr>
          <a:xfrm>
            <a:off x="2103755" y="5410200"/>
            <a:ext cx="2482215" cy="755015"/>
          </a:xfrm>
          <a:prstGeom prst="wedgeRoundRectCallout">
            <a:avLst>
              <a:gd name="adj1" fmla="val -53689"/>
              <a:gd name="adj2" fmla="val 6250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work hard to get something</a:t>
            </a:r>
            <a:endParaRPr lang="zh-CN" alt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5" grpId="0" bldLvl="0" animBg="1"/>
      <p:bldP spid="26" grpId="0" bldLvl="0" animBg="1"/>
      <p:bldP spid="27" grpId="0" bldLvl="0" animBg="1"/>
      <p:bldP spid="28" grpId="0" bldLvl="0" animBg="1"/>
      <p:bldP spid="29" grpId="0" bldLvl="0" animBg="1"/>
      <p:bldP spid="30" grpId="0" bldLvl="0" animBg="1"/>
      <p:bldP spid="31" grpId="0" bldLvl="0" animBg="1"/>
      <p:bldP spid="32" grpId="0" bldLvl="0" animBg="1"/>
      <p:bldP spid="33" grpId="0" bldLvl="0" animBg="1"/>
      <p:bldP spid="34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738" y="1527989"/>
            <a:ext cx="8808986" cy="4406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直接箭头连接符 6"/>
          <p:cNvCxnSpPr/>
          <p:nvPr/>
        </p:nvCxnSpPr>
        <p:spPr>
          <a:xfrm>
            <a:off x="5089745" y="2568941"/>
            <a:ext cx="1038971" cy="71437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直接箭头连接符 7"/>
          <p:cNvCxnSpPr/>
          <p:nvPr/>
        </p:nvCxnSpPr>
        <p:spPr>
          <a:xfrm flipV="1">
            <a:off x="5342998" y="2568942"/>
            <a:ext cx="857250" cy="71437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/>
          <p:nvPr/>
        </p:nvCxnSpPr>
        <p:spPr>
          <a:xfrm>
            <a:off x="5267726" y="4206686"/>
            <a:ext cx="1007790" cy="7184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/>
          <p:nvPr/>
        </p:nvCxnSpPr>
        <p:spPr>
          <a:xfrm>
            <a:off x="5428355" y="5048207"/>
            <a:ext cx="828842" cy="66273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9" name="直接箭头连接符 18"/>
          <p:cNvCxnSpPr/>
          <p:nvPr/>
        </p:nvCxnSpPr>
        <p:spPr>
          <a:xfrm flipV="1">
            <a:off x="5460080" y="4139311"/>
            <a:ext cx="668638" cy="157162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1044386" y="299889"/>
            <a:ext cx="3634740" cy="724535"/>
          </a:xfrm>
          <a:prstGeom prst="rect">
            <a:avLst/>
          </a:prstGeom>
          <a:noFill/>
        </p:spPr>
        <p:txBody>
          <a:bodyPr wrap="none" lIns="109728" tIns="54864" rIns="109728" bIns="54864">
            <a:spAutoFit/>
          </a:bodyPr>
          <a:lstStyle/>
          <a:p>
            <a:pPr algn="ctr"/>
            <a:r>
              <a:rPr lang="en-US" altLang="zh-CN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Exercise time.</a:t>
            </a:r>
            <a:endParaRPr lang="en-US" altLang="zh-CN" sz="4000" b="1" cap="none" spc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8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388" y="322615"/>
            <a:ext cx="9731846" cy="5957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405778" y="2821434"/>
            <a:ext cx="1628774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1pPr>
            <a:lvl2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2pPr>
            <a:lvl3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3pPr>
            <a:lvl4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4pPr>
            <a:lvl5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9pPr>
          </a:lstStyle>
          <a:p>
            <a:pPr algn="ctr"/>
            <a:r>
              <a:rPr lang="en-US" altLang="zh-CN" sz="2400" b="1" dirty="0">
                <a:solidFill>
                  <a:srgbClr val="C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lasted</a:t>
            </a:r>
            <a:endParaRPr lang="zh-CN" altLang="en-US" sz="2400" b="1" dirty="0">
              <a:solidFill>
                <a:srgbClr val="C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164370" y="4887571"/>
            <a:ext cx="1628776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1pPr>
            <a:lvl2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2pPr>
            <a:lvl3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3pPr>
            <a:lvl4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4pPr>
            <a:lvl5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9pPr>
          </a:lstStyle>
          <a:p>
            <a:pPr algn="ctr"/>
            <a:r>
              <a:rPr lang="en-US" altLang="zh-CN" sz="2400" b="1" dirty="0">
                <a:solidFill>
                  <a:srgbClr val="C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lively</a:t>
            </a:r>
            <a:endParaRPr lang="zh-CN" altLang="en-US" sz="2400" b="1" dirty="0">
              <a:solidFill>
                <a:srgbClr val="C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115997" y="5329002"/>
            <a:ext cx="1800224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1pPr>
            <a:lvl2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2pPr>
            <a:lvl3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3pPr>
            <a:lvl4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4pPr>
            <a:lvl5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9pPr>
          </a:lstStyle>
          <a:p>
            <a:pPr algn="ctr"/>
            <a:r>
              <a:rPr lang="en-US" altLang="zh-CN" sz="2400" b="1" dirty="0">
                <a:solidFill>
                  <a:srgbClr val="C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knowledge</a:t>
            </a:r>
            <a:endParaRPr lang="zh-CN" altLang="en-US" sz="2400" b="1" dirty="0">
              <a:solidFill>
                <a:srgbClr val="C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932420" y="5308381"/>
            <a:ext cx="1628776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1pPr>
            <a:lvl2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2pPr>
            <a:lvl3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3pPr>
            <a:lvl4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4pPr>
            <a:lvl5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9pPr>
          </a:lstStyle>
          <a:p>
            <a:pPr algn="ctr"/>
            <a:r>
              <a:rPr lang="en-US" altLang="zh-CN" sz="2400" b="1" dirty="0">
                <a:solidFill>
                  <a:srgbClr val="C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Anybody</a:t>
            </a:r>
            <a:endParaRPr lang="zh-CN" altLang="en-US" sz="2400" b="1" dirty="0">
              <a:solidFill>
                <a:srgbClr val="C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FFFF99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839219" y="214290"/>
            <a:ext cx="2314572" cy="19288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图片 1" descr="双语学习报0log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57260" y="1441579"/>
            <a:ext cx="8267065" cy="1327150"/>
          </a:xfrm>
          <a:prstGeom prst="rect">
            <a:avLst/>
          </a:prstGeom>
          <a:noFill/>
        </p:spPr>
        <p:txBody>
          <a:bodyPr wrap="none" lIns="109728" tIns="54864" rIns="109728" bIns="54864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zh-CN" sz="792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Language points</a:t>
            </a:r>
            <a:endParaRPr lang="en-US" altLang="zh-CN" sz="792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圆角矩形 662549"/>
          <p:cNvSpPr>
            <a:spLocks noChangeArrowheads="1"/>
          </p:cNvSpPr>
          <p:nvPr/>
        </p:nvSpPr>
        <p:spPr bwMode="auto">
          <a:xfrm>
            <a:off x="6529001" y="3216665"/>
            <a:ext cx="1815554" cy="649288"/>
          </a:xfrm>
          <a:prstGeom prst="roundRect">
            <a:avLst>
              <a:gd name="adj" fmla="val 16667"/>
            </a:avLst>
          </a:prstGeom>
          <a:solidFill>
            <a:srgbClr val="00808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 defTabSz="1186180"/>
            <a:r>
              <a:rPr lang="en-US" altLang="zh-CN" sz="2160" b="1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Production</a:t>
            </a:r>
            <a:endParaRPr lang="en-US" altLang="zh-CN" sz="2160" b="1" dirty="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圆角矩形 662549"/>
          <p:cNvSpPr>
            <a:spLocks noChangeArrowheads="1"/>
          </p:cNvSpPr>
          <p:nvPr/>
        </p:nvSpPr>
        <p:spPr bwMode="auto">
          <a:xfrm>
            <a:off x="4713446" y="3865952"/>
            <a:ext cx="1815554" cy="649288"/>
          </a:xfrm>
          <a:prstGeom prst="roundRect">
            <a:avLst>
              <a:gd name="adj" fmla="val 16667"/>
            </a:avLst>
          </a:prstGeom>
          <a:solidFill>
            <a:srgbClr val="00808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 defTabSz="1186180"/>
            <a:r>
              <a:rPr lang="en-US" altLang="zh-CN" sz="2160" b="1" dirty="0" smtClean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Practice </a:t>
            </a:r>
            <a:endParaRPr lang="en-US" altLang="zh-CN" sz="2160" b="1" dirty="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圆角矩形 662549"/>
          <p:cNvSpPr>
            <a:spLocks noChangeArrowheads="1"/>
          </p:cNvSpPr>
          <p:nvPr/>
        </p:nvSpPr>
        <p:spPr bwMode="auto">
          <a:xfrm>
            <a:off x="2908454" y="4515240"/>
            <a:ext cx="1815554" cy="649288"/>
          </a:xfrm>
          <a:prstGeom prst="roundRect">
            <a:avLst>
              <a:gd name="adj" fmla="val 16667"/>
            </a:avLst>
          </a:prstGeom>
          <a:solidFill>
            <a:srgbClr val="00808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 defTabSz="1186180"/>
            <a:r>
              <a:rPr lang="en-US" altLang="zh-CN" sz="2160" b="1" dirty="0" smtClean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Presentation</a:t>
            </a:r>
            <a:endParaRPr lang="en-US" altLang="zh-CN" sz="2160" b="1" dirty="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" name="图片 1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17" t="10835" r="6471" b="14830"/>
          <a:stretch>
            <a:fillRect/>
          </a:stretch>
        </p:blipFill>
        <p:spPr>
          <a:xfrm>
            <a:off x="4886266" y="44578"/>
            <a:ext cx="5443805" cy="681342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88996" y="1349836"/>
            <a:ext cx="3283564" cy="274828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4320" b="1" dirty="0" smtClean="0"/>
              <a:t>Let’s underline the phrases .</a:t>
            </a:r>
            <a:endParaRPr lang="zh-CN" altLang="en-US" sz="4320" b="1" dirty="0"/>
          </a:p>
        </p:txBody>
      </p:sp>
      <p:sp>
        <p:nvSpPr>
          <p:cNvPr id="9" name="圆角矩形 8"/>
          <p:cNvSpPr/>
          <p:nvPr/>
        </p:nvSpPr>
        <p:spPr>
          <a:xfrm>
            <a:off x="5173390" y="1784522"/>
            <a:ext cx="950506" cy="259229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10" name="圆角矩形 9"/>
          <p:cNvSpPr/>
          <p:nvPr/>
        </p:nvSpPr>
        <p:spPr>
          <a:xfrm>
            <a:off x="9458496" y="5754238"/>
            <a:ext cx="475253" cy="280018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11" name="圆角矩形 10"/>
          <p:cNvSpPr/>
          <p:nvPr/>
        </p:nvSpPr>
        <p:spPr>
          <a:xfrm>
            <a:off x="7759385" y="5949113"/>
            <a:ext cx="341894" cy="194422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 dirty="0"/>
          </a:p>
        </p:txBody>
      </p:sp>
      <p:sp>
        <p:nvSpPr>
          <p:cNvPr id="12" name="圆角矩形 11"/>
          <p:cNvSpPr/>
          <p:nvPr/>
        </p:nvSpPr>
        <p:spPr>
          <a:xfrm>
            <a:off x="8101279" y="5939522"/>
            <a:ext cx="759827" cy="194422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13" name="圆角矩形 12"/>
          <p:cNvSpPr/>
          <p:nvPr/>
        </p:nvSpPr>
        <p:spPr>
          <a:xfrm>
            <a:off x="5145996" y="6418358"/>
            <a:ext cx="1526539" cy="259229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14" name="圆角矩形 13"/>
          <p:cNvSpPr/>
          <p:nvPr/>
        </p:nvSpPr>
        <p:spPr>
          <a:xfrm>
            <a:off x="7608168" y="6265042"/>
            <a:ext cx="302434" cy="191456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 dirty="0"/>
          </a:p>
        </p:txBody>
      </p:sp>
      <p:sp>
        <p:nvSpPr>
          <p:cNvPr id="15" name="圆角矩形 14"/>
          <p:cNvSpPr/>
          <p:nvPr/>
        </p:nvSpPr>
        <p:spPr>
          <a:xfrm>
            <a:off x="6489655" y="6231155"/>
            <a:ext cx="365760" cy="259229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16" name="圆角矩形 15"/>
          <p:cNvSpPr/>
          <p:nvPr/>
        </p:nvSpPr>
        <p:spPr>
          <a:xfrm>
            <a:off x="9733692" y="5110594"/>
            <a:ext cx="200057" cy="216986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17" name="圆角矩形 16"/>
          <p:cNvSpPr/>
          <p:nvPr/>
        </p:nvSpPr>
        <p:spPr>
          <a:xfrm>
            <a:off x="8437872" y="5085672"/>
            <a:ext cx="250416" cy="241908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18" name="圆角矩形 17"/>
          <p:cNvSpPr/>
          <p:nvPr/>
        </p:nvSpPr>
        <p:spPr>
          <a:xfrm>
            <a:off x="7910600" y="5480122"/>
            <a:ext cx="693553" cy="274115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19" name="圆角矩形 18"/>
          <p:cNvSpPr/>
          <p:nvPr/>
        </p:nvSpPr>
        <p:spPr>
          <a:xfrm>
            <a:off x="9696122" y="5293639"/>
            <a:ext cx="288310" cy="259229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20" name="圆角矩形 19"/>
          <p:cNvSpPr/>
          <p:nvPr/>
        </p:nvSpPr>
        <p:spPr>
          <a:xfrm>
            <a:off x="8786369" y="5509277"/>
            <a:ext cx="893177" cy="259229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21" name="圆角矩形 20"/>
          <p:cNvSpPr/>
          <p:nvPr/>
        </p:nvSpPr>
        <p:spPr>
          <a:xfrm>
            <a:off x="7910599" y="4401113"/>
            <a:ext cx="575244" cy="259229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22" name="圆角矩形 21"/>
          <p:cNvSpPr/>
          <p:nvPr/>
        </p:nvSpPr>
        <p:spPr>
          <a:xfrm>
            <a:off x="8437872" y="4401113"/>
            <a:ext cx="1114512" cy="259229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23" name="圆角矩形 22"/>
          <p:cNvSpPr/>
          <p:nvPr/>
        </p:nvSpPr>
        <p:spPr>
          <a:xfrm>
            <a:off x="7910599" y="4836478"/>
            <a:ext cx="799290" cy="259229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24" name="圆角矩形 23"/>
          <p:cNvSpPr/>
          <p:nvPr/>
        </p:nvSpPr>
        <p:spPr>
          <a:xfrm>
            <a:off x="9006886" y="4660342"/>
            <a:ext cx="689237" cy="259229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25" name="圆角矩形 24"/>
          <p:cNvSpPr/>
          <p:nvPr/>
        </p:nvSpPr>
        <p:spPr>
          <a:xfrm>
            <a:off x="7834991" y="4179395"/>
            <a:ext cx="475253" cy="259229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26" name="圆角矩形 25"/>
          <p:cNvSpPr/>
          <p:nvPr/>
        </p:nvSpPr>
        <p:spPr>
          <a:xfrm>
            <a:off x="9174485" y="3991140"/>
            <a:ext cx="475253" cy="259229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 dirty="0"/>
          </a:p>
        </p:txBody>
      </p:sp>
      <p:sp>
        <p:nvSpPr>
          <p:cNvPr id="27" name="圆角矩形 26"/>
          <p:cNvSpPr/>
          <p:nvPr/>
        </p:nvSpPr>
        <p:spPr>
          <a:xfrm>
            <a:off x="9220870" y="4179395"/>
            <a:ext cx="763562" cy="259229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 dirty="0"/>
          </a:p>
        </p:txBody>
      </p:sp>
      <p:sp>
        <p:nvSpPr>
          <p:cNvPr id="28" name="圆角矩形 27"/>
          <p:cNvSpPr/>
          <p:nvPr/>
        </p:nvSpPr>
        <p:spPr>
          <a:xfrm>
            <a:off x="6123895" y="2534789"/>
            <a:ext cx="836201" cy="259229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29" name="圆角矩形 28"/>
          <p:cNvSpPr/>
          <p:nvPr/>
        </p:nvSpPr>
        <p:spPr>
          <a:xfrm>
            <a:off x="6123895" y="3192060"/>
            <a:ext cx="731520" cy="259229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 dirty="0"/>
          </a:p>
        </p:txBody>
      </p:sp>
      <p:sp>
        <p:nvSpPr>
          <p:cNvPr id="30" name="圆角矩形 29"/>
          <p:cNvSpPr/>
          <p:nvPr/>
        </p:nvSpPr>
        <p:spPr>
          <a:xfrm>
            <a:off x="9600775" y="3991416"/>
            <a:ext cx="475253" cy="187979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 dirty="0"/>
          </a:p>
        </p:txBody>
      </p:sp>
      <p:sp>
        <p:nvSpPr>
          <p:cNvPr id="31" name="圆角矩形 30"/>
          <p:cNvSpPr/>
          <p:nvPr/>
        </p:nvSpPr>
        <p:spPr>
          <a:xfrm>
            <a:off x="5173390" y="2522582"/>
            <a:ext cx="231334" cy="271435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32" name="圆角矩形 31"/>
          <p:cNvSpPr/>
          <p:nvPr/>
        </p:nvSpPr>
        <p:spPr>
          <a:xfrm>
            <a:off x="6960094" y="2271583"/>
            <a:ext cx="345641" cy="259229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 dirty="0"/>
          </a:p>
        </p:txBody>
      </p:sp>
      <p:sp>
        <p:nvSpPr>
          <p:cNvPr id="33" name="圆角矩形 32"/>
          <p:cNvSpPr/>
          <p:nvPr/>
        </p:nvSpPr>
        <p:spPr>
          <a:xfrm>
            <a:off x="5359602" y="2103570"/>
            <a:ext cx="549664" cy="210421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34" name="圆角矩形 33"/>
          <p:cNvSpPr/>
          <p:nvPr/>
        </p:nvSpPr>
        <p:spPr>
          <a:xfrm>
            <a:off x="5886870" y="2079166"/>
            <a:ext cx="785665" cy="234826"/>
          </a:xfrm>
          <a:prstGeom prst="roundRect">
            <a:avLst/>
          </a:prstGeom>
          <a:solidFill>
            <a:srgbClr val="FF00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18" grpId="0" bldLvl="0" animBg="1"/>
      <p:bldP spid="19" grpId="0" bldLvl="0" animBg="1"/>
      <p:bldP spid="20" grpId="0" bldLvl="0" animBg="1"/>
      <p:bldP spid="21" grpId="0" bldLvl="0" animBg="1"/>
      <p:bldP spid="22" grpId="0" bldLvl="0" animBg="1"/>
      <p:bldP spid="23" grpId="0" bldLvl="0" animBg="1"/>
      <p:bldP spid="24" grpId="0" bldLvl="0" animBg="1"/>
      <p:bldP spid="25" grpId="0" bldLvl="0" animBg="1"/>
      <p:bldP spid="26" grpId="0" bldLvl="0" animBg="1"/>
      <p:bldP spid="27" grpId="0" bldLvl="0" animBg="1"/>
      <p:bldP spid="28" grpId="0" bldLvl="0" animBg="1"/>
      <p:bldP spid="29" grpId="0" bldLvl="0" animBg="1"/>
      <p:bldP spid="30" grpId="0" bldLvl="0" animBg="1"/>
      <p:bldP spid="31" grpId="0" bldLvl="0" animBg="1"/>
      <p:bldP spid="32" grpId="0" bldLvl="0" animBg="1"/>
      <p:bldP spid="33" grpId="0" bldLvl="0" animBg="1"/>
      <p:bldP spid="34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1254125" y="927100"/>
            <a:ext cx="9683115" cy="6451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en-US" altLang="zh-CN" sz="3600" b="1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When I was eight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 got a book about stars.</a:t>
            </a:r>
            <a:endParaRPr lang="en-US" altLang="zh-CN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1749484" y="3203873"/>
            <a:ext cx="7776091" cy="1753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36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when I was </a:t>
            </a:r>
            <a:r>
              <a:rPr lang="en-US" altLang="zh-CN" sz="3600" b="1" dirty="0" smtClean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eight = at </a:t>
            </a:r>
            <a:r>
              <a:rPr lang="en-US" altLang="zh-CN" sz="36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age of 8</a:t>
            </a:r>
            <a:endParaRPr lang="en-US" altLang="zh-CN" sz="3600" b="1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600" b="1" dirty="0" smtClean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在</a:t>
            </a:r>
            <a:r>
              <a:rPr lang="zh-CN" altLang="en-US" sz="36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我</a:t>
            </a:r>
            <a:r>
              <a:rPr lang="en-US" altLang="zh-CN" sz="36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8</a:t>
            </a:r>
            <a:r>
              <a:rPr lang="zh-CN" altLang="en-US" sz="36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岁时</a:t>
            </a:r>
            <a:endParaRPr lang="zh-CN" altLang="en-US" sz="3600" b="1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793117" y="2228534"/>
            <a:ext cx="10144124" cy="64516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I got a book about stars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the age of 8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bldLvl="0" animBg="1"/>
      <p:bldP spid="21507" grpId="0" build="p"/>
      <p:bldP spid="21508" grpId="0" bldLvl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sp>
        <p:nvSpPr>
          <p:cNvPr id="30722" name="直接连接符 509961"/>
          <p:cNvSpPr>
            <a:spLocks noChangeShapeType="1"/>
          </p:cNvSpPr>
          <p:nvPr/>
        </p:nvSpPr>
        <p:spPr bwMode="auto">
          <a:xfrm>
            <a:off x="2726056" y="920750"/>
            <a:ext cx="129540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sz="2160"/>
          </a:p>
        </p:txBody>
      </p:sp>
      <p:sp>
        <p:nvSpPr>
          <p:cNvPr id="26627" name="矩形 510000"/>
          <p:cNvSpPr/>
          <p:nvPr/>
        </p:nvSpPr>
        <p:spPr>
          <a:xfrm>
            <a:off x="715010" y="690245"/>
            <a:ext cx="10761980" cy="6451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2. </a:t>
            </a:r>
            <a:r>
              <a:rPr lang="en-US" altLang="zh-CN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I </a:t>
            </a:r>
            <a:r>
              <a:rPr lang="en-US" altLang="zh-CN" sz="3600" b="1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used to</a:t>
            </a:r>
            <a:r>
              <a:rPr lang="en-US" altLang="zh-CN" sz="3600" b="1" dirty="0">
                <a:solidFill>
                  <a:srgbClr val="0066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go outside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with my mum </a:t>
            </a:r>
            <a:r>
              <a:rPr lang="en-US" altLang="zh-CN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on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clear nights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...</a:t>
            </a:r>
            <a:endParaRPr lang="en-US" altLang="zh-CN" sz="3600" b="1" noProof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0019" name="矩形 510018"/>
          <p:cNvSpPr>
            <a:spLocks noChangeArrowheads="1"/>
          </p:cNvSpPr>
          <p:nvPr/>
        </p:nvSpPr>
        <p:spPr bwMode="auto">
          <a:xfrm>
            <a:off x="910590" y="1700530"/>
            <a:ext cx="10335260" cy="1383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indent="-457200">
              <a:buClr>
                <a:schemeClr val="tx1"/>
              </a:buClr>
            </a:pPr>
            <a:r>
              <a:rPr lang="en-US" altLang="zh-CN" sz="2800" dirty="0" smtClean="0">
                <a:solidFill>
                  <a:schemeClr val="tx1"/>
                </a:solidFill>
                <a:ea typeface="宋体" panose="02010600030101010101" pitchFamily="2" charset="-122"/>
              </a:rPr>
              <a:t>used </a:t>
            </a:r>
            <a:r>
              <a:rPr lang="en-US" altLang="zh-CN" sz="2800" dirty="0">
                <a:solidFill>
                  <a:schemeClr val="tx1"/>
                </a:solidFill>
                <a:ea typeface="宋体" panose="02010600030101010101" pitchFamily="2" charset="-122"/>
              </a:rPr>
              <a:t>to do </a:t>
            </a:r>
            <a:r>
              <a:rPr lang="en-US" altLang="zh-CN" sz="2800" dirty="0" err="1">
                <a:solidFill>
                  <a:schemeClr val="tx1"/>
                </a:solidFill>
                <a:ea typeface="宋体" panose="02010600030101010101" pitchFamily="2" charset="-122"/>
              </a:rPr>
              <a:t>sth</a:t>
            </a:r>
            <a:r>
              <a:rPr lang="en-US" altLang="zh-CN" sz="2800" dirty="0">
                <a:solidFill>
                  <a:schemeClr val="tx1"/>
                </a:solidFill>
                <a:ea typeface="宋体" panose="02010600030101010101" pitchFamily="2" charset="-122"/>
              </a:rPr>
              <a:t>.</a:t>
            </a:r>
            <a:r>
              <a:rPr lang="zh-CN" altLang="en-US" sz="2800" dirty="0">
                <a:solidFill>
                  <a:schemeClr val="tx1"/>
                </a:solidFill>
                <a:ea typeface="宋体" panose="02010600030101010101" pitchFamily="2" charset="-122"/>
              </a:rPr>
              <a:t>意为</a:t>
            </a:r>
            <a:r>
              <a:rPr lang="en-US" altLang="zh-CN" sz="2800" dirty="0">
                <a:solidFill>
                  <a:schemeClr val="tx1"/>
                </a:solidFill>
                <a:ea typeface="宋体" panose="02010600030101010101" pitchFamily="2" charset="-122"/>
              </a:rPr>
              <a:t>“</a:t>
            </a:r>
            <a:r>
              <a:rPr lang="zh-CN" altLang="en-US" sz="2800" dirty="0">
                <a:solidFill>
                  <a:schemeClr val="tx1"/>
                </a:solidFill>
                <a:ea typeface="宋体" panose="02010600030101010101" pitchFamily="2" charset="-122"/>
              </a:rPr>
              <a:t>过去常常做某事</a:t>
            </a:r>
            <a:r>
              <a:rPr lang="en-US" altLang="zh-CN" sz="2800" dirty="0">
                <a:solidFill>
                  <a:schemeClr val="tx1"/>
                </a:solidFill>
                <a:ea typeface="宋体" panose="02010600030101010101" pitchFamily="2" charset="-122"/>
              </a:rPr>
              <a:t>”</a:t>
            </a:r>
            <a:r>
              <a:rPr lang="zh-CN" altLang="en-US" sz="2800" dirty="0">
                <a:solidFill>
                  <a:schemeClr val="tx1"/>
                </a:solidFill>
                <a:ea typeface="宋体" panose="02010600030101010101" pitchFamily="2" charset="-122"/>
              </a:rPr>
              <a:t>，</a:t>
            </a:r>
            <a:endParaRPr lang="zh-CN" altLang="en-US" sz="2800" dirty="0">
              <a:solidFill>
                <a:schemeClr val="tx1"/>
              </a:solidFill>
              <a:ea typeface="宋体" panose="02010600030101010101" pitchFamily="2" charset="-122"/>
            </a:endParaRPr>
          </a:p>
          <a:p>
            <a:pPr marL="457200" indent="-457200">
              <a:buClr>
                <a:schemeClr val="tx1"/>
              </a:buClr>
            </a:pPr>
            <a:r>
              <a:rPr lang="zh-CN" altLang="en-US" sz="2800" dirty="0">
                <a:solidFill>
                  <a:schemeClr val="tx1"/>
                </a:solidFill>
                <a:ea typeface="宋体" panose="02010600030101010101" pitchFamily="2" charset="-122"/>
              </a:rPr>
              <a:t>                       表示过去</a:t>
            </a:r>
            <a:r>
              <a:rPr lang="zh-CN" altLang="en-US" sz="2800" dirty="0" smtClean="0">
                <a:solidFill>
                  <a:schemeClr val="tx1"/>
                </a:solidFill>
                <a:ea typeface="宋体" panose="02010600030101010101" pitchFamily="2" charset="-122"/>
              </a:rPr>
              <a:t>经常而</a:t>
            </a:r>
            <a:r>
              <a:rPr lang="zh-CN" altLang="en-US" sz="2800" dirty="0">
                <a:solidFill>
                  <a:schemeClr val="tx1"/>
                </a:solidFill>
                <a:ea typeface="宋体" panose="02010600030101010101" pitchFamily="2" charset="-122"/>
              </a:rPr>
              <a:t>现在不再有的</a:t>
            </a:r>
            <a:r>
              <a:rPr lang="zh-CN" altLang="en-US" sz="2800" dirty="0" smtClean="0">
                <a:solidFill>
                  <a:schemeClr val="tx1"/>
                </a:solidFill>
                <a:ea typeface="宋体" panose="02010600030101010101" pitchFamily="2" charset="-122"/>
              </a:rPr>
              <a:t>行为</a:t>
            </a:r>
            <a:r>
              <a:rPr lang="en-US" altLang="zh-CN" sz="2800" dirty="0" smtClean="0">
                <a:solidFill>
                  <a:schemeClr val="tx1"/>
                </a:solidFill>
                <a:ea typeface="宋体" panose="02010600030101010101" pitchFamily="2" charset="-122"/>
              </a:rPr>
              <a:t>.</a:t>
            </a:r>
            <a:endParaRPr lang="en-US" altLang="zh-CN" sz="2800" dirty="0" smtClean="0">
              <a:solidFill>
                <a:schemeClr val="tx1"/>
              </a:solidFill>
              <a:ea typeface="宋体" panose="02010600030101010101" pitchFamily="2" charset="-122"/>
            </a:endParaRPr>
          </a:p>
          <a:p>
            <a:pPr marL="457200" indent="-457200">
              <a:buClr>
                <a:schemeClr val="tx1"/>
              </a:buClr>
            </a:pPr>
            <a:r>
              <a:rPr lang="en-US" altLang="zh-CN" sz="2800" dirty="0">
                <a:solidFill>
                  <a:schemeClr val="tx1"/>
                </a:solidFill>
                <a:ea typeface="宋体" panose="02010600030101010101" pitchFamily="2" charset="-122"/>
              </a:rPr>
              <a:t> </a:t>
            </a:r>
            <a:r>
              <a:rPr lang="en-US" altLang="zh-CN" sz="2800" dirty="0" smtClean="0">
                <a:solidFill>
                  <a:schemeClr val="tx1"/>
                </a:solidFill>
                <a:ea typeface="宋体" panose="02010600030101010101" pitchFamily="2" charset="-122"/>
              </a:rPr>
              <a:t>                      </a:t>
            </a:r>
            <a:r>
              <a:rPr lang="zh-CN" altLang="en-US" sz="2800" dirty="0" smtClean="0">
                <a:solidFill>
                  <a:schemeClr val="tx1"/>
                </a:solidFill>
                <a:ea typeface="宋体" panose="02010600030101010101" pitchFamily="2" charset="-122"/>
              </a:rPr>
              <a:t>否定</a:t>
            </a:r>
            <a:r>
              <a:rPr lang="zh-CN" altLang="en-US" sz="2800" dirty="0">
                <a:solidFill>
                  <a:schemeClr val="tx1"/>
                </a:solidFill>
                <a:ea typeface="宋体" panose="02010600030101010101" pitchFamily="2" charset="-122"/>
              </a:rPr>
              <a:t>形式：</a:t>
            </a:r>
            <a:r>
              <a:rPr lang="en-US" altLang="zh-CN" sz="2800" dirty="0">
                <a:solidFill>
                  <a:schemeClr val="tx1"/>
                </a:solidFill>
                <a:ea typeface="宋体" panose="02010600030101010101" pitchFamily="2" charset="-122"/>
              </a:rPr>
              <a:t>didn’t use to</a:t>
            </a:r>
            <a:endParaRPr lang="zh-CN" altLang="en-US" sz="2800" dirty="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  <p:sp>
        <p:nvSpPr>
          <p:cNvPr id="510027" name="矩形 510026"/>
          <p:cNvSpPr/>
          <p:nvPr/>
        </p:nvSpPr>
        <p:spPr>
          <a:xfrm>
            <a:off x="1516291" y="3236038"/>
            <a:ext cx="7863840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noProof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  </a:t>
            </a:r>
            <a:r>
              <a:rPr lang="en-US" sz="2800" noProof="1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She used to go to school by bike.</a:t>
            </a:r>
            <a:endParaRPr lang="en-US" sz="2800" noProof="1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  <a:p>
            <a:r>
              <a:rPr lang="en-US" sz="2800" noProof="1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         </a:t>
            </a:r>
            <a:r>
              <a:rPr lang="zh-CN" altLang="en-US" sz="2800" noProof="1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她过去经常骑自行车上学。</a:t>
            </a:r>
            <a:endParaRPr lang="en-US" altLang="zh-CN" sz="2800" noProof="1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chemeClr val="tx1"/>
              </a:buClr>
            </a:pPr>
            <a:endParaRPr lang="en-US" altLang="zh-CN" sz="2800" noProof="1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Calibri" panose="020F0502020204030204" charset="0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604954" y="4194721"/>
            <a:ext cx="7604045" cy="23063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1pPr>
            <a:lvl2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2pPr>
            <a:lvl3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3pPr>
            <a:lvl4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4pPr>
            <a:lvl5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9pPr>
          </a:lstStyle>
          <a:p>
            <a:r>
              <a:rPr lang="en-US" altLang="zh-CN" sz="2880" dirty="0">
                <a:solidFill>
                  <a:schemeClr val="tx1"/>
                </a:solidFill>
              </a:rPr>
              <a:t>used to do                       </a:t>
            </a:r>
            <a:r>
              <a:rPr lang="en-US" altLang="zh-CN" sz="2880" dirty="0" smtClean="0">
                <a:solidFill>
                  <a:schemeClr val="tx1"/>
                </a:solidFill>
              </a:rPr>
              <a:t>   </a:t>
            </a:r>
            <a:r>
              <a:rPr lang="zh-CN" altLang="en-US" sz="2880" dirty="0" smtClean="0">
                <a:solidFill>
                  <a:schemeClr val="tx1"/>
                </a:solidFill>
              </a:rPr>
              <a:t>过去</a:t>
            </a:r>
            <a:r>
              <a:rPr lang="zh-CN" altLang="en-US" sz="2880" dirty="0">
                <a:solidFill>
                  <a:schemeClr val="tx1"/>
                </a:solidFill>
              </a:rPr>
              <a:t>做某事</a:t>
            </a:r>
            <a:endParaRPr lang="zh-CN" altLang="en-US" sz="2880" dirty="0">
              <a:solidFill>
                <a:schemeClr val="tx1"/>
              </a:solidFill>
            </a:endParaRPr>
          </a:p>
          <a:p>
            <a:r>
              <a:rPr lang="en-US" altLang="zh-CN" sz="2880" dirty="0">
                <a:solidFill>
                  <a:schemeClr val="tx1"/>
                </a:solidFill>
              </a:rPr>
              <a:t>use </a:t>
            </a:r>
            <a:r>
              <a:rPr lang="en-US" altLang="zh-CN" sz="2880" dirty="0" err="1">
                <a:solidFill>
                  <a:schemeClr val="tx1"/>
                </a:solidFill>
              </a:rPr>
              <a:t>sth</a:t>
            </a:r>
            <a:r>
              <a:rPr lang="en-US" altLang="zh-CN" sz="2880" dirty="0">
                <a:solidFill>
                  <a:schemeClr val="tx1"/>
                </a:solidFill>
              </a:rPr>
              <a:t> to do </a:t>
            </a:r>
            <a:r>
              <a:rPr lang="en-US" altLang="zh-CN" sz="2880" dirty="0" err="1">
                <a:solidFill>
                  <a:schemeClr val="tx1"/>
                </a:solidFill>
              </a:rPr>
              <a:t>sth</a:t>
            </a:r>
            <a:r>
              <a:rPr lang="en-US" altLang="zh-CN" sz="2880" dirty="0">
                <a:solidFill>
                  <a:schemeClr val="tx1"/>
                </a:solidFill>
              </a:rPr>
              <a:t>          </a:t>
            </a:r>
            <a:r>
              <a:rPr lang="en-US" altLang="zh-CN" sz="2880" dirty="0" smtClean="0">
                <a:solidFill>
                  <a:schemeClr val="tx1"/>
                </a:solidFill>
              </a:rPr>
              <a:t>       </a:t>
            </a:r>
            <a:r>
              <a:rPr lang="zh-CN" altLang="en-US" sz="2880" dirty="0">
                <a:solidFill>
                  <a:schemeClr val="tx1"/>
                </a:solidFill>
              </a:rPr>
              <a:t>用某物去做某事</a:t>
            </a:r>
            <a:endParaRPr lang="zh-CN" altLang="en-US" sz="2880" dirty="0">
              <a:solidFill>
                <a:schemeClr val="tx1"/>
              </a:solidFill>
            </a:endParaRPr>
          </a:p>
          <a:p>
            <a:r>
              <a:rPr lang="en-US" altLang="zh-CN" sz="2880" dirty="0">
                <a:solidFill>
                  <a:schemeClr val="tx1"/>
                </a:solidFill>
              </a:rPr>
              <a:t>be used to doing            </a:t>
            </a:r>
            <a:r>
              <a:rPr lang="en-US" altLang="zh-CN" sz="2880" dirty="0" smtClean="0">
                <a:solidFill>
                  <a:schemeClr val="tx1"/>
                </a:solidFill>
              </a:rPr>
              <a:t>    </a:t>
            </a:r>
            <a:r>
              <a:rPr lang="zh-CN" altLang="en-US" sz="2880" dirty="0" smtClean="0">
                <a:solidFill>
                  <a:schemeClr val="tx1"/>
                </a:solidFill>
              </a:rPr>
              <a:t>现在</a:t>
            </a:r>
            <a:r>
              <a:rPr lang="zh-CN" altLang="en-US" sz="2880" dirty="0">
                <a:solidFill>
                  <a:schemeClr val="tx1"/>
                </a:solidFill>
              </a:rPr>
              <a:t>习惯做某事</a:t>
            </a:r>
            <a:endParaRPr lang="zh-CN" altLang="en-US" sz="2880" dirty="0">
              <a:solidFill>
                <a:schemeClr val="tx1"/>
              </a:solidFill>
            </a:endParaRPr>
          </a:p>
          <a:p>
            <a:r>
              <a:rPr lang="en-US" altLang="zh-CN" sz="2880" dirty="0">
                <a:solidFill>
                  <a:schemeClr val="tx1"/>
                </a:solidFill>
              </a:rPr>
              <a:t>be used to do </a:t>
            </a:r>
            <a:r>
              <a:rPr lang="en-US" altLang="zh-CN" sz="2880" dirty="0" err="1">
                <a:solidFill>
                  <a:schemeClr val="tx1"/>
                </a:solidFill>
              </a:rPr>
              <a:t>sth</a:t>
            </a:r>
            <a:r>
              <a:rPr lang="en-US" altLang="zh-CN" sz="2880" dirty="0">
                <a:solidFill>
                  <a:schemeClr val="tx1"/>
                </a:solidFill>
              </a:rPr>
              <a:t>          </a:t>
            </a:r>
            <a:r>
              <a:rPr lang="en-US" altLang="zh-CN" sz="2880" dirty="0" smtClean="0">
                <a:solidFill>
                  <a:schemeClr val="tx1"/>
                </a:solidFill>
              </a:rPr>
              <a:t>      </a:t>
            </a:r>
            <a:r>
              <a:rPr lang="zh-CN" altLang="en-US" sz="2880" dirty="0">
                <a:solidFill>
                  <a:schemeClr val="tx1"/>
                </a:solidFill>
              </a:rPr>
              <a:t>被用于做某事</a:t>
            </a:r>
            <a:endParaRPr lang="zh-CN" altLang="en-US" sz="2880" dirty="0">
              <a:solidFill>
                <a:schemeClr val="tx1"/>
              </a:solidFill>
            </a:endParaRPr>
          </a:p>
          <a:p>
            <a:r>
              <a:rPr lang="en-US" altLang="zh-CN" sz="2880" dirty="0">
                <a:solidFill>
                  <a:schemeClr val="tx1"/>
                </a:solidFill>
              </a:rPr>
              <a:t>be used for (doing) </a:t>
            </a:r>
            <a:r>
              <a:rPr lang="en-US" altLang="zh-CN" sz="2880" dirty="0" err="1">
                <a:solidFill>
                  <a:schemeClr val="tx1"/>
                </a:solidFill>
              </a:rPr>
              <a:t>sth</a:t>
            </a:r>
            <a:r>
              <a:rPr lang="en-US" altLang="zh-CN" sz="2880" dirty="0">
                <a:solidFill>
                  <a:schemeClr val="tx1"/>
                </a:solidFill>
              </a:rPr>
              <a:t>  </a:t>
            </a:r>
            <a:r>
              <a:rPr lang="en-US" altLang="zh-CN" sz="2880" dirty="0" smtClean="0">
                <a:solidFill>
                  <a:schemeClr val="tx1"/>
                </a:solidFill>
              </a:rPr>
              <a:t>     </a:t>
            </a:r>
            <a:r>
              <a:rPr lang="zh-CN" altLang="en-US" sz="2880" dirty="0" smtClean="0">
                <a:solidFill>
                  <a:schemeClr val="tx1"/>
                </a:solidFill>
              </a:rPr>
              <a:t>被</a:t>
            </a:r>
            <a:r>
              <a:rPr lang="zh-CN" altLang="en-US" sz="2880" dirty="0">
                <a:solidFill>
                  <a:schemeClr val="tx1"/>
                </a:solidFill>
              </a:rPr>
              <a:t>用于（做）某事</a:t>
            </a:r>
            <a:endParaRPr lang="zh-CN" altLang="en-US" sz="288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715209" y="4194584"/>
            <a:ext cx="1889760" cy="607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1pPr>
            <a:lvl2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2pPr>
            <a:lvl3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3pPr>
            <a:lvl4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4pPr>
            <a:lvl5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9pPr>
          </a:lstStyle>
          <a:p>
            <a:pPr>
              <a:buClr>
                <a:schemeClr val="tx1"/>
              </a:buClr>
            </a:pPr>
            <a:r>
              <a:rPr lang="en-US" altLang="zh-CN" sz="3360" dirty="0">
                <a:solidFill>
                  <a:srgbClr val="0066CC"/>
                </a:solidFill>
                <a:sym typeface="宋体" panose="02010600030101010101" pitchFamily="2" charset="-122"/>
              </a:rPr>
              <a:t>【</a:t>
            </a:r>
            <a:r>
              <a:rPr lang="zh-CN" altLang="en-US" sz="3360" dirty="0">
                <a:solidFill>
                  <a:srgbClr val="0000FF"/>
                </a:solidFill>
                <a:sym typeface="宋体" panose="02010600030101010101" pitchFamily="2" charset="-122"/>
              </a:rPr>
              <a:t>拓展</a:t>
            </a:r>
            <a:r>
              <a:rPr lang="en-US" altLang="zh-CN" sz="3360" dirty="0">
                <a:solidFill>
                  <a:srgbClr val="0066CC"/>
                </a:solidFill>
                <a:sym typeface="宋体" panose="02010600030101010101" pitchFamily="2" charset="-122"/>
              </a:rPr>
              <a:t>】</a:t>
            </a:r>
            <a:endParaRPr lang="zh-CN" altLang="en-US" sz="336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0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10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0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0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0019" grpId="0" bldLvl="0" animBg="1"/>
      <p:bldP spid="2" grpId="0" bldLvl="0" animBg="1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直接连接符 509961"/>
          <p:cNvSpPr>
            <a:spLocks noChangeShapeType="1"/>
          </p:cNvSpPr>
          <p:nvPr/>
        </p:nvSpPr>
        <p:spPr bwMode="auto">
          <a:xfrm>
            <a:off x="2726056" y="920750"/>
            <a:ext cx="129540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sz="2160"/>
          </a:p>
        </p:txBody>
      </p:sp>
      <p:sp>
        <p:nvSpPr>
          <p:cNvPr id="3" name="矩形 2"/>
          <p:cNvSpPr/>
          <p:nvPr/>
        </p:nvSpPr>
        <p:spPr>
          <a:xfrm>
            <a:off x="1695450" y="875401"/>
            <a:ext cx="6957060" cy="53403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>
            <a:spAutoFit/>
          </a:bodyPr>
          <a:lstStyle/>
          <a:p>
            <a:pPr marL="457200" indent="-457200">
              <a:buClr>
                <a:schemeClr val="tx1"/>
              </a:buClr>
            </a:pPr>
            <a:r>
              <a:rPr lang="en-US" altLang="zh-CN" sz="2880" kern="0" dirty="0">
                <a:solidFill>
                  <a:srgbClr val="000000"/>
                </a:solidFill>
                <a:ea typeface="+mn-ea"/>
                <a:cs typeface="Times New Roman" panose="02020603050405020304" pitchFamily="18" charset="0"/>
                <a:sym typeface="+mn-ea"/>
              </a:rPr>
              <a:t>go outside  </a:t>
            </a:r>
            <a:r>
              <a:rPr lang="zh-CN" altLang="en-US" sz="2880" kern="0" dirty="0">
                <a:solidFill>
                  <a:srgbClr val="000000"/>
                </a:solidFill>
                <a:ea typeface="+mn-ea"/>
                <a:cs typeface="Times New Roman" panose="02020603050405020304" pitchFamily="18" charset="0"/>
                <a:sym typeface="+mn-ea"/>
              </a:rPr>
              <a:t>外出 </a:t>
            </a:r>
            <a:endParaRPr lang="zh-CN" altLang="en-US" sz="2880" noProof="1">
              <a:solidFill>
                <a:schemeClr val="tx1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664214" y="3256181"/>
            <a:ext cx="6957060" cy="1685925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80" dirty="0"/>
              <a:t>at </a:t>
            </a:r>
            <a:r>
              <a:rPr lang="en-US" altLang="zh-CN" sz="2880" dirty="0">
                <a:solidFill>
                  <a:srgbClr val="000000"/>
                </a:solidFill>
              </a:rPr>
              <a:t>night </a:t>
            </a:r>
            <a:r>
              <a:rPr lang="en-US" altLang="zh-CN" sz="2880" dirty="0" smtClean="0">
                <a:solidFill>
                  <a:srgbClr val="000000"/>
                </a:solidFill>
              </a:rPr>
              <a:t>   </a:t>
            </a:r>
            <a:r>
              <a:rPr lang="zh-CN" altLang="en-US" sz="2880" dirty="0" smtClean="0">
                <a:solidFill>
                  <a:srgbClr val="000000"/>
                </a:solidFill>
              </a:rPr>
              <a:t>在</a:t>
            </a:r>
            <a:r>
              <a:rPr lang="zh-CN" altLang="en-US" sz="2880" dirty="0">
                <a:solidFill>
                  <a:srgbClr val="000000"/>
                </a:solidFill>
              </a:rPr>
              <a:t>晚上</a:t>
            </a:r>
            <a:endParaRPr lang="en-US" altLang="zh-CN" sz="2880" dirty="0">
              <a:solidFill>
                <a:srgbClr val="000000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2880" dirty="0"/>
              <a:t>on</a:t>
            </a:r>
            <a:r>
              <a:rPr lang="en-US" altLang="zh-CN" sz="2880" dirty="0">
                <a:solidFill>
                  <a:srgbClr val="000000"/>
                </a:solidFill>
              </a:rPr>
              <a:t> a clear night </a:t>
            </a:r>
            <a:r>
              <a:rPr lang="en-US" altLang="zh-CN" sz="2880" dirty="0" smtClean="0">
                <a:solidFill>
                  <a:srgbClr val="000000"/>
                </a:solidFill>
              </a:rPr>
              <a:t>  </a:t>
            </a:r>
            <a:r>
              <a:rPr lang="zh-CN" altLang="en-US" sz="2880" dirty="0">
                <a:solidFill>
                  <a:srgbClr val="000000"/>
                </a:solidFill>
              </a:rPr>
              <a:t>在一个晴朗的夜晚</a:t>
            </a:r>
            <a:r>
              <a:rPr lang="en-US" altLang="zh-CN" sz="2880" dirty="0"/>
              <a:t>         </a:t>
            </a:r>
            <a:endParaRPr lang="en-US" altLang="zh-CN" sz="2880" dirty="0"/>
          </a:p>
          <a:p>
            <a:pPr>
              <a:lnSpc>
                <a:spcPct val="120000"/>
              </a:lnSpc>
            </a:pPr>
            <a:r>
              <a:rPr lang="en-US" altLang="zh-CN" sz="2880" dirty="0"/>
              <a:t>on</a:t>
            </a:r>
            <a:r>
              <a:rPr lang="en-US" altLang="zh-CN" sz="2880" dirty="0">
                <a:solidFill>
                  <a:srgbClr val="000000"/>
                </a:solidFill>
              </a:rPr>
              <a:t> clear nights  </a:t>
            </a:r>
            <a:r>
              <a:rPr lang="en-US" altLang="zh-CN" sz="2880" dirty="0" smtClean="0">
                <a:solidFill>
                  <a:srgbClr val="000000"/>
                </a:solidFill>
              </a:rPr>
              <a:t>   </a:t>
            </a:r>
            <a:r>
              <a:rPr lang="zh-CN" altLang="en-US" sz="2880" dirty="0" smtClean="0">
                <a:solidFill>
                  <a:srgbClr val="000000"/>
                </a:solidFill>
              </a:rPr>
              <a:t>在</a:t>
            </a:r>
            <a:r>
              <a:rPr lang="zh-CN" altLang="en-US" sz="2880" dirty="0">
                <a:solidFill>
                  <a:srgbClr val="000000"/>
                </a:solidFill>
              </a:rPr>
              <a:t>晴朗的夜晚</a:t>
            </a:r>
            <a:r>
              <a:rPr lang="en-US" altLang="zh-CN" sz="2880" dirty="0">
                <a:solidFill>
                  <a:srgbClr val="000000"/>
                </a:solidFill>
              </a:rPr>
              <a:t> </a:t>
            </a:r>
            <a:endParaRPr lang="zh-CN" altLang="en-US" sz="2880" dirty="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37945" y="1527810"/>
            <a:ext cx="8690610" cy="11544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zh-CN" sz="2880" noProof="1">
                <a:solidFill>
                  <a:schemeClr val="tx1"/>
                </a:solidFill>
              </a:rPr>
              <a:t>e.g. </a:t>
            </a:r>
            <a:r>
              <a:rPr lang="en-US" altLang="zh-CN" sz="2880" noProof="1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zh-CN" sz="2880" kern="0" dirty="0">
                <a:solidFill>
                  <a:schemeClr val="tx1"/>
                </a:solidFill>
                <a:ea typeface="+mn-ea"/>
                <a:cs typeface="Times New Roman" panose="02020603050405020304" pitchFamily="18" charset="0"/>
                <a:sym typeface="+mn-ea"/>
              </a:rPr>
              <a:t>If you want to make a call, please go outside.</a:t>
            </a:r>
            <a:endParaRPr lang="en-US" altLang="zh-CN" sz="2880" kern="0" dirty="0">
              <a:solidFill>
                <a:schemeClr val="tx1"/>
              </a:solidFill>
              <a:ea typeface="+mn-ea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spcBef>
                <a:spcPts val="0"/>
              </a:spcBef>
              <a:buFontTx/>
              <a:buNone/>
              <a:defRPr/>
            </a:pPr>
            <a:r>
              <a:rPr lang="zh-CN" altLang="en-US" sz="2880" kern="0" dirty="0">
                <a:solidFill>
                  <a:srgbClr val="000000"/>
                </a:solidFill>
                <a:latin typeface="Comic Sans MS" panose="030F0702030302020204" pitchFamily="66" charset="0"/>
                <a:ea typeface="+mn-ea"/>
                <a:sym typeface="+mn-ea"/>
              </a:rPr>
              <a:t>      如果你想打电话，请到外面。 </a:t>
            </a:r>
            <a:r>
              <a:rPr lang="en-US" sz="2880" noProof="1">
                <a:solidFill>
                  <a:schemeClr val="tx1"/>
                </a:solidFill>
                <a:ea typeface="+mn-ea"/>
                <a:cs typeface="Times New Roman" panose="02020603050405020304" pitchFamily="18" charset="0"/>
                <a:sym typeface="+mn-ea"/>
              </a:rPr>
              <a:t>         </a:t>
            </a:r>
            <a:endParaRPr lang="en-US" altLang="zh-CN" sz="2880" noProof="1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anose="02010600030101010101" pitchFamily="2" charset="-122"/>
              <a:cs typeface="Times New Roman" panose="02020603050405020304" pitchFamily="18" charset="0"/>
              <a:sym typeface="Calibri" panose="020F050202020403020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173980" y="870424"/>
            <a:ext cx="1645920" cy="53403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2880" kern="0" dirty="0">
                <a:solidFill>
                  <a:srgbClr val="FF0000"/>
                </a:solidFill>
                <a:cs typeface="Times New Roman" panose="02020603050405020304" pitchFamily="18" charset="0"/>
              </a:rPr>
              <a:t>go inside</a:t>
            </a:r>
            <a:endParaRPr lang="zh-CN" altLang="en-US" sz="2880" kern="0" dirty="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pic>
        <p:nvPicPr>
          <p:cNvPr id="6" name="图片 5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2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矩形 628745"/>
          <p:cNvSpPr/>
          <p:nvPr/>
        </p:nvSpPr>
        <p:spPr>
          <a:xfrm>
            <a:off x="1120140" y="387985"/>
            <a:ext cx="9128760" cy="119888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b="1" noProof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It </a:t>
            </a:r>
            <a:r>
              <a:rPr lang="en-US" altLang="zh-CN" sz="3600" b="1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looked like</a:t>
            </a:r>
            <a:r>
              <a:rPr lang="en-US" altLang="zh-CN" sz="3600" b="1" dirty="0">
                <a:solidFill>
                  <a:srgbClr val="0066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black velvet </a:t>
            </a:r>
            <a:r>
              <a:rPr lang="en-US" altLang="zh-CN" sz="3600" b="1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with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a 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million</a:t>
            </a:r>
            <a:endParaRPr lang="en-US" altLang="zh-CN" sz="3600" b="1" dirty="0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pPr>
              <a:buFontTx/>
              <a:buNone/>
              <a:defRPr/>
            </a:pPr>
            <a:r>
              <a:rPr lang="en-US" altLang="zh-CN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diamonds 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on it.</a:t>
            </a:r>
            <a:endParaRPr lang="en-US" altLang="zh-CN" sz="3600" b="1" noProof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28748" name="矩形 628747"/>
          <p:cNvSpPr>
            <a:spLocks noChangeArrowheads="1"/>
          </p:cNvSpPr>
          <p:nvPr/>
        </p:nvSpPr>
        <p:spPr bwMode="auto">
          <a:xfrm>
            <a:off x="1300480" y="1873885"/>
            <a:ext cx="8446135" cy="6076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indent="-457200">
              <a:buClr>
                <a:schemeClr val="tx1"/>
              </a:buClr>
            </a:pPr>
            <a:r>
              <a:rPr lang="en-US" altLang="zh-CN" sz="2880" b="1" dirty="0" smtClean="0">
                <a:solidFill>
                  <a:srgbClr val="000000"/>
                </a:solidFill>
                <a:ea typeface="宋体" panose="02010600030101010101" pitchFamily="2" charset="-122"/>
              </a:rPr>
              <a:t>   look </a:t>
            </a:r>
            <a:r>
              <a:rPr lang="en-US" altLang="zh-CN" sz="2880" b="1" dirty="0">
                <a:solidFill>
                  <a:srgbClr val="000000"/>
                </a:solidFill>
                <a:ea typeface="宋体" panose="02010600030101010101" pitchFamily="2" charset="-122"/>
              </a:rPr>
              <a:t>like  </a:t>
            </a:r>
            <a:r>
              <a:rPr lang="zh-CN" altLang="en-US" sz="2880" b="1" dirty="0">
                <a:solidFill>
                  <a:srgbClr val="000000"/>
                </a:solidFill>
                <a:ea typeface="宋体" panose="02010600030101010101" pitchFamily="2" charset="-122"/>
              </a:rPr>
              <a:t>看起来</a:t>
            </a:r>
            <a:r>
              <a:rPr lang="zh-CN" altLang="en-US" sz="2880" b="1" dirty="0" smtClean="0">
                <a:solidFill>
                  <a:srgbClr val="000000"/>
                </a:solidFill>
                <a:ea typeface="宋体" panose="02010600030101010101" pitchFamily="2" charset="-122"/>
              </a:rPr>
              <a:t>像（外貌）</a:t>
            </a:r>
            <a:r>
              <a:rPr lang="zh-CN" altLang="en-US" sz="2880" b="1" dirty="0" smtClean="0">
                <a:solidFill>
                  <a:schemeClr val="tx1"/>
                </a:solidFill>
              </a:rPr>
              <a:t> </a:t>
            </a:r>
            <a:r>
              <a:rPr lang="zh-CN" altLang="en-US" sz="3360" b="1" dirty="0" smtClean="0"/>
              <a:t>≈</a:t>
            </a:r>
            <a:r>
              <a:rPr lang="en-US" altLang="zh-CN" sz="2880" b="1" dirty="0" smtClean="0">
                <a:solidFill>
                  <a:schemeClr val="tx1"/>
                </a:solidFill>
              </a:rPr>
              <a:t>   be like</a:t>
            </a:r>
            <a:r>
              <a:rPr lang="zh-CN" altLang="en-US" sz="2880" b="1" dirty="0" smtClean="0">
                <a:solidFill>
                  <a:schemeClr val="tx1"/>
                </a:solidFill>
              </a:rPr>
              <a:t>（性格）</a:t>
            </a:r>
            <a:endParaRPr lang="en-US" altLang="zh-CN" sz="2880" b="1" dirty="0">
              <a:solidFill>
                <a:schemeClr val="tx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16291" y="3279178"/>
            <a:ext cx="6185694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noProof="1">
                <a:solidFill>
                  <a:schemeClr val="tx1"/>
                </a:solidFill>
                <a:sym typeface="宋体" panose="02010600030101010101" pitchFamily="2" charset="-122"/>
              </a:rPr>
              <a:t>e.g.</a:t>
            </a:r>
            <a:r>
              <a:rPr lang="en-US" altLang="zh-CN" sz="2800" noProof="1">
                <a:solidFill>
                  <a:srgbClr val="0066CC"/>
                </a:solidFill>
                <a:sym typeface="宋体" panose="02010600030101010101" pitchFamily="2" charset="-122"/>
              </a:rPr>
              <a:t>  </a:t>
            </a:r>
            <a:r>
              <a:rPr lang="en-US" altLang="zh-CN" sz="2800" dirty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The cloud </a:t>
            </a:r>
            <a:r>
              <a:rPr lang="en-US" altLang="zh-CN" sz="2800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looks like</a:t>
            </a:r>
            <a:r>
              <a:rPr lang="en-US" altLang="zh-CN" sz="2800" dirty="0">
                <a:solidFill>
                  <a:srgbClr val="0066FF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800" dirty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 lion.</a:t>
            </a:r>
            <a:endParaRPr lang="zh-CN" altLang="en-US" sz="2800" dirty="0">
              <a:solidFill>
                <a:schemeClr val="tx1"/>
              </a:solidFill>
              <a:ea typeface="华文楷体" panose="02010600040101010101" charset="-122"/>
              <a:cs typeface="Times New Roman" panose="02020603050405020304" pitchFamily="18" charset="0"/>
            </a:endParaRPr>
          </a:p>
          <a:p>
            <a:r>
              <a:rPr lang="en-US" altLang="zh-CN" sz="2800" noProof="1">
                <a:solidFill>
                  <a:schemeClr val="tx1"/>
                </a:solidFill>
                <a:cs typeface="Times New Roman" panose="02020603050405020304" pitchFamily="18" charset="0"/>
              </a:rPr>
              <a:t>        </a:t>
            </a:r>
            <a:r>
              <a:rPr lang="zh-CN" altLang="en-US" sz="2800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  <a:sym typeface="+mn-ea"/>
              </a:rPr>
              <a:t>这云看起来像一头狮子。</a:t>
            </a:r>
            <a:r>
              <a:rPr lang="zh-CN" altLang="en-US" sz="2800" noProof="1">
                <a:solidFill>
                  <a:srgbClr val="0066CC"/>
                </a:solidFill>
                <a:cs typeface="Times New Roman" panose="02020603050405020304" pitchFamily="18" charset="0"/>
              </a:rPr>
              <a:t> </a:t>
            </a:r>
            <a:endParaRPr lang="zh-CN" altLang="en-US" sz="2800" noProof="1">
              <a:solidFill>
                <a:srgbClr val="0066CC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1325699" y="2651314"/>
            <a:ext cx="2159674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like :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介词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209462" y="4403784"/>
            <a:ext cx="8349616" cy="1316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</a:pPr>
            <a:r>
              <a:rPr lang="en-US" altLang="zh-CN" sz="384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like  v. 喜欢</a:t>
            </a:r>
            <a:endParaRPr lang="en-US" altLang="zh-CN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e.g. I </a:t>
            </a:r>
            <a:r>
              <a:rPr lang="en-US" altLang="zh-CN" sz="28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like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listening to English songs.</a:t>
            </a:r>
            <a:endParaRPr lang="zh-CN" altLang="en-US" sz="2800" b="1" dirty="0"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28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8748" grpId="0" bldLvl="0" animBg="1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文本框 616451"/>
          <p:cNvSpPr txBox="1"/>
          <p:nvPr/>
        </p:nvSpPr>
        <p:spPr>
          <a:xfrm>
            <a:off x="643255" y="412115"/>
            <a:ext cx="10246995" cy="119888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b="1" noProof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altLang="zh-CN" sz="3600" b="1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Once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I learnt a little about them, I 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soon wanted 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to </a:t>
            </a:r>
            <a:r>
              <a:rPr lang="en-US" altLang="zh-CN" sz="3600" b="1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find out</a:t>
            </a:r>
            <a:r>
              <a:rPr lang="en-US" altLang="zh-CN" sz="3600" b="1" dirty="0">
                <a:solidFill>
                  <a:srgbClr val="0066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...</a:t>
            </a:r>
            <a:endParaRPr lang="en-US" altLang="zh-CN" sz="3600" b="1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6" name="矩形 616454"/>
          <p:cNvSpPr>
            <a:spLocks noChangeArrowheads="1"/>
          </p:cNvSpPr>
          <p:nvPr/>
        </p:nvSpPr>
        <p:spPr bwMode="auto">
          <a:xfrm>
            <a:off x="1729740" y="2632075"/>
            <a:ext cx="8641080" cy="423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457200" indent="-457200">
              <a:buClr>
                <a:schemeClr val="tx1"/>
              </a:buClr>
            </a:pPr>
            <a:endParaRPr lang="zh-CN" altLang="zh-CN" sz="2160">
              <a:solidFill>
                <a:schemeClr val="tx1"/>
              </a:solidFill>
            </a:endParaRPr>
          </a:p>
        </p:txBody>
      </p:sp>
      <p:sp>
        <p:nvSpPr>
          <p:cNvPr id="616479" name="矩形 616478"/>
          <p:cNvSpPr/>
          <p:nvPr/>
        </p:nvSpPr>
        <p:spPr>
          <a:xfrm>
            <a:off x="462280" y="2940050"/>
            <a:ext cx="10610850" cy="9772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57200" indent="-457200">
              <a:buClr>
                <a:schemeClr val="tx1"/>
              </a:buClr>
            </a:pPr>
            <a:r>
              <a:rPr lang="en-US" altLang="zh-CN" sz="2880" noProof="1">
                <a:solidFill>
                  <a:schemeClr val="tx1"/>
                </a:solidFill>
              </a:rPr>
              <a:t>e.g.</a:t>
            </a:r>
            <a:r>
              <a:rPr lang="zh-CN" altLang="en-US" sz="2880" noProof="1">
                <a:solidFill>
                  <a:schemeClr val="tx1"/>
                </a:solidFill>
              </a:rPr>
              <a:t> </a:t>
            </a:r>
            <a:r>
              <a:rPr lang="en-US" altLang="zh-CN" sz="288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Once</a:t>
            </a:r>
            <a:r>
              <a:rPr lang="en-US" altLang="zh-CN" sz="2880" dirty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you are successful, you </a:t>
            </a:r>
            <a:r>
              <a:rPr lang="en-US" altLang="zh-CN" sz="2880" dirty="0" smtClean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will get </a:t>
            </a:r>
            <a:r>
              <a:rPr lang="en-US" altLang="zh-CN" sz="2880" dirty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some congratulations.</a:t>
            </a:r>
            <a:endParaRPr lang="zh-CN" altLang="en-US" sz="2880" dirty="0">
              <a:solidFill>
                <a:schemeClr val="tx1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457200" indent="-457200">
              <a:buClr>
                <a:schemeClr val="tx1"/>
              </a:buClr>
            </a:pPr>
            <a:r>
              <a:rPr lang="en-US" altLang="zh-CN" sz="2880" noProof="1">
                <a:solidFill>
                  <a:schemeClr val="tx1"/>
                </a:solidFill>
              </a:rPr>
              <a:t>        </a:t>
            </a:r>
            <a:r>
              <a:rPr lang="zh-CN" altLang="en-US" sz="288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一旦你成功了，你就会得到</a:t>
            </a:r>
            <a:r>
              <a:rPr lang="zh-CN" altLang="en-US" sz="288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一些</a:t>
            </a:r>
            <a:r>
              <a:rPr lang="zh-CN" altLang="en-US" sz="288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祝贺。</a:t>
            </a:r>
            <a:r>
              <a:rPr lang="en-US" altLang="zh-CN" sz="288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</a:t>
            </a:r>
            <a:endParaRPr lang="zh-CN" altLang="en-US" sz="2880" noProof="1">
              <a:solidFill>
                <a:schemeClr val="accent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962025" y="1610995"/>
            <a:ext cx="9610725" cy="1280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204" tIns="56388" rIns="108204" bIns="56388">
            <a:spAutoFit/>
          </a:bodyPr>
          <a:lstStyle>
            <a:lvl1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1pPr>
            <a:lvl2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2pPr>
            <a:lvl3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3pPr>
            <a:lvl4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4pPr>
            <a:lvl5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9pPr>
          </a:lstStyle>
          <a:p>
            <a:r>
              <a:rPr lang="zh-CN" altLang="en-US" sz="4800" dirty="0">
                <a:solidFill>
                  <a:srgbClr val="FF0066"/>
                </a:solidFill>
                <a:ea typeface="宋体" panose="02010600030101010101" pitchFamily="2" charset="-122"/>
              </a:rPr>
              <a:t> </a:t>
            </a:r>
            <a:r>
              <a:rPr lang="en-US" altLang="zh-CN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once</a:t>
            </a:r>
            <a:r>
              <a:rPr lang="zh-CN" altLang="en-US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是连词，意为</a:t>
            </a:r>
            <a:r>
              <a:rPr lang="en-US" altLang="zh-CN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“</a:t>
            </a:r>
            <a:r>
              <a:rPr lang="zh-CN" altLang="en-US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一旦</a:t>
            </a:r>
            <a:r>
              <a:rPr lang="en-US" altLang="zh-CN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”</a:t>
            </a:r>
            <a:r>
              <a:rPr lang="zh-CN" altLang="en-US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，在句中引导 时间状语从句，与</a:t>
            </a:r>
            <a:r>
              <a:rPr lang="en-US" altLang="zh-CN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as soon as</a:t>
            </a:r>
            <a:r>
              <a:rPr lang="zh-CN" altLang="en-US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意思相近。</a:t>
            </a:r>
            <a:endParaRPr lang="zh-CN" altLang="en-US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33801" name="文本框 24579"/>
          <p:cNvSpPr txBox="1">
            <a:spLocks noChangeArrowheads="1"/>
          </p:cNvSpPr>
          <p:nvPr/>
        </p:nvSpPr>
        <p:spPr bwMode="auto">
          <a:xfrm>
            <a:off x="5612131" y="3529013"/>
            <a:ext cx="309880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1pPr>
            <a:lvl2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2pPr>
            <a:lvl3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3pPr>
            <a:lvl4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4pPr>
            <a:lvl5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9pPr>
          </a:lstStyle>
          <a:p>
            <a:r>
              <a:rPr lang="zh-CN" altLang="en-US" sz="4800">
                <a:solidFill>
                  <a:schemeClr val="accent2"/>
                </a:solidFill>
                <a:ea typeface="宋体" panose="02010600030101010101" pitchFamily="2" charset="-122"/>
              </a:rPr>
              <a:t> </a:t>
            </a:r>
            <a:endParaRPr lang="zh-CN" altLang="en-US" sz="3360">
              <a:solidFill>
                <a:srgbClr val="FF00FF"/>
              </a:solidFill>
              <a:ea typeface="宋体" panose="02010600030101010101" pitchFamily="2" charset="-122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/>
        </p:nvSpPr>
        <p:spPr bwMode="auto">
          <a:xfrm>
            <a:off x="819296" y="3953744"/>
            <a:ext cx="1889760" cy="607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1pPr>
            <a:lvl2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2pPr>
            <a:lvl3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3pPr>
            <a:lvl4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4pPr>
            <a:lvl5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9pPr>
          </a:lstStyle>
          <a:p>
            <a:pPr>
              <a:buClr>
                <a:schemeClr val="tx1"/>
              </a:buClr>
            </a:pPr>
            <a:r>
              <a:rPr lang="en-US" altLang="zh-CN" sz="3360" dirty="0">
                <a:solidFill>
                  <a:srgbClr val="0066CC"/>
                </a:solidFill>
                <a:sym typeface="宋体" panose="02010600030101010101" pitchFamily="2" charset="-122"/>
              </a:rPr>
              <a:t>【</a:t>
            </a:r>
            <a:r>
              <a:rPr lang="zh-CN" altLang="en-US" sz="3360" dirty="0">
                <a:solidFill>
                  <a:srgbClr val="0000FF"/>
                </a:solidFill>
                <a:sym typeface="宋体" panose="02010600030101010101" pitchFamily="2" charset="-122"/>
              </a:rPr>
              <a:t>拓展</a:t>
            </a:r>
            <a:r>
              <a:rPr lang="en-US" altLang="zh-CN" sz="3360" dirty="0">
                <a:solidFill>
                  <a:srgbClr val="0066CC"/>
                </a:solidFill>
                <a:sym typeface="宋体" panose="02010600030101010101" pitchFamily="2" charset="-122"/>
              </a:rPr>
              <a:t>】</a:t>
            </a:r>
            <a:endParaRPr lang="zh-CN" altLang="en-US" sz="3360" dirty="0"/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2593340" y="3961130"/>
            <a:ext cx="8479155" cy="179768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defRPr/>
            </a:pPr>
            <a:r>
              <a:rPr lang="en-US" altLang="zh-CN" sz="336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have read the book </a:t>
            </a:r>
            <a:r>
              <a:rPr lang="en-US" altLang="zh-CN" sz="336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once</a:t>
            </a:r>
            <a:r>
              <a:rPr lang="en-US" altLang="zh-CN" sz="336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36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defRPr/>
            </a:pPr>
            <a:r>
              <a:rPr lang="en-US" altLang="zh-CN" sz="336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Once</a:t>
            </a:r>
            <a:r>
              <a:rPr lang="en-US" altLang="zh-CN" sz="336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he liked playing chess.</a:t>
            </a:r>
            <a:endParaRPr lang="en-US" altLang="zh-CN" sz="336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defRPr/>
            </a:pPr>
            <a:r>
              <a:rPr lang="en-US" altLang="zh-CN" sz="336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Once</a:t>
            </a:r>
            <a:r>
              <a:rPr lang="en-US" altLang="zh-CN" sz="336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you put your hand in it, you will get hurt.</a:t>
            </a:r>
            <a:endParaRPr lang="zh-CN" altLang="en-US" sz="336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7651373" y="3986789"/>
            <a:ext cx="1257300" cy="607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36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cs typeface="Times New Roman" panose="02020603050405020304" pitchFamily="18" charset="0"/>
              </a:rPr>
              <a:t>一次</a:t>
            </a:r>
            <a:endParaRPr lang="zh-CN" altLang="en-US" sz="336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7825026" y="4581608"/>
            <a:ext cx="1257300" cy="607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36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cs typeface="Times New Roman" panose="02020603050405020304" pitchFamily="18" charset="0"/>
              </a:rPr>
              <a:t>曾经</a:t>
            </a:r>
            <a:endParaRPr lang="zh-CN" altLang="en-US" sz="336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  <a:cs typeface="Times New Roman" panose="02020603050405020304" pitchFamily="18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2708919" y="5758779"/>
            <a:ext cx="3505200" cy="607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36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cs typeface="Times New Roman" panose="02020603050405020304" pitchFamily="18" charset="0"/>
              </a:rPr>
              <a:t>一旦</a:t>
            </a:r>
            <a:r>
              <a:rPr lang="en-US" altLang="zh-CN" sz="336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cs typeface="Times New Roman" panose="02020603050405020304" pitchFamily="18" charset="0"/>
              </a:rPr>
              <a:t>…(</a:t>
            </a:r>
            <a:r>
              <a:rPr lang="zh-CN" altLang="en-US" sz="336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cs typeface="Times New Roman" panose="02020603050405020304" pitchFamily="18" charset="0"/>
              </a:rPr>
              <a:t>就</a:t>
            </a:r>
            <a:r>
              <a:rPr lang="en-US" altLang="zh-CN" sz="336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cs typeface="Times New Roman" panose="02020603050405020304" pitchFamily="18" charset="0"/>
              </a:rPr>
              <a:t>…)</a:t>
            </a:r>
            <a:endParaRPr lang="zh-CN" altLang="en-US" sz="336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164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164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1" grpId="0" bldLvl="0" animBg="1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直接连接符 509961"/>
          <p:cNvSpPr>
            <a:spLocks noChangeShapeType="1"/>
          </p:cNvSpPr>
          <p:nvPr/>
        </p:nvSpPr>
        <p:spPr bwMode="auto">
          <a:xfrm>
            <a:off x="2985136" y="1208088"/>
            <a:ext cx="129540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sz="2160"/>
          </a:p>
        </p:txBody>
      </p:sp>
      <p:sp>
        <p:nvSpPr>
          <p:cNvPr id="3" name="矩形 2"/>
          <p:cNvSpPr/>
          <p:nvPr/>
        </p:nvSpPr>
        <p:spPr>
          <a:xfrm>
            <a:off x="1343472" y="591625"/>
            <a:ext cx="6567130" cy="97726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>
            <a:spAutoFit/>
          </a:bodyPr>
          <a:lstStyle/>
          <a:p>
            <a:pPr marL="457200" indent="-457200">
              <a:buClr>
                <a:schemeClr val="tx1"/>
              </a:buClr>
            </a:pPr>
            <a:r>
              <a:rPr lang="en-US" sz="2880" kern="0" dirty="0" smtClean="0">
                <a:solidFill>
                  <a:srgbClr val="000000"/>
                </a:solidFill>
                <a:ea typeface="+mn-ea"/>
                <a:cs typeface="Times New Roman" panose="02020603050405020304" pitchFamily="18" charset="0"/>
                <a:sym typeface="+mn-ea"/>
              </a:rPr>
              <a:t>    a little</a:t>
            </a:r>
            <a:r>
              <a:rPr lang="en-US" altLang="zh-CN" sz="2880" kern="0" dirty="0" smtClean="0">
                <a:solidFill>
                  <a:srgbClr val="000000"/>
                </a:solidFill>
                <a:ea typeface="+mn-ea"/>
                <a:cs typeface="Times New Roman" panose="02020603050405020304" pitchFamily="18" charset="0"/>
                <a:sym typeface="+mn-ea"/>
              </a:rPr>
              <a:t> / more </a:t>
            </a:r>
            <a:r>
              <a:rPr lang="en-US" altLang="zh-CN" sz="2880" kern="0" dirty="0">
                <a:solidFill>
                  <a:srgbClr val="000000"/>
                </a:solidFill>
                <a:ea typeface="+mn-ea"/>
                <a:cs typeface="Times New Roman" panose="02020603050405020304" pitchFamily="18" charset="0"/>
                <a:sym typeface="+mn-ea"/>
              </a:rPr>
              <a:t>and </a:t>
            </a:r>
            <a:r>
              <a:rPr lang="en-US" altLang="zh-CN" sz="2880" kern="0" dirty="0" smtClean="0">
                <a:solidFill>
                  <a:srgbClr val="000000"/>
                </a:solidFill>
                <a:ea typeface="+mn-ea"/>
                <a:cs typeface="Times New Roman" panose="02020603050405020304" pitchFamily="18" charset="0"/>
                <a:sym typeface="+mn-ea"/>
              </a:rPr>
              <a:t>more  </a:t>
            </a:r>
            <a:r>
              <a:rPr lang="zh-CN" altLang="en-US" sz="2880" kern="0" dirty="0" smtClean="0">
                <a:solidFill>
                  <a:srgbClr val="000000"/>
                </a:solidFill>
                <a:ea typeface="+mn-ea"/>
                <a:cs typeface="Times New Roman" panose="02020603050405020304" pitchFamily="18" charset="0"/>
                <a:sym typeface="+mn-ea"/>
              </a:rPr>
              <a:t>（</a:t>
            </a:r>
            <a:r>
              <a:rPr lang="zh-CN" altLang="en-US" sz="2880" kern="0" dirty="0" smtClean="0">
                <a:solidFill>
                  <a:srgbClr val="000000"/>
                </a:solidFill>
                <a:cs typeface="Times New Roman" panose="02020603050405020304" pitchFamily="18" charset="0"/>
                <a:sym typeface="+mn-ea"/>
              </a:rPr>
              <a:t>代词</a:t>
            </a:r>
            <a:r>
              <a:rPr lang="zh-CN" altLang="en-US" sz="2880" kern="0" dirty="0" smtClean="0">
                <a:solidFill>
                  <a:srgbClr val="000000"/>
                </a:solidFill>
                <a:ea typeface="+mn-ea"/>
                <a:cs typeface="Times New Roman" panose="02020603050405020304" pitchFamily="18" charset="0"/>
                <a:sym typeface="+mn-ea"/>
              </a:rPr>
              <a:t>）</a:t>
            </a:r>
            <a:endParaRPr lang="en-US" altLang="zh-CN" sz="2880" kern="0" dirty="0" smtClean="0">
              <a:solidFill>
                <a:srgbClr val="000000"/>
              </a:solidFill>
              <a:ea typeface="+mn-ea"/>
              <a:cs typeface="Times New Roman" panose="02020603050405020304" pitchFamily="18" charset="0"/>
              <a:sym typeface="+mn-ea"/>
            </a:endParaRPr>
          </a:p>
          <a:p>
            <a:pPr marL="457200" indent="-457200">
              <a:buClr>
                <a:schemeClr val="tx1"/>
              </a:buClr>
            </a:pPr>
            <a:r>
              <a:rPr lang="en-US" altLang="zh-CN" sz="2880" kern="0" dirty="0" smtClean="0">
                <a:solidFill>
                  <a:srgbClr val="000000"/>
                </a:solidFill>
                <a:cs typeface="Times New Roman" panose="02020603050405020304" pitchFamily="18" charset="0"/>
                <a:sym typeface="+mn-ea"/>
              </a:rPr>
              <a:t>=  </a:t>
            </a:r>
            <a:r>
              <a:rPr lang="en-US" altLang="zh-CN" sz="2880" kern="0" dirty="0" smtClean="0">
                <a:solidFill>
                  <a:srgbClr val="000000"/>
                </a:solidFill>
                <a:ea typeface="+mn-ea"/>
                <a:cs typeface="Times New Roman" panose="02020603050405020304" pitchFamily="18" charset="0"/>
                <a:sym typeface="+mn-ea"/>
              </a:rPr>
              <a:t>a little / more </a:t>
            </a:r>
            <a:r>
              <a:rPr lang="en-US" altLang="zh-CN" sz="2880" kern="0" dirty="0">
                <a:solidFill>
                  <a:srgbClr val="000000"/>
                </a:solidFill>
                <a:ea typeface="+mn-ea"/>
                <a:cs typeface="Times New Roman" panose="02020603050405020304" pitchFamily="18" charset="0"/>
                <a:sym typeface="+mn-ea"/>
              </a:rPr>
              <a:t>and more </a:t>
            </a:r>
            <a:r>
              <a:rPr lang="en-US" altLang="zh-CN" sz="2880" kern="0" dirty="0" smtClean="0">
                <a:solidFill>
                  <a:srgbClr val="000000"/>
                </a:solidFill>
                <a:ea typeface="+mn-ea"/>
                <a:cs typeface="Times New Roman" panose="02020603050405020304" pitchFamily="18" charset="0"/>
                <a:sym typeface="+mn-ea"/>
              </a:rPr>
              <a:t>knowledge</a:t>
            </a:r>
            <a:endParaRPr lang="en-US" altLang="zh-CN" sz="2880" kern="0" dirty="0">
              <a:solidFill>
                <a:srgbClr val="000000"/>
              </a:solidFill>
              <a:ea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343472" y="1916899"/>
            <a:ext cx="6375036" cy="622935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80" dirty="0">
                <a:solidFill>
                  <a:schemeClr val="tx1"/>
                </a:solidFill>
                <a:ea typeface="宋体" panose="02010600030101010101" pitchFamily="2" charset="-122"/>
              </a:rPr>
              <a:t>find </a:t>
            </a:r>
            <a:r>
              <a:rPr lang="en-US" altLang="zh-CN" sz="2880" dirty="0" smtClean="0">
                <a:solidFill>
                  <a:schemeClr val="tx1"/>
                </a:solidFill>
                <a:ea typeface="宋体" panose="02010600030101010101" pitchFamily="2" charset="-122"/>
              </a:rPr>
              <a:t>out </a:t>
            </a:r>
            <a:r>
              <a:rPr lang="zh-CN" altLang="en-US" sz="2880" dirty="0" smtClean="0">
                <a:solidFill>
                  <a:schemeClr val="tx1"/>
                </a:solidFill>
                <a:ea typeface="宋体" panose="02010600030101010101" pitchFamily="2" charset="-122"/>
              </a:rPr>
              <a:t>意为“</a:t>
            </a:r>
            <a:r>
              <a:rPr lang="zh-CN" altLang="en-US" sz="2880" dirty="0">
                <a:ea typeface="宋体" panose="02010600030101010101" pitchFamily="2" charset="-122"/>
              </a:rPr>
              <a:t>查明，弄清（情况）</a:t>
            </a:r>
            <a:r>
              <a:rPr lang="zh-CN" altLang="en-US" sz="2880" dirty="0" smtClean="0">
                <a:solidFill>
                  <a:schemeClr val="tx1"/>
                </a:solidFill>
                <a:ea typeface="宋体" panose="02010600030101010101" pitchFamily="2" charset="-122"/>
              </a:rPr>
              <a:t>”</a:t>
            </a:r>
            <a:endParaRPr lang="en-US" altLang="zh-CN" sz="2880" dirty="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43472" y="2973618"/>
            <a:ext cx="7863840" cy="1463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>
              <a:lnSpc>
                <a:spcPct val="120000"/>
              </a:lnSpc>
              <a:spcBef>
                <a:spcPts val="0"/>
              </a:spcBef>
              <a:buFontTx/>
              <a:buNone/>
              <a:defRPr/>
            </a:pPr>
            <a:r>
              <a:rPr lang="en-US" altLang="zh-CN" sz="3600" noProof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  </a:t>
            </a:r>
            <a:r>
              <a:rPr lang="en-US" altLang="zh-CN" sz="3600" kern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 want to find out the truth.</a:t>
            </a:r>
            <a:endParaRPr lang="en-US" altLang="zh-CN" sz="3600" kern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spcBef>
                <a:spcPts val="0"/>
              </a:spcBef>
              <a:buFontTx/>
              <a:buNone/>
              <a:defRPr/>
            </a:pPr>
            <a:r>
              <a:rPr lang="zh-CN" altLang="en-US" sz="36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我想查明真相。</a:t>
            </a:r>
            <a:r>
              <a:rPr lang="zh-CN" altLang="en-US" sz="3840" kern="0" dirty="0">
                <a:solidFill>
                  <a:srgbClr val="000000"/>
                </a:solidFill>
                <a:latin typeface="Comic Sans MS" panose="030F0702030302020204" pitchFamily="66" charset="0"/>
                <a:sym typeface="+mn-ea"/>
              </a:rPr>
              <a:t> </a:t>
            </a:r>
            <a:r>
              <a:rPr lang="en-US" sz="3840" noProof="1">
                <a:solidFill>
                  <a:schemeClr val="tx1"/>
                </a:solidFill>
                <a:cs typeface="Times New Roman" panose="02020603050405020304" pitchFamily="18" charset="0"/>
                <a:sym typeface="+mn-ea"/>
              </a:rPr>
              <a:t>         </a:t>
            </a:r>
            <a:endParaRPr lang="en-US" altLang="zh-CN" sz="3840" noProof="1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anose="02010600030101010101" pitchFamily="2" charset="-122"/>
              <a:cs typeface="Times New Roman" panose="02020603050405020304" pitchFamily="18" charset="0"/>
              <a:sym typeface="Calibri" panose="020F0502020204030204" charset="0"/>
            </a:endParaRPr>
          </a:p>
        </p:txBody>
      </p:sp>
      <p:pic>
        <p:nvPicPr>
          <p:cNvPr id="2" name="图片 1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1049655" y="604520"/>
            <a:ext cx="10092055" cy="6451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5.I host a TV </a:t>
            </a:r>
            <a:r>
              <a:rPr lang="en-US" altLang="zh-CN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programme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6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called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Sky at Night.</a:t>
            </a:r>
            <a:endParaRPr lang="en-US" altLang="zh-CN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1462087" y="2392085"/>
            <a:ext cx="6825616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TV </a:t>
            </a:r>
            <a:r>
              <a:rPr lang="en-US" altLang="zh-CN" sz="2800" b="1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programme</a:t>
            </a:r>
            <a:r>
              <a:rPr lang="en-US" altLang="zh-CN" sz="2800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called</a:t>
            </a:r>
            <a:r>
              <a:rPr lang="en-US" altLang="zh-CN" sz="2800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....</a:t>
            </a:r>
            <a:endParaRPr lang="en-US" altLang="zh-CN" sz="2800" b="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1487185" y="3186362"/>
            <a:ext cx="5855970" cy="607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3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一个叫</a:t>
            </a:r>
            <a:r>
              <a:rPr lang="en-US" altLang="zh-CN" sz="33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 </a:t>
            </a:r>
            <a:r>
              <a:rPr lang="zh-CN" altLang="en-US" sz="33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的男孩</a:t>
            </a:r>
            <a:endParaRPr lang="zh-CN" altLang="en-US" sz="336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1602701" y="3912340"/>
            <a:ext cx="5097780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boy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called</a:t>
            </a:r>
            <a:r>
              <a:rPr lang="en-US" altLang="zh-CN" sz="2800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Tim</a:t>
            </a:r>
            <a:endParaRPr lang="en-US" altLang="zh-CN" sz="2800" b="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1462087" y="1691386"/>
            <a:ext cx="3914775" cy="607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360" dirty="0">
                <a:latin typeface="Comic Sans MS" panose="030F0702030302020204" pitchFamily="66" charset="0"/>
              </a:rPr>
              <a:t>一个叫</a:t>
            </a:r>
            <a:r>
              <a:rPr lang="en-US" altLang="zh-CN" sz="3360" dirty="0">
                <a:latin typeface="Comic Sans MS" panose="030F0702030302020204" pitchFamily="66" charset="0"/>
              </a:rPr>
              <a:t>...</a:t>
            </a:r>
            <a:r>
              <a:rPr lang="zh-CN" altLang="en-US" sz="3360" dirty="0">
                <a:latin typeface="Comic Sans MS" panose="030F0702030302020204" pitchFamily="66" charset="0"/>
              </a:rPr>
              <a:t>的电视节目</a:t>
            </a:r>
            <a:endParaRPr lang="zh-CN" altLang="en-US" sz="3360" dirty="0">
              <a:latin typeface="Comic Sans MS" panose="030F0702030302020204" pitchFamily="66" charset="0"/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bldLvl="0" animBg="1"/>
      <p:bldP spid="27651" grpId="0" bldLvl="0" animBg="1"/>
      <p:bldP spid="27652" grpId="0" bldLvl="0" autoUpdateAnimBg="0"/>
      <p:bldP spid="27653" grpId="0" bldLvl="0" animBg="1" autoUpdateAnimBg="0"/>
      <p:bldP spid="2765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矩形 620546"/>
          <p:cNvSpPr/>
          <p:nvPr/>
        </p:nvSpPr>
        <p:spPr>
          <a:xfrm>
            <a:off x="1052195" y="318135"/>
            <a:ext cx="10021570" cy="119888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6. I </a:t>
            </a:r>
            <a:r>
              <a:rPr lang="en-US" altLang="zh-CN" sz="3600" b="1" dirty="0" smtClean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use</a:t>
            </a:r>
            <a:r>
              <a:rPr lang="en-US" altLang="zh-CN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my knowledge </a:t>
            </a:r>
            <a:r>
              <a:rPr lang="en-US" altLang="zh-CN" sz="3600" b="1" dirty="0" smtClean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to</a:t>
            </a:r>
            <a:r>
              <a:rPr lang="en-US" altLang="zh-CN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tell people about the stars </a:t>
            </a:r>
            <a:r>
              <a:rPr lang="en-US" altLang="zh-CN" sz="3600" b="1" dirty="0" smtClean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in a lively way</a:t>
            </a:r>
            <a:r>
              <a:rPr lang="en-US" altLang="zh-CN" sz="3600" dirty="0" smtClean="0">
                <a:solidFill>
                  <a:srgbClr val="0066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  <a:endParaRPr lang="zh-CN" altLang="en-US" sz="3600" b="1" noProof="1">
              <a:solidFill>
                <a:srgbClr val="0066FF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20556" name="矩形 620555"/>
          <p:cNvSpPr/>
          <p:nvPr/>
        </p:nvSpPr>
        <p:spPr>
          <a:xfrm>
            <a:off x="824865" y="1463040"/>
            <a:ext cx="10615295" cy="22879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use sth. to do sth.     </a:t>
            </a:r>
            <a:r>
              <a:rPr lang="zh-CN" altLang="en-US" sz="2800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用某物做某事。其中动词不定式短语做目的状语</a:t>
            </a:r>
            <a:r>
              <a:rPr lang="zh-CN" altLang="en-US" sz="2800" noProof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  <a:endParaRPr lang="zh-CN" altLang="en-US" sz="2800" noProof="1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80" noProof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  </a:t>
            </a:r>
            <a:r>
              <a:rPr lang="en-US" altLang="zh-CN" sz="288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I </a:t>
            </a:r>
            <a:r>
              <a:rPr lang="en-US" altLang="zh-CN" sz="2880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use my </a:t>
            </a:r>
            <a:r>
              <a:rPr lang="en-US" altLang="zh-CN" sz="288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computer </a:t>
            </a:r>
            <a:r>
              <a:rPr lang="en-US" altLang="zh-CN" sz="2880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to solve a lot </a:t>
            </a:r>
            <a:r>
              <a:rPr lang="en-US" altLang="zh-CN" sz="288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of problems </a:t>
            </a:r>
            <a:r>
              <a:rPr lang="en-US" altLang="zh-CN" sz="2880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in </a:t>
            </a:r>
            <a:r>
              <a:rPr lang="en-US" altLang="zh-CN" sz="288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my work</a:t>
            </a:r>
            <a:r>
              <a:rPr lang="en-US" altLang="zh-CN" sz="2880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  <a:endParaRPr lang="en-US" altLang="zh-CN" sz="2880" dirty="0">
              <a:solidFill>
                <a:srgbClr val="0070C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400" noProof="1">
                <a:solidFill>
                  <a:schemeClr val="accent2"/>
                </a:solidFill>
              </a:rPr>
              <a:t>      </a:t>
            </a:r>
            <a:r>
              <a:rPr lang="en-US" altLang="zh-CN" sz="2400" noProof="1" smtClean="0">
                <a:solidFill>
                  <a:schemeClr val="accent2"/>
                </a:solidFill>
              </a:rPr>
              <a:t>   </a:t>
            </a:r>
            <a:r>
              <a:rPr lang="zh-CN" altLang="zh-CN" sz="2400" noProof="1">
                <a:solidFill>
                  <a:schemeClr val="accent2"/>
                </a:solidFill>
              </a:rPr>
              <a:t>我用电脑处理工作中的很多问题。</a:t>
            </a:r>
            <a:endParaRPr lang="zh-CN" altLang="en-US" sz="2400" noProof="1">
              <a:solidFill>
                <a:schemeClr val="accent2"/>
              </a:solidFill>
            </a:endParaRPr>
          </a:p>
          <a:p>
            <a:pPr marL="457200" indent="-457200">
              <a:buClr>
                <a:schemeClr val="tx1"/>
              </a:buClr>
            </a:pPr>
            <a:r>
              <a:rPr lang="zh-CN" altLang="en-US" sz="2160" noProof="1">
                <a:solidFill>
                  <a:schemeClr val="tx1"/>
                </a:solidFill>
              </a:rPr>
              <a:t>       </a:t>
            </a:r>
            <a:r>
              <a:rPr lang="en-US" altLang="zh-CN" sz="2160" noProof="1">
                <a:solidFill>
                  <a:schemeClr val="tx1"/>
                </a:solidFill>
              </a:rPr>
              <a:t> </a:t>
            </a:r>
            <a:endParaRPr lang="zh-CN" altLang="en-US" sz="2160" b="1" noProof="1">
              <a:solidFill>
                <a:schemeClr val="accent2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689100" y="3515360"/>
            <a:ext cx="7397115" cy="18630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880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in a lively way       </a:t>
            </a:r>
            <a:r>
              <a:rPr lang="zh-CN" altLang="en-US" sz="2880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用一种生动的方式</a:t>
            </a:r>
            <a:endParaRPr lang="zh-CN" altLang="en-US" sz="2880" noProof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en-US" altLang="zh-CN" sz="2880" noProof="1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lively: </a:t>
            </a:r>
            <a:r>
              <a:rPr lang="en-US" altLang="zh-CN" sz="2880" noProof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adj</a:t>
            </a:r>
            <a:r>
              <a:rPr lang="en-US" altLang="zh-CN" sz="2880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  </a:t>
            </a:r>
            <a:r>
              <a:rPr lang="en-US" altLang="zh-CN" sz="2880" noProof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      </a:t>
            </a:r>
            <a:r>
              <a:rPr lang="zh-CN" altLang="en-US" sz="2880" noProof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活泼</a:t>
            </a:r>
            <a:r>
              <a:rPr lang="zh-CN" altLang="en-US" sz="2880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的，生动的</a:t>
            </a:r>
            <a:endParaRPr lang="zh-CN" altLang="en-US" sz="2880" noProof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en-US" altLang="zh-CN" sz="2880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alive</a:t>
            </a:r>
            <a:r>
              <a:rPr lang="en-US" altLang="zh-CN" sz="2880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: adj.  </a:t>
            </a:r>
            <a:r>
              <a:rPr lang="en-US" altLang="zh-CN" sz="2880" noProof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        </a:t>
            </a:r>
            <a:r>
              <a:rPr lang="zh-CN" altLang="en-US" sz="2880" noProof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活着</a:t>
            </a:r>
            <a:r>
              <a:rPr lang="zh-CN" altLang="en-US" sz="2880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的，有生命的</a:t>
            </a:r>
            <a:endParaRPr lang="en-US" altLang="zh-CN" sz="2880" kern="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052830" y="5408295"/>
            <a:ext cx="8844915" cy="11544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en-US" altLang="zh-CN" sz="2880" noProof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  </a:t>
            </a:r>
            <a:r>
              <a:rPr lang="en-US" altLang="zh-CN" sz="2880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She is a </a:t>
            </a:r>
            <a:r>
              <a:rPr lang="en-US" altLang="zh-CN" sz="2880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lively</a:t>
            </a:r>
            <a:r>
              <a:rPr lang="en-US" altLang="zh-CN" sz="2880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child and popular with everyone.</a:t>
            </a:r>
            <a:endParaRPr lang="en-US" altLang="zh-CN" sz="2880" noProof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en-US" altLang="zh-CN" sz="2880" noProof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   The </a:t>
            </a:r>
            <a:r>
              <a:rPr lang="en-US" altLang="zh-CN" sz="2880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fish is still </a:t>
            </a:r>
            <a:r>
              <a:rPr lang="en-US" altLang="zh-CN" sz="2880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alive</a:t>
            </a:r>
            <a:r>
              <a:rPr lang="en-US" altLang="zh-CN" sz="2880" noProof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  <a:endParaRPr lang="en-US" altLang="zh-CN" sz="2880" noProof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0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0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0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0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20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53955" y="88900"/>
            <a:ext cx="1985645" cy="655955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6750050" y="2559050"/>
            <a:ext cx="3303905" cy="101409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rgbClr val="00B0F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4800" b="1" dirty="0">
                <a:solidFill>
                  <a:schemeClr val="tx2"/>
                </a:solidFill>
              </a:rPr>
              <a:t>Exercise</a:t>
            </a:r>
            <a:endParaRPr lang="en-US" altLang="zh-CN" sz="4800" b="1" dirty="0">
              <a:solidFill>
                <a:schemeClr val="tx2"/>
              </a:solidFill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831850" y="339725"/>
            <a:ext cx="10783570" cy="47078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Fill in the blanks.</a:t>
            </a:r>
            <a:endParaRPr lang="en-US" altLang="zh-CN" sz="2800" b="1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1. She h_____ a TV programme and many people like to watch it.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2.  My teachers all teach us in a l____  way. We enjoy them very much.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3. After thinking for a little while, we d______  to carry out the plan.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4. My friend Lily lives a_____ , but he doesn't feel lonely at all.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5. The party started at 8 p.m., and it l______ for two hours.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6. I am teacher now and I really enjoy it. I  want to make it as my c_____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03095" y="1191260"/>
            <a:ext cx="1064260" cy="52197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en-US" altLang="zh-CN" sz="280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hosts</a:t>
            </a:r>
            <a:endParaRPr lang="en-US" altLang="zh-CN" sz="280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414645" y="1891665"/>
            <a:ext cx="1094740" cy="52197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en-US" altLang="zh-CN" sz="280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lively</a:t>
            </a:r>
            <a:endParaRPr lang="en-US" altLang="zh-CN" sz="280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330315" y="2522220"/>
            <a:ext cx="1436370" cy="52197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en-US" altLang="zh-CN" sz="280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decide</a:t>
            </a:r>
            <a:endParaRPr lang="en-US" altLang="zh-CN" sz="280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245610" y="3168015"/>
            <a:ext cx="1169035" cy="52197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en-US" altLang="zh-CN" sz="280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alone</a:t>
            </a:r>
            <a:endParaRPr lang="en-US" altLang="zh-CN" sz="280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097905" y="3879215"/>
            <a:ext cx="1138555" cy="52197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en-US" altLang="zh-CN" sz="280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lasted</a:t>
            </a:r>
            <a:endParaRPr lang="en-US" altLang="zh-CN" sz="280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302875" y="4401185"/>
            <a:ext cx="1138555" cy="52197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en-US" altLang="zh-CN" sz="280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career</a:t>
            </a:r>
            <a:endParaRPr lang="en-US" altLang="zh-CN" sz="280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6" grpId="1" animBg="1"/>
      <p:bldP spid="7" grpId="0" bldLvl="0" animBg="1"/>
      <p:bldP spid="7" grpId="1" animBg="1"/>
      <p:bldP spid="8" grpId="0" bldLvl="0" animBg="1"/>
      <p:bldP spid="8" grpId="1" animBg="1"/>
      <p:bldP spid="9" grpId="0" bldLvl="0" animBg="1"/>
      <p:bldP spid="9" grpId="1" animBg="1"/>
      <p:bldP spid="10" grpId="0" bldLvl="0" animBg="1"/>
      <p:bldP spid="10" grpId="1" animBg="1"/>
      <p:bldP spid="2" grpId="0" bldLvl="0" animBg="1"/>
      <p:bldP spid="2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ext Box 5"/>
          <p:cNvSpPr txBox="1">
            <a:spLocks noChangeArrowheads="1"/>
          </p:cNvSpPr>
          <p:nvPr/>
        </p:nvSpPr>
        <p:spPr bwMode="auto">
          <a:xfrm>
            <a:off x="929007" y="257830"/>
            <a:ext cx="6400800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1pPr>
            <a:lvl2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2pPr>
            <a:lvl3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3pPr>
            <a:lvl4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4pPr>
            <a:lvl5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chemeClr val="tx2"/>
                </a:solidFill>
                <a:ea typeface="+mj-ea"/>
                <a:cs typeface="Times New Roman" panose="02020603050405020304" pitchFamily="18" charset="0"/>
                <a:sym typeface="+mn-ea"/>
              </a:rPr>
              <a:t>Complete the sentences.</a:t>
            </a:r>
            <a:endParaRPr lang="zh-CN" altLang="en-US" sz="3200" b="1" dirty="0">
              <a:solidFill>
                <a:srgbClr val="0070C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891" name="内容占位符 2"/>
          <p:cNvSpPr>
            <a:spLocks noGrp="1" noChangeArrowheads="1"/>
          </p:cNvSpPr>
          <p:nvPr/>
        </p:nvSpPr>
        <p:spPr bwMode="auto">
          <a:xfrm>
            <a:off x="929027" y="847165"/>
            <a:ext cx="10974704" cy="540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</a:pPr>
            <a:endParaRPr lang="en-US" altLang="zh-CN" sz="216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  <p:sp>
        <p:nvSpPr>
          <p:cNvPr id="37892" name="Rectangle 3"/>
          <p:cNvSpPr>
            <a:spLocks noGrp="1" noChangeArrowheads="1"/>
          </p:cNvSpPr>
          <p:nvPr/>
        </p:nvSpPr>
        <p:spPr bwMode="auto">
          <a:xfrm>
            <a:off x="997834" y="1087446"/>
            <a:ext cx="11189970" cy="550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15000"/>
              </a:spcBef>
            </a:pP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、在将来，我想成为一名老师。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1500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 want to be a teacher _____ _____ _____.</a:t>
            </a:r>
            <a:endParaRPr lang="en-US" altLang="zh-CN" sz="28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15000"/>
              </a:spcBef>
            </a:pP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、我曾经去河边游泳。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1500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 ____ ____ swim in the river.</a:t>
            </a:r>
            <a:endParaRPr lang="en-US" altLang="zh-CN" sz="28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15000"/>
              </a:spcBef>
            </a:pP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、他经常在星期天外出。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1500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He always </a:t>
            </a:r>
            <a:r>
              <a:rPr lang="en-US" altLang="zh-CN" sz="2800" dirty="0" smtClean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______ ______ 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on </a:t>
            </a:r>
            <a:r>
              <a:rPr lang="en-US" altLang="zh-CN" sz="2800" dirty="0" smtClean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Sundays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28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15000"/>
              </a:spcBef>
            </a:pP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、越来越多的人来这个博物馆参观。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1500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_____ _____ _____ people come to visit the museum.</a:t>
            </a:r>
            <a:endParaRPr lang="en-US" altLang="zh-CN" sz="28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15000"/>
              </a:spcBef>
            </a:pP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、那些星星看起来像闪闪发光的钻石。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1500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Those stars ______ ______ shining diamonds.</a:t>
            </a:r>
            <a:endParaRPr lang="en-US" altLang="zh-CN" sz="28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4519039" y="1616889"/>
            <a:ext cx="441960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1pPr>
            <a:lvl2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2pPr>
            <a:lvl3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3pPr>
            <a:lvl4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4pPr>
            <a:lvl5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9pPr>
          </a:lstStyle>
          <a:p>
            <a:r>
              <a:rPr lang="en-US" altLang="zh-CN" dirty="0">
                <a:ea typeface="宋体" panose="02010600030101010101" pitchFamily="2" charset="-122"/>
              </a:rPr>
              <a:t>in     the     future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1689100" y="2581910"/>
            <a:ext cx="143827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1pPr>
            <a:lvl2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2pPr>
            <a:lvl3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3pPr>
            <a:lvl4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4pPr>
            <a:lvl5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9pPr>
          </a:lstStyle>
          <a:p>
            <a:r>
              <a:rPr lang="en-US" altLang="zh-CN" dirty="0">
                <a:ea typeface="宋体" panose="02010600030101010101" pitchFamily="2" charset="-122"/>
              </a:rPr>
              <a:t>used  to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1385570" y="4484370"/>
            <a:ext cx="313372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1pPr>
            <a:lvl2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2pPr>
            <a:lvl3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3pPr>
            <a:lvl4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4pPr>
            <a:lvl5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9pPr>
          </a:lstStyle>
          <a:p>
            <a:r>
              <a:rPr lang="en-US" altLang="zh-CN" dirty="0">
                <a:ea typeface="宋体" panose="02010600030101010101" pitchFamily="2" charset="-122"/>
              </a:rPr>
              <a:t>More   and     more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3126740" y="5447665"/>
            <a:ext cx="228600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1pPr>
            <a:lvl2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2pPr>
            <a:lvl3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3pPr>
            <a:lvl4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4pPr>
            <a:lvl5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9pPr>
          </a:lstStyle>
          <a:p>
            <a:r>
              <a:rPr lang="en-US" altLang="zh-CN" dirty="0">
                <a:ea typeface="宋体" panose="02010600030101010101" pitchFamily="2" charset="-122"/>
              </a:rPr>
              <a:t>look      like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2985254" y="3550678"/>
            <a:ext cx="204089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1pPr>
            <a:lvl2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2pPr>
            <a:lvl3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3pPr>
            <a:lvl4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4pPr>
            <a:lvl5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9pPr>
          </a:lstStyle>
          <a:p>
            <a:r>
              <a:rPr lang="en-US" altLang="zh-CN" dirty="0">
                <a:ea typeface="宋体" panose="02010600030101010101" pitchFamily="2" charset="-122"/>
              </a:rPr>
              <a:t>goes  outside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  <p:bldP spid="32773" grpId="0"/>
      <p:bldP spid="32775" grpId="0"/>
      <p:bldP spid="32776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342265" y="163195"/>
            <a:ext cx="3303905" cy="101409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rgbClr val="00B0F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4800" b="1" dirty="0">
                <a:solidFill>
                  <a:schemeClr val="tx2"/>
                </a:solidFill>
              </a:rPr>
              <a:t>Homework</a:t>
            </a:r>
            <a:endParaRPr lang="en-US" altLang="zh-CN" sz="4800" b="1" dirty="0">
              <a:solidFill>
                <a:schemeClr val="tx2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73480" y="1830070"/>
            <a:ext cx="7334885" cy="20916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200000"/>
              </a:lnSpc>
            </a:pPr>
            <a:r>
              <a:rPr lang="en-US" altLang="zh-CN" sz="2800"/>
              <a:t>1. </a:t>
            </a:r>
            <a:r>
              <a:rPr lang="zh-CN" altLang="en-US" sz="2800"/>
              <a:t>再次思考如何将一个人的爱好发展成事业；</a:t>
            </a:r>
            <a:endParaRPr lang="zh-CN" altLang="en-US" sz="2800"/>
          </a:p>
          <a:p>
            <a:pPr>
              <a:lnSpc>
                <a:spcPct val="200000"/>
              </a:lnSpc>
            </a:pPr>
            <a:r>
              <a:rPr lang="en-US" altLang="zh-CN" sz="2800"/>
              <a:t>2. </a:t>
            </a:r>
            <a:r>
              <a:rPr lang="zh-CN" altLang="en-US" sz="2800"/>
              <a:t>完成双语报</a:t>
            </a:r>
            <a:r>
              <a:rPr lang="en-US" altLang="zh-CN" sz="2800"/>
              <a:t>Reading</a:t>
            </a:r>
            <a:r>
              <a:rPr lang="zh-CN" altLang="en-US" sz="2800"/>
              <a:t>部分；</a:t>
            </a:r>
            <a:endParaRPr lang="zh-CN" altLang="en-US" sz="2800"/>
          </a:p>
          <a:p>
            <a:r>
              <a:rPr lang="en-US" altLang="zh-CN"/>
              <a:t> </a:t>
            </a:r>
            <a:endParaRPr lang="en-US" altLang="zh-CN"/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3094990" y="1985645"/>
            <a:ext cx="4823460" cy="1957705"/>
          </a:xfrm>
        </p:spPr>
        <p:txBody>
          <a:bodyPr/>
          <a:lstStyle/>
          <a:p>
            <a:r>
              <a:rPr lang="en-US" altLang="zh-CN" sz="4800" smtClean="0"/>
              <a:t>Thank you!</a:t>
            </a:r>
            <a:endParaRPr lang="en-US" altLang="zh-CN" sz="4800" smtClean="0"/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8170" y="906780"/>
            <a:ext cx="2377440" cy="70993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572450_7*i*2"/>
  <p:tag name="KSO_WM_TEMPLATE_CATEGORY" val="custom"/>
  <p:tag name="KSO_WM_TEMPLATE_INDEX" val="572450"/>
  <p:tag name="KSO_WM_UNIT_INDEX" val="2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3018"/>
</p:tagLst>
</file>

<file path=ppt/tags/tag3.xml><?xml version="1.0" encoding="utf-8"?>
<p:tagLst xmlns:p="http://schemas.openxmlformats.org/presentationml/2006/main">
  <p:tag name="KSO_WM_TAG_VERSION" val="1.0"/>
  <p:tag name="KSO_WM_TEMPLATE_CATEGORY" val="custom"/>
  <p:tag name="KSO_WM_TEMPLATE_INDEX" val="20183018"/>
</p:tagLst>
</file>

<file path=ppt/tags/tag4.xml><?xml version="1.0" encoding="utf-8"?>
<p:tagLst xmlns:p="http://schemas.openxmlformats.org/presentationml/2006/main">
  <p:tag name="KSO_WM_TAG_VERSION" val="1.0"/>
  <p:tag name="KSO_WM_BEAUTIFY_FLAG" val="#wm#"/>
  <p:tag name="KSO_WM_COMBINE_RELATE_SLIDE_ID" val="background20181049_1"/>
  <p:tag name="KSO_WM_TEMPLATE_CATEGORY" val="custom"/>
  <p:tag name="KSO_WM_TEMPLATE_INDEX" val="20183018"/>
  <p:tag name="KSO_WM_TEMPLATE_SUBCATEGORY" val="combine"/>
  <p:tag name="KSO_WM_TEMPLATE_THUMBS_INDEX" val="1、4、5、6、11、12、15、18、22、26"/>
</p:tagLst>
</file>

<file path=ppt/tags/tag5.xml><?xml version="1.0" encoding="utf-8"?>
<p:tagLst xmlns:p="http://schemas.openxmlformats.org/presentationml/2006/main">
  <p:tag name="KSO_WM_UNIT_TYPE" val="a"/>
  <p:tag name="KSO_WM_UNIT_INDEX" val="1"/>
  <p:tag name="KSO_WM_UNIT_LAYERLEVEL" val="1"/>
  <p:tag name="KSO_WM_UNIT_VALUE" val="8"/>
  <p:tag name="KSO_WM_UNIT_ISCONTENTSTITLE" val="0"/>
  <p:tag name="KSO_WM_UNIT_HIGHLIGHT" val="0"/>
  <p:tag name="KSO_WM_UNIT_COMPATIBLE" val="0"/>
  <p:tag name="KSO_WM_UNIT_CLEAR" val="0"/>
  <p:tag name="KSO_WM_BEAUTIFY_FLAG" val="#wm#"/>
  <p:tag name="KSO_WM_TAG_VERSION" val="1.0"/>
  <p:tag name="KSO_WM_UNIT_PRESET_TEXT" val="儿童教育模板"/>
  <p:tag name="KSO_WM_TEMPLATE_CATEGORY" val="custom"/>
  <p:tag name="KSO_WM_TEMPLATE_INDEX" val="20183018"/>
  <p:tag name="KSO_WM_UNIT_ID" val="custom20183018_1*a*1"/>
  <p:tag name="KSO_WM_FULL_TEXT_BEAUTIFY_COPY_ID" val="2"/>
</p:tagLst>
</file>

<file path=ppt/tags/tag6.xml><?xml version="1.0" encoding="utf-8"?>
<p:tagLst xmlns:p="http://schemas.openxmlformats.org/presentationml/2006/main">
  <p:tag name="KSO_WM_TAG_VERSION" val="1.0"/>
  <p:tag name="KSO_WM_SLIDE_ITEM_CNT" val="1"/>
  <p:tag name="KSO_WM_SLIDE_LAYOUT" val="a"/>
  <p:tag name="KSO_WM_SLIDE_LAYOUT_CNT" val="1"/>
  <p:tag name="KSO_WM_SLIDE_TYPE" val="title"/>
  <p:tag name="KSO_WM_BEAUTIFY_FLAG" val="#wm#"/>
  <p:tag name="KSO_WM_COMBINE_RELATE_SLIDE_ID" val="background20181049_1"/>
  <p:tag name="KSO_WM_TEMPLATE_CATEGORY" val="custom"/>
  <p:tag name="KSO_WM_TEMPLATE_INDEX" val="20183018"/>
  <p:tag name="KSO_WM_SLIDE_ID" val="custom20183018_1"/>
  <p:tag name="KSO_WM_SLIDE_INDEX" val="1"/>
  <p:tag name="KSO_WM_TEMPLATE_SUBCATEGORY" val="combine"/>
  <p:tag name="KSO_WM_TEMPLATE_THUMBS_INDEX" val="1、4、5、6、11、12、15、18、22、26、"/>
</p:tagLst>
</file>

<file path=ppt/tags/tag7.xml><?xml version="1.0" encoding="utf-8"?>
<p:tagLst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3"/>
  <p:tag name="KSO_WM_UNIT_ISCONTENTSTITLE" val="1"/>
  <p:tag name="KSO_WM_UNIT_HIGHLIGHT" val="0"/>
  <p:tag name="KSO_WM_UNIT_COMPATIBLE" val="0"/>
  <p:tag name="KSO_WM_UNIT_CLEAR" val="0"/>
  <p:tag name="KSO_WM_UNIT_PRESET_TEXT" val="目 录"/>
  <p:tag name="KSO_WM_TEMPLATE_CATEGORY" val="custom"/>
  <p:tag name="KSO_WM_TEMPLATE_INDEX" val="20183018"/>
  <p:tag name="KSO_WM_DIAGRAM_GROUP_CODE" val="l1_1"/>
  <p:tag name="KSO_WM_UNIT_ID" val="custom20183018_8*a*1"/>
  <p:tag name="KSO_WM_UNIT_TEXT_FILL_FORE_SCHEMECOLOR_INDEX" val="6"/>
  <p:tag name="KSO_WM_UNIT_TEXT_FILL_TYPE" val="1"/>
  <p:tag name="KSO_WM_UNIT_USESOURCEFORMAT_APPLY" val="1"/>
</p:tagLst>
</file>

<file path=ppt/tags/tag8.xml><?xml version="1.0" encoding="utf-8"?>
<p:tagLst xmlns:p="http://schemas.openxmlformats.org/presentationml/2006/main">
  <p:tag name="KSO_WM_TAG_VERSION" val="1.0"/>
  <p:tag name="KSO_WM_BEAUTIFY_FLAG" val="#wm#"/>
  <p:tag name="KSO_WM_UNIT_TYPE" val="l_h_i"/>
  <p:tag name="KSO_WM_UNIT_INDEX" val="1_1_1"/>
  <p:tag name="KSO_WM_UNIT_LAYERLEVEL" val="1_1_1"/>
  <p:tag name="KSO_WM_TEMPLATE_CATEGORY" val="custom"/>
  <p:tag name="KSO_WM_TEMPLATE_INDEX" val="20183018"/>
  <p:tag name="KSO_WM_DIAGRAM_GROUP_CODE" val="l1-1"/>
  <p:tag name="KSO_WM_UNIT_ID" val="custom20183018_8*l_h_i*1_1_1"/>
  <p:tag name="KSO_WM_UNIT_LINE_FORE_SCHEMECOLOR_INDEX" val="5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9.xml><?xml version="1.0" encoding="utf-8"?>
<p:tagLst xmlns:p="http://schemas.openxmlformats.org/presentationml/2006/main">
  <p:tag name="KSO_WM_TAG_VERSION" val="1.0"/>
  <p:tag name="KSO_WM_BEAUTIFY_FLAG" val="#wm#"/>
  <p:tag name="KSO_WM_UNIT_ISCONTENTSTITLE" val="0"/>
  <p:tag name="KSO_WM_UNIT_TYPE" val="l_h_a"/>
  <p:tag name="KSO_WM_UNIT_INDEX" val="1_1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3018"/>
  <p:tag name="KSO_WM_DIAGRAM_GROUP_CODE" val="l1-1"/>
  <p:tag name="KSO_WM_UNIT_ID" val="custom20183018_8*l_h_a*1_1_1"/>
  <p:tag name="KSO_WM_UNIT_TEXT_FILL_FORE_SCHEMECOLOR_INDEX" val="13"/>
  <p:tag name="KSO_WM_UNIT_TEXT_FILL_TYPE" val="1"/>
  <p:tag name="KSO_WM_UNIT_USESOURCEFORMAT_APPLY" val="1"/>
</p:tagLst>
</file>

<file path=ppt/tags/tag10.xml><?xml version="1.0" encoding="utf-8"?>
<p:tagLst xmlns:p="http://schemas.openxmlformats.org/presentationml/2006/main">
  <p:tag name="KSO_WM_TAG_VERSION" val="1.0"/>
  <p:tag name="KSO_WM_BEAUTIFY_FLAG" val="#wm#"/>
  <p:tag name="KSO_WM_UNIT_TYPE" val="l_h_i"/>
  <p:tag name="KSO_WM_UNIT_INDEX" val="1_2_1"/>
  <p:tag name="KSO_WM_UNIT_LAYERLEVEL" val="1_1_1"/>
  <p:tag name="KSO_WM_TEMPLATE_CATEGORY" val="custom"/>
  <p:tag name="KSO_WM_TEMPLATE_INDEX" val="20183018"/>
  <p:tag name="KSO_WM_DIAGRAM_GROUP_CODE" val="l1-1"/>
  <p:tag name="KSO_WM_UNIT_ID" val="custom20183018_8*l_h_i*1_2_1"/>
  <p:tag name="KSO_WM_UNIT_LINE_FORE_SCHEMECOLOR_INDEX" val="5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11.xml><?xml version="1.0" encoding="utf-8"?>
<p:tagLst xmlns:p="http://schemas.openxmlformats.org/presentationml/2006/main">
  <p:tag name="KSO_WM_TAG_VERSION" val="1.0"/>
  <p:tag name="KSO_WM_BEAUTIFY_FLAG" val="#wm#"/>
  <p:tag name="KSO_WM_UNIT_ISCONTENTSTITLE" val="0"/>
  <p:tag name="KSO_WM_UNIT_TYPE" val="l_h_a"/>
  <p:tag name="KSO_WM_UNIT_INDEX" val="1_2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3018"/>
  <p:tag name="KSO_WM_DIAGRAM_GROUP_CODE" val="l1-1"/>
  <p:tag name="KSO_WM_UNIT_ID" val="custom20183018_8*l_h_a*1_2_1"/>
  <p:tag name="KSO_WM_UNIT_TEXT_FILL_FORE_SCHEMECOLOR_INDEX" val="13"/>
  <p:tag name="KSO_WM_UNIT_TEXT_FILL_TYPE" val="1"/>
  <p:tag name="KSO_WM_UNIT_USESOURCEFORMAT_APPLY" val="1"/>
</p:tagLst>
</file>

<file path=ppt/tags/tag12.xml><?xml version="1.0" encoding="utf-8"?>
<p:tagLst xmlns:p="http://schemas.openxmlformats.org/presentationml/2006/main">
  <p:tag name="KSO_WM_TAG_VERSION" val="1.0"/>
  <p:tag name="KSO_WM_BEAUTIFY_FLAG" val="#wm#"/>
  <p:tag name="KSO_WM_UNIT_TYPE" val="l_h_i"/>
  <p:tag name="KSO_WM_UNIT_INDEX" val="1_3_1"/>
  <p:tag name="KSO_WM_UNIT_LAYERLEVEL" val="1_1_1"/>
  <p:tag name="KSO_WM_TEMPLATE_CATEGORY" val="custom"/>
  <p:tag name="KSO_WM_TEMPLATE_INDEX" val="20183018"/>
  <p:tag name="KSO_WM_DIAGRAM_GROUP_CODE" val="l1-1"/>
  <p:tag name="KSO_WM_UNIT_ID" val="custom20183018_8*l_h_i*1_3_1"/>
  <p:tag name="KSO_WM_UNIT_LINE_FORE_SCHEMECOLOR_INDEX" val="5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13.xml><?xml version="1.0" encoding="utf-8"?>
<p:tagLst xmlns:p="http://schemas.openxmlformats.org/presentationml/2006/main">
  <p:tag name="KSO_WM_TAG_VERSION" val="1.0"/>
  <p:tag name="KSO_WM_BEAUTIFY_FLAG" val="#wm#"/>
  <p:tag name="KSO_WM_UNIT_ISCONTENTSTITLE" val="0"/>
  <p:tag name="KSO_WM_UNIT_TYPE" val="l_h_a"/>
  <p:tag name="KSO_WM_UNIT_INDEX" val="1_3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3018"/>
  <p:tag name="KSO_WM_DIAGRAM_GROUP_CODE" val="l1-1"/>
  <p:tag name="KSO_WM_UNIT_ID" val="custom20183018_8*l_h_a*1_3_1"/>
  <p:tag name="KSO_WM_UNIT_TEXT_FILL_FORE_SCHEMECOLOR_INDEX" val="13"/>
  <p:tag name="KSO_WM_UNIT_TEXT_FILL_TYPE" val="1"/>
  <p:tag name="KSO_WM_UNIT_USESOURCEFORMAT_APPLY" val="1"/>
</p:tagLst>
</file>

<file path=ppt/tags/tag14.xml><?xml version="1.0" encoding="utf-8"?>
<p:tagLst xmlns:p="http://schemas.openxmlformats.org/presentationml/2006/main">
  <p:tag name="KSO_WM_TAG_VERSION" val="1.0"/>
  <p:tag name="KSO_WM_BEAUTIFY_FLAG" val="#wm#"/>
  <p:tag name="KSO_WM_UNIT_TYPE" val="l_h_i"/>
  <p:tag name="KSO_WM_UNIT_INDEX" val="1_4_1"/>
  <p:tag name="KSO_WM_UNIT_LAYERLEVEL" val="1_1_1"/>
  <p:tag name="KSO_WM_TEMPLATE_CATEGORY" val="custom"/>
  <p:tag name="KSO_WM_TEMPLATE_INDEX" val="20183018"/>
  <p:tag name="KSO_WM_DIAGRAM_GROUP_CODE" val="l1-1"/>
  <p:tag name="KSO_WM_UNIT_ID" val="custom20183018_8*l_h_i*1_4_1"/>
  <p:tag name="KSO_WM_UNIT_LINE_FORE_SCHEMECOLOR_INDEX" val="5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15.xml><?xml version="1.0" encoding="utf-8"?>
<p:tagLst xmlns:p="http://schemas.openxmlformats.org/presentationml/2006/main">
  <p:tag name="KSO_WM_TAG_VERSION" val="1.0"/>
  <p:tag name="KSO_WM_BEAUTIFY_FLAG" val="#wm#"/>
  <p:tag name="KSO_WM_UNIT_ISCONTENTSTITLE" val="0"/>
  <p:tag name="KSO_WM_UNIT_TYPE" val="l_h_a"/>
  <p:tag name="KSO_WM_UNIT_INDEX" val="1_4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3018"/>
  <p:tag name="KSO_WM_DIAGRAM_GROUP_CODE" val="l1-1"/>
  <p:tag name="KSO_WM_UNIT_ID" val="custom20183018_8*l_h_a*1_4_1"/>
  <p:tag name="KSO_WM_UNIT_TEXT_FILL_FORE_SCHEMECOLOR_INDEX" val="13"/>
  <p:tag name="KSO_WM_UNIT_TEXT_FILL_TYPE" val="1"/>
  <p:tag name="KSO_WM_UNIT_USESOURCEFORMAT_APPLY" val="1"/>
</p:tagLst>
</file>

<file path=ppt/tags/tag16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3"/>
  <p:tag name="KSO_WM_TEMPLATE_CATEGORY" val="custom"/>
  <p:tag name="KSO_WM_TEMPLATE_INDEX" val="20183018"/>
  <p:tag name="KSO_WM_DIAGRAM_GROUP_CODE" val="l1_1"/>
  <p:tag name="KSO_WM_UNIT_ID" val="custom20183018_8*i*13"/>
  <p:tag name="KSO_WM_UNIT_TEXT_FILL_FORE_SCHEMECOLOR_INDEX" val="6"/>
  <p:tag name="KSO_WM_UNIT_TEXT_FILL_TYPE" val="1"/>
  <p:tag name="KSO_WM_UNIT_USESOURCEFORMAT_APPLY" val="1"/>
</p:tagLst>
</file>

<file path=ppt/tags/tag17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4"/>
  <p:tag name="KSO_WM_TEMPLATE_CATEGORY" val="custom"/>
  <p:tag name="KSO_WM_TEMPLATE_INDEX" val="20183018"/>
  <p:tag name="KSO_WM_DIAGRAM_GROUP_CODE" val="l1_1"/>
  <p:tag name="KSO_WM_UNIT_ID" val="custom20183018_8*i*14"/>
  <p:tag name="KSO_WM_UNIT_TEXT_FILL_FORE_SCHEMECOLOR_INDEX" val="6"/>
  <p:tag name="KSO_WM_UNIT_TEXT_FILL_TYPE" val="1"/>
  <p:tag name="KSO_WM_UNIT_USESOURCEFORMAT_APPLY" val="1"/>
</p:tagLst>
</file>

<file path=ppt/tags/tag18.xml><?xml version="1.0" encoding="utf-8"?>
<p:tagLst xmlns:p="http://schemas.openxmlformats.org/presentationml/2006/main">
  <p:tag name="KSO_WM_TAG_VERSION" val="1.0"/>
  <p:tag name="KSO_WM_SLIDE_ITEM_CNT" val="4"/>
  <p:tag name="KSO_WM_SLIDE_LAYOUT" val="a_l"/>
  <p:tag name="KSO_WM_SLIDE_LAYOUT_CNT" val="1_1"/>
  <p:tag name="KSO_WM_SLIDE_TYPE" val="contents"/>
  <p:tag name="KSO_WM_BEAUTIFY_FLAG" val="#wm#"/>
  <p:tag name="KSO_WM_COMBINE_RELATE_SLIDE_ID" val="custom20182088_8"/>
  <p:tag name="KSO_WM_TEMPLATE_CATEGORY" val="custom"/>
  <p:tag name="KSO_WM_TEMPLATE_INDEX" val="20183018"/>
  <p:tag name="KSO_WM_SLIDE_ID" val="custom20183018_8"/>
  <p:tag name="KSO_WM_SLIDE_INDEX" val="8"/>
  <p:tag name="KSO_WM_DIAGRAM_GROUP_CODE" val="l1-1"/>
  <p:tag name="KSO_WM_TEMPLATE_SUBCATEGORY" val="combine"/>
</p:tagLst>
</file>

<file path=ppt/tags/tag19.xml><?xml version="1.0" encoding="utf-8"?>
<p:tagLst xmlns:p="http://schemas.openxmlformats.org/presentationml/2006/main">
  <p:tag name="KSO_WM_TAG_VERSION" val="1.0"/>
  <p:tag name="KSO_WM_BEAUTIFY_FLAG" val="#wm#"/>
  <p:tag name="KSO_WM_UNIT_PRESET_TEXT_LEN" val="9"/>
  <p:tag name="KSO_WM_UNIT_PRESET_TEXT_INDEX" val="0"/>
  <p:tag name="KSO_WM_UNIT_CLEAR" val="0"/>
  <p:tag name="KSO_WM_UNIT_COMPATIBLE" val="0"/>
  <p:tag name="KSO_WM_UNIT_HIGHLIGHT" val="0"/>
  <p:tag name="KSO_WM_UNIT_ISCONTENTSTITLE" val="0"/>
  <p:tag name="KSO_WM_UNIT_VALUE" val="21"/>
  <p:tag name="KSO_WM_UNIT_LAYERLEVEL" val="1"/>
  <p:tag name="KSO_WM_UNIT_INDEX" val="1"/>
  <p:tag name="KSO_WM_UNIT_TYPE" val="a"/>
  <p:tag name="KSO_WM_TEMPLATE_CATEGORY" val="custom"/>
  <p:tag name="KSO_WM_TEMPLATE_INDEX" val="20183018"/>
  <p:tag name="KSO_WM_UNIT_ID" val="custom20183018_5*a*1"/>
</p:tagLst>
</file>

<file path=ppt/tags/tag20.xml><?xml version="1.0" encoding="utf-8"?>
<p:tagLst xmlns:p="http://schemas.openxmlformats.org/presentationml/2006/main">
  <p:tag name="KSO_WM_TAG_VERSION" val="1.0"/>
  <p:tag name="KSO_WM_SLIDE_ITEM_CNT" val="1"/>
  <p:tag name="KSO_WM_SLIDE_LAYOUT" val="a_l"/>
  <p:tag name="KSO_WM_SLIDE_LAYOUT_CNT" val="1_1"/>
  <p:tag name="KSO_WM_SLIDE_TYPE" val="contents"/>
  <p:tag name="KSO_WM_BEAUTIFY_FLAG" val="#wm#"/>
  <p:tag name="KSO_WM_SLIDE_POSITION" val="66*136"/>
  <p:tag name="KSO_WM_SLIDE_SIZE" val="828*350"/>
  <p:tag name="KSO_WM_COMBINE_RELATE_SLIDE_ID" val="custom20181628_5"/>
  <p:tag name="KSO_WM_TEMPLATE_CATEGORY" val="custom"/>
  <p:tag name="KSO_WM_TEMPLATE_INDEX" val="20184402"/>
  <p:tag name="KSO_WM_SLIDE_ID" val="custom20184402_11"/>
  <p:tag name="KSO_WM_SLIDE_INDEX" val="11"/>
  <p:tag name="KSO_WM_DIAGRAM_GROUP_CODE" val="l1-1"/>
  <p:tag name="KSO_WM_TEMPLATE_RELATED_ID" val="20183018"/>
  <p:tag name="KSO_WM_TEMPLATE_SUBCATEGORY" val="subcombine"/>
</p:tagLst>
</file>

<file path=ppt/tags/tag21.xml><?xml version="1.0" encoding="utf-8"?>
<p:tagLst xmlns:p="http://schemas.openxmlformats.org/presentationml/2006/main">
  <p:tag name="KSO_WM_TAG_VERSION" val="1.0"/>
  <p:tag name="KSO_WM_BEAUTIFY_FLAG" val="#wm#"/>
  <p:tag name="KSO_WM_UNIT_PRESET_TEXT_LEN" val="9"/>
  <p:tag name="KSO_WM_UNIT_PRESET_TEXT_INDEX" val="0"/>
  <p:tag name="KSO_WM_UNIT_CLEAR" val="0"/>
  <p:tag name="KSO_WM_UNIT_COMPATIBLE" val="0"/>
  <p:tag name="KSO_WM_UNIT_HIGHLIGHT" val="0"/>
  <p:tag name="KSO_WM_UNIT_ISCONTENTSTITLE" val="0"/>
  <p:tag name="KSO_WM_UNIT_VALUE" val="21"/>
  <p:tag name="KSO_WM_UNIT_LAYERLEVEL" val="1"/>
  <p:tag name="KSO_WM_UNIT_INDEX" val="1"/>
  <p:tag name="KSO_WM_UNIT_TYPE" val="a"/>
  <p:tag name="KSO_WM_TEMPLATE_CATEGORY" val="custom"/>
  <p:tag name="KSO_WM_TEMPLATE_INDEX" val="20183018"/>
  <p:tag name="KSO_WM_UNIT_ID" val="custom20183018_5*a*1"/>
</p:tagLst>
</file>

<file path=ppt/tags/tag22.xml><?xml version="1.0" encoding="utf-8"?>
<p:tagLst xmlns:p="http://schemas.openxmlformats.org/presentationml/2006/main">
  <p:tag name="KSO_WM_TAG_VERSION" val="1.0"/>
  <p:tag name="KSO_WM_SLIDE_ITEM_CNT" val="1"/>
  <p:tag name="KSO_WM_SLIDE_LAYOUT" val="a_l"/>
  <p:tag name="KSO_WM_SLIDE_LAYOUT_CNT" val="1_1"/>
  <p:tag name="KSO_WM_SLIDE_TYPE" val="contents"/>
  <p:tag name="KSO_WM_BEAUTIFY_FLAG" val="#wm#"/>
  <p:tag name="KSO_WM_SLIDE_POSITION" val="66*136"/>
  <p:tag name="KSO_WM_SLIDE_SIZE" val="828*350"/>
  <p:tag name="KSO_WM_COMBINE_RELATE_SLIDE_ID" val="custom20181628_5"/>
  <p:tag name="KSO_WM_TEMPLATE_CATEGORY" val="custom"/>
  <p:tag name="KSO_WM_TEMPLATE_INDEX" val="20184402"/>
  <p:tag name="KSO_WM_SLIDE_ID" val="custom20184402_11"/>
  <p:tag name="KSO_WM_SLIDE_INDEX" val="11"/>
  <p:tag name="KSO_WM_DIAGRAM_GROUP_CODE" val="l1-1"/>
  <p:tag name="KSO_WM_TEMPLATE_RELATED_ID" val="20183018"/>
  <p:tag name="KSO_WM_TEMPLATE_SUBCATEGORY" val="subcombine"/>
</p:tagLst>
</file>

<file path=ppt/tags/tag23.xml><?xml version="1.0" encoding="utf-8"?>
<p:tagLst xmlns:p="http://schemas.openxmlformats.org/presentationml/2006/main">
  <p:tag name="KSO_WM_BEAUTIFY_FLAG" val="#wm#"/>
  <p:tag name="KSO_WM_TEMPLATE_CATEGORY" val="custom"/>
  <p:tag name="KSO_WM_TEMPLATE_INDEX" val="20183018"/>
</p:tagLst>
</file>

<file path=ppt/tags/tag24.xml><?xml version="1.0" encoding="utf-8"?>
<p:tagLst xmlns:p="http://schemas.openxmlformats.org/presentationml/2006/main">
  <p:tag name="KSO_WM_TAG_VERSION" val="1.0"/>
  <p:tag name="KSO_WM_BEAUTIFY_FLAG" val="#wm#"/>
  <p:tag name="KSO_WM_UNIT_PRESET_TEXT_LEN" val="9"/>
  <p:tag name="KSO_WM_UNIT_PRESET_TEXT_INDEX" val="0"/>
  <p:tag name="KSO_WM_UNIT_CLEAR" val="0"/>
  <p:tag name="KSO_WM_UNIT_COMPATIBLE" val="0"/>
  <p:tag name="KSO_WM_UNIT_HIGHLIGHT" val="0"/>
  <p:tag name="KSO_WM_UNIT_ISCONTENTSTITLE" val="0"/>
  <p:tag name="KSO_WM_UNIT_VALUE" val="21"/>
  <p:tag name="KSO_WM_UNIT_LAYERLEVEL" val="1"/>
  <p:tag name="KSO_WM_UNIT_INDEX" val="1"/>
  <p:tag name="KSO_WM_UNIT_TYPE" val="a"/>
  <p:tag name="KSO_WM_TEMPLATE_CATEGORY" val="custom"/>
  <p:tag name="KSO_WM_TEMPLATE_INDEX" val="20183018"/>
  <p:tag name="KSO_WM_UNIT_ID" val="custom20183018_5*a*1"/>
</p:tagLst>
</file>

<file path=ppt/tags/tag25.xml><?xml version="1.0" encoding="utf-8"?>
<p:tagLst xmlns:p="http://schemas.openxmlformats.org/presentationml/2006/main">
  <p:tag name="KSO_WM_BEAUTIFY_FLAG" val="#wm#"/>
  <p:tag name="KSO_WM_TEMPLATE_CATEGORY" val="custom"/>
  <p:tag name="KSO_WM_TEMPLATE_INDEX" val="20183018"/>
</p:tagLst>
</file>

<file path=ppt/tags/tag26.xml><?xml version="1.0" encoding="utf-8"?>
<p:tagLst xmlns:p="http://schemas.openxmlformats.org/presentationml/2006/main">
  <p:tag name="KSO_WM_UNIT_TYPE" val="a"/>
  <p:tag name="KSO_WM_UNIT_INDEX" val="1"/>
  <p:tag name="KSO_WM_UNIT_LAYERLEVEL" val="1"/>
  <p:tag name="KSO_WM_UNIT_VALUE" val="7"/>
  <p:tag name="KSO_WM_UNIT_ISCONTENTSTITLE" val="0"/>
  <p:tag name="KSO_WM_UNIT_HIGHLIGHT" val="0"/>
  <p:tag name="KSO_WM_UNIT_COMPATIBLE" val="0"/>
  <p:tag name="KSO_WM_UNIT_CLEAR" val="0"/>
  <p:tag name="KSO_WM_BEAUTIFY_FLAG" val="#wm#"/>
  <p:tag name="KSO_WM_TAG_VERSION" val="1.0"/>
  <p:tag name="KSO_WM_UNIT_PRESET_TEXT" val="感谢您的观看"/>
  <p:tag name="KSO_WM_TEMPLATE_CATEGORY" val="custom"/>
  <p:tag name="KSO_WM_TEMPLATE_INDEX" val="20183018"/>
  <p:tag name="KSO_WM_UNIT_ID" val="custom20183018_26*a*1"/>
</p:tagLst>
</file>

<file path=ppt/tags/tag27.xml><?xml version="1.0" encoding="utf-8"?>
<p:tagLst xmlns:p="http://schemas.openxmlformats.org/presentationml/2006/main">
  <p:tag name="KSO_WM_TAG_VERSION" val="1.0"/>
  <p:tag name="KSO_WM_SLIDE_ITEM_CNT" val="1"/>
  <p:tag name="KSO_WM_SLIDE_LAYOUT" val="a"/>
  <p:tag name="KSO_WM_SLIDE_LAYOUT_CNT" val="1"/>
  <p:tag name="KSO_WM_SLIDE_TYPE" val="endPage"/>
  <p:tag name="KSO_WM_BEAUTIFY_FLAG" val="#wm#"/>
  <p:tag name="KSO_WM_COMBINE_RELATE_SLIDE_ID" val="background20181049_11"/>
  <p:tag name="KSO_WM_TEMPLATE_CATEGORY" val="custom"/>
  <p:tag name="KSO_WM_TEMPLATE_INDEX" val="20183018"/>
  <p:tag name="KSO_WM_SLIDE_ID" val="custom20183018_26"/>
  <p:tag name="KSO_WM_SLIDE_INDEX" val="26"/>
  <p:tag name="KSO_WM_TEMPLATE_SUBCATEGORY" val="combine"/>
</p:tagLst>
</file>

<file path=ppt/theme/theme1.xml><?xml version="1.0" encoding="utf-8"?>
<a:theme xmlns:a="http://schemas.openxmlformats.org/drawingml/2006/main" name="1_Office 主题">
  <a:themeElements>
    <a:clrScheme name="Office">
      <a:dk1>
        <a:srgbClr val="000000"/>
      </a:dk1>
      <a:lt1>
        <a:srgbClr val="FFFFFF"/>
      </a:lt1>
      <a:dk2>
        <a:srgbClr val="7C60AA"/>
      </a:dk2>
      <a:lt2>
        <a:srgbClr val="F07474"/>
      </a:lt2>
      <a:accent1>
        <a:srgbClr val="5B9BD5"/>
      </a:accent1>
      <a:accent2>
        <a:srgbClr val="F07474"/>
      </a:accent2>
      <a:accent3>
        <a:srgbClr val="FFFFFF"/>
      </a:accent3>
      <a:accent4>
        <a:srgbClr val="FFC000"/>
      </a:accent4>
      <a:accent5>
        <a:srgbClr val="02B3C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C60AA"/>
    </a:dk2>
    <a:lt2>
      <a:srgbClr val="F07474"/>
    </a:lt2>
    <a:accent1>
      <a:srgbClr val="5B9BD5"/>
    </a:accent1>
    <a:accent2>
      <a:srgbClr val="F07474"/>
    </a:accent2>
    <a:accent3>
      <a:srgbClr val="FFFFFF"/>
    </a:accent3>
    <a:accent4>
      <a:srgbClr val="FFC000"/>
    </a:accent4>
    <a:accent5>
      <a:srgbClr val="02B3C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4186</Words>
  <Application>WPS 演示</Application>
  <PresentationFormat>宽屏</PresentationFormat>
  <Paragraphs>270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5" baseType="lpstr">
      <vt:lpstr>Arial</vt:lpstr>
      <vt:lpstr>宋体</vt:lpstr>
      <vt:lpstr>Wingdings</vt:lpstr>
      <vt:lpstr>Calibri Light</vt:lpstr>
      <vt:lpstr>Times New Roman</vt:lpstr>
      <vt:lpstr>黑体</vt:lpstr>
      <vt:lpstr>Calibri</vt:lpstr>
      <vt:lpstr>微软雅黑</vt:lpstr>
      <vt:lpstr>Arial Unicode MS</vt:lpstr>
      <vt:lpstr>Comic Sans MS</vt:lpstr>
      <vt:lpstr>华文楷体</vt:lpstr>
      <vt:lpstr>楷体_GB2312</vt:lpstr>
      <vt:lpstr>新宋体</vt:lpstr>
      <vt:lpstr>1_Office 主题</vt:lpstr>
      <vt:lpstr>Unit 8   From hobby to career Reading (2)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Thank you!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翼课网</dc:creator>
  <cp:lastModifiedBy>-.Bobbi.daisy</cp:lastModifiedBy>
  <cp:revision>42</cp:revision>
  <dcterms:created xsi:type="dcterms:W3CDTF">2020-12-02T14:05:00Z</dcterms:created>
  <dcterms:modified xsi:type="dcterms:W3CDTF">2021-02-16T09:07:57Z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2052-10.1.0.7698</vt:lpwstr>
  </property>
</Properties>
</file>