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FFFF"/>
    <a:srgbClr val="8BE1FF"/>
    <a:srgbClr val="FF3399"/>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11B9B4-875B-43EF-A491-7CE04857C7D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8BF00E6-6796-46BA-AA81-6F67ED966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C1BF7AF3-9368-452C-811B-986620791167}"/>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5" name="页脚占位符 4">
            <a:extLst>
              <a:ext uri="{FF2B5EF4-FFF2-40B4-BE49-F238E27FC236}">
                <a16:creationId xmlns:a16="http://schemas.microsoft.com/office/drawing/2014/main" id="{084357F2-22B0-4EA8-A728-389AD47C26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5490B38-6977-4D70-B0A0-A1A4671DC1B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166158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F86F4F5-833D-4FEC-8A48-0D3F51BF14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D1BDB006-00FF-49DF-A6F9-8794F41F8975}"/>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1346452-8EF2-4E67-B797-B88E1BEB8CD0}"/>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5" name="页脚占位符 4">
            <a:extLst>
              <a:ext uri="{FF2B5EF4-FFF2-40B4-BE49-F238E27FC236}">
                <a16:creationId xmlns:a16="http://schemas.microsoft.com/office/drawing/2014/main" id="{66117D4D-0D2B-472B-B304-5E1FD23326D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F1ED1C0-147B-497C-98FE-692FD80783C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25772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DF4E85-83DB-46CB-AE51-39BC913FE50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7D5060A-9E62-49E9-8AA7-4BD98B3AA2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ED3FF9CF-E688-4C6B-9830-D7F78FA2331B}"/>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5" name="页脚占位符 4">
            <a:extLst>
              <a:ext uri="{FF2B5EF4-FFF2-40B4-BE49-F238E27FC236}">
                <a16:creationId xmlns:a16="http://schemas.microsoft.com/office/drawing/2014/main" id="{91951D73-D49B-435B-AE16-CFB8CCE3722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EC89360-DADF-4BDD-B7B6-2FD0AF0D084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651010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BA9B1D-C28D-4647-AB18-831D47B2DA2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97F8880-03B4-405C-8FA5-99853D7FDA2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46102D5C-9472-477C-996B-F612F262299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0B936239-FD40-4490-989E-E4E67B6D9E5B}"/>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6" name="页脚占位符 5">
            <a:extLst>
              <a:ext uri="{FF2B5EF4-FFF2-40B4-BE49-F238E27FC236}">
                <a16:creationId xmlns:a16="http://schemas.microsoft.com/office/drawing/2014/main" id="{62559492-A201-49B8-AD75-D3F7636E561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E5CA899-109F-4516-80F0-8C99EBEF8938}"/>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831285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62C472-FA9D-46E2-8B90-3B57ED1533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C9CAB0F-BA97-4795-9F26-E0E458471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0CADA85-FE4A-49A4-9E20-CAE7373C056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B97D1D3B-C7D5-43B3-865A-79B997D1CC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78AD9A2F-3FB7-49A5-8115-B253DCABED87}"/>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8D9C6197-B790-4820-9A5E-C54B295B6F68}"/>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8" name="页脚占位符 7">
            <a:extLst>
              <a:ext uri="{FF2B5EF4-FFF2-40B4-BE49-F238E27FC236}">
                <a16:creationId xmlns:a16="http://schemas.microsoft.com/office/drawing/2014/main" id="{91DF8640-3D74-46C0-AEB6-374502FC35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98BB2951-9776-406F-BBFC-3035DDD2C75A}"/>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61652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637CF54-E209-434F-B168-919E6C5CCB8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319F2C89-A5C3-4ABC-B967-3BF7D44788CA}"/>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4" name="页脚占位符 3">
            <a:extLst>
              <a:ext uri="{FF2B5EF4-FFF2-40B4-BE49-F238E27FC236}">
                <a16:creationId xmlns:a16="http://schemas.microsoft.com/office/drawing/2014/main" id="{F6E3F40E-5C94-46C1-9B36-344582885E02}"/>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F74D144D-903F-4BC3-B13A-AACF559DBDF6}"/>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4252557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E33B192-4700-48DD-A7F7-376719B63D87}"/>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3" name="页脚占位符 2">
            <a:extLst>
              <a:ext uri="{FF2B5EF4-FFF2-40B4-BE49-F238E27FC236}">
                <a16:creationId xmlns:a16="http://schemas.microsoft.com/office/drawing/2014/main" id="{E3AF8B14-0B9B-4BF7-9002-45535D3857C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1E91319-8B55-423C-91DC-194D6A412DE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04172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85DC84-73A6-48AD-9630-CF03B09E34B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7EF0A0B-BAA2-41F6-8AC0-393C88CD48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43BBC5A1-3CBE-40B5-BDE0-56EA0BCF75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01727262-EE2A-4200-8970-4E0760433AD1}"/>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6" name="页脚占位符 5">
            <a:extLst>
              <a:ext uri="{FF2B5EF4-FFF2-40B4-BE49-F238E27FC236}">
                <a16:creationId xmlns:a16="http://schemas.microsoft.com/office/drawing/2014/main" id="{185EFDAB-92CA-4D50-AD01-D22CDCBA058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E0F1DBB-65A3-44B1-B8DC-FBB527337B52}"/>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041961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EFB6A6E-5EB5-4485-995D-10D257E3F2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A0B7D05D-54AD-4896-AAF3-8EDE455DD4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469DCAA6-0B19-4A09-82CC-522AA211C7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6A1B60-8968-4EBA-AC41-95485093FFC9}"/>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6" name="页脚占位符 5">
            <a:extLst>
              <a:ext uri="{FF2B5EF4-FFF2-40B4-BE49-F238E27FC236}">
                <a16:creationId xmlns:a16="http://schemas.microsoft.com/office/drawing/2014/main" id="{0545F837-B171-4058-8BED-57EBB1A4060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5708092-7935-47B2-9F67-578B9576D49B}"/>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84596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39F49B6-379A-4E44-B8C2-6A931A5CEC9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C1F6016-7BDD-4B49-8F67-21FBC183B61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F1E7217-B35A-44A6-9C95-92AF8BC68A6C}"/>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5" name="页脚占位符 4">
            <a:extLst>
              <a:ext uri="{FF2B5EF4-FFF2-40B4-BE49-F238E27FC236}">
                <a16:creationId xmlns:a16="http://schemas.microsoft.com/office/drawing/2014/main" id="{8E9449DE-3476-4B2E-88F5-4D73AA0CB42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1EA6FDD-F4DE-4447-AF17-CFF79015654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046142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E76C346-A778-4189-9C78-3858FE788E6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C965C8F-342E-4E6E-97A5-D626E99206B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54E9FD8-9527-4BA5-B7C9-9A187A6F901C}"/>
              </a:ext>
            </a:extLst>
          </p:cNvPr>
          <p:cNvSpPr>
            <a:spLocks noGrp="1"/>
          </p:cNvSpPr>
          <p:nvPr>
            <p:ph type="dt" sz="half" idx="10"/>
          </p:nvPr>
        </p:nvSpPr>
        <p:spPr/>
        <p:txBody>
          <a:bodyPr/>
          <a:lstStyle/>
          <a:p>
            <a:fld id="{C17C5A8B-B94E-4021-B0F5-B360FBFD501F}" type="datetimeFigureOut">
              <a:rPr lang="zh-CN" altLang="en-US" smtClean="0"/>
              <a:t>2020/11/29</a:t>
            </a:fld>
            <a:endParaRPr lang="zh-CN" altLang="en-US"/>
          </a:p>
        </p:txBody>
      </p:sp>
      <p:sp>
        <p:nvSpPr>
          <p:cNvPr id="5" name="页脚占位符 4">
            <a:extLst>
              <a:ext uri="{FF2B5EF4-FFF2-40B4-BE49-F238E27FC236}">
                <a16:creationId xmlns:a16="http://schemas.microsoft.com/office/drawing/2014/main" id="{2A582B72-9204-4B62-9BD2-3068F959541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19A85C2-47A6-4BFC-B561-B4EB2B217C9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6750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99D70132-5842-4F66-8BF4-BE4F0802B5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0D22457-109C-441E-B83B-E385715CD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677AB2A-34E1-4C0E-A2E5-9D4FDB48C4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7C5A8B-B94E-4021-B0F5-B360FBFD501F}" type="datetimeFigureOut">
              <a:rPr lang="zh-CN" altLang="en-US" smtClean="0"/>
              <a:t>2020/11/29</a:t>
            </a:fld>
            <a:endParaRPr lang="zh-CN" altLang="en-US"/>
          </a:p>
        </p:txBody>
      </p:sp>
      <p:sp>
        <p:nvSpPr>
          <p:cNvPr id="5" name="页脚占位符 4">
            <a:extLst>
              <a:ext uri="{FF2B5EF4-FFF2-40B4-BE49-F238E27FC236}">
                <a16:creationId xmlns:a16="http://schemas.microsoft.com/office/drawing/2014/main" id="{B9B549D7-EBE3-42A7-B80A-69EBCCCE03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18BCFD94-CC3C-42C2-9E99-E707AC37B3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87469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905888-F3F7-447F-A812-BC38B46EA81C}"/>
              </a:ext>
            </a:extLst>
          </p:cNvPr>
          <p:cNvSpPr>
            <a:spLocks noGrp="1"/>
          </p:cNvSpPr>
          <p:nvPr>
            <p:ph type="title" idx="4294967295"/>
          </p:nvPr>
        </p:nvSpPr>
        <p:spPr>
          <a:xfrm>
            <a:off x="0" y="457200"/>
            <a:ext cx="3932238" cy="1600200"/>
          </a:xfrm>
        </p:spPr>
        <p:txBody>
          <a:bodyPr>
            <a:normAutofit fontScale="90000"/>
          </a:bodyPr>
          <a:lstStyle/>
          <a:p>
            <a:br>
              <a:rPr lang="zh-CN" altLang="en-US" sz="4000" dirty="0"/>
            </a:br>
            <a:br>
              <a:rPr lang="en-US" altLang="zh-CN" b="1" i="0" dirty="0">
                <a:solidFill>
                  <a:srgbClr val="000000"/>
                </a:solidFill>
                <a:effectLst/>
                <a:latin typeface="Times New Roman" panose="02020603050405020304" pitchFamily="18" charset="0"/>
              </a:rPr>
            </a:br>
            <a:endParaRPr lang="zh-CN" altLang="en-US" dirty="0"/>
          </a:p>
        </p:txBody>
      </p:sp>
      <p:sp>
        <p:nvSpPr>
          <p:cNvPr id="10" name="文本框 9">
            <a:extLst>
              <a:ext uri="{FF2B5EF4-FFF2-40B4-BE49-F238E27FC236}">
                <a16:creationId xmlns:a16="http://schemas.microsoft.com/office/drawing/2014/main" id="{BDC17727-653C-4FCC-BFFA-D1CFB449C719}"/>
              </a:ext>
            </a:extLst>
          </p:cNvPr>
          <p:cNvSpPr txBox="1"/>
          <p:nvPr/>
        </p:nvSpPr>
        <p:spPr>
          <a:xfrm>
            <a:off x="0" y="472386"/>
            <a:ext cx="12072730" cy="1200329"/>
          </a:xfrm>
          <a:prstGeom prst="rect">
            <a:avLst/>
          </a:prstGeom>
          <a:solidFill>
            <a:srgbClr val="FFFF00"/>
          </a:solidFill>
        </p:spPr>
        <p:txBody>
          <a:bodyPr wrap="square" rtlCol="0">
            <a:spAutoFit/>
          </a:bodyPr>
          <a:lstStyle/>
          <a:p>
            <a:pPr algn="l"/>
            <a:r>
              <a:rPr lang="zh-CN" altLang="en-US" sz="3600" b="1" i="0" dirty="0">
                <a:solidFill>
                  <a:srgbClr val="222222"/>
                </a:solidFill>
                <a:effectLst/>
                <a:latin typeface="微软雅黑" panose="020B0503020204020204" pitchFamily="34" charset="-122"/>
                <a:ea typeface="微软雅黑" panose="020B0503020204020204" pitchFamily="34" charset="-122"/>
              </a:rPr>
              <a:t>研究发现中国植树造林的碳吸收规模令人惊讶</a:t>
            </a:r>
            <a:endParaRPr lang="en-US" altLang="zh-CN" sz="3600" b="1" i="0" dirty="0">
              <a:solidFill>
                <a:srgbClr val="222222"/>
              </a:solidFill>
              <a:effectLst/>
              <a:latin typeface="微软雅黑" panose="020B0503020204020204" pitchFamily="34" charset="-122"/>
              <a:ea typeface="微软雅黑" panose="020B0503020204020204" pitchFamily="34" charset="-122"/>
            </a:endParaRPr>
          </a:p>
          <a:p>
            <a:pPr algn="l"/>
            <a:r>
              <a:rPr lang="en-US" altLang="zh-CN" sz="3600" b="1" i="0" dirty="0">
                <a:solidFill>
                  <a:srgbClr val="666666"/>
                </a:solidFill>
                <a:effectLst/>
                <a:latin typeface="微软雅黑" panose="020B0503020204020204" pitchFamily="34" charset="-122"/>
                <a:ea typeface="微软雅黑" panose="020B0503020204020204" pitchFamily="34" charset="-122"/>
              </a:rPr>
              <a:t>BBC: China's forest carbon uptake '</a:t>
            </a:r>
            <a:r>
              <a:rPr lang="en-US" altLang="zh-CN" sz="3600" b="1" i="0" dirty="0">
                <a:solidFill>
                  <a:srgbClr val="7030A0"/>
                </a:solidFill>
                <a:effectLst/>
                <a:latin typeface="微软雅黑" panose="020B0503020204020204" pitchFamily="34" charset="-122"/>
                <a:ea typeface="微软雅黑" panose="020B0503020204020204" pitchFamily="34" charset="-122"/>
              </a:rPr>
              <a:t>underestimated</a:t>
            </a:r>
            <a:r>
              <a:rPr lang="en-US" altLang="zh-CN" sz="3600" b="1" i="0" dirty="0">
                <a:solidFill>
                  <a:srgbClr val="666666"/>
                </a:solidFill>
                <a:effectLst/>
                <a:latin typeface="微软雅黑" panose="020B0503020204020204" pitchFamily="34" charset="-122"/>
                <a:ea typeface="微软雅黑" panose="020B0503020204020204" pitchFamily="34" charset="-122"/>
              </a:rPr>
              <a:t>'</a:t>
            </a:r>
            <a:endParaRPr lang="en-US" altLang="zh-CN" sz="3600" b="1" i="0" dirty="0">
              <a:solidFill>
                <a:srgbClr val="000000"/>
              </a:solidFill>
              <a:effectLst/>
              <a:latin typeface="Times New Roman" panose="02020603050405020304" pitchFamily="18" charset="0"/>
            </a:endParaRPr>
          </a:p>
        </p:txBody>
      </p:sp>
      <p:pic>
        <p:nvPicPr>
          <p:cNvPr id="3" name="Picture 2">
            <a:extLst>
              <a:ext uri="{FF2B5EF4-FFF2-40B4-BE49-F238E27FC236}">
                <a16:creationId xmlns:a16="http://schemas.microsoft.com/office/drawing/2014/main" id="{53993F03-60DE-47F7-B631-CC21D89649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399" y="1687901"/>
            <a:ext cx="10058400" cy="4810125"/>
          </a:xfrm>
          <a:prstGeom prst="rect">
            <a:avLst/>
          </a:prstGeom>
          <a:noFill/>
          <a:extLst>
            <a:ext uri="{909E8E84-426E-40DD-AFC4-6F175D3DCCD1}">
              <a14:hiddenFill xmlns:a14="http://schemas.microsoft.com/office/drawing/2010/main">
                <a:solidFill>
                  <a:srgbClr val="FFFFFF"/>
                </a:solidFill>
              </a14:hiddenFill>
            </a:ext>
          </a:extLst>
        </p:spPr>
      </p:pic>
      <p:sp>
        <p:nvSpPr>
          <p:cNvPr id="5" name="箭头: 右弧形 4">
            <a:extLst>
              <a:ext uri="{FF2B5EF4-FFF2-40B4-BE49-F238E27FC236}">
                <a16:creationId xmlns:a16="http://schemas.microsoft.com/office/drawing/2014/main" id="{E927A508-4663-43DA-8927-43FD4F4254AB}"/>
              </a:ext>
            </a:extLst>
          </p:cNvPr>
          <p:cNvSpPr/>
          <p:nvPr/>
        </p:nvSpPr>
        <p:spPr>
          <a:xfrm>
            <a:off x="9501809" y="728870"/>
            <a:ext cx="437321" cy="49033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0070C0"/>
                </a:solidFill>
              </a:ln>
              <a:solidFill>
                <a:schemeClr val="tx1"/>
              </a:solidFill>
            </a:endParaRPr>
          </a:p>
        </p:txBody>
      </p:sp>
    </p:spTree>
    <p:extLst>
      <p:ext uri="{BB962C8B-B14F-4D97-AF65-F5344CB8AC3E}">
        <p14:creationId xmlns:p14="http://schemas.microsoft.com/office/powerpoint/2010/main" val="233246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D05C0B99-3B9E-4C93-9114-9CC947A34649}"/>
              </a:ext>
            </a:extLst>
          </p:cNvPr>
          <p:cNvSpPr txBox="1"/>
          <p:nvPr/>
        </p:nvSpPr>
        <p:spPr>
          <a:xfrm>
            <a:off x="238539" y="265043"/>
            <a:ext cx="11555896" cy="369332"/>
          </a:xfrm>
          <a:prstGeom prst="rect">
            <a:avLst/>
          </a:prstGeom>
          <a:noFill/>
        </p:spPr>
        <p:txBody>
          <a:bodyPr wrap="square">
            <a:spAutoFit/>
          </a:bodyPr>
          <a:lstStyle/>
          <a:p>
            <a:pPr algn="l"/>
            <a:r>
              <a:rPr lang="zh-CN" altLang="en-US" b="0" i="0" dirty="0">
                <a:solidFill>
                  <a:srgbClr val="404040"/>
                </a:solidFill>
                <a:effectLst/>
                <a:latin typeface="微软雅黑" panose="020B0503020204020204" pitchFamily="34" charset="-122"/>
                <a:ea typeface="微软雅黑" panose="020B0503020204020204" pitchFamily="34" charset="-122"/>
              </a:rPr>
              <a:t> </a:t>
            </a:r>
          </a:p>
        </p:txBody>
      </p:sp>
      <p:sp>
        <p:nvSpPr>
          <p:cNvPr id="8" name="文本框 7">
            <a:extLst>
              <a:ext uri="{FF2B5EF4-FFF2-40B4-BE49-F238E27FC236}">
                <a16:creationId xmlns:a16="http://schemas.microsoft.com/office/drawing/2014/main" id="{8D59F578-B0EC-47A6-9593-039D657CA291}"/>
              </a:ext>
            </a:extLst>
          </p:cNvPr>
          <p:cNvSpPr txBox="1"/>
          <p:nvPr/>
        </p:nvSpPr>
        <p:spPr>
          <a:xfrm>
            <a:off x="139148" y="265043"/>
            <a:ext cx="11913704" cy="5911939"/>
          </a:xfrm>
          <a:prstGeom prst="rect">
            <a:avLst/>
          </a:prstGeom>
          <a:noFill/>
        </p:spPr>
        <p:txBody>
          <a:bodyPr wrap="square">
            <a:spAutoFit/>
          </a:bodyPr>
          <a:lstStyle/>
          <a:p>
            <a:pPr>
              <a:lnSpc>
                <a:spcPts val="38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An international team </a:t>
            </a:r>
            <a:r>
              <a:rPr lang="en-US" altLang="zh-CN" sz="2800" b="1" i="0" dirty="0">
                <a:solidFill>
                  <a:srgbClr val="7030A0"/>
                </a:solidFill>
                <a:effectLst/>
                <a:latin typeface="微软雅黑" panose="020B0503020204020204" pitchFamily="34" charset="-122"/>
                <a:ea typeface="微软雅黑" panose="020B0503020204020204" pitchFamily="34" charset="-122"/>
              </a:rPr>
              <a:t>has identified </a:t>
            </a:r>
            <a:r>
              <a:rPr lang="en-US" altLang="zh-CN" sz="2800" b="0" i="0" dirty="0">
                <a:solidFill>
                  <a:srgbClr val="404040"/>
                </a:solidFill>
                <a:effectLst/>
                <a:latin typeface="微软雅黑" panose="020B0503020204020204" pitchFamily="34" charset="-122"/>
                <a:ea typeface="微软雅黑" panose="020B0503020204020204" pitchFamily="34" charset="-122"/>
              </a:rPr>
              <a:t>two areas in the country _______________ the scale of carbon dioxide absorption by new forests _______________________________________.</a:t>
            </a:r>
            <a:br>
              <a:rPr lang="en-US" altLang="zh-CN" sz="2800" dirty="0"/>
            </a:br>
            <a:r>
              <a:rPr lang="zh-CN" altLang="en-US" sz="2800" b="0" i="0" dirty="0">
                <a:solidFill>
                  <a:srgbClr val="404040"/>
                </a:solidFill>
                <a:effectLst/>
                <a:latin typeface="微软雅黑" panose="020B0503020204020204" pitchFamily="34" charset="-122"/>
                <a:ea typeface="微软雅黑" panose="020B0503020204020204" pitchFamily="34" charset="-122"/>
              </a:rPr>
              <a:t>一个国际研究团队发现在中国两个地区的新造树林对二氧化碳的吸收程度被低估了。</a:t>
            </a:r>
            <a:endParaRPr lang="en-US" altLang="zh-CN" sz="2800" b="0" i="0" dirty="0">
              <a:solidFill>
                <a:srgbClr val="404040"/>
              </a:solidFill>
              <a:effectLst/>
              <a:latin typeface="微软雅黑" panose="020B0503020204020204" pitchFamily="34" charset="-122"/>
              <a:ea typeface="微软雅黑" panose="020B0503020204020204" pitchFamily="34" charset="-122"/>
            </a:endParaRPr>
          </a:p>
          <a:p>
            <a:pPr>
              <a:lnSpc>
                <a:spcPts val="3800"/>
              </a:lnSpc>
            </a:pPr>
            <a:endParaRPr lang="en-US" altLang="zh-CN" sz="2800" dirty="0">
              <a:solidFill>
                <a:srgbClr val="404040"/>
              </a:solidFill>
              <a:latin typeface="微软雅黑" panose="020B0503020204020204" pitchFamily="34" charset="-122"/>
              <a:ea typeface="微软雅黑" panose="020B0503020204020204" pitchFamily="34" charset="-122"/>
            </a:endParaRPr>
          </a:p>
          <a:p>
            <a:pPr>
              <a:lnSpc>
                <a:spcPts val="38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Taken together, these areas account _________ a little over 35% of China's entire land carbon "sink", the group says.</a:t>
            </a:r>
            <a:br>
              <a:rPr lang="en-US" altLang="zh-CN" sz="2800" dirty="0"/>
            </a:br>
            <a:r>
              <a:rPr lang="zh-CN" altLang="en-US" sz="2800" b="0" i="0" dirty="0">
                <a:solidFill>
                  <a:srgbClr val="404040"/>
                </a:solidFill>
                <a:effectLst/>
                <a:latin typeface="微软雅黑" panose="020B0503020204020204" pitchFamily="34" charset="-122"/>
                <a:ea typeface="微软雅黑" panose="020B0503020204020204" pitchFamily="34" charset="-122"/>
              </a:rPr>
              <a:t>该团队表示，两个地区加起来，占中国整体陆地“碳汇”的</a:t>
            </a:r>
            <a:r>
              <a:rPr lang="en-US" altLang="zh-CN" sz="2800" b="0" i="0" dirty="0">
                <a:solidFill>
                  <a:srgbClr val="404040"/>
                </a:solidFill>
                <a:effectLst/>
                <a:latin typeface="微软雅黑" panose="020B0503020204020204" pitchFamily="34" charset="-122"/>
                <a:ea typeface="微软雅黑" panose="020B0503020204020204" pitchFamily="34" charset="-122"/>
              </a:rPr>
              <a:t>35%</a:t>
            </a:r>
            <a:r>
              <a:rPr lang="zh-CN" altLang="en-US" sz="2800" b="0" i="0" dirty="0">
                <a:solidFill>
                  <a:srgbClr val="404040"/>
                </a:solidFill>
                <a:effectLst/>
                <a:latin typeface="微软雅黑" panose="020B0503020204020204" pitchFamily="34" charset="-122"/>
                <a:ea typeface="微软雅黑" panose="020B0503020204020204" pitchFamily="34" charset="-122"/>
              </a:rPr>
              <a:t>多一点。</a:t>
            </a:r>
            <a:endParaRPr lang="en-US" altLang="zh-CN" sz="2800" b="0" i="0" dirty="0">
              <a:solidFill>
                <a:srgbClr val="404040"/>
              </a:solidFill>
              <a:effectLst/>
              <a:latin typeface="微软雅黑" panose="020B0503020204020204" pitchFamily="34" charset="-122"/>
              <a:ea typeface="微软雅黑" panose="020B0503020204020204" pitchFamily="34" charset="-122"/>
            </a:endParaRPr>
          </a:p>
          <a:p>
            <a:pPr>
              <a:lnSpc>
                <a:spcPts val="3800"/>
              </a:lnSpc>
            </a:pPr>
            <a:endParaRPr lang="en-US" altLang="zh-CN" sz="2800" dirty="0">
              <a:solidFill>
                <a:srgbClr val="404040"/>
              </a:solidFill>
              <a:latin typeface="微软雅黑" panose="020B0503020204020204" pitchFamily="34" charset="-122"/>
              <a:ea typeface="微软雅黑" panose="020B0503020204020204" pitchFamily="34" charset="-122"/>
            </a:endParaRPr>
          </a:p>
          <a:p>
            <a:pPr>
              <a:lnSpc>
                <a:spcPts val="3800"/>
              </a:lnSpc>
            </a:pPr>
            <a:r>
              <a:rPr lang="zh-CN" altLang="en-US" sz="2400" b="1" i="0" dirty="0">
                <a:solidFill>
                  <a:srgbClr val="002060"/>
                </a:solidFill>
                <a:effectLst/>
                <a:latin typeface="微软雅黑" panose="020B0503020204020204" pitchFamily="34" charset="-122"/>
                <a:ea typeface="微软雅黑" panose="020B0503020204020204" pitchFamily="34" charset="-122"/>
              </a:rPr>
              <a:t>注：碳汇（</a:t>
            </a:r>
            <a:r>
              <a:rPr lang="en-US" altLang="zh-CN" sz="2400" b="1" i="0" dirty="0">
                <a:solidFill>
                  <a:srgbClr val="002060"/>
                </a:solidFill>
                <a:effectLst/>
                <a:latin typeface="微软雅黑" panose="020B0503020204020204" pitchFamily="34" charset="-122"/>
                <a:ea typeface="微软雅黑" panose="020B0503020204020204" pitchFamily="34" charset="-122"/>
              </a:rPr>
              <a:t>carbon sink</a:t>
            </a:r>
            <a:r>
              <a:rPr lang="zh-CN" altLang="en-US" sz="2400" b="1" i="0" dirty="0">
                <a:solidFill>
                  <a:srgbClr val="002060"/>
                </a:solidFill>
                <a:effectLst/>
                <a:latin typeface="微软雅黑" panose="020B0503020204020204" pitchFamily="34" charset="-122"/>
                <a:ea typeface="微软雅黑" panose="020B0503020204020204" pitchFamily="34" charset="-122"/>
              </a:rPr>
              <a:t>），是指通过植树造林、植被恢复等措施，吸收大气中的二氧化碳，从而减少温室气体在大气中浓度的过程、活动或机制。</a:t>
            </a:r>
            <a:endParaRPr lang="zh-CN" altLang="en-US" sz="2400" b="1" dirty="0">
              <a:solidFill>
                <a:srgbClr val="002060"/>
              </a:solidFill>
            </a:endParaRPr>
          </a:p>
        </p:txBody>
      </p:sp>
      <p:sp>
        <p:nvSpPr>
          <p:cNvPr id="2" name="文本框 1">
            <a:extLst>
              <a:ext uri="{FF2B5EF4-FFF2-40B4-BE49-F238E27FC236}">
                <a16:creationId xmlns:a16="http://schemas.microsoft.com/office/drawing/2014/main" id="{57EA82F0-EAA6-4EF5-8AFE-E70A82209A7B}"/>
              </a:ext>
            </a:extLst>
          </p:cNvPr>
          <p:cNvSpPr txBox="1"/>
          <p:nvPr/>
        </p:nvSpPr>
        <p:spPr>
          <a:xfrm>
            <a:off x="556591" y="681018"/>
            <a:ext cx="1643270" cy="646331"/>
          </a:xfrm>
          <a:prstGeom prst="rect">
            <a:avLst/>
          </a:prstGeom>
          <a:solidFill>
            <a:srgbClr val="00FFFF"/>
          </a:solidFill>
        </p:spPr>
        <p:txBody>
          <a:bodyPr wrap="square" rtlCol="0">
            <a:spAutoFit/>
          </a:bodyPr>
          <a:lstStyle/>
          <a:p>
            <a:r>
              <a:rPr lang="en-US" altLang="zh-CN" sz="3600" b="1" dirty="0">
                <a:solidFill>
                  <a:srgbClr val="FF0066"/>
                </a:solidFill>
              </a:rPr>
              <a:t>where</a:t>
            </a:r>
            <a:endParaRPr lang="zh-CN" altLang="en-US" sz="3600" b="1" dirty="0">
              <a:solidFill>
                <a:srgbClr val="FF0066"/>
              </a:solidFill>
            </a:endParaRPr>
          </a:p>
        </p:txBody>
      </p:sp>
      <p:sp>
        <p:nvSpPr>
          <p:cNvPr id="15" name="文本框 14">
            <a:extLst>
              <a:ext uri="{FF2B5EF4-FFF2-40B4-BE49-F238E27FC236}">
                <a16:creationId xmlns:a16="http://schemas.microsoft.com/office/drawing/2014/main" id="{1A04A3E3-445D-42BE-9A30-8E0D02F0AA1E}"/>
              </a:ext>
            </a:extLst>
          </p:cNvPr>
          <p:cNvSpPr txBox="1"/>
          <p:nvPr/>
        </p:nvSpPr>
        <p:spPr>
          <a:xfrm>
            <a:off x="450574" y="1175756"/>
            <a:ext cx="5817704" cy="646331"/>
          </a:xfrm>
          <a:prstGeom prst="rect">
            <a:avLst/>
          </a:prstGeom>
          <a:solidFill>
            <a:srgbClr val="00FFFF"/>
          </a:solidFill>
        </p:spPr>
        <p:txBody>
          <a:bodyPr wrap="square" rtlCol="0">
            <a:spAutoFit/>
          </a:bodyPr>
          <a:lstStyle/>
          <a:p>
            <a:r>
              <a:rPr lang="en-US" altLang="zh-CN" sz="3600" b="1" dirty="0">
                <a:solidFill>
                  <a:srgbClr val="FF0066"/>
                </a:solidFill>
              </a:rPr>
              <a:t>has been underestimated</a:t>
            </a:r>
            <a:endParaRPr lang="zh-CN" altLang="en-US" sz="3600" b="1" dirty="0">
              <a:solidFill>
                <a:srgbClr val="FF0066"/>
              </a:solidFill>
            </a:endParaRPr>
          </a:p>
        </p:txBody>
      </p:sp>
      <p:sp>
        <p:nvSpPr>
          <p:cNvPr id="16" name="文本框 15">
            <a:extLst>
              <a:ext uri="{FF2B5EF4-FFF2-40B4-BE49-F238E27FC236}">
                <a16:creationId xmlns:a16="http://schemas.microsoft.com/office/drawing/2014/main" id="{4113CBFA-E1BB-460E-8EB0-AD2C43DE1EB3}"/>
              </a:ext>
            </a:extLst>
          </p:cNvPr>
          <p:cNvSpPr txBox="1"/>
          <p:nvPr/>
        </p:nvSpPr>
        <p:spPr>
          <a:xfrm>
            <a:off x="6659217" y="3009800"/>
            <a:ext cx="960783" cy="646331"/>
          </a:xfrm>
          <a:prstGeom prst="rect">
            <a:avLst/>
          </a:prstGeom>
          <a:solidFill>
            <a:srgbClr val="00FFFF"/>
          </a:solidFill>
        </p:spPr>
        <p:txBody>
          <a:bodyPr wrap="square" rtlCol="0">
            <a:spAutoFit/>
          </a:bodyPr>
          <a:lstStyle/>
          <a:p>
            <a:r>
              <a:rPr lang="en-US" altLang="zh-CN" sz="3600" b="1" dirty="0">
                <a:solidFill>
                  <a:srgbClr val="FF0066"/>
                </a:solidFill>
              </a:rPr>
              <a:t>for</a:t>
            </a:r>
            <a:endParaRPr lang="zh-CN" altLang="en-US" sz="3600" b="1" dirty="0">
              <a:solidFill>
                <a:srgbClr val="FF0066"/>
              </a:solidFill>
            </a:endParaRPr>
          </a:p>
        </p:txBody>
      </p:sp>
    </p:spTree>
    <p:extLst>
      <p:ext uri="{BB962C8B-B14F-4D97-AF65-F5344CB8AC3E}">
        <p14:creationId xmlns:p14="http://schemas.microsoft.com/office/powerpoint/2010/main" val="417796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DF7E9294-AA4D-46A7-B839-85957F12C45B}"/>
              </a:ext>
            </a:extLst>
          </p:cNvPr>
          <p:cNvSpPr txBox="1"/>
          <p:nvPr/>
        </p:nvSpPr>
        <p:spPr>
          <a:xfrm>
            <a:off x="357808" y="366623"/>
            <a:ext cx="11211339" cy="5878532"/>
          </a:xfrm>
          <a:prstGeom prst="rect">
            <a:avLst/>
          </a:prstGeom>
          <a:noFill/>
        </p:spPr>
        <p:txBody>
          <a:bodyPr wrap="square">
            <a:spAutoFit/>
          </a:bodyPr>
          <a:lstStyle/>
          <a:p>
            <a:r>
              <a:rPr lang="en-US" altLang="zh-CN" sz="2800" b="0" i="0" dirty="0">
                <a:solidFill>
                  <a:srgbClr val="404040"/>
                </a:solidFill>
                <a:effectLst/>
                <a:latin typeface="微软雅黑" panose="020B0503020204020204" pitchFamily="34" charset="-122"/>
                <a:ea typeface="微软雅黑" panose="020B0503020204020204" pitchFamily="34" charset="-122"/>
              </a:rPr>
              <a:t>The two previously under-appreciated carbon sink areas are _______________(</a:t>
            </a:r>
            <a:r>
              <a:rPr lang="en-US" altLang="zh-CN" sz="2800" b="0" i="0" dirty="0" err="1">
                <a:solidFill>
                  <a:srgbClr val="404040"/>
                </a:solidFill>
                <a:effectLst/>
                <a:latin typeface="微软雅黑" panose="020B0503020204020204" pitchFamily="34" charset="-122"/>
                <a:ea typeface="微软雅黑" panose="020B0503020204020204" pitchFamily="34" charset="-122"/>
              </a:rPr>
              <a:t>centre</a:t>
            </a:r>
            <a:r>
              <a:rPr lang="en-US" altLang="zh-CN" sz="2800" b="0" i="0" dirty="0">
                <a:solidFill>
                  <a:srgbClr val="404040"/>
                </a:solidFill>
                <a:effectLst/>
                <a:latin typeface="微软雅黑" panose="020B0503020204020204" pitchFamily="34" charset="-122"/>
                <a:ea typeface="微软雅黑" panose="020B0503020204020204" pitchFamily="34" charset="-122"/>
              </a:rPr>
              <a:t>) on China's southwest, in Yunnan, Guizhou and Guangxi; and its northeast, ___________________(particular) Heilongjiang and Jilin provinces.</a:t>
            </a:r>
            <a:br>
              <a:rPr lang="en-US" altLang="zh-CN" sz="2800" dirty="0"/>
            </a:br>
            <a:r>
              <a:rPr lang="zh-CN" altLang="en-US" sz="2400" b="0" i="0" dirty="0">
                <a:solidFill>
                  <a:srgbClr val="404040"/>
                </a:solidFill>
                <a:effectLst/>
                <a:latin typeface="微软雅黑" panose="020B0503020204020204" pitchFamily="34" charset="-122"/>
                <a:ea typeface="微软雅黑" panose="020B0503020204020204" pitchFamily="34" charset="-122"/>
              </a:rPr>
              <a:t>此前被低估的两个碳汇地区是在中国西南部的云南、贵州和广西三地；以及东北部，主要是黑龙江和吉林。</a:t>
            </a:r>
            <a:endParaRPr lang="en-US" altLang="zh-CN" sz="2400" b="0" i="0" dirty="0">
              <a:solidFill>
                <a:srgbClr val="404040"/>
              </a:solidFill>
              <a:effectLst/>
              <a:latin typeface="微软雅黑" panose="020B0503020204020204" pitchFamily="34" charset="-122"/>
              <a:ea typeface="微软雅黑" panose="020B0503020204020204" pitchFamily="34" charset="-122"/>
            </a:endParaRPr>
          </a:p>
          <a:p>
            <a:endParaRPr lang="en-US" altLang="zh-CN" sz="2800" dirty="0">
              <a:solidFill>
                <a:srgbClr val="404040"/>
              </a:solidFill>
              <a:latin typeface="微软雅黑" panose="020B0503020204020204" pitchFamily="34" charset="-122"/>
              <a:ea typeface="微软雅黑" panose="020B0503020204020204" pitchFamily="34" charset="-122"/>
            </a:endParaRPr>
          </a:p>
          <a:p>
            <a:r>
              <a:rPr lang="en-US" altLang="zh-CN" sz="2800" b="0" i="0" dirty="0">
                <a:solidFill>
                  <a:srgbClr val="404040"/>
                </a:solidFill>
                <a:effectLst/>
                <a:latin typeface="微软雅黑" panose="020B0503020204020204" pitchFamily="34" charset="-122"/>
                <a:ea typeface="微软雅黑" panose="020B0503020204020204" pitchFamily="34" charset="-122"/>
              </a:rPr>
              <a:t>These provinces ____________________________(establish) a pattern of rapid afforestation of progressively larger regions, with provincial forest areas ____________________(increase) </a:t>
            </a:r>
            <a:r>
              <a:rPr lang="en-US" altLang="zh-CN" sz="2800" b="1" i="0" dirty="0">
                <a:solidFill>
                  <a:srgbClr val="7030A0"/>
                </a:solidFill>
                <a:effectLst/>
                <a:latin typeface="微软雅黑" panose="020B0503020204020204" pitchFamily="34" charset="-122"/>
                <a:ea typeface="微软雅黑" panose="020B0503020204020204" pitchFamily="34" charset="-122"/>
              </a:rPr>
              <a:t>by</a:t>
            </a:r>
            <a:r>
              <a:rPr lang="en-US" altLang="zh-CN" sz="2800" b="0" i="0" dirty="0">
                <a:solidFill>
                  <a:srgbClr val="404040"/>
                </a:solidFill>
                <a:effectLst/>
                <a:latin typeface="微软雅黑" panose="020B0503020204020204" pitchFamily="34" charset="-122"/>
                <a:ea typeface="微软雅黑" panose="020B0503020204020204" pitchFamily="34" charset="-122"/>
              </a:rPr>
              <a:t> between 0.04 million and 0.44 million hectares per year over the past 10 to 15 years.</a:t>
            </a:r>
            <a:br>
              <a:rPr lang="en-US" altLang="zh-CN" sz="2800" dirty="0"/>
            </a:br>
            <a:r>
              <a:rPr lang="zh-CN" altLang="en-US" sz="2400" b="0" i="0" dirty="0">
                <a:solidFill>
                  <a:srgbClr val="404040"/>
                </a:solidFill>
                <a:effectLst/>
                <a:latin typeface="微软雅黑" panose="020B0503020204020204" pitchFamily="34" charset="-122"/>
                <a:ea typeface="微软雅黑" panose="020B0503020204020204" pitchFamily="34" charset="-122"/>
              </a:rPr>
              <a:t>这些省份已经形成了大面积快速造林的格局，在过去</a:t>
            </a:r>
            <a:r>
              <a:rPr lang="en-US" altLang="zh-CN" sz="2400" b="0" i="0" dirty="0">
                <a:solidFill>
                  <a:srgbClr val="404040"/>
                </a:solidFill>
                <a:effectLst/>
                <a:latin typeface="微软雅黑" panose="020B0503020204020204" pitchFamily="34" charset="-122"/>
                <a:ea typeface="微软雅黑" panose="020B0503020204020204" pitchFamily="34" charset="-122"/>
              </a:rPr>
              <a:t>10</a:t>
            </a:r>
            <a:r>
              <a:rPr lang="zh-CN" altLang="en-US" sz="2400" b="0" i="0" dirty="0">
                <a:solidFill>
                  <a:srgbClr val="404040"/>
                </a:solidFill>
                <a:effectLst/>
                <a:latin typeface="微软雅黑" panose="020B0503020204020204" pitchFamily="34" charset="-122"/>
                <a:ea typeface="微软雅黑" panose="020B0503020204020204" pitchFamily="34" charset="-122"/>
              </a:rPr>
              <a:t>到</a:t>
            </a:r>
            <a:r>
              <a:rPr lang="en-US" altLang="zh-CN" sz="2400" b="0" i="0" dirty="0">
                <a:solidFill>
                  <a:srgbClr val="404040"/>
                </a:solidFill>
                <a:effectLst/>
                <a:latin typeface="微软雅黑" panose="020B0503020204020204" pitchFamily="34" charset="-122"/>
                <a:ea typeface="微软雅黑" panose="020B0503020204020204" pitchFamily="34" charset="-122"/>
              </a:rPr>
              <a:t>15</a:t>
            </a:r>
            <a:r>
              <a:rPr lang="zh-CN" altLang="en-US" sz="2400" b="0" i="0" dirty="0">
                <a:solidFill>
                  <a:srgbClr val="404040"/>
                </a:solidFill>
                <a:effectLst/>
                <a:latin typeface="微软雅黑" panose="020B0503020204020204" pitchFamily="34" charset="-122"/>
                <a:ea typeface="微软雅黑" panose="020B0503020204020204" pitchFamily="34" charset="-122"/>
              </a:rPr>
              <a:t>年里，省级森林面积每年增加</a:t>
            </a:r>
            <a:r>
              <a:rPr lang="en-US" altLang="zh-CN" sz="2400" b="0" i="0" dirty="0">
                <a:solidFill>
                  <a:srgbClr val="404040"/>
                </a:solidFill>
                <a:effectLst/>
                <a:latin typeface="微软雅黑" panose="020B0503020204020204" pitchFamily="34" charset="-122"/>
                <a:ea typeface="微软雅黑" panose="020B0503020204020204" pitchFamily="34" charset="-122"/>
              </a:rPr>
              <a:t>4</a:t>
            </a:r>
            <a:r>
              <a:rPr lang="zh-CN" altLang="en-US" sz="2400" b="0" i="0" dirty="0">
                <a:solidFill>
                  <a:srgbClr val="404040"/>
                </a:solidFill>
                <a:effectLst/>
                <a:latin typeface="微软雅黑" panose="020B0503020204020204" pitchFamily="34" charset="-122"/>
                <a:ea typeface="微软雅黑" panose="020B0503020204020204" pitchFamily="34" charset="-122"/>
              </a:rPr>
              <a:t>万至</a:t>
            </a:r>
            <a:r>
              <a:rPr lang="en-US" altLang="zh-CN" sz="2400" b="0" i="0" dirty="0">
                <a:solidFill>
                  <a:srgbClr val="404040"/>
                </a:solidFill>
                <a:effectLst/>
                <a:latin typeface="微软雅黑" panose="020B0503020204020204" pitchFamily="34" charset="-122"/>
                <a:ea typeface="微软雅黑" panose="020B0503020204020204" pitchFamily="34" charset="-122"/>
              </a:rPr>
              <a:t>44</a:t>
            </a:r>
            <a:r>
              <a:rPr lang="zh-CN" altLang="en-US" sz="2400" b="0" i="0" dirty="0">
                <a:solidFill>
                  <a:srgbClr val="404040"/>
                </a:solidFill>
                <a:effectLst/>
                <a:latin typeface="微软雅黑" panose="020B0503020204020204" pitchFamily="34" charset="-122"/>
                <a:ea typeface="微软雅黑" panose="020B0503020204020204" pitchFamily="34" charset="-122"/>
              </a:rPr>
              <a:t>万公顷。</a:t>
            </a:r>
            <a:endParaRPr lang="zh-CN" altLang="en-US" sz="2400" dirty="0"/>
          </a:p>
        </p:txBody>
      </p:sp>
      <p:sp>
        <p:nvSpPr>
          <p:cNvPr id="5" name="文本框 4">
            <a:extLst>
              <a:ext uri="{FF2B5EF4-FFF2-40B4-BE49-F238E27FC236}">
                <a16:creationId xmlns:a16="http://schemas.microsoft.com/office/drawing/2014/main" id="{7C2132AE-BB2F-4D12-9655-8AB662B6CD22}"/>
              </a:ext>
            </a:extLst>
          </p:cNvPr>
          <p:cNvSpPr txBox="1"/>
          <p:nvPr/>
        </p:nvSpPr>
        <p:spPr>
          <a:xfrm>
            <a:off x="742121" y="747279"/>
            <a:ext cx="1987827" cy="646331"/>
          </a:xfrm>
          <a:prstGeom prst="rect">
            <a:avLst/>
          </a:prstGeom>
          <a:solidFill>
            <a:srgbClr val="00FFFF"/>
          </a:solidFill>
        </p:spPr>
        <p:txBody>
          <a:bodyPr wrap="square" rtlCol="0">
            <a:spAutoFit/>
          </a:bodyPr>
          <a:lstStyle/>
          <a:p>
            <a:r>
              <a:rPr lang="en-US" altLang="zh-CN" sz="3600" b="1" dirty="0" err="1">
                <a:solidFill>
                  <a:srgbClr val="FF0066"/>
                </a:solidFill>
              </a:rPr>
              <a:t>centred</a:t>
            </a:r>
            <a:endParaRPr lang="zh-CN" altLang="en-US" sz="3600" b="1" dirty="0">
              <a:solidFill>
                <a:srgbClr val="FF0066"/>
              </a:solidFill>
            </a:endParaRPr>
          </a:p>
        </p:txBody>
      </p:sp>
      <p:sp>
        <p:nvSpPr>
          <p:cNvPr id="6" name="文本框 5">
            <a:extLst>
              <a:ext uri="{FF2B5EF4-FFF2-40B4-BE49-F238E27FC236}">
                <a16:creationId xmlns:a16="http://schemas.microsoft.com/office/drawing/2014/main" id="{36EC6E05-C96E-4183-A68A-59359AD8C399}"/>
              </a:ext>
            </a:extLst>
          </p:cNvPr>
          <p:cNvSpPr txBox="1"/>
          <p:nvPr/>
        </p:nvSpPr>
        <p:spPr>
          <a:xfrm>
            <a:off x="6096000" y="1230984"/>
            <a:ext cx="2809461" cy="646331"/>
          </a:xfrm>
          <a:prstGeom prst="rect">
            <a:avLst/>
          </a:prstGeom>
          <a:solidFill>
            <a:srgbClr val="00FFFF"/>
          </a:solidFill>
        </p:spPr>
        <p:txBody>
          <a:bodyPr wrap="square" rtlCol="0">
            <a:spAutoFit/>
          </a:bodyPr>
          <a:lstStyle/>
          <a:p>
            <a:r>
              <a:rPr lang="en-US" altLang="zh-CN" sz="3600" b="1" dirty="0">
                <a:solidFill>
                  <a:srgbClr val="FF0066"/>
                </a:solidFill>
              </a:rPr>
              <a:t>particularly</a:t>
            </a:r>
            <a:endParaRPr lang="zh-CN" altLang="en-US" sz="3600" b="1" dirty="0">
              <a:solidFill>
                <a:srgbClr val="FF0066"/>
              </a:solidFill>
            </a:endParaRPr>
          </a:p>
        </p:txBody>
      </p:sp>
      <p:sp>
        <p:nvSpPr>
          <p:cNvPr id="7" name="文本框 6">
            <a:extLst>
              <a:ext uri="{FF2B5EF4-FFF2-40B4-BE49-F238E27FC236}">
                <a16:creationId xmlns:a16="http://schemas.microsoft.com/office/drawing/2014/main" id="{5064AE38-8476-4935-8B00-4FAE4EE77B6C}"/>
              </a:ext>
            </a:extLst>
          </p:cNvPr>
          <p:cNvSpPr txBox="1"/>
          <p:nvPr/>
        </p:nvSpPr>
        <p:spPr>
          <a:xfrm>
            <a:off x="3544954" y="3088425"/>
            <a:ext cx="3823253" cy="646331"/>
          </a:xfrm>
          <a:prstGeom prst="rect">
            <a:avLst/>
          </a:prstGeom>
          <a:solidFill>
            <a:srgbClr val="00FFFF"/>
          </a:solidFill>
        </p:spPr>
        <p:txBody>
          <a:bodyPr wrap="square" rtlCol="0">
            <a:spAutoFit/>
          </a:bodyPr>
          <a:lstStyle/>
          <a:p>
            <a:r>
              <a:rPr lang="en-US" altLang="zh-CN" sz="3600" b="1" dirty="0">
                <a:solidFill>
                  <a:srgbClr val="FF0066"/>
                </a:solidFill>
              </a:rPr>
              <a:t>have established</a:t>
            </a:r>
            <a:endParaRPr lang="zh-CN" altLang="en-US" sz="3600" b="1" dirty="0">
              <a:solidFill>
                <a:srgbClr val="FF0066"/>
              </a:solidFill>
            </a:endParaRPr>
          </a:p>
        </p:txBody>
      </p:sp>
      <p:sp>
        <p:nvSpPr>
          <p:cNvPr id="8" name="文本框 7">
            <a:extLst>
              <a:ext uri="{FF2B5EF4-FFF2-40B4-BE49-F238E27FC236}">
                <a16:creationId xmlns:a16="http://schemas.microsoft.com/office/drawing/2014/main" id="{8C9A8284-FD84-4227-9521-49770A0E18C9}"/>
              </a:ext>
            </a:extLst>
          </p:cNvPr>
          <p:cNvSpPr txBox="1"/>
          <p:nvPr/>
        </p:nvSpPr>
        <p:spPr>
          <a:xfrm>
            <a:off x="4412973" y="4020459"/>
            <a:ext cx="2809461" cy="646331"/>
          </a:xfrm>
          <a:prstGeom prst="rect">
            <a:avLst/>
          </a:prstGeom>
          <a:solidFill>
            <a:srgbClr val="00FFFF"/>
          </a:solidFill>
        </p:spPr>
        <p:txBody>
          <a:bodyPr wrap="square" rtlCol="0">
            <a:spAutoFit/>
          </a:bodyPr>
          <a:lstStyle/>
          <a:p>
            <a:r>
              <a:rPr lang="en-US" altLang="zh-CN" sz="3600" b="1" dirty="0">
                <a:solidFill>
                  <a:srgbClr val="FF0066"/>
                </a:solidFill>
              </a:rPr>
              <a:t>increasing</a:t>
            </a:r>
            <a:endParaRPr lang="zh-CN" altLang="en-US" sz="3600" b="1" dirty="0">
              <a:solidFill>
                <a:srgbClr val="FF0066"/>
              </a:solidFill>
            </a:endParaRPr>
          </a:p>
        </p:txBody>
      </p:sp>
    </p:spTree>
    <p:extLst>
      <p:ext uri="{BB962C8B-B14F-4D97-AF65-F5344CB8AC3E}">
        <p14:creationId xmlns:p14="http://schemas.microsoft.com/office/powerpoint/2010/main" val="2240718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BB60AD22-6C04-48CB-8041-AB8C25DD36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843" y="546652"/>
            <a:ext cx="6096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a:extLst>
              <a:ext uri="{FF2B5EF4-FFF2-40B4-BE49-F238E27FC236}">
                <a16:creationId xmlns:a16="http://schemas.microsoft.com/office/drawing/2014/main" id="{26191885-1A6E-4AC8-9BD1-00654A2D2B9C}"/>
              </a:ext>
            </a:extLst>
          </p:cNvPr>
          <p:cNvSpPr txBox="1"/>
          <p:nvPr/>
        </p:nvSpPr>
        <p:spPr>
          <a:xfrm>
            <a:off x="6944138" y="546652"/>
            <a:ext cx="4837044" cy="5426870"/>
          </a:xfrm>
          <a:prstGeom prst="rect">
            <a:avLst/>
          </a:prstGeom>
          <a:noFill/>
        </p:spPr>
        <p:txBody>
          <a:bodyPr wrap="square">
            <a:spAutoFit/>
          </a:bodyPr>
          <a:lstStyle/>
          <a:p>
            <a:pPr>
              <a:lnSpc>
                <a:spcPts val="38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China's increasing leafiness has been evident for some time. Billions of trees </a:t>
            </a:r>
            <a:r>
              <a:rPr lang="en-US" altLang="zh-CN" sz="2800" dirty="0">
                <a:solidFill>
                  <a:srgbClr val="404040"/>
                </a:solidFill>
                <a:latin typeface="微软雅黑" panose="020B0503020204020204" pitchFamily="34" charset="-122"/>
                <a:ea typeface="微软雅黑" panose="020B0503020204020204" pitchFamily="34" charset="-122"/>
              </a:rPr>
              <a:t>____________________________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(plant) in recent decades, to tackle desertification and soil loss, and </a:t>
            </a:r>
            <a:r>
              <a:rPr lang="en-US" altLang="zh-CN" sz="2800" dirty="0">
                <a:solidFill>
                  <a:srgbClr val="404040"/>
                </a:solidFill>
                <a:latin typeface="微软雅黑" panose="020B0503020204020204" pitchFamily="34" charset="-122"/>
                <a:ea typeface="微软雅黑" panose="020B0503020204020204" pitchFamily="34" charset="-122"/>
              </a:rPr>
              <a:t>_________</a:t>
            </a:r>
          </a:p>
          <a:p>
            <a:pPr>
              <a:lnSpc>
                <a:spcPts val="38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_________________ (establish) vibrant timber and paper industries.</a:t>
            </a:r>
            <a:br>
              <a:rPr lang="en-US" altLang="zh-CN" sz="2800" dirty="0"/>
            </a:br>
            <a:endParaRPr lang="en-US" altLang="zh-CN" sz="2800" dirty="0"/>
          </a:p>
        </p:txBody>
      </p:sp>
      <p:sp>
        <p:nvSpPr>
          <p:cNvPr id="6" name="文本框 5">
            <a:extLst>
              <a:ext uri="{FF2B5EF4-FFF2-40B4-BE49-F238E27FC236}">
                <a16:creationId xmlns:a16="http://schemas.microsoft.com/office/drawing/2014/main" id="{A6F8224D-D6AB-4DF3-83C6-C005649AA405}"/>
              </a:ext>
            </a:extLst>
          </p:cNvPr>
          <p:cNvSpPr txBox="1"/>
          <p:nvPr/>
        </p:nvSpPr>
        <p:spPr>
          <a:xfrm>
            <a:off x="450573" y="5388018"/>
            <a:ext cx="11330609" cy="830997"/>
          </a:xfrm>
          <a:prstGeom prst="rect">
            <a:avLst/>
          </a:prstGeom>
          <a:solidFill>
            <a:srgbClr val="FFFF00"/>
          </a:solidFill>
        </p:spPr>
        <p:txBody>
          <a:bodyPr wrap="square">
            <a:spAutoFit/>
          </a:bodyPr>
          <a:lstStyle/>
          <a:p>
            <a:r>
              <a:rPr lang="zh-CN" altLang="en-US" sz="2400" b="0" i="0" dirty="0">
                <a:solidFill>
                  <a:srgbClr val="404040"/>
                </a:solidFill>
                <a:effectLst/>
                <a:latin typeface="微软雅黑" panose="020B0503020204020204" pitchFamily="34" charset="-122"/>
                <a:ea typeface="微软雅黑" panose="020B0503020204020204" pitchFamily="34" charset="-122"/>
              </a:rPr>
              <a:t>近年来，中国的绿色植被增长有目共睹。最近数十年已经新种了数以十亿计的树木，来抵抗沙漠化和水土流失，同时还发展起了蓬勃的木材和造纸产业。</a:t>
            </a:r>
            <a:endParaRPr lang="en-US" altLang="zh-CN" sz="2400" b="0" i="0" dirty="0">
              <a:solidFill>
                <a:srgbClr val="404040"/>
              </a:solidFill>
              <a:effectLst/>
              <a:latin typeface="微软雅黑" panose="020B0503020204020204" pitchFamily="34" charset="-122"/>
              <a:ea typeface="微软雅黑" panose="020B0503020204020204" pitchFamily="34" charset="-122"/>
            </a:endParaRPr>
          </a:p>
        </p:txBody>
      </p:sp>
      <p:sp>
        <p:nvSpPr>
          <p:cNvPr id="7" name="文本框 6">
            <a:extLst>
              <a:ext uri="{FF2B5EF4-FFF2-40B4-BE49-F238E27FC236}">
                <a16:creationId xmlns:a16="http://schemas.microsoft.com/office/drawing/2014/main" id="{4CCA0D2A-EE07-4B8E-93EB-9D27368E7925}"/>
              </a:ext>
            </a:extLst>
          </p:cNvPr>
          <p:cNvSpPr txBox="1"/>
          <p:nvPr/>
        </p:nvSpPr>
        <p:spPr>
          <a:xfrm>
            <a:off x="7089912" y="1981655"/>
            <a:ext cx="4293705" cy="646331"/>
          </a:xfrm>
          <a:prstGeom prst="rect">
            <a:avLst/>
          </a:prstGeom>
          <a:solidFill>
            <a:srgbClr val="00FFFF"/>
          </a:solidFill>
        </p:spPr>
        <p:txBody>
          <a:bodyPr wrap="square" rtlCol="0">
            <a:spAutoFit/>
          </a:bodyPr>
          <a:lstStyle/>
          <a:p>
            <a:r>
              <a:rPr lang="en-US" altLang="zh-CN" sz="3600" b="1" dirty="0">
                <a:solidFill>
                  <a:srgbClr val="FF0066"/>
                </a:solidFill>
              </a:rPr>
              <a:t>have been planted</a:t>
            </a:r>
            <a:endParaRPr lang="zh-CN" altLang="en-US" sz="3600" b="1" dirty="0">
              <a:solidFill>
                <a:srgbClr val="FF0066"/>
              </a:solidFill>
            </a:endParaRPr>
          </a:p>
        </p:txBody>
      </p:sp>
      <p:sp>
        <p:nvSpPr>
          <p:cNvPr id="8" name="文本框 7">
            <a:extLst>
              <a:ext uri="{FF2B5EF4-FFF2-40B4-BE49-F238E27FC236}">
                <a16:creationId xmlns:a16="http://schemas.microsoft.com/office/drawing/2014/main" id="{A5ED0922-327F-4517-B04F-48A54205C937}"/>
              </a:ext>
            </a:extLst>
          </p:cNvPr>
          <p:cNvSpPr txBox="1"/>
          <p:nvPr/>
        </p:nvSpPr>
        <p:spPr>
          <a:xfrm>
            <a:off x="10210800" y="3408390"/>
            <a:ext cx="768627" cy="646331"/>
          </a:xfrm>
          <a:prstGeom prst="rect">
            <a:avLst/>
          </a:prstGeom>
          <a:solidFill>
            <a:srgbClr val="00FFFF"/>
          </a:solidFill>
        </p:spPr>
        <p:txBody>
          <a:bodyPr wrap="square" rtlCol="0">
            <a:spAutoFit/>
          </a:bodyPr>
          <a:lstStyle/>
          <a:p>
            <a:r>
              <a:rPr lang="en-US" altLang="zh-CN" sz="3600" b="1" dirty="0">
                <a:solidFill>
                  <a:srgbClr val="FF0066"/>
                </a:solidFill>
              </a:rPr>
              <a:t>to</a:t>
            </a:r>
            <a:endParaRPr lang="zh-CN" altLang="en-US" sz="3600" b="1" dirty="0">
              <a:solidFill>
                <a:srgbClr val="FF0066"/>
              </a:solidFill>
            </a:endParaRPr>
          </a:p>
        </p:txBody>
      </p:sp>
      <p:sp>
        <p:nvSpPr>
          <p:cNvPr id="9" name="文本框 8">
            <a:extLst>
              <a:ext uri="{FF2B5EF4-FFF2-40B4-BE49-F238E27FC236}">
                <a16:creationId xmlns:a16="http://schemas.microsoft.com/office/drawing/2014/main" id="{92C00936-65AB-4774-A24F-6B1D0A7FFA16}"/>
              </a:ext>
            </a:extLst>
          </p:cNvPr>
          <p:cNvSpPr txBox="1"/>
          <p:nvPr/>
        </p:nvSpPr>
        <p:spPr>
          <a:xfrm>
            <a:off x="7248940" y="3906849"/>
            <a:ext cx="2160105" cy="646331"/>
          </a:xfrm>
          <a:prstGeom prst="rect">
            <a:avLst/>
          </a:prstGeom>
          <a:solidFill>
            <a:srgbClr val="00FFFF"/>
          </a:solidFill>
        </p:spPr>
        <p:txBody>
          <a:bodyPr wrap="square" rtlCol="0">
            <a:spAutoFit/>
          </a:bodyPr>
          <a:lstStyle/>
          <a:p>
            <a:r>
              <a:rPr lang="en-US" altLang="zh-CN" sz="3600" b="1" dirty="0">
                <a:solidFill>
                  <a:srgbClr val="FF0066"/>
                </a:solidFill>
              </a:rPr>
              <a:t>establish</a:t>
            </a:r>
            <a:endParaRPr lang="zh-CN" altLang="en-US" sz="3600" b="1" dirty="0">
              <a:solidFill>
                <a:srgbClr val="FF0066"/>
              </a:solidFill>
            </a:endParaRPr>
          </a:p>
        </p:txBody>
      </p:sp>
    </p:spTree>
    <p:extLst>
      <p:ext uri="{BB962C8B-B14F-4D97-AF65-F5344CB8AC3E}">
        <p14:creationId xmlns:p14="http://schemas.microsoft.com/office/powerpoint/2010/main" val="2977185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5F9D5DE-9C11-4FC8-9FC0-1BEFE4722BDE}"/>
              </a:ext>
            </a:extLst>
          </p:cNvPr>
          <p:cNvSpPr txBox="1"/>
          <p:nvPr/>
        </p:nvSpPr>
        <p:spPr>
          <a:xfrm>
            <a:off x="245165" y="508740"/>
            <a:ext cx="11701669" cy="5047536"/>
          </a:xfrm>
          <a:prstGeom prst="rect">
            <a:avLst/>
          </a:prstGeom>
          <a:noFill/>
        </p:spPr>
        <p:txBody>
          <a:bodyPr wrap="square">
            <a:spAutoFit/>
          </a:bodyPr>
          <a:lstStyle/>
          <a:p>
            <a:pPr algn="l"/>
            <a:r>
              <a:rPr lang="en-US" altLang="zh-CN" sz="2800" b="0" i="0" dirty="0">
                <a:solidFill>
                  <a:srgbClr val="404040"/>
                </a:solidFill>
                <a:effectLst/>
                <a:latin typeface="微软雅黑" panose="020B0503020204020204" pitchFamily="34" charset="-122"/>
                <a:ea typeface="微软雅黑" panose="020B0503020204020204" pitchFamily="34" charset="-122"/>
              </a:rPr>
              <a:t>"Bold scientific statements must _______________________(support) by massive amounts of evidence and this is </a:t>
            </a:r>
            <a:r>
              <a:rPr lang="en-US" altLang="zh-CN" sz="2800" dirty="0">
                <a:solidFill>
                  <a:srgbClr val="404040"/>
                </a:solidFill>
                <a:latin typeface="微软雅黑" panose="020B0503020204020204" pitchFamily="34" charset="-122"/>
                <a:ea typeface="微软雅黑" panose="020B0503020204020204" pitchFamily="34" charset="-122"/>
              </a:rPr>
              <a:t>___________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we have done in this study."</a:t>
            </a:r>
            <a:br>
              <a:rPr lang="en-US" altLang="zh-CN" sz="2800" b="0" i="0" dirty="0">
                <a:solidFill>
                  <a:srgbClr val="404040"/>
                </a:solidFill>
                <a:effectLst/>
                <a:latin typeface="微软雅黑" panose="020B0503020204020204" pitchFamily="34" charset="-122"/>
                <a:ea typeface="微软雅黑" panose="020B0503020204020204" pitchFamily="34" charset="-122"/>
              </a:rPr>
            </a:b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大胆的科学结论必须有大量的证据支持，而我们在研究当中做到了这一点。”</a:t>
            </a:r>
          </a:p>
          <a:p>
            <a:pPr algn="l"/>
            <a:endParaRPr lang="en-US" altLang="zh-CN" sz="2800" b="0" i="0" dirty="0">
              <a:solidFill>
                <a:srgbClr val="404040"/>
              </a:solidFill>
              <a:effectLst/>
              <a:latin typeface="微软雅黑" panose="020B0503020204020204" pitchFamily="34" charset="-122"/>
              <a:ea typeface="微软雅黑" panose="020B0503020204020204" pitchFamily="34" charset="-122"/>
            </a:endParaRPr>
          </a:p>
          <a:p>
            <a:pPr algn="l"/>
            <a:r>
              <a:rPr lang="en-US" altLang="zh-CN" sz="2800" b="0" i="0" dirty="0">
                <a:solidFill>
                  <a:srgbClr val="404040"/>
                </a:solidFill>
                <a:effectLst/>
                <a:latin typeface="微软雅黑" panose="020B0503020204020204" pitchFamily="34" charset="-122"/>
                <a:ea typeface="微软雅黑" panose="020B0503020204020204" pitchFamily="34" charset="-122"/>
              </a:rPr>
              <a:t>“We have collected together a range of </a:t>
            </a:r>
            <a:r>
              <a:rPr lang="en-US" altLang="zh-CN" sz="2800" b="1" i="0" dirty="0">
                <a:solidFill>
                  <a:srgbClr val="7030A0"/>
                </a:solidFill>
                <a:effectLst/>
                <a:latin typeface="微软雅黑" panose="020B0503020204020204" pitchFamily="34" charset="-122"/>
                <a:ea typeface="微软雅黑" panose="020B0503020204020204" pitchFamily="34" charset="-122"/>
              </a:rPr>
              <a:t>ground-based</a:t>
            </a:r>
            <a:r>
              <a:rPr lang="en-US" altLang="zh-CN" sz="2800" b="0" i="0" dirty="0">
                <a:solidFill>
                  <a:srgbClr val="404040"/>
                </a:solidFill>
                <a:effectLst/>
                <a:latin typeface="微软雅黑" panose="020B0503020204020204" pitchFamily="34" charset="-122"/>
                <a:ea typeface="微软雅黑" panose="020B0503020204020204" pitchFamily="34" charset="-122"/>
              </a:rPr>
              <a:t> and satellite data-driven evidence ________________</a:t>
            </a:r>
            <a:r>
              <a:rPr lang="zh-CN" altLang="en-US" sz="2800" b="0" i="0" dirty="0">
                <a:solidFill>
                  <a:srgbClr val="404040"/>
                </a:solidFill>
                <a:effectLst/>
                <a:latin typeface="微软雅黑" panose="020B0503020204020204" pitchFamily="34" charset="-122"/>
                <a:ea typeface="微软雅黑" panose="020B0503020204020204" pitchFamily="34" charset="-122"/>
              </a:rPr>
              <a:t>（</a:t>
            </a:r>
            <a:r>
              <a:rPr lang="en-US" altLang="zh-CN" sz="2800" b="0" i="0" dirty="0">
                <a:solidFill>
                  <a:srgbClr val="404040"/>
                </a:solidFill>
                <a:effectLst/>
                <a:latin typeface="微软雅黑" panose="020B0503020204020204" pitchFamily="34" charset="-122"/>
                <a:ea typeface="微软雅黑" panose="020B0503020204020204" pitchFamily="34" charset="-122"/>
              </a:rPr>
              <a:t>form</a:t>
            </a:r>
            <a:r>
              <a:rPr lang="zh-CN" altLang="en-US" sz="2800" b="0" i="0" dirty="0">
                <a:solidFill>
                  <a:srgbClr val="404040"/>
                </a:solidFill>
                <a:effectLst/>
                <a:latin typeface="微软雅黑" panose="020B0503020204020204" pitchFamily="34" charset="-122"/>
                <a:ea typeface="微软雅黑" panose="020B0503020204020204" pitchFamily="34" charset="-122"/>
              </a:rPr>
              <a:t>）</a:t>
            </a:r>
            <a:r>
              <a:rPr lang="en-US" altLang="zh-CN" sz="2800" b="0" i="0" dirty="0">
                <a:solidFill>
                  <a:srgbClr val="404040"/>
                </a:solidFill>
                <a:effectLst/>
                <a:latin typeface="微软雅黑" panose="020B0503020204020204" pitchFamily="34" charset="-122"/>
                <a:ea typeface="微软雅黑" panose="020B0503020204020204" pitchFamily="34" charset="-122"/>
              </a:rPr>
              <a:t> a consistent and robust narrative about the Chinese carbon cycle."</a:t>
            </a:r>
            <a:br>
              <a:rPr lang="en-US" altLang="zh-CN" sz="2800" b="0" i="0" dirty="0">
                <a:solidFill>
                  <a:srgbClr val="404040"/>
                </a:solidFill>
                <a:effectLst/>
                <a:latin typeface="微软雅黑" panose="020B0503020204020204" pitchFamily="34" charset="-122"/>
                <a:ea typeface="微软雅黑" panose="020B0503020204020204" pitchFamily="34" charset="-122"/>
              </a:rPr>
            </a:br>
            <a:endParaRPr lang="en-US" altLang="zh-CN" sz="2400" b="0" i="0" dirty="0">
              <a:solidFill>
                <a:srgbClr val="404040"/>
              </a:solidFill>
              <a:effectLst/>
              <a:latin typeface="微软雅黑" panose="020B0503020204020204" pitchFamily="34" charset="-122"/>
              <a:ea typeface="微软雅黑" panose="020B0503020204020204" pitchFamily="34" charset="-122"/>
            </a:endParaRPr>
          </a:p>
          <a:p>
            <a:pPr algn="l"/>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我们汇集了一系列实地测量和卫星数据的证据，对中国碳循环得出了一个前后一致并且站得住脚的说法。”</a:t>
            </a:r>
          </a:p>
          <a:p>
            <a:pPr algn="l"/>
            <a:r>
              <a:rPr lang="zh-CN" altLang="en-US" b="0" i="0" dirty="0">
                <a:solidFill>
                  <a:srgbClr val="404040"/>
                </a:solidFill>
                <a:effectLst/>
                <a:latin typeface="微软雅黑" panose="020B0503020204020204" pitchFamily="34" charset="-122"/>
                <a:ea typeface="微软雅黑" panose="020B0503020204020204" pitchFamily="34" charset="-122"/>
              </a:rPr>
              <a:t> </a:t>
            </a:r>
          </a:p>
        </p:txBody>
      </p:sp>
      <p:sp>
        <p:nvSpPr>
          <p:cNvPr id="4" name="文本框 3">
            <a:extLst>
              <a:ext uri="{FF2B5EF4-FFF2-40B4-BE49-F238E27FC236}">
                <a16:creationId xmlns:a16="http://schemas.microsoft.com/office/drawing/2014/main" id="{A2291115-889B-4EDD-8A64-09B873E968A3}"/>
              </a:ext>
            </a:extLst>
          </p:cNvPr>
          <p:cNvSpPr txBox="1"/>
          <p:nvPr/>
        </p:nvSpPr>
        <p:spPr>
          <a:xfrm>
            <a:off x="6095999" y="293888"/>
            <a:ext cx="3034749" cy="646331"/>
          </a:xfrm>
          <a:prstGeom prst="rect">
            <a:avLst/>
          </a:prstGeom>
          <a:solidFill>
            <a:srgbClr val="00FFFF"/>
          </a:solidFill>
        </p:spPr>
        <p:txBody>
          <a:bodyPr wrap="square" rtlCol="0">
            <a:spAutoFit/>
          </a:bodyPr>
          <a:lstStyle/>
          <a:p>
            <a:r>
              <a:rPr lang="en-US" altLang="zh-CN" sz="3600" b="1" dirty="0">
                <a:solidFill>
                  <a:srgbClr val="FF0066"/>
                </a:solidFill>
              </a:rPr>
              <a:t>be supported</a:t>
            </a:r>
            <a:endParaRPr lang="zh-CN" altLang="en-US" sz="3600" b="1" dirty="0">
              <a:solidFill>
                <a:srgbClr val="FF0066"/>
              </a:solidFill>
            </a:endParaRPr>
          </a:p>
        </p:txBody>
      </p:sp>
      <p:sp>
        <p:nvSpPr>
          <p:cNvPr id="5" name="文本框 4">
            <a:extLst>
              <a:ext uri="{FF2B5EF4-FFF2-40B4-BE49-F238E27FC236}">
                <a16:creationId xmlns:a16="http://schemas.microsoft.com/office/drawing/2014/main" id="{E48312E0-B020-4482-BB73-C93ACCD85222}"/>
              </a:ext>
            </a:extLst>
          </p:cNvPr>
          <p:cNvSpPr txBox="1"/>
          <p:nvPr/>
        </p:nvSpPr>
        <p:spPr>
          <a:xfrm>
            <a:off x="7500731" y="940219"/>
            <a:ext cx="1457740" cy="646331"/>
          </a:xfrm>
          <a:prstGeom prst="rect">
            <a:avLst/>
          </a:prstGeom>
          <a:solidFill>
            <a:srgbClr val="00FFFF"/>
          </a:solidFill>
        </p:spPr>
        <p:txBody>
          <a:bodyPr wrap="square" rtlCol="0">
            <a:spAutoFit/>
          </a:bodyPr>
          <a:lstStyle/>
          <a:p>
            <a:r>
              <a:rPr lang="en-US" altLang="zh-CN" sz="3600" b="1" dirty="0">
                <a:solidFill>
                  <a:srgbClr val="FF0066"/>
                </a:solidFill>
              </a:rPr>
              <a:t>what</a:t>
            </a:r>
            <a:endParaRPr lang="zh-CN" altLang="en-US" sz="3600" b="1" dirty="0">
              <a:solidFill>
                <a:srgbClr val="FF0066"/>
              </a:solidFill>
            </a:endParaRPr>
          </a:p>
        </p:txBody>
      </p:sp>
      <p:sp>
        <p:nvSpPr>
          <p:cNvPr id="6" name="文本框 5">
            <a:extLst>
              <a:ext uri="{FF2B5EF4-FFF2-40B4-BE49-F238E27FC236}">
                <a16:creationId xmlns:a16="http://schemas.microsoft.com/office/drawing/2014/main" id="{41ABCDC0-5078-4A7C-9BB2-7804815DB6E8}"/>
              </a:ext>
            </a:extLst>
          </p:cNvPr>
          <p:cNvSpPr txBox="1"/>
          <p:nvPr/>
        </p:nvSpPr>
        <p:spPr>
          <a:xfrm>
            <a:off x="5784573" y="3011161"/>
            <a:ext cx="1987827" cy="646331"/>
          </a:xfrm>
          <a:prstGeom prst="rect">
            <a:avLst/>
          </a:prstGeom>
          <a:solidFill>
            <a:srgbClr val="00FFFF"/>
          </a:solidFill>
        </p:spPr>
        <p:txBody>
          <a:bodyPr wrap="square" rtlCol="0">
            <a:spAutoFit/>
          </a:bodyPr>
          <a:lstStyle/>
          <a:p>
            <a:r>
              <a:rPr lang="en-US" altLang="zh-CN" sz="3600" b="1" dirty="0">
                <a:solidFill>
                  <a:srgbClr val="FF0066"/>
                </a:solidFill>
              </a:rPr>
              <a:t>to form</a:t>
            </a:r>
            <a:endParaRPr lang="zh-CN" altLang="en-US" sz="3600" b="1" dirty="0">
              <a:solidFill>
                <a:srgbClr val="FF0066"/>
              </a:solidFill>
            </a:endParaRPr>
          </a:p>
        </p:txBody>
      </p:sp>
      <p:sp>
        <p:nvSpPr>
          <p:cNvPr id="8" name="文本框 7">
            <a:extLst>
              <a:ext uri="{FF2B5EF4-FFF2-40B4-BE49-F238E27FC236}">
                <a16:creationId xmlns:a16="http://schemas.microsoft.com/office/drawing/2014/main" id="{B7DB7176-3D58-4CA9-97D3-ECD5F86068D6}"/>
              </a:ext>
            </a:extLst>
          </p:cNvPr>
          <p:cNvSpPr txBox="1"/>
          <p:nvPr/>
        </p:nvSpPr>
        <p:spPr>
          <a:xfrm>
            <a:off x="354494" y="5091967"/>
            <a:ext cx="11483009" cy="1358321"/>
          </a:xfrm>
          <a:prstGeom prst="rect">
            <a:avLst/>
          </a:prstGeom>
          <a:solidFill>
            <a:srgbClr val="FFFF00"/>
          </a:solidFill>
        </p:spPr>
        <p:txBody>
          <a:bodyPr wrap="square">
            <a:spAutoFit/>
          </a:bodyPr>
          <a:lstStyle/>
          <a:p>
            <a:pPr>
              <a:lnSpc>
                <a:spcPts val="3400"/>
              </a:lnSpc>
            </a:pPr>
            <a:r>
              <a:rPr lang="zh-CN" altLang="en-US" sz="2000" b="1" i="0" dirty="0">
                <a:solidFill>
                  <a:srgbClr val="404040"/>
                </a:solidFill>
                <a:effectLst/>
                <a:latin typeface="微软雅黑" panose="020B0503020204020204" pitchFamily="34" charset="-122"/>
                <a:ea typeface="微软雅黑" panose="020B0503020204020204" pitchFamily="34" charset="-122"/>
              </a:rPr>
              <a:t>该研究的联合作者、英国爱丁堡大学的保罗</a:t>
            </a:r>
            <a:r>
              <a:rPr lang="en-US" altLang="zh-CN" sz="2000" b="1" i="0" dirty="0">
                <a:solidFill>
                  <a:srgbClr val="404040"/>
                </a:solidFill>
                <a:effectLst/>
                <a:latin typeface="微软雅黑" panose="020B0503020204020204" pitchFamily="34" charset="-122"/>
                <a:ea typeface="微软雅黑" panose="020B0503020204020204" pitchFamily="34" charset="-122"/>
              </a:rPr>
              <a:t>·</a:t>
            </a:r>
            <a:r>
              <a:rPr lang="zh-CN" altLang="en-US" sz="2000" b="1" i="0" dirty="0">
                <a:solidFill>
                  <a:srgbClr val="404040"/>
                </a:solidFill>
                <a:effectLst/>
                <a:latin typeface="微软雅黑" panose="020B0503020204020204" pitchFamily="34" charset="-122"/>
                <a:ea typeface="微软雅黑" panose="020B0503020204020204" pitchFamily="34" charset="-122"/>
              </a:rPr>
              <a:t>帕尔默教授（</a:t>
            </a:r>
            <a:r>
              <a:rPr lang="en-US" altLang="zh-CN" sz="2000" b="1" i="0" dirty="0">
                <a:solidFill>
                  <a:srgbClr val="404040"/>
                </a:solidFill>
                <a:effectLst/>
                <a:latin typeface="微软雅黑" panose="020B0503020204020204" pitchFamily="34" charset="-122"/>
                <a:ea typeface="微软雅黑" panose="020B0503020204020204" pitchFamily="34" charset="-122"/>
              </a:rPr>
              <a:t>Prof Paul Palmer</a:t>
            </a:r>
            <a:r>
              <a:rPr lang="zh-CN" altLang="en-US" sz="2000" b="1" i="0" dirty="0">
                <a:solidFill>
                  <a:srgbClr val="404040"/>
                </a:solidFill>
                <a:effectLst/>
                <a:latin typeface="微软雅黑" panose="020B0503020204020204" pitchFamily="34" charset="-122"/>
                <a:ea typeface="微软雅黑" panose="020B0503020204020204" pitchFamily="34" charset="-122"/>
              </a:rPr>
              <a:t>）表示，这些森林碳吸储库的规模虽然令人惊讶</a:t>
            </a:r>
            <a:r>
              <a:rPr lang="en-US" altLang="zh-CN" sz="2000" b="1" i="0" dirty="0">
                <a:solidFill>
                  <a:srgbClr val="404040"/>
                </a:solidFill>
                <a:effectLst/>
                <a:latin typeface="微软雅黑" panose="020B0503020204020204" pitchFamily="34" charset="-122"/>
                <a:ea typeface="微软雅黑" panose="020B0503020204020204" pitchFamily="34" charset="-122"/>
              </a:rPr>
              <a:t>_________________________(amaze)</a:t>
            </a:r>
            <a:r>
              <a:rPr lang="zh-CN" altLang="en-US" sz="2000" b="1" i="0" dirty="0">
                <a:solidFill>
                  <a:srgbClr val="404040"/>
                </a:solidFill>
                <a:effectLst/>
                <a:latin typeface="微软雅黑" panose="020B0503020204020204" pitchFamily="34" charset="-122"/>
                <a:ea typeface="微软雅黑" panose="020B0503020204020204" pitchFamily="34" charset="-122"/>
              </a:rPr>
              <a:t>，但他指出，这个结论值得信赖</a:t>
            </a:r>
            <a:r>
              <a:rPr lang="en-US" altLang="zh-CN" sz="2000" b="1" i="0" dirty="0">
                <a:solidFill>
                  <a:srgbClr val="404040"/>
                </a:solidFill>
                <a:effectLst/>
                <a:latin typeface="微软雅黑" panose="020B0503020204020204" pitchFamily="34" charset="-122"/>
                <a:ea typeface="微软雅黑" panose="020B0503020204020204" pitchFamily="34" charset="-122"/>
              </a:rPr>
              <a:t>________________________(rely)</a:t>
            </a:r>
            <a:r>
              <a:rPr lang="zh-CN" altLang="en-US" sz="2000" b="1" i="0" dirty="0">
                <a:solidFill>
                  <a:srgbClr val="404040"/>
                </a:solidFill>
                <a:effectLst/>
                <a:latin typeface="微软雅黑" panose="020B0503020204020204" pitchFamily="34" charset="-122"/>
                <a:ea typeface="微软雅黑" panose="020B0503020204020204" pitchFamily="34" charset="-122"/>
              </a:rPr>
              <a:t>。</a:t>
            </a:r>
            <a:endParaRPr lang="zh-CN" altLang="en-US" sz="2000" b="1" dirty="0"/>
          </a:p>
        </p:txBody>
      </p:sp>
      <p:sp>
        <p:nvSpPr>
          <p:cNvPr id="9" name="文本框 8">
            <a:extLst>
              <a:ext uri="{FF2B5EF4-FFF2-40B4-BE49-F238E27FC236}">
                <a16:creationId xmlns:a16="http://schemas.microsoft.com/office/drawing/2014/main" id="{1DAD8F3F-4DA1-4BCB-9564-4C4D95CD8388}"/>
              </a:ext>
            </a:extLst>
          </p:cNvPr>
          <p:cNvSpPr txBox="1"/>
          <p:nvPr/>
        </p:nvSpPr>
        <p:spPr>
          <a:xfrm>
            <a:off x="3796746" y="5513582"/>
            <a:ext cx="1987827" cy="646331"/>
          </a:xfrm>
          <a:prstGeom prst="rect">
            <a:avLst/>
          </a:prstGeom>
          <a:solidFill>
            <a:srgbClr val="00FFFF"/>
          </a:solidFill>
        </p:spPr>
        <p:txBody>
          <a:bodyPr wrap="square" rtlCol="0">
            <a:spAutoFit/>
          </a:bodyPr>
          <a:lstStyle/>
          <a:p>
            <a:r>
              <a:rPr lang="en-US" altLang="zh-CN" sz="3600" b="1" dirty="0">
                <a:solidFill>
                  <a:srgbClr val="FF0066"/>
                </a:solidFill>
              </a:rPr>
              <a:t>amazing</a:t>
            </a:r>
            <a:endParaRPr lang="zh-CN" altLang="en-US" sz="3600" b="1" dirty="0">
              <a:solidFill>
                <a:srgbClr val="FF0066"/>
              </a:solidFill>
            </a:endParaRPr>
          </a:p>
        </p:txBody>
      </p:sp>
      <p:sp>
        <p:nvSpPr>
          <p:cNvPr id="10" name="文本框 9">
            <a:extLst>
              <a:ext uri="{FF2B5EF4-FFF2-40B4-BE49-F238E27FC236}">
                <a16:creationId xmlns:a16="http://schemas.microsoft.com/office/drawing/2014/main" id="{32C15B8C-5F00-4DFF-A1BB-D0822E74A998}"/>
              </a:ext>
            </a:extLst>
          </p:cNvPr>
          <p:cNvSpPr txBox="1"/>
          <p:nvPr/>
        </p:nvSpPr>
        <p:spPr>
          <a:xfrm>
            <a:off x="760341" y="5931752"/>
            <a:ext cx="1987827" cy="646331"/>
          </a:xfrm>
          <a:prstGeom prst="rect">
            <a:avLst/>
          </a:prstGeom>
          <a:solidFill>
            <a:srgbClr val="00FFFF"/>
          </a:solidFill>
        </p:spPr>
        <p:txBody>
          <a:bodyPr wrap="square" rtlCol="0">
            <a:spAutoFit/>
          </a:bodyPr>
          <a:lstStyle/>
          <a:p>
            <a:r>
              <a:rPr lang="en-US" altLang="zh-CN" sz="3600" b="1" dirty="0">
                <a:solidFill>
                  <a:srgbClr val="FF0066"/>
                </a:solidFill>
              </a:rPr>
              <a:t>reliable</a:t>
            </a:r>
            <a:endParaRPr lang="zh-CN" altLang="en-US" sz="3600" b="1" dirty="0">
              <a:solidFill>
                <a:srgbClr val="FF0066"/>
              </a:solidFill>
            </a:endParaRPr>
          </a:p>
        </p:txBody>
      </p:sp>
    </p:spTree>
    <p:extLst>
      <p:ext uri="{BB962C8B-B14F-4D97-AF65-F5344CB8AC3E}">
        <p14:creationId xmlns:p14="http://schemas.microsoft.com/office/powerpoint/2010/main" val="590465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633377B7-1531-46E0-970A-3354F66959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304" y="530087"/>
            <a:ext cx="11502887" cy="3299791"/>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a:extLst>
              <a:ext uri="{FF2B5EF4-FFF2-40B4-BE49-F238E27FC236}">
                <a16:creationId xmlns:a16="http://schemas.microsoft.com/office/drawing/2014/main" id="{FD70EA48-4D12-4A07-B9F1-3B27A8A5DE40}"/>
              </a:ext>
            </a:extLst>
          </p:cNvPr>
          <p:cNvSpPr txBox="1"/>
          <p:nvPr/>
        </p:nvSpPr>
        <p:spPr>
          <a:xfrm>
            <a:off x="152398" y="3829878"/>
            <a:ext cx="12039601" cy="2677656"/>
          </a:xfrm>
          <a:prstGeom prst="rect">
            <a:avLst/>
          </a:prstGeom>
          <a:noFill/>
        </p:spPr>
        <p:txBody>
          <a:bodyPr wrap="square">
            <a:spAutoFit/>
          </a:bodyPr>
          <a:lstStyle/>
          <a:p>
            <a:br>
              <a:rPr lang="en-US" altLang="zh-CN" sz="2800" dirty="0"/>
            </a:br>
            <a:r>
              <a:rPr lang="en-US" altLang="zh-CN" sz="2800" b="0" i="0" dirty="0">
                <a:solidFill>
                  <a:srgbClr val="404040"/>
                </a:solidFill>
                <a:effectLst/>
                <a:latin typeface="微软雅黑" panose="020B0503020204020204" pitchFamily="34" charset="-122"/>
                <a:ea typeface="微软雅黑" panose="020B0503020204020204" pitchFamily="34" charset="-122"/>
              </a:rPr>
              <a:t>Data </a:t>
            </a:r>
            <a:r>
              <a:rPr lang="en-US" altLang="zh-CN" sz="2800" dirty="0">
                <a:solidFill>
                  <a:srgbClr val="404040"/>
                </a:solidFill>
                <a:latin typeface="微软雅黑" panose="020B0503020204020204" pitchFamily="34" charset="-122"/>
                <a:ea typeface="微软雅黑" panose="020B0503020204020204" pitchFamily="34" charset="-122"/>
              </a:rPr>
              <a:t>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NASA Earth satellites shows that human activity in China and India </a:t>
            </a:r>
            <a:r>
              <a:rPr lang="en-US" altLang="zh-CN" sz="2800" b="1" i="0" dirty="0">
                <a:solidFill>
                  <a:srgbClr val="7030A0"/>
                </a:solidFill>
                <a:effectLst/>
                <a:latin typeface="微软雅黑" panose="020B0503020204020204" pitchFamily="34" charset="-122"/>
                <a:ea typeface="微软雅黑" panose="020B0503020204020204" pitchFamily="34" charset="-122"/>
              </a:rPr>
              <a:t>dominate</a:t>
            </a:r>
            <a:r>
              <a:rPr lang="en-US" altLang="zh-CN" sz="2800" b="0" i="0" dirty="0">
                <a:solidFill>
                  <a:srgbClr val="404040"/>
                </a:solidFill>
                <a:effectLst/>
                <a:latin typeface="微软雅黑" panose="020B0503020204020204" pitchFamily="34" charset="-122"/>
                <a:ea typeface="微软雅黑" panose="020B0503020204020204" pitchFamily="34" charset="-122"/>
              </a:rPr>
              <a:t> this greening of the planet, thanks ________ tree planting &amp; agriculture.</a:t>
            </a:r>
            <a:br>
              <a:rPr lang="en-US" altLang="zh-CN" sz="2800" dirty="0"/>
            </a:br>
            <a:r>
              <a:rPr lang="zh-CN" altLang="en-US" sz="2800" b="0" i="0" dirty="0">
                <a:solidFill>
                  <a:srgbClr val="404040"/>
                </a:solidFill>
                <a:effectLst/>
                <a:latin typeface="微软雅黑" panose="020B0503020204020204" pitchFamily="34" charset="-122"/>
                <a:ea typeface="微软雅黑" panose="020B0503020204020204" pitchFamily="34" charset="-122"/>
              </a:rPr>
              <a:t>来自</a:t>
            </a:r>
            <a:r>
              <a:rPr lang="en-US" altLang="zh-CN" sz="2800" b="0" i="0" dirty="0">
                <a:solidFill>
                  <a:srgbClr val="404040"/>
                </a:solidFill>
                <a:effectLst/>
                <a:latin typeface="微软雅黑" panose="020B0503020204020204" pitchFamily="34" charset="-122"/>
                <a:ea typeface="微软雅黑" panose="020B0503020204020204" pitchFamily="34" charset="-122"/>
              </a:rPr>
              <a:t>NASA</a:t>
            </a:r>
            <a:r>
              <a:rPr lang="zh-CN" altLang="en-US" sz="2800" b="0" i="0" dirty="0">
                <a:solidFill>
                  <a:srgbClr val="404040"/>
                </a:solidFill>
                <a:effectLst/>
                <a:latin typeface="微软雅黑" panose="020B0503020204020204" pitchFamily="34" charset="-122"/>
                <a:ea typeface="微软雅黑" panose="020B0503020204020204" pitchFamily="34" charset="-122"/>
              </a:rPr>
              <a:t>地球卫星数据显示，中国和印度的植树造林和农业等活动主导了地球变绿的过程。</a:t>
            </a:r>
            <a:endParaRPr lang="zh-CN" altLang="en-US" sz="2800" dirty="0"/>
          </a:p>
        </p:txBody>
      </p:sp>
      <p:sp>
        <p:nvSpPr>
          <p:cNvPr id="5" name="文本框 4">
            <a:extLst>
              <a:ext uri="{FF2B5EF4-FFF2-40B4-BE49-F238E27FC236}">
                <a16:creationId xmlns:a16="http://schemas.microsoft.com/office/drawing/2014/main" id="{5A25D73F-3E26-4DFA-B5FE-331DD3112EC9}"/>
              </a:ext>
            </a:extLst>
          </p:cNvPr>
          <p:cNvSpPr txBox="1"/>
          <p:nvPr/>
        </p:nvSpPr>
        <p:spPr>
          <a:xfrm>
            <a:off x="10846902" y="4675078"/>
            <a:ext cx="881271" cy="646331"/>
          </a:xfrm>
          <a:prstGeom prst="rect">
            <a:avLst/>
          </a:prstGeom>
          <a:solidFill>
            <a:srgbClr val="00FFFF"/>
          </a:solidFill>
        </p:spPr>
        <p:txBody>
          <a:bodyPr wrap="square" rtlCol="0">
            <a:spAutoFit/>
          </a:bodyPr>
          <a:lstStyle/>
          <a:p>
            <a:r>
              <a:rPr lang="en-US" altLang="zh-CN" sz="3600" b="1" dirty="0">
                <a:solidFill>
                  <a:srgbClr val="FF0066"/>
                </a:solidFill>
              </a:rPr>
              <a:t>to </a:t>
            </a:r>
            <a:endParaRPr lang="zh-CN" altLang="en-US" sz="3600" b="1" dirty="0">
              <a:solidFill>
                <a:srgbClr val="FF0066"/>
              </a:solidFill>
            </a:endParaRPr>
          </a:p>
        </p:txBody>
      </p:sp>
      <p:sp>
        <p:nvSpPr>
          <p:cNvPr id="6" name="文本框 5">
            <a:extLst>
              <a:ext uri="{FF2B5EF4-FFF2-40B4-BE49-F238E27FC236}">
                <a16:creationId xmlns:a16="http://schemas.microsoft.com/office/drawing/2014/main" id="{B35810E0-490C-4734-AC40-27A67019E3C7}"/>
              </a:ext>
            </a:extLst>
          </p:cNvPr>
          <p:cNvSpPr txBox="1"/>
          <p:nvPr/>
        </p:nvSpPr>
        <p:spPr>
          <a:xfrm>
            <a:off x="1146313" y="4050095"/>
            <a:ext cx="1265584" cy="646331"/>
          </a:xfrm>
          <a:prstGeom prst="rect">
            <a:avLst/>
          </a:prstGeom>
          <a:solidFill>
            <a:srgbClr val="00FFFF"/>
          </a:solidFill>
        </p:spPr>
        <p:txBody>
          <a:bodyPr wrap="square" rtlCol="0">
            <a:spAutoFit/>
          </a:bodyPr>
          <a:lstStyle/>
          <a:p>
            <a:r>
              <a:rPr lang="en-US" altLang="zh-CN" sz="3600" b="1" dirty="0">
                <a:solidFill>
                  <a:srgbClr val="FF0066"/>
                </a:solidFill>
              </a:rPr>
              <a:t>from</a:t>
            </a:r>
            <a:endParaRPr lang="zh-CN" altLang="en-US" sz="3600" b="1" dirty="0">
              <a:solidFill>
                <a:srgbClr val="FF0066"/>
              </a:solidFill>
            </a:endParaRPr>
          </a:p>
        </p:txBody>
      </p:sp>
    </p:spTree>
    <p:extLst>
      <p:ext uri="{BB962C8B-B14F-4D97-AF65-F5344CB8AC3E}">
        <p14:creationId xmlns:p14="http://schemas.microsoft.com/office/powerpoint/2010/main" val="112713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24CB02D8-DBEF-49AC-AB74-ADE32ED56E67}"/>
              </a:ext>
            </a:extLst>
          </p:cNvPr>
          <p:cNvSpPr txBox="1"/>
          <p:nvPr/>
        </p:nvSpPr>
        <p:spPr>
          <a:xfrm>
            <a:off x="318052" y="582067"/>
            <a:ext cx="11555896" cy="5262979"/>
          </a:xfrm>
          <a:prstGeom prst="rect">
            <a:avLst/>
          </a:prstGeom>
          <a:noFill/>
        </p:spPr>
        <p:txBody>
          <a:bodyPr wrap="square">
            <a:spAutoFit/>
          </a:bodyPr>
          <a:lstStyle/>
          <a:p>
            <a:pPr algn="l"/>
            <a:r>
              <a:rPr lang="en-US" altLang="zh-CN" sz="2800" b="0" i="0" dirty="0">
                <a:solidFill>
                  <a:srgbClr val="404040"/>
                </a:solidFill>
                <a:effectLst/>
                <a:latin typeface="微软雅黑" panose="020B0503020204020204" pitchFamily="34" charset="-122"/>
                <a:ea typeface="微软雅黑" panose="020B0503020204020204" pitchFamily="34" charset="-122"/>
              </a:rPr>
              <a:t>Satellite data (2000–2017) reveal a ___________________(green) pattern that is _________________(strike) </a:t>
            </a:r>
            <a:r>
              <a:rPr lang="en-US" altLang="zh-CN" sz="2800" b="1" i="0" dirty="0">
                <a:solidFill>
                  <a:srgbClr val="7030A0"/>
                </a:solidFill>
                <a:effectLst/>
                <a:latin typeface="微软雅黑" panose="020B0503020204020204" pitchFamily="34" charset="-122"/>
                <a:ea typeface="微软雅黑" panose="020B0503020204020204" pitchFamily="34" charset="-122"/>
              </a:rPr>
              <a:t>prominent</a:t>
            </a:r>
            <a:r>
              <a:rPr lang="en-US" altLang="zh-CN" sz="2800" b="0" i="0" dirty="0">
                <a:solidFill>
                  <a:srgbClr val="404040"/>
                </a:solidFill>
                <a:effectLst/>
                <a:latin typeface="微软雅黑" panose="020B0503020204020204" pitchFamily="34" charset="-122"/>
                <a:ea typeface="微软雅黑" panose="020B0503020204020204" pitchFamily="34" charset="-122"/>
              </a:rPr>
              <a:t> in China and India and overlaps with croplands world-wide.</a:t>
            </a:r>
            <a:br>
              <a:rPr lang="en-US" altLang="zh-CN" sz="2800" b="0" i="0" dirty="0">
                <a:solidFill>
                  <a:srgbClr val="404040"/>
                </a:solidFill>
                <a:effectLst/>
                <a:latin typeface="微软雅黑" panose="020B0503020204020204" pitchFamily="34" charset="-122"/>
                <a:ea typeface="微软雅黑" panose="020B0503020204020204" pitchFamily="34" charset="-122"/>
              </a:rPr>
            </a:br>
            <a:endParaRPr lang="en-US" altLang="zh-CN" sz="2800" b="0" i="0" dirty="0">
              <a:solidFill>
                <a:srgbClr val="404040"/>
              </a:solidFill>
              <a:effectLst/>
              <a:latin typeface="微软雅黑" panose="020B0503020204020204" pitchFamily="34" charset="-122"/>
              <a:ea typeface="微软雅黑" panose="020B0503020204020204" pitchFamily="34" charset="-122"/>
            </a:endParaRPr>
          </a:p>
          <a:p>
            <a:pPr algn="l"/>
            <a:r>
              <a:rPr lang="zh-CN" altLang="en-US" sz="2800" b="0" i="0" dirty="0">
                <a:solidFill>
                  <a:srgbClr val="404040"/>
                </a:solidFill>
                <a:effectLst/>
                <a:latin typeface="微软雅黑" panose="020B0503020204020204" pitchFamily="34" charset="-122"/>
                <a:ea typeface="微软雅黑" panose="020B0503020204020204" pitchFamily="34" charset="-122"/>
              </a:rPr>
              <a:t>卫星数据（</a:t>
            </a:r>
            <a:r>
              <a:rPr lang="en-US" altLang="zh-CN" sz="2800" b="0" i="0" dirty="0">
                <a:solidFill>
                  <a:srgbClr val="404040"/>
                </a:solidFill>
                <a:effectLst/>
                <a:latin typeface="微软雅黑" panose="020B0503020204020204" pitchFamily="34" charset="-122"/>
                <a:ea typeface="微软雅黑" panose="020B0503020204020204" pitchFamily="34" charset="-122"/>
              </a:rPr>
              <a:t>2000-2017</a:t>
            </a:r>
            <a:r>
              <a:rPr lang="zh-CN" altLang="en-US" sz="2800" b="0" i="0" dirty="0">
                <a:solidFill>
                  <a:srgbClr val="404040"/>
                </a:solidFill>
                <a:effectLst/>
                <a:latin typeface="微软雅黑" panose="020B0503020204020204" pitchFamily="34" charset="-122"/>
                <a:ea typeface="微软雅黑" panose="020B0503020204020204" pitchFamily="34" charset="-122"/>
              </a:rPr>
              <a:t>年）显示，中国和印度境内的绿化带非常醒目，与世界各地的农田重叠。</a:t>
            </a:r>
          </a:p>
          <a:p>
            <a:pPr algn="l"/>
            <a:r>
              <a:rPr lang="zh-CN" altLang="en-US" sz="2800" b="0" i="0" dirty="0">
                <a:solidFill>
                  <a:srgbClr val="404040"/>
                </a:solidFill>
                <a:effectLst/>
                <a:latin typeface="微软雅黑" panose="020B0503020204020204" pitchFamily="34" charset="-122"/>
                <a:ea typeface="微软雅黑" panose="020B0503020204020204" pitchFamily="34" charset="-122"/>
              </a:rPr>
              <a:t>  </a:t>
            </a:r>
          </a:p>
          <a:p>
            <a:pPr algn="l"/>
            <a:r>
              <a:rPr lang="en-US" altLang="zh-CN" sz="2800" b="0" i="0" dirty="0">
                <a:solidFill>
                  <a:srgbClr val="404040"/>
                </a:solidFill>
                <a:effectLst/>
                <a:latin typeface="微软雅黑" panose="020B0503020204020204" pitchFamily="34" charset="-122"/>
                <a:ea typeface="微软雅黑" panose="020B0503020204020204" pitchFamily="34" charset="-122"/>
              </a:rPr>
              <a:t>China alone accounts for 25% of the global </a:t>
            </a:r>
            <a:r>
              <a:rPr lang="en-US" altLang="zh-CN" sz="2800" b="1" i="0" dirty="0">
                <a:solidFill>
                  <a:srgbClr val="7030A0"/>
                </a:solidFill>
                <a:effectLst/>
                <a:latin typeface="微软雅黑" panose="020B0503020204020204" pitchFamily="34" charset="-122"/>
                <a:ea typeface="微软雅黑" panose="020B0503020204020204" pitchFamily="34" charset="-122"/>
              </a:rPr>
              <a:t>net increase </a:t>
            </a:r>
            <a:r>
              <a:rPr lang="en-US" altLang="zh-CN" sz="2800" b="0" i="0" dirty="0">
                <a:solidFill>
                  <a:srgbClr val="404040"/>
                </a:solidFill>
                <a:effectLst/>
                <a:latin typeface="微软雅黑" panose="020B0503020204020204" pitchFamily="34" charset="-122"/>
                <a:ea typeface="微软雅黑" panose="020B0503020204020204" pitchFamily="34" charset="-122"/>
              </a:rPr>
              <a:t>in leaf area ___________ only 6.6% of global vegetated area.</a:t>
            </a:r>
            <a:br>
              <a:rPr lang="en-US" altLang="zh-CN" sz="2800" b="0" i="0" dirty="0">
                <a:solidFill>
                  <a:srgbClr val="404040"/>
                </a:solidFill>
                <a:effectLst/>
                <a:latin typeface="微软雅黑" panose="020B0503020204020204" pitchFamily="34" charset="-122"/>
                <a:ea typeface="微软雅黑" panose="020B0503020204020204" pitchFamily="34" charset="-122"/>
              </a:rPr>
            </a:br>
            <a:endParaRPr lang="en-US" altLang="zh-CN" sz="2800" b="0" i="0" dirty="0">
              <a:solidFill>
                <a:srgbClr val="404040"/>
              </a:solidFill>
              <a:effectLst/>
              <a:latin typeface="微软雅黑" panose="020B0503020204020204" pitchFamily="34" charset="-122"/>
              <a:ea typeface="微软雅黑" panose="020B0503020204020204" pitchFamily="34" charset="-122"/>
            </a:endParaRPr>
          </a:p>
          <a:p>
            <a:pPr algn="l"/>
            <a:r>
              <a:rPr lang="zh-CN" altLang="en-US" sz="2800" b="0" i="0" dirty="0">
                <a:solidFill>
                  <a:srgbClr val="404040"/>
                </a:solidFill>
                <a:effectLst/>
                <a:latin typeface="微软雅黑" panose="020B0503020204020204" pitchFamily="34" charset="-122"/>
                <a:ea typeface="微软雅黑" panose="020B0503020204020204" pitchFamily="34" charset="-122"/>
              </a:rPr>
              <a:t>中国的植被面积仅占全球的</a:t>
            </a:r>
            <a:r>
              <a:rPr lang="en-US" altLang="zh-CN" sz="2800" b="0" i="0" dirty="0">
                <a:solidFill>
                  <a:srgbClr val="404040"/>
                </a:solidFill>
                <a:effectLst/>
                <a:latin typeface="微软雅黑" panose="020B0503020204020204" pitchFamily="34" charset="-122"/>
                <a:ea typeface="微软雅黑" panose="020B0503020204020204" pitchFamily="34" charset="-122"/>
              </a:rPr>
              <a:t>6.6%</a:t>
            </a:r>
            <a:r>
              <a:rPr lang="zh-CN" altLang="en-US" sz="2800" b="0" i="0" dirty="0">
                <a:solidFill>
                  <a:srgbClr val="404040"/>
                </a:solidFill>
                <a:effectLst/>
                <a:latin typeface="微软雅黑" panose="020B0503020204020204" pitchFamily="34" charset="-122"/>
                <a:ea typeface="微软雅黑" panose="020B0503020204020204" pitchFamily="34" charset="-122"/>
              </a:rPr>
              <a:t>，但全球植被叶面积净增长的</a:t>
            </a:r>
            <a:r>
              <a:rPr lang="en-US" altLang="zh-CN" sz="2800" b="0" i="0" dirty="0">
                <a:solidFill>
                  <a:srgbClr val="404040"/>
                </a:solidFill>
                <a:effectLst/>
                <a:latin typeface="微软雅黑" panose="020B0503020204020204" pitchFamily="34" charset="-122"/>
                <a:ea typeface="微软雅黑" panose="020B0503020204020204" pitchFamily="34" charset="-122"/>
              </a:rPr>
              <a:t>25%</a:t>
            </a:r>
            <a:r>
              <a:rPr lang="zh-CN" altLang="en-US" sz="2800" b="0" i="0" dirty="0">
                <a:solidFill>
                  <a:srgbClr val="404040"/>
                </a:solidFill>
                <a:effectLst/>
                <a:latin typeface="微软雅黑" panose="020B0503020204020204" pitchFamily="34" charset="-122"/>
                <a:ea typeface="微软雅黑" panose="020B0503020204020204" pitchFamily="34" charset="-122"/>
              </a:rPr>
              <a:t>都来自中国。</a:t>
            </a:r>
          </a:p>
        </p:txBody>
      </p:sp>
      <p:sp>
        <p:nvSpPr>
          <p:cNvPr id="8" name="文本框 7">
            <a:extLst>
              <a:ext uri="{FF2B5EF4-FFF2-40B4-BE49-F238E27FC236}">
                <a16:creationId xmlns:a16="http://schemas.microsoft.com/office/drawing/2014/main" id="{3929360D-D630-4B42-A258-3785B24B00DF}"/>
              </a:ext>
            </a:extLst>
          </p:cNvPr>
          <p:cNvSpPr txBox="1"/>
          <p:nvPr/>
        </p:nvSpPr>
        <p:spPr>
          <a:xfrm>
            <a:off x="6791738" y="366623"/>
            <a:ext cx="2219739" cy="646331"/>
          </a:xfrm>
          <a:prstGeom prst="rect">
            <a:avLst/>
          </a:prstGeom>
          <a:solidFill>
            <a:srgbClr val="00FFFF"/>
          </a:solidFill>
        </p:spPr>
        <p:txBody>
          <a:bodyPr wrap="square" rtlCol="0">
            <a:spAutoFit/>
          </a:bodyPr>
          <a:lstStyle/>
          <a:p>
            <a:r>
              <a:rPr lang="en-US" altLang="zh-CN" sz="3600" b="1" dirty="0">
                <a:solidFill>
                  <a:srgbClr val="FF0066"/>
                </a:solidFill>
              </a:rPr>
              <a:t>greening</a:t>
            </a:r>
            <a:endParaRPr lang="zh-CN" altLang="en-US" sz="3600" b="1" dirty="0">
              <a:solidFill>
                <a:srgbClr val="FF0066"/>
              </a:solidFill>
            </a:endParaRPr>
          </a:p>
        </p:txBody>
      </p:sp>
      <p:sp>
        <p:nvSpPr>
          <p:cNvPr id="9" name="文本框 8">
            <a:extLst>
              <a:ext uri="{FF2B5EF4-FFF2-40B4-BE49-F238E27FC236}">
                <a16:creationId xmlns:a16="http://schemas.microsoft.com/office/drawing/2014/main" id="{7580D246-456B-472F-AE4A-BA5249CC8409}"/>
              </a:ext>
            </a:extLst>
          </p:cNvPr>
          <p:cNvSpPr txBox="1"/>
          <p:nvPr/>
        </p:nvSpPr>
        <p:spPr>
          <a:xfrm>
            <a:off x="1530626" y="3983835"/>
            <a:ext cx="1265584" cy="646331"/>
          </a:xfrm>
          <a:prstGeom prst="rect">
            <a:avLst/>
          </a:prstGeom>
          <a:solidFill>
            <a:srgbClr val="00FFFF"/>
          </a:solidFill>
        </p:spPr>
        <p:txBody>
          <a:bodyPr wrap="square" rtlCol="0">
            <a:spAutoFit/>
          </a:bodyPr>
          <a:lstStyle/>
          <a:p>
            <a:r>
              <a:rPr lang="en-US" altLang="zh-CN" sz="3600" b="1" dirty="0">
                <a:solidFill>
                  <a:srgbClr val="FF0066"/>
                </a:solidFill>
              </a:rPr>
              <a:t>with</a:t>
            </a:r>
            <a:endParaRPr lang="zh-CN" altLang="en-US" sz="3600" b="1" dirty="0">
              <a:solidFill>
                <a:srgbClr val="FF0066"/>
              </a:solidFill>
            </a:endParaRPr>
          </a:p>
        </p:txBody>
      </p:sp>
      <p:sp>
        <p:nvSpPr>
          <p:cNvPr id="10" name="文本框 9">
            <a:extLst>
              <a:ext uri="{FF2B5EF4-FFF2-40B4-BE49-F238E27FC236}">
                <a16:creationId xmlns:a16="http://schemas.microsoft.com/office/drawing/2014/main" id="{46ED99E1-1148-4748-B011-AD2489F84F21}"/>
              </a:ext>
            </a:extLst>
          </p:cNvPr>
          <p:cNvSpPr txBox="1"/>
          <p:nvPr/>
        </p:nvSpPr>
        <p:spPr>
          <a:xfrm>
            <a:off x="3190458" y="1012954"/>
            <a:ext cx="2103788" cy="646331"/>
          </a:xfrm>
          <a:prstGeom prst="rect">
            <a:avLst/>
          </a:prstGeom>
          <a:solidFill>
            <a:srgbClr val="00FFFF"/>
          </a:solidFill>
        </p:spPr>
        <p:txBody>
          <a:bodyPr wrap="square" rtlCol="0">
            <a:spAutoFit/>
          </a:bodyPr>
          <a:lstStyle/>
          <a:p>
            <a:r>
              <a:rPr lang="en-US" altLang="zh-CN" sz="3600" b="1" dirty="0">
                <a:solidFill>
                  <a:srgbClr val="FF0066"/>
                </a:solidFill>
              </a:rPr>
              <a:t>strikingly</a:t>
            </a:r>
            <a:endParaRPr lang="zh-CN" altLang="en-US" sz="3600" b="1" dirty="0">
              <a:solidFill>
                <a:srgbClr val="FF0066"/>
              </a:solidFill>
            </a:endParaRPr>
          </a:p>
        </p:txBody>
      </p:sp>
    </p:spTree>
    <p:extLst>
      <p:ext uri="{BB962C8B-B14F-4D97-AF65-F5344CB8AC3E}">
        <p14:creationId xmlns:p14="http://schemas.microsoft.com/office/powerpoint/2010/main" val="412178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高三 张颖-印尼防疫出狠招 不戴口罩被罚躺棺材</Template>
  <TotalTime>2329</TotalTime>
  <Words>703</Words>
  <Application>Microsoft Office PowerPoint</Application>
  <PresentationFormat>宽屏</PresentationFormat>
  <Paragraphs>47</Paragraphs>
  <Slides>7</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7</vt:i4>
      </vt:variant>
    </vt:vector>
  </HeadingPairs>
  <TitlesOfParts>
    <vt:vector size="13" baseType="lpstr">
      <vt:lpstr>等线</vt:lpstr>
      <vt:lpstr>等线 Light</vt:lpstr>
      <vt:lpstr>微软雅黑</vt:lpstr>
      <vt:lpstr>Arial</vt:lpstr>
      <vt:lpstr>Times New Roman</vt:lpstr>
      <vt:lpstr>Office 主题​​</vt:lpstr>
      <vt:lpstr>  </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Indonesia, shock coffin tactics nail coronavirus risks 印尼防疫出狠招 不戴口罩被罚躺棺材</dc:title>
  <dc:creator>山 水</dc:creator>
  <cp:lastModifiedBy>山 水</cp:lastModifiedBy>
  <cp:revision>72</cp:revision>
  <dcterms:created xsi:type="dcterms:W3CDTF">2020-09-09T09:17:37Z</dcterms:created>
  <dcterms:modified xsi:type="dcterms:W3CDTF">2020-11-29T12:10:04Z</dcterms:modified>
</cp:coreProperties>
</file>