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66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F7513-60EF-467D-B0A9-A4AF5E49C1D9}" type="datetimeFigureOut">
              <a:rPr lang="zh-CN" altLang="en-US" smtClean="0"/>
              <a:pPr/>
              <a:t>2018/1/5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9884E-C27E-4A27-B7E2-8D459210B01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712261055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062" y="357166"/>
            <a:ext cx="9188123" cy="61436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7122610555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84" y="285728"/>
            <a:ext cx="8581395" cy="6286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57200" y="3124200"/>
            <a:ext cx="2322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社会主义性质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3400" y="1447800"/>
            <a:ext cx="2133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社会主义性质初级阶段国情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04800" y="4191000"/>
            <a:ext cx="2322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初级阶段国情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429000" y="1676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9900CC"/>
                </a:solidFill>
                <a:latin typeface="微软雅黑" pitchFamily="34" charset="-122"/>
                <a:ea typeface="微软雅黑" pitchFamily="34" charset="-122"/>
              </a:rPr>
              <a:t>基本经济制度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276600" y="3200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公有制为主体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895600" y="41910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多种所有制共同发展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6248400" y="1676400"/>
            <a:ext cx="2322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9900CC"/>
                </a:solidFill>
                <a:latin typeface="微软雅黑" pitchFamily="34" charset="-122"/>
                <a:ea typeface="微软雅黑" pitchFamily="34" charset="-122"/>
              </a:rPr>
              <a:t>基本分配制度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7315200" y="3200400"/>
            <a:ext cx="1447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按劳分配为主体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多种分配方式并存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2514600" y="2971800"/>
            <a:ext cx="10668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决定</a:t>
            </a:r>
          </a:p>
        </p:txBody>
      </p:sp>
      <p:sp>
        <p:nvSpPr>
          <p:cNvPr id="13" name="Text Box 22"/>
          <p:cNvSpPr txBox="1">
            <a:spLocks noChangeArrowheads="1"/>
          </p:cNvSpPr>
          <p:nvPr/>
        </p:nvSpPr>
        <p:spPr bwMode="auto">
          <a:xfrm>
            <a:off x="2209800" y="3995738"/>
            <a:ext cx="1066800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决定</a:t>
            </a:r>
          </a:p>
        </p:txBody>
      </p:sp>
      <p:sp>
        <p:nvSpPr>
          <p:cNvPr id="14" name="Text Box 23"/>
          <p:cNvSpPr txBox="1">
            <a:spLocks noChangeArrowheads="1"/>
          </p:cNvSpPr>
          <p:nvPr/>
        </p:nvSpPr>
        <p:spPr bwMode="auto">
          <a:xfrm>
            <a:off x="2667000" y="1447800"/>
            <a:ext cx="10668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决定</a:t>
            </a:r>
          </a:p>
        </p:txBody>
      </p:sp>
      <p:sp>
        <p:nvSpPr>
          <p:cNvPr id="15" name="Text Box 24"/>
          <p:cNvSpPr txBox="1">
            <a:spLocks noChangeArrowheads="1"/>
          </p:cNvSpPr>
          <p:nvPr/>
        </p:nvSpPr>
        <p:spPr bwMode="auto">
          <a:xfrm>
            <a:off x="5410200" y="914400"/>
            <a:ext cx="10668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与之相适应</a:t>
            </a:r>
          </a:p>
        </p:txBody>
      </p:sp>
      <p:sp>
        <p:nvSpPr>
          <p:cNvPr id="16" name="Line 29"/>
          <p:cNvSpPr>
            <a:spLocks noChangeShapeType="1"/>
          </p:cNvSpPr>
          <p:nvPr/>
        </p:nvSpPr>
        <p:spPr bwMode="auto">
          <a:xfrm>
            <a:off x="2590800" y="1905000"/>
            <a:ext cx="914400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Line 30"/>
          <p:cNvSpPr>
            <a:spLocks noChangeShapeType="1"/>
          </p:cNvSpPr>
          <p:nvPr/>
        </p:nvSpPr>
        <p:spPr bwMode="auto">
          <a:xfrm>
            <a:off x="5410200" y="1905000"/>
            <a:ext cx="914400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Line 31"/>
          <p:cNvSpPr>
            <a:spLocks noChangeShapeType="1"/>
          </p:cNvSpPr>
          <p:nvPr/>
        </p:nvSpPr>
        <p:spPr bwMode="auto">
          <a:xfrm>
            <a:off x="2438400" y="3429000"/>
            <a:ext cx="914400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Line 33"/>
          <p:cNvSpPr>
            <a:spLocks noChangeShapeType="1"/>
          </p:cNvSpPr>
          <p:nvPr/>
        </p:nvSpPr>
        <p:spPr bwMode="auto">
          <a:xfrm>
            <a:off x="2286000" y="4452938"/>
            <a:ext cx="685800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AutoShape 35"/>
          <p:cNvSpPr>
            <a:spLocks noChangeArrowheads="1"/>
          </p:cNvSpPr>
          <p:nvPr/>
        </p:nvSpPr>
        <p:spPr bwMode="auto">
          <a:xfrm rot="10800000">
            <a:off x="1219200" y="2286000"/>
            <a:ext cx="381000" cy="7620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AutoShape 36"/>
          <p:cNvSpPr>
            <a:spLocks noChangeArrowheads="1"/>
          </p:cNvSpPr>
          <p:nvPr/>
        </p:nvSpPr>
        <p:spPr bwMode="auto">
          <a:xfrm rot="10800000">
            <a:off x="7543800" y="2209800"/>
            <a:ext cx="381000" cy="838200"/>
          </a:xfrm>
          <a:prstGeom prst="upArrow">
            <a:avLst>
              <a:gd name="adj1" fmla="val 50000"/>
              <a:gd name="adj2" fmla="val 55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AutoShape 40"/>
          <p:cNvSpPr>
            <a:spLocks noChangeArrowheads="1"/>
          </p:cNvSpPr>
          <p:nvPr/>
        </p:nvSpPr>
        <p:spPr bwMode="auto">
          <a:xfrm rot="10800000">
            <a:off x="4343400" y="2286000"/>
            <a:ext cx="381000" cy="838200"/>
          </a:xfrm>
          <a:prstGeom prst="upArrow">
            <a:avLst>
              <a:gd name="adj1" fmla="val 50000"/>
              <a:gd name="adj2" fmla="val 55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 Box 41"/>
          <p:cNvSpPr txBox="1">
            <a:spLocks noChangeArrowheads="1"/>
          </p:cNvSpPr>
          <p:nvPr/>
        </p:nvSpPr>
        <p:spPr bwMode="auto">
          <a:xfrm>
            <a:off x="685800" y="5281613"/>
            <a:ext cx="7696200" cy="579437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共同富裕</a:t>
            </a:r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是中国特色社会主义的</a:t>
            </a:r>
            <a:r>
              <a:rPr lang="zh-CN" altLang="en-US" sz="32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根本原则</a:t>
            </a:r>
          </a:p>
        </p:txBody>
      </p:sp>
      <p:sp>
        <p:nvSpPr>
          <p:cNvPr id="24" name="AutoShape 43"/>
          <p:cNvSpPr>
            <a:spLocks/>
          </p:cNvSpPr>
          <p:nvPr/>
        </p:nvSpPr>
        <p:spPr bwMode="auto">
          <a:xfrm>
            <a:off x="5791200" y="3429000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476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Line 44"/>
          <p:cNvSpPr>
            <a:spLocks noChangeShapeType="1"/>
          </p:cNvSpPr>
          <p:nvPr/>
        </p:nvSpPr>
        <p:spPr bwMode="auto">
          <a:xfrm>
            <a:off x="6019800" y="4038600"/>
            <a:ext cx="1295400" cy="0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45"/>
          <p:cNvSpPr txBox="1">
            <a:spLocks noChangeArrowheads="1"/>
          </p:cNvSpPr>
          <p:nvPr/>
        </p:nvSpPr>
        <p:spPr bwMode="auto">
          <a:xfrm>
            <a:off x="5943600" y="3124200"/>
            <a:ext cx="12954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3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与之相适应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0350"/>
            <a:ext cx="8893175" cy="5762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    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如何理解共同富裕？？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P96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42888" y="908050"/>
            <a:ext cx="8901112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spcBef>
                <a:spcPts val="600"/>
              </a:spcBef>
              <a:spcAft>
                <a:spcPts val="1200"/>
              </a:spcAft>
            </a:pPr>
            <a:r>
              <a:rPr kumimoji="1" lang="en-US" altLang="zh-CN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①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共同富裕是中国特色社会主义的根本原则，但实现共同富裕是一个过程。</a:t>
            </a:r>
            <a:r>
              <a:rPr kumimoji="1" lang="zh-CN" altLang="en-US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只有鼓励一部分人、一部分地区通过诚实劳动和合法经营先富起来，形成示范效应，并通过先富者带动和帮助后富者，才能逐步实现共同富裕。</a:t>
            </a:r>
          </a:p>
          <a:p>
            <a:pPr indent="457200">
              <a:spcBef>
                <a:spcPts val="600"/>
              </a:spcBef>
              <a:spcAft>
                <a:spcPts val="1200"/>
              </a:spcAft>
            </a:pPr>
            <a:r>
              <a:rPr kumimoji="1" lang="zh-CN" altLang="en-US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②在不同的发展阶段，共同富裕有不同的内容。改革开放以来，广大中西部地区根据自己的条件发挥资源优势的同时，在各个方面支持了沿海地区先发展起来。</a:t>
            </a:r>
          </a:p>
          <a:p>
            <a:pPr indent="457200">
              <a:spcBef>
                <a:spcPts val="600"/>
              </a:spcBef>
              <a:spcAft>
                <a:spcPts val="1200"/>
              </a:spcAft>
            </a:pPr>
            <a:r>
              <a:rPr kumimoji="1" lang="zh-CN" altLang="en-US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当改革和发展到了一定阶段之后，党和政府又采取有力措施，实施西部大开发战略，振兴东北老工业基地，促进中部地区崛起战略，有力促进了中西部地区经济社会的发展。</a:t>
            </a:r>
            <a:r>
              <a:rPr kumimoji="1" lang="zh-CN" altLang="en-US" sz="24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同时，采取对口支援等多种形式，加大对革命老区、 民族地区、边疆地区、贫困地区扶持力度。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85750" y="0"/>
            <a:ext cx="8020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实施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共同富裕、扶贫开发的意义？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52400" y="609600"/>
            <a:ext cx="8785225" cy="586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y 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原理①</a:t>
            </a:r>
            <a:r>
              <a:rPr lang="zh-CN" altLang="en-US" sz="24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共同富裕是中国特色社会主义的根本原则</a:t>
            </a:r>
            <a:r>
              <a:rPr lang="zh-CN" altLang="en-US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。共同富裕是一个过程，通过先富带动和帮助后富，最终实现共同富裕。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</a:t>
            </a:r>
            <a:endParaRPr lang="zh-CN" altLang="en-US" sz="2400" b="1" dirty="0">
              <a:solidFill>
                <a:schemeClr val="accent2"/>
              </a:solidFill>
              <a:latin typeface="华文仿宋" pitchFamily="2" charset="-122"/>
              <a:ea typeface="华文仿宋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②</a:t>
            </a:r>
            <a:r>
              <a:rPr lang="zh-CN" altLang="en-US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材料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有利于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在全社会形成示范效应，鼓励更多先富者带动和帮助后富者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（改编自课本、指导书）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对企业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③</a:t>
            </a:r>
            <a:r>
              <a:rPr lang="zh-CN" altLang="en-US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材料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有利于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充分发挥（企业、广东、广州）在资本、技术、管理等方面的优势，实施精准扶贫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对贫困人口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④</a:t>
            </a:r>
            <a:r>
              <a:rPr lang="zh-CN" altLang="en-US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材料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有利于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防止收入差距悬殊，着力解决收入差距较大问题，使发展成果更多更公平惠及人民，提高贫困地区人民收入和生活水平，朝着共同富裕方向稳步前进。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对国家社会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⑤</a:t>
            </a:r>
            <a:r>
              <a:rPr lang="zh-CN" altLang="en-US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材料</a:t>
            </a:r>
            <a:r>
              <a:rPr lang="en-US" altLang="zh-CN" sz="2400" b="1" dirty="0" smtClean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…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有利于</a:t>
            </a:r>
            <a:r>
              <a:rPr lang="zh-CN" altLang="en-US" sz="2800" b="1" dirty="0">
                <a:ea typeface="华文仿宋" pitchFamily="2" charset="-122"/>
              </a:rPr>
              <a:t>贯彻乡村振兴战略、区域协调发展战略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，坚持共享发展，统筹城乡、区域协调发展。有利于全面建成小康社会，实现中华民族伟大复兴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选用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针对民族地区</a:t>
            </a:r>
            <a:r>
              <a:rPr lang="en-US" altLang="en-US" sz="2400" b="1" dirty="0">
                <a:latin typeface="华文仿宋" pitchFamily="2" charset="-122"/>
                <a:ea typeface="华文仿宋" pitchFamily="2" charset="-122"/>
              </a:rPr>
              <a:t>⑦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有利于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维护民族团结，促进民族共同繁荣，维护社会公平正义，建设社会主义和谐社会。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0"/>
            <a:ext cx="8929718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、怎样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扶贫、实现共同富裕？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100" b="1" dirty="0" smtClean="0">
                <a:solidFill>
                  <a:srgbClr val="FF0000"/>
                </a:solidFill>
              </a:rPr>
              <a:t>国家：</a:t>
            </a:r>
            <a:r>
              <a:rPr lang="zh-CN" altLang="en-US" sz="2100" b="1" dirty="0" smtClean="0"/>
              <a:t>①以经济建设为中心，大力发展生产力。坚持和完善基本经济制度和按劳分配为主体，多种分配方式并存的分配制度等。坚持共同富裕的原则，鼓励先富带动和帮助后富。要贯彻乡村振兴战略、区域协调发展战略，实施精准扶贫，统筹城乡和区域协调发展。</a:t>
            </a:r>
            <a:endParaRPr lang="en-US" altLang="zh-CN" sz="2100" b="1" dirty="0" smtClean="0"/>
          </a:p>
          <a:p>
            <a:r>
              <a:rPr lang="zh-CN" altLang="en-US" sz="2100" b="1" dirty="0" smtClean="0"/>
              <a:t>②材料中的具体做法：加大对贫困地区财政资金、技术、政策、智力等方面的投入支持，坚持教育扶贫，加大教育投入，提高贫困地区人口素质；完善贫困地区社会保障制度，促进医疗卫生事业发展；倡导社会力量扶贫，开展对口支援；完善贫困地区水电路等基础设施；引导推动资本、技术、人才向贫困地区流动</a:t>
            </a:r>
            <a:r>
              <a:rPr lang="en-US" altLang="zh-CN" sz="2100" b="1" dirty="0" smtClean="0"/>
              <a:t>……</a:t>
            </a:r>
          </a:p>
          <a:p>
            <a:r>
              <a:rPr lang="zh-CN" altLang="en-US" sz="2100" b="1" dirty="0" smtClean="0">
                <a:solidFill>
                  <a:srgbClr val="FF0000"/>
                </a:solidFill>
              </a:rPr>
              <a:t>企业（社会、其他省市）</a:t>
            </a:r>
            <a:r>
              <a:rPr lang="zh-CN" altLang="en-US" sz="2100" b="1" dirty="0" smtClean="0"/>
              <a:t>：落实共同富裕原则，先富带动后富，响应政府扶贫号召，发挥（企业、某省某市）在资金、技术、管理方面的优势，加大对贫困地区资金、技术、人才投入支持，对口帮助贫困地区，承担社会责任</a:t>
            </a:r>
            <a:r>
              <a:rPr lang="en-US" altLang="zh-CN" sz="2100" b="1" dirty="0" smtClean="0"/>
              <a:t>……</a:t>
            </a:r>
          </a:p>
          <a:p>
            <a:r>
              <a:rPr lang="zh-CN" altLang="en-US" sz="2100" b="1" dirty="0" smtClean="0">
                <a:solidFill>
                  <a:srgbClr val="FF0000"/>
                </a:solidFill>
              </a:rPr>
              <a:t>贫困地区：</a:t>
            </a:r>
            <a:r>
              <a:rPr lang="zh-CN" altLang="en-US" sz="2100" b="1" dirty="0" smtClean="0"/>
              <a:t>自力更生、艰苦奋斗，利用发挥好国家提供的有利条件，吸引人才、资金、技术；发挥自身地区产业优势，因地制宜发展特色经济如</a:t>
            </a:r>
            <a:r>
              <a:rPr lang="en-US" altLang="zh-CN" sz="2100" b="1" dirty="0" smtClean="0"/>
              <a:t>……</a:t>
            </a:r>
            <a:r>
              <a:rPr lang="zh-CN" altLang="en-US" sz="2100" b="1" dirty="0" smtClean="0"/>
              <a:t>抓好就业培训，支持鼓励农民就业创业，拓宽增收渠道，加强资源环境保护</a:t>
            </a:r>
            <a:r>
              <a:rPr lang="en-US" altLang="zh-CN" sz="2100" b="1" dirty="0" smtClean="0"/>
              <a:t>……</a:t>
            </a:r>
          </a:p>
          <a:p>
            <a:r>
              <a:rPr lang="zh-CN" altLang="en-US" sz="2100" b="1" dirty="0" smtClean="0">
                <a:solidFill>
                  <a:srgbClr val="FF0000"/>
                </a:solidFill>
              </a:rPr>
              <a:t>贫困群众：</a:t>
            </a:r>
            <a:r>
              <a:rPr lang="zh-CN" altLang="en-US" sz="2100" b="1" dirty="0" smtClean="0"/>
              <a:t>增强脱贫意识，提高自身教育水平和综合素质，参加基础教育、职业教育和创业培训，主动学习知识；发挥自身才能，积极进取，努力创业</a:t>
            </a:r>
            <a:r>
              <a:rPr lang="en-US" altLang="zh-CN" sz="2100" b="1" dirty="0" smtClean="0"/>
              <a:t>……</a:t>
            </a:r>
            <a:endParaRPr lang="zh-CN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749</Words>
  <Application>Microsoft Office PowerPoint</Application>
  <PresentationFormat>全屏显示(4:3)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4</cp:revision>
  <dcterms:created xsi:type="dcterms:W3CDTF">2017-12-26T04:44:55Z</dcterms:created>
  <dcterms:modified xsi:type="dcterms:W3CDTF">2018-01-05T06:01:41Z</dcterms:modified>
</cp:coreProperties>
</file>