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213B8-BDC0-4F30-BBAC-1E4BD11F2750}" type="datetimeFigureOut">
              <a:rPr lang="zh-CN" altLang="en-US" smtClean="0"/>
              <a:t>2019/9/27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64AFF-E005-4BA0-91A0-2C1B8A20F1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918648" cy="2187674"/>
          </a:xfrm>
        </p:spPr>
        <p:txBody>
          <a:bodyPr>
            <a:normAutofit/>
          </a:bodyPr>
          <a:lstStyle/>
          <a:p>
            <a:r>
              <a:rPr lang="en-US" altLang="zh-CN" b="1" dirty="0"/>
              <a:t>2019</a:t>
            </a:r>
            <a:r>
              <a:rPr lang="zh-CN" altLang="zh-CN" b="1" dirty="0"/>
              <a:t>学年中大附中八年级上学期语文第三单元测试答案</a:t>
            </a:r>
            <a:r>
              <a:rPr lang="zh-CN" altLang="zh-CN" dirty="0"/>
              <a:t/>
            </a:r>
            <a:br>
              <a:rPr lang="zh-CN" altLang="zh-CN" dirty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r>
              <a:rPr lang="en-US" altLang="zh-CN" sz="3600" dirty="0"/>
              <a:t>1.</a:t>
            </a:r>
            <a:r>
              <a:rPr lang="en-US" altLang="zh-CN" sz="3600" dirty="0">
                <a:solidFill>
                  <a:srgbClr val="FF0000"/>
                </a:solidFill>
              </a:rPr>
              <a:t>C</a:t>
            </a:r>
            <a:endParaRPr lang="zh-CN" altLang="zh-CN" sz="3600" dirty="0">
              <a:solidFill>
                <a:srgbClr val="FF0000"/>
              </a:solidFill>
            </a:endParaRPr>
          </a:p>
          <a:p>
            <a:r>
              <a:rPr lang="en-US" altLang="zh-CN" sz="3600" dirty="0"/>
              <a:t>2. </a:t>
            </a:r>
            <a:r>
              <a:rPr lang="en-US" altLang="zh-CN" sz="3600" dirty="0">
                <a:solidFill>
                  <a:srgbClr val="FF0000"/>
                </a:solidFill>
              </a:rPr>
              <a:t>D</a:t>
            </a:r>
            <a:r>
              <a:rPr lang="en-US" altLang="zh-CN" sz="3600" dirty="0"/>
              <a:t>    </a:t>
            </a:r>
            <a:endParaRPr lang="zh-CN" altLang="zh-CN" sz="3600" dirty="0"/>
          </a:p>
          <a:p>
            <a:r>
              <a:rPr lang="zh-CN" altLang="zh-CN" sz="3600" dirty="0">
                <a:solidFill>
                  <a:srgbClr val="FF0000"/>
                </a:solidFill>
              </a:rPr>
              <a:t>鱼龙混杂</a:t>
            </a:r>
            <a:r>
              <a:rPr lang="en-US" altLang="zh-CN" sz="3600" dirty="0"/>
              <a:t>:</a:t>
            </a:r>
            <a:r>
              <a:rPr lang="zh-CN" altLang="zh-CN" sz="3600" dirty="0"/>
              <a:t>意思是形容好人和坏人混在一起。只能形容人</a:t>
            </a:r>
            <a:r>
              <a:rPr lang="en-US" altLang="zh-CN" sz="3600" dirty="0"/>
              <a:t>,</a:t>
            </a:r>
            <a:r>
              <a:rPr lang="zh-CN" altLang="zh-CN" sz="3600" dirty="0"/>
              <a:t>不可用来形容物</a:t>
            </a:r>
          </a:p>
          <a:p>
            <a:r>
              <a:rPr lang="zh-CN" altLang="zh-CN" sz="3600" dirty="0" smtClean="0">
                <a:solidFill>
                  <a:srgbClr val="FF0000"/>
                </a:solidFill>
              </a:rPr>
              <a:t>鱼目混珠</a:t>
            </a:r>
            <a:r>
              <a:rPr lang="en-US" altLang="zh-CN" sz="3600" dirty="0"/>
              <a:t>:</a:t>
            </a:r>
            <a:r>
              <a:rPr lang="zh-CN" altLang="zh-CN" sz="3600" dirty="0"/>
              <a:t>比喻以假乱真</a:t>
            </a:r>
            <a:r>
              <a:rPr lang="en-US" altLang="zh-CN" sz="3600" dirty="0"/>
              <a:t>,</a:t>
            </a:r>
            <a:r>
              <a:rPr lang="zh-CN" altLang="zh-CN" sz="3600" dirty="0"/>
              <a:t>以次充好。一般形容物</a:t>
            </a:r>
            <a:r>
              <a:rPr lang="en-US" altLang="zh-CN" sz="3600" dirty="0"/>
              <a:t>,</a:t>
            </a:r>
            <a:r>
              <a:rPr lang="zh-CN" altLang="zh-CN" sz="3600" dirty="0"/>
              <a:t>不形容人</a:t>
            </a:r>
          </a:p>
          <a:p>
            <a:r>
              <a:rPr lang="en-US" altLang="zh-CN" sz="3600" dirty="0"/>
              <a:t>  </a:t>
            </a:r>
            <a:r>
              <a:rPr lang="zh-CN" altLang="zh-CN" sz="3600" dirty="0">
                <a:solidFill>
                  <a:srgbClr val="FF0000"/>
                </a:solidFill>
              </a:rPr>
              <a:t>息息相关</a:t>
            </a:r>
            <a:r>
              <a:rPr lang="en-US" altLang="zh-CN" sz="3600" dirty="0"/>
              <a:t>:</a:t>
            </a:r>
            <a:r>
              <a:rPr lang="zh-CN" altLang="zh-CN" sz="3600" dirty="0"/>
              <a:t>形容彼此关系非常密切。可以指人</a:t>
            </a:r>
            <a:r>
              <a:rPr lang="en-US" altLang="zh-CN" sz="3600" dirty="0"/>
              <a:t>,</a:t>
            </a:r>
            <a:r>
              <a:rPr lang="zh-CN" altLang="zh-CN" sz="3600" dirty="0"/>
              <a:t>也可以指事物</a:t>
            </a:r>
          </a:p>
          <a:p>
            <a:r>
              <a:rPr lang="en-US" altLang="zh-CN" sz="3600" dirty="0"/>
              <a:t>  </a:t>
            </a:r>
            <a:r>
              <a:rPr lang="zh-CN" altLang="zh-CN" sz="3600" dirty="0">
                <a:solidFill>
                  <a:srgbClr val="FF0000"/>
                </a:solidFill>
              </a:rPr>
              <a:t>休戚与共</a:t>
            </a:r>
            <a:r>
              <a:rPr lang="en-US" altLang="zh-CN" sz="3600" dirty="0"/>
              <a:t>:</a:t>
            </a:r>
            <a:r>
              <a:rPr lang="zh-CN" altLang="zh-CN" sz="3600" dirty="0"/>
              <a:t>忧喜、福祸彼此共同承担。形容关系密切利害相同。一般只能指有祸福可言的人、集团、国家等相互间的关系</a:t>
            </a:r>
          </a:p>
          <a:p>
            <a:r>
              <a:rPr lang="en-US" altLang="zh-CN" sz="3600" dirty="0"/>
              <a:t> </a:t>
            </a:r>
            <a:r>
              <a:rPr lang="en-US" altLang="zh-CN" sz="3600" dirty="0">
                <a:solidFill>
                  <a:srgbClr val="FF0000"/>
                </a:solidFill>
              </a:rPr>
              <a:t> </a:t>
            </a:r>
            <a:r>
              <a:rPr lang="zh-CN" altLang="zh-CN" sz="3600" dirty="0">
                <a:solidFill>
                  <a:srgbClr val="FF0000"/>
                </a:solidFill>
              </a:rPr>
              <a:t>刻不容缓</a:t>
            </a:r>
            <a:r>
              <a:rPr lang="en-US" altLang="zh-CN" sz="3600" dirty="0"/>
              <a:t>:</a:t>
            </a:r>
            <a:r>
              <a:rPr lang="zh-CN" altLang="zh-CN" sz="3600" dirty="0"/>
              <a:t>时间一点都不容许耽搁。形容形势紧迫</a:t>
            </a:r>
            <a:r>
              <a:rPr lang="en-US" altLang="zh-CN" sz="3600" dirty="0"/>
              <a:t>,</a:t>
            </a:r>
            <a:r>
              <a:rPr lang="zh-CN" altLang="zh-CN" sz="3600" dirty="0"/>
              <a:t>必须立即行动。</a:t>
            </a:r>
          </a:p>
          <a:p>
            <a:r>
              <a:rPr lang="en-US" altLang="zh-CN" sz="3600" dirty="0"/>
              <a:t>  </a:t>
            </a:r>
            <a:r>
              <a:rPr lang="zh-CN" altLang="zh-CN" sz="3600" dirty="0">
                <a:solidFill>
                  <a:srgbClr val="FF0000"/>
                </a:solidFill>
              </a:rPr>
              <a:t>众望所归</a:t>
            </a:r>
            <a:r>
              <a:rPr lang="en-US" altLang="zh-CN" sz="3600" dirty="0"/>
              <a:t>:</a:t>
            </a:r>
            <a:r>
              <a:rPr lang="zh-CN" altLang="zh-CN" sz="3600" dirty="0"/>
              <a:t>用于形容某人威望很高</a:t>
            </a:r>
            <a:r>
              <a:rPr lang="en-US" altLang="zh-CN" sz="3600" dirty="0"/>
              <a:t>,</a:t>
            </a:r>
            <a:r>
              <a:rPr lang="zh-CN" altLang="zh-CN" sz="3600" dirty="0"/>
              <a:t>受到大家敬仰和信赖</a:t>
            </a:r>
          </a:p>
          <a:p>
            <a:r>
              <a:rPr lang="en-US" altLang="zh-CN" sz="3600" dirty="0"/>
              <a:t>3.</a:t>
            </a:r>
            <a:r>
              <a:rPr lang="en-US" altLang="zh-CN" sz="3600" dirty="0">
                <a:solidFill>
                  <a:srgbClr val="FF0000"/>
                </a:solidFill>
              </a:rPr>
              <a:t>C</a:t>
            </a:r>
            <a:endParaRPr lang="zh-CN" altLang="zh-CN" sz="3600" dirty="0">
              <a:solidFill>
                <a:srgbClr val="FF0000"/>
              </a:solidFill>
            </a:endParaRPr>
          </a:p>
          <a:p>
            <a:r>
              <a:rPr lang="en-US" altLang="zh-CN" sz="3600" dirty="0"/>
              <a:t> A</a:t>
            </a:r>
            <a:r>
              <a:rPr lang="zh-CN" altLang="zh-CN" sz="3600" dirty="0"/>
              <a:t>．不合逻辑 两面对一面，改为“是否具备”，</a:t>
            </a:r>
            <a:r>
              <a:rPr lang="en-US" altLang="zh-CN" sz="3600" dirty="0"/>
              <a:t>B.</a:t>
            </a:r>
            <a:r>
              <a:rPr lang="zh-CN" altLang="zh-CN" sz="3600" dirty="0"/>
              <a:t>缺宾语，后面加“的活动”</a:t>
            </a:r>
          </a:p>
          <a:p>
            <a:r>
              <a:rPr lang="en-US" altLang="zh-CN" sz="3600" dirty="0"/>
              <a:t>  D </a:t>
            </a:r>
            <a:r>
              <a:rPr lang="zh-CN" altLang="zh-CN" sz="3600" dirty="0"/>
              <a:t>语序不当：分类投放、分类收集、分类运输、分类处理</a:t>
            </a:r>
          </a:p>
          <a:p>
            <a:r>
              <a:rPr lang="en-US" altLang="zh-CN" sz="3600" dirty="0"/>
              <a:t>4.</a:t>
            </a:r>
            <a:r>
              <a:rPr lang="en-US" altLang="zh-CN" sz="3600" dirty="0">
                <a:solidFill>
                  <a:srgbClr val="FF0000"/>
                </a:solidFill>
              </a:rPr>
              <a:t>C</a:t>
            </a:r>
            <a:endParaRPr lang="zh-CN" altLang="zh-CN" sz="3600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r>
              <a:rPr lang="zh-CN" altLang="zh-CN" dirty="0"/>
              <a:t>5（一</a:t>
            </a:r>
            <a:r>
              <a:rPr lang="zh-CN" altLang="zh-CN" b="1" dirty="0">
                <a:solidFill>
                  <a:srgbClr val="FF0000"/>
                </a:solidFill>
              </a:rPr>
              <a:t>）（1）螳螂    （2）豌豆象</a:t>
            </a:r>
          </a:p>
          <a:p>
            <a:r>
              <a:rPr lang="zh-CN" altLang="zh-CN" dirty="0"/>
              <a:t>（二）例1：为了证明蜣螂孵化的</a:t>
            </a:r>
            <a:r>
              <a:rPr lang="zh-CN" altLang="zh-CN" dirty="0" smtClean="0"/>
              <a:t>时候必须</a:t>
            </a:r>
            <a:r>
              <a:rPr lang="zh-CN" altLang="zh-CN" dirty="0"/>
              <a:t>在潮湿的</a:t>
            </a:r>
            <a:r>
              <a:rPr lang="zh-CN" altLang="zh-CN" dirty="0" smtClean="0"/>
              <a:t>环境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 </a:t>
            </a:r>
            <a:r>
              <a:rPr lang="zh-CN" altLang="zh-CN" dirty="0" smtClean="0"/>
              <a:t>，</a:t>
            </a:r>
            <a:r>
              <a:rPr lang="zh-CN" altLang="zh-CN" dirty="0"/>
              <a:t>法布尔做了两个实验进行对比：第一个实验流程是：把圆球放在一个盒子内，保持干燥——持续两三天后，用小刀在硬壳上戳开一个洞——不到半个月，蜣螂全部</a:t>
            </a:r>
            <a:r>
              <a:rPr lang="zh-CN" altLang="zh-CN" dirty="0" smtClean="0"/>
              <a:t>死亡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；</a:t>
            </a:r>
            <a:r>
              <a:rPr lang="zh-CN" altLang="zh-CN" dirty="0"/>
              <a:t>第二个实验流程是：用湿布把圆球包起来，放入瓶中——等到湿布上的湿气把硬壳浸透以后再拿开湿布——蜣螂</a:t>
            </a:r>
            <a:r>
              <a:rPr lang="zh-CN" altLang="zh-CN" dirty="0" smtClean="0"/>
              <a:t>破壳而出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。</a:t>
            </a:r>
            <a:endParaRPr lang="zh-CN" altLang="zh-CN" dirty="0"/>
          </a:p>
          <a:p>
            <a:endParaRPr lang="en-US" altLang="zh-CN" dirty="0" smtClean="0"/>
          </a:p>
          <a:p>
            <a:r>
              <a:rPr lang="zh-CN" altLang="zh-CN" dirty="0" smtClean="0"/>
              <a:t>例</a:t>
            </a:r>
            <a:r>
              <a:rPr lang="en-US" altLang="zh-CN" dirty="0"/>
              <a:t>2</a:t>
            </a:r>
            <a:r>
              <a:rPr lang="zh-CN" altLang="zh-CN" dirty="0"/>
              <a:t>：法布尔用孔雀蛾做过一个</a:t>
            </a:r>
            <a:r>
              <a:rPr lang="zh-CN" altLang="zh-CN" dirty="0" smtClean="0"/>
              <a:t>实验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，</a:t>
            </a:r>
            <a:r>
              <a:rPr lang="zh-CN" altLang="zh-CN" dirty="0"/>
              <a:t>流程是这样的：看到一只孔雀蛾从茧中钻出来——用金属丝的罩子罩住——看见房间几十只孔雀蛾——思考这是雄性孔雀蛾来找配偶，由此断定罩住的是一只孔雀蛾</a:t>
            </a:r>
            <a:r>
              <a:rPr lang="zh-CN" altLang="zh-CN" dirty="0" smtClean="0"/>
              <a:t>公主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。</a:t>
            </a:r>
            <a:endParaRPr lang="zh-CN" altLang="zh-CN" dirty="0"/>
          </a:p>
          <a:p>
            <a:endParaRPr lang="en-US" altLang="zh-CN" dirty="0" smtClean="0"/>
          </a:p>
          <a:p>
            <a:r>
              <a:rPr lang="zh-CN" altLang="zh-CN" dirty="0" smtClean="0"/>
              <a:t>例</a:t>
            </a:r>
            <a:r>
              <a:rPr lang="en-US" altLang="zh-CN" dirty="0"/>
              <a:t>3</a:t>
            </a:r>
            <a:r>
              <a:rPr lang="zh-CN" altLang="zh-CN" dirty="0"/>
              <a:t>：为了找出北方螽斯没有蝉肉可以吃，会以什么做美食的</a:t>
            </a:r>
            <a:r>
              <a:rPr lang="zh-CN" altLang="zh-CN" dirty="0" smtClean="0"/>
              <a:t>答案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，</a:t>
            </a:r>
            <a:r>
              <a:rPr lang="zh-CN" altLang="zh-CN" dirty="0"/>
              <a:t>法布尔做了一个实验，流程是这样的：先将细毛腮角金龟投进笼子，螽斯们将它们吃得只剩脑袋、翅膀和足爪——接下来又投进松鼠腮角金龟，螽斯将它们吃得只剩身体残片。这个实验证明，螽斯嗜血成性，几乎没有不喜欢吃的</a:t>
            </a:r>
            <a:r>
              <a:rPr lang="zh-CN" altLang="zh-CN" dirty="0" smtClean="0"/>
              <a:t>昆虫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。</a:t>
            </a:r>
            <a:endParaRPr lang="zh-CN" altLang="zh-CN" dirty="0"/>
          </a:p>
          <a:p>
            <a:endParaRPr lang="en-US" altLang="zh-CN" dirty="0" smtClean="0"/>
          </a:p>
          <a:p>
            <a:r>
              <a:rPr lang="zh-CN" altLang="zh-CN" dirty="0" smtClean="0"/>
              <a:t>例</a:t>
            </a:r>
            <a:r>
              <a:rPr lang="en-US" altLang="zh-CN" dirty="0"/>
              <a:t>4</a:t>
            </a:r>
            <a:r>
              <a:rPr lang="zh-CN" altLang="zh-CN" dirty="0"/>
              <a:t>：为了探究黑步甲虫装死</a:t>
            </a:r>
            <a:r>
              <a:rPr lang="zh-CN" altLang="zh-CN" dirty="0" smtClean="0"/>
              <a:t>实验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，</a:t>
            </a:r>
            <a:r>
              <a:rPr lang="zh-CN" altLang="zh-CN" dirty="0"/>
              <a:t>法布尔做了多次实验，实验路程是这样的：假设连续刺激黑步甲，假死时间不断延长——不停刺激黑步甲，记录黑步甲假死时长——发现黑步甲假死时间一次比一次长——得出结论：连续刺激会使黑步甲假死时间不断</a:t>
            </a:r>
            <a:r>
              <a:rPr lang="zh-CN" altLang="zh-CN" dirty="0" smtClean="0"/>
              <a:t>延长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。</a:t>
            </a:r>
            <a:endParaRPr lang="zh-CN" altLang="zh-CN" dirty="0"/>
          </a:p>
          <a:p>
            <a:pPr>
              <a:buNone/>
            </a:pP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altLang="zh-CN" dirty="0"/>
              <a:t>6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</a:t>
            </a:r>
            <a:r>
              <a:rPr lang="en-US" altLang="zh-CN" dirty="0"/>
              <a:t>D F </a:t>
            </a:r>
            <a:endParaRPr lang="zh-CN" altLang="zh-CN" dirty="0"/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）①</a:t>
            </a:r>
            <a:r>
              <a:rPr lang="zh-CN" altLang="zh-CN" sz="4000" dirty="0"/>
              <a:t>猿</a:t>
            </a:r>
            <a:r>
              <a:rPr lang="zh-CN" altLang="zh-CN" dirty="0"/>
              <a:t>则百叫无绝</a:t>
            </a:r>
            <a:r>
              <a:rPr lang="en-US" altLang="zh-CN" dirty="0"/>
              <a:t>   </a:t>
            </a:r>
            <a:r>
              <a:rPr lang="zh-CN" altLang="zh-CN" dirty="0"/>
              <a:t>②沉</a:t>
            </a:r>
            <a:r>
              <a:rPr lang="zh-CN" altLang="zh-CN" sz="4000" dirty="0"/>
              <a:t>鳞</a:t>
            </a:r>
            <a:r>
              <a:rPr lang="zh-CN" altLang="zh-CN" dirty="0"/>
              <a:t>竞跃  </a:t>
            </a:r>
            <a:endParaRPr lang="en-US" altLang="zh-CN" dirty="0" smtClean="0"/>
          </a:p>
          <a:p>
            <a:r>
              <a:rPr lang="zh-CN" altLang="zh-CN" dirty="0" smtClean="0"/>
              <a:t>③</a:t>
            </a:r>
            <a:r>
              <a:rPr lang="zh-CN" altLang="zh-CN" sz="4000" dirty="0"/>
              <a:t>鸢</a:t>
            </a:r>
            <a:r>
              <a:rPr lang="zh-CN" altLang="zh-CN" dirty="0"/>
              <a:t>飞</a:t>
            </a:r>
            <a:r>
              <a:rPr lang="zh-CN" altLang="zh-CN" sz="4000" dirty="0"/>
              <a:t>戾</a:t>
            </a:r>
            <a:r>
              <a:rPr lang="zh-CN" altLang="zh-CN" dirty="0"/>
              <a:t>天者</a:t>
            </a:r>
          </a:p>
          <a:p>
            <a:r>
              <a:rPr lang="zh-CN" altLang="zh-CN" dirty="0"/>
              <a:t>④虽乘奔</a:t>
            </a:r>
            <a:r>
              <a:rPr lang="zh-CN" altLang="zh-CN" sz="4800" dirty="0"/>
              <a:t>御</a:t>
            </a:r>
            <a:r>
              <a:rPr lang="zh-CN" altLang="zh-CN" dirty="0"/>
              <a:t>风 </a:t>
            </a:r>
            <a:r>
              <a:rPr lang="en-US" altLang="zh-CN" dirty="0"/>
              <a:t>    </a:t>
            </a:r>
            <a:r>
              <a:rPr lang="zh-CN" altLang="zh-CN" dirty="0"/>
              <a:t>⑤不见</a:t>
            </a:r>
            <a:r>
              <a:rPr lang="zh-CN" altLang="zh-CN" sz="4400" dirty="0"/>
              <a:t>曦</a:t>
            </a:r>
            <a:r>
              <a:rPr lang="zh-CN" altLang="zh-CN" dirty="0"/>
              <a:t>月  ⑥牧人驱</a:t>
            </a:r>
            <a:r>
              <a:rPr lang="zh-CN" altLang="zh-CN" sz="4000" dirty="0"/>
              <a:t>犊返</a:t>
            </a:r>
            <a:endParaRPr lang="zh-CN" altLang="zh-CN" dirty="0"/>
          </a:p>
          <a:p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）①晴川</a:t>
            </a:r>
            <a:r>
              <a:rPr lang="zh-CN" altLang="zh-CN" sz="3600" dirty="0"/>
              <a:t>历历</a:t>
            </a:r>
            <a:r>
              <a:rPr lang="zh-CN" altLang="zh-CN" dirty="0"/>
              <a:t>汉阳树，芳草</a:t>
            </a:r>
            <a:r>
              <a:rPr lang="zh-CN" altLang="zh-CN" sz="4000" dirty="0"/>
              <a:t>萋萋鹦鹉洲 </a:t>
            </a:r>
            <a:r>
              <a:rPr lang="zh-CN" altLang="zh-CN" dirty="0"/>
              <a:t>②几处早</a:t>
            </a:r>
            <a:r>
              <a:rPr lang="zh-CN" altLang="zh-CN" sz="4000" dirty="0"/>
              <a:t>莺</a:t>
            </a:r>
            <a:r>
              <a:rPr lang="zh-CN" altLang="zh-CN" dirty="0"/>
              <a:t>争暖树，谁家新</a:t>
            </a:r>
            <a:r>
              <a:rPr lang="zh-CN" altLang="zh-CN" sz="4400" dirty="0"/>
              <a:t>燕啄</a:t>
            </a:r>
            <a:r>
              <a:rPr lang="zh-CN" altLang="zh-CN" dirty="0"/>
              <a:t>春泥</a:t>
            </a:r>
          </a:p>
          <a:p>
            <a:r>
              <a:rPr lang="en-US" altLang="zh-CN" dirty="0"/>
              <a:t>7.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）同“缺”，空隙，缺口  </a:t>
            </a:r>
            <a:endParaRPr lang="en-US" altLang="zh-CN" dirty="0" smtClean="0"/>
          </a:p>
          <a:p>
            <a:r>
              <a:rPr lang="zh-CN" altLang="zh-CN" dirty="0" smtClean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）向东向西（飘荡）  （</a:t>
            </a:r>
            <a:r>
              <a:rPr lang="en-US" altLang="zh-CN" dirty="0"/>
              <a:t>3</a:t>
            </a:r>
            <a:r>
              <a:rPr lang="zh-CN" altLang="zh-CN" dirty="0"/>
              <a:t>）表示约数 </a:t>
            </a:r>
          </a:p>
          <a:p>
            <a:r>
              <a:rPr lang="en-US" altLang="zh-CN" dirty="0"/>
              <a:t> (4)</a:t>
            </a:r>
            <a:r>
              <a:rPr lang="zh-CN" altLang="zh-CN" dirty="0"/>
              <a:t>如果不是 （</a:t>
            </a:r>
            <a:r>
              <a:rPr lang="en-US" altLang="zh-CN" dirty="0"/>
              <a:t>5</a:t>
            </a:r>
            <a:r>
              <a:rPr lang="zh-CN" altLang="zh-CN" dirty="0"/>
              <a:t>）凭借</a:t>
            </a:r>
          </a:p>
          <a:p>
            <a:r>
              <a:rPr lang="zh-CN" altLang="zh-CN" dirty="0"/>
              <a:t>8.B        </a:t>
            </a:r>
            <a:r>
              <a:rPr lang="en-US" altLang="zh-CN" dirty="0"/>
              <a:t>9.B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altLang="zh-CN" dirty="0"/>
              <a:t>10.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 怀民也没有睡觉，（我们）一起在庭院中散步</a:t>
            </a:r>
            <a:r>
              <a:rPr lang="zh-CN" altLang="zh-CN" dirty="0" smtClean="0"/>
              <a:t>。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endParaRPr lang="zh-CN" altLang="zh-CN" dirty="0">
              <a:solidFill>
                <a:srgbClr val="FF0000"/>
              </a:solidFill>
            </a:endParaRPr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）（我）让一个童仆跟从我，登上了放鹤亭，在林处士墓下徘徊</a:t>
            </a:r>
            <a:r>
              <a:rPr lang="zh-CN" altLang="zh-CN" dirty="0" smtClean="0"/>
              <a:t>。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                                                                                        </a:t>
            </a:r>
            <a:endParaRPr lang="zh-CN" altLang="zh-CN" dirty="0">
              <a:solidFill>
                <a:srgbClr val="FF0000"/>
              </a:solidFill>
            </a:endParaRPr>
          </a:p>
          <a:p>
            <a:r>
              <a:rPr lang="en-US" altLang="zh-CN" dirty="0"/>
              <a:t>11. </a:t>
            </a:r>
            <a:r>
              <a:rPr lang="zh-CN" altLang="zh-CN" dirty="0"/>
              <a:t>七夕后五日</a:t>
            </a:r>
            <a:r>
              <a:rPr lang="en-US" altLang="zh-CN" dirty="0"/>
              <a:t>/</a:t>
            </a:r>
            <a:r>
              <a:rPr lang="zh-CN" altLang="zh-CN" dirty="0"/>
              <a:t>雨过微凉</a:t>
            </a:r>
            <a:r>
              <a:rPr lang="en-US" altLang="zh-CN" dirty="0"/>
              <a:t>/</a:t>
            </a:r>
            <a:r>
              <a:rPr lang="zh-CN" altLang="zh-CN" dirty="0"/>
              <a:t>环湖峰峦</a:t>
            </a:r>
            <a:r>
              <a:rPr lang="en-US" altLang="zh-CN" dirty="0"/>
              <a:t>/</a:t>
            </a:r>
            <a:r>
              <a:rPr lang="zh-CN" altLang="zh-CN" dirty="0"/>
              <a:t>皆空翠如新沐</a:t>
            </a:r>
          </a:p>
          <a:p>
            <a:r>
              <a:rPr lang="en-US" altLang="zh-CN" dirty="0"/>
              <a:t>12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）大荒：辽远无际的原野 </a:t>
            </a:r>
            <a:r>
              <a:rPr lang="en-US" altLang="zh-CN" dirty="0"/>
              <a:t>   </a:t>
            </a:r>
            <a:endParaRPr lang="en-US" altLang="zh-CN" dirty="0" smtClean="0"/>
          </a:p>
          <a:p>
            <a:r>
              <a:rPr lang="zh-CN" altLang="zh-CN" dirty="0" smtClean="0"/>
              <a:t>怜</a:t>
            </a:r>
            <a:r>
              <a:rPr lang="zh-CN" altLang="zh-CN" dirty="0"/>
              <a:t>：喜爱  </a:t>
            </a:r>
            <a:r>
              <a:rPr lang="zh-CN" altLang="zh-CN" dirty="0">
                <a:solidFill>
                  <a:srgbClr val="FF0000"/>
                </a:solidFill>
              </a:rPr>
              <a:t>（每个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）运用了比喻、夸张的修辞手法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，将明月映入江水的状态比作飞下的明镜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，生动形象地描绘了月夜江水的平静、美丽。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dirty="0"/>
              <a:t>13. </a:t>
            </a:r>
            <a:r>
              <a:rPr lang="en-US" altLang="zh-CN" dirty="0">
                <a:solidFill>
                  <a:srgbClr val="FF0000"/>
                </a:solidFill>
              </a:rPr>
              <a:t>①</a:t>
            </a:r>
            <a:r>
              <a:rPr lang="zh-CN" altLang="zh-CN" dirty="0" smtClean="0"/>
              <a:t>仪表堂堂</a:t>
            </a:r>
            <a:r>
              <a:rPr lang="en-US" altLang="zh-CN" dirty="0" smtClean="0">
                <a:solidFill>
                  <a:srgbClr val="FF0000"/>
                </a:solidFill>
              </a:rPr>
              <a:t>②</a:t>
            </a:r>
            <a:r>
              <a:rPr lang="zh-CN" altLang="zh-CN" dirty="0"/>
              <a:t>身披黑色或棕色外套（颜色），有金属光泽，点缀着白色</a:t>
            </a:r>
            <a:r>
              <a:rPr lang="zh-CN" altLang="zh-CN" dirty="0" smtClean="0"/>
              <a:t>斑点</a:t>
            </a:r>
            <a:r>
              <a:rPr lang="en-US" altLang="zh-CN" dirty="0" smtClean="0">
                <a:solidFill>
                  <a:srgbClr val="FF0000"/>
                </a:solidFill>
              </a:rPr>
              <a:t>③</a:t>
            </a:r>
            <a:r>
              <a:rPr lang="zh-CN" altLang="zh-CN" dirty="0"/>
              <a:t>雄虫的两根短短的触角末端各有七条紧挨着的流苏，像折扇一样</a:t>
            </a:r>
            <a:r>
              <a:rPr lang="zh-CN" altLang="zh-CN" dirty="0" smtClean="0"/>
              <a:t>。</a:t>
            </a:r>
            <a:r>
              <a:rPr lang="en-US" altLang="zh-CN" dirty="0" smtClean="0">
                <a:solidFill>
                  <a:srgbClr val="FF0000"/>
                </a:solidFill>
              </a:rPr>
              <a:t>④</a:t>
            </a:r>
            <a:r>
              <a:rPr lang="zh-CN" altLang="zh-CN" dirty="0"/>
              <a:t>雌虫的触角末端只有六条流苏，而且又窄又短。（每点</a:t>
            </a:r>
            <a:r>
              <a:rPr lang="en-US" altLang="zh-CN" dirty="0"/>
              <a:t>1</a:t>
            </a:r>
            <a:r>
              <a:rPr lang="zh-CN" altLang="zh-CN" dirty="0"/>
              <a:t>分）</a:t>
            </a:r>
          </a:p>
          <a:p>
            <a:r>
              <a:rPr lang="en-US" altLang="zh-CN" dirty="0"/>
              <a:t>14. </a:t>
            </a:r>
            <a:r>
              <a:rPr lang="zh-CN" altLang="zh-CN" dirty="0"/>
              <a:t>不能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，“至少”意思是“最少”，一词起修饰限制作用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，说明雌虫也需要更高灵敏度的感觉器官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，体现了语言的准确、严谨。</a:t>
            </a:r>
          </a:p>
          <a:p>
            <a:r>
              <a:rPr lang="en-US" altLang="zh-CN" dirty="0"/>
              <a:t>15</a:t>
            </a:r>
            <a:r>
              <a:rPr lang="zh-CN" altLang="zh-CN" dirty="0"/>
              <a:t>、（</a:t>
            </a:r>
            <a:r>
              <a:rPr lang="en-US" altLang="zh-CN" dirty="0"/>
              <a:t>1</a:t>
            </a:r>
            <a:r>
              <a:rPr lang="zh-CN" altLang="zh-CN" dirty="0"/>
              <a:t>）运用了“啃”、“钩”、“咬”等一系列动词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，生动的表达了金龟子找到爱人后的满足、悠然闲适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，也流露了作者对金龟子的喜爱之情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。</a:t>
            </a:r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）运用了拟人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的修辞，“炫耀”、“献媚”、“抑郁”等词赋予金龟子人格化，生动形象的写出了雄虫求偶时的诱惑、卖弄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分），</a:t>
            </a:r>
            <a:r>
              <a:rPr lang="zh-CN" altLang="zh-CN" dirty="0"/>
              <a:t>以及雌虫被捉后的沮丧、郁闷的心情。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dirty="0" smtClean="0"/>
              <a:t>16</a:t>
            </a:r>
            <a:r>
              <a:rPr lang="zh-CN" altLang="zh-CN" dirty="0" smtClean="0"/>
              <a:t>、雄虫是不是靠歌声来求偶的？</a:t>
            </a:r>
            <a:r>
              <a:rPr lang="zh-CN" altLang="zh-CN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zh-CN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雌虫是不是用歌声来回应雄虫的？</a:t>
            </a:r>
            <a:r>
              <a:rPr lang="zh-CN" altLang="zh-CN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zh-CN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体现了作者科学求实的精神</a:t>
            </a:r>
            <a:r>
              <a:rPr lang="zh-CN" altLang="zh-CN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zh-CN" dirty="0" smtClean="0">
                <a:solidFill>
                  <a:srgbClr val="FF0000"/>
                </a:solidFill>
              </a:rPr>
              <a:t>分）</a:t>
            </a:r>
            <a:r>
              <a:rPr lang="zh-CN" altLang="zh-CN" dirty="0" smtClean="0"/>
              <a:t>举例分析</a:t>
            </a:r>
            <a:r>
              <a:rPr lang="zh-CN" altLang="zh-CN" dirty="0" smtClean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zh-CN" dirty="0" smtClean="0">
                <a:solidFill>
                  <a:srgbClr val="FF0000"/>
                </a:solidFill>
              </a:rPr>
              <a:t>分）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/>
              <a:t>17.</a:t>
            </a:r>
            <a:r>
              <a:rPr lang="zh-CN" altLang="zh-CN" dirty="0"/>
              <a:t>【情感概括】期待，绝望 </a:t>
            </a:r>
            <a:r>
              <a:rPr lang="zh-CN" altLang="zh-CN" dirty="0">
                <a:solidFill>
                  <a:srgbClr val="FF0000"/>
                </a:solidFill>
              </a:rPr>
              <a:t>（每点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dirty="0"/>
              <a:t>18.</a:t>
            </a:r>
            <a:r>
              <a:rPr lang="zh-CN" altLang="zh-CN" dirty="0"/>
              <a:t>【内容概括】</a:t>
            </a:r>
            <a:r>
              <a:rPr lang="zh-CN" altLang="zh-CN" dirty="0">
                <a:solidFill>
                  <a:srgbClr val="FF0000"/>
                </a:solidFill>
              </a:rPr>
              <a:t>（每点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分，共</a:t>
            </a:r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）邻居也向我母亲要酸橙，用来烧汤提鲜，母亲现在觉得酸橙有用了</a:t>
            </a:r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）做医生的客人告诉父亲，用酸橙泡水喝，可以根治父亲的打嗝。</a:t>
            </a:r>
          </a:p>
          <a:p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）收木料的人说酸橙木打木床，可以驱蚊，但父亲不愿意高价卖掉酸橙树。</a:t>
            </a:r>
          </a:p>
          <a:p>
            <a:r>
              <a:rPr lang="en-US" altLang="zh-CN" dirty="0"/>
              <a:t>19.</a:t>
            </a:r>
            <a:r>
              <a:rPr lang="zh-CN" altLang="zh-CN" dirty="0"/>
              <a:t>【写法分析】运用了比喻的手法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，把树冠比作撑开的圆伞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，生动形象地写出了树冠圆圆的形态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，表达了“我”对橙子树的喜爱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dirty="0"/>
              <a:t>20.</a:t>
            </a:r>
            <a:r>
              <a:rPr lang="zh-CN" altLang="zh-CN" dirty="0"/>
              <a:t>【内容理解】（</a:t>
            </a:r>
            <a:r>
              <a:rPr lang="en-US" altLang="zh-CN" dirty="0"/>
              <a:t>1</a:t>
            </a:r>
            <a:r>
              <a:rPr lang="zh-CN" altLang="zh-CN" dirty="0"/>
              <a:t>）写出了橙子的甜，与后文酸橙的酸形成强烈的反差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；（</a:t>
            </a:r>
            <a:r>
              <a:rPr lang="en-US" altLang="zh-CN" dirty="0"/>
              <a:t>2</a:t>
            </a:r>
            <a:r>
              <a:rPr lang="zh-CN" altLang="zh-CN" dirty="0"/>
              <a:t>）引出下文种橙苗的内容，交代了酸橙的来由。</a:t>
            </a:r>
            <a:r>
              <a:rPr lang="zh-CN" altLang="zh-CN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分</a:t>
            </a:r>
            <a:r>
              <a:rPr lang="zh-CN" altLang="zh-CN" dirty="0" smtClean="0">
                <a:solidFill>
                  <a:srgbClr val="FF0000"/>
                </a:solidFill>
              </a:rPr>
              <a:t>）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7605464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21.</a:t>
            </a:r>
            <a:r>
              <a:rPr lang="zh-CN" altLang="zh-CN" dirty="0" smtClean="0"/>
              <a:t>【点评探究】</a:t>
            </a:r>
            <a:r>
              <a:rPr lang="zh-CN" altLang="zh-CN" dirty="0" smtClean="0">
                <a:solidFill>
                  <a:srgbClr val="FF0000"/>
                </a:solidFill>
              </a:rPr>
              <a:t>（每点</a:t>
            </a:r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r>
              <a:rPr lang="zh-CN" altLang="zh-CN" dirty="0" smtClean="0">
                <a:solidFill>
                  <a:srgbClr val="FF0000"/>
                </a:solidFill>
              </a:rPr>
              <a:t>分，任选两点，共</a:t>
            </a:r>
            <a:r>
              <a:rPr lang="en-US" altLang="zh-CN" dirty="0" smtClean="0">
                <a:solidFill>
                  <a:srgbClr val="FF0000"/>
                </a:solidFill>
              </a:rPr>
              <a:t>6</a:t>
            </a:r>
            <a:r>
              <a:rPr lang="zh-CN" altLang="zh-CN" dirty="0" smtClean="0">
                <a:solidFill>
                  <a:srgbClr val="FF0000"/>
                </a:solidFill>
              </a:rPr>
              <a:t>分）</a:t>
            </a:r>
          </a:p>
          <a:p>
            <a:r>
              <a:rPr lang="zh-CN" altLang="zh-CN" dirty="0" smtClean="0"/>
              <a:t>（</a:t>
            </a:r>
            <a:r>
              <a:rPr lang="en-US" altLang="zh-CN" dirty="0" smtClean="0"/>
              <a:t>1</a:t>
            </a:r>
            <a:r>
              <a:rPr lang="zh-CN" altLang="zh-CN" dirty="0" smtClean="0"/>
              <a:t>）“全家”认为酸橙么用，虚有其表，后来发现酸橙对治打嗝有奇效，我从中认识到：有些看似“无用”的东西，却有特别珍贵的价值。</a:t>
            </a:r>
          </a:p>
          <a:p>
            <a:r>
              <a:rPr lang="zh-CN" altLang="zh-CN" dirty="0" smtClean="0"/>
              <a:t>（</a:t>
            </a:r>
            <a:r>
              <a:rPr lang="en-US" altLang="zh-CN" dirty="0" smtClean="0"/>
              <a:t>2</a:t>
            </a:r>
            <a:r>
              <a:rPr lang="zh-CN" altLang="zh-CN" dirty="0" smtClean="0"/>
              <a:t>）“我们”一开始认为酸橙没用，过了好几年后才陆续发现酸橙又很多意想不到的用处，我从中认识到：发现一个事物的价值要经历一定的过程。</a:t>
            </a:r>
          </a:p>
          <a:p>
            <a:r>
              <a:rPr lang="en-US" altLang="zh-CN" dirty="0" smtClean="0"/>
              <a:t>(3)</a:t>
            </a:r>
            <a:r>
              <a:rPr lang="zh-CN" altLang="zh-CN" dirty="0" smtClean="0"/>
              <a:t>酸橙太酸，不好吃，但可以用来烧菜提鲜、治病、驱蚊等，我从中认识到：要善于从多角度去认识一个事物的价值。</a:t>
            </a:r>
          </a:p>
          <a:p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1234</Words>
  <Application>Microsoft Office PowerPoint</Application>
  <PresentationFormat>全屏显示(4:3)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2019学年中大附中八年级上学期语文第三单元测试答案 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2019学年中大附中八年级上学期语文第三单元测试答案 </dc:title>
  <dc:creator>ACER</dc:creator>
  <cp:lastModifiedBy>ACER</cp:lastModifiedBy>
  <cp:revision>1</cp:revision>
  <dcterms:created xsi:type="dcterms:W3CDTF">2019-09-27T02:39:56Z</dcterms:created>
  <dcterms:modified xsi:type="dcterms:W3CDTF">2019-09-27T03:02:15Z</dcterms:modified>
</cp:coreProperties>
</file>