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437" r:id="rId3"/>
    <p:sldId id="324" r:id="rId4"/>
    <p:sldId id="409" r:id="rId5"/>
    <p:sldId id="410" r:id="rId6"/>
    <p:sldId id="411" r:id="rId7"/>
    <p:sldId id="412" r:id="rId8"/>
    <p:sldId id="413" r:id="rId9"/>
    <p:sldId id="414" r:id="rId10"/>
    <p:sldId id="415" r:id="rId12"/>
    <p:sldId id="416" r:id="rId13"/>
    <p:sldId id="417" r:id="rId14"/>
    <p:sldId id="418" r:id="rId15"/>
    <p:sldId id="419" r:id="rId16"/>
    <p:sldId id="420" r:id="rId17"/>
    <p:sldId id="438" r:id="rId18"/>
    <p:sldId id="273" r:id="rId19"/>
    <p:sldId id="274" r:id="rId20"/>
    <p:sldId id="398" r:id="rId21"/>
    <p:sldId id="393" r:id="rId22"/>
    <p:sldId id="394" r:id="rId23"/>
    <p:sldId id="395" r:id="rId24"/>
    <p:sldId id="399" r:id="rId25"/>
    <p:sldId id="423" r:id="rId26"/>
    <p:sldId id="421" r:id="rId27"/>
    <p:sldId id="422" r:id="rId28"/>
    <p:sldId id="396" r:id="rId29"/>
    <p:sldId id="397" r:id="rId30"/>
    <p:sldId id="425" r:id="rId31"/>
    <p:sldId id="468" r:id="rId32"/>
    <p:sldId id="356" r:id="rId33"/>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82" d="100"/>
          <a:sy n="82" d="100"/>
        </p:scale>
        <p:origin x="-1536" y="-84"/>
      </p:cViewPr>
      <p:guideLst>
        <p:guide orient="horz" pos="2221"/>
        <p:guide pos="294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notesMaster" Target="notesMasters/notesMaster1.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4" Type="http://schemas.openxmlformats.org/officeDocument/2006/relationships/image" Target="../media/image14.wmf"/><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11.vml.rels><?xml version="1.0" encoding="UTF-8" standalone="yes"?>
<Relationships xmlns="http://schemas.openxmlformats.org/package/2006/relationships"><Relationship Id="rId4" Type="http://schemas.openxmlformats.org/officeDocument/2006/relationships/image" Target="../media/image29.wmf"/><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noProof="1" smtClean="0">
                <a:cs typeface="+mn-ea"/>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20D8B0C4-CF07-424A-8D27-C2AD0789B1DB}" type="datetimeFigureOut">
              <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ea"/>
            </a:endParaRPr>
          </a:p>
        </p:txBody>
      </p:sp>
      <p:sp>
        <p:nvSpPr>
          <p:cNvPr id="32772"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2053"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p>
            <a:pPr lvl="0" algn="r" eaLnBrk="1" hangingPunct="1">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幻灯片图像占位符 1"/>
          <p:cNvSpPr>
            <a:spLocks noGrp="1" noRot="1" noTextEdit="1"/>
          </p:cNvSpPr>
          <p:nvPr>
            <p:ph type="sldImg"/>
          </p:nvPr>
        </p:nvSpPr>
        <p:spPr>
          <a:ln>
            <a:miter lim="800000"/>
          </a:ln>
        </p:spPr>
      </p:sp>
      <p:sp>
        <p:nvSpPr>
          <p:cNvPr id="33795" name="文本占位符 2"/>
          <p:cNvSpPr>
            <a:spLocks noGrp="1"/>
          </p:cNvSpPr>
          <p:nvPr>
            <p:ph type="body"/>
          </p:nvPr>
        </p:nvSpPr>
        <p:spPr>
          <a:ln/>
        </p:spPr>
        <p:txBody>
          <a:bodyPr wrap="square" lIns="91440" tIns="45720" rIns="91440" bIns="45720" anchor="t"/>
          <a:p>
            <a:pPr lvl="0" eaLnBrk="1" hangingPunct="1"/>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幻灯片图像占位符 1"/>
          <p:cNvSpPr>
            <a:spLocks noGrp="1" noRot="1" noTextEdit="1"/>
          </p:cNvSpPr>
          <p:nvPr>
            <p:ph type="sldImg"/>
          </p:nvPr>
        </p:nvSpPr>
        <p:spPr>
          <a:ln>
            <a:miter lim="800000"/>
          </a:ln>
        </p:spPr>
      </p:sp>
      <p:sp>
        <p:nvSpPr>
          <p:cNvPr id="34819" name="文本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34820"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幻灯片图像占位符 1"/>
          <p:cNvSpPr>
            <a:spLocks noGrp="1" noRot="1" noTextEdit="1"/>
          </p:cNvSpPr>
          <p:nvPr>
            <p:ph type="sldImg"/>
          </p:nvPr>
        </p:nvSpPr>
        <p:spPr>
          <a:xfrm>
            <a:off x="1141413" y="754063"/>
            <a:ext cx="4391025" cy="3294062"/>
          </a:xfrm>
          <a:ln>
            <a:miter lim="800000"/>
          </a:ln>
        </p:spPr>
      </p:sp>
      <p:sp>
        <p:nvSpPr>
          <p:cNvPr id="35843" name="文本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35844" name="灯片编号占位符 3"/>
          <p:cNvSpPr txBox="1">
            <a:spLocks noGrp="1"/>
          </p:cNvSpPr>
          <p:nvPr>
            <p:ph type="sldNum" sz="quarter"/>
          </p:nvPr>
        </p:nvSpPr>
        <p:spPr>
          <a:xfrm>
            <a:off x="3883025" y="8686800"/>
            <a:ext cx="2974975" cy="457200"/>
          </a:xfrm>
          <a:prstGeom prst="rect">
            <a:avLst/>
          </a:prstGeom>
          <a:solidFill>
            <a:srgbClr val="FFFFFF"/>
          </a:solidFill>
          <a:ln w="9525" cap="flat" cmpd="sng">
            <a:solidFill>
              <a:srgbClr val="000000"/>
            </a:solidFill>
            <a:prstDash val="solid"/>
            <a:headEnd type="none" w="med" len="med"/>
            <a:tailEnd type="none" w="med" len="med"/>
          </a:ln>
        </p:spPr>
        <p:txBody>
          <a:bodyPr/>
          <a:p>
            <a:pPr lvl="0" algn="r" eaLnBrk="1" hangingPunct="1">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幻灯片图像占位符 1"/>
          <p:cNvSpPr>
            <a:spLocks noGrp="1" noRot="1" noTextEdit="1"/>
          </p:cNvSpPr>
          <p:nvPr>
            <p:ph type="sldImg"/>
          </p:nvPr>
        </p:nvSpPr>
        <p:spPr>
          <a:ln>
            <a:miter lim="800000"/>
          </a:ln>
        </p:spPr>
      </p:sp>
      <p:sp>
        <p:nvSpPr>
          <p:cNvPr id="36867" name="文本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36868"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幻灯片图像占位符 1"/>
          <p:cNvSpPr>
            <a:spLocks noGrp="1" noRot="1" noTextEdit="1"/>
          </p:cNvSpPr>
          <p:nvPr>
            <p:ph type="sldImg"/>
          </p:nvPr>
        </p:nvSpPr>
        <p:spPr>
          <a:ln>
            <a:miter lim="800000"/>
          </a:ln>
        </p:spPr>
      </p:sp>
      <p:sp>
        <p:nvSpPr>
          <p:cNvPr id="37891" name="文本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37892"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buChar char="•"/>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2051" name="文本占位符 1026"/>
          <p:cNvSpPr>
            <a:spLocks noGrp="1"/>
          </p:cNvSpPr>
          <p:nvPr>
            <p:ph type="body"/>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1027"/>
          <p:cNvSpPr>
            <a:spLocks noGrp="1"/>
          </p:cNvSpPr>
          <p:nvPr>
            <p:ph type="dt" sz="half" idx="2"/>
          </p:nvPr>
        </p:nvSpPr>
        <p:spPr>
          <a:xfrm>
            <a:off x="457200" y="6245225"/>
            <a:ext cx="2133600" cy="476250"/>
          </a:xfrm>
          <a:prstGeom prst="rect">
            <a:avLst/>
          </a:prstGeom>
          <a:noFill/>
          <a:ln w="9525">
            <a:noFill/>
            <a:miter/>
          </a:ln>
        </p:spPr>
        <p:txBody>
          <a:bodyPr/>
          <a:lstStyle>
            <a:lvl1pPr>
              <a:defRPr sz="14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miter/>
          </a:ln>
        </p:spPr>
        <p:txBody>
          <a:bodyPr/>
          <a:lstStyle>
            <a:lvl1pPr algn="ctr">
              <a:defRPr sz="1400" noProof="1"/>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miter/>
          </a:ln>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2.xml"/><Relationship Id="rId4" Type="http://schemas.openxmlformats.org/officeDocument/2006/relationships/image" Target="../media/image9.wmf"/><Relationship Id="rId3" Type="http://schemas.openxmlformats.org/officeDocument/2006/relationships/oleObject" Target="../embeddings/oleObject2.bin"/><Relationship Id="rId2" Type="http://schemas.openxmlformats.org/officeDocument/2006/relationships/image" Target="../media/image8.wmf"/><Relationship Id="rId1"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wm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9" Type="http://schemas.openxmlformats.org/officeDocument/2006/relationships/image" Target="../media/image14.wmf"/><Relationship Id="rId8" Type="http://schemas.openxmlformats.org/officeDocument/2006/relationships/oleObject" Target="../embeddings/oleObject6.bin"/><Relationship Id="rId7" Type="http://schemas.openxmlformats.org/officeDocument/2006/relationships/image" Target="../media/image13.wmf"/><Relationship Id="rId6" Type="http://schemas.openxmlformats.org/officeDocument/2006/relationships/oleObject" Target="../embeddings/oleObject5.bin"/><Relationship Id="rId5" Type="http://schemas.openxmlformats.org/officeDocument/2006/relationships/image" Target="../media/image12.wmf"/><Relationship Id="rId4" Type="http://schemas.openxmlformats.org/officeDocument/2006/relationships/oleObject" Target="../embeddings/oleObject4.bin"/><Relationship Id="rId3" Type="http://schemas.openxmlformats.org/officeDocument/2006/relationships/image" Target="../media/image11.wmf"/><Relationship Id="rId2" Type="http://schemas.openxmlformats.org/officeDocument/2006/relationships/oleObject" Target="../embeddings/oleObject3.bin"/><Relationship Id="rId11" Type="http://schemas.openxmlformats.org/officeDocument/2006/relationships/vmlDrawing" Target="../drawings/vmlDrawing2.vml"/><Relationship Id="rId10" Type="http://schemas.openxmlformats.org/officeDocument/2006/relationships/slideLayout" Target="../slideLayouts/slideLayout2.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2.xml"/><Relationship Id="rId3" Type="http://schemas.openxmlformats.org/officeDocument/2006/relationships/image" Target="../media/image15.wmf"/><Relationship Id="rId2" Type="http://schemas.openxmlformats.org/officeDocument/2006/relationships/oleObject" Target="../embeddings/oleObject7.bin"/><Relationship Id="rId1" Type="http://schemas.openxmlformats.org/officeDocument/2006/relationships/image" Target="../media/image7.png"/></Relationships>
</file>

<file path=ppt/slides/_rels/slide13.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2.xml"/><Relationship Id="rId4" Type="http://schemas.openxmlformats.org/officeDocument/2006/relationships/image" Target="../media/image17.wmf"/><Relationship Id="rId3" Type="http://schemas.openxmlformats.org/officeDocument/2006/relationships/oleObject" Target="../embeddings/oleObject9.bin"/><Relationship Id="rId2" Type="http://schemas.openxmlformats.org/officeDocument/2006/relationships/image" Target="../media/image16.wmf"/><Relationship Id="rId1"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vmlDrawing" Target="../drawings/vmlDrawing5.vml"/><Relationship Id="rId3" Type="http://schemas.openxmlformats.org/officeDocument/2006/relationships/slideLayout" Target="../slideLayouts/slideLayout2.xml"/><Relationship Id="rId2" Type="http://schemas.openxmlformats.org/officeDocument/2006/relationships/image" Target="../media/image18.wmf"/><Relationship Id="rId1" Type="http://schemas.openxmlformats.org/officeDocument/2006/relationships/oleObject" Target="../embeddings/oleObject10.bin"/></Relationships>
</file>

<file path=ppt/slides/_rels/slide16.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2.xml"/><Relationship Id="rId2" Type="http://schemas.openxmlformats.org/officeDocument/2006/relationships/image" Target="../media/image19.wmf"/><Relationship Id="rId1" Type="http://schemas.openxmlformats.org/officeDocument/2006/relationships/oleObject" Target="../embeddings/oleObject11.bin"/></Relationships>
</file>

<file path=ppt/slides/_rels/slide17.xml.rels><?xml version="1.0" encoding="UTF-8" standalone="yes"?>
<Relationships xmlns="http://schemas.openxmlformats.org/package/2006/relationships"><Relationship Id="rId4" Type="http://schemas.openxmlformats.org/officeDocument/2006/relationships/vmlDrawing" Target="../drawings/vmlDrawing7.vml"/><Relationship Id="rId3" Type="http://schemas.openxmlformats.org/officeDocument/2006/relationships/slideLayout" Target="../slideLayouts/slideLayout2.xml"/><Relationship Id="rId2" Type="http://schemas.openxmlformats.org/officeDocument/2006/relationships/image" Target="../media/image20.wmf"/><Relationship Id="rId1" Type="http://schemas.openxmlformats.org/officeDocument/2006/relationships/oleObject" Target="../embeddings/oleObject12.bin"/></Relationships>
</file>

<file path=ppt/slides/_rels/slide18.xml.rels><?xml version="1.0" encoding="UTF-8" standalone="yes"?>
<Relationships xmlns="http://schemas.openxmlformats.org/package/2006/relationships"><Relationship Id="rId6" Type="http://schemas.openxmlformats.org/officeDocument/2006/relationships/vmlDrawing" Target="../drawings/vmlDrawing8.vml"/><Relationship Id="rId5" Type="http://schemas.openxmlformats.org/officeDocument/2006/relationships/slideLayout" Target="../slideLayouts/slideLayout2.xml"/><Relationship Id="rId4" Type="http://schemas.openxmlformats.org/officeDocument/2006/relationships/image" Target="../media/image22.wmf"/><Relationship Id="rId3" Type="http://schemas.openxmlformats.org/officeDocument/2006/relationships/oleObject" Target="../embeddings/oleObject14.bin"/><Relationship Id="rId2" Type="http://schemas.openxmlformats.org/officeDocument/2006/relationships/image" Target="../media/image21.wmf"/><Relationship Id="rId1" Type="http://schemas.openxmlformats.org/officeDocument/2006/relationships/oleObject" Target="../embeddings/oleObject13.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20.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7.xml"/><Relationship Id="rId2" Type="http://schemas.openxmlformats.org/officeDocument/2006/relationships/image" Target="../media/image24.wmf"/><Relationship Id="rId1" Type="http://schemas.openxmlformats.org/officeDocument/2006/relationships/oleObject" Target="../embeddings/oleObject15.bin"/></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4" Type="http://schemas.openxmlformats.org/officeDocument/2006/relationships/vmlDrawing" Target="../drawings/vmlDrawing10.vml"/><Relationship Id="rId3" Type="http://schemas.openxmlformats.org/officeDocument/2006/relationships/slideLayout" Target="../slideLayouts/slideLayout2.xml"/><Relationship Id="rId2" Type="http://schemas.openxmlformats.org/officeDocument/2006/relationships/image" Target="../media/image25.wmf"/><Relationship Id="rId1" Type="http://schemas.openxmlformats.org/officeDocument/2006/relationships/oleObject" Target="../embeddings/oleObject16.bin"/></Relationships>
</file>

<file path=ppt/slides/_rels/slide23.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audio" Target="../media/audio4.wav"/><Relationship Id="rId5" Type="http://schemas.openxmlformats.org/officeDocument/2006/relationships/audio" Target="../media/audio3.wav"/><Relationship Id="rId4" Type="http://schemas.openxmlformats.org/officeDocument/2006/relationships/audio" Target="../media/audio2.wav"/><Relationship Id="rId3" Type="http://schemas.openxmlformats.org/officeDocument/2006/relationships/hyperlink" Target="file:///C:\Documents%20and%20Settings\lq\&#25945;&#26696;\Documents%20and%20Settings\lin\Local%20Settings\Temp\TEMP\Rar$DI00.356\p1.ppt" TargetMode="External"/><Relationship Id="rId2" Type="http://schemas.openxmlformats.org/officeDocument/2006/relationships/audio" Target="../media/audio1.wav"/><Relationship Id="rId1" Type="http://schemas.openxmlformats.org/officeDocument/2006/relationships/hyperlink" Target="file:///C:\Documents%20and%20Settings\lq\&#25945;&#26696;\Documents%20and%20Settings\lin\Local%20Settings\Temp\TEMP\Rar$DI00.356\t1.ppt" TargetMode="External"/></Relationships>
</file>

<file path=ppt/slides/_rels/slide24.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29.wmf"/><Relationship Id="rId7" Type="http://schemas.openxmlformats.org/officeDocument/2006/relationships/oleObject" Target="../embeddings/oleObject20.bin"/><Relationship Id="rId6" Type="http://schemas.openxmlformats.org/officeDocument/2006/relationships/image" Target="../media/image28.wmf"/><Relationship Id="rId5" Type="http://schemas.openxmlformats.org/officeDocument/2006/relationships/oleObject" Target="../embeddings/oleObject19.bin"/><Relationship Id="rId4" Type="http://schemas.openxmlformats.org/officeDocument/2006/relationships/image" Target="../media/image27.wmf"/><Relationship Id="rId3" Type="http://schemas.openxmlformats.org/officeDocument/2006/relationships/oleObject" Target="../embeddings/oleObject18.bin"/><Relationship Id="rId2" Type="http://schemas.openxmlformats.org/officeDocument/2006/relationships/image" Target="../media/image26.wmf"/><Relationship Id="rId11" Type="http://schemas.openxmlformats.org/officeDocument/2006/relationships/notesSlide" Target="../notesSlides/notesSlide4.xml"/><Relationship Id="rId10" Type="http://schemas.openxmlformats.org/officeDocument/2006/relationships/vmlDrawing" Target="../drawings/vmlDrawing11.vml"/><Relationship Id="rId1" Type="http://schemas.openxmlformats.org/officeDocument/2006/relationships/oleObject" Target="../embeddings/oleObject17.bin"/></Relationships>
</file>

<file path=ppt/slides/_rels/slide2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vmlDrawing" Target="../drawings/vmlDrawing12.vml"/><Relationship Id="rId3" Type="http://schemas.openxmlformats.org/officeDocument/2006/relationships/slideLayout" Target="../slideLayouts/slideLayout2.xml"/><Relationship Id="rId2" Type="http://schemas.openxmlformats.org/officeDocument/2006/relationships/image" Target="../media/image30.wmf"/><Relationship Id="rId1" Type="http://schemas.openxmlformats.org/officeDocument/2006/relationships/oleObject" Target="../embeddings/oleObject21.bin"/></Relationships>
</file>

<file path=ppt/slides/_rels/slide26.xml.rels><?xml version="1.0" encoding="UTF-8" standalone="yes"?>
<Relationships xmlns="http://schemas.openxmlformats.org/package/2006/relationships"><Relationship Id="rId6" Type="http://schemas.openxmlformats.org/officeDocument/2006/relationships/vmlDrawing" Target="../drawings/vmlDrawing13.vml"/><Relationship Id="rId5" Type="http://schemas.openxmlformats.org/officeDocument/2006/relationships/slideLayout" Target="../slideLayouts/slideLayout2.xml"/><Relationship Id="rId4" Type="http://schemas.openxmlformats.org/officeDocument/2006/relationships/image" Target="../media/image32.wmf"/><Relationship Id="rId3" Type="http://schemas.openxmlformats.org/officeDocument/2006/relationships/oleObject" Target="../embeddings/oleObject23.bin"/><Relationship Id="rId2" Type="http://schemas.openxmlformats.org/officeDocument/2006/relationships/image" Target="../media/image31.wmf"/><Relationship Id="rId1" Type="http://schemas.openxmlformats.org/officeDocument/2006/relationships/oleObject" Target="../embeddings/oleObject22.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5" Type="http://schemas.openxmlformats.org/officeDocument/2006/relationships/vmlDrawing" Target="../drawings/vmlDrawing14.vml"/><Relationship Id="rId4" Type="http://schemas.openxmlformats.org/officeDocument/2006/relationships/slideLayout" Target="../slideLayouts/slideLayout2.xml"/><Relationship Id="rId3" Type="http://schemas.openxmlformats.org/officeDocument/2006/relationships/oleObject" Target="../embeddings/oleObject25.bin"/><Relationship Id="rId2" Type="http://schemas.openxmlformats.org/officeDocument/2006/relationships/image" Target="../media/image33.wmf"/><Relationship Id="rId1" Type="http://schemas.openxmlformats.org/officeDocument/2006/relationships/oleObject" Target="../embeddings/oleObject24.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Text Box 4"/>
          <p:cNvSpPr txBox="1"/>
          <p:nvPr/>
        </p:nvSpPr>
        <p:spPr>
          <a:xfrm>
            <a:off x="252413" y="1160463"/>
            <a:ext cx="8856662" cy="9144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5400" dirty="0">
                <a:solidFill>
                  <a:srgbClr val="070707"/>
                </a:solidFill>
                <a:latin typeface="隶书" pitchFamily="49" charset="-122"/>
                <a:ea typeface="隶书" pitchFamily="49" charset="-122"/>
              </a:rPr>
              <a:t>第九章  不等式与不等式组</a:t>
            </a:r>
            <a:endParaRPr lang="zh-CN" altLang="en-US" sz="5400" dirty="0">
              <a:solidFill>
                <a:srgbClr val="070707"/>
              </a:solidFill>
              <a:latin typeface="隶书" pitchFamily="49" charset="-122"/>
              <a:ea typeface="隶书" pitchFamily="49" charset="-122"/>
            </a:endParaRPr>
          </a:p>
        </p:txBody>
      </p:sp>
      <p:sp>
        <p:nvSpPr>
          <p:cNvPr id="3075" name="AutoShape 7"/>
          <p:cNvSpPr/>
          <p:nvPr/>
        </p:nvSpPr>
        <p:spPr>
          <a:xfrm>
            <a:off x="0" y="6429375"/>
            <a:ext cx="9144000" cy="428625"/>
          </a:xfrm>
          <a:prstGeom prst="flowChartProcess">
            <a:avLst/>
          </a:prstGeom>
          <a:solidFill>
            <a:srgbClr val="008080"/>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1800" dirty="0"/>
          </a:p>
        </p:txBody>
      </p:sp>
      <p:sp>
        <p:nvSpPr>
          <p:cNvPr id="3076" name="MH_Text_1"/>
          <p:cNvSpPr/>
          <p:nvPr/>
        </p:nvSpPr>
        <p:spPr>
          <a:xfrm>
            <a:off x="723900" y="5016500"/>
            <a:ext cx="1665288" cy="1055688"/>
          </a:xfrm>
          <a:prstGeom prst="roundRect">
            <a:avLst>
              <a:gd name="adj" fmla="val 6991"/>
            </a:avLst>
          </a:prstGeom>
          <a:solidFill>
            <a:srgbClr val="CCFFFF"/>
          </a:solidFill>
          <a:ln w="9525">
            <a:noFill/>
          </a:ln>
          <a:effectLst>
            <a:outerShdw dist="25401" dir="2699999" algn="ctr" rotWithShape="0">
              <a:srgbClr val="000000">
                <a:alpha val="28000"/>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3077" name="MH_SubTitle_1"/>
          <p:cNvSpPr/>
          <p:nvPr/>
        </p:nvSpPr>
        <p:spPr>
          <a:xfrm>
            <a:off x="722313"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导入新课</a:t>
            </a:r>
            <a:endParaRPr lang="zh-CN" altLang="en-US" sz="1800" b="1" dirty="0">
              <a:solidFill>
                <a:srgbClr val="FFFFFF"/>
              </a:solidFill>
              <a:latin typeface="微软雅黑" panose="020B0503020204020204" charset="-122"/>
              <a:ea typeface="微软雅黑" panose="020B0503020204020204" charset="-122"/>
            </a:endParaRPr>
          </a:p>
        </p:txBody>
      </p:sp>
      <p:sp>
        <p:nvSpPr>
          <p:cNvPr id="3078" name="MH_Other_1"/>
          <p:cNvSpPr/>
          <p:nvPr/>
        </p:nvSpPr>
        <p:spPr>
          <a:xfrm>
            <a:off x="2149475" y="5459413"/>
            <a:ext cx="168275" cy="171450"/>
          </a:xfrm>
          <a:prstGeom prst="ellipse">
            <a:avLst/>
          </a:prstGeom>
          <a:solidFill>
            <a:srgbClr val="FFFFFF"/>
          </a:solidFill>
          <a:ln w="25400" cap="flat" cmpd="sng">
            <a:solidFill>
              <a:srgbClr val="2E617E"/>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3079" name="MH_Text_2"/>
          <p:cNvSpPr/>
          <p:nvPr/>
        </p:nvSpPr>
        <p:spPr>
          <a:xfrm>
            <a:off x="2711450" y="5014913"/>
            <a:ext cx="1665288" cy="1057275"/>
          </a:xfrm>
          <a:prstGeom prst="roundRect">
            <a:avLst>
              <a:gd name="adj" fmla="val 6991"/>
            </a:avLst>
          </a:prstGeom>
          <a:solidFill>
            <a:srgbClr val="CCFFFF"/>
          </a:solidFill>
          <a:ln w="9525">
            <a:noFill/>
          </a:ln>
          <a:effectLst>
            <a:outerShdw dist="25401" dir="2699999" algn="ctr" rotWithShape="0">
              <a:srgbClr val="000000">
                <a:alpha val="28000"/>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3080" name="MH_SubTitle_2"/>
          <p:cNvSpPr/>
          <p:nvPr/>
        </p:nvSpPr>
        <p:spPr>
          <a:xfrm>
            <a:off x="2711450" y="5287963"/>
            <a:ext cx="1665288"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讲授新课</a:t>
            </a:r>
            <a:endParaRPr lang="zh-CN" altLang="en-US" sz="1800" b="1" dirty="0">
              <a:solidFill>
                <a:srgbClr val="FFFFFF"/>
              </a:solidFill>
              <a:latin typeface="微软雅黑" panose="020B0503020204020204" charset="-122"/>
              <a:ea typeface="微软雅黑" panose="020B0503020204020204" charset="-122"/>
            </a:endParaRPr>
          </a:p>
        </p:txBody>
      </p:sp>
      <p:sp>
        <p:nvSpPr>
          <p:cNvPr id="3081" name="MH_Other_2"/>
          <p:cNvSpPr/>
          <p:nvPr/>
        </p:nvSpPr>
        <p:spPr>
          <a:xfrm>
            <a:off x="2746375" y="5456238"/>
            <a:ext cx="168275" cy="171450"/>
          </a:xfrm>
          <a:prstGeom prst="ellipse">
            <a:avLst/>
          </a:prstGeom>
          <a:solidFill>
            <a:srgbClr val="FFFFFF"/>
          </a:solidFill>
          <a:ln w="25400" cap="flat" cmpd="sng">
            <a:solidFill>
              <a:srgbClr val="707C1A"/>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3082" name="MH_Other_3"/>
          <p:cNvSpPr/>
          <p:nvPr/>
        </p:nvSpPr>
        <p:spPr>
          <a:xfrm>
            <a:off x="4179888" y="5459413"/>
            <a:ext cx="168275" cy="171450"/>
          </a:xfrm>
          <a:prstGeom prst="ellipse">
            <a:avLst/>
          </a:prstGeom>
          <a:solidFill>
            <a:srgbClr val="FFFFFF"/>
          </a:solidFill>
          <a:ln w="25400" cap="flat" cmpd="sng">
            <a:solidFill>
              <a:srgbClr val="707C1A"/>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3083" name="MH_Text_3"/>
          <p:cNvSpPr/>
          <p:nvPr/>
        </p:nvSpPr>
        <p:spPr>
          <a:xfrm>
            <a:off x="4719638" y="5014913"/>
            <a:ext cx="1666875" cy="1057275"/>
          </a:xfrm>
          <a:prstGeom prst="roundRect">
            <a:avLst>
              <a:gd name="adj" fmla="val 6991"/>
            </a:avLst>
          </a:prstGeom>
          <a:solidFill>
            <a:srgbClr val="CCFFFF"/>
          </a:solidFill>
          <a:ln w="9525">
            <a:noFill/>
          </a:ln>
          <a:effectLst>
            <a:outerShdw dist="25401" dir="2699999" algn="ctr" rotWithShape="0">
              <a:srgbClr val="000000">
                <a:alpha val="28000"/>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3084" name="MH_SubTitle_3"/>
          <p:cNvSpPr/>
          <p:nvPr/>
        </p:nvSpPr>
        <p:spPr>
          <a:xfrm>
            <a:off x="4719638"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当堂练习</a:t>
            </a:r>
            <a:endParaRPr lang="zh-CN" altLang="en-US" sz="1800" b="1" dirty="0">
              <a:solidFill>
                <a:srgbClr val="FFFFFF"/>
              </a:solidFill>
              <a:latin typeface="微软雅黑" panose="020B0503020204020204" charset="-122"/>
              <a:ea typeface="微软雅黑" panose="020B0503020204020204" charset="-122"/>
            </a:endParaRPr>
          </a:p>
        </p:txBody>
      </p:sp>
      <p:sp>
        <p:nvSpPr>
          <p:cNvPr id="3085" name="MH_Other_4"/>
          <p:cNvSpPr/>
          <p:nvPr/>
        </p:nvSpPr>
        <p:spPr>
          <a:xfrm>
            <a:off x="4776788" y="5456238"/>
            <a:ext cx="169862" cy="171450"/>
          </a:xfrm>
          <a:prstGeom prst="ellipse">
            <a:avLst/>
          </a:prstGeom>
          <a:solidFill>
            <a:srgbClr val="FFFFFF"/>
          </a:solidFill>
          <a:ln w="25400" cap="flat" cmpd="sng">
            <a:solidFill>
              <a:srgbClr val="2E617E"/>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3086" name="MH_Other_5"/>
          <p:cNvSpPr/>
          <p:nvPr/>
        </p:nvSpPr>
        <p:spPr>
          <a:xfrm>
            <a:off x="6178550" y="5459413"/>
            <a:ext cx="168275" cy="171450"/>
          </a:xfrm>
          <a:prstGeom prst="ellipse">
            <a:avLst/>
          </a:prstGeom>
          <a:solidFill>
            <a:srgbClr val="FFFFFF"/>
          </a:solidFill>
          <a:ln w="25400" cap="flat" cmpd="sng">
            <a:solidFill>
              <a:srgbClr val="2E617E"/>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3087" name="MH_Text_4"/>
          <p:cNvSpPr/>
          <p:nvPr/>
        </p:nvSpPr>
        <p:spPr>
          <a:xfrm>
            <a:off x="6727825" y="5014913"/>
            <a:ext cx="1665288" cy="1057275"/>
          </a:xfrm>
          <a:prstGeom prst="roundRect">
            <a:avLst>
              <a:gd name="adj" fmla="val 6991"/>
            </a:avLst>
          </a:prstGeom>
          <a:solidFill>
            <a:srgbClr val="CCFFFF"/>
          </a:solidFill>
          <a:ln w="9525">
            <a:noFill/>
          </a:ln>
          <a:effectLst>
            <a:outerShdw dist="25401" dir="2699999" algn="ctr" rotWithShape="0">
              <a:srgbClr val="000000">
                <a:alpha val="28000"/>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3088" name="MH_SubTitle_4"/>
          <p:cNvSpPr/>
          <p:nvPr/>
        </p:nvSpPr>
        <p:spPr>
          <a:xfrm>
            <a:off x="6727825" y="5287963"/>
            <a:ext cx="1668463"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课堂小结</a:t>
            </a:r>
            <a:endParaRPr lang="zh-CN" altLang="en-US" sz="1800" b="1" dirty="0">
              <a:solidFill>
                <a:srgbClr val="FFFFFF"/>
              </a:solidFill>
              <a:latin typeface="微软雅黑" panose="020B0503020204020204" charset="-122"/>
              <a:ea typeface="微软雅黑" panose="020B0503020204020204" charset="-122"/>
            </a:endParaRPr>
          </a:p>
        </p:txBody>
      </p:sp>
      <p:sp>
        <p:nvSpPr>
          <p:cNvPr id="3089" name="MH_Other_6"/>
          <p:cNvSpPr/>
          <p:nvPr/>
        </p:nvSpPr>
        <p:spPr>
          <a:xfrm>
            <a:off x="6777038" y="5456238"/>
            <a:ext cx="168275" cy="171450"/>
          </a:xfrm>
          <a:prstGeom prst="ellipse">
            <a:avLst/>
          </a:prstGeom>
          <a:solidFill>
            <a:srgbClr val="FFFFFF"/>
          </a:solidFill>
          <a:ln w="25400" cap="flat" cmpd="sng">
            <a:solidFill>
              <a:srgbClr val="707C1A"/>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grpSp>
        <p:nvGrpSpPr>
          <p:cNvPr id="3090" name="MH_Other_7"/>
          <p:cNvGrpSpPr/>
          <p:nvPr/>
        </p:nvGrpSpPr>
        <p:grpSpPr>
          <a:xfrm>
            <a:off x="2085975" y="5411788"/>
            <a:ext cx="890588" cy="266700"/>
            <a:chOff x="0" y="0"/>
            <a:chExt cx="561" cy="169"/>
          </a:xfrm>
        </p:grpSpPr>
        <p:pic>
          <p:nvPicPr>
            <p:cNvPr id="3106" name="MH_Other_7"/>
            <p:cNvPicPr/>
            <p:nvPr/>
          </p:nvPicPr>
          <p:blipFill>
            <a:blip r:embed="rId1"/>
            <a:stretch>
              <a:fillRect/>
            </a:stretch>
          </p:blipFill>
          <p:spPr>
            <a:xfrm>
              <a:off x="0" y="0"/>
              <a:ext cx="561" cy="169"/>
            </a:xfrm>
            <a:prstGeom prst="rect">
              <a:avLst/>
            </a:prstGeom>
            <a:noFill/>
            <a:ln w="9525">
              <a:noFill/>
            </a:ln>
          </p:spPr>
        </p:pic>
        <p:sp>
          <p:nvSpPr>
            <p:cNvPr id="3107" name="Text Box 24"/>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grpSp>
      <p:sp>
        <p:nvSpPr>
          <p:cNvPr id="3095" name="MH_Other_8"/>
          <p:cNvSpPr>
            <a:spLocks noChangeArrowheads="1"/>
          </p:cNvSpPr>
          <p:nvPr/>
        </p:nvSpPr>
        <p:spPr bwMode="auto">
          <a:xfrm>
            <a:off x="2184400" y="5500688"/>
            <a:ext cx="695325" cy="88900"/>
          </a:xfrm>
          <a:prstGeom prst="roundRect">
            <a:avLst>
              <a:gd name="adj" fmla="val 50000"/>
            </a:avLst>
          </a:prstGeom>
          <a:gradFill rotWithShape="1">
            <a:gsLst>
              <a:gs pos="0">
                <a:srgbClr val="000000">
                  <a:alpha val="1999"/>
                </a:srgbClr>
              </a:gs>
              <a:gs pos="28999">
                <a:srgbClr val="000000">
                  <a:alpha val="5189"/>
                </a:srgbClr>
              </a:gs>
              <a:gs pos="100000">
                <a:srgbClr val="000000">
                  <a:alpha val="12999"/>
                </a:srgbClr>
              </a:gs>
            </a:gsLst>
            <a:path path="rect">
              <a:fillToRect l="50000" t="50000" r="50000" b="50000"/>
            </a:path>
          </a:gradFill>
          <a:ln w="9525">
            <a:noFill/>
            <a:round/>
          </a:ln>
          <a:effectLst>
            <a:outerShdw sx="102000" sy="102000" algn="ctr" rotWithShape="0">
              <a:srgbClr val="000000">
                <a:alpha val="37999"/>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charset="-122"/>
              <a:cs typeface="+mn-cs"/>
            </a:endParaRPr>
          </a:p>
        </p:txBody>
      </p:sp>
      <p:grpSp>
        <p:nvGrpSpPr>
          <p:cNvPr id="3094" name="MH_Other_9"/>
          <p:cNvGrpSpPr/>
          <p:nvPr/>
        </p:nvGrpSpPr>
        <p:grpSpPr>
          <a:xfrm>
            <a:off x="4116388" y="5411788"/>
            <a:ext cx="889000" cy="266700"/>
            <a:chOff x="0" y="0"/>
            <a:chExt cx="560" cy="169"/>
          </a:xfrm>
        </p:grpSpPr>
        <p:pic>
          <p:nvPicPr>
            <p:cNvPr id="3104" name="MH_Other_9"/>
            <p:cNvPicPr/>
            <p:nvPr/>
          </p:nvPicPr>
          <p:blipFill>
            <a:blip r:embed="rId1"/>
            <a:stretch>
              <a:fillRect/>
            </a:stretch>
          </p:blipFill>
          <p:spPr>
            <a:xfrm>
              <a:off x="0" y="0"/>
              <a:ext cx="560" cy="169"/>
            </a:xfrm>
            <a:prstGeom prst="rect">
              <a:avLst/>
            </a:prstGeom>
            <a:noFill/>
            <a:ln w="9525">
              <a:noFill/>
            </a:ln>
          </p:spPr>
        </p:pic>
        <p:sp>
          <p:nvSpPr>
            <p:cNvPr id="3105" name="Text Box 28"/>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grpSp>
      <p:sp>
        <p:nvSpPr>
          <p:cNvPr id="3099" name="MH_Other_10"/>
          <p:cNvSpPr>
            <a:spLocks noChangeArrowheads="1"/>
          </p:cNvSpPr>
          <p:nvPr/>
        </p:nvSpPr>
        <p:spPr bwMode="auto">
          <a:xfrm>
            <a:off x="4214813" y="5500688"/>
            <a:ext cx="695325" cy="88900"/>
          </a:xfrm>
          <a:prstGeom prst="roundRect">
            <a:avLst>
              <a:gd name="adj" fmla="val 50000"/>
            </a:avLst>
          </a:prstGeom>
          <a:gradFill rotWithShape="1">
            <a:gsLst>
              <a:gs pos="0">
                <a:srgbClr val="000000">
                  <a:alpha val="1999"/>
                </a:srgbClr>
              </a:gs>
              <a:gs pos="28999">
                <a:srgbClr val="000000">
                  <a:alpha val="5189"/>
                </a:srgbClr>
              </a:gs>
              <a:gs pos="100000">
                <a:srgbClr val="000000">
                  <a:alpha val="12999"/>
                </a:srgbClr>
              </a:gs>
            </a:gsLst>
            <a:path path="rect">
              <a:fillToRect l="50000" t="50000" r="50000" b="50000"/>
            </a:path>
          </a:gradFill>
          <a:ln w="9525">
            <a:noFill/>
            <a:round/>
          </a:ln>
          <a:effectLst>
            <a:outerShdw sx="102000" sy="102000" algn="ctr" rotWithShape="0">
              <a:srgbClr val="000000">
                <a:alpha val="37999"/>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charset="-122"/>
              <a:cs typeface="+mn-cs"/>
            </a:endParaRPr>
          </a:p>
        </p:txBody>
      </p:sp>
      <p:pic>
        <p:nvPicPr>
          <p:cNvPr id="3098" name="MH_Other_11"/>
          <p:cNvPicPr/>
          <p:nvPr/>
        </p:nvPicPr>
        <p:blipFill>
          <a:blip r:embed="rId1"/>
          <a:stretch>
            <a:fillRect/>
          </a:stretch>
        </p:blipFill>
        <p:spPr>
          <a:xfrm>
            <a:off x="6115050" y="5411788"/>
            <a:ext cx="890588" cy="266700"/>
          </a:xfrm>
          <a:prstGeom prst="rect">
            <a:avLst/>
          </a:prstGeom>
          <a:noFill/>
          <a:ln w="9525">
            <a:noFill/>
          </a:ln>
        </p:spPr>
      </p:pic>
      <p:sp>
        <p:nvSpPr>
          <p:cNvPr id="2" name="Text Box 31"/>
          <p:cNvSpPr txBox="1"/>
          <p:nvPr/>
        </p:nvSpPr>
        <p:spPr>
          <a:xfrm>
            <a:off x="6226175" y="5513388"/>
            <a:ext cx="669925" cy="61912"/>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3102" name="MH_Other_12"/>
          <p:cNvSpPr>
            <a:spLocks noChangeArrowheads="1"/>
          </p:cNvSpPr>
          <p:nvPr/>
        </p:nvSpPr>
        <p:spPr bwMode="auto">
          <a:xfrm>
            <a:off x="6213475" y="5500688"/>
            <a:ext cx="695325" cy="88900"/>
          </a:xfrm>
          <a:prstGeom prst="roundRect">
            <a:avLst>
              <a:gd name="adj" fmla="val 50000"/>
            </a:avLst>
          </a:prstGeom>
          <a:gradFill rotWithShape="1">
            <a:gsLst>
              <a:gs pos="0">
                <a:srgbClr val="000000">
                  <a:alpha val="1999"/>
                </a:srgbClr>
              </a:gs>
              <a:gs pos="28999">
                <a:srgbClr val="000000">
                  <a:alpha val="5189"/>
                </a:srgbClr>
              </a:gs>
              <a:gs pos="100000">
                <a:srgbClr val="000000">
                  <a:alpha val="12999"/>
                </a:srgbClr>
              </a:gs>
            </a:gsLst>
            <a:path path="rect">
              <a:fillToRect l="50000" t="50000" r="50000" b="50000"/>
            </a:path>
          </a:gradFill>
          <a:ln w="9525">
            <a:noFill/>
            <a:round/>
          </a:ln>
          <a:effectLst>
            <a:outerShdw sx="102000" sy="102000" algn="ctr" rotWithShape="0">
              <a:srgbClr val="000000">
                <a:alpha val="37999"/>
              </a:srgbClr>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0">
              <a:ln>
                <a:noFill/>
              </a:ln>
              <a:solidFill>
                <a:srgbClr val="FFFFFF"/>
              </a:solidFill>
              <a:effectLst/>
              <a:uLnTx/>
              <a:uFillTx/>
              <a:latin typeface="Arial" panose="020B0604020202020204" pitchFamily="34" charset="0"/>
              <a:ea typeface="微软雅黑" panose="020B0503020204020204" charset="-122"/>
              <a:cs typeface="+mn-cs"/>
            </a:endParaRPr>
          </a:p>
        </p:txBody>
      </p:sp>
      <p:sp>
        <p:nvSpPr>
          <p:cNvPr id="3103" name="Rectangle 5"/>
          <p:cNvSpPr/>
          <p:nvPr/>
        </p:nvSpPr>
        <p:spPr>
          <a:xfrm>
            <a:off x="1770063" y="2595563"/>
            <a:ext cx="5910262" cy="762000"/>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4400" dirty="0">
                <a:solidFill>
                  <a:srgbClr val="CC0066"/>
                </a:solidFill>
                <a:latin typeface="Times New Roman" panose="02020603050405020304" pitchFamily="18" charset="0"/>
                <a:ea typeface="黑体" panose="02010609060101010101" pitchFamily="49" charset="-122"/>
              </a:rPr>
              <a:t>9.3</a:t>
            </a:r>
            <a:r>
              <a:rPr lang="zh-CN" altLang="en-US" sz="4400" dirty="0">
                <a:solidFill>
                  <a:srgbClr val="CC0066"/>
                </a:solidFill>
                <a:latin typeface="黑体" panose="02010609060101010101" pitchFamily="49" charset="-122"/>
                <a:ea typeface="黑体" panose="02010609060101010101" pitchFamily="49" charset="-122"/>
              </a:rPr>
              <a:t>  一元一次不等式组</a:t>
            </a:r>
            <a:endParaRPr lang="zh-CN" altLang="en-US" sz="4400" dirty="0">
              <a:solidFill>
                <a:srgbClr val="CC0066"/>
              </a:solidFill>
              <a:latin typeface="黑体" panose="02010609060101010101" pitchFamily="49" charset="-122"/>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355600" y="2030413"/>
            <a:ext cx="8431213" cy="2501900"/>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200025"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通过具体操作，在解一元一次不等式组的过程中形成正确的解不等式组的思路与方法</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sym typeface="Arial" panose="020B0604020202020204" pitchFamily="34" charset="0"/>
              </a:rPr>
              <a:t>（重点、难点）</a:t>
            </a:r>
            <a:endParaRPr lang="en-US" altLang="zh-CN" sz="2800" dirty="0">
              <a:latin typeface="Times New Roman" panose="02020603050405020304" pitchFamily="18" charset="0"/>
              <a:ea typeface="黑体" panose="02010609060101010101" pitchFamily="49" charset="-122"/>
            </a:endParaRPr>
          </a:p>
          <a:p>
            <a:pPr marL="0" lvl="0" indent="200025"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掌握在数轴上正确表示一元一次不等式组的解集的方法</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4099" name="MH_SubTitle_4"/>
          <p:cNvSpPr txBox="1"/>
          <p:nvPr/>
        </p:nvSpPr>
        <p:spPr>
          <a:xfrm>
            <a:off x="3167063" y="773113"/>
            <a:ext cx="1793875" cy="633412"/>
          </a:xfrm>
          <a:prstGeom prst="rect">
            <a:avLst/>
          </a:prstGeom>
          <a:noFill/>
          <a:ln w="9525">
            <a:noFill/>
          </a:ln>
        </p:spPr>
        <p:txBody>
          <a:bodyPr lIns="90170" tIns="46990" rIns="90170" bIns="4699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10000"/>
              </a:lnSpc>
              <a:spcBef>
                <a:spcPct val="0"/>
              </a:spcBef>
              <a:buFont typeface="Arial" panose="020B0604020202020204" pitchFamily="34" charset="0"/>
              <a:buNone/>
            </a:pPr>
            <a:r>
              <a:rPr lang="zh-CN" altLang="en-US" sz="2800" b="1" dirty="0">
                <a:solidFill>
                  <a:schemeClr val="tx2"/>
                </a:solidFill>
                <a:latin typeface="微软雅黑" panose="020B0503020204020204" charset="-122"/>
                <a:ea typeface="微软雅黑" panose="020B0503020204020204" charset="-122"/>
              </a:rPr>
              <a:t>学习目标</a:t>
            </a:r>
            <a:endParaRPr lang="zh-CN" altLang="en-US" sz="2800" b="1" dirty="0">
              <a:solidFill>
                <a:schemeClr val="tx2"/>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594"/>
          <p:cNvGrpSpPr/>
          <p:nvPr/>
        </p:nvGrpSpPr>
        <p:grpSpPr>
          <a:xfrm>
            <a:off x="7740650" y="1916113"/>
            <a:ext cx="1152525" cy="1889125"/>
            <a:chOff x="3635" y="2432"/>
            <a:chExt cx="941" cy="1507"/>
          </a:xfrm>
        </p:grpSpPr>
        <p:pic>
          <p:nvPicPr>
            <p:cNvPr id="5138" name="图片 24595" descr="小孩"/>
            <p:cNvPicPr>
              <a:picLocks noChangeAspect="1"/>
            </p:cNvPicPr>
            <p:nvPr/>
          </p:nvPicPr>
          <p:blipFill>
            <a:blip r:embed="rId1"/>
            <a:srcRect l="52596"/>
            <a:stretch>
              <a:fillRect/>
            </a:stretch>
          </p:blipFill>
          <p:spPr>
            <a:xfrm>
              <a:off x="3651" y="2432"/>
              <a:ext cx="925" cy="1507"/>
            </a:xfrm>
            <a:prstGeom prst="rect">
              <a:avLst/>
            </a:prstGeom>
            <a:noFill/>
            <a:ln w="9525">
              <a:noFill/>
            </a:ln>
          </p:spPr>
        </p:pic>
        <p:pic>
          <p:nvPicPr>
            <p:cNvPr id="5139" name="图片 24596" descr="2889216216"/>
            <p:cNvPicPr>
              <a:picLocks noChangeAspect="1"/>
            </p:cNvPicPr>
            <p:nvPr/>
          </p:nvPicPr>
          <p:blipFill>
            <a:blip r:embed="rId2"/>
            <a:stretch>
              <a:fillRect/>
            </a:stretch>
          </p:blipFill>
          <p:spPr>
            <a:xfrm>
              <a:off x="3635" y="2976"/>
              <a:ext cx="136" cy="312"/>
            </a:xfrm>
            <a:prstGeom prst="rect">
              <a:avLst/>
            </a:prstGeom>
            <a:noFill/>
            <a:ln w="9525">
              <a:noFill/>
            </a:ln>
          </p:spPr>
        </p:pic>
      </p:grpSp>
      <p:grpSp>
        <p:nvGrpSpPr>
          <p:cNvPr id="3" name="组合 24591"/>
          <p:cNvGrpSpPr/>
          <p:nvPr/>
        </p:nvGrpSpPr>
        <p:grpSpPr>
          <a:xfrm>
            <a:off x="395288" y="2060575"/>
            <a:ext cx="1223962" cy="1778000"/>
            <a:chOff x="1156" y="2432"/>
            <a:chExt cx="1064" cy="1437"/>
          </a:xfrm>
        </p:grpSpPr>
        <p:pic>
          <p:nvPicPr>
            <p:cNvPr id="5136" name="图片 24592" descr="小孩"/>
            <p:cNvPicPr>
              <a:picLocks noChangeAspect="1"/>
            </p:cNvPicPr>
            <p:nvPr/>
          </p:nvPicPr>
          <p:blipFill>
            <a:blip r:embed="rId3"/>
            <a:srcRect r="42908"/>
            <a:stretch>
              <a:fillRect/>
            </a:stretch>
          </p:blipFill>
          <p:spPr>
            <a:xfrm>
              <a:off x="1156" y="2432"/>
              <a:ext cx="1062" cy="1437"/>
            </a:xfrm>
            <a:prstGeom prst="rect">
              <a:avLst/>
            </a:prstGeom>
            <a:noFill/>
            <a:ln w="9525">
              <a:noFill/>
            </a:ln>
          </p:spPr>
        </p:pic>
        <p:pic>
          <p:nvPicPr>
            <p:cNvPr id="5137" name="图片 24593" descr="2889216216"/>
            <p:cNvPicPr>
              <a:picLocks noChangeAspect="1"/>
            </p:cNvPicPr>
            <p:nvPr/>
          </p:nvPicPr>
          <p:blipFill>
            <a:blip r:embed="rId2"/>
            <a:stretch>
              <a:fillRect/>
            </a:stretch>
          </p:blipFill>
          <p:spPr>
            <a:xfrm>
              <a:off x="2034" y="3249"/>
              <a:ext cx="186" cy="312"/>
            </a:xfrm>
            <a:prstGeom prst="rect">
              <a:avLst/>
            </a:prstGeom>
            <a:noFill/>
            <a:ln w="9525">
              <a:noFill/>
            </a:ln>
          </p:spPr>
        </p:pic>
      </p:grpSp>
      <p:sp>
        <p:nvSpPr>
          <p:cNvPr id="5124" name="矩形 80"/>
          <p:cNvSpPr/>
          <p:nvPr/>
        </p:nvSpPr>
        <p:spPr>
          <a:xfrm>
            <a:off x="34925" y="44450"/>
            <a:ext cx="1392238" cy="396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itchFamily="2" charset="-122"/>
              </a:rPr>
              <a:t>导入新课</a:t>
            </a:r>
            <a:endParaRPr lang="zh-CN" altLang="en-US" sz="2000" dirty="0">
              <a:solidFill>
                <a:srgbClr val="228B8B"/>
              </a:solidFill>
            </a:endParaRPr>
          </a:p>
        </p:txBody>
      </p:sp>
      <p:pic>
        <p:nvPicPr>
          <p:cNvPr id="4097" name="Picture 19" descr="C:\Documents and Settings\Administrator\桌面\getCA1047E1.jpg"/>
          <p:cNvPicPr>
            <a:picLocks noChangeAspect="1"/>
          </p:cNvPicPr>
          <p:nvPr/>
        </p:nvPicPr>
        <p:blipFill>
          <a:blip r:embed="rId4"/>
          <a:srcRect l="909" t="8549" r="-2" b="5824"/>
          <a:stretch>
            <a:fillRect/>
          </a:stretch>
        </p:blipFill>
        <p:spPr>
          <a:xfrm>
            <a:off x="2816225" y="1289050"/>
            <a:ext cx="3646488" cy="2365375"/>
          </a:xfrm>
          <a:prstGeom prst="rect">
            <a:avLst/>
          </a:prstGeom>
          <a:noFill/>
          <a:ln w="9525">
            <a:noFill/>
          </a:ln>
        </p:spPr>
      </p:pic>
      <p:grpSp>
        <p:nvGrpSpPr>
          <p:cNvPr id="4" name="Group 14"/>
          <p:cNvGrpSpPr/>
          <p:nvPr/>
        </p:nvGrpSpPr>
        <p:grpSpPr>
          <a:xfrm>
            <a:off x="5929309" y="986154"/>
            <a:ext cx="1914525" cy="1204903"/>
            <a:chOff x="3424" y="663"/>
            <a:chExt cx="1141" cy="759"/>
          </a:xfrm>
          <a:solidFill>
            <a:schemeClr val="accent5">
              <a:alpha val="85000"/>
            </a:schemeClr>
          </a:solidFill>
        </p:grpSpPr>
        <p:sp>
          <p:nvSpPr>
            <p:cNvPr id="3084" name="Freeform 15"/>
            <p:cNvSpPr/>
            <p:nvPr/>
          </p:nvSpPr>
          <p:spPr>
            <a:xfrm>
              <a:off x="3424" y="663"/>
              <a:ext cx="1141" cy="759"/>
            </a:xfrm>
            <a:custGeom>
              <a:avLst/>
              <a:gdLst>
                <a:gd name="txL" fmla="*/ 0 w 1141"/>
                <a:gd name="txT" fmla="*/ 0 h 759"/>
                <a:gd name="txR" fmla="*/ 1141 w 1141"/>
                <a:gd name="txB" fmla="*/ 759 h 759"/>
              </a:gdLst>
              <a:ahLst/>
              <a:cxnLst>
                <a:cxn ang="0">
                  <a:pos x="1062" y="722"/>
                </a:cxn>
                <a:cxn ang="0">
                  <a:pos x="1034" y="704"/>
                </a:cxn>
                <a:cxn ang="0">
                  <a:pos x="1025" y="677"/>
                </a:cxn>
                <a:cxn ang="0">
                  <a:pos x="961" y="658"/>
                </a:cxn>
                <a:cxn ang="0">
                  <a:pos x="413" y="704"/>
                </a:cxn>
                <a:cxn ang="0">
                  <a:pos x="129" y="640"/>
                </a:cxn>
                <a:cxn ang="0">
                  <a:pos x="56" y="585"/>
                </a:cxn>
                <a:cxn ang="0">
                  <a:pos x="29" y="503"/>
                </a:cxn>
                <a:cxn ang="0">
                  <a:pos x="20" y="476"/>
                </a:cxn>
                <a:cxn ang="0">
                  <a:pos x="20" y="101"/>
                </a:cxn>
                <a:cxn ang="0">
                  <a:pos x="56" y="18"/>
                </a:cxn>
                <a:cxn ang="0">
                  <a:pos x="111" y="0"/>
                </a:cxn>
                <a:cxn ang="0">
                  <a:pos x="495" y="64"/>
                </a:cxn>
                <a:cxn ang="0">
                  <a:pos x="614" y="55"/>
                </a:cxn>
                <a:cxn ang="0">
                  <a:pos x="669" y="37"/>
                </a:cxn>
                <a:cxn ang="0">
                  <a:pos x="760" y="0"/>
                </a:cxn>
                <a:cxn ang="0">
                  <a:pos x="989" y="73"/>
                </a:cxn>
                <a:cxn ang="0">
                  <a:pos x="1108" y="576"/>
                </a:cxn>
                <a:cxn ang="0">
                  <a:pos x="1135" y="750"/>
                </a:cxn>
                <a:cxn ang="0">
                  <a:pos x="1108" y="741"/>
                </a:cxn>
                <a:cxn ang="0">
                  <a:pos x="1062" y="722"/>
                </a:cxn>
              </a:cxnLst>
              <a:rect l="txL" t="txT" r="txR" b="txB"/>
              <a:pathLst>
                <a:path w="1141" h="759">
                  <a:moveTo>
                    <a:pt x="1062" y="722"/>
                  </a:moveTo>
                  <a:cubicBezTo>
                    <a:pt x="1053" y="716"/>
                    <a:pt x="1041" y="713"/>
                    <a:pt x="1034" y="704"/>
                  </a:cubicBezTo>
                  <a:cubicBezTo>
                    <a:pt x="1028" y="697"/>
                    <a:pt x="1032" y="684"/>
                    <a:pt x="1025" y="677"/>
                  </a:cubicBezTo>
                  <a:cubicBezTo>
                    <a:pt x="1009" y="661"/>
                    <a:pt x="982" y="664"/>
                    <a:pt x="961" y="658"/>
                  </a:cubicBezTo>
                  <a:cubicBezTo>
                    <a:pt x="776" y="670"/>
                    <a:pt x="598" y="696"/>
                    <a:pt x="413" y="704"/>
                  </a:cubicBezTo>
                  <a:cubicBezTo>
                    <a:pt x="319" y="692"/>
                    <a:pt x="220" y="669"/>
                    <a:pt x="129" y="640"/>
                  </a:cubicBezTo>
                  <a:cubicBezTo>
                    <a:pt x="67" y="599"/>
                    <a:pt x="89" y="620"/>
                    <a:pt x="56" y="585"/>
                  </a:cubicBezTo>
                  <a:cubicBezTo>
                    <a:pt x="35" y="521"/>
                    <a:pt x="44" y="548"/>
                    <a:pt x="29" y="503"/>
                  </a:cubicBezTo>
                  <a:cubicBezTo>
                    <a:pt x="26" y="494"/>
                    <a:pt x="20" y="476"/>
                    <a:pt x="20" y="476"/>
                  </a:cubicBezTo>
                  <a:cubicBezTo>
                    <a:pt x="15" y="349"/>
                    <a:pt x="0" y="227"/>
                    <a:pt x="20" y="101"/>
                  </a:cubicBezTo>
                  <a:cubicBezTo>
                    <a:pt x="21" y="94"/>
                    <a:pt x="39" y="29"/>
                    <a:pt x="56" y="18"/>
                  </a:cubicBezTo>
                  <a:cubicBezTo>
                    <a:pt x="72" y="8"/>
                    <a:pt x="111" y="0"/>
                    <a:pt x="111" y="0"/>
                  </a:cubicBezTo>
                  <a:cubicBezTo>
                    <a:pt x="242" y="14"/>
                    <a:pt x="364" y="53"/>
                    <a:pt x="495" y="64"/>
                  </a:cubicBezTo>
                  <a:cubicBezTo>
                    <a:pt x="535" y="61"/>
                    <a:pt x="575" y="61"/>
                    <a:pt x="614" y="55"/>
                  </a:cubicBezTo>
                  <a:cubicBezTo>
                    <a:pt x="633" y="52"/>
                    <a:pt x="669" y="37"/>
                    <a:pt x="669" y="37"/>
                  </a:cubicBezTo>
                  <a:cubicBezTo>
                    <a:pt x="695" y="10"/>
                    <a:pt x="725" y="12"/>
                    <a:pt x="760" y="0"/>
                  </a:cubicBezTo>
                  <a:cubicBezTo>
                    <a:pt x="867" y="8"/>
                    <a:pt x="914" y="2"/>
                    <a:pt x="989" y="73"/>
                  </a:cubicBezTo>
                  <a:cubicBezTo>
                    <a:pt x="1042" y="236"/>
                    <a:pt x="1078" y="407"/>
                    <a:pt x="1108" y="576"/>
                  </a:cubicBezTo>
                  <a:cubicBezTo>
                    <a:pt x="1111" y="592"/>
                    <a:pt x="1141" y="728"/>
                    <a:pt x="1135" y="750"/>
                  </a:cubicBezTo>
                  <a:cubicBezTo>
                    <a:pt x="1133" y="759"/>
                    <a:pt x="1117" y="744"/>
                    <a:pt x="1108" y="741"/>
                  </a:cubicBezTo>
                  <a:cubicBezTo>
                    <a:pt x="1093" y="735"/>
                    <a:pt x="1077" y="728"/>
                    <a:pt x="1062" y="722"/>
                  </a:cubicBezTo>
                  <a:close/>
                </a:path>
              </a:pathLst>
            </a:custGeom>
            <a:grpFill/>
            <a:ln w="9525" cap="flat" cmpd="sng">
              <a:solidFill>
                <a:srgbClr val="000000">
                  <a:alpha val="100000"/>
                </a:srgbClr>
              </a:solid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5" name="Text Box 16"/>
            <p:cNvSpPr txBox="1"/>
            <p:nvPr/>
          </p:nvSpPr>
          <p:spPr>
            <a:xfrm>
              <a:off x="3446" y="755"/>
              <a:ext cx="1044" cy="576"/>
            </a:xfrm>
            <a:prstGeom prst="rect">
              <a:avLst/>
            </a:prstGeom>
            <a:grpFill/>
            <a:ln w="9525">
              <a:noFill/>
              <a:miter/>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ea"/>
                </a:rPr>
                <a:t>嗨</a:t>
              </a:r>
              <a:r>
                <a:rPr kumimoji="0" lang="en-US" altLang="zh-CN"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ea"/>
                </a:rPr>
                <a:t>,</a:t>
              </a:r>
              <a:r>
                <a:rPr kumimoji="0" lang="zh-CN" altLang="en-US"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ea"/>
                </a:rPr>
                <a:t>我听管理员说</a:t>
              </a:r>
              <a:r>
                <a:rPr kumimoji="0" lang="en-US" altLang="zh-CN"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ea"/>
                </a:rPr>
                <a:t>,</a:t>
              </a:r>
              <a:r>
                <a:rPr kumimoji="0" lang="zh-CN" altLang="en-US"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ea"/>
                </a:rPr>
                <a:t>这头大象的体重</a:t>
              </a:r>
              <a:r>
                <a:rPr kumimoji="0" lang="zh-CN" altLang="en-US" sz="1800" b="0" i="0" u="none" strike="noStrike" kern="1200" cap="none" spc="0" normalizeH="0" baseline="0" noProof="1">
                  <a:ln>
                    <a:noFill/>
                  </a:ln>
                  <a:solidFill>
                    <a:srgbClr val="CC0066"/>
                  </a:solidFill>
                  <a:effectLst/>
                  <a:uLnTx/>
                  <a:uFillTx/>
                  <a:latin typeface="黑体" panose="02010609060101010101" pitchFamily="49" charset="-122"/>
                  <a:ea typeface="黑体" panose="02010609060101010101" pitchFamily="49" charset="-122"/>
                  <a:cs typeface="+mn-ea"/>
                </a:rPr>
                <a:t>不足</a:t>
              </a:r>
              <a:r>
                <a:rPr kumimoji="0" lang="en-US" altLang="zh-CN" sz="1800" b="1" i="0" u="none" strike="noStrike" kern="1200" cap="none" spc="0" normalizeH="0" baseline="0" noProof="1">
                  <a:ln>
                    <a:noFill/>
                  </a:ln>
                  <a:solidFill>
                    <a:srgbClr val="CC0066"/>
                  </a:solidFill>
                  <a:effectLst/>
                  <a:uLnTx/>
                  <a:uFillTx/>
                  <a:latin typeface="Times New Roman" panose="02020603050405020304" pitchFamily="18" charset="0"/>
                  <a:ea typeface="黑体" panose="02010609060101010101" pitchFamily="49" charset="-122"/>
                  <a:cs typeface="+mn-ea"/>
                </a:rPr>
                <a:t>5</a:t>
              </a:r>
              <a:r>
                <a:rPr kumimoji="0" lang="zh-CN" altLang="en-US" sz="1800" b="0" i="0" u="none" strike="noStrike" kern="1200" cap="none" spc="0" normalizeH="0" baseline="0" noProof="1">
                  <a:ln>
                    <a:noFill/>
                  </a:ln>
                  <a:solidFill>
                    <a:srgbClr val="CC0066"/>
                  </a:solidFill>
                  <a:effectLst/>
                  <a:uLnTx/>
                  <a:uFillTx/>
                  <a:latin typeface="黑体" panose="02010609060101010101" pitchFamily="49" charset="-122"/>
                  <a:ea typeface="黑体" panose="02010609060101010101" pitchFamily="49" charset="-122"/>
                  <a:cs typeface="+mn-ea"/>
                </a:rPr>
                <a:t>吨</a:t>
              </a:r>
              <a:r>
                <a:rPr kumimoji="0" lang="zh-CN" altLang="en-US"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ea"/>
                </a:rPr>
                <a:t>呢</a:t>
              </a:r>
              <a:r>
                <a:rPr kumimoji="0" lang="en-US" altLang="zh-CN"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ea"/>
                </a:rPr>
                <a:t>!</a:t>
              </a:r>
              <a:endParaRPr kumimoji="0" lang="en-US" altLang="zh-CN"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p:txBody>
        </p:sp>
      </p:grpSp>
      <p:sp>
        <p:nvSpPr>
          <p:cNvPr id="4114" name="Text Box 2"/>
          <p:cNvSpPr txBox="1"/>
          <p:nvPr/>
        </p:nvSpPr>
        <p:spPr>
          <a:xfrm>
            <a:off x="682625" y="3725863"/>
            <a:ext cx="7913688" cy="1371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0000"/>
              </a:lnSpc>
              <a:spcBef>
                <a:spcPct val="0"/>
              </a:spcBef>
              <a:buFont typeface="Arial" panose="020B0604020202020204" pitchFamily="34" charset="0"/>
              <a:buNone/>
            </a:pPr>
            <a:r>
              <a:rPr lang="en-US" altLang="zh-CN" sz="2800" dirty="0">
                <a:latin typeface="黑体" panose="02010609060101010101" pitchFamily="49" charset="-122"/>
                <a:ea typeface="黑体" panose="02010609060101010101" pitchFamily="49" charset="-122"/>
              </a:rPr>
              <a:t>    </a:t>
            </a:r>
            <a:r>
              <a:rPr lang="zh-CN" altLang="en-US" sz="2800" dirty="0">
                <a:latin typeface="黑体" panose="02010609060101010101" pitchFamily="49" charset="-122"/>
                <a:ea typeface="黑体" panose="02010609060101010101" pitchFamily="49" charset="-122"/>
              </a:rPr>
              <a:t>同学们</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你能根据上图对话片断估计出这头大象的体重范围吗</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请说说你的理由</a:t>
            </a:r>
            <a:r>
              <a:rPr lang="en-US" altLang="zh-CN" sz="2800" dirty="0">
                <a:latin typeface="黑体" panose="02010609060101010101" pitchFamily="49" charset="-122"/>
                <a:ea typeface="黑体" panose="02010609060101010101" pitchFamily="49" charset="-122"/>
              </a:rPr>
              <a:t>!   </a:t>
            </a:r>
            <a:endParaRPr lang="en-US" altLang="zh-CN" sz="2800" dirty="0">
              <a:latin typeface="黑体" panose="02010609060101010101" pitchFamily="49" charset="-122"/>
              <a:ea typeface="黑体" panose="02010609060101010101" pitchFamily="49" charset="-122"/>
            </a:endParaRPr>
          </a:p>
        </p:txBody>
      </p:sp>
      <p:grpSp>
        <p:nvGrpSpPr>
          <p:cNvPr id="6" name="Group 11"/>
          <p:cNvGrpSpPr/>
          <p:nvPr/>
        </p:nvGrpSpPr>
        <p:grpSpPr>
          <a:xfrm>
            <a:off x="1258888" y="1268413"/>
            <a:ext cx="2419350" cy="1030287"/>
            <a:chOff x="1156" y="527"/>
            <a:chExt cx="1433" cy="649"/>
          </a:xfrm>
        </p:grpSpPr>
        <p:sp>
          <p:nvSpPr>
            <p:cNvPr id="3086" name="Freeform 12"/>
            <p:cNvSpPr/>
            <p:nvPr/>
          </p:nvSpPr>
          <p:spPr>
            <a:xfrm>
              <a:off x="1156" y="527"/>
              <a:ext cx="1417" cy="649"/>
            </a:xfrm>
            <a:custGeom>
              <a:avLst/>
              <a:gdLst>
                <a:gd name="txL" fmla="*/ 0 w 1417"/>
                <a:gd name="txT" fmla="*/ 0 h 649"/>
                <a:gd name="txR" fmla="*/ 1417 w 1417"/>
                <a:gd name="txB" fmla="*/ 649 h 649"/>
              </a:gdLst>
              <a:ahLst/>
              <a:cxnLst>
                <a:cxn ang="0">
                  <a:pos x="101" y="585"/>
                </a:cxn>
                <a:cxn ang="0">
                  <a:pos x="220" y="521"/>
                </a:cxn>
                <a:cxn ang="0">
                  <a:pos x="540" y="603"/>
                </a:cxn>
                <a:cxn ang="0">
                  <a:pos x="649" y="640"/>
                </a:cxn>
                <a:cxn ang="0">
                  <a:pos x="677" y="649"/>
                </a:cxn>
                <a:cxn ang="0">
                  <a:pos x="851" y="612"/>
                </a:cxn>
                <a:cxn ang="0">
                  <a:pos x="1116" y="503"/>
                </a:cxn>
                <a:cxn ang="0">
                  <a:pos x="1262" y="521"/>
                </a:cxn>
                <a:cxn ang="0">
                  <a:pos x="1299" y="530"/>
                </a:cxn>
                <a:cxn ang="0">
                  <a:pos x="1353" y="548"/>
                </a:cxn>
                <a:cxn ang="0">
                  <a:pos x="1408" y="475"/>
                </a:cxn>
                <a:cxn ang="0">
                  <a:pos x="1399" y="384"/>
                </a:cxn>
                <a:cxn ang="0">
                  <a:pos x="1317" y="137"/>
                </a:cxn>
                <a:cxn ang="0">
                  <a:pos x="1280" y="100"/>
                </a:cxn>
                <a:cxn ang="0">
                  <a:pos x="1271" y="73"/>
                </a:cxn>
                <a:cxn ang="0">
                  <a:pos x="1244" y="55"/>
                </a:cxn>
                <a:cxn ang="0">
                  <a:pos x="1225" y="36"/>
                </a:cxn>
                <a:cxn ang="0">
                  <a:pos x="1171" y="18"/>
                </a:cxn>
                <a:cxn ang="0">
                  <a:pos x="1143" y="9"/>
                </a:cxn>
                <a:cxn ang="0">
                  <a:pos x="1015" y="36"/>
                </a:cxn>
                <a:cxn ang="0">
                  <a:pos x="988" y="45"/>
                </a:cxn>
                <a:cxn ang="0">
                  <a:pos x="759" y="36"/>
                </a:cxn>
                <a:cxn ang="0">
                  <a:pos x="659" y="9"/>
                </a:cxn>
                <a:cxn ang="0">
                  <a:pos x="631" y="0"/>
                </a:cxn>
                <a:cxn ang="0">
                  <a:pos x="531" y="18"/>
                </a:cxn>
                <a:cxn ang="0">
                  <a:pos x="512" y="36"/>
                </a:cxn>
                <a:cxn ang="0">
                  <a:pos x="403" y="82"/>
                </a:cxn>
                <a:cxn ang="0">
                  <a:pos x="284" y="100"/>
                </a:cxn>
                <a:cxn ang="0">
                  <a:pos x="147" y="119"/>
                </a:cxn>
                <a:cxn ang="0">
                  <a:pos x="101" y="192"/>
                </a:cxn>
                <a:cxn ang="0">
                  <a:pos x="28" y="466"/>
                </a:cxn>
                <a:cxn ang="0">
                  <a:pos x="0" y="557"/>
                </a:cxn>
                <a:cxn ang="0">
                  <a:pos x="92" y="557"/>
                </a:cxn>
                <a:cxn ang="0">
                  <a:pos x="119" y="539"/>
                </a:cxn>
                <a:cxn ang="0">
                  <a:pos x="101" y="585"/>
                </a:cxn>
              </a:cxnLst>
              <a:rect l="txL" t="txT" r="txR" b="txB"/>
              <a:pathLst>
                <a:path w="1417" h="649">
                  <a:moveTo>
                    <a:pt x="101" y="585"/>
                  </a:moveTo>
                  <a:cubicBezTo>
                    <a:pt x="118" y="516"/>
                    <a:pt x="146" y="529"/>
                    <a:pt x="220" y="521"/>
                  </a:cubicBezTo>
                  <a:cubicBezTo>
                    <a:pt x="334" y="532"/>
                    <a:pt x="432" y="568"/>
                    <a:pt x="540" y="603"/>
                  </a:cubicBezTo>
                  <a:cubicBezTo>
                    <a:pt x="577" y="615"/>
                    <a:pt x="613" y="628"/>
                    <a:pt x="649" y="640"/>
                  </a:cubicBezTo>
                  <a:cubicBezTo>
                    <a:pt x="658" y="643"/>
                    <a:pt x="677" y="649"/>
                    <a:pt x="677" y="649"/>
                  </a:cubicBezTo>
                  <a:cubicBezTo>
                    <a:pt x="895" y="634"/>
                    <a:pt x="740" y="648"/>
                    <a:pt x="851" y="612"/>
                  </a:cubicBezTo>
                  <a:cubicBezTo>
                    <a:pt x="907" y="529"/>
                    <a:pt x="1031" y="530"/>
                    <a:pt x="1116" y="503"/>
                  </a:cubicBezTo>
                  <a:cubicBezTo>
                    <a:pt x="1179" y="509"/>
                    <a:pt x="1205" y="510"/>
                    <a:pt x="1262" y="521"/>
                  </a:cubicBezTo>
                  <a:cubicBezTo>
                    <a:pt x="1274" y="523"/>
                    <a:pt x="1287" y="526"/>
                    <a:pt x="1299" y="530"/>
                  </a:cubicBezTo>
                  <a:cubicBezTo>
                    <a:pt x="1317" y="535"/>
                    <a:pt x="1353" y="548"/>
                    <a:pt x="1353" y="548"/>
                  </a:cubicBezTo>
                  <a:cubicBezTo>
                    <a:pt x="1409" y="534"/>
                    <a:pt x="1395" y="529"/>
                    <a:pt x="1408" y="475"/>
                  </a:cubicBezTo>
                  <a:cubicBezTo>
                    <a:pt x="1399" y="438"/>
                    <a:pt x="1387" y="420"/>
                    <a:pt x="1399" y="384"/>
                  </a:cubicBezTo>
                  <a:cubicBezTo>
                    <a:pt x="1417" y="271"/>
                    <a:pt x="1410" y="199"/>
                    <a:pt x="1317" y="137"/>
                  </a:cubicBezTo>
                  <a:cubicBezTo>
                    <a:pt x="1294" y="64"/>
                    <a:pt x="1329" y="147"/>
                    <a:pt x="1280" y="100"/>
                  </a:cubicBezTo>
                  <a:cubicBezTo>
                    <a:pt x="1273" y="93"/>
                    <a:pt x="1277" y="80"/>
                    <a:pt x="1271" y="73"/>
                  </a:cubicBezTo>
                  <a:cubicBezTo>
                    <a:pt x="1264" y="65"/>
                    <a:pt x="1252" y="62"/>
                    <a:pt x="1244" y="55"/>
                  </a:cubicBezTo>
                  <a:cubicBezTo>
                    <a:pt x="1237" y="49"/>
                    <a:pt x="1233" y="40"/>
                    <a:pt x="1225" y="36"/>
                  </a:cubicBezTo>
                  <a:cubicBezTo>
                    <a:pt x="1208" y="27"/>
                    <a:pt x="1189" y="24"/>
                    <a:pt x="1171" y="18"/>
                  </a:cubicBezTo>
                  <a:cubicBezTo>
                    <a:pt x="1162" y="15"/>
                    <a:pt x="1143" y="9"/>
                    <a:pt x="1143" y="9"/>
                  </a:cubicBezTo>
                  <a:cubicBezTo>
                    <a:pt x="1052" y="20"/>
                    <a:pt x="1093" y="10"/>
                    <a:pt x="1015" y="36"/>
                  </a:cubicBezTo>
                  <a:cubicBezTo>
                    <a:pt x="1006" y="39"/>
                    <a:pt x="988" y="45"/>
                    <a:pt x="988" y="45"/>
                  </a:cubicBezTo>
                  <a:cubicBezTo>
                    <a:pt x="912" y="42"/>
                    <a:pt x="835" y="41"/>
                    <a:pt x="759" y="36"/>
                  </a:cubicBezTo>
                  <a:cubicBezTo>
                    <a:pt x="725" y="34"/>
                    <a:pt x="690" y="19"/>
                    <a:pt x="659" y="9"/>
                  </a:cubicBezTo>
                  <a:cubicBezTo>
                    <a:pt x="650" y="6"/>
                    <a:pt x="631" y="0"/>
                    <a:pt x="631" y="0"/>
                  </a:cubicBezTo>
                  <a:cubicBezTo>
                    <a:pt x="598" y="7"/>
                    <a:pt x="563" y="6"/>
                    <a:pt x="531" y="18"/>
                  </a:cubicBezTo>
                  <a:cubicBezTo>
                    <a:pt x="523" y="21"/>
                    <a:pt x="520" y="32"/>
                    <a:pt x="512" y="36"/>
                  </a:cubicBezTo>
                  <a:cubicBezTo>
                    <a:pt x="491" y="46"/>
                    <a:pt x="427" y="74"/>
                    <a:pt x="403" y="82"/>
                  </a:cubicBezTo>
                  <a:cubicBezTo>
                    <a:pt x="363" y="120"/>
                    <a:pt x="344" y="107"/>
                    <a:pt x="284" y="100"/>
                  </a:cubicBezTo>
                  <a:cubicBezTo>
                    <a:pt x="235" y="84"/>
                    <a:pt x="193" y="102"/>
                    <a:pt x="147" y="119"/>
                  </a:cubicBezTo>
                  <a:cubicBezTo>
                    <a:pt x="132" y="159"/>
                    <a:pt x="114" y="151"/>
                    <a:pt x="101" y="192"/>
                  </a:cubicBezTo>
                  <a:cubicBezTo>
                    <a:pt x="92" y="267"/>
                    <a:pt x="72" y="401"/>
                    <a:pt x="28" y="466"/>
                  </a:cubicBezTo>
                  <a:cubicBezTo>
                    <a:pt x="20" y="497"/>
                    <a:pt x="10" y="526"/>
                    <a:pt x="0" y="557"/>
                  </a:cubicBezTo>
                  <a:cubicBezTo>
                    <a:pt x="41" y="572"/>
                    <a:pt x="35" y="575"/>
                    <a:pt x="92" y="557"/>
                  </a:cubicBezTo>
                  <a:cubicBezTo>
                    <a:pt x="102" y="554"/>
                    <a:pt x="116" y="529"/>
                    <a:pt x="119" y="539"/>
                  </a:cubicBezTo>
                  <a:cubicBezTo>
                    <a:pt x="124" y="555"/>
                    <a:pt x="107" y="570"/>
                    <a:pt x="101" y="585"/>
                  </a:cubicBezTo>
                  <a:close/>
                </a:path>
              </a:pathLst>
            </a:custGeom>
            <a:solidFill>
              <a:schemeClr val="accent5"/>
            </a:solidFill>
            <a:ln w="9525" cap="flat" cmpd="sng">
              <a:solidFill>
                <a:srgbClr val="000000">
                  <a:alpha val="100000"/>
                </a:srgbClr>
              </a:solidFill>
              <a:prstDash val="solid"/>
              <a:round/>
              <a:headEnd type="none" w="med" len="med"/>
              <a:tailEnd type="none" w="med" len="me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5135" name="Text Box 13"/>
            <p:cNvSpPr txBox="1"/>
            <p:nvPr/>
          </p:nvSpPr>
          <p:spPr>
            <a:xfrm>
              <a:off x="1228" y="636"/>
              <a:ext cx="1361" cy="40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Font typeface="Arial" panose="020B0604020202020204" pitchFamily="34" charset="0"/>
                <a:buNone/>
              </a:pPr>
              <a:r>
                <a:rPr lang="zh-CN" altLang="en-US" sz="1800" dirty="0">
                  <a:latin typeface="黑体" panose="02010609060101010101" pitchFamily="49" charset="-122"/>
                  <a:ea typeface="黑体" panose="02010609060101010101" pitchFamily="49" charset="-122"/>
                </a:rPr>
                <a:t>看</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这头大象好大呀</a:t>
              </a:r>
              <a:r>
                <a:rPr lang="en-US" altLang="zh-CN" sz="1800" dirty="0">
                  <a:latin typeface="黑体" panose="02010609060101010101" pitchFamily="49" charset="-122"/>
                  <a:ea typeface="黑体" panose="02010609060101010101" pitchFamily="49" charset="-122"/>
                </a:rPr>
                <a:t>,</a:t>
              </a:r>
              <a:r>
                <a:rPr lang="zh-CN" altLang="en-US" sz="1800" dirty="0">
                  <a:latin typeface="黑体" panose="02010609060101010101" pitchFamily="49" charset="-122"/>
                  <a:ea typeface="黑体" panose="02010609060101010101" pitchFamily="49" charset="-122"/>
                </a:rPr>
                <a:t>体重肯定</a:t>
              </a:r>
              <a:r>
                <a:rPr lang="zh-CN" altLang="en-US" sz="1800" dirty="0">
                  <a:solidFill>
                    <a:srgbClr val="CC0066"/>
                  </a:solidFill>
                  <a:latin typeface="黑体" panose="02010609060101010101" pitchFamily="49" charset="-122"/>
                  <a:ea typeface="黑体" panose="02010609060101010101" pitchFamily="49" charset="-122"/>
                </a:rPr>
                <a:t>不少于</a:t>
              </a:r>
              <a:r>
                <a:rPr lang="en-US" altLang="zh-CN" sz="1800" b="1" dirty="0">
                  <a:solidFill>
                    <a:srgbClr val="CC0066"/>
                  </a:solidFill>
                  <a:latin typeface="Times New Roman" panose="02020603050405020304" pitchFamily="18" charset="0"/>
                  <a:ea typeface="黑体" panose="02010609060101010101" pitchFamily="49" charset="-122"/>
                </a:rPr>
                <a:t>3</a:t>
              </a:r>
              <a:r>
                <a:rPr lang="zh-CN" altLang="en-US" sz="1800" dirty="0">
                  <a:latin typeface="黑体" panose="02010609060101010101" pitchFamily="49" charset="-122"/>
                  <a:ea typeface="黑体" panose="02010609060101010101" pitchFamily="49" charset="-122"/>
                </a:rPr>
                <a:t>吨</a:t>
              </a:r>
              <a:r>
                <a:rPr lang="en-US" altLang="zh-CN" sz="1800" dirty="0">
                  <a:latin typeface="黑体" panose="02010609060101010101" pitchFamily="49" charset="-122"/>
                  <a:ea typeface="黑体" panose="02010609060101010101" pitchFamily="49" charset="-122"/>
                </a:rPr>
                <a:t>!</a:t>
              </a:r>
              <a:endParaRPr lang="en-US" altLang="zh-CN" sz="1800" dirty="0">
                <a:latin typeface="黑体" panose="02010609060101010101" pitchFamily="49" charset="-122"/>
                <a:ea typeface="黑体" panose="02010609060101010101" pitchFamily="49" charset="-122"/>
              </a:endParaRPr>
            </a:p>
          </p:txBody>
        </p:sp>
      </p:grpSp>
      <p:sp>
        <p:nvSpPr>
          <p:cNvPr id="4119" name="Text Box 17"/>
          <p:cNvSpPr txBox="1"/>
          <p:nvPr/>
        </p:nvSpPr>
        <p:spPr>
          <a:xfrm>
            <a:off x="658813" y="4962525"/>
            <a:ext cx="8234362" cy="1384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0000"/>
              </a:lnSpc>
              <a:spcBef>
                <a:spcPct val="0"/>
              </a:spcBef>
              <a:buFont typeface="Arial" panose="020B0604020202020204" pitchFamily="34" charset="0"/>
              <a:buNone/>
            </a:pPr>
            <a:r>
              <a:rPr lang="en-US" altLang="zh-CN" sz="2800" dirty="0">
                <a:latin typeface="黑体" panose="02010609060101010101" pitchFamily="49" charset="-122"/>
                <a:ea typeface="黑体" panose="02010609060101010101" pitchFamily="49" charset="-122"/>
              </a:rPr>
              <a:t>    </a:t>
            </a:r>
            <a:r>
              <a:rPr lang="zh-CN" altLang="en-US" sz="2800" dirty="0">
                <a:latin typeface="黑体" panose="02010609060101010101" pitchFamily="49" charset="-122"/>
                <a:ea typeface="黑体" panose="02010609060101010101" pitchFamily="49" charset="-122"/>
              </a:rPr>
              <a:t>若设大象的体重为</a:t>
            </a:r>
            <a:r>
              <a:rPr lang="en-US" altLang="zh-CN" sz="2800" b="1" i="1" dirty="0">
                <a:latin typeface="Times New Roman" panose="02020603050405020304" pitchFamily="18" charset="0"/>
                <a:ea typeface="黑体" panose="02010609060101010101" pitchFamily="49" charset="-122"/>
              </a:rPr>
              <a:t>x</a:t>
            </a:r>
            <a:r>
              <a:rPr lang="zh-CN" altLang="en-US" sz="2800" dirty="0">
                <a:latin typeface="黑体" panose="02010609060101010101" pitchFamily="49" charset="-122"/>
                <a:ea typeface="黑体" panose="02010609060101010101" pitchFamily="49" charset="-122"/>
              </a:rPr>
              <a:t>吨</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请用不等式的知识分别表示上面两位同学谈话的内容</a:t>
            </a:r>
            <a:r>
              <a:rPr lang="en-US" altLang="zh-CN" sz="2800" dirty="0">
                <a:latin typeface="黑体" panose="02010609060101010101" pitchFamily="49" charset="-122"/>
                <a:ea typeface="黑体" panose="02010609060101010101" pitchFamily="49" charset="-122"/>
              </a:rPr>
              <a:t>:</a:t>
            </a:r>
            <a:endParaRPr lang="en-US" altLang="zh-CN" sz="2800" dirty="0">
              <a:latin typeface="黑体" panose="02010609060101010101" pitchFamily="49" charset="-122"/>
              <a:ea typeface="黑体" panose="02010609060101010101" pitchFamily="49" charset="-122"/>
            </a:endParaRPr>
          </a:p>
        </p:txBody>
      </p:sp>
      <p:grpSp>
        <p:nvGrpSpPr>
          <p:cNvPr id="7" name="组合 7"/>
          <p:cNvGrpSpPr/>
          <p:nvPr/>
        </p:nvGrpSpPr>
        <p:grpSpPr>
          <a:xfrm>
            <a:off x="6196013" y="5524500"/>
            <a:ext cx="1452562" cy="1022350"/>
            <a:chOff x="9758" y="8701"/>
            <a:chExt cx="2286" cy="1609"/>
          </a:xfrm>
        </p:grpSpPr>
        <p:sp>
          <p:nvSpPr>
            <p:cNvPr id="5132" name="文本框 4"/>
            <p:cNvSpPr txBox="1"/>
            <p:nvPr/>
          </p:nvSpPr>
          <p:spPr>
            <a:xfrm>
              <a:off x="9758" y="8701"/>
              <a:ext cx="2273" cy="8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b="1" i="1" dirty="0">
                  <a:solidFill>
                    <a:srgbClr val="FF0000"/>
                  </a:solidFill>
                  <a:latin typeface="Times New Roman" panose="02020603050405020304" pitchFamily="18" charset="0"/>
                </a:rPr>
                <a:t>x</a:t>
              </a:r>
              <a:r>
                <a:rPr lang="en-US" altLang="zh-CN" sz="2800" b="1" dirty="0">
                  <a:solidFill>
                    <a:srgbClr val="FF0000"/>
                  </a:solidFill>
                  <a:latin typeface="Times New Roman" panose="02020603050405020304" pitchFamily="18" charset="0"/>
                </a:rPr>
                <a:t>≥3    </a:t>
              </a:r>
              <a:r>
                <a:rPr lang="en-US" altLang="zh-CN" sz="2800" dirty="0">
                  <a:solidFill>
                    <a:srgbClr val="FF0000"/>
                  </a:solidFill>
                  <a:latin typeface="Times New Roman" panose="02020603050405020304" pitchFamily="18" charset="0"/>
                  <a:sym typeface="宋体" panose="02010600030101010101" pitchFamily="2" charset="-122"/>
                </a:rPr>
                <a:t>①</a:t>
              </a:r>
              <a:endParaRPr lang="en-US" altLang="zh-CN" sz="2800" b="1" dirty="0">
                <a:solidFill>
                  <a:srgbClr val="FF0000"/>
                </a:solidFill>
                <a:latin typeface="Times New Roman" panose="02020603050405020304" pitchFamily="18" charset="0"/>
                <a:sym typeface="宋体" panose="02010600030101010101" pitchFamily="2" charset="-122"/>
              </a:endParaRPr>
            </a:p>
          </p:txBody>
        </p:sp>
        <p:sp>
          <p:nvSpPr>
            <p:cNvPr id="5133" name="文本框 6"/>
            <p:cNvSpPr txBox="1"/>
            <p:nvPr/>
          </p:nvSpPr>
          <p:spPr>
            <a:xfrm>
              <a:off x="9759" y="9495"/>
              <a:ext cx="2285" cy="8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b="1" i="1" dirty="0">
                  <a:solidFill>
                    <a:srgbClr val="FF0000"/>
                  </a:solidFill>
                  <a:latin typeface="Times New Roman" panose="02020603050405020304" pitchFamily="18" charset="0"/>
                </a:rPr>
                <a:t>x</a:t>
              </a:r>
              <a:r>
                <a:rPr lang="en-US" altLang="zh-CN" sz="2800" b="1" dirty="0">
                  <a:solidFill>
                    <a:srgbClr val="FF0000"/>
                  </a:solidFill>
                  <a:latin typeface="Times New Roman" panose="02020603050405020304" pitchFamily="18" charset="0"/>
                </a:rPr>
                <a:t>&lt;5   </a:t>
              </a:r>
              <a:r>
                <a:rPr lang="en-US" altLang="zh-CN" sz="2800" b="1" dirty="0">
                  <a:solidFill>
                    <a:srgbClr val="FF0000"/>
                  </a:solidFill>
                  <a:latin typeface="Times New Roman" panose="02020603050405020304" pitchFamily="18" charset="0"/>
                  <a:sym typeface="Arial" panose="020B0604020202020204" pitchFamily="34" charset="0"/>
                </a:rPr>
                <a:t> </a:t>
              </a:r>
              <a:r>
                <a:rPr lang="en-US" altLang="zh-CN" sz="2800" dirty="0">
                  <a:solidFill>
                    <a:srgbClr val="FF0000"/>
                  </a:solidFill>
                  <a:latin typeface="Times New Roman" panose="02020603050405020304" pitchFamily="18" charset="0"/>
                  <a:sym typeface="Arial" panose="020B0604020202020204" pitchFamily="34" charset="0"/>
                </a:rPr>
                <a:t>②</a:t>
              </a:r>
              <a:endParaRPr lang="en-US" altLang="zh-CN" sz="2800" b="1" dirty="0">
                <a:solidFill>
                  <a:srgbClr val="FF0000"/>
                </a:solidFill>
                <a:latin typeface="Times New Roman" panose="02020603050405020304" pitchFamily="18" charset="0"/>
                <a:sym typeface="Arial" panose="020B0604020202020204" pitchFamily="34" charset="0"/>
              </a:endParaRPr>
            </a:p>
          </p:txBody>
        </p:sp>
      </p:grpSp>
      <p:sp>
        <p:nvSpPr>
          <p:cNvPr id="5131" name="圆角矩形 31"/>
          <p:cNvSpPr/>
          <p:nvPr/>
        </p:nvSpPr>
        <p:spPr>
          <a:xfrm>
            <a:off x="285750" y="620713"/>
            <a:ext cx="1712913" cy="48260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rPr>
              <a:t>情境引入</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097"/>
                                        </p:tgtEl>
                                        <p:attrNameLst>
                                          <p:attrName>style.visibility</p:attrName>
                                        </p:attrNameLst>
                                      </p:cBhvr>
                                      <p:to>
                                        <p:strVal val="visible"/>
                                      </p:to>
                                    </p:set>
                                    <p:animEffect transition="in" filter="dissolve">
                                      <p:cBhvr>
                                        <p:cTn id="7" dur="500"/>
                                        <p:tgtEl>
                                          <p:spTgt spid="4097"/>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500"/>
                                        <p:tgtEl>
                                          <p:spTgt spid="4"/>
                                        </p:tgtEl>
                                      </p:cBhvr>
                                    </p:animEffect>
                                  </p:childTnLst>
                                </p:cTn>
                              </p:par>
                              <p:par>
                                <p:cTn id="14" presetID="24"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 fill="hold"/>
                                        <p:tgtEl>
                                          <p:spTgt spid="3"/>
                                        </p:tgtEl>
                                      </p:cBhvr>
                                    </p:anim>
                                  </p:childTnLst>
                                </p:cTn>
                              </p:par>
                              <p:par>
                                <p:cTn id="17" presetID="24"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 fill="hold"/>
                                        <p:tgtEl>
                                          <p:spTgt spid="2"/>
                                        </p:tgtEl>
                                      </p:cBhvr>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1" nodeType="clickEffect">
                                  <p:stCondLst>
                                    <p:cond delay="0"/>
                                  </p:stCondLst>
                                  <p:childTnLst>
                                    <p:set>
                                      <p:cBhvr>
                                        <p:cTn id="23" dur="1" fill="hold">
                                          <p:stCondLst>
                                            <p:cond delay="0"/>
                                          </p:stCondLst>
                                        </p:cTn>
                                        <p:tgtEl>
                                          <p:spTgt spid="4114"/>
                                        </p:tgtEl>
                                        <p:attrNameLst>
                                          <p:attrName>style.visibility</p:attrName>
                                        </p:attrNameLst>
                                      </p:cBhvr>
                                      <p:to>
                                        <p:strVal val="visible"/>
                                      </p:to>
                                    </p:set>
                                    <p:anim calcmode="lin" valueType="num">
                                      <p:cBhvr>
                                        <p:cTn id="24" dur="500" fill="hold"/>
                                        <p:tgtEl>
                                          <p:spTgt spid="4114"/>
                                        </p:tgtEl>
                                        <p:attrNameLst>
                                          <p:attrName>ppt_x</p:attrName>
                                        </p:attrNameLst>
                                      </p:cBhvr>
                                      <p:tavLst>
                                        <p:tav tm="0">
                                          <p:val>
                                            <p:strVal val="#ppt_x"/>
                                          </p:val>
                                        </p:tav>
                                        <p:tav tm="100000">
                                          <p:val>
                                            <p:strVal val="#ppt_x"/>
                                          </p:val>
                                        </p:tav>
                                      </p:tavLst>
                                    </p:anim>
                                    <p:anim calcmode="lin" valueType="num">
                                      <p:cBhvr>
                                        <p:cTn id="25" dur="500" fill="hold"/>
                                        <p:tgtEl>
                                          <p:spTgt spid="411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11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dissolve">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4" grpId="0"/>
      <p:bldP spid="4114" grpId="1"/>
      <p:bldP spid="41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文本框 117774"/>
          <p:cNvSpPr txBox="1"/>
          <p:nvPr/>
        </p:nvSpPr>
        <p:spPr>
          <a:xfrm>
            <a:off x="200025" y="1016000"/>
            <a:ext cx="8724900" cy="33226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nSpc>
                <a:spcPct val="150000"/>
              </a:lnSpc>
              <a:spcBef>
                <a:spcPct val="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问题：</a:t>
            </a:r>
            <a:r>
              <a:rPr lang="zh-CN" altLang="en-US" sz="2800" dirty="0">
                <a:latin typeface="Times New Roman" panose="02020603050405020304" pitchFamily="18" charset="0"/>
                <a:ea typeface="黑体" panose="02010609060101010101" pitchFamily="49" charset="-122"/>
              </a:rPr>
              <a:t>一个长方形足球场的宽为</a:t>
            </a:r>
            <a:r>
              <a:rPr lang="en-US" altLang="zh-CN" sz="2800" dirty="0">
                <a:latin typeface="Times New Roman" panose="02020603050405020304" pitchFamily="18" charset="0"/>
                <a:ea typeface="黑体" panose="02010609060101010101" pitchFamily="49" charset="-122"/>
              </a:rPr>
              <a:t>70m</a:t>
            </a:r>
            <a:r>
              <a:rPr lang="zh-CN" altLang="en-US" sz="2800" dirty="0">
                <a:latin typeface="Times New Roman" panose="02020603050405020304" pitchFamily="18" charset="0"/>
                <a:ea typeface="黑体" panose="02010609060101010101" pitchFamily="49" charset="-122"/>
              </a:rPr>
              <a:t>，如果它的周长大于</a:t>
            </a:r>
            <a:r>
              <a:rPr lang="en-US" altLang="zh-CN" sz="2800" dirty="0">
                <a:latin typeface="Times New Roman" panose="02020603050405020304" pitchFamily="18" charset="0"/>
                <a:ea typeface="黑体" panose="02010609060101010101" pitchFamily="49" charset="-122"/>
              </a:rPr>
              <a:t>350m</a:t>
            </a:r>
            <a:r>
              <a:rPr lang="zh-CN" altLang="en-US" sz="2800" dirty="0">
                <a:latin typeface="Times New Roman" panose="02020603050405020304" pitchFamily="18" charset="0"/>
                <a:ea typeface="黑体" panose="02010609060101010101" pitchFamily="49" charset="-122"/>
              </a:rPr>
              <a:t>，面积小于</a:t>
            </a:r>
            <a:r>
              <a:rPr lang="en-US" altLang="zh-CN" sz="2800" dirty="0">
                <a:latin typeface="Times New Roman" panose="02020603050405020304" pitchFamily="18" charset="0"/>
                <a:ea typeface="黑体" panose="02010609060101010101" pitchFamily="49" charset="-122"/>
              </a:rPr>
              <a:t>7630m</a:t>
            </a:r>
            <a:r>
              <a:rPr lang="en-US" altLang="zh-CN" sz="2800" baseline="300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，求这个足球场的长的取值范围，并判断这个足球场是否可以进行国际足球比赛</a:t>
            </a:r>
            <a:endParaRPr lang="zh-CN" altLang="en-US" sz="2800" dirty="0">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注：用于国际足球比赛的足球场的长在</a:t>
            </a:r>
            <a:r>
              <a:rPr lang="en-US" altLang="zh-CN" sz="2800" dirty="0">
                <a:latin typeface="Times New Roman" panose="02020603050405020304" pitchFamily="18" charset="0"/>
                <a:ea typeface="黑体" panose="02010609060101010101" pitchFamily="49" charset="-122"/>
              </a:rPr>
              <a:t>100</a:t>
            </a:r>
            <a:r>
              <a:rPr lang="zh-CN" altLang="en-US" sz="2800" dirty="0">
                <a:latin typeface="Times New Roman" panose="02020603050405020304" pitchFamily="18" charset="0"/>
                <a:ea typeface="黑体" panose="02010609060101010101" pitchFamily="49" charset="-122"/>
              </a:rPr>
              <a:t>至</a:t>
            </a:r>
            <a:r>
              <a:rPr lang="en-US" altLang="zh-CN" sz="2800" dirty="0">
                <a:latin typeface="Times New Roman" panose="02020603050405020304" pitchFamily="18" charset="0"/>
                <a:ea typeface="黑体" panose="02010609060101010101" pitchFamily="49" charset="-122"/>
              </a:rPr>
              <a:t>110m</a:t>
            </a:r>
            <a:r>
              <a:rPr lang="zh-CN" altLang="en-US" sz="2800" dirty="0">
                <a:latin typeface="Times New Roman" panose="02020603050405020304" pitchFamily="18" charset="0"/>
                <a:ea typeface="黑体" panose="02010609060101010101" pitchFamily="49" charset="-122"/>
              </a:rPr>
              <a:t>之间，宽在</a:t>
            </a:r>
            <a:r>
              <a:rPr lang="en-US" altLang="zh-CN" sz="2800" dirty="0">
                <a:latin typeface="Times New Roman" panose="02020603050405020304" pitchFamily="18" charset="0"/>
                <a:ea typeface="黑体" panose="02010609060101010101" pitchFamily="49" charset="-122"/>
              </a:rPr>
              <a:t>64</a:t>
            </a:r>
            <a:r>
              <a:rPr lang="zh-CN" altLang="en-US" sz="2800" dirty="0">
                <a:latin typeface="Times New Roman" panose="02020603050405020304" pitchFamily="18" charset="0"/>
                <a:ea typeface="黑体" panose="02010609060101010101" pitchFamily="49" charset="-122"/>
              </a:rPr>
              <a:t>至</a:t>
            </a:r>
            <a:r>
              <a:rPr lang="en-US" altLang="zh-CN" sz="2800" dirty="0">
                <a:latin typeface="Times New Roman" panose="02020603050405020304" pitchFamily="18" charset="0"/>
                <a:ea typeface="黑体" panose="02010609060101010101" pitchFamily="49" charset="-122"/>
              </a:rPr>
              <a:t>75m</a:t>
            </a:r>
            <a:r>
              <a:rPr lang="zh-CN" altLang="en-US" sz="2800" dirty="0">
                <a:latin typeface="Times New Roman" panose="02020603050405020304" pitchFamily="18" charset="0"/>
                <a:ea typeface="黑体" panose="02010609060101010101" pitchFamily="49" charset="-122"/>
              </a:rPr>
              <a:t>之间</a:t>
            </a:r>
            <a:r>
              <a:rPr lang="en-US" altLang="zh-CN"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sym typeface="Arial" panose="020B0604020202020204" pitchFamily="34" charset="0"/>
              </a:rPr>
              <a:t>.</a:t>
            </a:r>
            <a:endParaRPr lang="en-US" altLang="zh-CN" sz="2800" dirty="0">
              <a:latin typeface="Times New Roman" panose="02020603050405020304" pitchFamily="18" charset="0"/>
              <a:ea typeface="黑体" panose="02010609060101010101" pitchFamily="49" charset="-122"/>
              <a:sym typeface="Arial" panose="020B0604020202020204" pitchFamily="34" charset="0"/>
            </a:endParaRPr>
          </a:p>
        </p:txBody>
      </p:sp>
      <p:pic>
        <p:nvPicPr>
          <p:cNvPr id="6147" name="图片 117776" descr="p2n"/>
          <p:cNvPicPr>
            <a:picLocks noChangeAspect="1"/>
          </p:cNvPicPr>
          <p:nvPr/>
        </p:nvPicPr>
        <p:blipFill>
          <a:blip r:embed="rId1"/>
          <a:stretch>
            <a:fillRect/>
          </a:stretch>
        </p:blipFill>
        <p:spPr>
          <a:xfrm>
            <a:off x="5341938" y="3779838"/>
            <a:ext cx="3582987" cy="2714625"/>
          </a:xfrm>
          <a:prstGeom prst="rect">
            <a:avLst/>
          </a:prstGeom>
          <a:noFill/>
          <a:ln w="9525">
            <a:noFill/>
          </a:ln>
        </p:spPr>
      </p:pic>
      <p:grpSp>
        <p:nvGrpSpPr>
          <p:cNvPr id="6148" name="组合 6147"/>
          <p:cNvGrpSpPr/>
          <p:nvPr/>
        </p:nvGrpSpPr>
        <p:grpSpPr>
          <a:xfrm>
            <a:off x="325438" y="263525"/>
            <a:ext cx="6429375" cy="869950"/>
            <a:chOff x="0" y="0"/>
            <a:chExt cx="10134" cy="1374"/>
          </a:xfrm>
        </p:grpSpPr>
        <p:sp>
          <p:nvSpPr>
            <p:cNvPr id="6150"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6151"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6152"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dirty="0">
                <a:solidFill>
                  <a:srgbClr val="FFFFFF"/>
                </a:solidFill>
                <a:ea typeface="微软雅黑" panose="020B0503020204020204" charset="-122"/>
              </a:endParaRPr>
            </a:p>
          </p:txBody>
        </p:sp>
        <p:sp>
          <p:nvSpPr>
            <p:cNvPr id="6153" name="文本框 6151"/>
            <p:cNvSpPr txBox="1"/>
            <p:nvPr/>
          </p:nvSpPr>
          <p:spPr>
            <a:xfrm>
              <a:off x="878" y="432"/>
              <a:ext cx="9256" cy="92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b="1" dirty="0">
                  <a:solidFill>
                    <a:srgbClr val="006666"/>
                  </a:solidFill>
                  <a:latin typeface="微软雅黑" panose="020B0503020204020204" charset="-122"/>
                  <a:ea typeface="微软雅黑" panose="020B0503020204020204" charset="-122"/>
                  <a:sym typeface="宋体" panose="02010600030101010101" pitchFamily="2" charset="-122"/>
                </a:rPr>
                <a:t>一元一次不等式组的概念及解集</a:t>
              </a:r>
              <a:endParaRPr lang="zh-CN" altLang="en-US" b="1" dirty="0">
                <a:solidFill>
                  <a:srgbClr val="006666"/>
                </a:solidFill>
                <a:latin typeface="微软雅黑" panose="020B0503020204020204" charset="-122"/>
                <a:ea typeface="微软雅黑" panose="020B0503020204020204" charset="-122"/>
                <a:sym typeface="宋体" panose="02010600030101010101" pitchFamily="2" charset="-122"/>
              </a:endParaRPr>
            </a:p>
          </p:txBody>
        </p:sp>
        <p:sp>
          <p:nvSpPr>
            <p:cNvPr id="6154" name="文本框 6152"/>
            <p:cNvSpPr txBox="1"/>
            <p:nvPr/>
          </p:nvSpPr>
          <p:spPr>
            <a:xfrm>
              <a:off x="0" y="453"/>
              <a:ext cx="872" cy="9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dirty="0">
                  <a:solidFill>
                    <a:schemeClr val="accent1"/>
                  </a:solidFill>
                  <a:ea typeface="微软雅黑" panose="020B0503020204020204" charset="-122"/>
                </a:rPr>
                <a:t>一</a:t>
              </a:r>
              <a:endParaRPr lang="zh-CN" altLang="en-US" dirty="0">
                <a:solidFill>
                  <a:schemeClr val="accent1"/>
                </a:solidFill>
                <a:ea typeface="微软雅黑" panose="020B0503020204020204" charset="-122"/>
              </a:endParaRPr>
            </a:p>
          </p:txBody>
        </p:sp>
      </p:grpSp>
      <p:sp>
        <p:nvSpPr>
          <p:cNvPr id="6149" name="矩形 80"/>
          <p:cNvSpPr/>
          <p:nvPr/>
        </p:nvSpPr>
        <p:spPr>
          <a:xfrm>
            <a:off x="34925" y="44450"/>
            <a:ext cx="1392238" cy="396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itchFamily="2" charset="-122"/>
              </a:rPr>
              <a:t>讲授新课</a:t>
            </a:r>
            <a:endParaRPr lang="zh-CN" altLang="en-US" sz="2000" dirty="0">
              <a:solidFill>
                <a:srgbClr val="228B8B"/>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0835" name="文本框 120834"/>
          <p:cNvSpPr txBox="1"/>
          <p:nvPr/>
        </p:nvSpPr>
        <p:spPr>
          <a:xfrm>
            <a:off x="976313" y="685800"/>
            <a:ext cx="6962775" cy="1371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en-US" altLang="en-US" sz="2800" dirty="0">
                <a:latin typeface="Times New Roman" panose="02020603050405020304" pitchFamily="18" charset="0"/>
                <a:ea typeface="黑体" panose="02010609060101010101" pitchFamily="49" charset="-122"/>
              </a:rPr>
              <a:t>如果设足球场的长为</a:t>
            </a:r>
            <a:r>
              <a:rPr lang="en-US" altLang="en-US" sz="2800" i="1" dirty="0">
                <a:latin typeface="Times New Roman" panose="02020603050405020304" pitchFamily="18" charset="0"/>
                <a:ea typeface="黑体" panose="02010609060101010101" pitchFamily="49" charset="-122"/>
              </a:rPr>
              <a:t>x</a:t>
            </a:r>
            <a:r>
              <a:rPr lang="en-US" altLang="zh-CN" sz="2800" i="1" dirty="0">
                <a:latin typeface="Times New Roman" panose="02020603050405020304" pitchFamily="18" charset="0"/>
                <a:ea typeface="黑体" panose="02010609060101010101" pitchFamily="49" charset="-122"/>
              </a:rPr>
              <a:t> </a:t>
            </a:r>
            <a:r>
              <a:rPr lang="en-US" altLang="en-US" sz="2800" dirty="0">
                <a:latin typeface="Times New Roman" panose="02020603050405020304" pitchFamily="18" charset="0"/>
                <a:ea typeface="黑体" panose="02010609060101010101" pitchFamily="49" charset="-122"/>
              </a:rPr>
              <a:t>m</a:t>
            </a:r>
            <a:r>
              <a:rPr lang="zh-CN" altLang="en-US" sz="2800" dirty="0">
                <a:latin typeface="Times New Roman" panose="02020603050405020304" pitchFamily="18" charset="0"/>
                <a:ea typeface="黑体" panose="02010609060101010101" pitchFamily="49" charset="-122"/>
              </a:rPr>
              <a:t>，</a:t>
            </a:r>
            <a:r>
              <a:rPr lang="en-US" altLang="en-US" sz="2800" dirty="0">
                <a:latin typeface="Times New Roman" panose="02020603050405020304" pitchFamily="18" charset="0"/>
                <a:ea typeface="黑体" panose="02010609060101010101" pitchFamily="49" charset="-122"/>
              </a:rPr>
              <a:t>那么它的周长就是2</a:t>
            </a:r>
            <a:r>
              <a:rPr lang="en-US" altLang="zh-CN" sz="2800" dirty="0">
                <a:latin typeface="Times New Roman" panose="02020603050405020304" pitchFamily="18" charset="0"/>
                <a:ea typeface="黑体" panose="02010609060101010101" pitchFamily="49" charset="-122"/>
              </a:rPr>
              <a:t>(</a:t>
            </a:r>
            <a:r>
              <a:rPr lang="en-US" altLang="en-US" sz="2800" i="1" dirty="0">
                <a:latin typeface="Times New Roman" panose="02020603050405020304" pitchFamily="18" charset="0"/>
                <a:ea typeface="黑体" panose="02010609060101010101" pitchFamily="49" charset="-122"/>
              </a:rPr>
              <a:t>x</a:t>
            </a:r>
            <a:r>
              <a:rPr lang="en-US" altLang="en-US" sz="2800" dirty="0">
                <a:latin typeface="Times New Roman" panose="02020603050405020304" pitchFamily="18" charset="0"/>
                <a:ea typeface="黑体" panose="02010609060101010101" pitchFamily="49" charset="-122"/>
              </a:rPr>
              <a:t>+70</a:t>
            </a:r>
            <a:r>
              <a:rPr lang="en-US" altLang="zh-CN" sz="2800" dirty="0">
                <a:latin typeface="Times New Roman" panose="02020603050405020304" pitchFamily="18" charset="0"/>
                <a:ea typeface="黑体" panose="02010609060101010101" pitchFamily="49" charset="-122"/>
              </a:rPr>
              <a:t>)</a:t>
            </a:r>
            <a:r>
              <a:rPr lang="en-US" altLang="en-US" sz="2800" dirty="0">
                <a:latin typeface="Times New Roman" panose="02020603050405020304" pitchFamily="18" charset="0"/>
                <a:ea typeface="黑体" panose="02010609060101010101" pitchFamily="49" charset="-122"/>
              </a:rPr>
              <a:t>m</a:t>
            </a:r>
            <a:r>
              <a:rPr lang="zh-CN" altLang="en-US" sz="2800" dirty="0">
                <a:latin typeface="Times New Roman" panose="02020603050405020304" pitchFamily="18" charset="0"/>
                <a:ea typeface="黑体" panose="02010609060101010101" pitchFamily="49" charset="-122"/>
              </a:rPr>
              <a:t>，</a:t>
            </a:r>
            <a:r>
              <a:rPr lang="en-US" altLang="en-US" sz="2800" dirty="0">
                <a:latin typeface="Times New Roman" panose="02020603050405020304" pitchFamily="18" charset="0"/>
                <a:ea typeface="黑体" panose="02010609060101010101" pitchFamily="49" charset="-122"/>
              </a:rPr>
              <a:t>面积为70</a:t>
            </a:r>
            <a:r>
              <a:rPr lang="en-US" altLang="en-US" sz="2800" i="1" dirty="0">
                <a:latin typeface="Times New Roman" panose="02020603050405020304" pitchFamily="18" charset="0"/>
                <a:ea typeface="黑体" panose="02010609060101010101" pitchFamily="49" charset="-122"/>
              </a:rPr>
              <a:t>x</a:t>
            </a:r>
            <a:r>
              <a:rPr lang="zh-CN" altLang="en-US" sz="2800" i="1" dirty="0">
                <a:latin typeface="Times New Roman" panose="02020603050405020304" pitchFamily="18" charset="0"/>
                <a:ea typeface="黑体" panose="02010609060101010101" pitchFamily="49" charset="-122"/>
              </a:rPr>
              <a:t> </a:t>
            </a:r>
            <a:r>
              <a:rPr lang="en-US" altLang="en-US" sz="2800" dirty="0">
                <a:latin typeface="Times New Roman" panose="02020603050405020304" pitchFamily="18" charset="0"/>
                <a:ea typeface="黑体" panose="02010609060101010101" pitchFamily="49" charset="-122"/>
              </a:rPr>
              <a:t>m</a:t>
            </a:r>
            <a:r>
              <a:rPr lang="en-US" altLang="en-US" sz="2800" baseline="30000" dirty="0">
                <a:latin typeface="Times New Roman" panose="02020603050405020304" pitchFamily="18" charset="0"/>
                <a:ea typeface="黑体" panose="02010609060101010101" pitchFamily="49" charset="-122"/>
              </a:rPr>
              <a:t>2</a:t>
            </a:r>
            <a:r>
              <a:rPr lang="en-US" altLang="en-US" sz="2800" dirty="0">
                <a:latin typeface="Times New Roman" panose="02020603050405020304" pitchFamily="18" charset="0"/>
                <a:ea typeface="黑体" panose="02010609060101010101" pitchFamily="49" charset="-122"/>
              </a:rPr>
              <a:t>.</a:t>
            </a:r>
            <a:endParaRPr lang="en-US" altLang="en-US" sz="2800" dirty="0">
              <a:latin typeface="Times New Roman" panose="02020603050405020304" pitchFamily="18" charset="0"/>
              <a:ea typeface="黑体" panose="02010609060101010101" pitchFamily="49" charset="-122"/>
            </a:endParaRPr>
          </a:p>
        </p:txBody>
      </p:sp>
      <p:sp>
        <p:nvSpPr>
          <p:cNvPr id="120839" name="文本框 120838"/>
          <p:cNvSpPr txBox="1"/>
          <p:nvPr/>
        </p:nvSpPr>
        <p:spPr>
          <a:xfrm>
            <a:off x="1114425" y="2195513"/>
            <a:ext cx="7108825" cy="560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10000"/>
              </a:lnSpc>
              <a:spcBef>
                <a:spcPct val="0"/>
              </a:spcBef>
              <a:buFont typeface="Arial" panose="020B0604020202020204" pitchFamily="34" charset="0"/>
              <a:buNone/>
            </a:pPr>
            <a:r>
              <a:rPr lang="en-US" altLang="en-US" sz="2800" dirty="0">
                <a:latin typeface="Times New Roman" panose="02020603050405020304" pitchFamily="18" charset="0"/>
                <a:ea typeface="黑体" panose="02010609060101010101" pitchFamily="49" charset="-122"/>
              </a:rPr>
              <a:t>  根据已知条件</a:t>
            </a:r>
            <a:r>
              <a:rPr lang="zh-CN" altLang="en-US" sz="2800" dirty="0">
                <a:latin typeface="Times New Roman" panose="02020603050405020304" pitchFamily="18" charset="0"/>
                <a:ea typeface="黑体" panose="02010609060101010101" pitchFamily="49" charset="-122"/>
              </a:rPr>
              <a:t>，</a:t>
            </a:r>
            <a:r>
              <a:rPr lang="en-US" altLang="en-US" sz="2800" dirty="0">
                <a:latin typeface="Times New Roman" panose="02020603050405020304" pitchFamily="18" charset="0"/>
                <a:ea typeface="黑体" panose="02010609060101010101" pitchFamily="49" charset="-122"/>
              </a:rPr>
              <a:t>我们知道</a:t>
            </a:r>
            <a:r>
              <a:rPr lang="en-US" altLang="en-US" sz="2800" i="1" dirty="0">
                <a:latin typeface="Times New Roman" panose="02020603050405020304" pitchFamily="18" charset="0"/>
                <a:ea typeface="黑体" panose="02010609060101010101" pitchFamily="49" charset="-122"/>
              </a:rPr>
              <a:t>x</a:t>
            </a:r>
            <a:r>
              <a:rPr lang="en-US" altLang="en-US" sz="2800" dirty="0">
                <a:latin typeface="Times New Roman" panose="02020603050405020304" pitchFamily="18" charset="0"/>
                <a:ea typeface="黑体" panose="02010609060101010101" pitchFamily="49" charset="-122"/>
              </a:rPr>
              <a:t>的取值范围要使</a:t>
            </a:r>
            <a:endParaRPr lang="en-US" altLang="en-US" sz="2800" dirty="0">
              <a:latin typeface="Times New Roman" panose="02020603050405020304" pitchFamily="18" charset="0"/>
              <a:ea typeface="黑体" panose="02010609060101010101" pitchFamily="49" charset="-122"/>
            </a:endParaRPr>
          </a:p>
        </p:txBody>
      </p:sp>
      <p:sp>
        <p:nvSpPr>
          <p:cNvPr id="120840" name="文本框 120839"/>
          <p:cNvSpPr txBox="1"/>
          <p:nvPr/>
        </p:nvSpPr>
        <p:spPr>
          <a:xfrm>
            <a:off x="2552700" y="3005138"/>
            <a:ext cx="4038600" cy="560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gn="ctr">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2(</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+70)&gt;350 </a:t>
            </a:r>
            <a:r>
              <a:rPr lang="zh-CN" altLang="en-US" sz="2800" dirty="0">
                <a:solidFill>
                  <a:srgbClr val="FF0000"/>
                </a:solidFill>
                <a:latin typeface="Times New Roman" panose="02020603050405020304" pitchFamily="18" charset="0"/>
                <a:ea typeface="黑体" panose="02010609060101010101" pitchFamily="49" charset="-122"/>
              </a:rPr>
              <a:t>和</a:t>
            </a:r>
            <a:r>
              <a:rPr lang="en-US" altLang="zh-CN" sz="2800" dirty="0">
                <a:solidFill>
                  <a:srgbClr val="FF0000"/>
                </a:solidFill>
                <a:latin typeface="Times New Roman" panose="02020603050405020304" pitchFamily="18" charset="0"/>
                <a:ea typeface="黑体" panose="02010609060101010101" pitchFamily="49" charset="-122"/>
              </a:rPr>
              <a:t>70</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&lt;7630</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20842" name="文本框 120841"/>
          <p:cNvSpPr txBox="1"/>
          <p:nvPr/>
        </p:nvSpPr>
        <p:spPr>
          <a:xfrm>
            <a:off x="1684338" y="3908425"/>
            <a:ext cx="4030662" cy="519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这两个不等式同时成立</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pic>
        <p:nvPicPr>
          <p:cNvPr id="7174" name="图片 120842" descr="图片1副本"/>
          <p:cNvPicPr>
            <a:picLocks noChangeAspect="1"/>
          </p:cNvPicPr>
          <p:nvPr/>
        </p:nvPicPr>
        <p:blipFill>
          <a:blip r:embed="rId1"/>
          <a:stretch>
            <a:fillRect/>
          </a:stretch>
        </p:blipFill>
        <p:spPr>
          <a:xfrm>
            <a:off x="6189663" y="4352925"/>
            <a:ext cx="2667000" cy="20002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08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08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0840"/>
                                        </p:tgtEl>
                                        <p:attrNameLst>
                                          <p:attrName>style.visibility</p:attrName>
                                        </p:attrNameLst>
                                      </p:cBhvr>
                                      <p:to>
                                        <p:strVal val="visible"/>
                                      </p:to>
                                    </p:set>
                                    <p:animEffect transition="in" filter="wipe(left)">
                                      <p:cBhvr>
                                        <p:cTn id="15" dur="500"/>
                                        <p:tgtEl>
                                          <p:spTgt spid="120840"/>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208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p:bldP spid="120839" grpId="0"/>
      <p:bldP spid="120840" grpId="0"/>
      <p:bldP spid="1208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30" name="文本框 124929"/>
          <p:cNvSpPr txBox="1"/>
          <p:nvPr/>
        </p:nvSpPr>
        <p:spPr>
          <a:xfrm>
            <a:off x="947738" y="852488"/>
            <a:ext cx="6096000" cy="1371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为此，我们用大括号把上述两个不等式联立起来，得</a:t>
            </a:r>
            <a:endParaRPr lang="zh-CN" altLang="en-US" sz="2800" dirty="0">
              <a:latin typeface="Times New Roman" panose="02020603050405020304" pitchFamily="18" charset="0"/>
              <a:ea typeface="黑体" panose="02010609060101010101" pitchFamily="49" charset="-122"/>
            </a:endParaRPr>
          </a:p>
        </p:txBody>
      </p:sp>
      <p:graphicFrame>
        <p:nvGraphicFramePr>
          <p:cNvPr id="8194" name="对象 124930"/>
          <p:cNvGraphicFramePr/>
          <p:nvPr/>
        </p:nvGraphicFramePr>
        <p:xfrm>
          <a:off x="1639888" y="2554288"/>
          <a:ext cx="2670175" cy="814387"/>
        </p:xfrm>
        <a:graphic>
          <a:graphicData uri="http://schemas.openxmlformats.org/presentationml/2006/ole">
            <mc:AlternateContent xmlns:mc="http://schemas.openxmlformats.org/markup-compatibility/2006">
              <mc:Choice xmlns:v="urn:schemas-microsoft-com:vml" Requires="v">
                <p:oleObj spid="_x0000_s3077" name="" r:id="rId1" imgW="2665730" imgH="812165" progId="Equation.DSMT4">
                  <p:embed/>
                </p:oleObj>
              </mc:Choice>
              <mc:Fallback>
                <p:oleObj name="" r:id="rId1" imgW="2665730" imgH="812165" progId="Equation.DSMT4">
                  <p:embed/>
                  <p:pic>
                    <p:nvPicPr>
                      <p:cNvPr id="0" name="图片 3076"/>
                      <p:cNvPicPr/>
                      <p:nvPr/>
                    </p:nvPicPr>
                    <p:blipFill>
                      <a:blip r:embed="rId2"/>
                      <a:stretch>
                        <a:fillRect/>
                      </a:stretch>
                    </p:blipFill>
                    <p:spPr>
                      <a:xfrm>
                        <a:off x="1639888" y="2554288"/>
                        <a:ext cx="2670175" cy="814387"/>
                      </a:xfrm>
                      <a:prstGeom prst="rect">
                        <a:avLst/>
                      </a:prstGeom>
                      <a:noFill/>
                      <a:ln w="38100">
                        <a:noFill/>
                        <a:miter/>
                      </a:ln>
                    </p:spPr>
                  </p:pic>
                </p:oleObj>
              </mc:Fallback>
            </mc:AlternateContent>
          </a:graphicData>
        </a:graphic>
      </p:graphicFrame>
      <p:sp>
        <p:nvSpPr>
          <p:cNvPr id="8196" name="圆角矩形标注 124956"/>
          <p:cNvSpPr/>
          <p:nvPr/>
        </p:nvSpPr>
        <p:spPr>
          <a:xfrm flipH="1" flipV="1">
            <a:off x="4986338" y="2066925"/>
            <a:ext cx="3917950" cy="889000"/>
          </a:xfrm>
          <a:prstGeom prst="wedgeRoundRectCallout">
            <a:avLst>
              <a:gd name="adj1" fmla="val 27972"/>
              <a:gd name="adj2" fmla="val 110227"/>
              <a:gd name="adj3" fmla="val 16667"/>
            </a:avLst>
          </a:prstGeom>
          <a:solidFill>
            <a:schemeClr val="bg1"/>
          </a:solidFill>
          <a:ln w="9525" cap="flat" cmpd="sng">
            <a:solidFill>
              <a:schemeClr val="tx1"/>
            </a:solidFill>
            <a:prstDash val="solid"/>
            <a:miter/>
            <a:headEnd type="none" w="med" len="med"/>
            <a:tailEnd type="none" w="med" len="med"/>
          </a:ln>
          <a:effectLst>
            <a:outerShdw dist="107763" dir="18900000" algn="ctr" rotWithShape="0">
              <a:schemeClr val="bg2">
                <a:alpha val="50000"/>
              </a:schemeClr>
            </a:outerShdw>
          </a:effectLst>
        </p:spPr>
        <p:txBody>
          <a:bodyPr rot="10800000" anchor="ctr"/>
          <a:p>
            <a:r>
              <a:rPr lang="en-US" altLang="zh-CN" sz="2800" dirty="0">
                <a:latin typeface="Times New Roman" panose="02020603050405020304" pitchFamily="18" charset="0"/>
                <a:ea typeface="黑体" panose="02010609060101010101" pitchFamily="49" charset="-122"/>
              </a:rPr>
              <a:t>2(</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+70)&gt;350 </a:t>
            </a:r>
            <a:r>
              <a:rPr lang="zh-CN" altLang="en-US" sz="2800" dirty="0">
                <a:latin typeface="Times New Roman" panose="02020603050405020304" pitchFamily="18" charset="0"/>
                <a:ea typeface="黑体" panose="02010609060101010101" pitchFamily="49" charset="-122"/>
              </a:rPr>
              <a:t>和</a:t>
            </a:r>
            <a:r>
              <a:rPr lang="en-US" altLang="zh-CN" sz="2800" dirty="0">
                <a:latin typeface="Times New Roman" panose="02020603050405020304" pitchFamily="18" charset="0"/>
                <a:ea typeface="黑体" panose="02010609060101010101" pitchFamily="49" charset="-122"/>
              </a:rPr>
              <a:t>70</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&lt;7630</a:t>
            </a:r>
            <a:endParaRPr lang="en-US" altLang="zh-CN" sz="2800" dirty="0">
              <a:latin typeface="Times New Roman" panose="02020603050405020304" pitchFamily="18" charset="0"/>
              <a:ea typeface="黑体" panose="02010609060101010101" pitchFamily="49" charset="-122"/>
            </a:endParaRPr>
          </a:p>
        </p:txBody>
      </p:sp>
      <p:grpSp>
        <p:nvGrpSpPr>
          <p:cNvPr id="2" name="组合 22556"/>
          <p:cNvGrpSpPr/>
          <p:nvPr/>
        </p:nvGrpSpPr>
        <p:grpSpPr>
          <a:xfrm>
            <a:off x="1258888" y="3933825"/>
            <a:ext cx="6858000" cy="1905000"/>
            <a:chOff x="720" y="1200"/>
            <a:chExt cx="4320" cy="1200"/>
          </a:xfrm>
        </p:grpSpPr>
        <p:sp>
          <p:nvSpPr>
            <p:cNvPr id="8198" name="文本框 22551"/>
            <p:cNvSpPr txBox="1"/>
            <p:nvPr/>
          </p:nvSpPr>
          <p:spPr>
            <a:xfrm>
              <a:off x="720" y="1200"/>
              <a:ext cx="4320" cy="1200"/>
            </a:xfrm>
            <a:prstGeom prst="rect">
              <a:avLst/>
            </a:prstGeom>
            <a:solidFill>
              <a:srgbClr val="FFFFCC"/>
            </a:solidFill>
            <a:ln w="28575" cap="flat" cmpd="sng">
              <a:solidFill>
                <a:srgbClr val="CCFFFF"/>
              </a:solidFill>
              <a:prstDash val="solid"/>
              <a:miter/>
              <a:headEnd type="none" w="med" len="med"/>
              <a:tailEnd type="none" w="med" len="med"/>
            </a:ln>
            <a:effectLst>
              <a:outerShdw dist="107763" dir="2699999" algn="ctr" rotWithShape="0">
                <a:schemeClr val="bg2">
                  <a:alpha val="50000"/>
                </a:schemeClr>
              </a:outerShdw>
            </a:effectLst>
          </p:spPr>
          <p:txBody>
            <a:bodyPr anchor="ctr" anchorCtr="1"/>
            <a:p>
              <a:pPr>
                <a:lnSpc>
                  <a:spcPct val="150000"/>
                </a:lnSpc>
                <a:spcBef>
                  <a:spcPct val="100000"/>
                </a:spcBef>
                <a:spcAft>
                  <a:spcPct val="100000"/>
                </a:spcAft>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像                          这样，关于同一未知数的两个一元一次不等式合在一起，就组成一个</a:t>
              </a:r>
              <a:r>
                <a:rPr lang="zh-CN" altLang="en-US" sz="2800" dirty="0">
                  <a:solidFill>
                    <a:srgbClr val="FF0000"/>
                  </a:solidFill>
                  <a:latin typeface="Times New Roman" panose="02020603050405020304" pitchFamily="18" charset="0"/>
                  <a:ea typeface="黑体" panose="02010609060101010101" pitchFamily="49" charset="-122"/>
                </a:rPr>
                <a:t>一元一次不等式组</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aphicFrame>
          <p:nvGraphicFramePr>
            <p:cNvPr id="8199" name="对象 22552"/>
            <p:cNvGraphicFramePr/>
            <p:nvPr/>
          </p:nvGraphicFramePr>
          <p:xfrm>
            <a:off x="1290" y="1235"/>
            <a:ext cx="1120" cy="496"/>
          </p:xfrm>
          <a:graphic>
            <a:graphicData uri="http://schemas.openxmlformats.org/presentationml/2006/ole">
              <mc:AlternateContent xmlns:mc="http://schemas.openxmlformats.org/markup-compatibility/2006">
                <mc:Choice xmlns:v="urn:schemas-microsoft-com:vml" Requires="v">
                  <p:oleObj spid="_x0000_s3076" name="" r:id="rId3" imgW="1778000" imgH="787400" progId="Equation.DSMT4">
                    <p:embed/>
                  </p:oleObj>
                </mc:Choice>
                <mc:Fallback>
                  <p:oleObj name="" r:id="rId3" imgW="1778000" imgH="787400" progId="Equation.DSMT4">
                    <p:embed/>
                    <p:pic>
                      <p:nvPicPr>
                        <p:cNvPr id="0" name="图片 3075"/>
                        <p:cNvPicPr/>
                        <p:nvPr/>
                      </p:nvPicPr>
                      <p:blipFill>
                        <a:blip r:embed="rId4"/>
                        <a:stretch>
                          <a:fillRect/>
                        </a:stretch>
                      </p:blipFill>
                      <p:spPr>
                        <a:xfrm>
                          <a:off x="1290" y="1235"/>
                          <a:ext cx="1120" cy="496"/>
                        </a:xfrm>
                        <a:prstGeom prst="rect">
                          <a:avLst/>
                        </a:prstGeom>
                        <a:noFill/>
                        <a:ln w="38100">
                          <a:noFill/>
                          <a:miter/>
                        </a:ln>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249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8196"/>
                                        </p:tgtEl>
                                        <p:attrNameLst>
                                          <p:attrName>style.visibility</p:attrName>
                                        </p:attrNameLst>
                                      </p:cBhvr>
                                      <p:to>
                                        <p:strVal val="visible"/>
                                      </p:to>
                                    </p:set>
                                    <p:animEffect transition="in" filter="wipe(left)">
                                      <p:cBhvr>
                                        <p:cTn id="11" dur="500"/>
                                        <p:tgtEl>
                                          <p:spTgt spid="8196"/>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xit" presetSubtype="0" fill="hold" grpId="1" nodeType="clickEffect">
                                  <p:stCondLst>
                                    <p:cond delay="0"/>
                                  </p:stCondLst>
                                  <p:childTnLst>
                                    <p:animEffect transition="out" filter="dissolve">
                                      <p:cBhvr>
                                        <p:cTn id="15" dur="500"/>
                                        <p:tgtEl>
                                          <p:spTgt spid="8196"/>
                                        </p:tgtEl>
                                      </p:cBhvr>
                                    </p:animEffect>
                                    <p:set>
                                      <p:cBhvr>
                                        <p:cTn id="16" dur="1" fill="hold">
                                          <p:stCondLst>
                                            <p:cond delay="499"/>
                                          </p:stCondLst>
                                        </p:cTn>
                                        <p:tgtEl>
                                          <p:spTgt spid="819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8194"/>
                                        </p:tgtEl>
                                        <p:attrNameLst>
                                          <p:attrName>style.visibility</p:attrName>
                                        </p:attrNameLst>
                                      </p:cBhvr>
                                      <p:to>
                                        <p:strVal val="visible"/>
                                      </p:to>
                                    </p:set>
                                    <p:animEffect transition="in" filter="wipe(left)">
                                      <p:cBhvr>
                                        <p:cTn id="21" dur="500"/>
                                        <p:tgtEl>
                                          <p:spTgt spid="8194"/>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0" grpId="0"/>
      <p:bldP spid="8196" grpId="0" bldLvl="0" animBg="1"/>
      <p:bldP spid="8196" grpId="1"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Object 3"/>
          <p:cNvPicPr>
            <a:picLocks noGrp="1" noChangeAspect="1"/>
          </p:cNvPicPr>
          <p:nvPr>
            <p:ph idx="4294967295"/>
          </p:nvPr>
        </p:nvPicPr>
        <p:blipFill>
          <a:blip r:embed="rId1"/>
          <a:srcRect b="22725"/>
          <a:stretch>
            <a:fillRect/>
          </a:stretch>
        </p:blipFill>
        <p:spPr>
          <a:xfrm>
            <a:off x="1222375" y="2517775"/>
            <a:ext cx="6119813" cy="3336925"/>
          </a:xfrm>
          <a:ln/>
        </p:spPr>
      </p:pic>
      <p:grpSp>
        <p:nvGrpSpPr>
          <p:cNvPr id="9219" name="组合 17"/>
          <p:cNvGrpSpPr/>
          <p:nvPr/>
        </p:nvGrpSpPr>
        <p:grpSpPr>
          <a:xfrm>
            <a:off x="436563" y="612775"/>
            <a:ext cx="1406525" cy="522288"/>
            <a:chOff x="-1" y="0"/>
            <a:chExt cx="3456456" cy="471975"/>
          </a:xfrm>
        </p:grpSpPr>
        <p:sp>
          <p:nvSpPr>
            <p:cNvPr id="9225" name="圆角矩形 31"/>
            <p:cNvSpPr/>
            <p:nvPr/>
          </p:nvSpPr>
          <p:spPr>
            <a:xfrm>
              <a:off x="-1" y="0"/>
              <a:ext cx="3420378" cy="46939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endParaRPr lang="zh-CN" altLang="en-US" sz="2400" b="1" dirty="0">
                <a:solidFill>
                  <a:srgbClr val="000000"/>
                </a:solidFill>
                <a:latin typeface="宋体" panose="02010600030101010101" pitchFamily="2" charset="-122"/>
                <a:sym typeface="宋体" panose="02010600030101010101" pitchFamily="2" charset="-122"/>
              </a:endParaRPr>
            </a:p>
          </p:txBody>
        </p:sp>
        <p:sp>
          <p:nvSpPr>
            <p:cNvPr id="9226" name="文本框 19"/>
            <p:cNvSpPr/>
            <p:nvPr/>
          </p:nvSpPr>
          <p:spPr>
            <a:xfrm>
              <a:off x="70828" y="0"/>
              <a:ext cx="3385627" cy="471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sym typeface="微软雅黑" panose="020B0503020204020204" charset="-122"/>
                </a:rPr>
                <a:t>练一练</a:t>
              </a:r>
              <a:endParaRPr lang="zh-CN" altLang="en-US" sz="2800" b="1" dirty="0">
                <a:latin typeface="微软雅黑" panose="020B0503020204020204" charset="-122"/>
                <a:ea typeface="微软雅黑" panose="020B0503020204020204" charset="-122"/>
                <a:sym typeface="微软雅黑" panose="020B0503020204020204" charset="-122"/>
              </a:endParaRPr>
            </a:p>
          </p:txBody>
        </p:sp>
      </p:grpSp>
      <p:sp>
        <p:nvSpPr>
          <p:cNvPr id="9220" name="文本框 124929"/>
          <p:cNvSpPr txBox="1"/>
          <p:nvPr/>
        </p:nvSpPr>
        <p:spPr>
          <a:xfrm>
            <a:off x="987425" y="1397000"/>
            <a:ext cx="7500938" cy="736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判断下列不等式组是否为一元一次不等式组：</a:t>
            </a:r>
            <a:endParaRPr lang="zh-CN" altLang="en-US" sz="2800" dirty="0">
              <a:latin typeface="Times New Roman" panose="02020603050405020304" pitchFamily="18" charset="0"/>
              <a:ea typeface="黑体" panose="02010609060101010101" pitchFamily="49" charset="-122"/>
            </a:endParaRPr>
          </a:p>
        </p:txBody>
      </p:sp>
      <p:sp>
        <p:nvSpPr>
          <p:cNvPr id="4" name="文本框 3"/>
          <p:cNvSpPr txBox="1"/>
          <p:nvPr/>
        </p:nvSpPr>
        <p:spPr>
          <a:xfrm>
            <a:off x="3884613" y="2781300"/>
            <a:ext cx="639762" cy="63976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3600" dirty="0">
                <a:solidFill>
                  <a:srgbClr val="FF0000"/>
                </a:solidFill>
              </a:rPr>
              <a:t>×</a:t>
            </a:r>
            <a:endParaRPr lang="zh-CN" altLang="en-US" sz="3600" dirty="0">
              <a:solidFill>
                <a:srgbClr val="FF0000"/>
              </a:solidFill>
            </a:endParaRPr>
          </a:p>
        </p:txBody>
      </p:sp>
      <p:sp>
        <p:nvSpPr>
          <p:cNvPr id="5" name="文本框 4"/>
          <p:cNvSpPr txBox="1"/>
          <p:nvPr/>
        </p:nvSpPr>
        <p:spPr>
          <a:xfrm>
            <a:off x="3884613" y="4687888"/>
            <a:ext cx="639762" cy="63976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3600" dirty="0">
                <a:solidFill>
                  <a:srgbClr val="FF0000"/>
                </a:solidFill>
              </a:rPr>
              <a:t>×</a:t>
            </a:r>
            <a:endParaRPr lang="zh-CN" altLang="en-US" sz="3600" dirty="0">
              <a:solidFill>
                <a:srgbClr val="FF0000"/>
              </a:solidFill>
            </a:endParaRPr>
          </a:p>
        </p:txBody>
      </p:sp>
      <p:sp>
        <p:nvSpPr>
          <p:cNvPr id="6" name="文本框 5"/>
          <p:cNvSpPr txBox="1"/>
          <p:nvPr/>
        </p:nvSpPr>
        <p:spPr>
          <a:xfrm>
            <a:off x="7785100" y="2781300"/>
            <a:ext cx="434975" cy="63976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3600" dirty="0">
                <a:solidFill>
                  <a:srgbClr val="FF0000"/>
                </a:solidFill>
              </a:rPr>
              <a:t>√</a:t>
            </a:r>
            <a:endParaRPr lang="zh-CN" altLang="en-US" sz="3600" dirty="0">
              <a:solidFill>
                <a:srgbClr val="FF0000"/>
              </a:solidFill>
            </a:endParaRPr>
          </a:p>
        </p:txBody>
      </p:sp>
      <p:sp>
        <p:nvSpPr>
          <p:cNvPr id="7" name="文本框 6"/>
          <p:cNvSpPr txBox="1"/>
          <p:nvPr/>
        </p:nvSpPr>
        <p:spPr>
          <a:xfrm>
            <a:off x="7881938" y="4687888"/>
            <a:ext cx="433387" cy="63976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3600" dirty="0">
                <a:solidFill>
                  <a:srgbClr val="FF0000"/>
                </a:solidFill>
              </a:rPr>
              <a:t>√</a:t>
            </a:r>
            <a:endParaRPr lang="zh-CN" altLang="en-US" sz="3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ppt_x"/>
                                          </p:val>
                                        </p:tav>
                                        <p:tav tm="100000">
                                          <p:val>
                                            <p:strVal val="#ppt_x"/>
                                          </p:val>
                                        </p:tav>
                                      </p:tavLst>
                                    </p:anim>
                                    <p:anim calcmode="lin" valueType="num">
                                      <p:cBhvr>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100000">
                                          <p:val>
                                            <p:strVal val="#ppt_x"/>
                                          </p:val>
                                        </p:tav>
                                      </p:tavLst>
                                    </p:anim>
                                    <p:anim calcmode="lin" valueType="num">
                                      <p:cBhvr>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954" name="文本框 125953"/>
          <p:cNvSpPr txBox="1"/>
          <p:nvPr/>
        </p:nvSpPr>
        <p:spPr>
          <a:xfrm>
            <a:off x="66675" y="719138"/>
            <a:ext cx="936625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思考：</a:t>
            </a:r>
            <a:r>
              <a:rPr lang="zh-CN" altLang="en-US" sz="2800" dirty="0">
                <a:latin typeface="Times New Roman" panose="02020603050405020304" pitchFamily="18" charset="0"/>
                <a:ea typeface="黑体" panose="02010609060101010101" pitchFamily="49" charset="-122"/>
              </a:rPr>
              <a:t>怎样确定上面的不等式组中未知数的取值范围呢？</a:t>
            </a:r>
            <a:endParaRPr lang="zh-CN" altLang="en-US" sz="2800" dirty="0">
              <a:latin typeface="Times New Roman" panose="02020603050405020304" pitchFamily="18" charset="0"/>
              <a:ea typeface="黑体" panose="02010609060101010101" pitchFamily="49" charset="-122"/>
            </a:endParaRPr>
          </a:p>
        </p:txBody>
      </p:sp>
      <p:sp>
        <p:nvSpPr>
          <p:cNvPr id="125957" name="文本框 125956"/>
          <p:cNvSpPr txBox="1"/>
          <p:nvPr/>
        </p:nvSpPr>
        <p:spPr>
          <a:xfrm>
            <a:off x="609600" y="1546225"/>
            <a:ext cx="7924800" cy="20113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类比方程组的求解，不等式组中的各个不等式解集的公共部分，就是不等式组中的未知数的取值范围</a:t>
            </a:r>
            <a:r>
              <a:rPr lang="en-US" altLang="zh-CN" sz="2800" dirty="0">
                <a:latin typeface="Times New Roman" panose="02020603050405020304" pitchFamily="18" charset="0"/>
                <a:ea typeface="黑体" panose="02010609060101010101" pitchFamily="49" charset="-122"/>
              </a:rPr>
              <a:t>.  </a:t>
            </a:r>
            <a:endParaRPr lang="en-US" altLang="zh-CN" sz="2800" dirty="0">
              <a:latin typeface="Times New Roman" panose="02020603050405020304" pitchFamily="18" charset="0"/>
              <a:ea typeface="黑体" panose="02010609060101010101" pitchFamily="49" charset="-122"/>
            </a:endParaRPr>
          </a:p>
        </p:txBody>
      </p:sp>
      <p:sp>
        <p:nvSpPr>
          <p:cNvPr id="125958" name="文本框 125957"/>
          <p:cNvSpPr txBox="1"/>
          <p:nvPr/>
        </p:nvSpPr>
        <p:spPr>
          <a:xfrm>
            <a:off x="296863" y="3557588"/>
            <a:ext cx="8694737" cy="1371600"/>
          </a:xfrm>
          <a:prstGeom prst="rect">
            <a:avLst/>
          </a:prstGeom>
          <a:solidFill>
            <a:srgbClr val="9ED3D7"/>
          </a:solid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归纳：</a:t>
            </a:r>
            <a:r>
              <a:rPr lang="zh-CN" altLang="en-US" sz="2800" dirty="0">
                <a:latin typeface="Times New Roman" panose="02020603050405020304" pitchFamily="18" charset="0"/>
                <a:ea typeface="黑体" panose="02010609060101010101" pitchFamily="49" charset="-122"/>
              </a:rPr>
              <a:t>我们把几个一元一次不等式解集的公共部分，叫作由它们所组成的</a:t>
            </a:r>
            <a:r>
              <a:rPr lang="zh-CN" altLang="en-US" sz="2800" dirty="0">
                <a:solidFill>
                  <a:srgbClr val="FF0000"/>
                </a:solidFill>
                <a:latin typeface="Times New Roman" panose="02020603050405020304" pitchFamily="18" charset="0"/>
                <a:ea typeface="黑体" panose="02010609060101010101" pitchFamily="49" charset="-122"/>
              </a:rPr>
              <a:t>一元一次不等式组的解集</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25959" name="文本框 125958"/>
          <p:cNvSpPr txBox="1"/>
          <p:nvPr/>
        </p:nvSpPr>
        <p:spPr>
          <a:xfrm>
            <a:off x="990600" y="5211763"/>
            <a:ext cx="7162800" cy="519112"/>
          </a:xfrm>
          <a:prstGeom prst="rect">
            <a:avLst/>
          </a:prstGeom>
          <a:solidFill>
            <a:srgbClr val="9ED3D7"/>
          </a:solid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求不等式组的解集的过程，叫作</a:t>
            </a:r>
            <a:r>
              <a:rPr lang="zh-CN" altLang="en-US" sz="2800" dirty="0">
                <a:solidFill>
                  <a:srgbClr val="FF0000"/>
                </a:solidFill>
                <a:latin typeface="Times New Roman" panose="02020603050405020304" pitchFamily="18" charset="0"/>
                <a:ea typeface="黑体" panose="02010609060101010101" pitchFamily="49" charset="-122"/>
              </a:rPr>
              <a:t>解不等式组</a:t>
            </a:r>
            <a:r>
              <a:rPr lang="en-US" altLang="zh-CN" sz="2800" dirty="0">
                <a:latin typeface="Times New Roman" panose="02020603050405020304" pitchFamily="18" charset="0"/>
                <a:ea typeface="黑体" panose="02010609060101010101" pitchFamily="49" charset="-122"/>
              </a:rPr>
              <a:t>. </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59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595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595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59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4" grpId="0"/>
      <p:bldP spid="125957" grpId="0"/>
      <p:bldP spid="125958" grpId="0" bldLvl="0" animBg="1"/>
      <p:bldP spid="125959"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1266" name="组合 6147"/>
          <p:cNvGrpSpPr/>
          <p:nvPr/>
        </p:nvGrpSpPr>
        <p:grpSpPr>
          <a:xfrm>
            <a:off x="325438" y="214313"/>
            <a:ext cx="5210175" cy="871537"/>
            <a:chOff x="0" y="0"/>
            <a:chExt cx="8212" cy="1375"/>
          </a:xfrm>
        </p:grpSpPr>
        <p:sp>
          <p:nvSpPr>
            <p:cNvPr id="11302"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11303"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11304"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dirty="0">
                <a:solidFill>
                  <a:srgbClr val="FFFFFF"/>
                </a:solidFill>
                <a:ea typeface="微软雅黑" panose="020B0503020204020204" charset="-122"/>
              </a:endParaRPr>
            </a:p>
          </p:txBody>
        </p:sp>
        <p:sp>
          <p:nvSpPr>
            <p:cNvPr id="11305" name="文本框 6151"/>
            <p:cNvSpPr txBox="1"/>
            <p:nvPr/>
          </p:nvSpPr>
          <p:spPr>
            <a:xfrm>
              <a:off x="878" y="433"/>
              <a:ext cx="7334" cy="92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b="1" dirty="0">
                  <a:solidFill>
                    <a:srgbClr val="006666"/>
                  </a:solidFill>
                  <a:latin typeface="微软雅黑" panose="020B0503020204020204" charset="-122"/>
                  <a:ea typeface="微软雅黑" panose="020B0503020204020204" charset="-122"/>
                  <a:sym typeface="宋体" panose="02010600030101010101" pitchFamily="2" charset="-122"/>
                </a:rPr>
                <a:t>一元一次不等式组的解法</a:t>
              </a:r>
              <a:endParaRPr lang="zh-CN" altLang="en-US" b="1" dirty="0">
                <a:solidFill>
                  <a:srgbClr val="006666"/>
                </a:solidFill>
                <a:latin typeface="微软雅黑" panose="020B0503020204020204" charset="-122"/>
                <a:ea typeface="微软雅黑" panose="020B0503020204020204" charset="-122"/>
                <a:sym typeface="宋体" panose="02010600030101010101" pitchFamily="2" charset="-122"/>
              </a:endParaRPr>
            </a:p>
          </p:txBody>
        </p:sp>
        <p:sp>
          <p:nvSpPr>
            <p:cNvPr id="11306" name="文本框 6152"/>
            <p:cNvSpPr txBox="1"/>
            <p:nvPr/>
          </p:nvSpPr>
          <p:spPr>
            <a:xfrm>
              <a:off x="0" y="454"/>
              <a:ext cx="873" cy="9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dirty="0">
                  <a:solidFill>
                    <a:schemeClr val="accent1"/>
                  </a:solidFill>
                  <a:ea typeface="微软雅黑" panose="020B0503020204020204" charset="-122"/>
                </a:rPr>
                <a:t>二</a:t>
              </a:r>
              <a:endParaRPr lang="zh-CN" altLang="en-US" dirty="0">
                <a:solidFill>
                  <a:schemeClr val="accent1"/>
                </a:solidFill>
                <a:ea typeface="微软雅黑" panose="020B0503020204020204" charset="-122"/>
              </a:endParaRPr>
            </a:p>
          </p:txBody>
        </p:sp>
      </p:grpSp>
      <p:sp>
        <p:nvSpPr>
          <p:cNvPr id="11267" name="Rectangle 12"/>
          <p:cNvSpPr/>
          <p:nvPr/>
        </p:nvSpPr>
        <p:spPr>
          <a:xfrm>
            <a:off x="296863" y="1639888"/>
            <a:ext cx="8181975" cy="9445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问题</a:t>
            </a:r>
            <a:r>
              <a:rPr lang="en-US" altLang="zh-CN" sz="2800" dirty="0">
                <a:solidFill>
                  <a:srgbClr val="3C8C93"/>
                </a:solidFill>
                <a:latin typeface="Times New Roman" panose="02020603050405020304" pitchFamily="18" charset="0"/>
                <a:ea typeface="黑体" panose="02010609060101010101" pitchFamily="49" charset="-122"/>
              </a:rPr>
              <a:t>1</a:t>
            </a:r>
            <a:r>
              <a:rPr lang="zh-CN" altLang="en-US" sz="2800" dirty="0">
                <a:solidFill>
                  <a:srgbClr val="3C8C93"/>
                </a:solidFill>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通常我们运用数轴表示不等式的解集，那么我们能用它直接表示不等式组的解集吗？</a:t>
            </a:r>
            <a:endParaRPr lang="en-US" altLang="zh-CN" sz="2800" dirty="0">
              <a:latin typeface="Times New Roman" panose="02020603050405020304" pitchFamily="18" charset="0"/>
              <a:ea typeface="黑体" panose="02010609060101010101" pitchFamily="49" charset="-122"/>
            </a:endParaRPr>
          </a:p>
        </p:txBody>
      </p:sp>
      <p:sp>
        <p:nvSpPr>
          <p:cNvPr id="11268" name="Text Box 35"/>
          <p:cNvSpPr txBox="1"/>
          <p:nvPr/>
        </p:nvSpPr>
        <p:spPr>
          <a:xfrm>
            <a:off x="330200" y="2584450"/>
            <a:ext cx="5699125" cy="12001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5000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试一试：</a:t>
            </a:r>
            <a:r>
              <a:rPr lang="zh-CN" altLang="en-US" sz="2800" dirty="0">
                <a:latin typeface="Times New Roman" panose="02020603050405020304" pitchFamily="18" charset="0"/>
                <a:ea typeface="黑体" panose="02010609060101010101" pitchFamily="49" charset="-122"/>
              </a:rPr>
              <a:t>用数轴表示出不等式组             的解集</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17797" name="Text Box 37"/>
          <p:cNvSpPr txBox="1"/>
          <p:nvPr/>
        </p:nvSpPr>
        <p:spPr>
          <a:xfrm>
            <a:off x="1571625" y="5734050"/>
            <a:ext cx="6000750" cy="7318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0000"/>
              </a:lnSpc>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所以这个不等式组的解集为</a:t>
            </a:r>
            <a:r>
              <a:rPr lang="en-US" altLang="zh-CN" sz="2800" dirty="0">
                <a:latin typeface="宋体" panose="02010600030101010101" pitchFamily="2" charset="-122"/>
                <a:sym typeface="宋体" panose="02010600030101010101" pitchFamily="2" charset="-122"/>
              </a:rPr>
              <a:t>-</a:t>
            </a:r>
            <a:r>
              <a:rPr lang="en-US" altLang="zh-CN" sz="2800" dirty="0">
                <a:latin typeface="Times New Roman" panose="02020603050405020304" pitchFamily="18" charset="0"/>
                <a:sym typeface="Arial" panose="020B0604020202020204" pitchFamily="34" charset="0"/>
              </a:rPr>
              <a:t>3 &lt; </a:t>
            </a:r>
            <a:r>
              <a:rPr lang="en-US" altLang="zh-CN" sz="2800" i="1" dirty="0">
                <a:latin typeface="Times New Roman" panose="02020603050405020304" pitchFamily="18" charset="0"/>
                <a:ea typeface="黑体" panose="02010609060101010101" pitchFamily="49" charset="-122"/>
              </a:rPr>
              <a:t>x </a:t>
            </a:r>
            <a:r>
              <a:rPr lang="en-US" altLang="zh-CN" sz="2800" i="1" dirty="0">
                <a:latin typeface="Times New Roman" panose="02020603050405020304" pitchFamily="18" charset="0"/>
                <a:sym typeface="Arial" panose="020B0604020202020204" pitchFamily="34" charset="0"/>
              </a:rPr>
              <a:t>≤ </a:t>
            </a:r>
            <a:r>
              <a:rPr lang="en-US" altLang="zh-CN" sz="2800" dirty="0">
                <a:latin typeface="Times New Roman" panose="02020603050405020304" pitchFamily="18" charset="0"/>
                <a:sym typeface="Arial" panose="020B0604020202020204" pitchFamily="34" charset="0"/>
              </a:rPr>
              <a:t>3</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11270" name="组合 7"/>
          <p:cNvGrpSpPr/>
          <p:nvPr/>
        </p:nvGrpSpPr>
        <p:grpSpPr>
          <a:xfrm>
            <a:off x="6029325" y="2457450"/>
            <a:ext cx="2320925" cy="1093788"/>
            <a:chOff x="7553" y="8442"/>
            <a:chExt cx="3136" cy="1726"/>
          </a:xfrm>
        </p:grpSpPr>
        <p:sp>
          <p:nvSpPr>
            <p:cNvPr id="9242" name="左大括号 4"/>
            <p:cNvSpPr/>
            <p:nvPr/>
          </p:nvSpPr>
          <p:spPr>
            <a:xfrm>
              <a:off x="7553" y="8698"/>
              <a:ext cx="296" cy="1112"/>
            </a:xfrm>
            <a:prstGeom prst="leftBrace">
              <a:avLst>
                <a:gd name="adj1" fmla="val 8241"/>
                <a:gd name="adj2" fmla="val 50000"/>
              </a:avLst>
            </a:prstGeom>
            <a:ln>
              <a:headEnd type="none" w="med" len="med"/>
              <a:tailEnd type="none" w="med" len="med"/>
            </a:ln>
          </p:spPr>
          <p:style>
            <a:lnRef idx="1">
              <a:schemeClr val="accent6"/>
            </a:lnRef>
            <a:fillRef idx="0">
              <a:schemeClr val="accent6"/>
            </a:fillRef>
            <a:effectRef idx="0">
              <a:schemeClr val="accent6"/>
            </a:effectRef>
            <a:fontRef idx="minor">
              <a:schemeClr val="tx1"/>
            </a:fontRef>
          </p:style>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0" i="0" u="none" strike="noStrike" kern="1200" cap="none" spc="0" normalizeH="0" baseline="0" noProof="1">
                <a:ln>
                  <a:noFill/>
                </a:ln>
                <a:solidFill>
                  <a:schemeClr val="tx1"/>
                </a:solidFill>
                <a:effectLst/>
                <a:uLnTx/>
                <a:uFillTx/>
                <a:latin typeface="Times New Roman" panose="02020603050405020304" pitchFamily="18" charset="0"/>
                <a:ea typeface="+mn-ea"/>
                <a:cs typeface="+mn-cs"/>
              </a:endParaRPr>
            </a:p>
          </p:txBody>
        </p:sp>
        <p:sp>
          <p:nvSpPr>
            <p:cNvPr id="11300" name="文本框 5"/>
            <p:cNvSpPr txBox="1"/>
            <p:nvPr/>
          </p:nvSpPr>
          <p:spPr>
            <a:xfrm>
              <a:off x="7770" y="9351"/>
              <a:ext cx="2610" cy="81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 x </a:t>
              </a:r>
              <a:r>
                <a:rPr lang="en-US" altLang="zh-CN" sz="2800" dirty="0">
                  <a:latin typeface="Times New Roman" panose="02020603050405020304" pitchFamily="18" charset="0"/>
                </a:rPr>
                <a:t>&gt; </a:t>
              </a:r>
              <a:r>
                <a:rPr lang="en-US" altLang="zh-CN" sz="2800" dirty="0">
                  <a:latin typeface="宋体" panose="02010600030101010101" pitchFamily="2" charset="-122"/>
                  <a:sym typeface="Arial" panose="020B0604020202020204" pitchFamily="34" charset="0"/>
                </a:rPr>
                <a:t>-</a:t>
              </a:r>
              <a:r>
                <a:rPr lang="en-US" altLang="zh-CN" sz="2800" dirty="0">
                  <a:latin typeface="Times New Roman" panose="02020603050405020304" pitchFamily="18" charset="0"/>
                </a:rPr>
                <a:t>3    </a:t>
              </a:r>
              <a:r>
                <a:rPr lang="en-US" altLang="zh-CN" sz="2800" dirty="0">
                  <a:latin typeface="Times New Roman" panose="02020603050405020304" pitchFamily="18" charset="0"/>
                  <a:sym typeface="Arial" panose="020B0604020202020204" pitchFamily="34" charset="0"/>
                </a:rPr>
                <a:t>②</a:t>
              </a:r>
              <a:r>
                <a:rPr lang="en-US" altLang="zh-CN" sz="2800" dirty="0">
                  <a:latin typeface="Times New Roman" panose="02020603050405020304" pitchFamily="18" charset="0"/>
                </a:rPr>
                <a:t> </a:t>
              </a:r>
              <a:endParaRPr lang="en-US" altLang="zh-CN" sz="2800" dirty="0">
                <a:latin typeface="Times New Roman" panose="02020603050405020304" pitchFamily="18" charset="0"/>
                <a:sym typeface="Wingdings" panose="05000000000000000000" pitchFamily="2" charset="2"/>
              </a:endParaRPr>
            </a:p>
          </p:txBody>
        </p:sp>
        <p:sp>
          <p:nvSpPr>
            <p:cNvPr id="11301" name="文本框 6"/>
            <p:cNvSpPr txBox="1"/>
            <p:nvPr/>
          </p:nvSpPr>
          <p:spPr>
            <a:xfrm>
              <a:off x="7883" y="8442"/>
              <a:ext cx="2806" cy="81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rPr>
                <a:t>x ≤ </a:t>
              </a:r>
              <a:r>
                <a:rPr lang="en-US" altLang="zh-CN" sz="2800" dirty="0">
                  <a:latin typeface="Times New Roman" panose="02020603050405020304" pitchFamily="18" charset="0"/>
                </a:rPr>
                <a:t>3      </a:t>
              </a:r>
              <a:r>
                <a:rPr lang="en-US" altLang="zh-CN" sz="2800" dirty="0">
                  <a:latin typeface="Times New Roman" panose="02020603050405020304" pitchFamily="18" charset="0"/>
                  <a:sym typeface="Arial" panose="020B0604020202020204" pitchFamily="34" charset="0"/>
                </a:rPr>
                <a:t>①</a:t>
              </a:r>
              <a:endParaRPr lang="en-US" altLang="zh-CN" sz="2800" dirty="0">
                <a:latin typeface="Times New Roman" panose="02020603050405020304" pitchFamily="18" charset="0"/>
                <a:sym typeface="Wingdings" panose="05000000000000000000" pitchFamily="2" charset="2"/>
              </a:endParaRPr>
            </a:p>
          </p:txBody>
        </p:sp>
      </p:grpSp>
      <p:grpSp>
        <p:nvGrpSpPr>
          <p:cNvPr id="4" name="组合 128029"/>
          <p:cNvGrpSpPr/>
          <p:nvPr/>
        </p:nvGrpSpPr>
        <p:grpSpPr>
          <a:xfrm>
            <a:off x="2657475" y="4491038"/>
            <a:ext cx="5029200" cy="633412"/>
            <a:chOff x="1296" y="1968"/>
            <a:chExt cx="3168" cy="399"/>
          </a:xfrm>
        </p:grpSpPr>
        <p:sp>
          <p:nvSpPr>
            <p:cNvPr id="11290" name="直接连接符 128008"/>
            <p:cNvSpPr/>
            <p:nvPr/>
          </p:nvSpPr>
          <p:spPr>
            <a:xfrm>
              <a:off x="1968" y="1968"/>
              <a:ext cx="0" cy="48"/>
            </a:xfrm>
            <a:prstGeom prst="line">
              <a:avLst/>
            </a:prstGeom>
            <a:ln w="28575" cap="flat" cmpd="sng">
              <a:solidFill>
                <a:schemeClr val="accent1"/>
              </a:solidFill>
              <a:prstDash val="solid"/>
              <a:headEnd type="none" w="med" len="med"/>
              <a:tailEnd type="none" w="med" len="med"/>
            </a:ln>
          </p:spPr>
        </p:sp>
        <p:sp>
          <p:nvSpPr>
            <p:cNvPr id="11291" name="直接连接符 128009"/>
            <p:cNvSpPr/>
            <p:nvPr/>
          </p:nvSpPr>
          <p:spPr>
            <a:xfrm>
              <a:off x="3840" y="1968"/>
              <a:ext cx="0" cy="48"/>
            </a:xfrm>
            <a:prstGeom prst="line">
              <a:avLst/>
            </a:prstGeom>
            <a:ln w="28575" cap="flat" cmpd="sng">
              <a:solidFill>
                <a:schemeClr val="accent1"/>
              </a:solidFill>
              <a:prstDash val="solid"/>
              <a:headEnd type="none" w="med" len="med"/>
              <a:tailEnd type="none" w="med" len="med"/>
            </a:ln>
          </p:spPr>
        </p:sp>
        <p:grpSp>
          <p:nvGrpSpPr>
            <p:cNvPr id="11292" name="组合 128028"/>
            <p:cNvGrpSpPr/>
            <p:nvPr/>
          </p:nvGrpSpPr>
          <p:grpSpPr>
            <a:xfrm>
              <a:off x="1296" y="1977"/>
              <a:ext cx="3168" cy="390"/>
              <a:chOff x="1296" y="1968"/>
              <a:chExt cx="3168" cy="390"/>
            </a:xfrm>
          </p:grpSpPr>
          <p:sp>
            <p:nvSpPr>
              <p:cNvPr id="11293" name="直接连接符 128007"/>
              <p:cNvSpPr/>
              <p:nvPr/>
            </p:nvSpPr>
            <p:spPr>
              <a:xfrm>
                <a:off x="1296" y="2016"/>
                <a:ext cx="3168" cy="0"/>
              </a:xfrm>
              <a:prstGeom prst="line">
                <a:avLst/>
              </a:prstGeom>
              <a:ln w="38100" cap="flat" cmpd="sng">
                <a:solidFill>
                  <a:schemeClr val="tx1"/>
                </a:solidFill>
                <a:prstDash val="solid"/>
                <a:headEnd type="none" w="med" len="med"/>
                <a:tailEnd type="triangle" w="med" len="lg"/>
              </a:ln>
            </p:spPr>
          </p:sp>
          <p:sp>
            <p:nvSpPr>
              <p:cNvPr id="11294" name="直接连接符 128010"/>
              <p:cNvSpPr/>
              <p:nvPr/>
            </p:nvSpPr>
            <p:spPr>
              <a:xfrm>
                <a:off x="2880" y="1968"/>
                <a:ext cx="0" cy="48"/>
              </a:xfrm>
              <a:prstGeom prst="line">
                <a:avLst/>
              </a:prstGeom>
              <a:ln w="28575" cap="flat" cmpd="sng">
                <a:solidFill>
                  <a:schemeClr val="accent1"/>
                </a:solidFill>
                <a:prstDash val="solid"/>
                <a:headEnd type="none" w="med" len="med"/>
                <a:tailEnd type="none" w="med" len="med"/>
              </a:ln>
            </p:spPr>
          </p:sp>
          <p:grpSp>
            <p:nvGrpSpPr>
              <p:cNvPr id="11295" name="组合 128027"/>
              <p:cNvGrpSpPr/>
              <p:nvPr/>
            </p:nvGrpSpPr>
            <p:grpSpPr>
              <a:xfrm>
                <a:off x="1635" y="2019"/>
                <a:ext cx="2493" cy="339"/>
                <a:chOff x="1635" y="2547"/>
                <a:chExt cx="2493" cy="339"/>
              </a:xfrm>
            </p:grpSpPr>
            <p:sp>
              <p:nvSpPr>
                <p:cNvPr id="11296" name="文本框 128011"/>
                <p:cNvSpPr txBox="1"/>
                <p:nvPr/>
              </p:nvSpPr>
              <p:spPr>
                <a:xfrm>
                  <a:off x="2684" y="2547"/>
                  <a:ext cx="392"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800" dirty="0">
                      <a:latin typeface="Times New Roman" panose="02020603050405020304" pitchFamily="18" charset="0"/>
                    </a:rPr>
                    <a:t>0</a:t>
                  </a:r>
                  <a:endParaRPr lang="en-US" altLang="zh-CN" sz="2800" dirty="0">
                    <a:latin typeface="Times New Roman" panose="02020603050405020304" pitchFamily="18" charset="0"/>
                  </a:endParaRPr>
                </a:p>
              </p:txBody>
            </p:sp>
            <p:sp>
              <p:nvSpPr>
                <p:cNvPr id="11297" name="文本框 128012"/>
                <p:cNvSpPr txBox="1"/>
                <p:nvPr/>
              </p:nvSpPr>
              <p:spPr>
                <a:xfrm>
                  <a:off x="1635" y="2560"/>
                  <a:ext cx="588"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800" dirty="0">
                      <a:latin typeface="宋体" panose="02010600030101010101" pitchFamily="2" charset="-122"/>
                    </a:rPr>
                    <a:t>-</a:t>
                  </a:r>
                  <a:r>
                    <a:rPr lang="en-US" altLang="zh-CN" sz="2800" dirty="0">
                      <a:latin typeface="Times New Roman" panose="02020603050405020304" pitchFamily="18" charset="0"/>
                    </a:rPr>
                    <a:t>3</a:t>
                  </a:r>
                  <a:endParaRPr lang="en-US" altLang="zh-CN" sz="2800" dirty="0">
                    <a:latin typeface="Times New Roman" panose="02020603050405020304" pitchFamily="18" charset="0"/>
                  </a:endParaRPr>
                </a:p>
              </p:txBody>
            </p:sp>
            <p:sp>
              <p:nvSpPr>
                <p:cNvPr id="11298" name="文本框 128013"/>
                <p:cNvSpPr txBox="1"/>
                <p:nvPr/>
              </p:nvSpPr>
              <p:spPr>
                <a:xfrm>
                  <a:off x="3588" y="2560"/>
                  <a:ext cx="540"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800" dirty="0">
                      <a:latin typeface="Times New Roman" panose="02020603050405020304" pitchFamily="18" charset="0"/>
                    </a:rPr>
                    <a:t>3</a:t>
                  </a:r>
                  <a:endParaRPr lang="en-US" altLang="zh-CN" sz="2800" dirty="0">
                    <a:latin typeface="Times New Roman" panose="02020603050405020304" pitchFamily="18" charset="0"/>
                  </a:endParaRPr>
                </a:p>
              </p:txBody>
            </p:sp>
          </p:grpSp>
        </p:grpSp>
      </p:grpSp>
      <p:cxnSp>
        <p:nvCxnSpPr>
          <p:cNvPr id="5" name="直接连接符 4"/>
          <p:cNvCxnSpPr/>
          <p:nvPr/>
        </p:nvCxnSpPr>
        <p:spPr>
          <a:xfrm flipV="1">
            <a:off x="3830638" y="4552950"/>
            <a:ext cx="2759075" cy="63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0259" name="圆角矩形标注 1"/>
          <p:cNvSpPr/>
          <p:nvPr/>
        </p:nvSpPr>
        <p:spPr>
          <a:xfrm>
            <a:off x="5387975" y="5014913"/>
            <a:ext cx="1584325" cy="396875"/>
          </a:xfrm>
          <a:prstGeom prst="wedgeRoundRectCallout">
            <a:avLst>
              <a:gd name="adj1" fmla="val -48097"/>
              <a:gd name="adj2" fmla="val -165602"/>
              <a:gd name="adj3" fmla="val 16667"/>
            </a:avLst>
          </a:prstGeom>
          <a:solidFill>
            <a:schemeClr val="bg1"/>
          </a:solidFill>
          <a:ln w="25400" cap="flat" cmpd="sng">
            <a:solidFill>
              <a:schemeClr val="tx1"/>
            </a:solidFill>
            <a:prstDash val="solid"/>
            <a:round/>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400" dirty="0">
                <a:solidFill>
                  <a:srgbClr val="FF0000"/>
                </a:solidFill>
                <a:latin typeface="黑体" panose="02010609060101010101" pitchFamily="49" charset="-122"/>
                <a:ea typeface="黑体" panose="02010609060101010101" pitchFamily="49" charset="-122"/>
              </a:rPr>
              <a:t>公共部分</a:t>
            </a:r>
            <a:endParaRPr lang="zh-CN" altLang="en-US" sz="2400" dirty="0">
              <a:solidFill>
                <a:srgbClr val="FF0000"/>
              </a:solidFill>
              <a:latin typeface="黑体" panose="02010609060101010101" pitchFamily="49" charset="-122"/>
              <a:ea typeface="黑体" panose="02010609060101010101" pitchFamily="49" charset="-122"/>
            </a:endParaRPr>
          </a:p>
        </p:txBody>
      </p:sp>
      <p:grpSp>
        <p:nvGrpSpPr>
          <p:cNvPr id="8" name="组合 8"/>
          <p:cNvGrpSpPr/>
          <p:nvPr/>
        </p:nvGrpSpPr>
        <p:grpSpPr>
          <a:xfrm>
            <a:off x="2940050" y="4229100"/>
            <a:ext cx="3783013" cy="519113"/>
            <a:chOff x="3685" y="5938"/>
            <a:chExt cx="6007" cy="870"/>
          </a:xfrm>
        </p:grpSpPr>
        <p:grpSp>
          <p:nvGrpSpPr>
            <p:cNvPr id="11284" name="组合 7"/>
            <p:cNvGrpSpPr/>
            <p:nvPr/>
          </p:nvGrpSpPr>
          <p:grpSpPr>
            <a:xfrm>
              <a:off x="3685" y="5967"/>
              <a:ext cx="6007" cy="616"/>
              <a:chOff x="1248" y="1632"/>
              <a:chExt cx="2736" cy="288"/>
            </a:xfrm>
          </p:grpSpPr>
          <p:sp>
            <p:nvSpPr>
              <p:cNvPr id="11286" name="直接连接符 8"/>
              <p:cNvSpPr/>
              <p:nvPr/>
            </p:nvSpPr>
            <p:spPr>
              <a:xfrm flipV="1">
                <a:off x="3936" y="1632"/>
                <a:ext cx="0" cy="215"/>
              </a:xfrm>
              <a:prstGeom prst="line">
                <a:avLst/>
              </a:prstGeom>
              <a:ln w="38100" cap="flat" cmpd="sng">
                <a:solidFill>
                  <a:srgbClr val="FF33CC"/>
                </a:solidFill>
                <a:prstDash val="solid"/>
                <a:headEnd type="none" w="med" len="med"/>
                <a:tailEnd type="none" w="med" len="med"/>
              </a:ln>
            </p:spPr>
          </p:sp>
          <p:grpSp>
            <p:nvGrpSpPr>
              <p:cNvPr id="11287" name="组合 9"/>
              <p:cNvGrpSpPr/>
              <p:nvPr/>
            </p:nvGrpSpPr>
            <p:grpSpPr>
              <a:xfrm>
                <a:off x="1248" y="1632"/>
                <a:ext cx="2736" cy="288"/>
                <a:chOff x="1152" y="1776"/>
                <a:chExt cx="2736" cy="288"/>
              </a:xfrm>
            </p:grpSpPr>
            <p:sp>
              <p:nvSpPr>
                <p:cNvPr id="11288" name="直接连接符 10"/>
                <p:cNvSpPr/>
                <p:nvPr/>
              </p:nvSpPr>
              <p:spPr>
                <a:xfrm flipH="1" flipV="1">
                  <a:off x="1152" y="1776"/>
                  <a:ext cx="2688" cy="0"/>
                </a:xfrm>
                <a:prstGeom prst="line">
                  <a:avLst/>
                </a:prstGeom>
                <a:ln w="38100" cap="flat" cmpd="sng">
                  <a:solidFill>
                    <a:srgbClr val="FF33CC"/>
                  </a:solidFill>
                  <a:prstDash val="solid"/>
                  <a:headEnd type="none" w="med" len="med"/>
                  <a:tailEnd type="none" w="med" len="med"/>
                </a:ln>
              </p:spPr>
            </p:sp>
            <p:sp>
              <p:nvSpPr>
                <p:cNvPr id="11289" name="椭圆 11"/>
                <p:cNvSpPr/>
                <p:nvPr/>
              </p:nvSpPr>
              <p:spPr>
                <a:xfrm>
                  <a:off x="3792" y="1968"/>
                  <a:ext cx="96" cy="96"/>
                </a:xfrm>
                <a:prstGeom prst="ellipse">
                  <a:avLst/>
                </a:prstGeom>
                <a:solidFill>
                  <a:srgbClr val="FF0000"/>
                </a:solid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p>
              </p:txBody>
            </p:sp>
          </p:grpSp>
        </p:grpSp>
        <p:sp>
          <p:nvSpPr>
            <p:cNvPr id="11285" name="文本框 2"/>
            <p:cNvSpPr txBox="1"/>
            <p:nvPr/>
          </p:nvSpPr>
          <p:spPr>
            <a:xfrm>
              <a:off x="7425" y="5938"/>
              <a:ext cx="648" cy="87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sym typeface="Arial" panose="020B0604020202020204" pitchFamily="34" charset="0"/>
                </a:rPr>
                <a:t>①</a:t>
              </a:r>
              <a:endParaRPr lang="en-US" altLang="zh-CN" sz="2800" dirty="0">
                <a:latin typeface="Times New Roman" panose="02020603050405020304" pitchFamily="18" charset="0"/>
                <a:sym typeface="Arial" panose="020B0604020202020204" pitchFamily="34" charset="0"/>
              </a:endParaRPr>
            </a:p>
          </p:txBody>
        </p:sp>
      </p:grpSp>
      <p:grpSp>
        <p:nvGrpSpPr>
          <p:cNvPr id="11" name="组合 6"/>
          <p:cNvGrpSpPr/>
          <p:nvPr/>
        </p:nvGrpSpPr>
        <p:grpSpPr>
          <a:xfrm>
            <a:off x="3679825" y="3973513"/>
            <a:ext cx="1660525" cy="650875"/>
            <a:chOff x="4850" y="5440"/>
            <a:chExt cx="2030" cy="1160"/>
          </a:xfrm>
        </p:grpSpPr>
        <p:grpSp>
          <p:nvGrpSpPr>
            <p:cNvPr id="11279" name="组合 12"/>
            <p:cNvGrpSpPr/>
            <p:nvPr/>
          </p:nvGrpSpPr>
          <p:grpSpPr>
            <a:xfrm flipH="1">
              <a:off x="4850" y="5456"/>
              <a:ext cx="2030" cy="1144"/>
              <a:chOff x="960" y="1584"/>
              <a:chExt cx="1056" cy="480"/>
            </a:xfrm>
          </p:grpSpPr>
          <p:sp>
            <p:nvSpPr>
              <p:cNvPr id="11281" name="直接连接符 13"/>
              <p:cNvSpPr/>
              <p:nvPr/>
            </p:nvSpPr>
            <p:spPr>
              <a:xfrm flipH="1" flipV="1">
                <a:off x="960" y="1584"/>
                <a:ext cx="1008" cy="0"/>
              </a:xfrm>
              <a:prstGeom prst="line">
                <a:avLst/>
              </a:prstGeom>
              <a:ln w="38100" cap="flat" cmpd="sng">
                <a:solidFill>
                  <a:srgbClr val="0099FF"/>
                </a:solidFill>
                <a:prstDash val="solid"/>
                <a:headEnd type="none" w="med" len="med"/>
                <a:tailEnd type="none" w="med" len="med"/>
              </a:ln>
            </p:spPr>
          </p:sp>
          <p:sp>
            <p:nvSpPr>
              <p:cNvPr id="11282" name="直接连接符 14"/>
              <p:cNvSpPr/>
              <p:nvPr/>
            </p:nvSpPr>
            <p:spPr>
              <a:xfrm flipV="1">
                <a:off x="1968" y="1584"/>
                <a:ext cx="0" cy="384"/>
              </a:xfrm>
              <a:prstGeom prst="line">
                <a:avLst/>
              </a:prstGeom>
              <a:ln w="38100" cap="flat" cmpd="sng">
                <a:solidFill>
                  <a:srgbClr val="0099FF"/>
                </a:solidFill>
                <a:prstDash val="solid"/>
                <a:headEnd type="none" w="med" len="med"/>
                <a:tailEnd type="none" w="med" len="med"/>
              </a:ln>
            </p:spPr>
          </p:sp>
          <p:sp>
            <p:nvSpPr>
              <p:cNvPr id="11283" name="椭圆 15"/>
              <p:cNvSpPr/>
              <p:nvPr/>
            </p:nvSpPr>
            <p:spPr>
              <a:xfrm>
                <a:off x="1920" y="1968"/>
                <a:ext cx="96" cy="96"/>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p>
            </p:txBody>
          </p:sp>
        </p:grpSp>
        <p:sp>
          <p:nvSpPr>
            <p:cNvPr id="11280" name="文本框 3"/>
            <p:cNvSpPr txBox="1"/>
            <p:nvPr/>
          </p:nvSpPr>
          <p:spPr>
            <a:xfrm>
              <a:off x="5633" y="5440"/>
              <a:ext cx="648" cy="92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dirty="0">
                  <a:latin typeface="Times New Roman" panose="02020603050405020304" pitchFamily="18" charset="0"/>
                  <a:sym typeface="Arial" panose="020B0604020202020204" pitchFamily="34" charset="0"/>
                </a:rPr>
                <a:t>②</a:t>
              </a:r>
              <a:endParaRPr lang="en-US" altLang="zh-CN" sz="2800" dirty="0">
                <a:latin typeface="Times New Roman" panose="02020603050405020304" pitchFamily="18" charset="0"/>
                <a:sym typeface="Arial" panose="020B0604020202020204" pitchFamily="34" charset="0"/>
              </a:endParaRPr>
            </a:p>
          </p:txBody>
        </p:sp>
      </p:grpSp>
      <p:grpSp>
        <p:nvGrpSpPr>
          <p:cNvPr id="11276" name="组合 17"/>
          <p:cNvGrpSpPr/>
          <p:nvPr/>
        </p:nvGrpSpPr>
        <p:grpSpPr>
          <a:xfrm>
            <a:off x="296863" y="1144588"/>
            <a:ext cx="1819275" cy="522287"/>
            <a:chOff x="-1" y="0"/>
            <a:chExt cx="3456456" cy="501091"/>
          </a:xfrm>
        </p:grpSpPr>
        <p:sp>
          <p:nvSpPr>
            <p:cNvPr id="11277" name="圆角矩形 31"/>
            <p:cNvSpPr/>
            <p:nvPr/>
          </p:nvSpPr>
          <p:spPr>
            <a:xfrm>
              <a:off x="-1" y="0"/>
              <a:ext cx="3420378" cy="46939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endParaRPr lang="zh-CN" altLang="en-US" sz="2400" b="1" dirty="0">
                <a:solidFill>
                  <a:srgbClr val="000000"/>
                </a:solidFill>
                <a:latin typeface="宋体" panose="02010600030101010101" pitchFamily="2" charset="-122"/>
                <a:sym typeface="宋体" panose="02010600030101010101" pitchFamily="2" charset="-122"/>
              </a:endParaRPr>
            </a:p>
          </p:txBody>
        </p:sp>
        <p:sp>
          <p:nvSpPr>
            <p:cNvPr id="11278" name="文本框 19"/>
            <p:cNvSpPr/>
            <p:nvPr/>
          </p:nvSpPr>
          <p:spPr>
            <a:xfrm>
              <a:off x="70828" y="0"/>
              <a:ext cx="3385627" cy="50109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sym typeface="微软雅黑" panose="020B0503020204020204" charset="-122"/>
                </a:rPr>
                <a:t>合作探究</a:t>
              </a:r>
              <a:endParaRPr lang="zh-CN" altLang="en-US" sz="2800" b="1" dirty="0">
                <a:latin typeface="微软雅黑" panose="020B0503020204020204" charset="-122"/>
                <a:ea typeface="微软雅黑" panose="020B0503020204020204" charset="-122"/>
                <a:sym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0259"/>
                                        </p:tgtEl>
                                        <p:attrNameLst>
                                          <p:attrName>style.visibility</p:attrName>
                                        </p:attrNameLst>
                                      </p:cBhvr>
                                      <p:to>
                                        <p:strVal val="visible"/>
                                      </p:to>
                                    </p:set>
                                    <p:anim calcmode="lin" valueType="num">
                                      <p:cBhvr>
                                        <p:cTn id="22" dur="500" fill="hold"/>
                                        <p:tgtEl>
                                          <p:spTgt spid="10259"/>
                                        </p:tgtEl>
                                        <p:attrNameLst>
                                          <p:attrName>ppt_x</p:attrName>
                                        </p:attrNameLst>
                                      </p:cBhvr>
                                      <p:tavLst>
                                        <p:tav tm="0">
                                          <p:val>
                                            <p:strVal val="#ppt_x"/>
                                          </p:val>
                                        </p:tav>
                                        <p:tav tm="100000">
                                          <p:val>
                                            <p:strVal val="#ppt_x"/>
                                          </p:val>
                                        </p:tav>
                                      </p:tavLst>
                                    </p:anim>
                                    <p:anim calcmode="lin" valueType="num">
                                      <p:cBhvr>
                                        <p:cTn id="23" dur="500" fill="hold"/>
                                        <p:tgtEl>
                                          <p:spTgt spid="10259"/>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2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edge">
                                      <p:cBhvr>
                                        <p:cTn id="27" dur="2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177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97" grpId="0"/>
      <p:bldP spid="10259"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73" name="Text Box 2"/>
          <p:cNvSpPr txBox="1"/>
          <p:nvPr/>
        </p:nvSpPr>
        <p:spPr>
          <a:xfrm>
            <a:off x="561975" y="685800"/>
            <a:ext cx="8220075" cy="1371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0000"/>
              </a:lnSpc>
              <a:spcBef>
                <a:spcPct val="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问题</a:t>
            </a:r>
            <a:r>
              <a:rPr lang="en-US" altLang="zh-CN" sz="2800" dirty="0">
                <a:solidFill>
                  <a:srgbClr val="3C8C93"/>
                </a:solidFill>
                <a:latin typeface="Times New Roman" panose="02020603050405020304" pitchFamily="18" charset="0"/>
                <a:ea typeface="黑体" panose="02010609060101010101" pitchFamily="49" charset="-122"/>
              </a:rPr>
              <a:t>2</a:t>
            </a:r>
            <a:r>
              <a:rPr lang="zh-CN" altLang="en-US" sz="2800" dirty="0">
                <a:solidFill>
                  <a:srgbClr val="3C8C93"/>
                </a:solidFill>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解由两个一元一次不等式组成的不等式组，在取各不等式的解的公共部分时，有几种不同情况</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2" name="Group 7"/>
          <p:cNvGrpSpPr/>
          <p:nvPr/>
        </p:nvGrpSpPr>
        <p:grpSpPr>
          <a:xfrm>
            <a:off x="4795838" y="2341563"/>
            <a:ext cx="3744912" cy="928687"/>
            <a:chOff x="3106" y="1425"/>
            <a:chExt cx="2359" cy="585"/>
          </a:xfrm>
        </p:grpSpPr>
        <p:grpSp>
          <p:nvGrpSpPr>
            <p:cNvPr id="12360" name="Group 8"/>
            <p:cNvGrpSpPr/>
            <p:nvPr/>
          </p:nvGrpSpPr>
          <p:grpSpPr>
            <a:xfrm>
              <a:off x="3106" y="1686"/>
              <a:ext cx="2359" cy="324"/>
              <a:chOff x="1973" y="1434"/>
              <a:chExt cx="2359" cy="324"/>
            </a:xfrm>
          </p:grpSpPr>
          <p:grpSp>
            <p:nvGrpSpPr>
              <p:cNvPr id="12370" name="Group 9"/>
              <p:cNvGrpSpPr/>
              <p:nvPr/>
            </p:nvGrpSpPr>
            <p:grpSpPr>
              <a:xfrm>
                <a:off x="1973" y="1434"/>
                <a:ext cx="2359" cy="45"/>
                <a:chOff x="2925" y="3884"/>
                <a:chExt cx="1951" cy="45"/>
              </a:xfrm>
            </p:grpSpPr>
            <p:sp>
              <p:nvSpPr>
                <p:cNvPr id="12372" name="Line 10"/>
                <p:cNvSpPr/>
                <p:nvPr/>
              </p:nvSpPr>
              <p:spPr>
                <a:xfrm>
                  <a:off x="2925" y="3929"/>
                  <a:ext cx="1951" cy="0"/>
                </a:xfrm>
                <a:prstGeom prst="line">
                  <a:avLst/>
                </a:prstGeom>
                <a:ln w="38100" cap="flat" cmpd="sng">
                  <a:solidFill>
                    <a:srgbClr val="000000"/>
                  </a:solidFill>
                  <a:prstDash val="solid"/>
                  <a:headEnd type="none" w="med" len="med"/>
                  <a:tailEnd type="triangle" w="med" len="med"/>
                </a:ln>
              </p:spPr>
            </p:sp>
            <p:sp>
              <p:nvSpPr>
                <p:cNvPr id="12373" name="Line 11"/>
                <p:cNvSpPr/>
                <p:nvPr/>
              </p:nvSpPr>
              <p:spPr>
                <a:xfrm flipV="1">
                  <a:off x="3787" y="3884"/>
                  <a:ext cx="0" cy="45"/>
                </a:xfrm>
                <a:prstGeom prst="line">
                  <a:avLst/>
                </a:prstGeom>
                <a:ln w="38100" cap="flat" cmpd="sng">
                  <a:solidFill>
                    <a:srgbClr val="000000"/>
                  </a:solidFill>
                  <a:prstDash val="solid"/>
                  <a:headEnd type="none" w="med" len="med"/>
                  <a:tailEnd type="none" w="med" len="med"/>
                </a:ln>
              </p:spPr>
            </p:sp>
            <p:sp>
              <p:nvSpPr>
                <p:cNvPr id="12374" name="Line 12"/>
                <p:cNvSpPr/>
                <p:nvPr/>
              </p:nvSpPr>
              <p:spPr>
                <a:xfrm flipV="1">
                  <a:off x="3515" y="3884"/>
                  <a:ext cx="0" cy="45"/>
                </a:xfrm>
                <a:prstGeom prst="line">
                  <a:avLst/>
                </a:prstGeom>
                <a:ln w="38100" cap="flat" cmpd="sng">
                  <a:solidFill>
                    <a:srgbClr val="000000"/>
                  </a:solidFill>
                  <a:prstDash val="solid"/>
                  <a:headEnd type="none" w="med" len="med"/>
                  <a:tailEnd type="none" w="med" len="med"/>
                </a:ln>
              </p:spPr>
            </p:sp>
            <p:sp>
              <p:nvSpPr>
                <p:cNvPr id="12375" name="Line 13"/>
                <p:cNvSpPr/>
                <p:nvPr/>
              </p:nvSpPr>
              <p:spPr>
                <a:xfrm flipV="1">
                  <a:off x="3243" y="3884"/>
                  <a:ext cx="0" cy="45"/>
                </a:xfrm>
                <a:prstGeom prst="line">
                  <a:avLst/>
                </a:prstGeom>
                <a:ln w="38100" cap="flat" cmpd="sng">
                  <a:solidFill>
                    <a:srgbClr val="000000"/>
                  </a:solidFill>
                  <a:prstDash val="solid"/>
                  <a:headEnd type="none" w="med" len="med"/>
                  <a:tailEnd type="none" w="med" len="med"/>
                </a:ln>
              </p:spPr>
            </p:sp>
            <p:sp>
              <p:nvSpPr>
                <p:cNvPr id="12376" name="Line 14"/>
                <p:cNvSpPr/>
                <p:nvPr/>
              </p:nvSpPr>
              <p:spPr>
                <a:xfrm flipV="1">
                  <a:off x="4059" y="3884"/>
                  <a:ext cx="0" cy="45"/>
                </a:xfrm>
                <a:prstGeom prst="line">
                  <a:avLst/>
                </a:prstGeom>
                <a:ln w="38100" cap="flat" cmpd="sng">
                  <a:solidFill>
                    <a:srgbClr val="000000"/>
                  </a:solidFill>
                  <a:prstDash val="solid"/>
                  <a:headEnd type="none" w="med" len="med"/>
                  <a:tailEnd type="none" w="med" len="med"/>
                </a:ln>
              </p:spPr>
            </p:sp>
            <p:sp>
              <p:nvSpPr>
                <p:cNvPr id="12377" name="Line 15"/>
                <p:cNvSpPr/>
                <p:nvPr/>
              </p:nvSpPr>
              <p:spPr>
                <a:xfrm flipV="1">
                  <a:off x="4332" y="3884"/>
                  <a:ext cx="0" cy="45"/>
                </a:xfrm>
                <a:prstGeom prst="line">
                  <a:avLst/>
                </a:prstGeom>
                <a:ln w="38100" cap="flat" cmpd="sng">
                  <a:solidFill>
                    <a:srgbClr val="000000"/>
                  </a:solidFill>
                  <a:prstDash val="solid"/>
                  <a:headEnd type="none" w="med" len="med"/>
                  <a:tailEnd type="none" w="med" len="med"/>
                </a:ln>
              </p:spPr>
            </p:sp>
          </p:grpSp>
          <p:sp>
            <p:nvSpPr>
              <p:cNvPr id="119824" name="Text Box 16"/>
              <p:cNvSpPr txBox="1">
                <a:spLocks noChangeArrowheads="1"/>
              </p:cNvSpPr>
              <p:nvPr/>
            </p:nvSpPr>
            <p:spPr bwMode="auto">
              <a:xfrm>
                <a:off x="2092" y="1470"/>
                <a:ext cx="2003" cy="288"/>
              </a:xfrm>
              <a:prstGeom prst="rect">
                <a:avLst/>
              </a:prstGeom>
              <a:noFill/>
              <a:ln w="38100">
                <a:noFill/>
                <a:miter lim="800000"/>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a</a:t>
                </a:r>
                <a:r>
                  <a:rPr kumimoji="0" lang="en-US"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b</a:t>
                </a:r>
                <a:endPar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endParaRPr>
              </a:p>
            </p:txBody>
          </p:sp>
        </p:grpSp>
        <p:grpSp>
          <p:nvGrpSpPr>
            <p:cNvPr id="12361" name="Group 17"/>
            <p:cNvGrpSpPr/>
            <p:nvPr/>
          </p:nvGrpSpPr>
          <p:grpSpPr>
            <a:xfrm flipH="1">
              <a:off x="3264" y="1425"/>
              <a:ext cx="1582" cy="340"/>
              <a:chOff x="1286" y="572"/>
              <a:chExt cx="1685" cy="340"/>
            </a:xfrm>
          </p:grpSpPr>
          <p:sp>
            <p:nvSpPr>
              <p:cNvPr id="8278" name="Oval 18"/>
              <p:cNvSpPr/>
              <p:nvPr/>
            </p:nvSpPr>
            <p:spPr>
              <a:xfrm>
                <a:off x="1286" y="829"/>
                <a:ext cx="91" cy="83"/>
              </a:xfrm>
              <a:prstGeom prst="ellipse">
                <a:avLst/>
              </a:prstGeom>
              <a:solidFill>
                <a:schemeClr val="accent5"/>
              </a:solidFill>
              <a:ln w="38100" cap="flat" cmpd="sng">
                <a:solidFill>
                  <a:srgbClr val="0066FF"/>
                </a:solidFill>
                <a:prstDash val="soli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1">
                  <a:ln>
                    <a:noFill/>
                  </a:ln>
                  <a:solidFill>
                    <a:schemeClr val="tx1"/>
                  </a:solidFill>
                  <a:effectLst/>
                  <a:uLnTx/>
                  <a:uFillTx/>
                  <a:latin typeface="Times New Roman" panose="02020603050405020304" pitchFamily="18" charset="0"/>
                  <a:ea typeface="华文隶书" pitchFamily="2" charset="-122"/>
                  <a:cs typeface="+mn-cs"/>
                </a:endParaRPr>
              </a:p>
            </p:txBody>
          </p:sp>
          <p:grpSp>
            <p:nvGrpSpPr>
              <p:cNvPr id="12367" name="Group 19"/>
              <p:cNvGrpSpPr/>
              <p:nvPr/>
            </p:nvGrpSpPr>
            <p:grpSpPr>
              <a:xfrm>
                <a:off x="1326" y="572"/>
                <a:ext cx="1645" cy="246"/>
                <a:chOff x="3736" y="2614"/>
                <a:chExt cx="862" cy="136"/>
              </a:xfrm>
            </p:grpSpPr>
            <p:sp>
              <p:nvSpPr>
                <p:cNvPr id="12368" name="Line 20"/>
                <p:cNvSpPr/>
                <p:nvPr/>
              </p:nvSpPr>
              <p:spPr>
                <a:xfrm flipV="1">
                  <a:off x="3742" y="2614"/>
                  <a:ext cx="0" cy="136"/>
                </a:xfrm>
                <a:prstGeom prst="line">
                  <a:avLst/>
                </a:prstGeom>
                <a:ln w="38100" cap="flat" cmpd="sng">
                  <a:solidFill>
                    <a:srgbClr val="0066FF"/>
                  </a:solidFill>
                  <a:prstDash val="solid"/>
                  <a:headEnd type="none" w="med" len="med"/>
                  <a:tailEnd type="none" w="med" len="med"/>
                </a:ln>
              </p:spPr>
            </p:sp>
            <p:sp>
              <p:nvSpPr>
                <p:cNvPr id="12369" name="Line 21"/>
                <p:cNvSpPr/>
                <p:nvPr/>
              </p:nvSpPr>
              <p:spPr>
                <a:xfrm>
                  <a:off x="3736" y="2617"/>
                  <a:ext cx="862" cy="0"/>
                </a:xfrm>
                <a:prstGeom prst="line">
                  <a:avLst/>
                </a:prstGeom>
                <a:ln w="38100" cap="flat" cmpd="sng">
                  <a:solidFill>
                    <a:srgbClr val="0066FF"/>
                  </a:solidFill>
                  <a:prstDash val="solid"/>
                  <a:headEnd type="none" w="med" len="med"/>
                  <a:tailEnd type="none" w="med" len="med"/>
                </a:ln>
              </p:spPr>
            </p:sp>
          </p:grpSp>
        </p:grpSp>
        <p:grpSp>
          <p:nvGrpSpPr>
            <p:cNvPr id="12362" name="Group 24"/>
            <p:cNvGrpSpPr/>
            <p:nvPr/>
          </p:nvGrpSpPr>
          <p:grpSpPr>
            <a:xfrm flipH="1">
              <a:off x="3147" y="1525"/>
              <a:ext cx="677" cy="178"/>
              <a:chOff x="3735" y="2614"/>
              <a:chExt cx="862" cy="136"/>
            </a:xfrm>
          </p:grpSpPr>
          <p:sp>
            <p:nvSpPr>
              <p:cNvPr id="12364" name="Line 25"/>
              <p:cNvSpPr/>
              <p:nvPr/>
            </p:nvSpPr>
            <p:spPr>
              <a:xfrm flipV="1">
                <a:off x="3742" y="2614"/>
                <a:ext cx="0" cy="136"/>
              </a:xfrm>
              <a:prstGeom prst="line">
                <a:avLst/>
              </a:prstGeom>
              <a:ln w="38100" cap="flat" cmpd="sng">
                <a:solidFill>
                  <a:srgbClr val="FF0000"/>
                </a:solidFill>
                <a:prstDash val="solid"/>
                <a:headEnd type="none" w="med" len="med"/>
                <a:tailEnd type="none" w="med" len="med"/>
              </a:ln>
            </p:spPr>
          </p:sp>
          <p:sp>
            <p:nvSpPr>
              <p:cNvPr id="12365" name="Line 26"/>
              <p:cNvSpPr/>
              <p:nvPr/>
            </p:nvSpPr>
            <p:spPr>
              <a:xfrm>
                <a:off x="3735" y="2618"/>
                <a:ext cx="862" cy="0"/>
              </a:xfrm>
              <a:prstGeom prst="line">
                <a:avLst/>
              </a:prstGeom>
              <a:ln w="38100" cap="flat" cmpd="sng">
                <a:solidFill>
                  <a:srgbClr val="FF0000"/>
                </a:solidFill>
                <a:prstDash val="solid"/>
                <a:headEnd type="none" w="med" len="med"/>
                <a:tailEnd type="none" w="med" len="med"/>
              </a:ln>
            </p:spPr>
          </p:sp>
        </p:grpSp>
        <p:sp>
          <p:nvSpPr>
            <p:cNvPr id="12363" name="Oval 28"/>
            <p:cNvSpPr/>
            <p:nvPr/>
          </p:nvSpPr>
          <p:spPr>
            <a:xfrm>
              <a:off x="3778" y="1694"/>
              <a:ext cx="91" cy="80"/>
            </a:xfrm>
            <a:prstGeom prst="ellipse">
              <a:avLst/>
            </a:prstGeom>
            <a:solidFill>
              <a:srgbClr val="FFFFFF"/>
            </a:solidFill>
            <a:ln w="38100"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华文隶书" pitchFamily="2" charset="-122"/>
              </a:endParaRPr>
            </a:p>
          </p:txBody>
        </p:sp>
      </p:grpSp>
      <p:grpSp>
        <p:nvGrpSpPr>
          <p:cNvPr id="11" name="Group 29"/>
          <p:cNvGrpSpPr/>
          <p:nvPr/>
        </p:nvGrpSpPr>
        <p:grpSpPr>
          <a:xfrm>
            <a:off x="528638" y="2341563"/>
            <a:ext cx="3744912" cy="1003300"/>
            <a:chOff x="249" y="1458"/>
            <a:chExt cx="2359" cy="632"/>
          </a:xfrm>
        </p:grpSpPr>
        <p:grpSp>
          <p:nvGrpSpPr>
            <p:cNvPr id="12343" name="Group 32"/>
            <p:cNvGrpSpPr/>
            <p:nvPr/>
          </p:nvGrpSpPr>
          <p:grpSpPr>
            <a:xfrm>
              <a:off x="1947" y="1525"/>
              <a:ext cx="635" cy="190"/>
              <a:chOff x="3735" y="2614"/>
              <a:chExt cx="862" cy="136"/>
            </a:xfrm>
          </p:grpSpPr>
          <p:sp>
            <p:nvSpPr>
              <p:cNvPr id="12358" name="Line 33"/>
              <p:cNvSpPr/>
              <p:nvPr/>
            </p:nvSpPr>
            <p:spPr>
              <a:xfrm flipV="1">
                <a:off x="3742" y="2614"/>
                <a:ext cx="0" cy="136"/>
              </a:xfrm>
              <a:prstGeom prst="line">
                <a:avLst/>
              </a:prstGeom>
              <a:ln w="38100" cap="flat" cmpd="sng">
                <a:solidFill>
                  <a:srgbClr val="FF0000"/>
                </a:solidFill>
                <a:prstDash val="solid"/>
                <a:headEnd type="none" w="med" len="med"/>
                <a:tailEnd type="none" w="med" len="med"/>
              </a:ln>
            </p:spPr>
          </p:sp>
          <p:sp>
            <p:nvSpPr>
              <p:cNvPr id="12359" name="Line 34"/>
              <p:cNvSpPr/>
              <p:nvPr/>
            </p:nvSpPr>
            <p:spPr>
              <a:xfrm>
                <a:off x="3735" y="2618"/>
                <a:ext cx="862" cy="0"/>
              </a:xfrm>
              <a:prstGeom prst="line">
                <a:avLst/>
              </a:prstGeom>
              <a:ln w="38100" cap="flat" cmpd="sng">
                <a:solidFill>
                  <a:srgbClr val="FF0000"/>
                </a:solidFill>
                <a:prstDash val="solid"/>
                <a:headEnd type="none" w="med" len="med"/>
                <a:tailEnd type="none" w="med" len="med"/>
              </a:ln>
            </p:spPr>
          </p:sp>
        </p:grpSp>
        <p:grpSp>
          <p:nvGrpSpPr>
            <p:cNvPr id="12344" name="Group 37"/>
            <p:cNvGrpSpPr/>
            <p:nvPr/>
          </p:nvGrpSpPr>
          <p:grpSpPr>
            <a:xfrm>
              <a:off x="957" y="1458"/>
              <a:ext cx="1645" cy="246"/>
              <a:chOff x="3739" y="2614"/>
              <a:chExt cx="862" cy="136"/>
            </a:xfrm>
          </p:grpSpPr>
          <p:sp>
            <p:nvSpPr>
              <p:cNvPr id="12356" name="Line 38"/>
              <p:cNvSpPr/>
              <p:nvPr/>
            </p:nvSpPr>
            <p:spPr>
              <a:xfrm flipV="1">
                <a:off x="3742" y="2614"/>
                <a:ext cx="0" cy="136"/>
              </a:xfrm>
              <a:prstGeom prst="line">
                <a:avLst/>
              </a:prstGeom>
              <a:ln w="38100" cap="flat" cmpd="sng">
                <a:solidFill>
                  <a:srgbClr val="0066FF"/>
                </a:solidFill>
                <a:prstDash val="solid"/>
                <a:headEnd type="none" w="med" len="med"/>
                <a:tailEnd type="none" w="med" len="med"/>
              </a:ln>
            </p:spPr>
          </p:sp>
          <p:sp>
            <p:nvSpPr>
              <p:cNvPr id="12357" name="Line 39"/>
              <p:cNvSpPr/>
              <p:nvPr/>
            </p:nvSpPr>
            <p:spPr>
              <a:xfrm>
                <a:off x="3739" y="2617"/>
                <a:ext cx="862" cy="0"/>
              </a:xfrm>
              <a:prstGeom prst="line">
                <a:avLst/>
              </a:prstGeom>
              <a:ln w="38100" cap="flat" cmpd="sng">
                <a:solidFill>
                  <a:srgbClr val="0066FF"/>
                </a:solidFill>
                <a:prstDash val="solid"/>
                <a:headEnd type="none" w="med" len="med"/>
                <a:tailEnd type="none" w="med" len="med"/>
              </a:ln>
            </p:spPr>
          </p:sp>
        </p:grpSp>
        <p:grpSp>
          <p:nvGrpSpPr>
            <p:cNvPr id="12345" name="Group 40"/>
            <p:cNvGrpSpPr/>
            <p:nvPr/>
          </p:nvGrpSpPr>
          <p:grpSpPr>
            <a:xfrm>
              <a:off x="249" y="1711"/>
              <a:ext cx="2359" cy="379"/>
              <a:chOff x="1973" y="1434"/>
              <a:chExt cx="2359" cy="379"/>
            </a:xfrm>
          </p:grpSpPr>
          <p:grpSp>
            <p:nvGrpSpPr>
              <p:cNvPr id="12348" name="Group 41"/>
              <p:cNvGrpSpPr/>
              <p:nvPr/>
            </p:nvGrpSpPr>
            <p:grpSpPr>
              <a:xfrm>
                <a:off x="1973" y="1434"/>
                <a:ext cx="2359" cy="45"/>
                <a:chOff x="2925" y="3884"/>
                <a:chExt cx="1951" cy="45"/>
              </a:xfrm>
            </p:grpSpPr>
            <p:sp>
              <p:nvSpPr>
                <p:cNvPr id="12350" name="Line 42"/>
                <p:cNvSpPr/>
                <p:nvPr/>
              </p:nvSpPr>
              <p:spPr>
                <a:xfrm>
                  <a:off x="2925" y="3929"/>
                  <a:ext cx="1951" cy="0"/>
                </a:xfrm>
                <a:prstGeom prst="line">
                  <a:avLst/>
                </a:prstGeom>
                <a:ln w="38100" cap="flat" cmpd="sng">
                  <a:solidFill>
                    <a:srgbClr val="000000"/>
                  </a:solidFill>
                  <a:prstDash val="solid"/>
                  <a:headEnd type="none" w="med" len="med"/>
                  <a:tailEnd type="triangle" w="med" len="med"/>
                </a:ln>
              </p:spPr>
            </p:sp>
            <p:sp>
              <p:nvSpPr>
                <p:cNvPr id="12351" name="Line 43"/>
                <p:cNvSpPr/>
                <p:nvPr/>
              </p:nvSpPr>
              <p:spPr>
                <a:xfrm flipV="1">
                  <a:off x="3787" y="3884"/>
                  <a:ext cx="0" cy="45"/>
                </a:xfrm>
                <a:prstGeom prst="line">
                  <a:avLst/>
                </a:prstGeom>
                <a:ln w="38100" cap="flat" cmpd="sng">
                  <a:solidFill>
                    <a:srgbClr val="000000"/>
                  </a:solidFill>
                  <a:prstDash val="solid"/>
                  <a:headEnd type="none" w="med" len="med"/>
                  <a:tailEnd type="none" w="med" len="med"/>
                </a:ln>
              </p:spPr>
            </p:sp>
            <p:sp>
              <p:nvSpPr>
                <p:cNvPr id="12352" name="Line 44"/>
                <p:cNvSpPr/>
                <p:nvPr/>
              </p:nvSpPr>
              <p:spPr>
                <a:xfrm flipV="1">
                  <a:off x="3515" y="3884"/>
                  <a:ext cx="0" cy="45"/>
                </a:xfrm>
                <a:prstGeom prst="line">
                  <a:avLst/>
                </a:prstGeom>
                <a:ln w="38100" cap="flat" cmpd="sng">
                  <a:solidFill>
                    <a:srgbClr val="000000"/>
                  </a:solidFill>
                  <a:prstDash val="solid"/>
                  <a:headEnd type="none" w="med" len="med"/>
                  <a:tailEnd type="none" w="med" len="med"/>
                </a:ln>
              </p:spPr>
            </p:sp>
            <p:sp>
              <p:nvSpPr>
                <p:cNvPr id="12353" name="Line 45"/>
                <p:cNvSpPr/>
                <p:nvPr/>
              </p:nvSpPr>
              <p:spPr>
                <a:xfrm flipV="1">
                  <a:off x="3243" y="3884"/>
                  <a:ext cx="0" cy="45"/>
                </a:xfrm>
                <a:prstGeom prst="line">
                  <a:avLst/>
                </a:prstGeom>
                <a:ln w="38100" cap="flat" cmpd="sng">
                  <a:solidFill>
                    <a:srgbClr val="000000"/>
                  </a:solidFill>
                  <a:prstDash val="solid"/>
                  <a:headEnd type="none" w="med" len="med"/>
                  <a:tailEnd type="none" w="med" len="med"/>
                </a:ln>
              </p:spPr>
            </p:sp>
            <p:sp>
              <p:nvSpPr>
                <p:cNvPr id="12354" name="Line 46"/>
                <p:cNvSpPr/>
                <p:nvPr/>
              </p:nvSpPr>
              <p:spPr>
                <a:xfrm flipV="1">
                  <a:off x="4059" y="3884"/>
                  <a:ext cx="0" cy="45"/>
                </a:xfrm>
                <a:prstGeom prst="line">
                  <a:avLst/>
                </a:prstGeom>
                <a:ln w="38100" cap="flat" cmpd="sng">
                  <a:solidFill>
                    <a:srgbClr val="000000"/>
                  </a:solidFill>
                  <a:prstDash val="solid"/>
                  <a:headEnd type="none" w="med" len="med"/>
                  <a:tailEnd type="none" w="med" len="med"/>
                </a:ln>
              </p:spPr>
            </p:sp>
            <p:sp>
              <p:nvSpPr>
                <p:cNvPr id="12355" name="Line 47"/>
                <p:cNvSpPr/>
                <p:nvPr/>
              </p:nvSpPr>
              <p:spPr>
                <a:xfrm flipV="1">
                  <a:off x="4332" y="3884"/>
                  <a:ext cx="0" cy="45"/>
                </a:xfrm>
                <a:prstGeom prst="line">
                  <a:avLst/>
                </a:prstGeom>
                <a:ln w="38100" cap="flat" cmpd="sng">
                  <a:solidFill>
                    <a:srgbClr val="000000"/>
                  </a:solidFill>
                  <a:prstDash val="solid"/>
                  <a:headEnd type="none" w="med" len="med"/>
                  <a:tailEnd type="none" w="med" len="med"/>
                </a:ln>
              </p:spPr>
            </p:sp>
          </p:grpSp>
          <p:sp>
            <p:nvSpPr>
              <p:cNvPr id="119856" name="Text Box 48"/>
              <p:cNvSpPr txBox="1">
                <a:spLocks noChangeArrowheads="1"/>
              </p:cNvSpPr>
              <p:nvPr/>
            </p:nvSpPr>
            <p:spPr bwMode="auto">
              <a:xfrm>
                <a:off x="2102" y="1525"/>
                <a:ext cx="2003" cy="288"/>
              </a:xfrm>
              <a:prstGeom prst="rect">
                <a:avLst/>
              </a:prstGeom>
              <a:noFill/>
              <a:ln w="38100">
                <a:noFill/>
                <a:miter lim="800000"/>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a </a:t>
                </a:r>
                <a:r>
                  <a:rPr kumimoji="0" lang="en-US"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b</a:t>
                </a:r>
                <a:endPar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endParaRPr>
              </a:p>
            </p:txBody>
          </p:sp>
        </p:grpSp>
        <p:sp>
          <p:nvSpPr>
            <p:cNvPr id="12346" name="Oval 49"/>
            <p:cNvSpPr/>
            <p:nvPr/>
          </p:nvSpPr>
          <p:spPr>
            <a:xfrm>
              <a:off x="917" y="1706"/>
              <a:ext cx="91" cy="91"/>
            </a:xfrm>
            <a:prstGeom prst="ellipse">
              <a:avLst/>
            </a:prstGeom>
            <a:solidFill>
              <a:srgbClr val="FFFFFF"/>
            </a:solidFill>
            <a:ln w="38100" cap="flat" cmpd="sng">
              <a:solidFill>
                <a:srgbClr val="0066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华文隶书" pitchFamily="2" charset="-122"/>
              </a:endParaRPr>
            </a:p>
          </p:txBody>
        </p:sp>
        <p:sp>
          <p:nvSpPr>
            <p:cNvPr id="12347" name="Oval 50"/>
            <p:cNvSpPr/>
            <p:nvPr/>
          </p:nvSpPr>
          <p:spPr>
            <a:xfrm>
              <a:off x="1896" y="1698"/>
              <a:ext cx="105" cy="92"/>
            </a:xfrm>
            <a:prstGeom prst="ellipse">
              <a:avLst/>
            </a:prstGeom>
            <a:solidFill>
              <a:srgbClr val="FFFFFF"/>
            </a:solidFill>
            <a:ln w="38100"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华文隶书" pitchFamily="2" charset="-122"/>
              </a:endParaRPr>
            </a:p>
          </p:txBody>
        </p:sp>
      </p:grpSp>
      <p:grpSp>
        <p:nvGrpSpPr>
          <p:cNvPr id="16" name="Group 54"/>
          <p:cNvGrpSpPr/>
          <p:nvPr/>
        </p:nvGrpSpPr>
        <p:grpSpPr>
          <a:xfrm>
            <a:off x="4670425" y="4446588"/>
            <a:ext cx="3836988" cy="1025525"/>
            <a:chOff x="521" y="3260"/>
            <a:chExt cx="2416" cy="646"/>
          </a:xfrm>
        </p:grpSpPr>
        <p:grpSp>
          <p:nvGrpSpPr>
            <p:cNvPr id="12322" name="Group 55"/>
            <p:cNvGrpSpPr/>
            <p:nvPr/>
          </p:nvGrpSpPr>
          <p:grpSpPr>
            <a:xfrm>
              <a:off x="521" y="3260"/>
              <a:ext cx="2416" cy="646"/>
              <a:chOff x="385" y="3057"/>
              <a:chExt cx="2416" cy="647"/>
            </a:xfrm>
          </p:grpSpPr>
          <p:grpSp>
            <p:nvGrpSpPr>
              <p:cNvPr id="12324" name="Group 56"/>
              <p:cNvGrpSpPr/>
              <p:nvPr/>
            </p:nvGrpSpPr>
            <p:grpSpPr>
              <a:xfrm>
                <a:off x="385" y="3385"/>
                <a:ext cx="2359" cy="319"/>
                <a:chOff x="1973" y="1434"/>
                <a:chExt cx="2359" cy="319"/>
              </a:xfrm>
            </p:grpSpPr>
            <p:grpSp>
              <p:nvGrpSpPr>
                <p:cNvPr id="12335" name="Group 57"/>
                <p:cNvGrpSpPr/>
                <p:nvPr/>
              </p:nvGrpSpPr>
              <p:grpSpPr>
                <a:xfrm>
                  <a:off x="1973" y="1434"/>
                  <a:ext cx="2359" cy="45"/>
                  <a:chOff x="2925" y="3884"/>
                  <a:chExt cx="1951" cy="45"/>
                </a:xfrm>
              </p:grpSpPr>
              <p:sp>
                <p:nvSpPr>
                  <p:cNvPr id="12337" name="Line 58"/>
                  <p:cNvSpPr/>
                  <p:nvPr/>
                </p:nvSpPr>
                <p:spPr>
                  <a:xfrm>
                    <a:off x="2925" y="3929"/>
                    <a:ext cx="1951" cy="0"/>
                  </a:xfrm>
                  <a:prstGeom prst="line">
                    <a:avLst/>
                  </a:prstGeom>
                  <a:ln w="38100" cap="flat" cmpd="sng">
                    <a:solidFill>
                      <a:srgbClr val="000000"/>
                    </a:solidFill>
                    <a:prstDash val="solid"/>
                    <a:headEnd type="none" w="med" len="med"/>
                    <a:tailEnd type="triangle" w="med" len="med"/>
                  </a:ln>
                </p:spPr>
              </p:sp>
              <p:sp>
                <p:nvSpPr>
                  <p:cNvPr id="12338" name="Line 59"/>
                  <p:cNvSpPr/>
                  <p:nvPr/>
                </p:nvSpPr>
                <p:spPr>
                  <a:xfrm flipV="1">
                    <a:off x="3787" y="3884"/>
                    <a:ext cx="0" cy="45"/>
                  </a:xfrm>
                  <a:prstGeom prst="line">
                    <a:avLst/>
                  </a:prstGeom>
                  <a:ln w="38100" cap="flat" cmpd="sng">
                    <a:solidFill>
                      <a:srgbClr val="000000"/>
                    </a:solidFill>
                    <a:prstDash val="solid"/>
                    <a:headEnd type="none" w="med" len="med"/>
                    <a:tailEnd type="none" w="med" len="med"/>
                  </a:ln>
                </p:spPr>
              </p:sp>
              <p:sp>
                <p:nvSpPr>
                  <p:cNvPr id="12339" name="Line 60"/>
                  <p:cNvSpPr/>
                  <p:nvPr/>
                </p:nvSpPr>
                <p:spPr>
                  <a:xfrm flipV="1">
                    <a:off x="3515" y="3884"/>
                    <a:ext cx="0" cy="45"/>
                  </a:xfrm>
                  <a:prstGeom prst="line">
                    <a:avLst/>
                  </a:prstGeom>
                  <a:ln w="38100" cap="flat" cmpd="sng">
                    <a:solidFill>
                      <a:srgbClr val="000000"/>
                    </a:solidFill>
                    <a:prstDash val="solid"/>
                    <a:headEnd type="none" w="med" len="med"/>
                    <a:tailEnd type="none" w="med" len="med"/>
                  </a:ln>
                </p:spPr>
              </p:sp>
              <p:sp>
                <p:nvSpPr>
                  <p:cNvPr id="12340" name="Line 61"/>
                  <p:cNvSpPr/>
                  <p:nvPr/>
                </p:nvSpPr>
                <p:spPr>
                  <a:xfrm flipV="1">
                    <a:off x="3243" y="3884"/>
                    <a:ext cx="0" cy="45"/>
                  </a:xfrm>
                  <a:prstGeom prst="line">
                    <a:avLst/>
                  </a:prstGeom>
                  <a:ln w="38100" cap="flat" cmpd="sng">
                    <a:solidFill>
                      <a:srgbClr val="000000"/>
                    </a:solidFill>
                    <a:prstDash val="solid"/>
                    <a:headEnd type="none" w="med" len="med"/>
                    <a:tailEnd type="none" w="med" len="med"/>
                  </a:ln>
                </p:spPr>
              </p:sp>
              <p:sp>
                <p:nvSpPr>
                  <p:cNvPr id="12341" name="Line 62"/>
                  <p:cNvSpPr/>
                  <p:nvPr/>
                </p:nvSpPr>
                <p:spPr>
                  <a:xfrm flipV="1">
                    <a:off x="4059" y="3884"/>
                    <a:ext cx="0" cy="45"/>
                  </a:xfrm>
                  <a:prstGeom prst="line">
                    <a:avLst/>
                  </a:prstGeom>
                  <a:ln w="38100" cap="flat" cmpd="sng">
                    <a:solidFill>
                      <a:srgbClr val="000000"/>
                    </a:solidFill>
                    <a:prstDash val="solid"/>
                    <a:headEnd type="none" w="med" len="med"/>
                    <a:tailEnd type="none" w="med" len="med"/>
                  </a:ln>
                </p:spPr>
              </p:sp>
              <p:sp>
                <p:nvSpPr>
                  <p:cNvPr id="12342" name="Line 63"/>
                  <p:cNvSpPr/>
                  <p:nvPr/>
                </p:nvSpPr>
                <p:spPr>
                  <a:xfrm flipV="1">
                    <a:off x="4332" y="3884"/>
                    <a:ext cx="0" cy="45"/>
                  </a:xfrm>
                  <a:prstGeom prst="line">
                    <a:avLst/>
                  </a:prstGeom>
                  <a:ln w="38100" cap="flat" cmpd="sng">
                    <a:solidFill>
                      <a:srgbClr val="000000"/>
                    </a:solidFill>
                    <a:prstDash val="solid"/>
                    <a:headEnd type="none" w="med" len="med"/>
                    <a:tailEnd type="none" w="med" len="med"/>
                  </a:ln>
                </p:spPr>
              </p:sp>
            </p:grpSp>
            <p:sp>
              <p:nvSpPr>
                <p:cNvPr id="119872" name="Text Box 64"/>
                <p:cNvSpPr txBox="1">
                  <a:spLocks noChangeArrowheads="1"/>
                </p:cNvSpPr>
                <p:nvPr/>
              </p:nvSpPr>
              <p:spPr bwMode="auto">
                <a:xfrm>
                  <a:off x="2102" y="1465"/>
                  <a:ext cx="2003" cy="288"/>
                </a:xfrm>
                <a:prstGeom prst="rect">
                  <a:avLst/>
                </a:prstGeom>
                <a:noFill/>
                <a:ln w="38100">
                  <a:noFill/>
                  <a:miter lim="800000"/>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a</a:t>
                  </a:r>
                  <a:r>
                    <a:rPr kumimoji="0" lang="en-US"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b</a:t>
                  </a:r>
                  <a:endPar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endParaRPr>
                </a:p>
              </p:txBody>
            </p:sp>
          </p:grpSp>
          <p:grpSp>
            <p:nvGrpSpPr>
              <p:cNvPr id="12325" name="Group 65"/>
              <p:cNvGrpSpPr/>
              <p:nvPr/>
            </p:nvGrpSpPr>
            <p:grpSpPr>
              <a:xfrm flipH="1">
                <a:off x="429" y="3057"/>
                <a:ext cx="715" cy="421"/>
                <a:chOff x="2562" y="505"/>
                <a:chExt cx="670" cy="422"/>
              </a:xfrm>
            </p:grpSpPr>
            <p:sp>
              <p:nvSpPr>
                <p:cNvPr id="8236" name="Oval 66"/>
                <p:cNvSpPr/>
                <p:nvPr/>
              </p:nvSpPr>
              <p:spPr>
                <a:xfrm>
                  <a:off x="2562" y="831"/>
                  <a:ext cx="91" cy="92"/>
                </a:xfrm>
                <a:prstGeom prst="ellipse">
                  <a:avLst/>
                </a:prstGeom>
                <a:solidFill>
                  <a:schemeClr val="accent5"/>
                </a:solidFill>
                <a:ln w="38100" cap="flat" cmpd="sng">
                  <a:solidFill>
                    <a:srgbClr val="FF0000"/>
                  </a:solidFill>
                  <a:prstDash val="solid"/>
                  <a:headEnd type="none" w="med" len="med"/>
                  <a:tailEnd type="none" w="med" len="me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1">
                    <a:ln>
                      <a:noFill/>
                    </a:ln>
                    <a:solidFill>
                      <a:schemeClr val="tx1"/>
                    </a:solidFill>
                    <a:effectLst/>
                    <a:uLnTx/>
                    <a:uFillTx/>
                    <a:latin typeface="Times New Roman" panose="02020603050405020304" pitchFamily="18" charset="0"/>
                    <a:ea typeface="华文隶书" pitchFamily="2" charset="-122"/>
                    <a:cs typeface="+mn-cs"/>
                  </a:endParaRPr>
                </a:p>
              </p:txBody>
            </p:sp>
            <p:grpSp>
              <p:nvGrpSpPr>
                <p:cNvPr id="12332" name="Group 67"/>
                <p:cNvGrpSpPr/>
                <p:nvPr/>
              </p:nvGrpSpPr>
              <p:grpSpPr>
                <a:xfrm>
                  <a:off x="2597" y="505"/>
                  <a:ext cx="635" cy="318"/>
                  <a:chOff x="3728" y="2624"/>
                  <a:chExt cx="862" cy="136"/>
                </a:xfrm>
              </p:grpSpPr>
              <p:sp>
                <p:nvSpPr>
                  <p:cNvPr id="12333" name="Line 68"/>
                  <p:cNvSpPr/>
                  <p:nvPr/>
                </p:nvSpPr>
                <p:spPr>
                  <a:xfrm flipV="1">
                    <a:off x="3742" y="2624"/>
                    <a:ext cx="0" cy="136"/>
                  </a:xfrm>
                  <a:prstGeom prst="line">
                    <a:avLst/>
                  </a:prstGeom>
                  <a:ln w="38100" cap="flat" cmpd="sng">
                    <a:solidFill>
                      <a:srgbClr val="FF0000"/>
                    </a:solidFill>
                    <a:prstDash val="solid"/>
                    <a:headEnd type="none" w="med" len="med"/>
                    <a:tailEnd type="none" w="med" len="med"/>
                  </a:ln>
                </p:spPr>
              </p:sp>
              <p:sp>
                <p:nvSpPr>
                  <p:cNvPr id="12334" name="Line 69"/>
                  <p:cNvSpPr/>
                  <p:nvPr/>
                </p:nvSpPr>
                <p:spPr>
                  <a:xfrm>
                    <a:off x="3728" y="2624"/>
                    <a:ext cx="862" cy="0"/>
                  </a:xfrm>
                  <a:prstGeom prst="line">
                    <a:avLst/>
                  </a:prstGeom>
                  <a:ln w="38100" cap="flat" cmpd="sng">
                    <a:solidFill>
                      <a:srgbClr val="FF0000"/>
                    </a:solidFill>
                    <a:prstDash val="solid"/>
                    <a:headEnd type="none" w="med" len="med"/>
                    <a:tailEnd type="none" w="med" len="med"/>
                  </a:ln>
                </p:spPr>
              </p:sp>
            </p:grpSp>
          </p:grpSp>
          <p:grpSp>
            <p:nvGrpSpPr>
              <p:cNvPr id="12326" name="Group 70"/>
              <p:cNvGrpSpPr/>
              <p:nvPr/>
            </p:nvGrpSpPr>
            <p:grpSpPr>
              <a:xfrm>
                <a:off x="2042" y="3134"/>
                <a:ext cx="759" cy="310"/>
                <a:chOff x="2024" y="2795"/>
                <a:chExt cx="759" cy="310"/>
              </a:xfrm>
            </p:grpSpPr>
            <p:sp>
              <p:nvSpPr>
                <p:cNvPr id="12327" name="Oval 71"/>
                <p:cNvSpPr/>
                <p:nvPr/>
              </p:nvSpPr>
              <p:spPr>
                <a:xfrm flipH="1">
                  <a:off x="2024" y="3022"/>
                  <a:ext cx="85" cy="83"/>
                </a:xfrm>
                <a:prstGeom prst="ellipse">
                  <a:avLst/>
                </a:prstGeom>
                <a:noFill/>
                <a:ln w="38100" cap="flat" cmpd="sng">
                  <a:solidFill>
                    <a:srgbClr val="0066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华文隶书" pitchFamily="2" charset="-122"/>
                  </a:endParaRPr>
                </a:p>
              </p:txBody>
            </p:sp>
            <p:grpSp>
              <p:nvGrpSpPr>
                <p:cNvPr id="12328" name="Group 72"/>
                <p:cNvGrpSpPr/>
                <p:nvPr/>
              </p:nvGrpSpPr>
              <p:grpSpPr>
                <a:xfrm>
                  <a:off x="2060" y="2795"/>
                  <a:ext cx="723" cy="246"/>
                  <a:chOff x="3736" y="2614"/>
                  <a:chExt cx="862" cy="136"/>
                </a:xfrm>
              </p:grpSpPr>
              <p:sp>
                <p:nvSpPr>
                  <p:cNvPr id="12329" name="Line 73"/>
                  <p:cNvSpPr/>
                  <p:nvPr/>
                </p:nvSpPr>
                <p:spPr>
                  <a:xfrm flipV="1">
                    <a:off x="3742" y="2614"/>
                    <a:ext cx="0" cy="136"/>
                  </a:xfrm>
                  <a:prstGeom prst="line">
                    <a:avLst/>
                  </a:prstGeom>
                  <a:ln w="38100" cap="flat" cmpd="sng">
                    <a:solidFill>
                      <a:srgbClr val="0066FF"/>
                    </a:solidFill>
                    <a:prstDash val="solid"/>
                    <a:headEnd type="none" w="med" len="med"/>
                    <a:tailEnd type="none" w="med" len="med"/>
                  </a:ln>
                </p:spPr>
              </p:sp>
              <p:sp>
                <p:nvSpPr>
                  <p:cNvPr id="12330" name="Line 74"/>
                  <p:cNvSpPr/>
                  <p:nvPr/>
                </p:nvSpPr>
                <p:spPr>
                  <a:xfrm>
                    <a:off x="3736" y="2617"/>
                    <a:ext cx="862" cy="0"/>
                  </a:xfrm>
                  <a:prstGeom prst="line">
                    <a:avLst/>
                  </a:prstGeom>
                  <a:ln w="38100" cap="flat" cmpd="sng">
                    <a:solidFill>
                      <a:srgbClr val="0066FF"/>
                    </a:solidFill>
                    <a:prstDash val="solid"/>
                    <a:headEnd type="none" w="med" len="med"/>
                    <a:tailEnd type="none" w="med" len="med"/>
                  </a:ln>
                </p:spPr>
              </p:sp>
            </p:grpSp>
          </p:grpSp>
        </p:grpSp>
        <p:sp>
          <p:nvSpPr>
            <p:cNvPr id="12323" name="Oval 76"/>
            <p:cNvSpPr/>
            <p:nvPr/>
          </p:nvSpPr>
          <p:spPr>
            <a:xfrm>
              <a:off x="2175" y="3566"/>
              <a:ext cx="91" cy="91"/>
            </a:xfrm>
            <a:prstGeom prst="ellipse">
              <a:avLst/>
            </a:prstGeom>
            <a:solidFill>
              <a:srgbClr val="FFFFFF"/>
            </a:solidFill>
            <a:ln w="38100" cap="flat" cmpd="sng">
              <a:solidFill>
                <a:srgbClr val="0066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华文隶书" pitchFamily="2" charset="-122"/>
              </a:endParaRPr>
            </a:p>
          </p:txBody>
        </p:sp>
      </p:grpSp>
      <p:grpSp>
        <p:nvGrpSpPr>
          <p:cNvPr id="24" name="Group 77"/>
          <p:cNvGrpSpPr/>
          <p:nvPr/>
        </p:nvGrpSpPr>
        <p:grpSpPr>
          <a:xfrm>
            <a:off x="561975" y="4502150"/>
            <a:ext cx="3744913" cy="1008063"/>
            <a:chOff x="3061" y="2936"/>
            <a:chExt cx="2359" cy="635"/>
          </a:xfrm>
        </p:grpSpPr>
        <p:grpSp>
          <p:nvGrpSpPr>
            <p:cNvPr id="12303" name="Group 78"/>
            <p:cNvGrpSpPr/>
            <p:nvPr/>
          </p:nvGrpSpPr>
          <p:grpSpPr>
            <a:xfrm>
              <a:off x="3061" y="3252"/>
              <a:ext cx="2359" cy="319"/>
              <a:chOff x="1973" y="1434"/>
              <a:chExt cx="2359" cy="319"/>
            </a:xfrm>
          </p:grpSpPr>
          <p:grpSp>
            <p:nvGrpSpPr>
              <p:cNvPr id="12314" name="Group 79"/>
              <p:cNvGrpSpPr/>
              <p:nvPr/>
            </p:nvGrpSpPr>
            <p:grpSpPr>
              <a:xfrm>
                <a:off x="1973" y="1434"/>
                <a:ext cx="2359" cy="45"/>
                <a:chOff x="2925" y="3884"/>
                <a:chExt cx="1951" cy="45"/>
              </a:xfrm>
            </p:grpSpPr>
            <p:sp>
              <p:nvSpPr>
                <p:cNvPr id="12316" name="Line 80"/>
                <p:cNvSpPr/>
                <p:nvPr/>
              </p:nvSpPr>
              <p:spPr>
                <a:xfrm>
                  <a:off x="2925" y="3929"/>
                  <a:ext cx="1951" cy="0"/>
                </a:xfrm>
                <a:prstGeom prst="line">
                  <a:avLst/>
                </a:prstGeom>
                <a:ln w="38100" cap="flat" cmpd="sng">
                  <a:solidFill>
                    <a:srgbClr val="000000"/>
                  </a:solidFill>
                  <a:prstDash val="solid"/>
                  <a:headEnd type="none" w="med" len="med"/>
                  <a:tailEnd type="triangle" w="med" len="med"/>
                </a:ln>
              </p:spPr>
            </p:sp>
            <p:sp>
              <p:nvSpPr>
                <p:cNvPr id="12317" name="Line 81"/>
                <p:cNvSpPr/>
                <p:nvPr/>
              </p:nvSpPr>
              <p:spPr>
                <a:xfrm flipV="1">
                  <a:off x="3787" y="3884"/>
                  <a:ext cx="0" cy="45"/>
                </a:xfrm>
                <a:prstGeom prst="line">
                  <a:avLst/>
                </a:prstGeom>
                <a:ln w="38100" cap="flat" cmpd="sng">
                  <a:solidFill>
                    <a:srgbClr val="000000"/>
                  </a:solidFill>
                  <a:prstDash val="solid"/>
                  <a:headEnd type="none" w="med" len="med"/>
                  <a:tailEnd type="none" w="med" len="med"/>
                </a:ln>
              </p:spPr>
            </p:sp>
            <p:sp>
              <p:nvSpPr>
                <p:cNvPr id="12318" name="Line 82"/>
                <p:cNvSpPr/>
                <p:nvPr/>
              </p:nvSpPr>
              <p:spPr>
                <a:xfrm flipV="1">
                  <a:off x="3515" y="3884"/>
                  <a:ext cx="0" cy="45"/>
                </a:xfrm>
                <a:prstGeom prst="line">
                  <a:avLst/>
                </a:prstGeom>
                <a:ln w="38100" cap="flat" cmpd="sng">
                  <a:solidFill>
                    <a:srgbClr val="000000"/>
                  </a:solidFill>
                  <a:prstDash val="solid"/>
                  <a:headEnd type="none" w="med" len="med"/>
                  <a:tailEnd type="none" w="med" len="med"/>
                </a:ln>
              </p:spPr>
            </p:sp>
            <p:sp>
              <p:nvSpPr>
                <p:cNvPr id="12319" name="Line 83"/>
                <p:cNvSpPr/>
                <p:nvPr/>
              </p:nvSpPr>
              <p:spPr>
                <a:xfrm flipV="1">
                  <a:off x="3243" y="3884"/>
                  <a:ext cx="0" cy="45"/>
                </a:xfrm>
                <a:prstGeom prst="line">
                  <a:avLst/>
                </a:prstGeom>
                <a:ln w="38100" cap="flat" cmpd="sng">
                  <a:solidFill>
                    <a:srgbClr val="000000"/>
                  </a:solidFill>
                  <a:prstDash val="solid"/>
                  <a:headEnd type="none" w="med" len="med"/>
                  <a:tailEnd type="none" w="med" len="med"/>
                </a:ln>
              </p:spPr>
            </p:sp>
            <p:sp>
              <p:nvSpPr>
                <p:cNvPr id="12320" name="Line 84"/>
                <p:cNvSpPr/>
                <p:nvPr/>
              </p:nvSpPr>
              <p:spPr>
                <a:xfrm flipV="1">
                  <a:off x="4059" y="3884"/>
                  <a:ext cx="0" cy="45"/>
                </a:xfrm>
                <a:prstGeom prst="line">
                  <a:avLst/>
                </a:prstGeom>
                <a:ln w="38100" cap="flat" cmpd="sng">
                  <a:solidFill>
                    <a:srgbClr val="000000"/>
                  </a:solidFill>
                  <a:prstDash val="solid"/>
                  <a:headEnd type="none" w="med" len="med"/>
                  <a:tailEnd type="none" w="med" len="med"/>
                </a:ln>
              </p:spPr>
            </p:sp>
            <p:sp>
              <p:nvSpPr>
                <p:cNvPr id="12321" name="Line 85"/>
                <p:cNvSpPr/>
                <p:nvPr/>
              </p:nvSpPr>
              <p:spPr>
                <a:xfrm flipV="1">
                  <a:off x="4332" y="3884"/>
                  <a:ext cx="0" cy="45"/>
                </a:xfrm>
                <a:prstGeom prst="line">
                  <a:avLst/>
                </a:prstGeom>
                <a:ln w="38100" cap="flat" cmpd="sng">
                  <a:solidFill>
                    <a:srgbClr val="000000"/>
                  </a:solidFill>
                  <a:prstDash val="solid"/>
                  <a:headEnd type="none" w="med" len="med"/>
                  <a:tailEnd type="none" w="med" len="med"/>
                </a:ln>
              </p:spPr>
            </p:sp>
          </p:grpSp>
          <p:sp>
            <p:nvSpPr>
              <p:cNvPr id="119894" name="Text Box 86"/>
              <p:cNvSpPr txBox="1">
                <a:spLocks noChangeArrowheads="1"/>
              </p:cNvSpPr>
              <p:nvPr/>
            </p:nvSpPr>
            <p:spPr bwMode="auto">
              <a:xfrm>
                <a:off x="2047" y="1465"/>
                <a:ext cx="2003" cy="288"/>
              </a:xfrm>
              <a:prstGeom prst="rect">
                <a:avLst/>
              </a:prstGeom>
              <a:noFill/>
              <a:ln w="38100">
                <a:noFill/>
                <a:miter lim="800000"/>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a</a:t>
                </a:r>
                <a:r>
                  <a:rPr kumimoji="0" lang="en-US" altLang="zh-CN" sz="2400" b="0" i="0"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                  </a:t>
                </a:r>
                <a:r>
                  <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rPr>
                  <a:t>b</a:t>
                </a:r>
                <a:endParaRPr kumimoji="0" lang="en-US" altLang="zh-CN" sz="2400" b="0" i="1" u="none" strike="noStrike" kern="1200" cap="none" spc="0" normalizeH="0" baseline="0" noProof="1" smtClean="0">
                  <a:ln>
                    <a:noFill/>
                  </a:ln>
                  <a:solidFill>
                    <a:srgbClr val="000000"/>
                  </a:solidFill>
                  <a:effectLst>
                    <a:outerShdw blurRad="38100" dist="38100" dir="2700000" algn="tl">
                      <a:srgbClr val="FFFFFF"/>
                    </a:outerShdw>
                  </a:effectLst>
                  <a:uLnTx/>
                  <a:uFillTx/>
                  <a:latin typeface="Times New Roman" panose="02020603050405020304" pitchFamily="18" charset="0"/>
                  <a:ea typeface="宋体" panose="02010600030101010101" pitchFamily="2" charset="-122"/>
                  <a:cs typeface="+mn-cs"/>
                </a:endParaRPr>
              </a:p>
            </p:txBody>
          </p:sp>
        </p:grpSp>
        <p:grpSp>
          <p:nvGrpSpPr>
            <p:cNvPr id="12304" name="Group 87"/>
            <p:cNvGrpSpPr/>
            <p:nvPr/>
          </p:nvGrpSpPr>
          <p:grpSpPr>
            <a:xfrm>
              <a:off x="3741" y="3044"/>
              <a:ext cx="1491" cy="290"/>
              <a:chOff x="3288" y="346"/>
              <a:chExt cx="1491" cy="290"/>
            </a:xfrm>
          </p:grpSpPr>
          <p:sp>
            <p:nvSpPr>
              <p:cNvPr id="12310" name="Oval 88"/>
              <p:cNvSpPr/>
              <p:nvPr/>
            </p:nvSpPr>
            <p:spPr>
              <a:xfrm>
                <a:off x="3288" y="544"/>
                <a:ext cx="105" cy="92"/>
              </a:xfrm>
              <a:prstGeom prst="ellipse">
                <a:avLst/>
              </a:prstGeom>
              <a:solidFill>
                <a:srgbClr val="FFFFFF"/>
              </a:solidFill>
              <a:ln w="38100"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华文隶书" pitchFamily="2" charset="-122"/>
                </a:endParaRPr>
              </a:p>
            </p:txBody>
          </p:sp>
          <p:grpSp>
            <p:nvGrpSpPr>
              <p:cNvPr id="12311" name="Group 89"/>
              <p:cNvGrpSpPr/>
              <p:nvPr/>
            </p:nvGrpSpPr>
            <p:grpSpPr>
              <a:xfrm>
                <a:off x="3335" y="346"/>
                <a:ext cx="1444" cy="198"/>
                <a:chOff x="3739" y="2614"/>
                <a:chExt cx="862" cy="136"/>
              </a:xfrm>
            </p:grpSpPr>
            <p:sp>
              <p:nvSpPr>
                <p:cNvPr id="12312" name="Line 90"/>
                <p:cNvSpPr/>
                <p:nvPr/>
              </p:nvSpPr>
              <p:spPr>
                <a:xfrm flipV="1">
                  <a:off x="3742" y="2614"/>
                  <a:ext cx="0" cy="136"/>
                </a:xfrm>
                <a:prstGeom prst="line">
                  <a:avLst/>
                </a:prstGeom>
                <a:ln w="38100" cap="flat" cmpd="sng">
                  <a:solidFill>
                    <a:srgbClr val="FF0000"/>
                  </a:solidFill>
                  <a:prstDash val="solid"/>
                  <a:headEnd type="none" w="med" len="med"/>
                  <a:tailEnd type="none" w="med" len="med"/>
                </a:ln>
              </p:spPr>
            </p:sp>
            <p:sp>
              <p:nvSpPr>
                <p:cNvPr id="12313" name="Line 91"/>
                <p:cNvSpPr/>
                <p:nvPr/>
              </p:nvSpPr>
              <p:spPr>
                <a:xfrm>
                  <a:off x="3739" y="2618"/>
                  <a:ext cx="862" cy="0"/>
                </a:xfrm>
                <a:prstGeom prst="line">
                  <a:avLst/>
                </a:prstGeom>
                <a:ln w="38100" cap="flat" cmpd="sng">
                  <a:solidFill>
                    <a:srgbClr val="FF0000"/>
                  </a:solidFill>
                  <a:prstDash val="solid"/>
                  <a:headEnd type="none" w="med" len="med"/>
                  <a:tailEnd type="none" w="med" len="med"/>
                </a:ln>
              </p:spPr>
            </p:sp>
          </p:grpSp>
        </p:grpSp>
        <p:grpSp>
          <p:nvGrpSpPr>
            <p:cNvPr id="12305" name="Group 92"/>
            <p:cNvGrpSpPr/>
            <p:nvPr/>
          </p:nvGrpSpPr>
          <p:grpSpPr>
            <a:xfrm>
              <a:off x="3523" y="2936"/>
              <a:ext cx="1260" cy="398"/>
              <a:chOff x="3117" y="300"/>
              <a:chExt cx="1261" cy="398"/>
            </a:xfrm>
          </p:grpSpPr>
          <p:grpSp>
            <p:nvGrpSpPr>
              <p:cNvPr id="12306" name="Group 93"/>
              <p:cNvGrpSpPr/>
              <p:nvPr/>
            </p:nvGrpSpPr>
            <p:grpSpPr>
              <a:xfrm>
                <a:off x="3117" y="300"/>
                <a:ext cx="1225" cy="307"/>
                <a:chOff x="3659" y="3430"/>
                <a:chExt cx="907" cy="227"/>
              </a:xfrm>
            </p:grpSpPr>
            <p:sp>
              <p:nvSpPr>
                <p:cNvPr id="12308" name="Line 94"/>
                <p:cNvSpPr/>
                <p:nvPr/>
              </p:nvSpPr>
              <p:spPr>
                <a:xfrm>
                  <a:off x="3659" y="3434"/>
                  <a:ext cx="907" cy="0"/>
                </a:xfrm>
                <a:prstGeom prst="line">
                  <a:avLst/>
                </a:prstGeom>
                <a:ln w="38100" cap="flat" cmpd="sng">
                  <a:solidFill>
                    <a:srgbClr val="0066FF"/>
                  </a:solidFill>
                  <a:prstDash val="solid"/>
                  <a:headEnd type="none" w="med" len="med"/>
                  <a:tailEnd type="none" w="med" len="med"/>
                </a:ln>
              </p:spPr>
            </p:sp>
            <p:sp>
              <p:nvSpPr>
                <p:cNvPr id="12309" name="Line 95"/>
                <p:cNvSpPr/>
                <p:nvPr/>
              </p:nvSpPr>
              <p:spPr>
                <a:xfrm flipV="1">
                  <a:off x="4558" y="3430"/>
                  <a:ext cx="0" cy="227"/>
                </a:xfrm>
                <a:prstGeom prst="line">
                  <a:avLst/>
                </a:prstGeom>
                <a:ln w="38100" cap="flat" cmpd="sng">
                  <a:solidFill>
                    <a:srgbClr val="0066FF"/>
                  </a:solidFill>
                  <a:prstDash val="solid"/>
                  <a:headEnd type="none" w="med" len="med"/>
                  <a:tailEnd type="none" w="med" len="med"/>
                </a:ln>
              </p:spPr>
            </p:sp>
          </p:grpSp>
          <p:sp>
            <p:nvSpPr>
              <p:cNvPr id="12307" name="Oval 96"/>
              <p:cNvSpPr/>
              <p:nvPr/>
            </p:nvSpPr>
            <p:spPr>
              <a:xfrm>
                <a:off x="4287" y="607"/>
                <a:ext cx="91" cy="91"/>
              </a:xfrm>
              <a:prstGeom prst="ellipse">
                <a:avLst/>
              </a:prstGeom>
              <a:solidFill>
                <a:srgbClr val="FFFFFF"/>
              </a:solidFill>
              <a:ln w="38100" cap="flat" cmpd="sng">
                <a:solidFill>
                  <a:srgbClr val="0066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华文隶书" pitchFamily="2" charset="-122"/>
                </a:endParaRPr>
              </a:p>
            </p:txBody>
          </p:sp>
        </p:grpSp>
      </p:grpSp>
      <p:sp>
        <p:nvSpPr>
          <p:cNvPr id="11285" name="TextBox 103"/>
          <p:cNvSpPr txBox="1"/>
          <p:nvPr/>
        </p:nvSpPr>
        <p:spPr>
          <a:xfrm>
            <a:off x="1255713" y="3425825"/>
            <a:ext cx="2030412"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 同大取大</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6" name="TextBox 104"/>
          <p:cNvSpPr txBox="1"/>
          <p:nvPr/>
        </p:nvSpPr>
        <p:spPr>
          <a:xfrm>
            <a:off x="5400675" y="3354388"/>
            <a:ext cx="2030413"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 同小取小</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11347" name="TextBox 105"/>
          <p:cNvSpPr txBox="1"/>
          <p:nvPr/>
        </p:nvSpPr>
        <p:spPr>
          <a:xfrm>
            <a:off x="733425" y="5613400"/>
            <a:ext cx="360680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 大小小大中间找</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8" name="TextBox 106"/>
          <p:cNvSpPr txBox="1"/>
          <p:nvPr/>
        </p:nvSpPr>
        <p:spPr>
          <a:xfrm>
            <a:off x="5032375" y="5613400"/>
            <a:ext cx="338455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 大大小小无处找</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9316" name="文本框 4"/>
          <p:cNvSpPr txBox="1"/>
          <p:nvPr/>
        </p:nvSpPr>
        <p:spPr>
          <a:xfrm>
            <a:off x="2124075" y="2852738"/>
            <a:ext cx="677863"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400" i="1" dirty="0">
                <a:solidFill>
                  <a:srgbClr val="F8081F"/>
                </a:solidFill>
                <a:latin typeface="Times New Roman" panose="02020603050405020304" pitchFamily="18" charset="0"/>
              </a:rPr>
              <a:t>x&gt;b</a:t>
            </a:r>
            <a:endParaRPr lang="en-US" altLang="zh-CN" sz="2400" i="1" dirty="0">
              <a:solidFill>
                <a:srgbClr val="F8081F"/>
              </a:solidFill>
              <a:latin typeface="Times New Roman" panose="02020603050405020304" pitchFamily="18" charset="0"/>
            </a:endParaRPr>
          </a:p>
        </p:txBody>
      </p:sp>
      <p:sp>
        <p:nvSpPr>
          <p:cNvPr id="9317" name="文本框 5"/>
          <p:cNvSpPr txBox="1"/>
          <p:nvPr/>
        </p:nvSpPr>
        <p:spPr>
          <a:xfrm>
            <a:off x="6270625" y="2844800"/>
            <a:ext cx="677863"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400" i="1" dirty="0">
                <a:solidFill>
                  <a:srgbClr val="F8081F"/>
                </a:solidFill>
                <a:latin typeface="Times New Roman" panose="02020603050405020304" pitchFamily="18" charset="0"/>
              </a:rPr>
              <a:t>x&lt;a</a:t>
            </a:r>
            <a:endParaRPr lang="en-US" altLang="zh-CN" sz="2400" i="1" dirty="0">
              <a:solidFill>
                <a:srgbClr val="F8081F"/>
              </a:solidFill>
              <a:latin typeface="Times New Roman" panose="02020603050405020304" pitchFamily="18" charset="0"/>
            </a:endParaRPr>
          </a:p>
        </p:txBody>
      </p:sp>
      <p:sp>
        <p:nvSpPr>
          <p:cNvPr id="9318" name="文本框 6"/>
          <p:cNvSpPr txBox="1"/>
          <p:nvPr/>
        </p:nvSpPr>
        <p:spPr>
          <a:xfrm>
            <a:off x="1890713" y="5053013"/>
            <a:ext cx="1036637"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400" i="1" dirty="0">
                <a:solidFill>
                  <a:srgbClr val="F8081F"/>
                </a:solidFill>
                <a:latin typeface="Times New Roman" panose="02020603050405020304" pitchFamily="18" charset="0"/>
              </a:rPr>
              <a:t>a&lt;x&lt;b</a:t>
            </a:r>
            <a:endParaRPr lang="en-US" altLang="zh-CN" sz="2400" i="1" dirty="0">
              <a:solidFill>
                <a:srgbClr val="F8081F"/>
              </a:solidFill>
              <a:latin typeface="Times New Roman" panose="02020603050405020304" pitchFamily="18" charset="0"/>
            </a:endParaRPr>
          </a:p>
        </p:txBody>
      </p:sp>
      <p:sp>
        <p:nvSpPr>
          <p:cNvPr id="9" name="文本框 6"/>
          <p:cNvSpPr txBox="1"/>
          <p:nvPr/>
        </p:nvSpPr>
        <p:spPr>
          <a:xfrm>
            <a:off x="6154738" y="5156200"/>
            <a:ext cx="793750"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400" dirty="0">
                <a:solidFill>
                  <a:srgbClr val="F8081F"/>
                </a:solidFill>
                <a:latin typeface="黑体" panose="02010609060101010101" pitchFamily="49" charset="-122"/>
                <a:ea typeface="黑体" panose="02010609060101010101" pitchFamily="49" charset="-122"/>
              </a:rPr>
              <a:t>无解</a:t>
            </a:r>
            <a:endParaRPr lang="zh-CN" altLang="en-US" sz="2400" dirty="0">
              <a:solidFill>
                <a:srgbClr val="F8081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273"/>
                                        </p:tgtEl>
                                        <p:attrNameLst>
                                          <p:attrName>style.visibility</p:attrName>
                                        </p:attrNameLst>
                                      </p:cBhvr>
                                      <p:to>
                                        <p:strVal val="visible"/>
                                      </p:to>
                                    </p:set>
                                    <p:animEffect transition="in" filter="wipe(down)">
                                      <p:cBhvr>
                                        <p:cTn id="7" dur="500"/>
                                        <p:tgtEl>
                                          <p:spTgt spid="1127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285"/>
                                        </p:tgtEl>
                                        <p:attrNameLst>
                                          <p:attrName>style.visibility</p:attrName>
                                        </p:attrNameLst>
                                      </p:cBhvr>
                                      <p:to>
                                        <p:strVal val="visible"/>
                                      </p:to>
                                    </p:set>
                                    <p:anim calcmode="lin" valueType="num">
                                      <p:cBhvr>
                                        <p:cTn id="17" dur="500" fill="hold"/>
                                        <p:tgtEl>
                                          <p:spTgt spid="11285"/>
                                        </p:tgtEl>
                                        <p:attrNameLst>
                                          <p:attrName>ppt_x</p:attrName>
                                        </p:attrNameLst>
                                      </p:cBhvr>
                                      <p:tavLst>
                                        <p:tav tm="0">
                                          <p:val>
                                            <p:strVal val="#ppt_x"/>
                                          </p:val>
                                        </p:tav>
                                        <p:tav tm="100000">
                                          <p:val>
                                            <p:strVal val="#ppt_x"/>
                                          </p:val>
                                        </p:tav>
                                      </p:tavLst>
                                    </p:anim>
                                    <p:anim calcmode="lin" valueType="num">
                                      <p:cBhvr>
                                        <p:cTn id="18" dur="500" fill="hold"/>
                                        <p:tgtEl>
                                          <p:spTgt spid="11285"/>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2" presetClass="entr" presetSubtype="8" fill="hold" grpId="0" nodeType="afterEffect">
                                  <p:stCondLst>
                                    <p:cond delay="0"/>
                                  </p:stCondLst>
                                  <p:childTnLst>
                                    <p:set>
                                      <p:cBhvr>
                                        <p:cTn id="21" dur="1" fill="hold">
                                          <p:stCondLst>
                                            <p:cond delay="0"/>
                                          </p:stCondLst>
                                        </p:cTn>
                                        <p:tgtEl>
                                          <p:spTgt spid="9316"/>
                                        </p:tgtEl>
                                        <p:attrNameLst>
                                          <p:attrName>style.visibility</p:attrName>
                                        </p:attrNameLst>
                                      </p:cBhvr>
                                      <p:to>
                                        <p:strVal val="visible"/>
                                      </p:to>
                                    </p:set>
                                    <p:anim calcmode="lin" valueType="num">
                                      <p:cBhvr>
                                        <p:cTn id="22" dur="500" fill="hold"/>
                                        <p:tgtEl>
                                          <p:spTgt spid="9316"/>
                                        </p:tgtEl>
                                        <p:attrNameLst>
                                          <p:attrName>ppt_x</p:attrName>
                                        </p:attrNameLst>
                                      </p:cBhvr>
                                      <p:tavLst>
                                        <p:tav tm="0">
                                          <p:val>
                                            <p:strVal val="0-#ppt_w/2"/>
                                          </p:val>
                                        </p:tav>
                                        <p:tav tm="100000">
                                          <p:val>
                                            <p:strVal val="#ppt_x"/>
                                          </p:val>
                                        </p:tav>
                                      </p:tavLst>
                                    </p:anim>
                                    <p:anim calcmode="lin" valueType="num">
                                      <p:cBhvr>
                                        <p:cTn id="23" dur="500" fill="hold"/>
                                        <p:tgtEl>
                                          <p:spTgt spid="9316"/>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linds(horizontal)">
                                      <p:cBhvr>
                                        <p:cTn id="28" dur="5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ppt_x</p:attrName>
                                        </p:attrNameLst>
                                      </p:cBhvr>
                                      <p:tavLst>
                                        <p:tav tm="0">
                                          <p:val>
                                            <p:strVal val="#ppt_x"/>
                                          </p:val>
                                        </p:tav>
                                        <p:tav tm="100000">
                                          <p:val>
                                            <p:strVal val="#ppt_x"/>
                                          </p:val>
                                        </p:tav>
                                      </p:tavLst>
                                    </p:anim>
                                    <p:anim calcmode="lin" valueType="num">
                                      <p:cBhvr>
                                        <p:cTn id="34" dur="500" fill="hold"/>
                                        <p:tgtEl>
                                          <p:spTgt spid="6"/>
                                        </p:tgtEl>
                                        <p:attrNameLst>
                                          <p:attrName>ppt_y</p:attrName>
                                        </p:attrNameLst>
                                      </p:cBhvr>
                                      <p:tavLst>
                                        <p:tav tm="0">
                                          <p:val>
                                            <p:strVal val="1+#ppt_h/2"/>
                                          </p:val>
                                        </p:tav>
                                        <p:tav tm="100000">
                                          <p:val>
                                            <p:strVal val="#ppt_y"/>
                                          </p:val>
                                        </p:tav>
                                      </p:tavLst>
                                    </p:anim>
                                  </p:childTnLst>
                                </p:cTn>
                              </p:par>
                            </p:childTnLst>
                          </p:cTn>
                        </p:par>
                        <p:par>
                          <p:cTn id="35" fill="hold">
                            <p:stCondLst>
                              <p:cond delay="500"/>
                            </p:stCondLst>
                            <p:childTnLst>
                              <p:par>
                                <p:cTn id="36" presetID="2" presetClass="entr" presetSubtype="2" fill="hold" grpId="0" nodeType="afterEffect">
                                  <p:stCondLst>
                                    <p:cond delay="0"/>
                                  </p:stCondLst>
                                  <p:childTnLst>
                                    <p:set>
                                      <p:cBhvr>
                                        <p:cTn id="37" dur="1" fill="hold">
                                          <p:stCondLst>
                                            <p:cond delay="0"/>
                                          </p:stCondLst>
                                        </p:cTn>
                                        <p:tgtEl>
                                          <p:spTgt spid="9317"/>
                                        </p:tgtEl>
                                        <p:attrNameLst>
                                          <p:attrName>style.visibility</p:attrName>
                                        </p:attrNameLst>
                                      </p:cBhvr>
                                      <p:to>
                                        <p:strVal val="visible"/>
                                      </p:to>
                                    </p:set>
                                    <p:anim calcmode="lin" valueType="num">
                                      <p:cBhvr>
                                        <p:cTn id="38" dur="500" fill="hold"/>
                                        <p:tgtEl>
                                          <p:spTgt spid="9317"/>
                                        </p:tgtEl>
                                        <p:attrNameLst>
                                          <p:attrName>ppt_x</p:attrName>
                                        </p:attrNameLst>
                                      </p:cBhvr>
                                      <p:tavLst>
                                        <p:tav tm="0">
                                          <p:val>
                                            <p:strVal val="1+#ppt_w/2"/>
                                          </p:val>
                                        </p:tav>
                                        <p:tav tm="100000">
                                          <p:val>
                                            <p:strVal val="#ppt_x"/>
                                          </p:val>
                                        </p:tav>
                                      </p:tavLst>
                                    </p:anim>
                                    <p:anim calcmode="lin" valueType="num">
                                      <p:cBhvr>
                                        <p:cTn id="39" dur="500" fill="hold"/>
                                        <p:tgtEl>
                                          <p:spTgt spid="9317"/>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blinds(horizontal)">
                                      <p:cBhvr>
                                        <p:cTn id="44" dur="500"/>
                                        <p:tgtEl>
                                          <p:spTgt spid="24"/>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347"/>
                                        </p:tgtEl>
                                        <p:attrNameLst>
                                          <p:attrName>style.visibility</p:attrName>
                                        </p:attrNameLst>
                                      </p:cBhvr>
                                      <p:to>
                                        <p:strVal val="visible"/>
                                      </p:to>
                                    </p:set>
                                    <p:anim calcmode="lin" valueType="num">
                                      <p:cBhvr>
                                        <p:cTn id="49" dur="500" fill="hold"/>
                                        <p:tgtEl>
                                          <p:spTgt spid="11347"/>
                                        </p:tgtEl>
                                        <p:attrNameLst>
                                          <p:attrName>ppt_x</p:attrName>
                                        </p:attrNameLst>
                                      </p:cBhvr>
                                      <p:tavLst>
                                        <p:tav tm="0">
                                          <p:val>
                                            <p:strVal val="#ppt_x"/>
                                          </p:val>
                                        </p:tav>
                                        <p:tav tm="100000">
                                          <p:val>
                                            <p:strVal val="#ppt_x"/>
                                          </p:val>
                                        </p:tav>
                                      </p:tavLst>
                                    </p:anim>
                                    <p:anim calcmode="lin" valueType="num">
                                      <p:cBhvr>
                                        <p:cTn id="50" dur="500" fill="hold"/>
                                        <p:tgtEl>
                                          <p:spTgt spid="11347"/>
                                        </p:tgtEl>
                                        <p:attrNameLst>
                                          <p:attrName>ppt_y</p:attrName>
                                        </p:attrNameLst>
                                      </p:cBhvr>
                                      <p:tavLst>
                                        <p:tav tm="0">
                                          <p:val>
                                            <p:strVal val="1+#ppt_h/2"/>
                                          </p:val>
                                        </p:tav>
                                        <p:tav tm="100000">
                                          <p:val>
                                            <p:strVal val="#ppt_y"/>
                                          </p:val>
                                        </p:tav>
                                      </p:tavLst>
                                    </p:anim>
                                  </p:childTnLst>
                                </p:cTn>
                              </p:par>
                            </p:childTnLst>
                          </p:cTn>
                        </p:par>
                        <p:par>
                          <p:cTn id="51" fill="hold">
                            <p:stCondLst>
                              <p:cond delay="500"/>
                            </p:stCondLst>
                            <p:childTnLst>
                              <p:par>
                                <p:cTn id="52" presetID="2" presetClass="entr" presetSubtype="4" fill="hold" grpId="0" nodeType="afterEffect">
                                  <p:stCondLst>
                                    <p:cond delay="0"/>
                                  </p:stCondLst>
                                  <p:childTnLst>
                                    <p:set>
                                      <p:cBhvr>
                                        <p:cTn id="53" dur="1" fill="hold">
                                          <p:stCondLst>
                                            <p:cond delay="0"/>
                                          </p:stCondLst>
                                        </p:cTn>
                                        <p:tgtEl>
                                          <p:spTgt spid="9318"/>
                                        </p:tgtEl>
                                        <p:attrNameLst>
                                          <p:attrName>style.visibility</p:attrName>
                                        </p:attrNameLst>
                                      </p:cBhvr>
                                      <p:to>
                                        <p:strVal val="visible"/>
                                      </p:to>
                                    </p:set>
                                    <p:anim calcmode="lin" valueType="num">
                                      <p:cBhvr>
                                        <p:cTn id="54" dur="500" fill="hold"/>
                                        <p:tgtEl>
                                          <p:spTgt spid="9318"/>
                                        </p:tgtEl>
                                        <p:attrNameLst>
                                          <p:attrName>ppt_x</p:attrName>
                                        </p:attrNameLst>
                                      </p:cBhvr>
                                      <p:tavLst>
                                        <p:tav tm="0">
                                          <p:val>
                                            <p:strVal val="#ppt_x"/>
                                          </p:val>
                                        </p:tav>
                                        <p:tav tm="100000">
                                          <p:val>
                                            <p:strVal val="#ppt_x"/>
                                          </p:val>
                                        </p:tav>
                                      </p:tavLst>
                                    </p:anim>
                                    <p:anim calcmode="lin" valueType="num">
                                      <p:cBhvr>
                                        <p:cTn id="55" dur="500" fill="hold"/>
                                        <p:tgtEl>
                                          <p:spTgt spid="9318"/>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blinds(horizontal)">
                                      <p:cBhvr>
                                        <p:cTn id="60" dur="500"/>
                                        <p:tgtEl>
                                          <p:spTgt spid="16"/>
                                        </p:tgtEl>
                                      </p:cBhvr>
                                    </p:animEffect>
                                  </p:childTnLst>
                                </p:cTn>
                              </p:par>
                            </p:childTnLst>
                          </p:cTn>
                        </p:par>
                        <p:par>
                          <p:cTn id="61" fill="hold">
                            <p:stCondLst>
                              <p:cond delay="500"/>
                            </p:stCondLst>
                            <p:childTnLst>
                              <p:par>
                                <p:cTn id="62" presetID="2" presetClass="entr" presetSubtype="4"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1+#ppt_h/2"/>
                                          </p:val>
                                        </p:tav>
                                        <p:tav tm="100000">
                                          <p:val>
                                            <p:strVal val="#ppt_y"/>
                                          </p:val>
                                        </p:tav>
                                      </p:tavLst>
                                    </p:anim>
                                  </p:childTnLst>
                                </p:cTn>
                              </p:par>
                            </p:childTnLst>
                          </p:cTn>
                        </p:par>
                        <p:par>
                          <p:cTn id="66" fill="hold">
                            <p:stCondLst>
                              <p:cond delay="1000"/>
                            </p:stCondLst>
                            <p:childTnLst>
                              <p:par>
                                <p:cTn id="67" presetID="20" presetClass="entr" presetSubtype="0" fill="hold" grpId="0" nodeType="after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edge">
                                      <p:cBhvr>
                                        <p:cTn id="6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p:bldP spid="11285" grpId="0"/>
      <p:bldP spid="6" grpId="0"/>
      <p:bldP spid="11347" grpId="0"/>
      <p:bldP spid="8" grpId="0"/>
      <p:bldP spid="9316" grpId="0"/>
      <p:bldP spid="9317" grpId="0"/>
      <p:bldP spid="931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31" name="文本框 72707"/>
          <p:cNvSpPr txBox="1"/>
          <p:nvPr/>
        </p:nvSpPr>
        <p:spPr>
          <a:xfrm>
            <a:off x="468313" y="1589088"/>
            <a:ext cx="769620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填表：</a:t>
            </a:r>
            <a:endParaRPr lang="zh-CN" altLang="en-US" sz="2800" dirty="0">
              <a:latin typeface="Times New Roman" panose="02020603050405020304" pitchFamily="18" charset="0"/>
              <a:ea typeface="黑体" panose="02010609060101010101" pitchFamily="49" charset="-122"/>
            </a:endParaRPr>
          </a:p>
        </p:txBody>
      </p:sp>
      <p:graphicFrame>
        <p:nvGraphicFramePr>
          <p:cNvPr id="12290" name="表格 12289"/>
          <p:cNvGraphicFramePr/>
          <p:nvPr>
            <p:custDataLst>
              <p:tags r:id="rId1"/>
            </p:custDataLst>
          </p:nvPr>
        </p:nvGraphicFramePr>
        <p:xfrm>
          <a:off x="422275" y="2460625"/>
          <a:ext cx="8299450" cy="1905000"/>
        </p:xfrm>
        <a:graphic>
          <a:graphicData uri="http://schemas.openxmlformats.org/drawingml/2006/table">
            <a:tbl>
              <a:tblPr/>
              <a:tblGrid>
                <a:gridCol w="2324100"/>
                <a:gridCol w="1270000"/>
                <a:gridCol w="1633538"/>
                <a:gridCol w="1503362"/>
                <a:gridCol w="1568450"/>
              </a:tblGrid>
              <a:tr h="95250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lgn="ctr" fontAlgn="ctr">
                        <a:spcBef>
                          <a:spcPct val="0"/>
                        </a:spcBef>
                        <a:buNone/>
                      </a:pPr>
                      <a:r>
                        <a:rPr lang="zh-CN" altLang="en-US" sz="2400" dirty="0">
                          <a:latin typeface="Times New Roman" panose="02020603050405020304" pitchFamily="18" charset="0"/>
                          <a:ea typeface="黑体" panose="02010609060101010101" pitchFamily="49" charset="-122"/>
                        </a:rPr>
                        <a:t>不等式组</a:t>
                      </a:r>
                      <a:endParaRPr lang="zh-CN" altLang="en-US" sz="2400" dirty="0">
                        <a:latin typeface="Times New Roman" panose="02020603050405020304" pitchFamily="18" charset="0"/>
                        <a:ea typeface="黑体" panose="02010609060101010101" pitchFamily="49" charset="-122"/>
                      </a:endParaRPr>
                    </a:p>
                  </a:txBody>
                  <a:tcPr marL="0" marR="0" marT="0" marB="0" anchor="ctr">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CCFFC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CCFFC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CCFFC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CCFFC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28575"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CCFFCC"/>
                    </a:solidFill>
                  </a:tcPr>
                </a:tc>
              </a:tr>
              <a:tr h="95250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r>
                        <a:rPr lang="en-US" altLang="zh-CN" sz="2400">
                          <a:latin typeface="Times New Roman" panose="02020603050405020304" pitchFamily="18" charset="0"/>
                          <a:ea typeface="黑体" panose="02010609060101010101" pitchFamily="49" charset="-122"/>
                        </a:rPr>
                        <a:t> </a:t>
                      </a:r>
                      <a:r>
                        <a:rPr lang="zh-CN" altLang="en-US" sz="2400" dirty="0">
                          <a:latin typeface="Times New Roman" panose="02020603050405020304" pitchFamily="18" charset="0"/>
                          <a:ea typeface="黑体" panose="02010609060101010101" pitchFamily="49" charset="-122"/>
                        </a:rPr>
                        <a:t>不等式组的解集</a:t>
                      </a:r>
                      <a:endParaRPr lang="zh-CN" altLang="en-US" sz="2400" dirty="0">
                        <a:latin typeface="Times New Roman" panose="02020603050405020304" pitchFamily="18" charset="0"/>
                        <a:ea typeface="黑体" panose="02010609060101010101" pitchFamily="49" charset="-122"/>
                      </a:endParaRPr>
                    </a:p>
                  </a:txBody>
                  <a:tcPr marL="0" marR="0" marT="0" marB="0" anchor="ctr">
                    <a:lnL w="28575"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D4F0F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D4F0F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D4F0F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D4F0FC"/>
                    </a:solid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5pPr>
                    </a:lstStyle>
                    <a:p>
                      <a:pPr marL="0" lvl="0" indent="0">
                        <a:spcBef>
                          <a:spcPct val="0"/>
                        </a:spcBef>
                        <a:buNone/>
                      </a:pPr>
                      <a:endParaRPr lang="zh-CN" altLang="en-US" sz="2400" dirty="0">
                        <a:latin typeface="Times New Roman" panose="02020603050405020304" pitchFamily="18" charset="0"/>
                        <a:ea typeface="黑体" panose="02010609060101010101" pitchFamily="49" charset="-122"/>
                      </a:endParaRPr>
                    </a:p>
                  </a:txBody>
                  <a:tcPr marL="0" marR="0" marT="0" marB="0">
                    <a:lnL w="12700" cap="flat" cmpd="sng">
                      <a:solidFill>
                        <a:srgbClr val="000000"/>
                      </a:solidFill>
                      <a:prstDash val="solid"/>
                      <a:headEnd type="none" w="med" len="med"/>
                      <a:tailEnd type="none" w="med" len="med"/>
                    </a:lnL>
                    <a:lnR w="2857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8575" cap="flat" cmpd="sng">
                      <a:solidFill>
                        <a:srgbClr val="000000"/>
                      </a:solidFill>
                      <a:prstDash val="solid"/>
                      <a:headEnd type="none" w="med" len="med"/>
                      <a:tailEnd type="none" w="med" len="med"/>
                    </a:lnB>
                    <a:lnTlToBr>
                      <a:noFill/>
                    </a:lnTlToBr>
                    <a:lnBlToTr>
                      <a:noFill/>
                    </a:lnBlToTr>
                    <a:solidFill>
                      <a:srgbClr val="D4F0FC"/>
                    </a:solidFill>
                  </a:tcPr>
                </a:tc>
              </a:tr>
            </a:tbl>
          </a:graphicData>
        </a:graphic>
      </p:graphicFrame>
      <p:sp>
        <p:nvSpPr>
          <p:cNvPr id="72817" name="文本框 72816"/>
          <p:cNvSpPr txBox="1"/>
          <p:nvPr/>
        </p:nvSpPr>
        <p:spPr>
          <a:xfrm>
            <a:off x="2841625" y="3679825"/>
            <a:ext cx="1081088"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i="1" dirty="0">
                <a:solidFill>
                  <a:srgbClr val="FF0000"/>
                </a:solidFill>
                <a:latin typeface="Times New Roman" panose="02020603050405020304" pitchFamily="18" charset="0"/>
                <a:ea typeface="黑体" panose="02010609060101010101" pitchFamily="49" charset="-122"/>
              </a:rPr>
              <a:t>x</a:t>
            </a:r>
            <a:r>
              <a:rPr lang="zh-CN" altLang="en-US" sz="2400" dirty="0">
                <a:solidFill>
                  <a:srgbClr val="FF0000"/>
                </a:solidFill>
                <a:latin typeface="Times New Roman" panose="02020603050405020304" pitchFamily="18" charset="0"/>
                <a:ea typeface="黑体" panose="02010609060101010101" pitchFamily="49" charset="-122"/>
              </a:rPr>
              <a:t>﹥</a:t>
            </a:r>
            <a:r>
              <a:rPr lang="zh-CN" altLang="en-US" sz="2400" i="1" dirty="0">
                <a:solidFill>
                  <a:srgbClr val="FF0000"/>
                </a:solidFill>
                <a:latin typeface="Times New Roman" panose="02020603050405020304" pitchFamily="18" charset="0"/>
                <a:ea typeface="黑体" panose="02010609060101010101" pitchFamily="49" charset="-122"/>
                <a:sym typeface="Arial" panose="020B0604020202020204" pitchFamily="34" charset="0"/>
              </a:rPr>
              <a:t>－</a:t>
            </a:r>
            <a:r>
              <a:rPr lang="en-US" altLang="zh-CN" sz="2400" dirty="0">
                <a:solidFill>
                  <a:srgbClr val="FF0000"/>
                </a:solidFill>
                <a:latin typeface="Times New Roman" panose="02020603050405020304" pitchFamily="18" charset="0"/>
                <a:ea typeface="黑体" panose="02010609060101010101" pitchFamily="49" charset="-122"/>
              </a:rPr>
              <a:t>3</a:t>
            </a:r>
            <a:endParaRPr lang="en-US" altLang="zh-CN" sz="2400" dirty="0">
              <a:solidFill>
                <a:srgbClr val="FF0000"/>
              </a:solidFill>
              <a:latin typeface="Times New Roman" panose="02020603050405020304" pitchFamily="18" charset="0"/>
              <a:ea typeface="黑体" panose="02010609060101010101" pitchFamily="49" charset="-122"/>
            </a:endParaRPr>
          </a:p>
        </p:txBody>
      </p:sp>
      <p:sp>
        <p:nvSpPr>
          <p:cNvPr id="72818" name="文本框 72817"/>
          <p:cNvSpPr txBox="1"/>
          <p:nvPr/>
        </p:nvSpPr>
        <p:spPr>
          <a:xfrm>
            <a:off x="3892550" y="3648075"/>
            <a:ext cx="1843088"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zh-CN" altLang="en-US" sz="2400" i="1" dirty="0">
                <a:solidFill>
                  <a:srgbClr val="FF0000"/>
                </a:solidFill>
                <a:latin typeface="Times New Roman" panose="02020603050405020304" pitchFamily="18" charset="0"/>
                <a:ea typeface="黑体" panose="02010609060101010101" pitchFamily="49" charset="-122"/>
              </a:rPr>
              <a:t>－</a:t>
            </a:r>
            <a:r>
              <a:rPr lang="en-US" altLang="zh-CN" sz="2400" dirty="0">
                <a:solidFill>
                  <a:srgbClr val="FF0000"/>
                </a:solidFill>
                <a:latin typeface="Times New Roman" panose="02020603050405020304" pitchFamily="18" charset="0"/>
                <a:ea typeface="黑体" panose="02010609060101010101" pitchFamily="49" charset="-122"/>
              </a:rPr>
              <a:t>5</a:t>
            </a:r>
            <a:r>
              <a:rPr lang="zh-CN" altLang="en-US" sz="2400" dirty="0">
                <a:solidFill>
                  <a:srgbClr val="FF0000"/>
                </a:solidFill>
                <a:latin typeface="Times New Roman" panose="02020603050405020304" pitchFamily="18" charset="0"/>
                <a:ea typeface="黑体" panose="02010609060101010101" pitchFamily="49" charset="-122"/>
              </a:rPr>
              <a:t>﹤</a:t>
            </a:r>
            <a:r>
              <a:rPr lang="en-US" altLang="zh-CN" sz="2400" i="1" dirty="0">
                <a:solidFill>
                  <a:srgbClr val="FF0000"/>
                </a:solidFill>
                <a:latin typeface="Times New Roman" panose="02020603050405020304" pitchFamily="18" charset="0"/>
                <a:ea typeface="黑体" panose="02010609060101010101" pitchFamily="49" charset="-122"/>
              </a:rPr>
              <a:t>x≤</a:t>
            </a:r>
            <a:r>
              <a:rPr lang="zh-CN" altLang="en-US" sz="2400" i="1" dirty="0">
                <a:solidFill>
                  <a:srgbClr val="FF0000"/>
                </a:solidFill>
                <a:latin typeface="Times New Roman" panose="02020603050405020304" pitchFamily="18" charset="0"/>
                <a:ea typeface="黑体" panose="02010609060101010101" pitchFamily="49" charset="-122"/>
                <a:sym typeface="Arial" panose="020B0604020202020204" pitchFamily="34" charset="0"/>
              </a:rPr>
              <a:t>－</a:t>
            </a:r>
            <a:r>
              <a:rPr lang="en-US" altLang="zh-CN" sz="2400" dirty="0">
                <a:solidFill>
                  <a:srgbClr val="FF0000"/>
                </a:solidFill>
                <a:latin typeface="Times New Roman" panose="02020603050405020304" pitchFamily="18" charset="0"/>
                <a:ea typeface="黑体" panose="02010609060101010101" pitchFamily="49" charset="-122"/>
              </a:rPr>
              <a:t>3</a:t>
            </a:r>
            <a:endParaRPr lang="en-US" altLang="zh-CN" sz="2400" dirty="0">
              <a:solidFill>
                <a:srgbClr val="FF0000"/>
              </a:solidFill>
              <a:latin typeface="Times New Roman" panose="02020603050405020304" pitchFamily="18" charset="0"/>
              <a:ea typeface="黑体" panose="02010609060101010101" pitchFamily="49" charset="-122"/>
            </a:endParaRPr>
          </a:p>
        </p:txBody>
      </p:sp>
      <p:sp>
        <p:nvSpPr>
          <p:cNvPr id="72820" name="文本框 72819"/>
          <p:cNvSpPr txBox="1"/>
          <p:nvPr/>
        </p:nvSpPr>
        <p:spPr>
          <a:xfrm>
            <a:off x="5822950" y="3675063"/>
            <a:ext cx="1079500"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i="1" dirty="0">
                <a:solidFill>
                  <a:srgbClr val="FF0000"/>
                </a:solidFill>
                <a:latin typeface="Times New Roman" panose="02020603050405020304" pitchFamily="18" charset="0"/>
                <a:ea typeface="黑体" panose="02010609060101010101" pitchFamily="49" charset="-122"/>
              </a:rPr>
              <a:t>x</a:t>
            </a:r>
            <a:r>
              <a:rPr lang="zh-CN" altLang="en-US" sz="2400" dirty="0">
                <a:solidFill>
                  <a:srgbClr val="FF0000"/>
                </a:solidFill>
                <a:latin typeface="Times New Roman" panose="02020603050405020304" pitchFamily="18" charset="0"/>
                <a:ea typeface="黑体" panose="02010609060101010101" pitchFamily="49" charset="-122"/>
              </a:rPr>
              <a:t>＜</a:t>
            </a:r>
            <a:r>
              <a:rPr lang="zh-CN" altLang="en-US" sz="2400" i="1" dirty="0">
                <a:solidFill>
                  <a:srgbClr val="FF0000"/>
                </a:solidFill>
                <a:latin typeface="Times New Roman" panose="02020603050405020304" pitchFamily="18" charset="0"/>
                <a:ea typeface="黑体" panose="02010609060101010101" pitchFamily="49" charset="-122"/>
                <a:sym typeface="Arial" panose="020B0604020202020204" pitchFamily="34" charset="0"/>
              </a:rPr>
              <a:t>－</a:t>
            </a:r>
            <a:r>
              <a:rPr lang="en-US" altLang="zh-CN" sz="2400" dirty="0">
                <a:solidFill>
                  <a:srgbClr val="FF0000"/>
                </a:solidFill>
                <a:latin typeface="Times New Roman" panose="02020603050405020304" pitchFamily="18" charset="0"/>
                <a:ea typeface="黑体" panose="02010609060101010101" pitchFamily="49" charset="-122"/>
              </a:rPr>
              <a:t>3</a:t>
            </a:r>
            <a:endParaRPr lang="en-US" altLang="zh-CN" sz="2400" dirty="0">
              <a:solidFill>
                <a:srgbClr val="FF0000"/>
              </a:solidFill>
              <a:latin typeface="Times New Roman" panose="02020603050405020304" pitchFamily="18" charset="0"/>
              <a:ea typeface="黑体" panose="02010609060101010101" pitchFamily="49" charset="-122"/>
            </a:endParaRPr>
          </a:p>
        </p:txBody>
      </p:sp>
      <p:sp>
        <p:nvSpPr>
          <p:cNvPr id="72821" name="文本框 72820"/>
          <p:cNvSpPr txBox="1"/>
          <p:nvPr/>
        </p:nvSpPr>
        <p:spPr>
          <a:xfrm>
            <a:off x="7521575" y="3675063"/>
            <a:ext cx="869950" cy="4572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zh-CN" altLang="en-US" sz="2400" dirty="0">
                <a:solidFill>
                  <a:srgbClr val="FF0000"/>
                </a:solidFill>
                <a:latin typeface="Times New Roman" panose="02020603050405020304" pitchFamily="18" charset="0"/>
                <a:ea typeface="黑体" panose="02010609060101010101" pitchFamily="49" charset="-122"/>
              </a:rPr>
              <a:t>无解 </a:t>
            </a:r>
            <a:endParaRPr lang="zh-CN" altLang="en-US" sz="2400" dirty="0">
              <a:solidFill>
                <a:srgbClr val="FF0000"/>
              </a:solidFill>
              <a:latin typeface="Times New Roman" panose="02020603050405020304" pitchFamily="18" charset="0"/>
              <a:ea typeface="黑体" panose="02010609060101010101" pitchFamily="49" charset="-122"/>
            </a:endParaRPr>
          </a:p>
        </p:txBody>
      </p:sp>
      <p:grpSp>
        <p:nvGrpSpPr>
          <p:cNvPr id="1056" name="组合 17"/>
          <p:cNvGrpSpPr/>
          <p:nvPr/>
        </p:nvGrpSpPr>
        <p:grpSpPr>
          <a:xfrm>
            <a:off x="468313" y="1038225"/>
            <a:ext cx="1406525" cy="522288"/>
            <a:chOff x="-1" y="0"/>
            <a:chExt cx="3456456" cy="471975"/>
          </a:xfrm>
        </p:grpSpPr>
        <p:sp>
          <p:nvSpPr>
            <p:cNvPr id="1057" name="圆角矩形 31"/>
            <p:cNvSpPr/>
            <p:nvPr/>
          </p:nvSpPr>
          <p:spPr>
            <a:xfrm>
              <a:off x="-1" y="0"/>
              <a:ext cx="3420378" cy="46939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endParaRPr lang="zh-CN" altLang="en-US" sz="2400" b="1" dirty="0">
                <a:solidFill>
                  <a:srgbClr val="000000"/>
                </a:solidFill>
                <a:latin typeface="宋体" panose="02010600030101010101" pitchFamily="2" charset="-122"/>
                <a:sym typeface="宋体" panose="02010600030101010101" pitchFamily="2" charset="-122"/>
              </a:endParaRPr>
            </a:p>
          </p:txBody>
        </p:sp>
        <p:sp>
          <p:nvSpPr>
            <p:cNvPr id="1058" name="文本框 19"/>
            <p:cNvSpPr/>
            <p:nvPr/>
          </p:nvSpPr>
          <p:spPr>
            <a:xfrm>
              <a:off x="70828" y="0"/>
              <a:ext cx="3385627" cy="471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sym typeface="微软雅黑" panose="020B0503020204020204" charset="-122"/>
                </a:rPr>
                <a:t>练一练</a:t>
              </a:r>
              <a:endParaRPr lang="zh-CN" altLang="en-US" sz="2800" b="1" dirty="0">
                <a:latin typeface="微软雅黑" panose="020B0503020204020204" charset="-122"/>
                <a:ea typeface="微软雅黑" panose="020B0503020204020204" charset="-122"/>
                <a:sym typeface="微软雅黑" panose="020B0503020204020204" charset="-122"/>
              </a:endParaRPr>
            </a:p>
          </p:txBody>
        </p:sp>
      </p:grpSp>
      <p:sp>
        <p:nvSpPr>
          <p:cNvPr id="1026" name="组合 72814"/>
          <p:cNvSpPr/>
          <p:nvPr/>
        </p:nvSpPr>
        <p:spPr>
          <a:xfrm>
            <a:off x="2881313" y="2536825"/>
            <a:ext cx="5500687" cy="817563"/>
          </a:xfrm>
          <a:solidFill>
            <a:srgbClr val="FFFFFF"/>
          </a:solidFill>
          <a:ln w="9525" cap="flat" cmpd="sng">
            <a:solidFill>
              <a:srgbClr val="000000"/>
            </a:solidFill>
            <a:prstDash val="solid"/>
            <a:headEnd type="none" w="med" len="med"/>
            <a:tailEnd type="none" w="med" len="med"/>
          </a:ln>
        </p:spPr>
        <p:txBody>
          <a:bodyPr/>
          <a:p>
            <a:endParaRPr lang="zh-CN" altLang="en-US"/>
          </a:p>
        </p:txBody>
      </p:sp>
      <p:graphicFrame>
        <p:nvGraphicFramePr>
          <p:cNvPr id="1028" name="内容占位符 72767"/>
          <p:cNvGraphicFramePr>
            <a:graphicFrameLocks noGrp="1"/>
          </p:cNvGraphicFramePr>
          <p:nvPr/>
        </p:nvGraphicFramePr>
        <p:xfrm>
          <a:off x="2881313" y="2501265"/>
          <a:ext cx="901700" cy="741363"/>
        </p:xfrm>
        <a:graphic>
          <a:graphicData uri="http://schemas.openxmlformats.org/presentationml/2006/ole">
            <mc:AlternateContent xmlns:mc="http://schemas.openxmlformats.org/markup-compatibility/2006">
              <mc:Choice xmlns:v="urn:schemas-microsoft-com:vml" Requires="v">
                <p:oleObj spid="_x0000_s3082" name="" r:id="rId2" imgW="929005" imgH="763270" progId="Equation.DSMT4">
                  <p:embed/>
                </p:oleObj>
              </mc:Choice>
              <mc:Fallback>
                <p:oleObj name="" r:id="rId2" imgW="929005" imgH="763270" progId="Equation.DSMT4">
                  <p:embed/>
                  <p:pic>
                    <p:nvPicPr>
                      <p:cNvPr id="0" name="图片 3081"/>
                      <p:cNvPicPr/>
                      <p:nvPr/>
                    </p:nvPicPr>
                    <p:blipFill>
                      <a:blip r:embed="rId3"/>
                      <a:stretch>
                        <a:fillRect/>
                      </a:stretch>
                    </p:blipFill>
                    <p:spPr>
                      <a:xfrm>
                        <a:off x="2881313" y="2501265"/>
                        <a:ext cx="901700" cy="741363"/>
                      </a:xfrm>
                      <a:prstGeom prst="rect">
                        <a:avLst/>
                      </a:prstGeom>
                      <a:noFill/>
                      <a:ln w="38100">
                        <a:noFill/>
                        <a:miter/>
                      </a:ln>
                    </p:spPr>
                  </p:pic>
                </p:oleObj>
              </mc:Fallback>
            </mc:AlternateContent>
          </a:graphicData>
        </a:graphic>
      </p:graphicFrame>
      <p:graphicFrame>
        <p:nvGraphicFramePr>
          <p:cNvPr id="1029" name="内容占位符 72761"/>
          <p:cNvGraphicFramePr>
            <a:graphicFrameLocks noGrp="1"/>
          </p:cNvGraphicFramePr>
          <p:nvPr/>
        </p:nvGraphicFramePr>
        <p:xfrm>
          <a:off x="4318000" y="2568575"/>
          <a:ext cx="863600" cy="763588"/>
        </p:xfrm>
        <a:graphic>
          <a:graphicData uri="http://schemas.openxmlformats.org/presentationml/2006/ole">
            <mc:AlternateContent xmlns:mc="http://schemas.openxmlformats.org/markup-compatibility/2006">
              <mc:Choice xmlns:v="urn:schemas-microsoft-com:vml" Requires="v">
                <p:oleObj spid="_x0000_s3081" name="" r:id="rId4" imgW="864870" imgH="763270" progId="Equation.DSMT4">
                  <p:embed/>
                </p:oleObj>
              </mc:Choice>
              <mc:Fallback>
                <p:oleObj name="" r:id="rId4" imgW="864870" imgH="763270" progId="Equation.DSMT4">
                  <p:embed/>
                  <p:pic>
                    <p:nvPicPr>
                      <p:cNvPr id="0" name="图片 3080"/>
                      <p:cNvPicPr/>
                      <p:nvPr/>
                    </p:nvPicPr>
                    <p:blipFill>
                      <a:blip r:embed="rId5"/>
                      <a:stretch>
                        <a:fillRect/>
                      </a:stretch>
                    </p:blipFill>
                    <p:spPr>
                      <a:xfrm>
                        <a:off x="4318000" y="2568575"/>
                        <a:ext cx="863600" cy="763588"/>
                      </a:xfrm>
                      <a:prstGeom prst="rect">
                        <a:avLst/>
                      </a:prstGeom>
                      <a:noFill/>
                      <a:ln w="38100">
                        <a:noFill/>
                        <a:miter/>
                      </a:ln>
                    </p:spPr>
                  </p:pic>
                </p:oleObj>
              </mc:Fallback>
            </mc:AlternateContent>
          </a:graphicData>
        </a:graphic>
      </p:graphicFrame>
      <p:graphicFrame>
        <p:nvGraphicFramePr>
          <p:cNvPr id="1030" name="内容占位符 72764"/>
          <p:cNvGraphicFramePr>
            <a:graphicFrameLocks noGrp="1"/>
          </p:cNvGraphicFramePr>
          <p:nvPr/>
        </p:nvGraphicFramePr>
        <p:xfrm>
          <a:off x="5791200" y="2565083"/>
          <a:ext cx="901700" cy="693737"/>
        </p:xfrm>
        <a:graphic>
          <a:graphicData uri="http://schemas.openxmlformats.org/presentationml/2006/ole">
            <mc:AlternateContent xmlns:mc="http://schemas.openxmlformats.org/markup-compatibility/2006">
              <mc:Choice xmlns:v="urn:schemas-microsoft-com:vml" Requires="v">
                <p:oleObj spid="_x0000_s3080" name="" r:id="rId6" imgW="992505" imgH="763270" progId="Equation.DSMT4">
                  <p:embed/>
                </p:oleObj>
              </mc:Choice>
              <mc:Fallback>
                <p:oleObj name="" r:id="rId6" imgW="992505" imgH="763270" progId="Equation.DSMT4">
                  <p:embed/>
                  <p:pic>
                    <p:nvPicPr>
                      <p:cNvPr id="0" name="图片 3079"/>
                      <p:cNvPicPr/>
                      <p:nvPr/>
                    </p:nvPicPr>
                    <p:blipFill>
                      <a:blip r:embed="rId7"/>
                      <a:stretch>
                        <a:fillRect/>
                      </a:stretch>
                    </p:blipFill>
                    <p:spPr>
                      <a:xfrm>
                        <a:off x="5791200" y="2565083"/>
                        <a:ext cx="901700" cy="693737"/>
                      </a:xfrm>
                      <a:prstGeom prst="rect">
                        <a:avLst/>
                      </a:prstGeom>
                      <a:noFill/>
                      <a:ln w="38100">
                        <a:noFill/>
                        <a:miter/>
                      </a:ln>
                    </p:spPr>
                  </p:pic>
                </p:oleObj>
              </mc:Fallback>
            </mc:AlternateContent>
          </a:graphicData>
        </a:graphic>
      </p:graphicFrame>
      <p:graphicFrame>
        <p:nvGraphicFramePr>
          <p:cNvPr id="1027" name="内容占位符 72805"/>
          <p:cNvGraphicFramePr>
            <a:graphicFrameLocks noGrp="1"/>
          </p:cNvGraphicFramePr>
          <p:nvPr/>
        </p:nvGraphicFramePr>
        <p:xfrm>
          <a:off x="7391400" y="2525395"/>
          <a:ext cx="990600" cy="733425"/>
        </p:xfrm>
        <a:graphic>
          <a:graphicData uri="http://schemas.openxmlformats.org/presentationml/2006/ole">
            <mc:AlternateContent xmlns:mc="http://schemas.openxmlformats.org/markup-compatibility/2006">
              <mc:Choice xmlns:v="urn:schemas-microsoft-com:vml" Requires="v">
                <p:oleObj spid="_x0000_s3079" name="" r:id="rId8" imgW="1030605" imgH="763270" progId="Equation.DSMT4">
                  <p:embed/>
                </p:oleObj>
              </mc:Choice>
              <mc:Fallback>
                <p:oleObj name="" r:id="rId8" imgW="1030605" imgH="763270" progId="Equation.DSMT4">
                  <p:embed/>
                  <p:pic>
                    <p:nvPicPr>
                      <p:cNvPr id="0" name="图片 3078"/>
                      <p:cNvPicPr/>
                      <p:nvPr/>
                    </p:nvPicPr>
                    <p:blipFill>
                      <a:blip r:embed="rId9"/>
                      <a:stretch>
                        <a:fillRect/>
                      </a:stretch>
                    </p:blipFill>
                    <p:spPr>
                      <a:xfrm>
                        <a:off x="7391400" y="2525395"/>
                        <a:ext cx="990600" cy="733425"/>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2817"/>
                                        </p:tgtEl>
                                        <p:attrNameLst>
                                          <p:attrName>style.visibility</p:attrName>
                                        </p:attrNameLst>
                                      </p:cBhvr>
                                      <p:to>
                                        <p:strVal val="visible"/>
                                      </p:to>
                                    </p:set>
                                    <p:animEffect transition="in" filter="wipe(left)">
                                      <p:cBhvr>
                                        <p:cTn id="7" dur="1000"/>
                                        <p:tgtEl>
                                          <p:spTgt spid="728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2818"/>
                                        </p:tgtEl>
                                        <p:attrNameLst>
                                          <p:attrName>style.visibility</p:attrName>
                                        </p:attrNameLst>
                                      </p:cBhvr>
                                      <p:to>
                                        <p:strVal val="visible"/>
                                      </p:to>
                                    </p:set>
                                    <p:animEffect transition="in" filter="wipe(left)">
                                      <p:cBhvr>
                                        <p:cTn id="12" dur="1000"/>
                                        <p:tgtEl>
                                          <p:spTgt spid="728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2820"/>
                                        </p:tgtEl>
                                        <p:attrNameLst>
                                          <p:attrName>style.visibility</p:attrName>
                                        </p:attrNameLst>
                                      </p:cBhvr>
                                      <p:to>
                                        <p:strVal val="visible"/>
                                      </p:to>
                                    </p:set>
                                    <p:animEffect transition="in" filter="wipe(left)">
                                      <p:cBhvr>
                                        <p:cTn id="17" dur="500"/>
                                        <p:tgtEl>
                                          <p:spTgt spid="728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2821"/>
                                        </p:tgtEl>
                                        <p:attrNameLst>
                                          <p:attrName>style.visibility</p:attrName>
                                        </p:attrNameLst>
                                      </p:cBhvr>
                                      <p:to>
                                        <p:strVal val="visible"/>
                                      </p:to>
                                    </p:set>
                                    <p:animEffect transition="in" filter="wipe(left)">
                                      <p:cBhvr>
                                        <p:cTn id="22" dur="500"/>
                                        <p:tgtEl>
                                          <p:spTgt spid="72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817" grpId="0"/>
      <p:bldP spid="72818" grpId="0"/>
      <p:bldP spid="72820" grpId="0"/>
      <p:bldP spid="728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1861" name="文本框 121860"/>
          <p:cNvSpPr txBox="1"/>
          <p:nvPr/>
        </p:nvSpPr>
        <p:spPr>
          <a:xfrm>
            <a:off x="371475" y="777875"/>
            <a:ext cx="6410325" cy="517525"/>
          </a:xfrm>
          <a:prstGeom prst="rect">
            <a:avLst/>
          </a:prstGeom>
          <a:noFill/>
          <a:ln w="9525">
            <a:noFill/>
          </a:ln>
        </p:spPr>
        <p:txBody>
          <a:bodyPr>
            <a:spAutoFit/>
          </a:bodyPr>
          <a:lstStyle/>
          <a:p>
            <a:pPr marL="342900" marR="0" indent="-342900" defTabSz="914400" eaLnBrk="0" hangingPunct="0">
              <a:buClrTx/>
              <a:buSzTx/>
              <a:defRPr/>
            </a:pPr>
            <a:r>
              <a:rPr kumimoji="0" lang="zh-CN" altLang="en-US" sz="2800" kern="1200" cap="none" spc="0" normalizeH="0" baseline="0" noProof="1">
                <a:solidFill>
                  <a:schemeClr val="accent5">
                    <a:lumMod val="50000"/>
                  </a:schemeClr>
                </a:solidFill>
                <a:latin typeface="Times New Roman" panose="02020603050405020304" pitchFamily="18" charset="0"/>
                <a:ea typeface="黑体" panose="02010609060101010101" pitchFamily="49" charset="-122"/>
                <a:cs typeface="+mn-ea"/>
              </a:rPr>
              <a:t>试一试：</a:t>
            </a:r>
            <a:r>
              <a:rPr kumimoji="0" lang="zh-CN" altLang="en-US" sz="2800" kern="1200" cap="none" spc="0" normalizeH="0" baseline="0" noProof="1">
                <a:latin typeface="Times New Roman" panose="02020603050405020304" pitchFamily="18" charset="0"/>
                <a:ea typeface="黑体" panose="02010609060101010101" pitchFamily="49" charset="-122"/>
                <a:cs typeface="+mn-ea"/>
              </a:rPr>
              <a:t>解上面问题中的不等式组</a:t>
            </a:r>
            <a:endParaRPr kumimoji="0" lang="zh-CN" altLang="en-US" sz="2800" kern="1200" cap="none" spc="0" normalizeH="0" baseline="0" noProof="1">
              <a:latin typeface="Times New Roman" panose="02020603050405020304" pitchFamily="18" charset="0"/>
              <a:ea typeface="黑体" panose="02010609060101010101" pitchFamily="49" charset="-122"/>
              <a:cs typeface="+mn-cs"/>
            </a:endParaRPr>
          </a:p>
        </p:txBody>
      </p:sp>
      <p:sp>
        <p:nvSpPr>
          <p:cNvPr id="121864" name="文本框 121863"/>
          <p:cNvSpPr txBox="1"/>
          <p:nvPr/>
        </p:nvSpPr>
        <p:spPr>
          <a:xfrm>
            <a:off x="685800" y="2727325"/>
            <a:ext cx="3433763" cy="517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解：解不等式</a:t>
            </a:r>
            <a:r>
              <a:rPr lang="en-US" altLang="zh-CN" sz="2800" dirty="0">
                <a:solidFill>
                  <a:srgbClr val="FF0000"/>
                </a:solidFill>
                <a:latin typeface="Times New Roman" panose="02020603050405020304" pitchFamily="18" charset="0"/>
                <a:ea typeface="黑体" panose="02010609060101010101" pitchFamily="49" charset="-122"/>
              </a:rPr>
              <a:t>①</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21865" name="文本框 121864"/>
          <p:cNvSpPr txBox="1"/>
          <p:nvPr/>
        </p:nvSpPr>
        <p:spPr>
          <a:xfrm>
            <a:off x="1304925" y="4121150"/>
            <a:ext cx="5276850" cy="517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13317" name="图片 121867" descr="图片1副本"/>
          <p:cNvPicPr>
            <a:picLocks noChangeAspect="1"/>
          </p:cNvPicPr>
          <p:nvPr/>
        </p:nvPicPr>
        <p:blipFill>
          <a:blip r:embed="rId1"/>
          <a:stretch>
            <a:fillRect/>
          </a:stretch>
        </p:blipFill>
        <p:spPr>
          <a:xfrm>
            <a:off x="5073650" y="3352800"/>
            <a:ext cx="3998913" cy="3000375"/>
          </a:xfrm>
          <a:prstGeom prst="rect">
            <a:avLst/>
          </a:prstGeom>
          <a:noFill/>
          <a:ln w="9525">
            <a:noFill/>
          </a:ln>
        </p:spPr>
      </p:pic>
      <p:grpSp>
        <p:nvGrpSpPr>
          <p:cNvPr id="2" name="组合 121870"/>
          <p:cNvGrpSpPr/>
          <p:nvPr/>
        </p:nvGrpSpPr>
        <p:grpSpPr>
          <a:xfrm>
            <a:off x="1968500" y="1606550"/>
            <a:ext cx="4813300" cy="890588"/>
            <a:chOff x="1891" y="768"/>
            <a:chExt cx="3032" cy="561"/>
          </a:xfrm>
        </p:grpSpPr>
        <p:graphicFrame>
          <p:nvGraphicFramePr>
            <p:cNvPr id="13321" name="对象 121861"/>
            <p:cNvGraphicFramePr/>
            <p:nvPr/>
          </p:nvGraphicFramePr>
          <p:xfrm>
            <a:off x="1891" y="816"/>
            <a:ext cx="1633" cy="513"/>
          </p:xfrm>
          <a:graphic>
            <a:graphicData uri="http://schemas.openxmlformats.org/presentationml/2006/ole">
              <mc:AlternateContent xmlns:mc="http://schemas.openxmlformats.org/markup-compatibility/2006">
                <mc:Choice xmlns:v="urn:schemas-microsoft-com:vml" Requires="v">
                  <p:oleObj spid="_x0000_s3078" name="" r:id="rId2" imgW="2590800" imgH="812800" progId="Equation.DSMT4">
                    <p:embed/>
                  </p:oleObj>
                </mc:Choice>
                <mc:Fallback>
                  <p:oleObj name="" r:id="rId2" imgW="2590800" imgH="812800" progId="Equation.DSMT4">
                    <p:embed/>
                    <p:pic>
                      <p:nvPicPr>
                        <p:cNvPr id="0" name="图片 3077"/>
                        <p:cNvPicPr/>
                        <p:nvPr/>
                      </p:nvPicPr>
                      <p:blipFill>
                        <a:blip r:embed="rId3"/>
                        <a:stretch>
                          <a:fillRect/>
                        </a:stretch>
                      </p:blipFill>
                      <p:spPr>
                        <a:xfrm>
                          <a:off x="1891" y="816"/>
                          <a:ext cx="1633" cy="513"/>
                        </a:xfrm>
                        <a:prstGeom prst="rect">
                          <a:avLst/>
                        </a:prstGeom>
                        <a:noFill/>
                        <a:ln w="38100">
                          <a:noFill/>
                          <a:miter/>
                        </a:ln>
                      </p:spPr>
                    </p:pic>
                  </p:oleObj>
                </mc:Fallback>
              </mc:AlternateContent>
            </a:graphicData>
          </a:graphic>
        </p:graphicFrame>
        <p:sp>
          <p:nvSpPr>
            <p:cNvPr id="13322" name="矩形 121868"/>
            <p:cNvSpPr/>
            <p:nvPr/>
          </p:nvSpPr>
          <p:spPr>
            <a:xfrm>
              <a:off x="4616" y="76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①</a:t>
              </a:r>
              <a:endParaRPr lang="en-US" altLang="zh-CN" sz="2400" dirty="0">
                <a:latin typeface="Times New Roman" panose="02020603050405020304" pitchFamily="18" charset="0"/>
              </a:endParaRPr>
            </a:p>
          </p:txBody>
        </p:sp>
        <p:sp>
          <p:nvSpPr>
            <p:cNvPr id="13323" name="矩形 121869"/>
            <p:cNvSpPr/>
            <p:nvPr/>
          </p:nvSpPr>
          <p:spPr>
            <a:xfrm>
              <a:off x="4616" y="100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②</a:t>
              </a:r>
              <a:endParaRPr lang="en-US" altLang="zh-CN" sz="2400" dirty="0">
                <a:latin typeface="Times New Roman" panose="02020603050405020304" pitchFamily="18" charset="0"/>
              </a:endParaRPr>
            </a:p>
          </p:txBody>
        </p:sp>
      </p:grpSp>
      <p:sp>
        <p:nvSpPr>
          <p:cNvPr id="121872" name="文本框 121871"/>
          <p:cNvSpPr txBox="1"/>
          <p:nvPr/>
        </p:nvSpPr>
        <p:spPr>
          <a:xfrm>
            <a:off x="2020888" y="3343275"/>
            <a:ext cx="2595562" cy="517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105.</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21873" name="文本框 121872"/>
          <p:cNvSpPr txBox="1"/>
          <p:nvPr/>
        </p:nvSpPr>
        <p:spPr>
          <a:xfrm>
            <a:off x="2020888" y="4883150"/>
            <a:ext cx="2595562" cy="517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i="1"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109.</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186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2186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2187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2186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218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1" grpId="0"/>
      <p:bldP spid="121864" grpId="0"/>
      <p:bldP spid="121865" grpId="0"/>
      <p:bldP spid="121872" grpId="0"/>
      <p:bldP spid="1218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338" name="组合 122912"/>
          <p:cNvGrpSpPr/>
          <p:nvPr/>
        </p:nvGrpSpPr>
        <p:grpSpPr>
          <a:xfrm>
            <a:off x="838200" y="608013"/>
            <a:ext cx="7389813" cy="1296987"/>
            <a:chOff x="528" y="469"/>
            <a:chExt cx="4704" cy="817"/>
          </a:xfrm>
        </p:grpSpPr>
        <p:sp>
          <p:nvSpPr>
            <p:cNvPr id="14356" name="文本框 122891"/>
            <p:cNvSpPr txBox="1"/>
            <p:nvPr/>
          </p:nvSpPr>
          <p:spPr>
            <a:xfrm>
              <a:off x="528" y="469"/>
              <a:ext cx="4704" cy="81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的解集就是</a:t>
              </a: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zh-CN" sz="28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105</a:t>
              </a:r>
              <a:r>
                <a:rPr lang="zh-CN" altLang="en-US" sz="2800" dirty="0">
                  <a:solidFill>
                    <a:srgbClr val="FF0000"/>
                  </a:solidFill>
                  <a:latin typeface="Times New Roman" panose="02020603050405020304" pitchFamily="18" charset="0"/>
                  <a:ea typeface="黑体" panose="02010609060101010101" pitchFamily="49" charset="-122"/>
                </a:rPr>
                <a:t>与</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zh-CN"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109</a:t>
              </a:r>
              <a:r>
                <a:rPr lang="zh-CN" altLang="en-US" sz="2800" dirty="0">
                  <a:solidFill>
                    <a:srgbClr val="FF0000"/>
                  </a:solidFill>
                  <a:latin typeface="Times New Roman" panose="02020603050405020304" pitchFamily="18" charset="0"/>
                  <a:ea typeface="黑体" panose="02010609060101010101" pitchFamily="49" charset="-122"/>
                </a:rPr>
                <a:t>的公共部分</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4357" name="文本框 122881"/>
            <p:cNvSpPr txBox="1"/>
            <p:nvPr/>
          </p:nvSpPr>
          <p:spPr>
            <a:xfrm>
              <a:off x="1011" y="570"/>
              <a:ext cx="1488"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不等式组</a:t>
              </a:r>
              <a:endParaRPr lang="zh-CN" altLang="en-US" sz="2800" dirty="0">
                <a:latin typeface="Times New Roman" panose="02020603050405020304" pitchFamily="18" charset="0"/>
                <a:ea typeface="黑体" panose="02010609060101010101" pitchFamily="49" charset="-122"/>
              </a:endParaRPr>
            </a:p>
          </p:txBody>
        </p:sp>
        <p:graphicFrame>
          <p:nvGraphicFramePr>
            <p:cNvPr id="14358" name="对象 122890"/>
            <p:cNvGraphicFramePr/>
            <p:nvPr/>
          </p:nvGraphicFramePr>
          <p:xfrm>
            <a:off x="2032" y="469"/>
            <a:ext cx="1328" cy="513"/>
          </p:xfrm>
          <a:graphic>
            <a:graphicData uri="http://schemas.openxmlformats.org/presentationml/2006/ole">
              <mc:AlternateContent xmlns:mc="http://schemas.openxmlformats.org/markup-compatibility/2006">
                <mc:Choice xmlns:v="urn:schemas-microsoft-com:vml" Requires="v">
                  <p:oleObj spid="_x0000_s3077" name="" r:id="rId1" imgW="2108200" imgH="812800" progId="Equation.DSMT4">
                    <p:embed/>
                  </p:oleObj>
                </mc:Choice>
                <mc:Fallback>
                  <p:oleObj name="" r:id="rId1" imgW="2108200" imgH="812800" progId="Equation.DSMT4">
                    <p:embed/>
                    <p:pic>
                      <p:nvPicPr>
                        <p:cNvPr id="0" name="图片 3076"/>
                        <p:cNvPicPr/>
                        <p:nvPr/>
                      </p:nvPicPr>
                      <p:blipFill>
                        <a:blip r:embed="rId2"/>
                        <a:stretch>
                          <a:fillRect/>
                        </a:stretch>
                      </p:blipFill>
                      <p:spPr>
                        <a:xfrm>
                          <a:off x="2032" y="469"/>
                          <a:ext cx="1328" cy="513"/>
                        </a:xfrm>
                        <a:prstGeom prst="rect">
                          <a:avLst/>
                        </a:prstGeom>
                        <a:noFill/>
                        <a:ln w="38100">
                          <a:noFill/>
                          <a:miter/>
                        </a:ln>
                      </p:spPr>
                    </p:pic>
                  </p:oleObj>
                </mc:Fallback>
              </mc:AlternateContent>
            </a:graphicData>
          </a:graphic>
        </p:graphicFrame>
      </p:grpSp>
      <p:grpSp>
        <p:nvGrpSpPr>
          <p:cNvPr id="3" name="组合 122908"/>
          <p:cNvGrpSpPr/>
          <p:nvPr/>
        </p:nvGrpSpPr>
        <p:grpSpPr>
          <a:xfrm>
            <a:off x="1854200" y="2732088"/>
            <a:ext cx="5029200" cy="563562"/>
            <a:chOff x="1392" y="2880"/>
            <a:chExt cx="3168" cy="355"/>
          </a:xfrm>
        </p:grpSpPr>
        <p:sp>
          <p:nvSpPr>
            <p:cNvPr id="14349" name="直接连接符 122895"/>
            <p:cNvSpPr/>
            <p:nvPr/>
          </p:nvSpPr>
          <p:spPr>
            <a:xfrm>
              <a:off x="1392" y="2928"/>
              <a:ext cx="3168" cy="0"/>
            </a:xfrm>
            <a:prstGeom prst="line">
              <a:avLst/>
            </a:prstGeom>
            <a:ln w="38100" cap="flat" cmpd="sng">
              <a:solidFill>
                <a:schemeClr val="tx1"/>
              </a:solidFill>
              <a:prstDash val="solid"/>
              <a:headEnd type="none" w="med" len="med"/>
              <a:tailEnd type="triangle" w="med" len="lg"/>
            </a:ln>
          </p:spPr>
        </p:sp>
        <p:sp>
          <p:nvSpPr>
            <p:cNvPr id="14350" name="直接连接符 122896"/>
            <p:cNvSpPr/>
            <p:nvPr/>
          </p:nvSpPr>
          <p:spPr>
            <a:xfrm>
              <a:off x="3364" y="2880"/>
              <a:ext cx="0" cy="48"/>
            </a:xfrm>
            <a:prstGeom prst="line">
              <a:avLst/>
            </a:prstGeom>
            <a:ln w="28575" cap="flat" cmpd="sng">
              <a:solidFill>
                <a:schemeClr val="accent1"/>
              </a:solidFill>
              <a:prstDash val="solid"/>
              <a:headEnd type="none" w="med" len="med"/>
              <a:tailEnd type="none" w="med" len="med"/>
            </a:ln>
          </p:spPr>
        </p:sp>
        <p:sp>
          <p:nvSpPr>
            <p:cNvPr id="14351" name="直接连接符 122897"/>
            <p:cNvSpPr/>
            <p:nvPr/>
          </p:nvSpPr>
          <p:spPr>
            <a:xfrm>
              <a:off x="3888" y="2880"/>
              <a:ext cx="0" cy="48"/>
            </a:xfrm>
            <a:prstGeom prst="line">
              <a:avLst/>
            </a:prstGeom>
            <a:ln w="28575" cap="flat" cmpd="sng">
              <a:solidFill>
                <a:schemeClr val="accent1"/>
              </a:solidFill>
              <a:prstDash val="solid"/>
              <a:headEnd type="none" w="med" len="med"/>
              <a:tailEnd type="none" w="med" len="med"/>
            </a:ln>
          </p:spPr>
        </p:sp>
        <p:sp>
          <p:nvSpPr>
            <p:cNvPr id="14352" name="直接连接符 122898"/>
            <p:cNvSpPr/>
            <p:nvPr/>
          </p:nvSpPr>
          <p:spPr>
            <a:xfrm>
              <a:off x="1584" y="2880"/>
              <a:ext cx="0" cy="48"/>
            </a:xfrm>
            <a:prstGeom prst="line">
              <a:avLst/>
            </a:prstGeom>
            <a:ln w="28575" cap="flat" cmpd="sng">
              <a:solidFill>
                <a:schemeClr val="accent1"/>
              </a:solidFill>
              <a:prstDash val="solid"/>
              <a:headEnd type="none" w="med" len="med"/>
              <a:tailEnd type="none" w="med" len="med"/>
            </a:ln>
          </p:spPr>
        </p:sp>
        <p:sp>
          <p:nvSpPr>
            <p:cNvPr id="14353" name="文本框 122899"/>
            <p:cNvSpPr txBox="1"/>
            <p:nvPr/>
          </p:nvSpPr>
          <p:spPr>
            <a:xfrm>
              <a:off x="1392" y="2947"/>
              <a:ext cx="392"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ea typeface="黑体" panose="02010609060101010101" pitchFamily="49" charset="-122"/>
                </a:rPr>
                <a:t>0</a:t>
              </a:r>
              <a:endParaRPr lang="en-US" altLang="zh-CN" sz="2400" dirty="0">
                <a:latin typeface="Times New Roman" panose="02020603050405020304" pitchFamily="18" charset="0"/>
                <a:ea typeface="黑体" panose="02010609060101010101" pitchFamily="49" charset="-122"/>
              </a:endParaRPr>
            </a:p>
          </p:txBody>
        </p:sp>
        <p:sp>
          <p:nvSpPr>
            <p:cNvPr id="14354" name="文本框 122900"/>
            <p:cNvSpPr txBox="1"/>
            <p:nvPr/>
          </p:nvSpPr>
          <p:spPr>
            <a:xfrm>
              <a:off x="3087" y="2947"/>
              <a:ext cx="588"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ea typeface="黑体" panose="02010609060101010101" pitchFamily="49" charset="-122"/>
                </a:rPr>
                <a:t>105</a:t>
              </a:r>
              <a:endParaRPr lang="en-US" altLang="zh-CN" sz="2400" dirty="0">
                <a:latin typeface="Times New Roman" panose="02020603050405020304" pitchFamily="18" charset="0"/>
                <a:ea typeface="黑体" panose="02010609060101010101" pitchFamily="49" charset="-122"/>
              </a:endParaRPr>
            </a:p>
          </p:txBody>
        </p:sp>
        <p:sp>
          <p:nvSpPr>
            <p:cNvPr id="14355" name="文本框 122901"/>
            <p:cNvSpPr txBox="1"/>
            <p:nvPr/>
          </p:nvSpPr>
          <p:spPr>
            <a:xfrm>
              <a:off x="3648" y="2947"/>
              <a:ext cx="540"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ea typeface="黑体" panose="02010609060101010101" pitchFamily="49" charset="-122"/>
                </a:rPr>
                <a:t>109</a:t>
              </a:r>
              <a:endParaRPr lang="en-US" altLang="zh-CN" sz="2400" dirty="0">
                <a:latin typeface="Times New Roman" panose="02020603050405020304" pitchFamily="18" charset="0"/>
                <a:ea typeface="黑体" panose="02010609060101010101" pitchFamily="49" charset="-122"/>
              </a:endParaRPr>
            </a:p>
          </p:txBody>
        </p:sp>
      </p:grpSp>
      <p:sp>
        <p:nvSpPr>
          <p:cNvPr id="122903" name="椭圆 122902"/>
          <p:cNvSpPr/>
          <p:nvPr/>
        </p:nvSpPr>
        <p:spPr>
          <a:xfrm>
            <a:off x="4967288" y="2736850"/>
            <a:ext cx="76200" cy="76200"/>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黑体" panose="02010609060101010101" pitchFamily="49" charset="-122"/>
            </a:endParaRPr>
          </a:p>
        </p:txBody>
      </p:sp>
      <p:sp>
        <p:nvSpPr>
          <p:cNvPr id="122904" name="直接连接符 122903"/>
          <p:cNvSpPr/>
          <p:nvPr/>
        </p:nvSpPr>
        <p:spPr>
          <a:xfrm flipV="1">
            <a:off x="5000625" y="2427288"/>
            <a:ext cx="0" cy="304800"/>
          </a:xfrm>
          <a:prstGeom prst="line">
            <a:avLst/>
          </a:prstGeom>
          <a:ln w="38100" cap="flat" cmpd="sng">
            <a:solidFill>
              <a:srgbClr val="FF00FF"/>
            </a:solidFill>
            <a:prstDash val="solid"/>
            <a:headEnd type="none" w="med" len="med"/>
            <a:tailEnd type="none" w="med" len="med"/>
          </a:ln>
        </p:spPr>
      </p:sp>
      <p:sp>
        <p:nvSpPr>
          <p:cNvPr id="122905" name="直接连接符 122904"/>
          <p:cNvSpPr/>
          <p:nvPr/>
        </p:nvSpPr>
        <p:spPr>
          <a:xfrm flipV="1">
            <a:off x="5000625" y="2427288"/>
            <a:ext cx="1371600" cy="0"/>
          </a:xfrm>
          <a:prstGeom prst="line">
            <a:avLst/>
          </a:prstGeom>
          <a:ln w="38100" cap="flat" cmpd="sng">
            <a:solidFill>
              <a:srgbClr val="FF00FF"/>
            </a:solidFill>
            <a:prstDash val="solid"/>
            <a:headEnd type="none" w="med" len="med"/>
            <a:tailEnd type="none" w="med" len="med"/>
          </a:ln>
        </p:spPr>
      </p:sp>
      <p:sp>
        <p:nvSpPr>
          <p:cNvPr id="122906" name="直接连接符 122905"/>
          <p:cNvSpPr/>
          <p:nvPr/>
        </p:nvSpPr>
        <p:spPr>
          <a:xfrm flipV="1">
            <a:off x="5816600" y="2122488"/>
            <a:ext cx="0" cy="609600"/>
          </a:xfrm>
          <a:prstGeom prst="line">
            <a:avLst/>
          </a:prstGeom>
          <a:ln w="38100" cap="flat" cmpd="sng">
            <a:solidFill>
              <a:srgbClr val="0099FF"/>
            </a:solidFill>
            <a:prstDash val="solid"/>
            <a:headEnd type="none" w="med" len="med"/>
            <a:tailEnd type="none" w="med" len="med"/>
          </a:ln>
        </p:spPr>
      </p:sp>
      <p:sp>
        <p:nvSpPr>
          <p:cNvPr id="122908" name="直接连接符 122907"/>
          <p:cNvSpPr/>
          <p:nvPr/>
        </p:nvSpPr>
        <p:spPr>
          <a:xfrm flipH="1" flipV="1">
            <a:off x="3073400" y="2122488"/>
            <a:ext cx="2743200" cy="0"/>
          </a:xfrm>
          <a:prstGeom prst="line">
            <a:avLst/>
          </a:prstGeom>
          <a:ln w="38100" cap="flat" cmpd="sng">
            <a:solidFill>
              <a:srgbClr val="0099FF"/>
            </a:solidFill>
            <a:prstDash val="solid"/>
            <a:headEnd type="none" w="med" len="med"/>
            <a:tailEnd type="none" w="med" len="med"/>
          </a:ln>
        </p:spPr>
      </p:sp>
      <p:sp>
        <p:nvSpPr>
          <p:cNvPr id="122910" name="椭圆 122909"/>
          <p:cNvSpPr/>
          <p:nvPr/>
        </p:nvSpPr>
        <p:spPr>
          <a:xfrm>
            <a:off x="5776913" y="2738438"/>
            <a:ext cx="100012" cy="76200"/>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latin typeface="Times New Roman" panose="02020603050405020304" pitchFamily="18" charset="0"/>
              <a:ea typeface="黑体" panose="02010609060101010101" pitchFamily="49" charset="-122"/>
            </a:endParaRPr>
          </a:p>
        </p:txBody>
      </p:sp>
      <p:grpSp>
        <p:nvGrpSpPr>
          <p:cNvPr id="4" name="组合 122919"/>
          <p:cNvGrpSpPr/>
          <p:nvPr/>
        </p:nvGrpSpPr>
        <p:grpSpPr>
          <a:xfrm>
            <a:off x="254000" y="3587750"/>
            <a:ext cx="8597900" cy="2330450"/>
            <a:chOff x="432" y="2703"/>
            <a:chExt cx="5280" cy="1468"/>
          </a:xfrm>
        </p:grpSpPr>
        <p:sp>
          <p:nvSpPr>
            <p:cNvPr id="14347" name="文本框 122913"/>
            <p:cNvSpPr txBox="1"/>
            <p:nvPr/>
          </p:nvSpPr>
          <p:spPr>
            <a:xfrm>
              <a:off x="432" y="2703"/>
              <a:ext cx="5280" cy="146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30000"/>
                </a:lnSpc>
                <a:spcBef>
                  <a:spcPct val="0"/>
                </a:spcBef>
                <a:buFont typeface="Arial" panose="020B0604020202020204" pitchFamily="34" charset="0"/>
                <a:buNone/>
              </a:pPr>
              <a:r>
                <a:rPr lang="zh-CN" altLang="zh-CN" sz="2800" dirty="0">
                  <a:latin typeface="Times New Roman" panose="02020603050405020304" pitchFamily="18" charset="0"/>
                  <a:ea typeface="黑体" panose="02010609060101010101" pitchFamily="49" charset="-122"/>
                </a:rPr>
                <a:t>          由图容易发现它们的公共部分是</a:t>
              </a:r>
              <a:r>
                <a:rPr lang="zh-CN" altLang="zh-CN" sz="2800" dirty="0">
                  <a:solidFill>
                    <a:srgbClr val="FF0000"/>
                  </a:solidFill>
                  <a:latin typeface="Times New Roman" panose="02020603050405020304" pitchFamily="18" charset="0"/>
                  <a:ea typeface="黑体" panose="02010609060101010101" pitchFamily="49" charset="-122"/>
                </a:rPr>
                <a:t>105＜</a:t>
              </a:r>
              <a:r>
                <a:rPr lang="en-US" altLang="zh-CN" sz="2800" i="1" dirty="0">
                  <a:solidFill>
                    <a:srgbClr val="FF0000"/>
                  </a:solidFill>
                  <a:latin typeface="Times New Roman" panose="02020603050405020304" pitchFamily="18" charset="0"/>
                  <a:ea typeface="黑体" panose="02010609060101010101" pitchFamily="49" charset="-122"/>
                </a:rPr>
                <a:t>x </a:t>
              </a:r>
              <a:r>
                <a:rPr lang="zh-CN" altLang="zh-CN" sz="2800" dirty="0">
                  <a:solidFill>
                    <a:srgbClr val="FF0000"/>
                  </a:solidFill>
                  <a:latin typeface="Times New Roman" panose="02020603050405020304" pitchFamily="18" charset="0"/>
                  <a:ea typeface="黑体" panose="02010609060101010101" pitchFamily="49" charset="-122"/>
                </a:rPr>
                <a:t>＜109</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这就是由不等式</a:t>
              </a:r>
              <a:r>
                <a:rPr lang="zh-CN" altLang="zh-CN" sz="2800" dirty="0">
                  <a:latin typeface="Times New Roman" panose="02020603050405020304" pitchFamily="18" charset="0"/>
                  <a:ea typeface="黑体" panose="02010609060101010101" pitchFamily="49" charset="-122"/>
                </a:rPr>
                <a:t>①</a:t>
              </a:r>
              <a:r>
                <a:rPr lang="zh-CN" altLang="en-US" sz="2800" dirty="0">
                  <a:latin typeface="Times New Roman" panose="02020603050405020304" pitchFamily="18" charset="0"/>
                  <a:ea typeface="黑体" panose="02010609060101010101" pitchFamily="49" charset="-122"/>
                </a:rPr>
                <a:t>、</a:t>
              </a:r>
              <a:r>
                <a:rPr lang="zh-CN" altLang="zh-CN" sz="2800" dirty="0">
                  <a:latin typeface="Times New Roman" panose="02020603050405020304" pitchFamily="18" charset="0"/>
                  <a:ea typeface="黑体" panose="02010609060101010101" pitchFamily="49" charset="-122"/>
                </a:rPr>
                <a:t>②</a:t>
              </a:r>
              <a:r>
                <a:rPr lang="zh-CN" altLang="en-US" sz="2800" dirty="0">
                  <a:latin typeface="Times New Roman" panose="02020603050405020304" pitchFamily="18" charset="0"/>
                  <a:ea typeface="黑体" panose="02010609060101010101" pitchFamily="49" charset="-122"/>
                </a:rPr>
                <a:t>组成的不等式组                                  </a:t>
              </a:r>
              <a:endParaRPr lang="zh-CN" altLang="en-US" sz="2800" dirty="0">
                <a:latin typeface="Times New Roman" panose="02020603050405020304" pitchFamily="18" charset="0"/>
                <a:ea typeface="黑体" panose="02010609060101010101" pitchFamily="49" charset="-122"/>
              </a:endParaRPr>
            </a:p>
            <a:p>
              <a:pPr marL="342900" lvl="0" indent="-342900">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a:p>
              <a:pPr marL="342900" lvl="0" indent="-342900">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的解集</a:t>
              </a:r>
              <a:r>
                <a:rPr lang="zh-CN" altLang="zh-CN" sz="2800" dirty="0">
                  <a:latin typeface="Times New Roman" panose="02020603050405020304" pitchFamily="18" charset="0"/>
                  <a:ea typeface="黑体" panose="02010609060101010101" pitchFamily="49" charset="-122"/>
                </a:rPr>
                <a:t>.</a:t>
              </a:r>
              <a:endParaRPr lang="zh-CN" altLang="zh-CN" sz="2800" dirty="0">
                <a:latin typeface="Times New Roman" panose="02020603050405020304" pitchFamily="18" charset="0"/>
                <a:ea typeface="黑体" panose="02010609060101010101" pitchFamily="49" charset="-122"/>
              </a:endParaRPr>
            </a:p>
          </p:txBody>
        </p:sp>
        <p:graphicFrame>
          <p:nvGraphicFramePr>
            <p:cNvPr id="14348" name="对象 122915"/>
            <p:cNvGraphicFramePr/>
            <p:nvPr/>
          </p:nvGraphicFramePr>
          <p:xfrm>
            <a:off x="674" y="3549"/>
            <a:ext cx="1633" cy="513"/>
          </p:xfrm>
          <a:graphic>
            <a:graphicData uri="http://schemas.openxmlformats.org/presentationml/2006/ole">
              <mc:AlternateContent xmlns:mc="http://schemas.openxmlformats.org/markup-compatibility/2006">
                <mc:Choice xmlns:v="urn:schemas-microsoft-com:vml" Requires="v">
                  <p:oleObj spid="_x0000_s3076" name="" r:id="rId3" imgW="2590800" imgH="812800" progId="Equation.DSMT4">
                    <p:embed/>
                  </p:oleObj>
                </mc:Choice>
                <mc:Fallback>
                  <p:oleObj name="" r:id="rId3" imgW="2590800" imgH="812800" progId="Equation.DSMT4">
                    <p:embed/>
                    <p:pic>
                      <p:nvPicPr>
                        <p:cNvPr id="0" name="图片 3075"/>
                        <p:cNvPicPr/>
                        <p:nvPr/>
                      </p:nvPicPr>
                      <p:blipFill>
                        <a:blip r:embed="rId4"/>
                        <a:stretch>
                          <a:fillRect/>
                        </a:stretch>
                      </p:blipFill>
                      <p:spPr>
                        <a:xfrm>
                          <a:off x="674" y="3549"/>
                          <a:ext cx="1633" cy="513"/>
                        </a:xfrm>
                        <a:prstGeom prst="rect">
                          <a:avLst/>
                        </a:prstGeom>
                        <a:noFill/>
                        <a:ln w="38100">
                          <a:noFill/>
                          <a:miter/>
                        </a:ln>
                      </p:spPr>
                    </p:pic>
                  </p:oleObj>
                </mc:Fallback>
              </mc:AlternateContent>
            </a:graphicData>
          </a:graphic>
        </p:graphicFrame>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122903"/>
                                        </p:tgtEl>
                                        <p:attrNameLst>
                                          <p:attrName>style.visibility</p:attrName>
                                        </p:attrNameLst>
                                      </p:cBhvr>
                                      <p:to>
                                        <p:strVal val="visible"/>
                                      </p:to>
                                    </p:se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22904"/>
                                        </p:tgtEl>
                                        <p:attrNameLst>
                                          <p:attrName>style.visibility</p:attrName>
                                        </p:attrNameLst>
                                      </p:cBhvr>
                                      <p:to>
                                        <p:strVal val="visible"/>
                                      </p:to>
                                    </p:set>
                                    <p:animEffect transition="in" filter="wipe(down)">
                                      <p:cBhvr>
                                        <p:cTn id="14" dur="500"/>
                                        <p:tgtEl>
                                          <p:spTgt spid="122904"/>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2905"/>
                                        </p:tgtEl>
                                        <p:attrNameLst>
                                          <p:attrName>style.visibility</p:attrName>
                                        </p:attrNameLst>
                                      </p:cBhvr>
                                      <p:to>
                                        <p:strVal val="visible"/>
                                      </p:to>
                                    </p:set>
                                    <p:animEffect transition="in" filter="wipe(left)">
                                      <p:cBhvr>
                                        <p:cTn id="18" dur="500"/>
                                        <p:tgtEl>
                                          <p:spTgt spid="122905"/>
                                        </p:tgtEl>
                                      </p:cBhvr>
                                    </p:animEffect>
                                  </p:childTnLst>
                                </p:cTn>
                              </p:par>
                            </p:childTnLst>
                          </p:cTn>
                        </p:par>
                        <p:par>
                          <p:cTn id="19" fill="hold">
                            <p:stCondLst>
                              <p:cond delay="1500"/>
                            </p:stCondLst>
                            <p:childTnLst>
                              <p:par>
                                <p:cTn id="20" presetID="1" presetClass="entr" presetSubtype="0" fill="hold" nodeType="afterEffect">
                                  <p:stCondLst>
                                    <p:cond delay="0"/>
                                  </p:stCondLst>
                                  <p:childTnLst>
                                    <p:set>
                                      <p:cBhvr>
                                        <p:cTn id="21" dur="1" fill="hold">
                                          <p:stCondLst>
                                            <p:cond delay="0"/>
                                          </p:stCondLst>
                                        </p:cTn>
                                        <p:tgtEl>
                                          <p:spTgt spid="122910"/>
                                        </p:tgtEl>
                                        <p:attrNameLst>
                                          <p:attrName>style.visibility</p:attrName>
                                        </p:attrNameLst>
                                      </p:cBhvr>
                                      <p:to>
                                        <p:strVal val="visible"/>
                                      </p:to>
                                    </p:set>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122906"/>
                                        </p:tgtEl>
                                        <p:attrNameLst>
                                          <p:attrName>style.visibility</p:attrName>
                                        </p:attrNameLst>
                                      </p:cBhvr>
                                      <p:to>
                                        <p:strVal val="visible"/>
                                      </p:to>
                                    </p:set>
                                    <p:animEffect transition="in" filter="wipe(down)">
                                      <p:cBhvr>
                                        <p:cTn id="25" dur="500"/>
                                        <p:tgtEl>
                                          <p:spTgt spid="122906"/>
                                        </p:tgtEl>
                                      </p:cBhvr>
                                    </p:animEffect>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122908"/>
                                        </p:tgtEl>
                                        <p:attrNameLst>
                                          <p:attrName>style.visibility</p:attrName>
                                        </p:attrNameLst>
                                      </p:cBhvr>
                                      <p:to>
                                        <p:strVal val="visible"/>
                                      </p:to>
                                    </p:set>
                                    <p:animEffect transition="in" filter="wipe(right)">
                                      <p:cBhvr>
                                        <p:cTn id="29" dur="500"/>
                                        <p:tgtEl>
                                          <p:spTgt spid="122908"/>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3910" name="文本框 123909"/>
          <p:cNvSpPr txBox="1"/>
          <p:nvPr/>
        </p:nvSpPr>
        <p:spPr>
          <a:xfrm>
            <a:off x="468313" y="1062038"/>
            <a:ext cx="8004175" cy="20304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zh-CN" sz="2800" dirty="0">
                <a:latin typeface="Times New Roman" panose="02020603050405020304" pitchFamily="18" charset="0"/>
                <a:ea typeface="黑体" panose="02010609060101010101" pitchFamily="49" charset="-122"/>
              </a:rPr>
              <a:t>由此可知</a:t>
            </a:r>
            <a:r>
              <a:rPr lang="zh-CN" altLang="en-US" sz="2800" dirty="0">
                <a:latin typeface="Times New Roman" panose="02020603050405020304" pitchFamily="18" charset="0"/>
                <a:ea typeface="黑体" panose="02010609060101010101" pitchFamily="49" charset="-122"/>
              </a:rPr>
              <a:t>，</a:t>
            </a:r>
            <a:r>
              <a:rPr lang="zh-CN" altLang="zh-CN" sz="2800" dirty="0">
                <a:latin typeface="Times New Roman" panose="02020603050405020304" pitchFamily="18" charset="0"/>
                <a:ea typeface="黑体" panose="02010609060101010101" pitchFamily="49" charset="-122"/>
              </a:rPr>
              <a:t>这个足球场的长在105至109m之间</a:t>
            </a:r>
            <a:r>
              <a:rPr lang="zh-CN" altLang="en-US" sz="2800" dirty="0">
                <a:latin typeface="Times New Roman" panose="02020603050405020304" pitchFamily="18" charset="0"/>
                <a:ea typeface="黑体" panose="02010609060101010101" pitchFamily="49" charset="-122"/>
              </a:rPr>
              <a:t>，</a:t>
            </a:r>
            <a:r>
              <a:rPr lang="zh-CN" altLang="zh-CN" sz="2800" dirty="0">
                <a:latin typeface="Times New Roman" panose="02020603050405020304" pitchFamily="18" charset="0"/>
                <a:ea typeface="黑体" panose="02010609060101010101" pitchFamily="49" charset="-122"/>
              </a:rPr>
              <a:t>从场地的大小方面来说</a:t>
            </a:r>
            <a:r>
              <a:rPr lang="zh-CN" altLang="en-US" sz="2800" dirty="0">
                <a:latin typeface="Times New Roman" panose="02020603050405020304" pitchFamily="18" charset="0"/>
                <a:ea typeface="黑体" panose="02010609060101010101" pitchFamily="49" charset="-122"/>
              </a:rPr>
              <a:t>，</a:t>
            </a:r>
            <a:r>
              <a:rPr lang="zh-CN" altLang="zh-CN" sz="2800" dirty="0">
                <a:latin typeface="Times New Roman" panose="02020603050405020304" pitchFamily="18" charset="0"/>
                <a:ea typeface="黑体" panose="02010609060101010101" pitchFamily="49" charset="-122"/>
              </a:rPr>
              <a:t>可以进行国际足球比赛.</a:t>
            </a:r>
            <a:endParaRPr lang="zh-CN" altLang="zh-CN" sz="2800" dirty="0">
              <a:latin typeface="Times New Roman" panose="02020603050405020304" pitchFamily="18" charset="0"/>
              <a:ea typeface="黑体" panose="02010609060101010101" pitchFamily="49" charset="-122"/>
            </a:endParaRPr>
          </a:p>
        </p:txBody>
      </p:sp>
      <p:pic>
        <p:nvPicPr>
          <p:cNvPr id="15363" name="图片 123924" descr="图片1副本"/>
          <p:cNvPicPr>
            <a:picLocks noChangeAspect="1"/>
          </p:cNvPicPr>
          <p:nvPr/>
        </p:nvPicPr>
        <p:blipFill>
          <a:blip r:embed="rId1"/>
          <a:stretch>
            <a:fillRect/>
          </a:stretch>
        </p:blipFill>
        <p:spPr>
          <a:xfrm>
            <a:off x="4891088" y="3235325"/>
            <a:ext cx="3581400" cy="26860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39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85" name="文本框 126984"/>
          <p:cNvSpPr txBox="1"/>
          <p:nvPr/>
        </p:nvSpPr>
        <p:spPr>
          <a:xfrm>
            <a:off x="1381125" y="2800350"/>
            <a:ext cx="6781800" cy="646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4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26986" name="文本框 126985"/>
          <p:cNvSpPr txBox="1"/>
          <p:nvPr/>
        </p:nvSpPr>
        <p:spPr>
          <a:xfrm>
            <a:off x="169863" y="3257550"/>
            <a:ext cx="6781800" cy="5667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400" i="1" dirty="0">
                <a:solidFill>
                  <a:srgbClr val="FF0000"/>
                </a:solidFill>
                <a:latin typeface="Times New Roman" panose="02020603050405020304" pitchFamily="18" charset="0"/>
                <a:ea typeface="黑体" panose="02010609060101010101" pitchFamily="49" charset="-122"/>
              </a:rPr>
              <a:t>                                   x </a:t>
            </a:r>
            <a:r>
              <a:rPr lang="zh-CN" altLang="en-US" sz="2400" dirty="0">
                <a:solidFill>
                  <a:srgbClr val="FF0000"/>
                </a:solidFill>
                <a:latin typeface="Times New Roman" panose="02020603050405020304" pitchFamily="18" charset="0"/>
                <a:ea typeface="黑体" panose="02010609060101010101" pitchFamily="49" charset="-122"/>
              </a:rPr>
              <a:t>＜－</a:t>
            </a:r>
            <a:r>
              <a:rPr lang="en-US" altLang="zh-CN" sz="2400" dirty="0">
                <a:solidFill>
                  <a:srgbClr val="FF0000"/>
                </a:solidFill>
                <a:latin typeface="Times New Roman" panose="02020603050405020304" pitchFamily="18" charset="0"/>
                <a:ea typeface="黑体" panose="02010609060101010101" pitchFamily="49" charset="-122"/>
              </a:rPr>
              <a:t>3.</a:t>
            </a:r>
            <a:endParaRPr lang="en-US" altLang="zh-CN" sz="2400" dirty="0">
              <a:solidFill>
                <a:srgbClr val="FF0000"/>
              </a:solidFill>
              <a:latin typeface="Times New Roman" panose="02020603050405020304" pitchFamily="18" charset="0"/>
              <a:ea typeface="黑体" panose="02010609060101010101" pitchFamily="49" charset="-122"/>
            </a:endParaRPr>
          </a:p>
        </p:txBody>
      </p:sp>
      <p:sp>
        <p:nvSpPr>
          <p:cNvPr id="16388" name="文本框 2"/>
          <p:cNvSpPr txBox="1"/>
          <p:nvPr/>
        </p:nvSpPr>
        <p:spPr>
          <a:xfrm>
            <a:off x="850900" y="1219200"/>
            <a:ext cx="7772400" cy="517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008080"/>
                </a:solidFill>
                <a:latin typeface="Times New Roman" panose="02020603050405020304" pitchFamily="18" charset="0"/>
                <a:ea typeface="黑体" panose="02010609060101010101" pitchFamily="49" charset="-122"/>
              </a:rPr>
              <a:t>例</a:t>
            </a:r>
            <a:r>
              <a:rPr lang="en-US" altLang="zh-CN" sz="2400" dirty="0">
                <a:solidFill>
                  <a:srgbClr val="008080"/>
                </a:solidFill>
                <a:latin typeface="Times New Roman" panose="02020603050405020304" pitchFamily="18" charset="0"/>
                <a:ea typeface="黑体" panose="02010609060101010101" pitchFamily="49" charset="-122"/>
              </a:rPr>
              <a:t>1 </a:t>
            </a:r>
            <a:r>
              <a:rPr lang="en-US" altLang="zh-CN" sz="24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解不等式组</a:t>
            </a:r>
            <a:r>
              <a:rPr lang="zh-CN" altLang="en-US" sz="2400" dirty="0">
                <a:latin typeface="Times New Roman" panose="02020603050405020304" pitchFamily="18" charset="0"/>
                <a:ea typeface="黑体" panose="02010609060101010101" pitchFamily="49" charset="-122"/>
              </a:rPr>
              <a:t>：</a:t>
            </a:r>
            <a:endParaRPr lang="zh-CN" altLang="en-US" sz="2400" dirty="0">
              <a:latin typeface="Times New Roman" panose="02020603050405020304" pitchFamily="18" charset="0"/>
              <a:ea typeface="黑体" panose="02010609060101010101" pitchFamily="49" charset="-122"/>
            </a:endParaRPr>
          </a:p>
        </p:txBody>
      </p:sp>
      <p:sp>
        <p:nvSpPr>
          <p:cNvPr id="4" name="文本框 3"/>
          <p:cNvSpPr txBox="1"/>
          <p:nvPr/>
        </p:nvSpPr>
        <p:spPr>
          <a:xfrm>
            <a:off x="1236663" y="1809750"/>
            <a:ext cx="6781800" cy="646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zh-CN" altLang="zh-CN" sz="2800" dirty="0">
                <a:solidFill>
                  <a:srgbClr val="FF0000"/>
                </a:solidFill>
                <a:latin typeface="Times New Roman" panose="02020603050405020304" pitchFamily="18" charset="0"/>
                <a:ea typeface="黑体" panose="02010609060101010101" pitchFamily="49" charset="-122"/>
              </a:rPr>
              <a:t>①，得</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5" name="文本框 4"/>
          <p:cNvSpPr txBox="1"/>
          <p:nvPr/>
        </p:nvSpPr>
        <p:spPr>
          <a:xfrm>
            <a:off x="1236663" y="2266950"/>
            <a:ext cx="6781800" cy="5667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400" dirty="0">
                <a:solidFill>
                  <a:srgbClr val="FF0000"/>
                </a:solidFill>
                <a:latin typeface="Times New Roman" panose="02020603050405020304" pitchFamily="18" charset="0"/>
                <a:ea typeface="黑体" panose="02010609060101010101" pitchFamily="49" charset="-122"/>
              </a:rPr>
              <a:t>                      </a:t>
            </a:r>
            <a:r>
              <a:rPr lang="en-US" altLang="zh-CN" sz="2400" i="1" dirty="0">
                <a:solidFill>
                  <a:srgbClr val="FF0000"/>
                </a:solidFill>
                <a:latin typeface="Times New Roman" panose="02020603050405020304" pitchFamily="18" charset="0"/>
                <a:ea typeface="黑体" panose="02010609060101010101" pitchFamily="49" charset="-122"/>
              </a:rPr>
              <a:t>x </a:t>
            </a:r>
            <a:r>
              <a:rPr lang="en-US" altLang="zh-CN" sz="2400" dirty="0">
                <a:solidFill>
                  <a:srgbClr val="FF0000"/>
                </a:solidFill>
                <a:latin typeface="黑体" panose="02010609060101010101" pitchFamily="49" charset="-122"/>
                <a:ea typeface="黑体" panose="02010609060101010101" pitchFamily="49" charset="-122"/>
              </a:rPr>
              <a:t>≤</a:t>
            </a:r>
            <a:r>
              <a:rPr lang="en-US" altLang="zh-CN" sz="2400" i="1" dirty="0">
                <a:solidFill>
                  <a:srgbClr val="FF0000"/>
                </a:solidFill>
                <a:latin typeface="Times New Roman" panose="02020603050405020304" pitchFamily="18" charset="0"/>
                <a:ea typeface="黑体" panose="02010609060101010101" pitchFamily="49" charset="-122"/>
              </a:rPr>
              <a:t> </a:t>
            </a:r>
            <a:r>
              <a:rPr lang="en-US" altLang="zh-CN" sz="2400" dirty="0">
                <a:solidFill>
                  <a:srgbClr val="FF0000"/>
                </a:solidFill>
                <a:latin typeface="Times New Roman" panose="02020603050405020304" pitchFamily="18" charset="0"/>
                <a:ea typeface="黑体" panose="02010609060101010101" pitchFamily="49" charset="-122"/>
              </a:rPr>
              <a:t>3.</a:t>
            </a:r>
            <a:endParaRPr lang="en-US" altLang="zh-CN" sz="2400" dirty="0">
              <a:solidFill>
                <a:srgbClr val="FF0000"/>
              </a:solidFill>
              <a:latin typeface="Times New Roman" panose="02020603050405020304" pitchFamily="18" charset="0"/>
              <a:ea typeface="黑体" panose="02010609060101010101" pitchFamily="49" charset="-122"/>
            </a:endParaRPr>
          </a:p>
        </p:txBody>
      </p:sp>
      <p:grpSp>
        <p:nvGrpSpPr>
          <p:cNvPr id="2" name="组合 126988"/>
          <p:cNvGrpSpPr/>
          <p:nvPr/>
        </p:nvGrpSpPr>
        <p:grpSpPr>
          <a:xfrm>
            <a:off x="3433763" y="941388"/>
            <a:ext cx="4098925" cy="890587"/>
            <a:chOff x="1891" y="768"/>
            <a:chExt cx="2582" cy="561"/>
          </a:xfrm>
        </p:grpSpPr>
        <p:graphicFrame>
          <p:nvGraphicFramePr>
            <p:cNvPr id="16414" name="对象 126989"/>
            <p:cNvGraphicFramePr/>
            <p:nvPr/>
          </p:nvGraphicFramePr>
          <p:xfrm>
            <a:off x="1891" y="816"/>
            <a:ext cx="1633" cy="513"/>
          </p:xfrm>
          <a:graphic>
            <a:graphicData uri="http://schemas.openxmlformats.org/presentationml/2006/ole">
              <mc:AlternateContent xmlns:mc="http://schemas.openxmlformats.org/markup-compatibility/2006">
                <mc:Choice xmlns:v="urn:schemas-microsoft-com:vml" Requires="v">
                  <p:oleObj spid="_x0000_s3083" name="" r:id="rId1" imgW="2590800" imgH="812800" progId="Equation.DSMT4">
                    <p:embed/>
                  </p:oleObj>
                </mc:Choice>
                <mc:Fallback>
                  <p:oleObj name="" r:id="rId1" imgW="2590800" imgH="812800" progId="Equation.DSMT4">
                    <p:embed/>
                    <p:pic>
                      <p:nvPicPr>
                        <p:cNvPr id="0" name="图片 3082"/>
                        <p:cNvPicPr/>
                        <p:nvPr/>
                      </p:nvPicPr>
                      <p:blipFill>
                        <a:blip r:embed="rId2"/>
                        <a:stretch>
                          <a:fillRect/>
                        </a:stretch>
                      </p:blipFill>
                      <p:spPr>
                        <a:xfrm>
                          <a:off x="1891" y="816"/>
                          <a:ext cx="1633" cy="513"/>
                        </a:xfrm>
                        <a:prstGeom prst="rect">
                          <a:avLst/>
                        </a:prstGeom>
                        <a:noFill/>
                        <a:ln w="38100">
                          <a:noFill/>
                          <a:miter/>
                        </a:ln>
                      </p:spPr>
                    </p:pic>
                  </p:oleObj>
                </mc:Fallback>
              </mc:AlternateContent>
            </a:graphicData>
          </a:graphic>
        </p:graphicFrame>
        <p:sp>
          <p:nvSpPr>
            <p:cNvPr id="16415" name="矩形 126990"/>
            <p:cNvSpPr/>
            <p:nvPr/>
          </p:nvSpPr>
          <p:spPr>
            <a:xfrm>
              <a:off x="4166" y="76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①</a:t>
              </a:r>
              <a:endParaRPr lang="en-US" altLang="zh-CN" sz="2400" dirty="0">
                <a:latin typeface="Times New Roman" panose="02020603050405020304" pitchFamily="18" charset="0"/>
              </a:endParaRPr>
            </a:p>
          </p:txBody>
        </p:sp>
        <p:sp>
          <p:nvSpPr>
            <p:cNvPr id="16416" name="矩形 126991"/>
            <p:cNvSpPr/>
            <p:nvPr/>
          </p:nvSpPr>
          <p:spPr>
            <a:xfrm>
              <a:off x="4166" y="100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②</a:t>
              </a:r>
              <a:endParaRPr lang="en-US" altLang="zh-CN" sz="2400" dirty="0">
                <a:latin typeface="Times New Roman" panose="02020603050405020304" pitchFamily="18" charset="0"/>
              </a:endParaRPr>
            </a:p>
          </p:txBody>
        </p:sp>
      </p:grpSp>
      <p:sp>
        <p:nvSpPr>
          <p:cNvPr id="7" name="文本框 6"/>
          <p:cNvSpPr txBox="1"/>
          <p:nvPr/>
        </p:nvSpPr>
        <p:spPr>
          <a:xfrm>
            <a:off x="531813" y="3713163"/>
            <a:ext cx="8810625" cy="560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10000"/>
              </a:lnSpc>
              <a:spcBef>
                <a:spcPct val="0"/>
              </a:spcBef>
              <a:buFont typeface="Arial" panose="020B0604020202020204" pitchFamily="34" charset="0"/>
              <a:buNone/>
            </a:pPr>
            <a:r>
              <a:rPr lang="en-US" altLang="zh-CN" sz="24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把不等式</a:t>
            </a:r>
            <a:r>
              <a:rPr lang="en-US" altLang="zh-CN" sz="2800" dirty="0">
                <a:solidFill>
                  <a:srgbClr val="FF0000"/>
                </a:solidFill>
                <a:latin typeface="Times New Roman" panose="02020603050405020304" pitchFamily="18" charset="0"/>
                <a:ea typeface="黑体" panose="02010609060101010101" pitchFamily="49" charset="-122"/>
              </a:rPr>
              <a:t>①</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的解集在数轴上表示出来，如图：</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3" name="组合 128029"/>
          <p:cNvGrpSpPr/>
          <p:nvPr/>
        </p:nvGrpSpPr>
        <p:grpSpPr>
          <a:xfrm>
            <a:off x="2057400" y="4918075"/>
            <a:ext cx="5029200" cy="573088"/>
            <a:chOff x="1296" y="1968"/>
            <a:chExt cx="3168" cy="361"/>
          </a:xfrm>
        </p:grpSpPr>
        <p:sp>
          <p:nvSpPr>
            <p:cNvPr id="16405" name="直接连接符 128008"/>
            <p:cNvSpPr/>
            <p:nvPr/>
          </p:nvSpPr>
          <p:spPr>
            <a:xfrm>
              <a:off x="1968" y="1968"/>
              <a:ext cx="0" cy="48"/>
            </a:xfrm>
            <a:prstGeom prst="line">
              <a:avLst/>
            </a:prstGeom>
            <a:ln w="28575" cap="flat" cmpd="sng">
              <a:solidFill>
                <a:schemeClr val="accent1"/>
              </a:solidFill>
              <a:prstDash val="solid"/>
              <a:headEnd type="none" w="med" len="med"/>
              <a:tailEnd type="none" w="med" len="med"/>
            </a:ln>
          </p:spPr>
        </p:sp>
        <p:sp>
          <p:nvSpPr>
            <p:cNvPr id="16406" name="直接连接符 128009"/>
            <p:cNvSpPr/>
            <p:nvPr/>
          </p:nvSpPr>
          <p:spPr>
            <a:xfrm>
              <a:off x="3840" y="1968"/>
              <a:ext cx="0" cy="48"/>
            </a:xfrm>
            <a:prstGeom prst="line">
              <a:avLst/>
            </a:prstGeom>
            <a:ln w="28575" cap="flat" cmpd="sng">
              <a:solidFill>
                <a:schemeClr val="accent1"/>
              </a:solidFill>
              <a:prstDash val="solid"/>
              <a:headEnd type="none" w="med" len="med"/>
              <a:tailEnd type="none" w="med" len="med"/>
            </a:ln>
          </p:spPr>
        </p:sp>
        <p:grpSp>
          <p:nvGrpSpPr>
            <p:cNvPr id="16407" name="组合 128028"/>
            <p:cNvGrpSpPr/>
            <p:nvPr/>
          </p:nvGrpSpPr>
          <p:grpSpPr>
            <a:xfrm>
              <a:off x="1296" y="1977"/>
              <a:ext cx="3168" cy="352"/>
              <a:chOff x="1296" y="1968"/>
              <a:chExt cx="3168" cy="352"/>
            </a:xfrm>
          </p:grpSpPr>
          <p:sp>
            <p:nvSpPr>
              <p:cNvPr id="16408" name="直接连接符 128007"/>
              <p:cNvSpPr/>
              <p:nvPr/>
            </p:nvSpPr>
            <p:spPr>
              <a:xfrm>
                <a:off x="1296" y="2016"/>
                <a:ext cx="3168" cy="0"/>
              </a:xfrm>
              <a:prstGeom prst="line">
                <a:avLst/>
              </a:prstGeom>
              <a:ln w="38100" cap="flat" cmpd="sng">
                <a:solidFill>
                  <a:schemeClr val="tx1"/>
                </a:solidFill>
                <a:prstDash val="solid"/>
                <a:headEnd type="none" w="med" len="med"/>
                <a:tailEnd type="triangle" w="med" len="lg"/>
              </a:ln>
            </p:spPr>
          </p:sp>
          <p:sp>
            <p:nvSpPr>
              <p:cNvPr id="16409" name="直接连接符 128010"/>
              <p:cNvSpPr/>
              <p:nvPr/>
            </p:nvSpPr>
            <p:spPr>
              <a:xfrm>
                <a:off x="2880" y="1968"/>
                <a:ext cx="0" cy="48"/>
              </a:xfrm>
              <a:prstGeom prst="line">
                <a:avLst/>
              </a:prstGeom>
              <a:ln w="28575" cap="flat" cmpd="sng">
                <a:solidFill>
                  <a:schemeClr val="accent1"/>
                </a:solidFill>
                <a:prstDash val="solid"/>
                <a:headEnd type="none" w="med" len="med"/>
                <a:tailEnd type="none" w="med" len="med"/>
              </a:ln>
            </p:spPr>
          </p:sp>
          <p:grpSp>
            <p:nvGrpSpPr>
              <p:cNvPr id="16410" name="组合 128027"/>
              <p:cNvGrpSpPr/>
              <p:nvPr/>
            </p:nvGrpSpPr>
            <p:grpSpPr>
              <a:xfrm>
                <a:off x="1635" y="2019"/>
                <a:ext cx="2493" cy="301"/>
                <a:chOff x="1635" y="2547"/>
                <a:chExt cx="2493" cy="301"/>
              </a:xfrm>
            </p:grpSpPr>
            <p:sp>
              <p:nvSpPr>
                <p:cNvPr id="16411" name="文本框 128011"/>
                <p:cNvSpPr txBox="1"/>
                <p:nvPr/>
              </p:nvSpPr>
              <p:spPr>
                <a:xfrm>
                  <a:off x="2684" y="2547"/>
                  <a:ext cx="392"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0</a:t>
                  </a:r>
                  <a:endParaRPr lang="en-US" altLang="zh-CN" sz="2400" dirty="0">
                    <a:latin typeface="Times New Roman" panose="02020603050405020304" pitchFamily="18" charset="0"/>
                  </a:endParaRPr>
                </a:p>
              </p:txBody>
            </p:sp>
            <p:sp>
              <p:nvSpPr>
                <p:cNvPr id="16412" name="文本框 128012"/>
                <p:cNvSpPr txBox="1"/>
                <p:nvPr/>
              </p:nvSpPr>
              <p:spPr>
                <a:xfrm>
                  <a:off x="1635" y="2560"/>
                  <a:ext cx="588"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宋体" panose="02010600030101010101" pitchFamily="2" charset="-122"/>
                    </a:rPr>
                    <a:t>-</a:t>
                  </a:r>
                  <a:r>
                    <a:rPr lang="en-US" altLang="zh-CN" sz="2400" dirty="0">
                      <a:latin typeface="Times New Roman" panose="02020603050405020304" pitchFamily="18" charset="0"/>
                    </a:rPr>
                    <a:t>3</a:t>
                  </a:r>
                  <a:endParaRPr lang="en-US" altLang="zh-CN" sz="2400" dirty="0">
                    <a:latin typeface="Times New Roman" panose="02020603050405020304" pitchFamily="18" charset="0"/>
                  </a:endParaRPr>
                </a:p>
              </p:txBody>
            </p:sp>
            <p:sp>
              <p:nvSpPr>
                <p:cNvPr id="16413" name="文本框 128013"/>
                <p:cNvSpPr txBox="1"/>
                <p:nvPr/>
              </p:nvSpPr>
              <p:spPr>
                <a:xfrm>
                  <a:off x="3588" y="2560"/>
                  <a:ext cx="540"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3</a:t>
                  </a:r>
                  <a:endParaRPr lang="en-US" altLang="zh-CN" sz="2400" dirty="0">
                    <a:latin typeface="Times New Roman" panose="02020603050405020304" pitchFamily="18" charset="0"/>
                  </a:endParaRPr>
                </a:p>
              </p:txBody>
            </p:sp>
          </p:grpSp>
        </p:grpSp>
      </p:grpSp>
      <p:grpSp>
        <p:nvGrpSpPr>
          <p:cNvPr id="9" name="组合 7"/>
          <p:cNvGrpSpPr/>
          <p:nvPr/>
        </p:nvGrpSpPr>
        <p:grpSpPr>
          <a:xfrm>
            <a:off x="1828800" y="4613275"/>
            <a:ext cx="4313238" cy="385763"/>
            <a:chOff x="1248" y="1632"/>
            <a:chExt cx="2717" cy="243"/>
          </a:xfrm>
        </p:grpSpPr>
        <p:sp>
          <p:nvSpPr>
            <p:cNvPr id="16401" name="直接连接符 8"/>
            <p:cNvSpPr/>
            <p:nvPr/>
          </p:nvSpPr>
          <p:spPr>
            <a:xfrm flipV="1">
              <a:off x="3936" y="1632"/>
              <a:ext cx="0" cy="215"/>
            </a:xfrm>
            <a:prstGeom prst="line">
              <a:avLst/>
            </a:prstGeom>
            <a:ln w="38100" cap="flat" cmpd="sng">
              <a:solidFill>
                <a:srgbClr val="FF33CC"/>
              </a:solidFill>
              <a:prstDash val="solid"/>
              <a:headEnd type="none" w="med" len="med"/>
              <a:tailEnd type="none" w="med" len="med"/>
            </a:ln>
          </p:spPr>
        </p:sp>
        <p:grpSp>
          <p:nvGrpSpPr>
            <p:cNvPr id="16402" name="组合 9"/>
            <p:cNvGrpSpPr/>
            <p:nvPr/>
          </p:nvGrpSpPr>
          <p:grpSpPr>
            <a:xfrm>
              <a:off x="1248" y="1632"/>
              <a:ext cx="2717" cy="243"/>
              <a:chOff x="1152" y="1776"/>
              <a:chExt cx="2717" cy="243"/>
            </a:xfrm>
          </p:grpSpPr>
          <p:sp>
            <p:nvSpPr>
              <p:cNvPr id="16403" name="直接连接符 10"/>
              <p:cNvSpPr/>
              <p:nvPr/>
            </p:nvSpPr>
            <p:spPr>
              <a:xfrm flipH="1" flipV="1">
                <a:off x="1152" y="1776"/>
                <a:ext cx="2688" cy="0"/>
              </a:xfrm>
              <a:prstGeom prst="line">
                <a:avLst/>
              </a:prstGeom>
              <a:ln w="38100" cap="flat" cmpd="sng">
                <a:solidFill>
                  <a:srgbClr val="FF33CC"/>
                </a:solidFill>
                <a:prstDash val="solid"/>
                <a:headEnd type="none" w="med" len="med"/>
                <a:tailEnd type="none" w="med" len="med"/>
              </a:ln>
            </p:spPr>
          </p:sp>
          <p:sp>
            <p:nvSpPr>
              <p:cNvPr id="16404" name="椭圆 11"/>
              <p:cNvSpPr/>
              <p:nvPr/>
            </p:nvSpPr>
            <p:spPr>
              <a:xfrm>
                <a:off x="3821" y="1971"/>
                <a:ext cx="48" cy="48"/>
              </a:xfrm>
              <a:prstGeom prst="ellipse">
                <a:avLst/>
              </a:prstGeom>
              <a:solidFill>
                <a:srgbClr val="FF0000"/>
              </a:solid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grpSp>
      </p:grpSp>
      <p:grpSp>
        <p:nvGrpSpPr>
          <p:cNvPr id="11" name="组合 12"/>
          <p:cNvGrpSpPr/>
          <p:nvPr/>
        </p:nvGrpSpPr>
        <p:grpSpPr>
          <a:xfrm>
            <a:off x="1524000" y="4379913"/>
            <a:ext cx="1660525" cy="690562"/>
            <a:chOff x="960" y="1629"/>
            <a:chExt cx="1046" cy="435"/>
          </a:xfrm>
        </p:grpSpPr>
        <p:sp>
          <p:nvSpPr>
            <p:cNvPr id="16398" name="直接连接符 13"/>
            <p:cNvSpPr/>
            <p:nvPr/>
          </p:nvSpPr>
          <p:spPr>
            <a:xfrm flipH="1" flipV="1">
              <a:off x="960" y="1629"/>
              <a:ext cx="1008" cy="0"/>
            </a:xfrm>
            <a:prstGeom prst="line">
              <a:avLst/>
            </a:prstGeom>
            <a:ln w="38100" cap="flat" cmpd="sng">
              <a:solidFill>
                <a:srgbClr val="0099FF"/>
              </a:solidFill>
              <a:prstDash val="solid"/>
              <a:headEnd type="none" w="med" len="med"/>
              <a:tailEnd type="none" w="med" len="med"/>
            </a:ln>
          </p:spPr>
        </p:sp>
        <p:sp>
          <p:nvSpPr>
            <p:cNvPr id="16399" name="直接连接符 14"/>
            <p:cNvSpPr/>
            <p:nvPr/>
          </p:nvSpPr>
          <p:spPr>
            <a:xfrm flipV="1">
              <a:off x="1968" y="1629"/>
              <a:ext cx="0" cy="384"/>
            </a:xfrm>
            <a:prstGeom prst="line">
              <a:avLst/>
            </a:prstGeom>
            <a:ln w="38100" cap="flat" cmpd="sng">
              <a:solidFill>
                <a:srgbClr val="0099FF"/>
              </a:solidFill>
              <a:prstDash val="solid"/>
              <a:headEnd type="none" w="med" len="med"/>
              <a:tailEnd type="none" w="med" len="med"/>
            </a:ln>
          </p:spPr>
        </p:sp>
        <p:sp>
          <p:nvSpPr>
            <p:cNvPr id="16400" name="椭圆 15"/>
            <p:cNvSpPr/>
            <p:nvPr/>
          </p:nvSpPr>
          <p:spPr>
            <a:xfrm>
              <a:off x="1950" y="2000"/>
              <a:ext cx="56" cy="64"/>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grpSp>
      <p:sp>
        <p:nvSpPr>
          <p:cNvPr id="17" name="文本框 16"/>
          <p:cNvSpPr txBox="1"/>
          <p:nvPr/>
        </p:nvSpPr>
        <p:spPr>
          <a:xfrm>
            <a:off x="990600" y="5191125"/>
            <a:ext cx="7924800" cy="1114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20000"/>
              </a:lnSpc>
              <a:spcBef>
                <a:spcPct val="0"/>
              </a:spcBef>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由图可知，不等式①</a:t>
            </a:r>
            <a:r>
              <a:rPr lang="zh-CN" altLang="en-US" sz="2800" dirty="0">
                <a:solidFill>
                  <a:srgbClr val="FF0000"/>
                </a:solidFill>
                <a:latin typeface="Times New Roman" panose="02020603050405020304" pitchFamily="18" charset="0"/>
                <a:ea typeface="黑体" panose="02010609060101010101" pitchFamily="49" charset="-122"/>
              </a:rPr>
              <a:t>、</a:t>
            </a:r>
            <a:r>
              <a:rPr lang="zh-CN" altLang="zh-CN" sz="2800" dirty="0">
                <a:solidFill>
                  <a:srgbClr val="FF0000"/>
                </a:solidFill>
                <a:latin typeface="Times New Roman" panose="02020603050405020304" pitchFamily="18" charset="0"/>
                <a:ea typeface="黑体" panose="02010609060101010101" pitchFamily="49" charset="-122"/>
              </a:rPr>
              <a:t>②的解集的公共部分就是</a:t>
            </a:r>
            <a:endParaRPr lang="zh-CN" altLang="zh-CN" sz="2800" dirty="0">
              <a:solidFill>
                <a:srgbClr val="FF0000"/>
              </a:solidFill>
              <a:latin typeface="Times New Roman" panose="02020603050405020304" pitchFamily="18" charset="0"/>
              <a:ea typeface="黑体" panose="02010609060101010101" pitchFamily="49" charset="-122"/>
            </a:endParaRPr>
          </a:p>
          <a:p>
            <a:pPr marL="342900" lvl="0" indent="-342900">
              <a:lnSpc>
                <a:spcPct val="12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FF0000"/>
                </a:solidFill>
                <a:latin typeface="Times New Roman" panose="02020603050405020304" pitchFamily="18" charset="0"/>
                <a:ea typeface="黑体" panose="02010609060101010101" pitchFamily="49" charset="-122"/>
              </a:rPr>
              <a:t>，所以这个不等式组的解集是 </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3.</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6397" name="圆角矩形 31"/>
          <p:cNvSpPr/>
          <p:nvPr/>
        </p:nvSpPr>
        <p:spPr>
          <a:xfrm>
            <a:off x="503238" y="568325"/>
            <a:ext cx="1797050" cy="484188"/>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sym typeface="微软雅黑" panose="020B0503020204020204" charset="-122"/>
              </a:rPr>
              <a:t>典例精析</a:t>
            </a:r>
            <a:endParaRPr lang="zh-CN" altLang="en-US" sz="2800" b="1" dirty="0">
              <a:latin typeface="微软雅黑" panose="020B0503020204020204" charset="-122"/>
              <a:ea typeface="微软雅黑" panose="020B0503020204020204" charset="-122"/>
              <a:sym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100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1000"/>
                                  </p:stCondLst>
                                  <p:childTnLst>
                                    <p:set>
                                      <p:cBhvr>
                                        <p:cTn id="19" dur="1" fill="hold">
                                          <p:stCondLst>
                                            <p:cond delay="0"/>
                                          </p:stCondLst>
                                        </p:cTn>
                                        <p:tgtEl>
                                          <p:spTgt spid="12698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1000"/>
                                  </p:stCondLst>
                                  <p:childTnLst>
                                    <p:set>
                                      <p:cBhvr>
                                        <p:cTn id="23" dur="1" fill="hold">
                                          <p:stCondLst>
                                            <p:cond delay="0"/>
                                          </p:stCondLst>
                                        </p:cTn>
                                        <p:tgtEl>
                                          <p:spTgt spid="12698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par>
                          <p:cTn id="28" fill="hold">
                            <p:stCondLst>
                              <p:cond delay="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p:stCondLst>
                              <p:cond delay="500"/>
                            </p:stCondLst>
                            <p:childTnLst>
                              <p:par>
                                <p:cTn id="33" presetID="22" presetClass="entr" presetSubtype="2"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childTnLst>
                          </p:cTn>
                        </p:par>
                        <p:par>
                          <p:cTn id="36" fill="hold">
                            <p:stCondLst>
                              <p:cond delay="1000"/>
                            </p:stCondLst>
                            <p:childTnLst>
                              <p:par>
                                <p:cTn id="37" presetID="22" presetClass="entr" presetSubtype="2"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right)">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5" grpId="0"/>
      <p:bldP spid="126986" grpId="0"/>
      <p:bldP spid="4" grpId="0"/>
      <p:bldP spid="5" grpId="0"/>
      <p:bldP spid="7"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文本框 129025"/>
          <p:cNvSpPr txBox="1"/>
          <p:nvPr/>
        </p:nvSpPr>
        <p:spPr>
          <a:xfrm>
            <a:off x="609600" y="690563"/>
            <a:ext cx="77724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例</a:t>
            </a:r>
            <a:r>
              <a:rPr lang="en-US" altLang="zh-CN" sz="2800" dirty="0">
                <a:solidFill>
                  <a:srgbClr val="3C8C93"/>
                </a:solidFill>
                <a:latin typeface="Times New Roman" panose="02020603050405020304" pitchFamily="18" charset="0"/>
                <a:ea typeface="黑体" panose="02010609060101010101" pitchFamily="49" charset="-122"/>
              </a:rPr>
              <a:t>2</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解不等式组：</a:t>
            </a:r>
            <a:endParaRPr lang="zh-CN" altLang="en-US" sz="2800" dirty="0">
              <a:latin typeface="Times New Roman" panose="02020603050405020304" pitchFamily="18" charset="0"/>
              <a:ea typeface="黑体" panose="02010609060101010101" pitchFamily="49" charset="-122"/>
            </a:endParaRPr>
          </a:p>
        </p:txBody>
      </p:sp>
      <p:grpSp>
        <p:nvGrpSpPr>
          <p:cNvPr id="2" name="组合 129034"/>
          <p:cNvGrpSpPr/>
          <p:nvPr/>
        </p:nvGrpSpPr>
        <p:grpSpPr>
          <a:xfrm>
            <a:off x="3495675" y="506413"/>
            <a:ext cx="4100513" cy="1092200"/>
            <a:chOff x="1992" y="728"/>
            <a:chExt cx="2571" cy="688"/>
          </a:xfrm>
        </p:grpSpPr>
        <p:graphicFrame>
          <p:nvGraphicFramePr>
            <p:cNvPr id="17432" name="对象 129035"/>
            <p:cNvGraphicFramePr/>
            <p:nvPr/>
          </p:nvGraphicFramePr>
          <p:xfrm>
            <a:off x="1992" y="728"/>
            <a:ext cx="1433" cy="688"/>
          </p:xfrm>
          <a:graphic>
            <a:graphicData uri="http://schemas.openxmlformats.org/presentationml/2006/ole">
              <mc:AlternateContent xmlns:mc="http://schemas.openxmlformats.org/markup-compatibility/2006">
                <mc:Choice xmlns:v="urn:schemas-microsoft-com:vml" Requires="v">
                  <p:oleObj spid="_x0000_s3087" name="" r:id="rId1" imgW="2273300" imgH="1091565" progId="Equation.DSMT4">
                    <p:embed/>
                  </p:oleObj>
                </mc:Choice>
                <mc:Fallback>
                  <p:oleObj name="" r:id="rId1" imgW="2273300" imgH="1091565" progId="Equation.DSMT4">
                    <p:embed/>
                    <p:pic>
                      <p:nvPicPr>
                        <p:cNvPr id="0" name="图片 3086"/>
                        <p:cNvPicPr/>
                        <p:nvPr/>
                      </p:nvPicPr>
                      <p:blipFill>
                        <a:blip r:embed="rId2"/>
                        <a:stretch>
                          <a:fillRect/>
                        </a:stretch>
                      </p:blipFill>
                      <p:spPr>
                        <a:xfrm>
                          <a:off x="1992" y="728"/>
                          <a:ext cx="1433" cy="688"/>
                        </a:xfrm>
                        <a:prstGeom prst="rect">
                          <a:avLst/>
                        </a:prstGeom>
                        <a:noFill/>
                        <a:ln w="38100">
                          <a:noFill/>
                          <a:miter/>
                        </a:ln>
                      </p:spPr>
                    </p:pic>
                  </p:oleObj>
                </mc:Fallback>
              </mc:AlternateContent>
            </a:graphicData>
          </a:graphic>
        </p:graphicFrame>
        <p:sp>
          <p:nvSpPr>
            <p:cNvPr id="17433" name="矩形 129036"/>
            <p:cNvSpPr/>
            <p:nvPr/>
          </p:nvSpPr>
          <p:spPr>
            <a:xfrm>
              <a:off x="4256" y="768"/>
              <a:ext cx="307"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①</a:t>
              </a:r>
              <a:endParaRPr lang="en-US" altLang="zh-CN" sz="2400" dirty="0">
                <a:latin typeface="Times New Roman" panose="02020603050405020304" pitchFamily="18" charset="0"/>
              </a:endParaRPr>
            </a:p>
          </p:txBody>
        </p:sp>
        <p:sp>
          <p:nvSpPr>
            <p:cNvPr id="17434" name="矩形 129037"/>
            <p:cNvSpPr/>
            <p:nvPr/>
          </p:nvSpPr>
          <p:spPr>
            <a:xfrm>
              <a:off x="4256" y="1008"/>
              <a:ext cx="307"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②</a:t>
              </a:r>
              <a:endParaRPr lang="en-US" altLang="zh-CN" sz="2400" dirty="0">
                <a:latin typeface="Times New Roman" panose="02020603050405020304" pitchFamily="18" charset="0"/>
              </a:endParaRPr>
            </a:p>
          </p:txBody>
        </p:sp>
      </p:grpSp>
      <p:sp>
        <p:nvSpPr>
          <p:cNvPr id="129030" name="文本框 129029"/>
          <p:cNvSpPr txBox="1"/>
          <p:nvPr/>
        </p:nvSpPr>
        <p:spPr>
          <a:xfrm>
            <a:off x="1258888" y="1519238"/>
            <a:ext cx="7123112"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zh-CN" altLang="zh-CN" sz="2800" dirty="0">
                <a:solidFill>
                  <a:srgbClr val="FF0000"/>
                </a:solidFill>
                <a:latin typeface="Times New Roman" panose="02020603050405020304" pitchFamily="18" charset="0"/>
                <a:ea typeface="黑体" panose="02010609060101010101" pitchFamily="49" charset="-122"/>
              </a:rPr>
              <a:t>①，得</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129032" name="文本框 129031"/>
          <p:cNvSpPr txBox="1"/>
          <p:nvPr/>
        </p:nvSpPr>
        <p:spPr>
          <a:xfrm>
            <a:off x="1600200" y="1976438"/>
            <a:ext cx="678180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x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29033" name="文本框 129032"/>
          <p:cNvSpPr txBox="1"/>
          <p:nvPr/>
        </p:nvSpPr>
        <p:spPr>
          <a:xfrm>
            <a:off x="1600200" y="2509838"/>
            <a:ext cx="678180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29034" name="文本框 129033"/>
          <p:cNvSpPr txBox="1"/>
          <p:nvPr/>
        </p:nvSpPr>
        <p:spPr>
          <a:xfrm>
            <a:off x="2165350" y="2968625"/>
            <a:ext cx="388620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          x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6.</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30050" name="文本框 130049"/>
          <p:cNvSpPr txBox="1"/>
          <p:nvPr/>
        </p:nvSpPr>
        <p:spPr>
          <a:xfrm>
            <a:off x="1479550" y="3506788"/>
            <a:ext cx="7467600" cy="103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把不等式</a:t>
            </a:r>
            <a:r>
              <a:rPr lang="en-US" altLang="zh-CN" sz="2800" dirty="0">
                <a:solidFill>
                  <a:srgbClr val="FF0000"/>
                </a:solidFill>
                <a:latin typeface="Times New Roman" panose="02020603050405020304" pitchFamily="18" charset="0"/>
                <a:ea typeface="黑体" panose="02010609060101010101" pitchFamily="49" charset="-122"/>
              </a:rPr>
              <a:t>①</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的解集在数轴上表示出来，</a:t>
            </a:r>
            <a:endParaRPr lang="zh-CN" altLang="en-US" sz="2800" dirty="0">
              <a:solidFill>
                <a:srgbClr val="FF0000"/>
              </a:solidFill>
              <a:latin typeface="Times New Roman" panose="02020603050405020304" pitchFamily="18" charset="0"/>
              <a:ea typeface="黑体" panose="02010609060101010101" pitchFamily="49" charset="-122"/>
            </a:endParaRPr>
          </a:p>
          <a:p>
            <a:pPr marL="342900" lvl="0" indent="-342900">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如图：</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3" name="组合 130067"/>
          <p:cNvGrpSpPr/>
          <p:nvPr/>
        </p:nvGrpSpPr>
        <p:grpSpPr>
          <a:xfrm>
            <a:off x="2057400" y="5068888"/>
            <a:ext cx="5029200" cy="544512"/>
            <a:chOff x="1296" y="1973"/>
            <a:chExt cx="3168" cy="343"/>
          </a:xfrm>
        </p:grpSpPr>
        <p:sp>
          <p:nvSpPr>
            <p:cNvPr id="17425" name="直接连接符 130051"/>
            <p:cNvSpPr/>
            <p:nvPr/>
          </p:nvSpPr>
          <p:spPr>
            <a:xfrm>
              <a:off x="1776" y="1973"/>
              <a:ext cx="0" cy="48"/>
            </a:xfrm>
            <a:prstGeom prst="line">
              <a:avLst/>
            </a:prstGeom>
            <a:ln w="28575" cap="flat" cmpd="sng">
              <a:solidFill>
                <a:schemeClr val="accent1"/>
              </a:solidFill>
              <a:prstDash val="solid"/>
              <a:headEnd type="none" w="med" len="med"/>
              <a:tailEnd type="none" w="med" len="med"/>
            </a:ln>
          </p:spPr>
        </p:sp>
        <p:sp>
          <p:nvSpPr>
            <p:cNvPr id="17426" name="直接连接符 130052"/>
            <p:cNvSpPr/>
            <p:nvPr/>
          </p:nvSpPr>
          <p:spPr>
            <a:xfrm>
              <a:off x="3276" y="1973"/>
              <a:ext cx="0" cy="48"/>
            </a:xfrm>
            <a:prstGeom prst="line">
              <a:avLst/>
            </a:prstGeom>
            <a:ln w="28575" cap="flat" cmpd="sng">
              <a:solidFill>
                <a:schemeClr val="accent1"/>
              </a:solidFill>
              <a:prstDash val="solid"/>
              <a:headEnd type="none" w="med" len="med"/>
              <a:tailEnd type="none" w="med" len="med"/>
            </a:ln>
          </p:spPr>
        </p:sp>
        <p:sp>
          <p:nvSpPr>
            <p:cNvPr id="17427" name="直接连接符 130054"/>
            <p:cNvSpPr/>
            <p:nvPr/>
          </p:nvSpPr>
          <p:spPr>
            <a:xfrm>
              <a:off x="1296" y="2025"/>
              <a:ext cx="3168" cy="0"/>
            </a:xfrm>
            <a:prstGeom prst="line">
              <a:avLst/>
            </a:prstGeom>
            <a:ln w="38100" cap="flat" cmpd="sng">
              <a:solidFill>
                <a:schemeClr val="tx1"/>
              </a:solidFill>
              <a:prstDash val="solid"/>
              <a:headEnd type="none" w="med" len="med"/>
              <a:tailEnd type="triangle" w="med" len="lg"/>
            </a:ln>
          </p:spPr>
        </p:sp>
        <p:sp>
          <p:nvSpPr>
            <p:cNvPr id="17428" name="直接连接符 130055"/>
            <p:cNvSpPr/>
            <p:nvPr/>
          </p:nvSpPr>
          <p:spPr>
            <a:xfrm>
              <a:off x="2212" y="1977"/>
              <a:ext cx="0" cy="48"/>
            </a:xfrm>
            <a:prstGeom prst="line">
              <a:avLst/>
            </a:prstGeom>
            <a:ln w="28575" cap="flat" cmpd="sng">
              <a:solidFill>
                <a:schemeClr val="tx1"/>
              </a:solidFill>
              <a:prstDash val="solid"/>
              <a:headEnd type="none" w="med" len="med"/>
              <a:tailEnd type="none" w="med" len="med"/>
            </a:ln>
          </p:spPr>
        </p:sp>
        <p:sp>
          <p:nvSpPr>
            <p:cNvPr id="17429" name="文本框 130057"/>
            <p:cNvSpPr txBox="1"/>
            <p:nvPr/>
          </p:nvSpPr>
          <p:spPr>
            <a:xfrm>
              <a:off x="2016" y="2028"/>
              <a:ext cx="392"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ea typeface="黑体" panose="02010609060101010101" pitchFamily="49" charset="-122"/>
                </a:rPr>
                <a:t>0</a:t>
              </a:r>
              <a:endParaRPr lang="en-US" altLang="zh-CN" sz="2400" dirty="0">
                <a:latin typeface="Times New Roman" panose="02020603050405020304" pitchFamily="18" charset="0"/>
                <a:ea typeface="黑体" panose="02010609060101010101" pitchFamily="49" charset="-122"/>
              </a:endParaRPr>
            </a:p>
          </p:txBody>
        </p:sp>
        <p:sp>
          <p:nvSpPr>
            <p:cNvPr id="17430" name="文本框 130058"/>
            <p:cNvSpPr txBox="1"/>
            <p:nvPr/>
          </p:nvSpPr>
          <p:spPr>
            <a:xfrm>
              <a:off x="1476" y="2019"/>
              <a:ext cx="588"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zh-CN" altLang="en-US" sz="2400" dirty="0">
                  <a:latin typeface="Times New Roman" panose="02020603050405020304" pitchFamily="18" charset="0"/>
                  <a:ea typeface="黑体" panose="02010609060101010101" pitchFamily="49" charset="-122"/>
                </a:rPr>
                <a:t>－</a:t>
              </a:r>
              <a:r>
                <a:rPr lang="en-US" altLang="zh-CN" sz="2400" dirty="0">
                  <a:latin typeface="Times New Roman" panose="02020603050405020304" pitchFamily="18" charset="0"/>
                  <a:ea typeface="黑体" panose="02010609060101010101" pitchFamily="49" charset="-122"/>
                </a:rPr>
                <a:t>2</a:t>
              </a:r>
              <a:endParaRPr lang="en-US" altLang="zh-CN" sz="2400" dirty="0">
                <a:latin typeface="Times New Roman" panose="02020603050405020304" pitchFamily="18" charset="0"/>
                <a:ea typeface="黑体" panose="02010609060101010101" pitchFamily="49" charset="-122"/>
              </a:endParaRPr>
            </a:p>
          </p:txBody>
        </p:sp>
        <p:sp>
          <p:nvSpPr>
            <p:cNvPr id="17431" name="文本框 130059"/>
            <p:cNvSpPr txBox="1"/>
            <p:nvPr/>
          </p:nvSpPr>
          <p:spPr>
            <a:xfrm>
              <a:off x="3024" y="1996"/>
              <a:ext cx="540"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ea typeface="黑体" panose="02010609060101010101" pitchFamily="49" charset="-122"/>
                </a:rPr>
                <a:t>6</a:t>
              </a:r>
              <a:endParaRPr lang="en-US" altLang="zh-CN" sz="2400" dirty="0">
                <a:latin typeface="Times New Roman" panose="02020603050405020304" pitchFamily="18" charset="0"/>
                <a:ea typeface="黑体" panose="02010609060101010101" pitchFamily="49" charset="-122"/>
              </a:endParaRPr>
            </a:p>
          </p:txBody>
        </p:sp>
      </p:grpSp>
      <p:sp>
        <p:nvSpPr>
          <p:cNvPr id="130061" name="直接连接符 130060"/>
          <p:cNvSpPr/>
          <p:nvPr/>
        </p:nvSpPr>
        <p:spPr>
          <a:xfrm flipV="1">
            <a:off x="2819400" y="4524375"/>
            <a:ext cx="0" cy="609600"/>
          </a:xfrm>
          <a:prstGeom prst="line">
            <a:avLst/>
          </a:prstGeom>
          <a:ln w="38100" cap="flat" cmpd="sng">
            <a:solidFill>
              <a:srgbClr val="0099FF"/>
            </a:solidFill>
            <a:prstDash val="solid"/>
            <a:headEnd type="none" w="med" len="med"/>
            <a:tailEnd type="none" w="med" len="med"/>
          </a:ln>
        </p:spPr>
      </p:sp>
      <p:sp>
        <p:nvSpPr>
          <p:cNvPr id="130062" name="直接连接符 130061"/>
          <p:cNvSpPr/>
          <p:nvPr/>
        </p:nvSpPr>
        <p:spPr>
          <a:xfrm flipV="1">
            <a:off x="2819400" y="4524375"/>
            <a:ext cx="4267200" cy="0"/>
          </a:xfrm>
          <a:prstGeom prst="line">
            <a:avLst/>
          </a:prstGeom>
          <a:ln w="38100" cap="flat" cmpd="sng">
            <a:solidFill>
              <a:srgbClr val="0099FF"/>
            </a:solidFill>
            <a:prstDash val="solid"/>
            <a:headEnd type="none" w="med" len="med"/>
            <a:tailEnd type="none" w="med" len="med"/>
          </a:ln>
        </p:spPr>
      </p:sp>
      <p:sp>
        <p:nvSpPr>
          <p:cNvPr id="130064" name="文本框 130063"/>
          <p:cNvSpPr txBox="1"/>
          <p:nvPr/>
        </p:nvSpPr>
        <p:spPr>
          <a:xfrm>
            <a:off x="827088" y="5462588"/>
            <a:ext cx="7829550" cy="103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zh-CN" sz="2800" dirty="0">
                <a:solidFill>
                  <a:srgbClr val="FF0000"/>
                </a:solidFill>
                <a:latin typeface="Times New Roman" panose="02020603050405020304" pitchFamily="18" charset="0"/>
                <a:ea typeface="黑体" panose="02010609060101010101" pitchFamily="49" charset="-122"/>
              </a:rPr>
              <a:t>由图可知，不等式①</a:t>
            </a:r>
            <a:r>
              <a:rPr lang="zh-CN" altLang="en-US" sz="2800" dirty="0">
                <a:solidFill>
                  <a:srgbClr val="FF0000"/>
                </a:solidFill>
                <a:latin typeface="Times New Roman" panose="02020603050405020304" pitchFamily="18" charset="0"/>
                <a:ea typeface="黑体" panose="02010609060101010101" pitchFamily="49" charset="-122"/>
              </a:rPr>
              <a:t>、</a:t>
            </a:r>
            <a:r>
              <a:rPr lang="zh-CN" altLang="zh-CN" sz="2800" dirty="0">
                <a:solidFill>
                  <a:srgbClr val="FF0000"/>
                </a:solidFill>
                <a:latin typeface="Times New Roman" panose="02020603050405020304" pitchFamily="18" charset="0"/>
                <a:ea typeface="黑体" panose="02010609060101010101" pitchFamily="49" charset="-122"/>
              </a:rPr>
              <a:t>②的解集的公共部分就是</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zh-CN"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6</a:t>
            </a:r>
            <a:r>
              <a:rPr lang="zh-CN" altLang="en-US" sz="2800" dirty="0">
                <a:solidFill>
                  <a:srgbClr val="FF0000"/>
                </a:solidFill>
                <a:latin typeface="Times New Roman" panose="02020603050405020304" pitchFamily="18" charset="0"/>
                <a:ea typeface="黑体" panose="02010609060101010101" pitchFamily="49" charset="-122"/>
              </a:rPr>
              <a:t>，所以这个不等式组的解集是</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zh-CN"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6.</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30065" name="直接连接符 130064"/>
          <p:cNvSpPr/>
          <p:nvPr/>
        </p:nvSpPr>
        <p:spPr>
          <a:xfrm flipV="1">
            <a:off x="5181600" y="4757738"/>
            <a:ext cx="0" cy="341312"/>
          </a:xfrm>
          <a:prstGeom prst="line">
            <a:avLst/>
          </a:prstGeom>
          <a:ln w="38100" cap="flat" cmpd="sng">
            <a:solidFill>
              <a:srgbClr val="FF33CC"/>
            </a:solidFill>
            <a:prstDash val="solid"/>
            <a:headEnd type="none" w="med" len="med"/>
            <a:tailEnd type="none" w="med" len="med"/>
          </a:ln>
        </p:spPr>
      </p:sp>
      <p:sp>
        <p:nvSpPr>
          <p:cNvPr id="130066" name="直接连接符 130065"/>
          <p:cNvSpPr/>
          <p:nvPr/>
        </p:nvSpPr>
        <p:spPr>
          <a:xfrm flipV="1">
            <a:off x="5181600" y="4757738"/>
            <a:ext cx="1828800" cy="0"/>
          </a:xfrm>
          <a:prstGeom prst="line">
            <a:avLst/>
          </a:prstGeom>
          <a:ln w="38100" cap="flat" cmpd="sng">
            <a:solidFill>
              <a:srgbClr val="FF33CC"/>
            </a:solidFill>
            <a:prstDash val="solid"/>
            <a:headEnd type="none" w="med" len="med"/>
            <a:tailEnd type="none" w="med" len="med"/>
          </a:ln>
        </p:spPr>
      </p:sp>
      <p:sp>
        <p:nvSpPr>
          <p:cNvPr id="130063" name="椭圆 130062"/>
          <p:cNvSpPr/>
          <p:nvPr/>
        </p:nvSpPr>
        <p:spPr>
          <a:xfrm flipH="1">
            <a:off x="2800350" y="5113338"/>
            <a:ext cx="76200" cy="100012"/>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sp>
        <p:nvSpPr>
          <p:cNvPr id="130067" name="椭圆 130066"/>
          <p:cNvSpPr/>
          <p:nvPr/>
        </p:nvSpPr>
        <p:spPr>
          <a:xfrm flipH="1">
            <a:off x="5162550" y="5113338"/>
            <a:ext cx="76200" cy="100012"/>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29030"/>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grpId="0" nodeType="afterEffect">
                                  <p:stCondLst>
                                    <p:cond delay="1000"/>
                                  </p:stCondLst>
                                  <p:childTnLst>
                                    <p:set>
                                      <p:cBhvr>
                                        <p:cTn id="14" dur="1" fill="hold">
                                          <p:stCondLst>
                                            <p:cond delay="0"/>
                                          </p:stCondLst>
                                        </p:cTn>
                                        <p:tgtEl>
                                          <p:spTgt spid="1290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1000"/>
                                  </p:stCondLst>
                                  <p:childTnLst>
                                    <p:set>
                                      <p:cBhvr>
                                        <p:cTn id="18" dur="1" fill="hold">
                                          <p:stCondLst>
                                            <p:cond delay="0"/>
                                          </p:stCondLst>
                                        </p:cTn>
                                        <p:tgtEl>
                                          <p:spTgt spid="129033"/>
                                        </p:tgtEl>
                                        <p:attrNameLst>
                                          <p:attrName>style.visibility</p:attrName>
                                        </p:attrNameLst>
                                      </p:cBhvr>
                                      <p:to>
                                        <p:strVal val="visible"/>
                                      </p:to>
                                    </p:set>
                                  </p:childTnLst>
                                </p:cTn>
                              </p:par>
                            </p:childTnLst>
                          </p:cTn>
                        </p:par>
                        <p:par>
                          <p:cTn id="19" fill="hold">
                            <p:stCondLst>
                              <p:cond delay="1000"/>
                            </p:stCondLst>
                            <p:childTnLst>
                              <p:par>
                                <p:cTn id="20" presetID="1" presetClass="entr" presetSubtype="0" fill="hold" grpId="0" nodeType="afterEffect">
                                  <p:stCondLst>
                                    <p:cond delay="1000"/>
                                  </p:stCondLst>
                                  <p:childTnLst>
                                    <p:set>
                                      <p:cBhvr>
                                        <p:cTn id="21" dur="1" fill="hold">
                                          <p:stCondLst>
                                            <p:cond delay="0"/>
                                          </p:stCondLst>
                                        </p:cTn>
                                        <p:tgtEl>
                                          <p:spTgt spid="12903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3005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par>
                          <p:cTn id="31" fill="hold">
                            <p:stCondLst>
                              <p:cond delay="500"/>
                            </p:stCondLst>
                            <p:childTnLst>
                              <p:par>
                                <p:cTn id="32" presetID="1" presetClass="entr" presetSubtype="0" fill="hold" nodeType="afterEffect">
                                  <p:stCondLst>
                                    <p:cond delay="0"/>
                                  </p:stCondLst>
                                  <p:childTnLst>
                                    <p:set>
                                      <p:cBhvr>
                                        <p:cTn id="33" dur="1" fill="hold">
                                          <p:stCondLst>
                                            <p:cond delay="0"/>
                                          </p:stCondLst>
                                        </p:cTn>
                                        <p:tgtEl>
                                          <p:spTgt spid="130063"/>
                                        </p:tgtEl>
                                        <p:attrNameLst>
                                          <p:attrName>style.visibility</p:attrName>
                                        </p:attrNameLst>
                                      </p:cBhvr>
                                      <p:to>
                                        <p:strVal val="visible"/>
                                      </p:to>
                                    </p:set>
                                  </p:childTnLst>
                                </p:cTn>
                              </p:par>
                            </p:childTnLst>
                          </p:cTn>
                        </p:par>
                        <p:par>
                          <p:cTn id="34" fill="hold">
                            <p:stCondLst>
                              <p:cond delay="500"/>
                            </p:stCondLst>
                            <p:childTnLst>
                              <p:par>
                                <p:cTn id="35" presetID="22" presetClass="entr" presetSubtype="4" fill="hold" nodeType="afterEffect">
                                  <p:stCondLst>
                                    <p:cond delay="0"/>
                                  </p:stCondLst>
                                  <p:childTnLst>
                                    <p:set>
                                      <p:cBhvr>
                                        <p:cTn id="36" dur="1" fill="hold">
                                          <p:stCondLst>
                                            <p:cond delay="0"/>
                                          </p:stCondLst>
                                        </p:cTn>
                                        <p:tgtEl>
                                          <p:spTgt spid="130061"/>
                                        </p:tgtEl>
                                        <p:attrNameLst>
                                          <p:attrName>style.visibility</p:attrName>
                                        </p:attrNameLst>
                                      </p:cBhvr>
                                      <p:to>
                                        <p:strVal val="visible"/>
                                      </p:to>
                                    </p:set>
                                    <p:animEffect transition="in" filter="wipe(down)">
                                      <p:cBhvr>
                                        <p:cTn id="37" dur="500"/>
                                        <p:tgtEl>
                                          <p:spTgt spid="130061"/>
                                        </p:tgtEl>
                                      </p:cBhvr>
                                    </p:animEffect>
                                  </p:childTnLst>
                                </p:cTn>
                              </p:par>
                            </p:childTnLst>
                          </p:cTn>
                        </p:par>
                        <p:par>
                          <p:cTn id="38" fill="hold">
                            <p:stCondLst>
                              <p:cond delay="1000"/>
                            </p:stCondLst>
                            <p:childTnLst>
                              <p:par>
                                <p:cTn id="39" presetID="22" presetClass="entr" presetSubtype="8" fill="hold" nodeType="afterEffect">
                                  <p:stCondLst>
                                    <p:cond delay="0"/>
                                  </p:stCondLst>
                                  <p:childTnLst>
                                    <p:set>
                                      <p:cBhvr>
                                        <p:cTn id="40" dur="1" fill="hold">
                                          <p:stCondLst>
                                            <p:cond delay="0"/>
                                          </p:stCondLst>
                                        </p:cTn>
                                        <p:tgtEl>
                                          <p:spTgt spid="130062"/>
                                        </p:tgtEl>
                                        <p:attrNameLst>
                                          <p:attrName>style.visibility</p:attrName>
                                        </p:attrNameLst>
                                      </p:cBhvr>
                                      <p:to>
                                        <p:strVal val="visible"/>
                                      </p:to>
                                    </p:set>
                                    <p:animEffect transition="in" filter="wipe(left)">
                                      <p:cBhvr>
                                        <p:cTn id="41" dur="500"/>
                                        <p:tgtEl>
                                          <p:spTgt spid="130062"/>
                                        </p:tgtEl>
                                      </p:cBhvr>
                                    </p:animEffect>
                                  </p:childTnLst>
                                </p:cTn>
                              </p:par>
                            </p:childTnLst>
                          </p:cTn>
                        </p:par>
                        <p:par>
                          <p:cTn id="42" fill="hold">
                            <p:stCondLst>
                              <p:cond delay="1500"/>
                            </p:stCondLst>
                            <p:childTnLst>
                              <p:par>
                                <p:cTn id="43" presetID="1" presetClass="entr" presetSubtype="0" fill="hold" nodeType="afterEffect">
                                  <p:stCondLst>
                                    <p:cond delay="0"/>
                                  </p:stCondLst>
                                  <p:childTnLst>
                                    <p:set>
                                      <p:cBhvr>
                                        <p:cTn id="44" dur="1" fill="hold">
                                          <p:stCondLst>
                                            <p:cond delay="0"/>
                                          </p:stCondLst>
                                        </p:cTn>
                                        <p:tgtEl>
                                          <p:spTgt spid="130067"/>
                                        </p:tgtEl>
                                        <p:attrNameLst>
                                          <p:attrName>style.visibility</p:attrName>
                                        </p:attrNameLst>
                                      </p:cBhvr>
                                      <p:to>
                                        <p:strVal val="visible"/>
                                      </p:to>
                                    </p:set>
                                  </p:childTnLst>
                                </p:cTn>
                              </p:par>
                            </p:childTnLst>
                          </p:cTn>
                        </p:par>
                        <p:par>
                          <p:cTn id="45" fill="hold">
                            <p:stCondLst>
                              <p:cond delay="1500"/>
                            </p:stCondLst>
                            <p:childTnLst>
                              <p:par>
                                <p:cTn id="46" presetID="22" presetClass="entr" presetSubtype="4" fill="hold" nodeType="afterEffect">
                                  <p:stCondLst>
                                    <p:cond delay="0"/>
                                  </p:stCondLst>
                                  <p:childTnLst>
                                    <p:set>
                                      <p:cBhvr>
                                        <p:cTn id="47" dur="1" fill="hold">
                                          <p:stCondLst>
                                            <p:cond delay="0"/>
                                          </p:stCondLst>
                                        </p:cTn>
                                        <p:tgtEl>
                                          <p:spTgt spid="130065"/>
                                        </p:tgtEl>
                                        <p:attrNameLst>
                                          <p:attrName>style.visibility</p:attrName>
                                        </p:attrNameLst>
                                      </p:cBhvr>
                                      <p:to>
                                        <p:strVal val="visible"/>
                                      </p:to>
                                    </p:set>
                                    <p:animEffect transition="in" filter="wipe(down)">
                                      <p:cBhvr>
                                        <p:cTn id="48" dur="500"/>
                                        <p:tgtEl>
                                          <p:spTgt spid="130065"/>
                                        </p:tgtEl>
                                      </p:cBhvr>
                                    </p:animEffect>
                                  </p:childTnLst>
                                </p:cTn>
                              </p:par>
                            </p:childTnLst>
                          </p:cTn>
                        </p:par>
                        <p:par>
                          <p:cTn id="49" fill="hold">
                            <p:stCondLst>
                              <p:cond delay="2000"/>
                            </p:stCondLst>
                            <p:childTnLst>
                              <p:par>
                                <p:cTn id="50" presetID="22" presetClass="entr" presetSubtype="8" fill="hold" nodeType="afterEffect">
                                  <p:stCondLst>
                                    <p:cond delay="0"/>
                                  </p:stCondLst>
                                  <p:childTnLst>
                                    <p:set>
                                      <p:cBhvr>
                                        <p:cTn id="51" dur="1" fill="hold">
                                          <p:stCondLst>
                                            <p:cond delay="0"/>
                                          </p:stCondLst>
                                        </p:cTn>
                                        <p:tgtEl>
                                          <p:spTgt spid="130066"/>
                                        </p:tgtEl>
                                        <p:attrNameLst>
                                          <p:attrName>style.visibility</p:attrName>
                                        </p:attrNameLst>
                                      </p:cBhvr>
                                      <p:to>
                                        <p:strVal val="visible"/>
                                      </p:to>
                                    </p:set>
                                    <p:animEffect transition="in" filter="wipe(left)">
                                      <p:cBhvr>
                                        <p:cTn id="52" dur="500"/>
                                        <p:tgtEl>
                                          <p:spTgt spid="130066"/>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300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30" grpId="0"/>
      <p:bldP spid="129032" grpId="0"/>
      <p:bldP spid="129033" grpId="0"/>
      <p:bldP spid="129034" grpId="0"/>
      <p:bldP spid="130050" grpId="0"/>
      <p:bldP spid="1300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文本框 131073"/>
          <p:cNvSpPr txBox="1"/>
          <p:nvPr/>
        </p:nvSpPr>
        <p:spPr>
          <a:xfrm>
            <a:off x="1042988" y="620713"/>
            <a:ext cx="77724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例</a:t>
            </a:r>
            <a:r>
              <a:rPr lang="en-US" altLang="zh-CN" sz="2800" dirty="0">
                <a:solidFill>
                  <a:srgbClr val="3C8C93"/>
                </a:solidFill>
                <a:latin typeface="Times New Roman" panose="02020603050405020304" pitchFamily="18" charset="0"/>
                <a:ea typeface="黑体" panose="02010609060101010101" pitchFamily="49" charset="-122"/>
              </a:rPr>
              <a:t>3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解不等式组：</a:t>
            </a:r>
            <a:endParaRPr lang="zh-CN" altLang="en-US" sz="2800" dirty="0">
              <a:latin typeface="Times New Roman" panose="02020603050405020304" pitchFamily="18" charset="0"/>
              <a:ea typeface="黑体" panose="02010609060101010101" pitchFamily="49" charset="-122"/>
            </a:endParaRPr>
          </a:p>
        </p:txBody>
      </p:sp>
      <p:sp>
        <p:nvSpPr>
          <p:cNvPr id="131078" name="文本框 131077"/>
          <p:cNvSpPr txBox="1"/>
          <p:nvPr/>
        </p:nvSpPr>
        <p:spPr>
          <a:xfrm>
            <a:off x="1200150" y="1204913"/>
            <a:ext cx="718185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zh-CN" altLang="zh-CN" sz="2800" dirty="0">
                <a:solidFill>
                  <a:srgbClr val="FF0000"/>
                </a:solidFill>
                <a:latin typeface="Times New Roman" panose="02020603050405020304" pitchFamily="18" charset="0"/>
                <a:ea typeface="黑体" panose="02010609060101010101" pitchFamily="49" charset="-122"/>
              </a:rPr>
              <a:t>①，得</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131080" name="文本框 131079"/>
          <p:cNvSpPr txBox="1"/>
          <p:nvPr/>
        </p:nvSpPr>
        <p:spPr>
          <a:xfrm>
            <a:off x="1447800" y="1585913"/>
            <a:ext cx="678180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x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31081" name="文本框 131080"/>
          <p:cNvSpPr txBox="1"/>
          <p:nvPr/>
        </p:nvSpPr>
        <p:spPr>
          <a:xfrm>
            <a:off x="1447800" y="2119313"/>
            <a:ext cx="678180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31082" name="文本框 131081"/>
          <p:cNvSpPr txBox="1"/>
          <p:nvPr/>
        </p:nvSpPr>
        <p:spPr>
          <a:xfrm>
            <a:off x="1295400" y="2578100"/>
            <a:ext cx="3886200" cy="650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                     x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3.</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2" name="组合 131082"/>
          <p:cNvGrpSpPr/>
          <p:nvPr/>
        </p:nvGrpSpPr>
        <p:grpSpPr>
          <a:xfrm>
            <a:off x="3856038" y="407988"/>
            <a:ext cx="4008437" cy="876300"/>
            <a:chOff x="2128" y="768"/>
            <a:chExt cx="2525" cy="552"/>
          </a:xfrm>
        </p:grpSpPr>
        <p:graphicFrame>
          <p:nvGraphicFramePr>
            <p:cNvPr id="18456" name="对象 131083"/>
            <p:cNvGraphicFramePr/>
            <p:nvPr/>
          </p:nvGraphicFramePr>
          <p:xfrm>
            <a:off x="2128" y="824"/>
            <a:ext cx="1160" cy="496"/>
          </p:xfrm>
          <a:graphic>
            <a:graphicData uri="http://schemas.openxmlformats.org/presentationml/2006/ole">
              <mc:AlternateContent xmlns:mc="http://schemas.openxmlformats.org/markup-compatibility/2006">
                <mc:Choice xmlns:v="urn:schemas-microsoft-com:vml" Requires="v">
                  <p:oleObj spid="_x0000_s3089" name="" r:id="rId1" imgW="1841500" imgH="787400" progId="Equation.DSMT4">
                    <p:embed/>
                  </p:oleObj>
                </mc:Choice>
                <mc:Fallback>
                  <p:oleObj name="" r:id="rId1" imgW="1841500" imgH="787400" progId="Equation.DSMT4">
                    <p:embed/>
                    <p:pic>
                      <p:nvPicPr>
                        <p:cNvPr id="0" name="图片 3088"/>
                        <p:cNvPicPr/>
                        <p:nvPr/>
                      </p:nvPicPr>
                      <p:blipFill>
                        <a:blip r:embed="rId2"/>
                        <a:stretch>
                          <a:fillRect/>
                        </a:stretch>
                      </p:blipFill>
                      <p:spPr>
                        <a:xfrm>
                          <a:off x="2128" y="824"/>
                          <a:ext cx="1160" cy="496"/>
                        </a:xfrm>
                        <a:prstGeom prst="rect">
                          <a:avLst/>
                        </a:prstGeom>
                        <a:noFill/>
                        <a:ln w="38100">
                          <a:noFill/>
                          <a:miter/>
                        </a:ln>
                      </p:spPr>
                    </p:pic>
                  </p:oleObj>
                </mc:Fallback>
              </mc:AlternateContent>
            </a:graphicData>
          </a:graphic>
        </p:graphicFrame>
        <p:sp>
          <p:nvSpPr>
            <p:cNvPr id="18457" name="矩形 131084"/>
            <p:cNvSpPr/>
            <p:nvPr/>
          </p:nvSpPr>
          <p:spPr>
            <a:xfrm>
              <a:off x="4346" y="76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①</a:t>
              </a:r>
              <a:endParaRPr lang="en-US" altLang="zh-CN" sz="2400" dirty="0">
                <a:latin typeface="Times New Roman" panose="02020603050405020304" pitchFamily="18" charset="0"/>
              </a:endParaRPr>
            </a:p>
          </p:txBody>
        </p:sp>
        <p:sp>
          <p:nvSpPr>
            <p:cNvPr id="18458" name="矩形 131085"/>
            <p:cNvSpPr/>
            <p:nvPr/>
          </p:nvSpPr>
          <p:spPr>
            <a:xfrm>
              <a:off x="4346" y="100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②</a:t>
              </a:r>
              <a:endParaRPr lang="en-US" altLang="zh-CN" sz="2400" dirty="0">
                <a:latin typeface="Times New Roman" panose="02020603050405020304" pitchFamily="18" charset="0"/>
              </a:endParaRPr>
            </a:p>
          </p:txBody>
        </p:sp>
      </p:grpSp>
      <p:sp>
        <p:nvSpPr>
          <p:cNvPr id="132098" name="文本框 132097"/>
          <p:cNvSpPr txBox="1"/>
          <p:nvPr/>
        </p:nvSpPr>
        <p:spPr>
          <a:xfrm>
            <a:off x="762000" y="3148013"/>
            <a:ext cx="7467600" cy="103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把不等式</a:t>
            </a:r>
            <a:r>
              <a:rPr lang="en-US" altLang="zh-CN" sz="2800" dirty="0">
                <a:solidFill>
                  <a:srgbClr val="FF0000"/>
                </a:solidFill>
                <a:latin typeface="Times New Roman" panose="02020603050405020304" pitchFamily="18" charset="0"/>
                <a:ea typeface="黑体" panose="02010609060101010101" pitchFamily="49" charset="-122"/>
              </a:rPr>
              <a:t>①</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的解集在数轴上表示出来，</a:t>
            </a:r>
            <a:endParaRPr lang="zh-CN" altLang="en-US" sz="2800" dirty="0">
              <a:solidFill>
                <a:srgbClr val="FF0000"/>
              </a:solidFill>
              <a:latin typeface="Times New Roman" panose="02020603050405020304" pitchFamily="18" charset="0"/>
              <a:ea typeface="黑体" panose="02010609060101010101" pitchFamily="49" charset="-122"/>
            </a:endParaRPr>
          </a:p>
          <a:p>
            <a:pPr marL="342900" lvl="0" indent="-342900">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如图：</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32107" name="直接连接符 132106"/>
          <p:cNvSpPr/>
          <p:nvPr/>
        </p:nvSpPr>
        <p:spPr>
          <a:xfrm flipV="1">
            <a:off x="2819400" y="4435475"/>
            <a:ext cx="6350" cy="339725"/>
          </a:xfrm>
          <a:prstGeom prst="line">
            <a:avLst/>
          </a:prstGeom>
          <a:ln w="38100" cap="flat" cmpd="sng">
            <a:solidFill>
              <a:srgbClr val="0099FF"/>
            </a:solidFill>
            <a:prstDash val="solid"/>
            <a:headEnd type="none" w="med" len="med"/>
            <a:tailEnd type="none" w="med" len="med"/>
          </a:ln>
        </p:spPr>
      </p:sp>
      <p:sp>
        <p:nvSpPr>
          <p:cNvPr id="132108" name="直接连接符 132107"/>
          <p:cNvSpPr/>
          <p:nvPr/>
        </p:nvSpPr>
        <p:spPr>
          <a:xfrm flipH="1" flipV="1">
            <a:off x="1570038" y="4418013"/>
            <a:ext cx="1257300" cy="11112"/>
          </a:xfrm>
          <a:prstGeom prst="line">
            <a:avLst/>
          </a:prstGeom>
          <a:ln w="38100" cap="flat" cmpd="sng">
            <a:solidFill>
              <a:srgbClr val="0099FF"/>
            </a:solidFill>
            <a:prstDash val="solid"/>
            <a:headEnd type="none" w="med" len="med"/>
            <a:tailEnd type="none" w="med" len="med"/>
          </a:ln>
        </p:spPr>
      </p:sp>
      <p:sp>
        <p:nvSpPr>
          <p:cNvPr id="132110" name="文本框 132109"/>
          <p:cNvSpPr txBox="1"/>
          <p:nvPr/>
        </p:nvSpPr>
        <p:spPr>
          <a:xfrm>
            <a:off x="652463" y="5233988"/>
            <a:ext cx="7686675" cy="11255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zh-CN" sz="2800" dirty="0">
                <a:solidFill>
                  <a:srgbClr val="FF0000"/>
                </a:solidFill>
                <a:latin typeface="Times New Roman" panose="02020603050405020304" pitchFamily="18" charset="0"/>
                <a:ea typeface="黑体" panose="02010609060101010101" pitchFamily="49" charset="-122"/>
              </a:rPr>
              <a:t>由图可</a:t>
            </a:r>
            <a:r>
              <a:rPr lang="zh-CN" altLang="en-US" sz="2800" dirty="0">
                <a:solidFill>
                  <a:srgbClr val="FF0000"/>
                </a:solidFill>
                <a:latin typeface="Times New Roman" panose="02020603050405020304" pitchFamily="18" charset="0"/>
                <a:ea typeface="黑体" panose="02010609060101010101" pitchFamily="49" charset="-122"/>
              </a:rPr>
              <a:t>以看出这两个不等式的解集没有公共部分</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所以，这个不等式组无解</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32112" name="直接连接符 132111"/>
          <p:cNvSpPr/>
          <p:nvPr/>
        </p:nvSpPr>
        <p:spPr>
          <a:xfrm flipV="1">
            <a:off x="5334000" y="4470400"/>
            <a:ext cx="1828800" cy="0"/>
          </a:xfrm>
          <a:prstGeom prst="line">
            <a:avLst/>
          </a:prstGeom>
          <a:ln w="38100" cap="flat" cmpd="sng">
            <a:solidFill>
              <a:srgbClr val="FF33CC"/>
            </a:solidFill>
            <a:prstDash val="solid"/>
            <a:headEnd type="none" w="med" len="med"/>
            <a:tailEnd type="none" w="med" len="med"/>
          </a:ln>
        </p:spPr>
      </p:sp>
      <p:grpSp>
        <p:nvGrpSpPr>
          <p:cNvPr id="3" name="组合 132113"/>
          <p:cNvGrpSpPr/>
          <p:nvPr/>
        </p:nvGrpSpPr>
        <p:grpSpPr>
          <a:xfrm>
            <a:off x="2051050" y="4786313"/>
            <a:ext cx="5029200" cy="557212"/>
            <a:chOff x="1296" y="1975"/>
            <a:chExt cx="3168" cy="351"/>
          </a:xfrm>
        </p:grpSpPr>
        <p:sp>
          <p:nvSpPr>
            <p:cNvPr id="18449" name="直接连接符 132099"/>
            <p:cNvSpPr/>
            <p:nvPr/>
          </p:nvSpPr>
          <p:spPr>
            <a:xfrm>
              <a:off x="1776" y="1975"/>
              <a:ext cx="0" cy="48"/>
            </a:xfrm>
            <a:prstGeom prst="line">
              <a:avLst/>
            </a:prstGeom>
            <a:ln w="28575" cap="flat" cmpd="sng">
              <a:solidFill>
                <a:schemeClr val="accent1"/>
              </a:solidFill>
              <a:prstDash val="solid"/>
              <a:headEnd type="none" w="med" len="med"/>
              <a:tailEnd type="none" w="med" len="med"/>
            </a:ln>
          </p:spPr>
        </p:sp>
        <p:sp>
          <p:nvSpPr>
            <p:cNvPr id="18450" name="直接连接符 132100"/>
            <p:cNvSpPr/>
            <p:nvPr/>
          </p:nvSpPr>
          <p:spPr>
            <a:xfrm>
              <a:off x="3372" y="1975"/>
              <a:ext cx="0" cy="48"/>
            </a:xfrm>
            <a:prstGeom prst="line">
              <a:avLst/>
            </a:prstGeom>
            <a:ln w="28575" cap="flat" cmpd="sng">
              <a:solidFill>
                <a:schemeClr val="accent1"/>
              </a:solidFill>
              <a:prstDash val="solid"/>
              <a:headEnd type="none" w="med" len="med"/>
              <a:tailEnd type="none" w="med" len="med"/>
            </a:ln>
          </p:spPr>
        </p:sp>
        <p:sp>
          <p:nvSpPr>
            <p:cNvPr id="18451" name="直接连接符 132101"/>
            <p:cNvSpPr/>
            <p:nvPr/>
          </p:nvSpPr>
          <p:spPr>
            <a:xfrm>
              <a:off x="1296" y="2027"/>
              <a:ext cx="3168" cy="0"/>
            </a:xfrm>
            <a:prstGeom prst="line">
              <a:avLst/>
            </a:prstGeom>
            <a:ln w="38100" cap="flat" cmpd="sng">
              <a:solidFill>
                <a:schemeClr val="tx1"/>
              </a:solidFill>
              <a:prstDash val="solid"/>
              <a:headEnd type="none" w="med" len="med"/>
              <a:tailEnd type="triangle" w="med" len="lg"/>
            </a:ln>
          </p:spPr>
        </p:sp>
        <p:sp>
          <p:nvSpPr>
            <p:cNvPr id="18452" name="直接连接符 132102"/>
            <p:cNvSpPr/>
            <p:nvPr/>
          </p:nvSpPr>
          <p:spPr>
            <a:xfrm>
              <a:off x="2404" y="1979"/>
              <a:ext cx="0" cy="48"/>
            </a:xfrm>
            <a:prstGeom prst="line">
              <a:avLst/>
            </a:prstGeom>
            <a:ln w="28575" cap="flat" cmpd="sng">
              <a:solidFill>
                <a:schemeClr val="tx1"/>
              </a:solidFill>
              <a:prstDash val="solid"/>
              <a:headEnd type="none" w="med" len="med"/>
              <a:tailEnd type="none" w="med" len="med"/>
            </a:ln>
          </p:spPr>
        </p:sp>
        <p:sp>
          <p:nvSpPr>
            <p:cNvPr id="18453" name="文本框 132103"/>
            <p:cNvSpPr txBox="1"/>
            <p:nvPr/>
          </p:nvSpPr>
          <p:spPr>
            <a:xfrm>
              <a:off x="2208" y="2030"/>
              <a:ext cx="392"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0</a:t>
              </a:r>
              <a:endParaRPr lang="en-US" altLang="zh-CN" sz="2400" dirty="0">
                <a:latin typeface="Times New Roman" panose="02020603050405020304" pitchFamily="18" charset="0"/>
              </a:endParaRPr>
            </a:p>
          </p:txBody>
        </p:sp>
        <p:sp>
          <p:nvSpPr>
            <p:cNvPr id="18454" name="文本框 132104"/>
            <p:cNvSpPr txBox="1"/>
            <p:nvPr/>
          </p:nvSpPr>
          <p:spPr>
            <a:xfrm>
              <a:off x="1476" y="2021"/>
              <a:ext cx="588"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宋体" panose="02010600030101010101" pitchFamily="2" charset="-122"/>
                </a:rPr>
                <a:t>-</a:t>
              </a:r>
              <a:r>
                <a:rPr lang="en-US" altLang="zh-CN" sz="2400" dirty="0">
                  <a:latin typeface="Times New Roman" panose="02020603050405020304" pitchFamily="18" charset="0"/>
                </a:rPr>
                <a:t>2</a:t>
              </a:r>
              <a:endParaRPr lang="en-US" altLang="zh-CN" sz="2400" dirty="0">
                <a:latin typeface="Times New Roman" panose="02020603050405020304" pitchFamily="18" charset="0"/>
              </a:endParaRPr>
            </a:p>
          </p:txBody>
        </p:sp>
        <p:sp>
          <p:nvSpPr>
            <p:cNvPr id="18455" name="文本框 132105"/>
            <p:cNvSpPr txBox="1"/>
            <p:nvPr/>
          </p:nvSpPr>
          <p:spPr>
            <a:xfrm>
              <a:off x="3120" y="2038"/>
              <a:ext cx="540"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3</a:t>
              </a:r>
              <a:endParaRPr lang="en-US" altLang="zh-CN" sz="2400" dirty="0">
                <a:latin typeface="Times New Roman" panose="02020603050405020304" pitchFamily="18" charset="0"/>
              </a:endParaRPr>
            </a:p>
          </p:txBody>
        </p:sp>
      </p:grpSp>
      <p:sp>
        <p:nvSpPr>
          <p:cNvPr id="132111" name="直接连接符 132110"/>
          <p:cNvSpPr/>
          <p:nvPr/>
        </p:nvSpPr>
        <p:spPr>
          <a:xfrm flipV="1">
            <a:off x="5329238" y="4449763"/>
            <a:ext cx="3175" cy="339725"/>
          </a:xfrm>
          <a:prstGeom prst="line">
            <a:avLst/>
          </a:prstGeom>
          <a:ln w="38100" cap="flat" cmpd="sng">
            <a:solidFill>
              <a:srgbClr val="FF33CC"/>
            </a:solidFill>
            <a:prstDash val="solid"/>
            <a:headEnd type="none" w="med" len="med"/>
            <a:tailEnd type="none" w="med" len="med"/>
          </a:ln>
        </p:spPr>
      </p:sp>
      <p:sp>
        <p:nvSpPr>
          <p:cNvPr id="132109" name="椭圆 132108"/>
          <p:cNvSpPr/>
          <p:nvPr/>
        </p:nvSpPr>
        <p:spPr>
          <a:xfrm>
            <a:off x="2771775" y="4778375"/>
            <a:ext cx="76200" cy="76200"/>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solidFill>
                <a:srgbClr val="FF0000"/>
              </a:solidFill>
              <a:latin typeface="Times New Roman" panose="02020603050405020304" pitchFamily="18" charset="0"/>
              <a:ea typeface="黑体" panose="02010609060101010101" pitchFamily="49" charset="-122"/>
            </a:endParaRPr>
          </a:p>
        </p:txBody>
      </p:sp>
      <p:sp>
        <p:nvSpPr>
          <p:cNvPr id="132113" name="椭圆 132112"/>
          <p:cNvSpPr/>
          <p:nvPr/>
        </p:nvSpPr>
        <p:spPr>
          <a:xfrm>
            <a:off x="5292725" y="4764088"/>
            <a:ext cx="76200" cy="90487"/>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3107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3108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31081"/>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3108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32098"/>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500"/>
                                        <p:tgtEl>
                                          <p:spTgt spid="3"/>
                                        </p:tgtEl>
                                      </p:cBhvr>
                                    </p:animEffect>
                                  </p:childTnLst>
                                </p:cTn>
                              </p:par>
                            </p:childTnLst>
                          </p:cTn>
                        </p:par>
                        <p:par>
                          <p:cTn id="33" fill="hold">
                            <p:stCondLst>
                              <p:cond delay="500"/>
                            </p:stCondLst>
                            <p:childTnLst>
                              <p:par>
                                <p:cTn id="34" presetID="1" presetClass="entr" presetSubtype="0" fill="hold" nodeType="afterEffect">
                                  <p:stCondLst>
                                    <p:cond delay="0"/>
                                  </p:stCondLst>
                                  <p:childTnLst>
                                    <p:set>
                                      <p:cBhvr>
                                        <p:cTn id="35" dur="1" fill="hold">
                                          <p:stCondLst>
                                            <p:cond delay="0"/>
                                          </p:stCondLst>
                                        </p:cTn>
                                        <p:tgtEl>
                                          <p:spTgt spid="132109"/>
                                        </p:tgtEl>
                                        <p:attrNameLst>
                                          <p:attrName>style.visibility</p:attrName>
                                        </p:attrNameLst>
                                      </p:cBhvr>
                                      <p:to>
                                        <p:strVal val="visible"/>
                                      </p:to>
                                    </p:set>
                                  </p:childTnLst>
                                </p:cTn>
                              </p:par>
                            </p:childTnLst>
                          </p:cTn>
                        </p:par>
                        <p:par>
                          <p:cTn id="36" fill="hold">
                            <p:stCondLst>
                              <p:cond delay="500"/>
                            </p:stCondLst>
                            <p:childTnLst>
                              <p:par>
                                <p:cTn id="37" presetID="22" presetClass="entr" presetSubtype="4" fill="hold" nodeType="afterEffect">
                                  <p:stCondLst>
                                    <p:cond delay="0"/>
                                  </p:stCondLst>
                                  <p:childTnLst>
                                    <p:set>
                                      <p:cBhvr>
                                        <p:cTn id="38" dur="1" fill="hold">
                                          <p:stCondLst>
                                            <p:cond delay="0"/>
                                          </p:stCondLst>
                                        </p:cTn>
                                        <p:tgtEl>
                                          <p:spTgt spid="132107"/>
                                        </p:tgtEl>
                                        <p:attrNameLst>
                                          <p:attrName>style.visibility</p:attrName>
                                        </p:attrNameLst>
                                      </p:cBhvr>
                                      <p:to>
                                        <p:strVal val="visible"/>
                                      </p:to>
                                    </p:set>
                                    <p:animEffect transition="in" filter="wipe(down)">
                                      <p:cBhvr>
                                        <p:cTn id="39" dur="500"/>
                                        <p:tgtEl>
                                          <p:spTgt spid="132107"/>
                                        </p:tgtEl>
                                      </p:cBhvr>
                                    </p:animEffect>
                                  </p:childTnLst>
                                </p:cTn>
                              </p:par>
                            </p:childTnLst>
                          </p:cTn>
                        </p:par>
                        <p:par>
                          <p:cTn id="40" fill="hold">
                            <p:stCondLst>
                              <p:cond delay="1000"/>
                            </p:stCondLst>
                            <p:childTnLst>
                              <p:par>
                                <p:cTn id="41" presetID="22" presetClass="entr" presetSubtype="2" fill="hold" nodeType="afterEffect">
                                  <p:stCondLst>
                                    <p:cond delay="0"/>
                                  </p:stCondLst>
                                  <p:childTnLst>
                                    <p:set>
                                      <p:cBhvr>
                                        <p:cTn id="42" dur="1" fill="hold">
                                          <p:stCondLst>
                                            <p:cond delay="0"/>
                                          </p:stCondLst>
                                        </p:cTn>
                                        <p:tgtEl>
                                          <p:spTgt spid="132108"/>
                                        </p:tgtEl>
                                        <p:attrNameLst>
                                          <p:attrName>style.visibility</p:attrName>
                                        </p:attrNameLst>
                                      </p:cBhvr>
                                      <p:to>
                                        <p:strVal val="visible"/>
                                      </p:to>
                                    </p:set>
                                    <p:animEffect transition="in" filter="wipe(right)">
                                      <p:cBhvr>
                                        <p:cTn id="43" dur="500"/>
                                        <p:tgtEl>
                                          <p:spTgt spid="132108"/>
                                        </p:tgtEl>
                                      </p:cBhvr>
                                    </p:animEffect>
                                  </p:childTnLst>
                                </p:cTn>
                              </p:par>
                            </p:childTnLst>
                          </p:cTn>
                        </p:par>
                        <p:par>
                          <p:cTn id="44" fill="hold">
                            <p:stCondLst>
                              <p:cond delay="1500"/>
                            </p:stCondLst>
                            <p:childTnLst>
                              <p:par>
                                <p:cTn id="45" presetID="1" presetClass="entr" presetSubtype="0" fill="hold" nodeType="afterEffect">
                                  <p:stCondLst>
                                    <p:cond delay="0"/>
                                  </p:stCondLst>
                                  <p:childTnLst>
                                    <p:set>
                                      <p:cBhvr>
                                        <p:cTn id="46" dur="1" fill="hold">
                                          <p:stCondLst>
                                            <p:cond delay="0"/>
                                          </p:stCondLst>
                                        </p:cTn>
                                        <p:tgtEl>
                                          <p:spTgt spid="132113"/>
                                        </p:tgtEl>
                                        <p:attrNameLst>
                                          <p:attrName>style.visibility</p:attrName>
                                        </p:attrNameLst>
                                      </p:cBhvr>
                                      <p:to>
                                        <p:strVal val="visible"/>
                                      </p:to>
                                    </p:set>
                                  </p:childTnLst>
                                </p:cTn>
                              </p:par>
                            </p:childTnLst>
                          </p:cTn>
                        </p:par>
                        <p:par>
                          <p:cTn id="47" fill="hold">
                            <p:stCondLst>
                              <p:cond delay="1500"/>
                            </p:stCondLst>
                            <p:childTnLst>
                              <p:par>
                                <p:cTn id="48" presetID="22" presetClass="entr" presetSubtype="4" fill="hold" nodeType="afterEffect">
                                  <p:stCondLst>
                                    <p:cond delay="0"/>
                                  </p:stCondLst>
                                  <p:childTnLst>
                                    <p:set>
                                      <p:cBhvr>
                                        <p:cTn id="49" dur="1" fill="hold">
                                          <p:stCondLst>
                                            <p:cond delay="0"/>
                                          </p:stCondLst>
                                        </p:cTn>
                                        <p:tgtEl>
                                          <p:spTgt spid="132111"/>
                                        </p:tgtEl>
                                        <p:attrNameLst>
                                          <p:attrName>style.visibility</p:attrName>
                                        </p:attrNameLst>
                                      </p:cBhvr>
                                      <p:to>
                                        <p:strVal val="visible"/>
                                      </p:to>
                                    </p:set>
                                    <p:animEffect transition="in" filter="wipe(down)">
                                      <p:cBhvr>
                                        <p:cTn id="50" dur="500"/>
                                        <p:tgtEl>
                                          <p:spTgt spid="132111"/>
                                        </p:tgtEl>
                                      </p:cBhvr>
                                    </p:animEffect>
                                  </p:childTnLst>
                                </p:cTn>
                              </p:par>
                            </p:childTnLst>
                          </p:cTn>
                        </p:par>
                        <p:par>
                          <p:cTn id="51" fill="hold">
                            <p:stCondLst>
                              <p:cond delay="2000"/>
                            </p:stCondLst>
                            <p:childTnLst>
                              <p:par>
                                <p:cTn id="52" presetID="22" presetClass="entr" presetSubtype="8" fill="hold" nodeType="afterEffect">
                                  <p:stCondLst>
                                    <p:cond delay="0"/>
                                  </p:stCondLst>
                                  <p:childTnLst>
                                    <p:set>
                                      <p:cBhvr>
                                        <p:cTn id="53" dur="1" fill="hold">
                                          <p:stCondLst>
                                            <p:cond delay="0"/>
                                          </p:stCondLst>
                                        </p:cTn>
                                        <p:tgtEl>
                                          <p:spTgt spid="132112"/>
                                        </p:tgtEl>
                                        <p:attrNameLst>
                                          <p:attrName>style.visibility</p:attrName>
                                        </p:attrNameLst>
                                      </p:cBhvr>
                                      <p:to>
                                        <p:strVal val="visible"/>
                                      </p:to>
                                    </p:set>
                                    <p:animEffect transition="in" filter="wipe(left)">
                                      <p:cBhvr>
                                        <p:cTn id="54" dur="500"/>
                                        <p:tgtEl>
                                          <p:spTgt spid="132112"/>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321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8" grpId="0"/>
      <p:bldP spid="131080" grpId="0"/>
      <p:bldP spid="131081" grpId="0"/>
      <p:bldP spid="131082" grpId="0"/>
      <p:bldP spid="132098" grpId="0"/>
      <p:bldP spid="1321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Text Box 6"/>
          <p:cNvSpPr txBox="1"/>
          <p:nvPr/>
        </p:nvSpPr>
        <p:spPr>
          <a:xfrm>
            <a:off x="0" y="768350"/>
            <a:ext cx="9144000" cy="1384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solidFill>
                  <a:srgbClr val="3C8C93"/>
                </a:solidFill>
                <a:latin typeface="Times New Roman" panose="02020603050405020304" pitchFamily="18" charset="0"/>
                <a:ea typeface="黑体" panose="02010609060101010101" pitchFamily="49" charset="-122"/>
              </a:rPr>
              <a:t>例</a:t>
            </a:r>
            <a:r>
              <a:rPr lang="en-US" altLang="zh-CN" sz="2800" dirty="0">
                <a:solidFill>
                  <a:srgbClr val="3C8C93"/>
                </a:solidFill>
                <a:latin typeface="Times New Roman" panose="02020603050405020304" pitchFamily="18" charset="0"/>
                <a:ea typeface="黑体" panose="02010609060101010101" pitchFamily="49" charset="-122"/>
              </a:rPr>
              <a:t>4  </a:t>
            </a:r>
            <a:r>
              <a:rPr lang="zh-CN" altLang="en-US" sz="2800" dirty="0">
                <a:latin typeface="Times New Roman" panose="02020603050405020304" pitchFamily="18" charset="0"/>
                <a:ea typeface="黑体" panose="02010609060101010101" pitchFamily="49" charset="-122"/>
              </a:rPr>
              <a:t>已知不等式组                      的解集为－</a:t>
            </a: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a:p>
            <a:pPr marL="0" lvl="0" indent="0" eaLnBrk="1" hangingPunct="1">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则</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+1)(</a:t>
            </a:r>
            <a:r>
              <a:rPr lang="en-US" altLang="zh-CN" sz="2800" i="1" dirty="0">
                <a:latin typeface="Times New Roman" panose="02020603050405020304" pitchFamily="18" charset="0"/>
                <a:ea typeface="黑体" panose="02010609060101010101" pitchFamily="49" charset="-122"/>
              </a:rPr>
              <a:t>b</a:t>
            </a: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的值为多少</a:t>
            </a:r>
            <a:r>
              <a:rPr lang="en-US" altLang="zh-CN" sz="2800" dirty="0">
                <a:latin typeface="Times New Roman" panose="02020603050405020304" pitchFamily="18" charset="0"/>
                <a:ea typeface="黑体" panose="02010609060101010101" pitchFamily="49" charset="-122"/>
              </a:rPr>
              <a:t>?     </a:t>
            </a:r>
            <a:endParaRPr lang="en-US" altLang="zh-CN" sz="2800" dirty="0">
              <a:latin typeface="Times New Roman" panose="02020603050405020304" pitchFamily="18" charset="0"/>
              <a:ea typeface="黑体" panose="02010609060101010101" pitchFamily="49" charset="-122"/>
            </a:endParaRPr>
          </a:p>
        </p:txBody>
      </p:sp>
      <p:grpSp>
        <p:nvGrpSpPr>
          <p:cNvPr id="19459" name="Group 7"/>
          <p:cNvGrpSpPr/>
          <p:nvPr/>
        </p:nvGrpSpPr>
        <p:grpSpPr>
          <a:xfrm>
            <a:off x="3257550" y="630238"/>
            <a:ext cx="1700213" cy="1025525"/>
            <a:chOff x="0" y="0"/>
            <a:chExt cx="980" cy="646"/>
          </a:xfrm>
        </p:grpSpPr>
        <p:sp>
          <p:nvSpPr>
            <p:cNvPr id="19476" name="Text Box 8"/>
            <p:cNvSpPr txBox="1"/>
            <p:nvPr/>
          </p:nvSpPr>
          <p:spPr>
            <a:xfrm>
              <a:off x="21" y="0"/>
              <a:ext cx="914" cy="329"/>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Font typeface="Arial" panose="020B0604020202020204" pitchFamily="34" charset="0"/>
                <a:buNone/>
              </a:pPr>
              <a:r>
                <a:rPr lang="en-US" altLang="zh-CN" sz="2800" dirty="0">
                  <a:solidFill>
                    <a:schemeClr val="tx2"/>
                  </a:solidFill>
                  <a:latin typeface="Times New Roman" panose="02020603050405020304" pitchFamily="18" charset="0"/>
                  <a:ea typeface="黑体" panose="02010609060101010101" pitchFamily="49" charset="-122"/>
                </a:rPr>
                <a:t>2</a:t>
              </a:r>
              <a:r>
                <a:rPr lang="en-US" altLang="zh-CN" sz="2800" i="1" dirty="0">
                  <a:solidFill>
                    <a:schemeClr val="tx2"/>
                  </a:solidFill>
                  <a:latin typeface="Times New Roman" panose="02020603050405020304" pitchFamily="18" charset="0"/>
                  <a:ea typeface="黑体" panose="02010609060101010101" pitchFamily="49" charset="-122"/>
                </a:rPr>
                <a:t>x</a:t>
              </a:r>
              <a:r>
                <a:rPr lang="en-US" altLang="zh-CN" sz="2800" dirty="0">
                  <a:solidFill>
                    <a:schemeClr val="tx2"/>
                  </a:solidFill>
                  <a:latin typeface="Times New Roman" panose="02020603050405020304" pitchFamily="18" charset="0"/>
                  <a:ea typeface="黑体" panose="02010609060101010101" pitchFamily="49" charset="-122"/>
                </a:rPr>
                <a:t>—</a:t>
              </a:r>
              <a:r>
                <a:rPr lang="en-US" altLang="zh-CN" sz="2800" i="1" dirty="0">
                  <a:solidFill>
                    <a:schemeClr val="tx2"/>
                  </a:solidFill>
                  <a:latin typeface="Times New Roman" panose="02020603050405020304" pitchFamily="18" charset="0"/>
                  <a:ea typeface="黑体" panose="02010609060101010101" pitchFamily="49" charset="-122"/>
                </a:rPr>
                <a:t>a</a:t>
              </a:r>
              <a:r>
                <a:rPr lang="zh-CN" altLang="en-US" sz="2800" dirty="0">
                  <a:solidFill>
                    <a:schemeClr val="tx2"/>
                  </a:solidFill>
                  <a:latin typeface="Times New Roman" panose="02020603050405020304" pitchFamily="18" charset="0"/>
                  <a:ea typeface="黑体" panose="02010609060101010101" pitchFamily="49" charset="-122"/>
                </a:rPr>
                <a:t>＜</a:t>
              </a:r>
              <a:r>
                <a:rPr lang="en-US" altLang="zh-CN" sz="2800" dirty="0">
                  <a:solidFill>
                    <a:schemeClr val="tx2"/>
                  </a:solidFill>
                  <a:latin typeface="Times New Roman" panose="02020603050405020304" pitchFamily="18" charset="0"/>
                  <a:ea typeface="黑体" panose="02010609060101010101" pitchFamily="49" charset="-122"/>
                </a:rPr>
                <a:t>1</a:t>
              </a:r>
              <a:endParaRPr lang="en-US" altLang="zh-CN" sz="2800" dirty="0">
                <a:solidFill>
                  <a:schemeClr val="tx2"/>
                </a:solidFill>
                <a:latin typeface="Times New Roman" panose="02020603050405020304" pitchFamily="18" charset="0"/>
                <a:ea typeface="黑体" panose="02010609060101010101" pitchFamily="49" charset="-122"/>
              </a:endParaRPr>
            </a:p>
          </p:txBody>
        </p:sp>
        <p:sp>
          <p:nvSpPr>
            <p:cNvPr id="19477" name="Text Box 9"/>
            <p:cNvSpPr txBox="1"/>
            <p:nvPr/>
          </p:nvSpPr>
          <p:spPr>
            <a:xfrm>
              <a:off x="66" y="317"/>
              <a:ext cx="914" cy="329"/>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Font typeface="Arial" panose="020B0604020202020204" pitchFamily="34" charset="0"/>
                <a:buNone/>
              </a:pPr>
              <a:r>
                <a:rPr lang="en-US" altLang="zh-CN" sz="2800" i="1" dirty="0">
                  <a:solidFill>
                    <a:schemeClr val="tx2"/>
                  </a:solidFill>
                  <a:latin typeface="Times New Roman" panose="02020603050405020304" pitchFamily="18" charset="0"/>
                  <a:ea typeface="黑体" panose="02010609060101010101" pitchFamily="49" charset="-122"/>
                </a:rPr>
                <a:t>x</a:t>
              </a:r>
              <a:r>
                <a:rPr lang="en-US" altLang="zh-CN" sz="2800" dirty="0">
                  <a:solidFill>
                    <a:schemeClr val="tx2"/>
                  </a:solidFill>
                  <a:latin typeface="Times New Roman" panose="02020603050405020304" pitchFamily="18" charset="0"/>
                  <a:ea typeface="黑体" panose="02010609060101010101" pitchFamily="49" charset="-122"/>
                </a:rPr>
                <a:t>—2</a:t>
              </a:r>
              <a:r>
                <a:rPr lang="en-US" altLang="zh-CN" sz="2800" i="1" dirty="0">
                  <a:solidFill>
                    <a:schemeClr val="tx2"/>
                  </a:solidFill>
                  <a:latin typeface="Times New Roman" panose="02020603050405020304" pitchFamily="18" charset="0"/>
                  <a:ea typeface="黑体" panose="02010609060101010101" pitchFamily="49" charset="-122"/>
                </a:rPr>
                <a:t>b</a:t>
              </a:r>
              <a:r>
                <a:rPr lang="zh-CN" altLang="en-US" sz="2800" dirty="0">
                  <a:solidFill>
                    <a:schemeClr val="tx2"/>
                  </a:solidFill>
                  <a:latin typeface="Times New Roman" panose="02020603050405020304" pitchFamily="18" charset="0"/>
                  <a:ea typeface="黑体" panose="02010609060101010101" pitchFamily="49" charset="-122"/>
                </a:rPr>
                <a:t>＞</a:t>
              </a:r>
              <a:r>
                <a:rPr lang="en-US" altLang="zh-CN" sz="2800" dirty="0">
                  <a:solidFill>
                    <a:schemeClr val="tx2"/>
                  </a:solidFill>
                  <a:latin typeface="Times New Roman" panose="02020603050405020304" pitchFamily="18" charset="0"/>
                  <a:ea typeface="黑体" panose="02010609060101010101" pitchFamily="49" charset="-122"/>
                </a:rPr>
                <a:t>3</a:t>
              </a:r>
              <a:endParaRPr lang="en-US" altLang="zh-CN" sz="2800" dirty="0">
                <a:solidFill>
                  <a:schemeClr val="tx2"/>
                </a:solidFill>
                <a:latin typeface="Times New Roman" panose="02020603050405020304" pitchFamily="18" charset="0"/>
                <a:ea typeface="黑体" panose="02010609060101010101" pitchFamily="49" charset="-122"/>
              </a:endParaRPr>
            </a:p>
          </p:txBody>
        </p:sp>
        <p:sp>
          <p:nvSpPr>
            <p:cNvPr id="19478" name="AutoShape 10"/>
            <p:cNvSpPr/>
            <p:nvPr/>
          </p:nvSpPr>
          <p:spPr>
            <a:xfrm>
              <a:off x="0" y="95"/>
              <a:ext cx="68" cy="520"/>
            </a:xfrm>
            <a:prstGeom prst="leftBrace">
              <a:avLst>
                <a:gd name="adj1" fmla="val 63265"/>
                <a:gd name="adj2" fmla="val 50000"/>
              </a:avLst>
            </a:prstGeom>
            <a:no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solidFill>
                  <a:schemeClr val="bg2"/>
                </a:solidFill>
                <a:latin typeface="Times New Roman" panose="02020603050405020304" pitchFamily="18" charset="0"/>
                <a:ea typeface="黑体" panose="02010609060101010101" pitchFamily="49" charset="-122"/>
              </a:endParaRPr>
            </a:p>
          </p:txBody>
        </p:sp>
      </p:grpSp>
      <p:sp>
        <p:nvSpPr>
          <p:cNvPr id="20487" name="Text Box 12"/>
          <p:cNvSpPr txBox="1"/>
          <p:nvPr/>
        </p:nvSpPr>
        <p:spPr>
          <a:xfrm>
            <a:off x="663575" y="2422525"/>
            <a:ext cx="304800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由不等式组得</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3" name="Group 13"/>
          <p:cNvGrpSpPr/>
          <p:nvPr/>
        </p:nvGrpSpPr>
        <p:grpSpPr>
          <a:xfrm>
            <a:off x="3711575" y="1990725"/>
            <a:ext cx="1512888" cy="1384300"/>
            <a:chOff x="0" y="-60"/>
            <a:chExt cx="953" cy="872"/>
          </a:xfrm>
        </p:grpSpPr>
        <p:graphicFrame>
          <p:nvGraphicFramePr>
            <p:cNvPr id="19472" name="对象 20488"/>
            <p:cNvGraphicFramePr>
              <a:graphicFrameLocks noChangeAspect="1"/>
            </p:cNvGraphicFramePr>
            <p:nvPr/>
          </p:nvGraphicFramePr>
          <p:xfrm>
            <a:off x="583" y="0"/>
            <a:ext cx="370" cy="480"/>
          </p:xfrm>
          <a:graphic>
            <a:graphicData uri="http://schemas.openxmlformats.org/presentationml/2006/ole">
              <mc:AlternateContent xmlns:mc="http://schemas.openxmlformats.org/markup-compatibility/2006">
                <mc:Choice xmlns:v="urn:schemas-microsoft-com:vml" Requires="v">
                  <p:oleObj spid="_x0000_s3088" name="" r:id="rId1" imgW="330835" imgH="394335" progId="Equation.DSMT4">
                    <p:embed/>
                  </p:oleObj>
                </mc:Choice>
                <mc:Fallback>
                  <p:oleObj name="" r:id="rId1" imgW="330835" imgH="394335" progId="Equation.DSMT4">
                    <p:embed/>
                    <p:pic>
                      <p:nvPicPr>
                        <p:cNvPr id="0" name="图片 3087"/>
                        <p:cNvPicPr/>
                        <p:nvPr/>
                      </p:nvPicPr>
                      <p:blipFill>
                        <a:blip r:embed="rId2"/>
                        <a:stretch>
                          <a:fillRect/>
                        </a:stretch>
                      </p:blipFill>
                      <p:spPr>
                        <a:xfrm>
                          <a:off x="583" y="0"/>
                          <a:ext cx="370" cy="480"/>
                        </a:xfrm>
                        <a:prstGeom prst="rect">
                          <a:avLst/>
                        </a:prstGeom>
                        <a:noFill/>
                        <a:ln w="38100">
                          <a:noFill/>
                          <a:miter/>
                        </a:ln>
                      </p:spPr>
                    </p:pic>
                  </p:oleObj>
                </mc:Fallback>
              </mc:AlternateContent>
            </a:graphicData>
          </a:graphic>
        </p:graphicFrame>
        <p:grpSp>
          <p:nvGrpSpPr>
            <p:cNvPr id="19473" name="Group 15"/>
            <p:cNvGrpSpPr/>
            <p:nvPr/>
          </p:nvGrpSpPr>
          <p:grpSpPr>
            <a:xfrm>
              <a:off x="0" y="-60"/>
              <a:ext cx="953" cy="872"/>
              <a:chOff x="0" y="-157"/>
              <a:chExt cx="953" cy="872"/>
            </a:xfrm>
          </p:grpSpPr>
          <p:sp>
            <p:nvSpPr>
              <p:cNvPr id="19474" name="Text Box 16"/>
              <p:cNvSpPr txBox="1"/>
              <p:nvPr/>
            </p:nvSpPr>
            <p:spPr>
              <a:xfrm>
                <a:off x="93" y="-157"/>
                <a:ext cx="860" cy="87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  &lt;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5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 &gt;3+2</a:t>
                </a:r>
                <a:r>
                  <a:rPr lang="en-US" altLang="zh-CN" sz="2800" i="1" dirty="0">
                    <a:solidFill>
                      <a:srgbClr val="FF0000"/>
                    </a:solidFill>
                    <a:latin typeface="Times New Roman" panose="02020603050405020304" pitchFamily="18" charset="0"/>
                    <a:ea typeface="黑体" panose="02010609060101010101" pitchFamily="49" charset="-122"/>
                  </a:rPr>
                  <a:t>b</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19475" name="AutoShape 17"/>
              <p:cNvSpPr/>
              <p:nvPr/>
            </p:nvSpPr>
            <p:spPr>
              <a:xfrm>
                <a:off x="0" y="-55"/>
                <a:ext cx="96" cy="639"/>
              </a:xfrm>
              <a:prstGeom prst="leftBrace">
                <a:avLst>
                  <a:gd name="adj1" fmla="val 28936"/>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solidFill>
                    <a:srgbClr val="FF0000"/>
                  </a:solidFill>
                  <a:latin typeface="Times New Roman" panose="02020603050405020304" pitchFamily="18" charset="0"/>
                  <a:ea typeface="黑体" panose="02010609060101010101" pitchFamily="49" charset="-122"/>
                </a:endParaRPr>
              </a:p>
            </p:txBody>
          </p:sp>
        </p:grpSp>
      </p:grpSp>
      <p:sp>
        <p:nvSpPr>
          <p:cNvPr id="20493" name="Text Box 18"/>
          <p:cNvSpPr txBox="1"/>
          <p:nvPr/>
        </p:nvSpPr>
        <p:spPr>
          <a:xfrm>
            <a:off x="1041400" y="3375025"/>
            <a:ext cx="54927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因为不等式组的解集为</a:t>
            </a:r>
            <a:r>
              <a:rPr lang="en-US" altLang="zh-CN" sz="2800" dirty="0">
                <a:solidFill>
                  <a:srgbClr val="FF0000"/>
                </a:solidFill>
                <a:latin typeface="Times New Roman" panose="02020603050405020304" pitchFamily="18" charset="0"/>
                <a:ea typeface="黑体" panose="02010609060101010101" pitchFamily="49" charset="-122"/>
              </a:rPr>
              <a:t>:  -1&lt; </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 &lt; 1 ,</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6" name="Group 19"/>
          <p:cNvGrpSpPr/>
          <p:nvPr/>
        </p:nvGrpSpPr>
        <p:grpSpPr>
          <a:xfrm>
            <a:off x="1139825" y="3989388"/>
            <a:ext cx="2719388" cy="1171575"/>
            <a:chOff x="-85" y="0"/>
            <a:chExt cx="1713" cy="721"/>
          </a:xfrm>
        </p:grpSpPr>
        <p:sp>
          <p:nvSpPr>
            <p:cNvPr id="19466" name="Text Box 20"/>
            <p:cNvSpPr txBox="1"/>
            <p:nvPr/>
          </p:nvSpPr>
          <p:spPr>
            <a:xfrm>
              <a:off x="-85" y="192"/>
              <a:ext cx="612" cy="3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所以</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19467" name="Group 21"/>
            <p:cNvGrpSpPr/>
            <p:nvPr/>
          </p:nvGrpSpPr>
          <p:grpSpPr>
            <a:xfrm>
              <a:off x="737" y="0"/>
              <a:ext cx="711" cy="480"/>
              <a:chOff x="0" y="0"/>
              <a:chExt cx="711" cy="480"/>
            </a:xfrm>
          </p:grpSpPr>
          <p:graphicFrame>
            <p:nvGraphicFramePr>
              <p:cNvPr id="19470" name="对象 20496"/>
              <p:cNvGraphicFramePr>
                <a:graphicFrameLocks noChangeAspect="1"/>
              </p:cNvGraphicFramePr>
              <p:nvPr/>
            </p:nvGraphicFramePr>
            <p:xfrm>
              <a:off x="0" y="0"/>
              <a:ext cx="370" cy="480"/>
            </p:xfrm>
            <a:graphic>
              <a:graphicData uri="http://schemas.openxmlformats.org/presentationml/2006/ole">
                <mc:AlternateContent xmlns:mc="http://schemas.openxmlformats.org/markup-compatibility/2006">
                  <mc:Choice xmlns:v="urn:schemas-microsoft-com:vml" Requires="v">
                    <p:oleObj spid="_x0000_s3085" name="" r:id="rId3" imgW="330835" imgH="394335" progId="Equation.DSMT4">
                      <p:embed/>
                    </p:oleObj>
                  </mc:Choice>
                  <mc:Fallback>
                    <p:oleObj name="" r:id="rId3" imgW="330835" imgH="394335" progId="Equation.DSMT4">
                      <p:embed/>
                      <p:pic>
                        <p:nvPicPr>
                          <p:cNvPr id="0" name="图片 3084"/>
                          <p:cNvPicPr/>
                          <p:nvPr/>
                        </p:nvPicPr>
                        <p:blipFill>
                          <a:blip r:embed="rId4"/>
                          <a:stretch>
                            <a:fillRect/>
                          </a:stretch>
                        </p:blipFill>
                        <p:spPr>
                          <a:xfrm>
                            <a:off x="0" y="0"/>
                            <a:ext cx="370" cy="480"/>
                          </a:xfrm>
                          <a:prstGeom prst="rect">
                            <a:avLst/>
                          </a:prstGeom>
                          <a:noFill/>
                          <a:ln w="38100">
                            <a:noFill/>
                            <a:miter/>
                          </a:ln>
                        </p:spPr>
                      </p:pic>
                    </p:oleObj>
                  </mc:Fallback>
                </mc:AlternateContent>
              </a:graphicData>
            </a:graphic>
          </p:graphicFrame>
          <p:sp>
            <p:nvSpPr>
              <p:cNvPr id="19471" name="Text Box 23"/>
              <p:cNvSpPr txBox="1"/>
              <p:nvPr/>
            </p:nvSpPr>
            <p:spPr>
              <a:xfrm>
                <a:off x="329" y="64"/>
                <a:ext cx="382" cy="32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=1</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sp>
          <p:nvSpPr>
            <p:cNvPr id="19468" name="Text Box 24"/>
            <p:cNvSpPr txBox="1"/>
            <p:nvPr/>
          </p:nvSpPr>
          <p:spPr>
            <a:xfrm>
              <a:off x="682" y="400"/>
              <a:ext cx="946" cy="32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3+2</a:t>
              </a:r>
              <a:r>
                <a:rPr lang="en-US" altLang="zh-CN" sz="2800" i="1" dirty="0">
                  <a:solidFill>
                    <a:srgbClr val="FF0000"/>
                  </a:solidFill>
                  <a:latin typeface="Times New Roman" panose="02020603050405020304" pitchFamily="18" charset="0"/>
                  <a:ea typeface="黑体" panose="02010609060101010101" pitchFamily="49" charset="-122"/>
                </a:rPr>
                <a:t>b</a:t>
              </a:r>
              <a:r>
                <a:rPr lang="en-US" altLang="zh-CN" sz="2800" dirty="0">
                  <a:solidFill>
                    <a:srgbClr val="FF0000"/>
                  </a:solidFill>
                  <a:latin typeface="Times New Roman" panose="02020603050405020304" pitchFamily="18" charset="0"/>
                  <a:ea typeface="黑体" panose="02010609060101010101" pitchFamily="49" charset="-122"/>
                </a:rPr>
                <a:t>= -1</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9469" name="AutoShape 25"/>
            <p:cNvSpPr/>
            <p:nvPr/>
          </p:nvSpPr>
          <p:spPr>
            <a:xfrm>
              <a:off x="586" y="192"/>
              <a:ext cx="48" cy="384"/>
            </a:xfrm>
            <a:prstGeom prst="leftBrace">
              <a:avLst>
                <a:gd name="adj1" fmla="val 66185"/>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pSp>
      <p:sp>
        <p:nvSpPr>
          <p:cNvPr id="20501" name="Text Box 26"/>
          <p:cNvSpPr txBox="1"/>
          <p:nvPr/>
        </p:nvSpPr>
        <p:spPr>
          <a:xfrm>
            <a:off x="4349750" y="4206875"/>
            <a:ext cx="2835275"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a:t>
            </a:r>
            <a:r>
              <a:rPr lang="en-US" altLang="zh-CN" sz="2800" dirty="0">
                <a:solidFill>
                  <a:srgbClr val="FF0000"/>
                </a:solidFill>
                <a:latin typeface="Times New Roman" panose="02020603050405020304" pitchFamily="18" charset="0"/>
                <a:ea typeface="黑体" panose="02010609060101010101" pitchFamily="49" charset="-122"/>
              </a:rPr>
              <a:t>=1 ,  </a:t>
            </a:r>
            <a:r>
              <a:rPr lang="en-US" altLang="zh-CN" sz="2800" i="1" dirty="0">
                <a:solidFill>
                  <a:srgbClr val="FF0000"/>
                </a:solidFill>
                <a:latin typeface="Times New Roman" panose="02020603050405020304" pitchFamily="18" charset="0"/>
                <a:ea typeface="黑体" panose="02010609060101010101" pitchFamily="49" charset="-122"/>
              </a:rPr>
              <a:t>b</a:t>
            </a:r>
            <a:r>
              <a:rPr lang="en-US" altLang="zh-CN" sz="2800" dirty="0">
                <a:solidFill>
                  <a:srgbClr val="FF0000"/>
                </a:solidFill>
                <a:latin typeface="Times New Roman" panose="02020603050405020304" pitchFamily="18" charset="0"/>
                <a:ea typeface="黑体" panose="02010609060101010101" pitchFamily="49" charset="-122"/>
              </a:rPr>
              <a:t>= - 2</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4" name="文本框 1"/>
          <p:cNvSpPr txBox="1"/>
          <p:nvPr/>
        </p:nvSpPr>
        <p:spPr>
          <a:xfrm>
            <a:off x="1041400" y="5353050"/>
            <a:ext cx="41592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所以</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a:t>
            </a:r>
            <a:r>
              <a:rPr lang="en-US" altLang="zh-CN" sz="2800" dirty="0">
                <a:solidFill>
                  <a:srgbClr val="FF0000"/>
                </a:solidFill>
                <a:latin typeface="Times New Roman" panose="02020603050405020304" pitchFamily="18" charset="0"/>
                <a:ea typeface="黑体" panose="02010609060101010101" pitchFamily="49" charset="-122"/>
              </a:rPr>
              <a:t>+1)(</a:t>
            </a:r>
            <a:r>
              <a:rPr lang="en-US" altLang="zh-CN" sz="2800" i="1" dirty="0">
                <a:solidFill>
                  <a:srgbClr val="FF0000"/>
                </a:solidFill>
                <a:latin typeface="Times New Roman" panose="02020603050405020304" pitchFamily="18" charset="0"/>
                <a:ea typeface="黑体" panose="02010609060101010101" pitchFamily="49" charset="-122"/>
              </a:rPr>
              <a:t>b</a:t>
            </a:r>
            <a:r>
              <a:rPr lang="en-US" altLang="zh-CN" sz="2800" dirty="0">
                <a:solidFill>
                  <a:srgbClr val="FF0000"/>
                </a:solidFill>
                <a:latin typeface="Times New Roman" panose="02020603050405020304" pitchFamily="18" charset="0"/>
                <a:ea typeface="黑体" panose="02010609060101010101" pitchFamily="49" charset="-122"/>
              </a:rPr>
              <a:t>-1)=2×</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(-3)=-6</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7">
                                            <p:txEl>
                                              <p:charRg st="0" end="12"/>
                                            </p:txEl>
                                          </p:spTgt>
                                        </p:tgtEl>
                                        <p:attrNameLst>
                                          <p:attrName>style.visibility</p:attrName>
                                        </p:attrNameLst>
                                      </p:cBhvr>
                                      <p:to>
                                        <p:strVal val="visible"/>
                                      </p:to>
                                    </p:set>
                                    <p:animEffect transition="in" filter="wipe(left)">
                                      <p:cBhvr>
                                        <p:cTn id="7" dur="500"/>
                                        <p:tgtEl>
                                          <p:spTgt spid="20487">
                                            <p:txEl>
                                              <p:charRg st="0" end="1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493">
                                            <p:txEl>
                                              <p:charRg st="0" end="25"/>
                                            </p:txEl>
                                          </p:spTgt>
                                        </p:tgtEl>
                                        <p:attrNameLst>
                                          <p:attrName>style.visibility</p:attrName>
                                        </p:attrNameLst>
                                      </p:cBhvr>
                                      <p:to>
                                        <p:strVal val="visible"/>
                                      </p:to>
                                    </p:set>
                                    <p:animEffect transition="in" filter="wipe(left)">
                                      <p:cBhvr>
                                        <p:cTn id="17" dur="500"/>
                                        <p:tgtEl>
                                          <p:spTgt spid="20493">
                                            <p:txEl>
                                              <p:charRg st="0" end="2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501">
                                            <p:txEl>
                                              <p:charRg st="0" end="18"/>
                                            </p:txEl>
                                          </p:spTgt>
                                        </p:tgtEl>
                                        <p:attrNameLst>
                                          <p:attrName>style.visibility</p:attrName>
                                        </p:attrNameLst>
                                      </p:cBhvr>
                                      <p:to>
                                        <p:strVal val="visible"/>
                                      </p:to>
                                    </p:set>
                                    <p:animEffect transition="in" filter="wipe(left)">
                                      <p:cBhvr>
                                        <p:cTn id="27" dur="500"/>
                                        <p:tgtEl>
                                          <p:spTgt spid="20501">
                                            <p:txEl>
                                              <p:charRg st="0" end="1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7" grpId="0" build="p"/>
      <p:bldP spid="20493" grpId="0" build="p"/>
      <p:bldP spid="20501"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79375" y="1503363"/>
            <a:ext cx="8985250" cy="2676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50000"/>
              </a:lnSpc>
              <a:spcBef>
                <a:spcPct val="0"/>
              </a:spcBef>
              <a:buFont typeface="Arial" panose="020B0604020202020204" pitchFamily="34" charset="0"/>
              <a:buNone/>
            </a:pPr>
            <a:r>
              <a:rPr lang="en-US" altLang="zh-CN" sz="2400" dirty="0">
                <a:latin typeface="黑体" panose="02010609060101010101" pitchFamily="49" charset="-122"/>
                <a:ea typeface="黑体" panose="02010609060101010101" pitchFamily="49" charset="-122"/>
              </a:rPr>
              <a:t>   </a:t>
            </a:r>
            <a:r>
              <a:rPr lang="en-US" altLang="zh-CN" sz="2400" b="1" dirty="0">
                <a:solidFill>
                  <a:srgbClr val="008080"/>
                </a:solidFill>
                <a:latin typeface="Times New Roman" panose="02020603050405020304" pitchFamily="18" charset="0"/>
                <a:ea typeface="黑体" panose="02010609060101010101" pitchFamily="49" charset="-122"/>
              </a:rPr>
              <a:t> </a:t>
            </a:r>
            <a:r>
              <a:rPr lang="en-US" altLang="zh-CN" sz="2800" b="1" dirty="0">
                <a:solidFill>
                  <a:srgbClr val="008080"/>
                </a:solidFill>
                <a:latin typeface="Times New Roman" panose="02020603050405020304" pitchFamily="18" charset="0"/>
                <a:ea typeface="黑体" panose="02010609060101010101" pitchFamily="49" charset="-122"/>
              </a:rPr>
              <a:t> </a:t>
            </a:r>
            <a:r>
              <a:rPr lang="en-US" altLang="zh-CN" sz="2800" b="1" dirty="0">
                <a:latin typeface="Times New Roman" panose="02020603050405020304" pitchFamily="18" charset="0"/>
                <a:ea typeface="黑体" panose="02010609060101010101" pitchFamily="49" charset="-122"/>
              </a:rPr>
              <a:t> 3</a:t>
            </a:r>
            <a:r>
              <a:rPr lang="zh-CN" altLang="en-US" sz="2800" dirty="0">
                <a:latin typeface="黑体" panose="02010609060101010101" pitchFamily="49" charset="-122"/>
                <a:ea typeface="黑体" panose="02010609060101010101" pitchFamily="49" charset="-122"/>
              </a:rPr>
              <a:t>个小组计划在</a:t>
            </a:r>
            <a:r>
              <a:rPr lang="en-US" altLang="zh-CN" sz="2800" b="1" dirty="0">
                <a:latin typeface="Times New Roman" panose="02020603050405020304" pitchFamily="18" charset="0"/>
                <a:ea typeface="黑体" panose="02010609060101010101" pitchFamily="49" charset="-122"/>
              </a:rPr>
              <a:t>10</a:t>
            </a:r>
            <a:r>
              <a:rPr lang="zh-CN" altLang="en-US" sz="2800" dirty="0">
                <a:latin typeface="黑体" panose="02010609060101010101" pitchFamily="49" charset="-122"/>
                <a:ea typeface="黑体" panose="02010609060101010101" pitchFamily="49" charset="-122"/>
              </a:rPr>
              <a:t>天内生产</a:t>
            </a:r>
            <a:r>
              <a:rPr lang="en-US" altLang="zh-CN" sz="2800" b="1" dirty="0">
                <a:latin typeface="Times New Roman" panose="02020603050405020304" pitchFamily="18" charset="0"/>
                <a:ea typeface="黑体" panose="02010609060101010101" pitchFamily="49" charset="-122"/>
              </a:rPr>
              <a:t>500</a:t>
            </a:r>
            <a:r>
              <a:rPr lang="zh-CN" altLang="en-US" sz="2800" dirty="0">
                <a:latin typeface="黑体" panose="02010609060101010101" pitchFamily="49" charset="-122"/>
                <a:ea typeface="黑体" panose="02010609060101010101" pitchFamily="49" charset="-122"/>
              </a:rPr>
              <a:t>件产品（每天生产量相同），按原先的生产速度，不能完成任务；如果每个小组每天比原先多生产</a:t>
            </a:r>
            <a:r>
              <a:rPr lang="en-US" altLang="zh-CN" sz="2800" b="1" dirty="0">
                <a:latin typeface="Times New Roman" panose="02020603050405020304" pitchFamily="18" charset="0"/>
                <a:ea typeface="黑体" panose="02010609060101010101" pitchFamily="49" charset="-122"/>
              </a:rPr>
              <a:t>1</a:t>
            </a:r>
            <a:r>
              <a:rPr lang="zh-CN" altLang="en-US" sz="2800" dirty="0">
                <a:latin typeface="黑体" panose="02010609060101010101" pitchFamily="49" charset="-122"/>
                <a:ea typeface="黑体" panose="02010609060101010101" pitchFamily="49" charset="-122"/>
              </a:rPr>
              <a:t>件产品，就能提前完成任务</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每个小组原先每天生产多少件产品？</a:t>
            </a:r>
            <a:endParaRPr lang="zh-CN" altLang="en-US" sz="2800" dirty="0">
              <a:latin typeface="黑体" panose="02010609060101010101" pitchFamily="49" charset="-122"/>
              <a:ea typeface="黑体" panose="02010609060101010101" pitchFamily="49" charset="-122"/>
            </a:endParaRPr>
          </a:p>
        </p:txBody>
      </p:sp>
      <p:pic>
        <p:nvPicPr>
          <p:cNvPr id="4" name="图片 3" descr="u=2349911445,3072113565&amp;fm=21&amp;gp=0"/>
          <p:cNvPicPr>
            <a:picLocks noChangeAspect="1"/>
          </p:cNvPicPr>
          <p:nvPr/>
        </p:nvPicPr>
        <p:blipFill>
          <a:blip r:embed="rId1"/>
          <a:srcRect b="22757"/>
          <a:stretch>
            <a:fillRect/>
          </a:stretch>
        </p:blipFill>
        <p:spPr>
          <a:xfrm>
            <a:off x="4524375" y="4154488"/>
            <a:ext cx="4540250" cy="2305050"/>
          </a:xfrm>
          <a:prstGeom prst="rect">
            <a:avLst/>
          </a:prstGeom>
          <a:noFill/>
          <a:ln w="9525">
            <a:noFill/>
          </a:ln>
        </p:spPr>
      </p:pic>
      <p:sp>
        <p:nvSpPr>
          <p:cNvPr id="20484" name="圆角矩形 31"/>
          <p:cNvSpPr/>
          <p:nvPr/>
        </p:nvSpPr>
        <p:spPr>
          <a:xfrm>
            <a:off x="325438" y="1135063"/>
            <a:ext cx="2017712"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rPr>
              <a:t>合作与交流</a:t>
            </a:r>
            <a:endParaRPr lang="zh-CN" altLang="en-US" sz="2800" b="1" dirty="0">
              <a:latin typeface="微软雅黑" panose="020B0503020204020204" charset="-122"/>
              <a:ea typeface="微软雅黑" panose="020B0503020204020204" charset="-122"/>
            </a:endParaRPr>
          </a:p>
        </p:txBody>
      </p:sp>
      <p:grpSp>
        <p:nvGrpSpPr>
          <p:cNvPr id="20485" name="组合 6147"/>
          <p:cNvGrpSpPr/>
          <p:nvPr/>
        </p:nvGrpSpPr>
        <p:grpSpPr>
          <a:xfrm>
            <a:off x="325438" y="263525"/>
            <a:ext cx="5210175" cy="869950"/>
            <a:chOff x="0" y="0"/>
            <a:chExt cx="8212" cy="1375"/>
          </a:xfrm>
        </p:grpSpPr>
        <p:sp>
          <p:nvSpPr>
            <p:cNvPr id="20486"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20487"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20488"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endParaRPr lang="zh-CN" altLang="en-US" dirty="0">
                <a:solidFill>
                  <a:srgbClr val="FFFFFF"/>
                </a:solidFill>
                <a:ea typeface="微软雅黑" panose="020B0503020204020204" charset="-122"/>
              </a:endParaRPr>
            </a:p>
          </p:txBody>
        </p:sp>
        <p:sp>
          <p:nvSpPr>
            <p:cNvPr id="20489" name="文本框 6151"/>
            <p:cNvSpPr txBox="1"/>
            <p:nvPr/>
          </p:nvSpPr>
          <p:spPr>
            <a:xfrm>
              <a:off x="878" y="432"/>
              <a:ext cx="7334" cy="92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b="1" dirty="0">
                  <a:solidFill>
                    <a:srgbClr val="006666"/>
                  </a:solidFill>
                  <a:latin typeface="微软雅黑" panose="020B0503020204020204" charset="-122"/>
                  <a:ea typeface="微软雅黑" panose="020B0503020204020204" charset="-122"/>
                  <a:sym typeface="宋体" panose="02010600030101010101" pitchFamily="2" charset="-122"/>
                </a:rPr>
                <a:t>一元一次不等式组的应用</a:t>
              </a:r>
              <a:endParaRPr lang="zh-CN" altLang="en-US" b="1" dirty="0">
                <a:solidFill>
                  <a:srgbClr val="006666"/>
                </a:solidFill>
                <a:latin typeface="微软雅黑" panose="020B0503020204020204" charset="-122"/>
                <a:ea typeface="微软雅黑" panose="020B0503020204020204" charset="-122"/>
                <a:sym typeface="宋体" panose="02010600030101010101" pitchFamily="2" charset="-122"/>
              </a:endParaRPr>
            </a:p>
          </p:txBody>
        </p:sp>
        <p:sp>
          <p:nvSpPr>
            <p:cNvPr id="20490" name="文本框 6152"/>
            <p:cNvSpPr txBox="1"/>
            <p:nvPr/>
          </p:nvSpPr>
          <p:spPr>
            <a:xfrm>
              <a:off x="0" y="453"/>
              <a:ext cx="872" cy="92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dirty="0">
                  <a:solidFill>
                    <a:schemeClr val="accent1"/>
                  </a:solidFill>
                  <a:ea typeface="微软雅黑" panose="020B0503020204020204" charset="-122"/>
                </a:rPr>
                <a:t>三</a:t>
              </a:r>
              <a:endParaRPr lang="zh-CN" altLang="en-US" dirty="0">
                <a:solidFill>
                  <a:schemeClr val="accent1"/>
                </a:solidFill>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9"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dissolv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79425" y="1244600"/>
            <a:ext cx="8164513"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解：设每个小组原先每天生产</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zh-CN" sz="2800" dirty="0">
                <a:solidFill>
                  <a:srgbClr val="FF0000"/>
                </a:solidFill>
                <a:latin typeface="黑体" panose="02010609060101010101" pitchFamily="49" charset="-122"/>
                <a:ea typeface="黑体" panose="02010609060101010101" pitchFamily="49" charset="-122"/>
              </a:rPr>
              <a:t>件产品，由题意，得</a:t>
            </a:r>
            <a:endParaRPr lang="zh-CN" altLang="zh-CN" sz="2800" dirty="0">
              <a:solidFill>
                <a:srgbClr val="FF0000"/>
              </a:solidFill>
              <a:latin typeface="黑体" panose="02010609060101010101" pitchFamily="49" charset="-122"/>
              <a:ea typeface="黑体" panose="02010609060101010101" pitchFamily="49" charset="-122"/>
            </a:endParaRPr>
          </a:p>
        </p:txBody>
      </p:sp>
      <p:grpSp>
        <p:nvGrpSpPr>
          <p:cNvPr id="3" name="组合 6"/>
          <p:cNvGrpSpPr/>
          <p:nvPr/>
        </p:nvGrpSpPr>
        <p:grpSpPr>
          <a:xfrm>
            <a:off x="2701925" y="1946275"/>
            <a:ext cx="2333625" cy="942975"/>
            <a:chOff x="3231" y="4962"/>
            <a:chExt cx="3674" cy="1485"/>
          </a:xfrm>
        </p:grpSpPr>
        <p:sp>
          <p:nvSpPr>
            <p:cNvPr id="21512" name="文本框 2"/>
            <p:cNvSpPr txBox="1"/>
            <p:nvPr/>
          </p:nvSpPr>
          <p:spPr>
            <a:xfrm>
              <a:off x="3381" y="4962"/>
              <a:ext cx="3174" cy="7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400" dirty="0">
                  <a:solidFill>
                    <a:srgbClr val="FF0000"/>
                  </a:solidFill>
                  <a:latin typeface="Times New Roman" panose="02020603050405020304" pitchFamily="18" charset="0"/>
                </a:rPr>
                <a:t>3×10</a:t>
              </a:r>
              <a:r>
                <a:rPr lang="en-US" altLang="zh-CN" sz="2400" i="1" dirty="0">
                  <a:solidFill>
                    <a:srgbClr val="FF0000"/>
                  </a:solidFill>
                  <a:latin typeface="Times New Roman" panose="02020603050405020304" pitchFamily="18" charset="0"/>
                </a:rPr>
                <a:t>x</a:t>
              </a:r>
              <a:r>
                <a:rPr lang="en-US" altLang="zh-CN" sz="2400" dirty="0">
                  <a:solidFill>
                    <a:srgbClr val="FF0000"/>
                  </a:solidFill>
                  <a:latin typeface="Times New Roman" panose="02020603050405020304" pitchFamily="18" charset="0"/>
                </a:rPr>
                <a:t>&lt;500</a:t>
              </a:r>
              <a:r>
                <a:rPr lang="zh-CN" altLang="en-US" sz="2400" b="1" dirty="0">
                  <a:solidFill>
                    <a:srgbClr val="FF0000"/>
                  </a:solidFill>
                  <a:latin typeface="Times New Roman" panose="02020603050405020304" pitchFamily="18" charset="0"/>
                </a:rPr>
                <a:t>，</a:t>
              </a:r>
              <a:endParaRPr lang="zh-CN" altLang="en-US" sz="2400" b="1" dirty="0">
                <a:solidFill>
                  <a:srgbClr val="FF0000"/>
                </a:solidFill>
                <a:latin typeface="Times New Roman" panose="02020603050405020304" pitchFamily="18" charset="0"/>
              </a:endParaRPr>
            </a:p>
          </p:txBody>
        </p:sp>
        <p:sp>
          <p:nvSpPr>
            <p:cNvPr id="21513" name="文本框 3"/>
            <p:cNvSpPr txBox="1"/>
            <p:nvPr/>
          </p:nvSpPr>
          <p:spPr>
            <a:xfrm>
              <a:off x="3355" y="5727"/>
              <a:ext cx="3550" cy="7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400" dirty="0">
                  <a:solidFill>
                    <a:srgbClr val="FF0000"/>
                  </a:solidFill>
                  <a:latin typeface="Times New Roman" panose="02020603050405020304" pitchFamily="18" charset="0"/>
                </a:rPr>
                <a:t>3×10(</a:t>
              </a:r>
              <a:r>
                <a:rPr lang="en-US" altLang="zh-CN" sz="2400" i="1" dirty="0">
                  <a:solidFill>
                    <a:srgbClr val="FF0000"/>
                  </a:solidFill>
                  <a:latin typeface="Times New Roman" panose="02020603050405020304" pitchFamily="18" charset="0"/>
                </a:rPr>
                <a:t>x</a:t>
              </a:r>
              <a:r>
                <a:rPr lang="en-US" altLang="zh-CN" sz="2400" dirty="0">
                  <a:solidFill>
                    <a:srgbClr val="FF0000"/>
                  </a:solidFill>
                  <a:latin typeface="Times New Roman" panose="02020603050405020304" pitchFamily="18" charset="0"/>
                </a:rPr>
                <a:t>+1)&gt;500</a:t>
              </a:r>
              <a:endParaRPr lang="en-US" altLang="zh-CN" sz="2400" dirty="0">
                <a:solidFill>
                  <a:srgbClr val="FF0000"/>
                </a:solidFill>
                <a:latin typeface="Times New Roman" panose="02020603050405020304" pitchFamily="18" charset="0"/>
              </a:endParaRPr>
            </a:p>
          </p:txBody>
        </p:sp>
        <p:sp>
          <p:nvSpPr>
            <p:cNvPr id="21514" name="左大括号 5"/>
            <p:cNvSpPr/>
            <p:nvPr/>
          </p:nvSpPr>
          <p:spPr>
            <a:xfrm>
              <a:off x="3231" y="5286"/>
              <a:ext cx="227" cy="794"/>
            </a:xfrm>
            <a:prstGeom prst="leftBrace">
              <a:avLst>
                <a:gd name="adj1" fmla="val 8096"/>
                <a:gd name="adj2" fmla="val 50000"/>
              </a:avLst>
            </a:prstGeom>
            <a:solidFill>
              <a:schemeClr val="accent1"/>
            </a:solidFill>
            <a:ln w="38100"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1800" dirty="0">
                <a:solidFill>
                  <a:srgbClr val="FF0000"/>
                </a:solidFill>
              </a:endParaRPr>
            </a:p>
          </p:txBody>
        </p:sp>
      </p:grpSp>
      <p:sp>
        <p:nvSpPr>
          <p:cNvPr id="8" name="文本框 7"/>
          <p:cNvSpPr txBox="1"/>
          <p:nvPr/>
        </p:nvSpPr>
        <p:spPr>
          <a:xfrm>
            <a:off x="1350963" y="3238500"/>
            <a:ext cx="2671762" cy="5175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解不等式组，得</a:t>
            </a:r>
            <a:endParaRPr lang="zh-CN" altLang="en-US" sz="2800" dirty="0">
              <a:solidFill>
                <a:srgbClr val="FF0000"/>
              </a:solidFill>
              <a:latin typeface="黑体" panose="02010609060101010101" pitchFamily="49" charset="-122"/>
              <a:ea typeface="黑体" panose="02010609060101010101" pitchFamily="49" charset="-122"/>
            </a:endParaRPr>
          </a:p>
        </p:txBody>
      </p:sp>
      <p:graphicFrame>
        <p:nvGraphicFramePr>
          <p:cNvPr id="9" name="对象 8">
            <a:hlinkClick r:id="" action="ppaction://ole?verb="/>
          </p:cNvPr>
          <p:cNvGraphicFramePr>
            <a:graphicFrameLocks noChangeAspect="1"/>
          </p:cNvGraphicFramePr>
          <p:nvPr/>
        </p:nvGraphicFramePr>
        <p:xfrm>
          <a:off x="4022725" y="3127375"/>
          <a:ext cx="1733550" cy="738188"/>
        </p:xfrm>
        <a:graphic>
          <a:graphicData uri="http://schemas.openxmlformats.org/presentationml/2006/ole">
            <mc:AlternateContent xmlns:mc="http://schemas.openxmlformats.org/markup-compatibility/2006">
              <mc:Choice xmlns:v="urn:schemas-microsoft-com:vml" Requires="v">
                <p:oleObj spid="_x0000_s3084" name="" r:id="rId1" imgW="927100" imgH="393700" progId="Equation.KSEE3">
                  <p:embed/>
                </p:oleObj>
              </mc:Choice>
              <mc:Fallback>
                <p:oleObj name="" r:id="rId1" imgW="927100" imgH="393700" progId="Equation.KSEE3">
                  <p:embed/>
                  <p:pic>
                    <p:nvPicPr>
                      <p:cNvPr id="0" name="图片 3083"/>
                      <p:cNvPicPr/>
                      <p:nvPr/>
                    </p:nvPicPr>
                    <p:blipFill>
                      <a:blip r:embed="rId2"/>
                      <a:stretch>
                        <a:fillRect/>
                      </a:stretch>
                    </p:blipFill>
                    <p:spPr>
                      <a:xfrm>
                        <a:off x="4022725" y="3127375"/>
                        <a:ext cx="1733550" cy="738188"/>
                      </a:xfrm>
                      <a:prstGeom prst="rect">
                        <a:avLst/>
                      </a:prstGeom>
                      <a:noFill/>
                      <a:ln w="38100">
                        <a:noFill/>
                        <a:miter/>
                      </a:ln>
                    </p:spPr>
                  </p:pic>
                </p:oleObj>
              </mc:Fallback>
            </mc:AlternateContent>
          </a:graphicData>
        </a:graphic>
      </p:graphicFrame>
      <p:sp>
        <p:nvSpPr>
          <p:cNvPr id="10" name="文本框 9"/>
          <p:cNvSpPr txBox="1"/>
          <p:nvPr/>
        </p:nvSpPr>
        <p:spPr>
          <a:xfrm>
            <a:off x="1335088" y="3795713"/>
            <a:ext cx="6142037" cy="5175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根据题意，</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zh-CN" sz="2800" dirty="0">
                <a:solidFill>
                  <a:srgbClr val="FF0000"/>
                </a:solidFill>
                <a:latin typeface="黑体" panose="02010609060101010101" pitchFamily="49" charset="-122"/>
                <a:ea typeface="黑体" panose="02010609060101010101" pitchFamily="49" charset="-122"/>
              </a:rPr>
              <a:t>的值应是整数，所以</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=16</a:t>
            </a:r>
            <a:r>
              <a:rPr lang="en-US" altLang="zh-CN" sz="2800" b="1" dirty="0">
                <a:solidFill>
                  <a:srgbClr val="FF0000"/>
                </a:solidFill>
                <a:latin typeface="Times New Roman" panose="02020603050405020304" pitchFamily="18" charset="0"/>
                <a:ea typeface="黑体" panose="02010609060101010101" pitchFamily="49" charset="-122"/>
              </a:rPr>
              <a:t>.</a:t>
            </a:r>
            <a:endParaRPr lang="en-US" altLang="zh-CN" sz="2800" b="1" dirty="0">
              <a:solidFill>
                <a:srgbClr val="FF0000"/>
              </a:solidFill>
              <a:latin typeface="Times New Roman" panose="02020603050405020304" pitchFamily="18" charset="0"/>
              <a:ea typeface="黑体" panose="02010609060101010101" pitchFamily="49" charset="-122"/>
            </a:endParaRPr>
          </a:p>
        </p:txBody>
      </p:sp>
      <p:sp>
        <p:nvSpPr>
          <p:cNvPr id="11" name="文本框 10"/>
          <p:cNvSpPr txBox="1"/>
          <p:nvPr/>
        </p:nvSpPr>
        <p:spPr>
          <a:xfrm>
            <a:off x="600075" y="4425950"/>
            <a:ext cx="5961063" cy="5175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答：每个小组原先每天生产</a:t>
            </a:r>
            <a:r>
              <a:rPr lang="en-US" altLang="zh-CN" sz="2800" b="1" dirty="0">
                <a:solidFill>
                  <a:srgbClr val="FF0000"/>
                </a:solidFill>
                <a:latin typeface="Times New Roman" panose="02020603050405020304" pitchFamily="18" charset="0"/>
                <a:ea typeface="黑体" panose="02010609060101010101" pitchFamily="49" charset="-122"/>
              </a:rPr>
              <a:t>16</a:t>
            </a:r>
            <a:r>
              <a:rPr lang="zh-CN" altLang="en-US" sz="2800" dirty="0">
                <a:solidFill>
                  <a:srgbClr val="FF0000"/>
                </a:solidFill>
                <a:latin typeface="Times New Roman" panose="02020603050405020304" pitchFamily="18" charset="0"/>
                <a:ea typeface="黑体" panose="02010609060101010101" pitchFamily="49" charset="-122"/>
              </a:rPr>
              <a:t>件产品</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ssolv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5" presetClass="entr" presetSubtype="1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checkerboard(across)">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8" presetClass="entr" presetSubtype="12"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strips(downLeft)">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628650" y="1765300"/>
            <a:ext cx="72961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列一元一次不等式组解实际问题的一般步骤：</a:t>
            </a:r>
            <a:endParaRPr lang="zh-CN" altLang="en-US" sz="2800" dirty="0">
              <a:latin typeface="黑体" panose="02010609060101010101" pitchFamily="49" charset="-122"/>
              <a:ea typeface="黑体" panose="02010609060101010101" pitchFamily="49" charset="-122"/>
            </a:endParaRPr>
          </a:p>
        </p:txBody>
      </p:sp>
      <p:sp>
        <p:nvSpPr>
          <p:cNvPr id="5" name="文本框 4"/>
          <p:cNvSpPr txBox="1"/>
          <p:nvPr/>
        </p:nvSpPr>
        <p:spPr>
          <a:xfrm>
            <a:off x="700088" y="2424113"/>
            <a:ext cx="2143125"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b="1" dirty="0">
                <a:latin typeface="Times New Roman" panose="02020603050405020304" pitchFamily="18" charset="0"/>
                <a:ea typeface="黑体" panose="02010609060101010101" pitchFamily="49" charset="-122"/>
              </a:rPr>
              <a:t>（</a:t>
            </a:r>
            <a:r>
              <a:rPr lang="en-US" altLang="zh-CN" sz="2800" b="1" dirty="0">
                <a:latin typeface="Times New Roman" panose="02020603050405020304" pitchFamily="18" charset="0"/>
                <a:ea typeface="黑体" panose="02010609060101010101" pitchFamily="49" charset="-122"/>
              </a:rPr>
              <a:t>1</a:t>
            </a:r>
            <a:r>
              <a:rPr lang="zh-CN" altLang="en-US" sz="2800" b="1" dirty="0">
                <a:latin typeface="Times New Roman" panose="02020603050405020304" pitchFamily="18" charset="0"/>
                <a:ea typeface="黑体" panose="02010609060101010101" pitchFamily="49" charset="-122"/>
              </a:rPr>
              <a:t>）</a:t>
            </a:r>
            <a:r>
              <a:rPr lang="zh-CN" altLang="en-US" sz="2800" dirty="0">
                <a:solidFill>
                  <a:srgbClr val="F8081F"/>
                </a:solidFill>
                <a:latin typeface="黑体" panose="02010609060101010101" pitchFamily="49" charset="-122"/>
                <a:ea typeface="黑体" panose="02010609060101010101" pitchFamily="49" charset="-122"/>
              </a:rPr>
              <a:t>审</a:t>
            </a:r>
            <a:r>
              <a:rPr lang="zh-CN" altLang="en-US" sz="2800" dirty="0">
                <a:latin typeface="黑体" panose="02010609060101010101" pitchFamily="49" charset="-122"/>
                <a:ea typeface="黑体" panose="02010609060101010101" pitchFamily="49" charset="-122"/>
              </a:rPr>
              <a:t>题；</a:t>
            </a:r>
            <a:endParaRPr lang="zh-CN" altLang="en-US" sz="2800" dirty="0">
              <a:latin typeface="黑体" panose="02010609060101010101" pitchFamily="49" charset="-122"/>
              <a:ea typeface="黑体" panose="02010609060101010101" pitchFamily="49" charset="-122"/>
            </a:endParaRPr>
          </a:p>
        </p:txBody>
      </p:sp>
      <p:sp>
        <p:nvSpPr>
          <p:cNvPr id="6" name="文本框 5"/>
          <p:cNvSpPr txBox="1"/>
          <p:nvPr/>
        </p:nvSpPr>
        <p:spPr>
          <a:xfrm>
            <a:off x="660400" y="2981325"/>
            <a:ext cx="5343525"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b="1" dirty="0">
                <a:latin typeface="Times New Roman" panose="02020603050405020304" pitchFamily="18" charset="0"/>
                <a:ea typeface="黑体" panose="02010609060101010101" pitchFamily="49" charset="-122"/>
              </a:rPr>
              <a:t>（</a:t>
            </a:r>
            <a:r>
              <a:rPr lang="en-US" altLang="zh-CN" sz="2800" b="1" dirty="0">
                <a:latin typeface="Times New Roman" panose="02020603050405020304" pitchFamily="18" charset="0"/>
                <a:ea typeface="黑体" panose="02010609060101010101" pitchFamily="49" charset="-122"/>
              </a:rPr>
              <a:t>2</a:t>
            </a:r>
            <a:r>
              <a:rPr lang="zh-CN" altLang="en-US" sz="2800" b="1" dirty="0">
                <a:latin typeface="Times New Roman" panose="02020603050405020304" pitchFamily="18" charset="0"/>
                <a:ea typeface="黑体" panose="02010609060101010101" pitchFamily="49" charset="-122"/>
              </a:rPr>
              <a:t>）</a:t>
            </a:r>
            <a:r>
              <a:rPr lang="zh-CN" altLang="en-US" sz="2800" dirty="0">
                <a:solidFill>
                  <a:srgbClr val="F8081F"/>
                </a:solidFill>
                <a:latin typeface="Times New Roman" panose="02020603050405020304" pitchFamily="18" charset="0"/>
                <a:ea typeface="黑体" panose="02010609060101010101" pitchFamily="49" charset="-122"/>
              </a:rPr>
              <a:t>设</a:t>
            </a:r>
            <a:r>
              <a:rPr lang="zh-CN" altLang="en-US" sz="2800" dirty="0">
                <a:latin typeface="Times New Roman" panose="02020603050405020304" pitchFamily="18" charset="0"/>
                <a:ea typeface="黑体" panose="02010609060101010101" pitchFamily="49" charset="-122"/>
              </a:rPr>
              <a:t>未知数，找不等量关系；</a:t>
            </a:r>
            <a:endParaRPr lang="zh-CN" altLang="en-US" sz="2800" dirty="0">
              <a:latin typeface="Times New Roman" panose="02020603050405020304" pitchFamily="18" charset="0"/>
              <a:ea typeface="黑体" panose="02010609060101010101" pitchFamily="49" charset="-122"/>
            </a:endParaRPr>
          </a:p>
        </p:txBody>
      </p:sp>
      <p:sp>
        <p:nvSpPr>
          <p:cNvPr id="7" name="文本框 6"/>
          <p:cNvSpPr txBox="1"/>
          <p:nvPr/>
        </p:nvSpPr>
        <p:spPr>
          <a:xfrm>
            <a:off x="635000" y="3613150"/>
            <a:ext cx="5343525"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b="1" dirty="0">
                <a:latin typeface="Times New Roman" panose="02020603050405020304" pitchFamily="18" charset="0"/>
                <a:ea typeface="黑体" panose="02010609060101010101" pitchFamily="49" charset="-122"/>
              </a:rPr>
              <a:t>（</a:t>
            </a:r>
            <a:r>
              <a:rPr lang="en-US" altLang="zh-CN" sz="2800" b="1" dirty="0">
                <a:latin typeface="Times New Roman" panose="02020603050405020304" pitchFamily="18" charset="0"/>
                <a:ea typeface="黑体" panose="02010609060101010101" pitchFamily="49" charset="-122"/>
              </a:rPr>
              <a:t>3</a:t>
            </a:r>
            <a:r>
              <a:rPr lang="zh-CN" altLang="en-US" sz="2800" b="1"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根据不等关系</a:t>
            </a:r>
            <a:r>
              <a:rPr lang="zh-CN" altLang="en-US" sz="2800" dirty="0">
                <a:solidFill>
                  <a:srgbClr val="F8081F"/>
                </a:solidFill>
                <a:latin typeface="Times New Roman" panose="02020603050405020304" pitchFamily="18" charset="0"/>
                <a:ea typeface="黑体" panose="02010609060101010101" pitchFamily="49" charset="-122"/>
              </a:rPr>
              <a:t>列</a:t>
            </a:r>
            <a:r>
              <a:rPr lang="zh-CN" altLang="en-US" sz="2800" dirty="0">
                <a:latin typeface="Times New Roman" panose="02020603050405020304" pitchFamily="18" charset="0"/>
                <a:ea typeface="黑体" panose="02010609060101010101" pitchFamily="49" charset="-122"/>
              </a:rPr>
              <a:t>不等式组；</a:t>
            </a:r>
            <a:endParaRPr lang="zh-CN" altLang="en-US" sz="2800" dirty="0">
              <a:latin typeface="Times New Roman" panose="02020603050405020304" pitchFamily="18" charset="0"/>
              <a:ea typeface="黑体" panose="02010609060101010101" pitchFamily="49" charset="-122"/>
            </a:endParaRPr>
          </a:p>
        </p:txBody>
      </p:sp>
      <p:sp>
        <p:nvSpPr>
          <p:cNvPr id="8" name="文本框 7"/>
          <p:cNvSpPr txBox="1"/>
          <p:nvPr/>
        </p:nvSpPr>
        <p:spPr>
          <a:xfrm>
            <a:off x="628650" y="4141788"/>
            <a:ext cx="3209925"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b="1" dirty="0">
                <a:latin typeface="Times New Roman" panose="02020603050405020304" pitchFamily="18" charset="0"/>
                <a:ea typeface="黑体" panose="02010609060101010101" pitchFamily="49" charset="-122"/>
              </a:rPr>
              <a:t>（</a:t>
            </a:r>
            <a:r>
              <a:rPr lang="en-US" altLang="zh-CN" sz="2800" b="1" dirty="0">
                <a:latin typeface="Times New Roman" panose="02020603050405020304" pitchFamily="18" charset="0"/>
                <a:ea typeface="黑体" panose="02010609060101010101" pitchFamily="49" charset="-122"/>
              </a:rPr>
              <a:t>4</a:t>
            </a:r>
            <a:r>
              <a:rPr lang="zh-CN" altLang="en-US" sz="2800" b="1" dirty="0">
                <a:latin typeface="Times New Roman" panose="02020603050405020304" pitchFamily="18" charset="0"/>
                <a:ea typeface="黑体" panose="02010609060101010101" pitchFamily="49" charset="-122"/>
              </a:rPr>
              <a:t>）</a:t>
            </a:r>
            <a:r>
              <a:rPr lang="zh-CN" altLang="en-US" sz="2800" dirty="0">
                <a:solidFill>
                  <a:srgbClr val="F8081F"/>
                </a:solidFill>
                <a:latin typeface="Times New Roman" panose="02020603050405020304" pitchFamily="18" charset="0"/>
                <a:ea typeface="黑体" panose="02010609060101010101" pitchFamily="49" charset="-122"/>
              </a:rPr>
              <a:t>解</a:t>
            </a:r>
            <a:r>
              <a:rPr lang="zh-CN" altLang="en-US" sz="2800" dirty="0">
                <a:latin typeface="Times New Roman" panose="02020603050405020304" pitchFamily="18" charset="0"/>
                <a:ea typeface="黑体" panose="02010609060101010101" pitchFamily="49" charset="-122"/>
              </a:rPr>
              <a:t>不等式组；</a:t>
            </a:r>
            <a:endParaRPr lang="zh-CN" altLang="en-US" sz="2800" dirty="0">
              <a:latin typeface="黑体" panose="02010609060101010101" pitchFamily="49" charset="-122"/>
              <a:ea typeface="黑体" panose="02010609060101010101" pitchFamily="49" charset="-122"/>
            </a:endParaRPr>
          </a:p>
        </p:txBody>
      </p:sp>
      <p:sp>
        <p:nvSpPr>
          <p:cNvPr id="9" name="文本框 8"/>
          <p:cNvSpPr txBox="1"/>
          <p:nvPr/>
        </p:nvSpPr>
        <p:spPr>
          <a:xfrm>
            <a:off x="658813" y="4706938"/>
            <a:ext cx="2943225"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b="1" dirty="0">
                <a:latin typeface="Times New Roman" panose="02020603050405020304" pitchFamily="18" charset="0"/>
                <a:ea typeface="黑体" panose="02010609060101010101" pitchFamily="49" charset="-122"/>
              </a:rPr>
              <a:t>（</a:t>
            </a:r>
            <a:r>
              <a:rPr lang="en-US" altLang="zh-CN" sz="2800" b="1" dirty="0">
                <a:latin typeface="Times New Roman" panose="02020603050405020304" pitchFamily="18" charset="0"/>
                <a:ea typeface="黑体" panose="02010609060101010101" pitchFamily="49" charset="-122"/>
              </a:rPr>
              <a:t>5</a:t>
            </a:r>
            <a:r>
              <a:rPr lang="zh-CN" altLang="en-US" sz="2800" b="1"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检验并作</a:t>
            </a:r>
            <a:r>
              <a:rPr lang="zh-CN" altLang="en-US" sz="2800" dirty="0">
                <a:solidFill>
                  <a:srgbClr val="F8081F"/>
                </a:solidFill>
                <a:latin typeface="Times New Roman" panose="02020603050405020304" pitchFamily="18" charset="0"/>
                <a:ea typeface="黑体" panose="02010609060101010101" pitchFamily="49" charset="-122"/>
              </a:rPr>
              <a:t>答</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22536" name="圆角矩形 31"/>
          <p:cNvSpPr/>
          <p:nvPr/>
        </p:nvSpPr>
        <p:spPr>
          <a:xfrm>
            <a:off x="534988" y="882650"/>
            <a:ext cx="1709737" cy="504825"/>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sym typeface="微软雅黑" panose="020B0503020204020204" charset="-122"/>
              </a:rPr>
              <a:t>总结归纳</a:t>
            </a:r>
            <a:endParaRPr lang="zh-CN" altLang="en-US" sz="2800" b="1" dirty="0">
              <a:latin typeface="微软雅黑" panose="020B0503020204020204" charset="-122"/>
              <a:ea typeface="微软雅黑" panose="020B0503020204020204" charset="-122"/>
              <a:sym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2"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100000">
                                          <p:val>
                                            <p:strVal val="#ppt_x"/>
                                          </p:val>
                                        </p:tav>
                                      </p:tavLst>
                                    </p:anim>
                                    <p:anim calcmode="lin" valueType="num">
                                      <p:cBhvr>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ppt_x</p:attrName>
                                        </p:attrNameLst>
                                      </p:cBhvr>
                                      <p:tavLst>
                                        <p:tav tm="0">
                                          <p:val>
                                            <p:strVal val="0-#ppt_w/2"/>
                                          </p:val>
                                        </p:tav>
                                        <p:tav tm="100000">
                                          <p:val>
                                            <p:strVal val="#ppt_x"/>
                                          </p:val>
                                        </p:tav>
                                      </p:tavLst>
                                    </p:anim>
                                    <p:anim calcmode="lin" valueType="num">
                                      <p:cBhvr>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ppt_x</p:attrName>
                                        </p:attrNameLst>
                                      </p:cBhvr>
                                      <p:tavLst>
                                        <p:tav tm="0">
                                          <p:val>
                                            <p:strVal val="1+#ppt_w/2"/>
                                          </p:val>
                                        </p:tav>
                                        <p:tav tm="100000">
                                          <p:val>
                                            <p:strVal val="#ppt_x"/>
                                          </p:val>
                                        </p:tav>
                                      </p:tavLst>
                                    </p:anim>
                                    <p:anim calcmode="lin" valueType="num">
                                      <p:cBhvr>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0-#ppt_w/2"/>
                                          </p:val>
                                        </p:tav>
                                        <p:tav tm="100000">
                                          <p:val>
                                            <p:strVal val="#ppt_x"/>
                                          </p:val>
                                        </p:tav>
                                      </p:tavLst>
                                    </p:anim>
                                    <p:anim calcmode="lin" valueType="num">
                                      <p:cBhvr>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ppt_x</p:attrName>
                                        </p:attrNameLst>
                                      </p:cBhvr>
                                      <p:tavLst>
                                        <p:tav tm="0">
                                          <p:val>
                                            <p:strVal val="1+#ppt_w/2"/>
                                          </p:val>
                                        </p:tav>
                                        <p:tav tm="100000">
                                          <p:val>
                                            <p:strVal val="#ppt_x"/>
                                          </p:val>
                                        </p:tav>
                                      </p:tavLst>
                                    </p:anim>
                                    <p:anim calcmode="lin" valueType="num">
                                      <p:cBhvr>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5" grpId="0"/>
      <p:bldP spid="6" grpId="0"/>
      <p:bldP spid="7" grpId="0"/>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110" name="文本框 132109"/>
          <p:cNvSpPr txBox="1"/>
          <p:nvPr/>
        </p:nvSpPr>
        <p:spPr>
          <a:xfrm>
            <a:off x="595313" y="5248275"/>
            <a:ext cx="7953375" cy="12001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因为</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只能取整数，所以</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=6</a:t>
            </a:r>
            <a:r>
              <a:rPr lang="zh-CN" altLang="en-US" sz="2800" dirty="0">
                <a:solidFill>
                  <a:srgbClr val="FF0000"/>
                </a:solidFill>
                <a:latin typeface="Times New Roman" panose="02020603050405020304" pitchFamily="18" charset="0"/>
                <a:ea typeface="黑体" panose="02010609060101010101" pitchFamily="49" charset="-122"/>
              </a:rPr>
              <a:t>，即有</a:t>
            </a:r>
            <a:r>
              <a:rPr lang="en-US" altLang="zh-CN" sz="2800" dirty="0">
                <a:solidFill>
                  <a:srgbClr val="FF0000"/>
                </a:solidFill>
                <a:latin typeface="Times New Roman" panose="02020603050405020304" pitchFamily="18" charset="0"/>
                <a:ea typeface="黑体" panose="02010609060101010101" pitchFamily="49" charset="-122"/>
              </a:rPr>
              <a:t>6</a:t>
            </a:r>
            <a:r>
              <a:rPr lang="zh-CN" altLang="en-US" sz="2800" dirty="0">
                <a:solidFill>
                  <a:srgbClr val="FF0000"/>
                </a:solidFill>
                <a:latin typeface="Times New Roman" panose="02020603050405020304" pitchFamily="18" charset="0"/>
                <a:ea typeface="黑体" panose="02010609060101010101" pitchFamily="49" charset="-122"/>
              </a:rPr>
              <a:t>辆汽车运这批货物</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3555" name="文本框 131073"/>
          <p:cNvSpPr txBox="1"/>
          <p:nvPr/>
        </p:nvSpPr>
        <p:spPr>
          <a:xfrm>
            <a:off x="258763" y="565150"/>
            <a:ext cx="8308975" cy="230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3C8C93"/>
                </a:solidFill>
                <a:latin typeface="Times New Roman" panose="02020603050405020304" pitchFamily="18" charset="0"/>
                <a:ea typeface="黑体" panose="02010609060101010101" pitchFamily="49" charset="-122"/>
              </a:rPr>
              <a:t>例</a:t>
            </a:r>
            <a:r>
              <a:rPr lang="en-US" altLang="zh-CN" sz="2800" dirty="0">
                <a:solidFill>
                  <a:srgbClr val="3C8C93"/>
                </a:solidFill>
                <a:latin typeface="Times New Roman" panose="02020603050405020304" pitchFamily="18" charset="0"/>
                <a:ea typeface="黑体" panose="02010609060101010101" pitchFamily="49" charset="-122"/>
              </a:rPr>
              <a:t>5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用若干辆载重量为 </a:t>
            </a:r>
            <a:r>
              <a:rPr lang="en-US" altLang="zh-CN" sz="2800" dirty="0">
                <a:latin typeface="Times New Roman" panose="02020603050405020304" pitchFamily="18" charset="0"/>
                <a:ea typeface="黑体" panose="02010609060101010101" pitchFamily="49" charset="-122"/>
              </a:rPr>
              <a:t>8 t </a:t>
            </a:r>
            <a:r>
              <a:rPr lang="zh-CN" altLang="en-US" sz="2800" dirty="0">
                <a:latin typeface="Times New Roman" panose="02020603050405020304" pitchFamily="18" charset="0"/>
                <a:ea typeface="黑体" panose="02010609060101010101" pitchFamily="49" charset="-122"/>
              </a:rPr>
              <a:t>的汽车运一批货物，若每辆汽车只装 </a:t>
            </a:r>
            <a:r>
              <a:rPr lang="en-US" altLang="zh-CN" sz="2800" dirty="0">
                <a:latin typeface="Times New Roman" panose="02020603050405020304" pitchFamily="18" charset="0"/>
                <a:ea typeface="黑体" panose="02010609060101010101" pitchFamily="49" charset="-122"/>
              </a:rPr>
              <a:t>4 t </a:t>
            </a:r>
            <a:r>
              <a:rPr lang="zh-CN" altLang="en-US" sz="2800" dirty="0">
                <a:latin typeface="Times New Roman" panose="02020603050405020304" pitchFamily="18" charset="0"/>
                <a:ea typeface="黑体" panose="02010609060101010101" pitchFamily="49" charset="-122"/>
              </a:rPr>
              <a:t>，则剩下 </a:t>
            </a:r>
            <a:r>
              <a:rPr lang="en-US" altLang="zh-CN" sz="2800" dirty="0">
                <a:latin typeface="Times New Roman" panose="02020603050405020304" pitchFamily="18" charset="0"/>
                <a:ea typeface="黑体" panose="02010609060101010101" pitchFamily="49" charset="-122"/>
              </a:rPr>
              <a:t>20 t </a:t>
            </a:r>
            <a:r>
              <a:rPr lang="zh-CN" altLang="en-US" sz="2800" dirty="0">
                <a:latin typeface="Times New Roman" panose="02020603050405020304" pitchFamily="18" charset="0"/>
                <a:ea typeface="黑体" panose="02010609060101010101" pitchFamily="49" charset="-122"/>
              </a:rPr>
              <a:t>货物；若每辆汽车装满 </a:t>
            </a:r>
            <a:r>
              <a:rPr lang="en-US" altLang="zh-CN" sz="2800" dirty="0">
                <a:latin typeface="Times New Roman" panose="02020603050405020304" pitchFamily="18" charset="0"/>
                <a:ea typeface="黑体" panose="02010609060101010101" pitchFamily="49" charset="-122"/>
              </a:rPr>
              <a:t>8 t</a:t>
            </a:r>
            <a:r>
              <a:rPr lang="zh-CN" altLang="en-US" sz="2800" dirty="0">
                <a:latin typeface="Times New Roman" panose="02020603050405020304" pitchFamily="18" charset="0"/>
                <a:ea typeface="黑体" panose="02010609060101010101" pitchFamily="49" charset="-122"/>
              </a:rPr>
              <a:t>，则最后一辆汽车不满也不空</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请你算一算：有多少辆汽车运这批货物？</a:t>
            </a:r>
            <a:endParaRPr lang="zh-CN" altLang="en-US" sz="2800" dirty="0">
              <a:latin typeface="Times New Roman" panose="02020603050405020304" pitchFamily="18" charset="0"/>
              <a:ea typeface="黑体" panose="02010609060101010101" pitchFamily="49" charset="-122"/>
            </a:endParaRPr>
          </a:p>
        </p:txBody>
      </p:sp>
      <p:sp>
        <p:nvSpPr>
          <p:cNvPr id="131078" name="文本框 131077"/>
          <p:cNvSpPr txBox="1"/>
          <p:nvPr/>
        </p:nvSpPr>
        <p:spPr>
          <a:xfrm>
            <a:off x="355600" y="2873375"/>
            <a:ext cx="7181850" cy="12001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解：设有</a:t>
            </a:r>
            <a:r>
              <a:rPr lang="en-US" altLang="zh-CN" sz="2800" i="1" dirty="0">
                <a:solidFill>
                  <a:srgbClr val="FF0000"/>
                </a:solidFill>
                <a:latin typeface="Times New Roman" panose="02020603050405020304" pitchFamily="18" charset="0"/>
                <a:ea typeface="黑体" panose="02010609060101010101" pitchFamily="49" charset="-122"/>
              </a:rPr>
              <a:t>x </a:t>
            </a:r>
            <a:r>
              <a:rPr lang="zh-CN" altLang="en-US" sz="2800" dirty="0">
                <a:solidFill>
                  <a:srgbClr val="FF0000"/>
                </a:solidFill>
                <a:latin typeface="Times New Roman" panose="02020603050405020304" pitchFamily="18" charset="0"/>
                <a:ea typeface="黑体" panose="02010609060101010101" pitchFamily="49" charset="-122"/>
              </a:rPr>
              <a:t>辆汽车，则这批货物共有（</a:t>
            </a:r>
            <a:r>
              <a:rPr lang="en-US" altLang="zh-CN" sz="2800" dirty="0">
                <a:solidFill>
                  <a:srgbClr val="FF0000"/>
                </a:solidFill>
                <a:latin typeface="Times New Roman" panose="02020603050405020304" pitchFamily="18" charset="0"/>
                <a:ea typeface="黑体" panose="02010609060101010101" pitchFamily="49" charset="-122"/>
              </a:rPr>
              <a:t>4</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20</a:t>
            </a:r>
            <a:r>
              <a:rPr lang="en-US" altLang="zh-CN" sz="2800" i="1"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t.</a:t>
            </a:r>
            <a:r>
              <a:rPr lang="zh-CN" altLang="en-US" sz="2800" dirty="0">
                <a:solidFill>
                  <a:srgbClr val="FF0000"/>
                </a:solidFill>
                <a:latin typeface="Times New Roman" panose="02020603050405020304" pitchFamily="18" charset="0"/>
                <a:ea typeface="黑体" panose="02010609060101010101" pitchFamily="49" charset="-122"/>
              </a:rPr>
              <a:t>依题意</a:t>
            </a:r>
            <a:r>
              <a:rPr lang="zh-CN" altLang="zh-CN" sz="2800" dirty="0">
                <a:solidFill>
                  <a:srgbClr val="FF0000"/>
                </a:solidFill>
                <a:latin typeface="Times New Roman" panose="02020603050405020304" pitchFamily="18" charset="0"/>
                <a:ea typeface="黑体" panose="02010609060101010101" pitchFamily="49" charset="-122"/>
              </a:rPr>
              <a:t>得</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131082" name="文本框 131081"/>
          <p:cNvSpPr txBox="1"/>
          <p:nvPr/>
        </p:nvSpPr>
        <p:spPr>
          <a:xfrm>
            <a:off x="1162050" y="4602163"/>
            <a:ext cx="5567363" cy="644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解不等式组，得</a:t>
            </a:r>
            <a:r>
              <a:rPr lang="en-US" altLang="zh-CN" sz="2800" dirty="0">
                <a:solidFill>
                  <a:srgbClr val="FF0000"/>
                </a:solidFill>
                <a:latin typeface="Times New Roman" panose="02020603050405020304" pitchFamily="18" charset="0"/>
                <a:ea typeface="黑体" panose="02010609060101010101" pitchFamily="49" charset="-122"/>
              </a:rPr>
              <a:t>5</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7.</a:t>
            </a:r>
            <a:endParaRPr lang="en-US"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19463" name="对象 131083"/>
          <p:cNvGraphicFramePr/>
          <p:nvPr/>
        </p:nvGraphicFramePr>
        <p:xfrm>
          <a:off x="3873500" y="3568700"/>
          <a:ext cx="2663825" cy="1033463"/>
        </p:xfrm>
        <a:graphic>
          <a:graphicData uri="http://schemas.openxmlformats.org/presentationml/2006/ole">
            <mc:AlternateContent xmlns:mc="http://schemas.openxmlformats.org/markup-compatibility/2006">
              <mc:Choice xmlns:v="urn:schemas-microsoft-com:vml" Requires="v">
                <p:oleObj spid="_x0000_s3086" name="" r:id="rId1" imgW="2349500" imgH="812800" progId="Equation.DSMT4">
                  <p:embed/>
                </p:oleObj>
              </mc:Choice>
              <mc:Fallback>
                <p:oleObj name="" r:id="rId1" imgW="2349500" imgH="812800" progId="Equation.DSMT4">
                  <p:embed/>
                  <p:pic>
                    <p:nvPicPr>
                      <p:cNvPr id="0" name="图片 3085"/>
                      <p:cNvPicPr/>
                      <p:nvPr/>
                    </p:nvPicPr>
                    <p:blipFill>
                      <a:blip r:embed="rId2"/>
                      <a:stretch>
                        <a:fillRect/>
                      </a:stretch>
                    </p:blipFill>
                    <p:spPr>
                      <a:xfrm>
                        <a:off x="3873500" y="3568700"/>
                        <a:ext cx="2663825" cy="1033463"/>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0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463"/>
                                        </p:tgtEl>
                                        <p:attrNameLst>
                                          <p:attrName>style.visibility</p:attrName>
                                        </p:attrNameLst>
                                      </p:cBhvr>
                                      <p:to>
                                        <p:strVal val="visible"/>
                                      </p:to>
                                    </p:set>
                                    <p:anim calcmode="lin" valueType="num">
                                      <p:cBhvr>
                                        <p:cTn id="11" dur="500" fill="hold"/>
                                        <p:tgtEl>
                                          <p:spTgt spid="19463"/>
                                        </p:tgtEl>
                                        <p:attrNameLst>
                                          <p:attrName>ppt_x</p:attrName>
                                        </p:attrNameLst>
                                      </p:cBhvr>
                                      <p:tavLst>
                                        <p:tav tm="0">
                                          <p:val>
                                            <p:strVal val="#ppt_x"/>
                                          </p:val>
                                        </p:tav>
                                        <p:tav tm="100000">
                                          <p:val>
                                            <p:strVal val="#ppt_x"/>
                                          </p:val>
                                        </p:tav>
                                      </p:tavLst>
                                    </p:anim>
                                    <p:anim calcmode="lin" valueType="num">
                                      <p:cBhvr>
                                        <p:cTn id="12" dur="500" fill="hold"/>
                                        <p:tgtEl>
                                          <p:spTgt spid="1946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1000"/>
                                  </p:stCondLst>
                                  <p:childTnLst>
                                    <p:set>
                                      <p:cBhvr>
                                        <p:cTn id="16" dur="1" fill="hold">
                                          <p:stCondLst>
                                            <p:cond delay="0"/>
                                          </p:stCondLst>
                                        </p:cTn>
                                        <p:tgtEl>
                                          <p:spTgt spid="13108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321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10" grpId="0"/>
      <p:bldP spid="131078" grpId="0"/>
      <p:bldP spid="13108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Text Box 3"/>
          <p:cNvSpPr txBox="1"/>
          <p:nvPr/>
        </p:nvSpPr>
        <p:spPr>
          <a:xfrm>
            <a:off x="465138" y="803275"/>
            <a:ext cx="8077200" cy="1158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选择下列不等式组的正确解集</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marL="0" lvl="0" indent="0" eaLnBrk="1" hangingPunct="1">
              <a:spcBef>
                <a:spcPct val="50000"/>
              </a:spcBef>
              <a:buFont typeface="Arial" panose="020B0604020202020204" pitchFamily="34" charset="0"/>
              <a:buNone/>
            </a:pPr>
            <a:endParaRPr lang="en-US" altLang="zh-CN" sz="2800" dirty="0">
              <a:latin typeface="Times New Roman" panose="02020603050405020304" pitchFamily="18" charset="0"/>
              <a:ea typeface="黑体" panose="02010609060101010101" pitchFamily="49" charset="-122"/>
            </a:endParaRPr>
          </a:p>
        </p:txBody>
      </p:sp>
      <p:sp>
        <p:nvSpPr>
          <p:cNvPr id="24579" name="Text Box 4"/>
          <p:cNvSpPr txBox="1"/>
          <p:nvPr/>
        </p:nvSpPr>
        <p:spPr>
          <a:xfrm>
            <a:off x="7704138" y="2012950"/>
            <a:ext cx="838200" cy="519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pSp>
        <p:nvGrpSpPr>
          <p:cNvPr id="2" name="Group 5"/>
          <p:cNvGrpSpPr/>
          <p:nvPr/>
        </p:nvGrpSpPr>
        <p:grpSpPr>
          <a:xfrm>
            <a:off x="998538" y="1403350"/>
            <a:ext cx="7620000" cy="1050925"/>
            <a:chOff x="0" y="0"/>
            <a:chExt cx="4800" cy="662"/>
          </a:xfrm>
        </p:grpSpPr>
        <p:sp>
          <p:nvSpPr>
            <p:cNvPr id="24625" name="AutoShape 6"/>
            <p:cNvSpPr/>
            <p:nvPr/>
          </p:nvSpPr>
          <p:spPr>
            <a:xfrm>
              <a:off x="336" y="144"/>
              <a:ext cx="96" cy="336"/>
            </a:xfrm>
            <a:prstGeom prst="leftBrace">
              <a:avLst>
                <a:gd name="adj1" fmla="val 28988"/>
                <a:gd name="adj2" fmla="val 50000"/>
              </a:avLst>
            </a:prstGeom>
            <a:no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pSp>
          <p:nvGrpSpPr>
            <p:cNvPr id="24626" name="Group 7"/>
            <p:cNvGrpSpPr/>
            <p:nvPr/>
          </p:nvGrpSpPr>
          <p:grpSpPr>
            <a:xfrm>
              <a:off x="0" y="0"/>
              <a:ext cx="4800" cy="662"/>
              <a:chOff x="0" y="0"/>
              <a:chExt cx="4800" cy="662"/>
            </a:xfrm>
          </p:grpSpPr>
          <p:sp>
            <p:nvSpPr>
              <p:cNvPr id="24627" name="Text Box 8"/>
              <p:cNvSpPr txBox="1"/>
              <p:nvPr/>
            </p:nvSpPr>
            <p:spPr>
              <a:xfrm>
                <a:off x="0" y="192"/>
                <a:ext cx="336"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Font typeface="Arial" panose="020B0604020202020204" pitchFamily="34" charset="0"/>
                  <a:buNone/>
                </a:pPr>
                <a:r>
                  <a:rPr lang="en-US" altLang="zh-CN" sz="2800" dirty="0">
                    <a:sym typeface="Times New Roman" panose="02020603050405020304" pitchFamily="18" charset="0"/>
                  </a:rPr>
                  <a:t>①</a:t>
                </a:r>
                <a:endParaRPr lang="en-US" altLang="zh-CN" sz="2800" dirty="0">
                  <a:sym typeface="Times New Roman" panose="02020603050405020304" pitchFamily="18" charset="0"/>
                </a:endParaRPr>
              </a:p>
            </p:txBody>
          </p:sp>
          <p:sp>
            <p:nvSpPr>
              <p:cNvPr id="24628" name="Text Box 9"/>
              <p:cNvSpPr txBox="1"/>
              <p:nvPr/>
            </p:nvSpPr>
            <p:spPr>
              <a:xfrm>
                <a:off x="384" y="0"/>
                <a:ext cx="768"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 </a:t>
                </a:r>
                <a:r>
                  <a:rPr lang="en-US" altLang="zh-CN" sz="2800" dirty="0">
                    <a:latin typeface="Times New Roman" panose="02020603050405020304" pitchFamily="18" charset="0"/>
                    <a:ea typeface="黑体" panose="02010609060101010101" pitchFamily="49" charset="-122"/>
                  </a:rPr>
                  <a:t>≥ -1</a:t>
                </a:r>
                <a:endParaRPr lang="en-US" altLang="zh-CN" sz="2800" dirty="0">
                  <a:latin typeface="Times New Roman" panose="02020603050405020304" pitchFamily="18" charset="0"/>
                  <a:ea typeface="黑体" panose="02010609060101010101" pitchFamily="49" charset="-122"/>
                </a:endParaRPr>
              </a:p>
            </p:txBody>
          </p:sp>
          <p:sp>
            <p:nvSpPr>
              <p:cNvPr id="24629" name="Text Box 10"/>
              <p:cNvSpPr txBox="1"/>
              <p:nvPr/>
            </p:nvSpPr>
            <p:spPr>
              <a:xfrm>
                <a:off x="384" y="336"/>
                <a:ext cx="672"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2 </a:t>
                </a:r>
                <a:endParaRPr lang="en-US" altLang="zh-CN" sz="2800" dirty="0">
                  <a:latin typeface="Times New Roman" panose="02020603050405020304" pitchFamily="18" charset="0"/>
                  <a:ea typeface="黑体" panose="02010609060101010101" pitchFamily="49" charset="-122"/>
                </a:endParaRPr>
              </a:p>
            </p:txBody>
          </p:sp>
          <p:sp>
            <p:nvSpPr>
              <p:cNvPr id="24630" name="Text Box 11"/>
              <p:cNvSpPr txBox="1"/>
              <p:nvPr/>
            </p:nvSpPr>
            <p:spPr>
              <a:xfrm>
                <a:off x="2160" y="336"/>
                <a:ext cx="576"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2</a:t>
                </a:r>
                <a:endParaRPr lang="en-US" altLang="zh-CN" sz="2800" dirty="0">
                  <a:latin typeface="Times New Roman" panose="02020603050405020304" pitchFamily="18" charset="0"/>
                  <a:ea typeface="黑体" panose="02010609060101010101" pitchFamily="49" charset="-122"/>
                </a:endParaRPr>
              </a:p>
            </p:txBody>
          </p:sp>
          <p:sp>
            <p:nvSpPr>
              <p:cNvPr id="24631" name="Rectangle 12"/>
              <p:cNvSpPr/>
              <p:nvPr/>
            </p:nvSpPr>
            <p:spPr>
              <a:xfrm>
                <a:off x="1225" y="288"/>
                <a:ext cx="636"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 </a:t>
                </a:r>
                <a:r>
                  <a:rPr lang="en-US" altLang="zh-CN" sz="2800" dirty="0">
                    <a:latin typeface="Times New Roman" panose="02020603050405020304" pitchFamily="18" charset="0"/>
                    <a:ea typeface="黑体" panose="02010609060101010101" pitchFamily="49" charset="-122"/>
                  </a:rPr>
                  <a:t>≥ -1</a:t>
                </a:r>
                <a:endParaRPr lang="en-US" altLang="zh-CN" sz="2800" dirty="0">
                  <a:latin typeface="Times New Roman" panose="02020603050405020304" pitchFamily="18" charset="0"/>
                  <a:ea typeface="黑体" panose="02010609060101010101" pitchFamily="49" charset="-122"/>
                </a:endParaRPr>
              </a:p>
            </p:txBody>
          </p:sp>
          <p:sp>
            <p:nvSpPr>
              <p:cNvPr id="24632" name="Rectangle 13"/>
              <p:cNvSpPr/>
              <p:nvPr/>
            </p:nvSpPr>
            <p:spPr>
              <a:xfrm>
                <a:off x="2928" y="336"/>
                <a:ext cx="1008"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 </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2</a:t>
                </a:r>
                <a:endParaRPr lang="en-US" altLang="zh-CN" sz="2800" dirty="0">
                  <a:latin typeface="Times New Roman" panose="02020603050405020304" pitchFamily="18" charset="0"/>
                  <a:ea typeface="黑体" panose="02010609060101010101" pitchFamily="49" charset="-122"/>
                </a:endParaRPr>
              </a:p>
            </p:txBody>
          </p:sp>
          <p:sp>
            <p:nvSpPr>
              <p:cNvPr id="24633" name="Text Box 14"/>
              <p:cNvSpPr txBox="1"/>
              <p:nvPr/>
            </p:nvSpPr>
            <p:spPr>
              <a:xfrm>
                <a:off x="3936" y="336"/>
                <a:ext cx="864"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无解</a:t>
                </a:r>
                <a:endParaRPr lang="zh-CN" altLang="en-US" sz="2800" dirty="0">
                  <a:latin typeface="Times New Roman" panose="02020603050405020304" pitchFamily="18" charset="0"/>
                  <a:ea typeface="黑体" panose="02010609060101010101" pitchFamily="49" charset="-122"/>
                </a:endParaRPr>
              </a:p>
            </p:txBody>
          </p:sp>
          <p:sp>
            <p:nvSpPr>
              <p:cNvPr id="24634" name="Rectangle 15">
                <a:hlinkClick r:id="rId1" action="ppaction://hlinkpres?slideindex=1&amp;slidetitle=">
                  <a:snd r:embed="rId2" name="t.wav"/>
                </a:hlinkClick>
              </p:cNvPr>
              <p:cNvSpPr/>
              <p:nvPr/>
            </p:nvSpPr>
            <p:spPr>
              <a:xfrm>
                <a:off x="1440"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A</a:t>
                </a:r>
                <a:endParaRPr lang="en-US" altLang="zh-CN" sz="2800" dirty="0">
                  <a:latin typeface="Times New Roman" panose="02020603050405020304" pitchFamily="18" charset="0"/>
                  <a:ea typeface="黑体" panose="02010609060101010101" pitchFamily="49" charset="-122"/>
                </a:endParaRPr>
              </a:p>
            </p:txBody>
          </p:sp>
          <p:sp>
            <p:nvSpPr>
              <p:cNvPr id="24635" name="Rectangle 16">
                <a:hlinkClick r:id="rId1" action="ppaction://hlinkpres?slideindex=1&amp;slidetitle=">
                  <a:snd r:embed="rId2" name="t.wav"/>
                </a:hlinkClick>
              </p:cNvPr>
              <p:cNvSpPr/>
              <p:nvPr/>
            </p:nvSpPr>
            <p:spPr>
              <a:xfrm>
                <a:off x="3360"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C</a:t>
                </a:r>
                <a:endParaRPr lang="en-US" altLang="zh-CN" sz="2800" dirty="0">
                  <a:latin typeface="Times New Roman" panose="02020603050405020304" pitchFamily="18" charset="0"/>
                  <a:ea typeface="黑体" panose="02010609060101010101" pitchFamily="49" charset="-122"/>
                </a:endParaRPr>
              </a:p>
            </p:txBody>
          </p:sp>
          <p:sp>
            <p:nvSpPr>
              <p:cNvPr id="24636" name="Rectangle 17">
                <a:hlinkClick r:id="rId1" action="ppaction://hlinkpres?slideindex=1&amp;slidetitle=">
                  <a:snd r:embed="rId2" name="t.wav"/>
                </a:hlinkClick>
              </p:cNvPr>
              <p:cNvSpPr/>
              <p:nvPr/>
            </p:nvSpPr>
            <p:spPr>
              <a:xfrm>
                <a:off x="4320"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D</a:t>
                </a:r>
                <a:endParaRPr lang="en-US" altLang="zh-CN" sz="2800" dirty="0">
                  <a:latin typeface="Times New Roman" panose="02020603050405020304" pitchFamily="18" charset="0"/>
                  <a:ea typeface="黑体" panose="02010609060101010101" pitchFamily="49" charset="-122"/>
                </a:endParaRPr>
              </a:p>
            </p:txBody>
          </p:sp>
          <p:sp>
            <p:nvSpPr>
              <p:cNvPr id="24637" name="Rectangle 18">
                <a:hlinkClick r:id="rId3" action="ppaction://hlinkpres?slideindex=1&amp;slidetitle=">
                  <a:snd r:embed="rId4" name="p.wav"/>
                </a:hlinkClick>
              </p:cNvPr>
              <p:cNvSpPr/>
              <p:nvPr/>
            </p:nvSpPr>
            <p:spPr>
              <a:xfrm>
                <a:off x="2352"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B</a:t>
                </a:r>
                <a:endParaRPr lang="en-US" altLang="zh-CN" sz="2800" dirty="0">
                  <a:latin typeface="Times New Roman" panose="02020603050405020304" pitchFamily="18" charset="0"/>
                  <a:ea typeface="黑体" panose="02010609060101010101" pitchFamily="49" charset="-122"/>
                </a:endParaRPr>
              </a:p>
            </p:txBody>
          </p:sp>
        </p:grpSp>
      </p:grpSp>
      <p:grpSp>
        <p:nvGrpSpPr>
          <p:cNvPr id="4" name="Group 19"/>
          <p:cNvGrpSpPr/>
          <p:nvPr/>
        </p:nvGrpSpPr>
        <p:grpSpPr>
          <a:xfrm>
            <a:off x="1023938" y="2393950"/>
            <a:ext cx="7518400" cy="974725"/>
            <a:chOff x="-32" y="0"/>
            <a:chExt cx="4736" cy="614"/>
          </a:xfrm>
        </p:grpSpPr>
        <p:sp>
          <p:nvSpPr>
            <p:cNvPr id="24613" name="Rectangle 20"/>
            <p:cNvSpPr/>
            <p:nvPr/>
          </p:nvSpPr>
          <p:spPr>
            <a:xfrm>
              <a:off x="-32" y="192"/>
              <a:ext cx="339"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sym typeface="Times New Roman" panose="02020603050405020304" pitchFamily="18" charset="0"/>
                </a:rPr>
                <a:t>②</a:t>
              </a:r>
              <a:endParaRPr lang="en-US" altLang="zh-CN" sz="2800" dirty="0">
                <a:sym typeface="Times New Roman" panose="02020603050405020304" pitchFamily="18" charset="0"/>
              </a:endParaRPr>
            </a:p>
          </p:txBody>
        </p:sp>
        <p:sp>
          <p:nvSpPr>
            <p:cNvPr id="24614" name="AutoShape 21"/>
            <p:cNvSpPr/>
            <p:nvPr/>
          </p:nvSpPr>
          <p:spPr>
            <a:xfrm>
              <a:off x="288" y="96"/>
              <a:ext cx="96" cy="384"/>
            </a:xfrm>
            <a:prstGeom prst="leftBrace">
              <a:avLst>
                <a:gd name="adj1" fmla="val 33129"/>
                <a:gd name="adj2" fmla="val 45315"/>
              </a:avLst>
            </a:prstGeom>
            <a:no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4615" name="Rectangle 22"/>
            <p:cNvSpPr/>
            <p:nvPr/>
          </p:nvSpPr>
          <p:spPr>
            <a:xfrm>
              <a:off x="356" y="0"/>
              <a:ext cx="681"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p:txBody>
        </p:sp>
        <p:sp>
          <p:nvSpPr>
            <p:cNvPr id="24616" name="Rectangle 23"/>
            <p:cNvSpPr/>
            <p:nvPr/>
          </p:nvSpPr>
          <p:spPr>
            <a:xfrm>
              <a:off x="367" y="288"/>
              <a:ext cx="607"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24617" name="Rectangle 24"/>
            <p:cNvSpPr/>
            <p:nvPr/>
          </p:nvSpPr>
          <p:spPr>
            <a:xfrm>
              <a:off x="2095" y="288"/>
              <a:ext cx="607"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24618" name="Rectangle 25"/>
            <p:cNvSpPr/>
            <p:nvPr/>
          </p:nvSpPr>
          <p:spPr>
            <a:xfrm>
              <a:off x="1172" y="288"/>
              <a:ext cx="681"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p:txBody>
        </p:sp>
        <p:sp>
          <p:nvSpPr>
            <p:cNvPr id="24619" name="Rectangle 26"/>
            <p:cNvSpPr/>
            <p:nvPr/>
          </p:nvSpPr>
          <p:spPr>
            <a:xfrm>
              <a:off x="2928" y="288"/>
              <a:ext cx="1130"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24620" name="Rectangle 27"/>
            <p:cNvSpPr/>
            <p:nvPr/>
          </p:nvSpPr>
          <p:spPr>
            <a:xfrm>
              <a:off x="4141" y="240"/>
              <a:ext cx="563"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无解</a:t>
              </a:r>
              <a:endParaRPr lang="zh-CN" altLang="en-US" sz="2800" dirty="0">
                <a:latin typeface="Times New Roman" panose="02020603050405020304" pitchFamily="18" charset="0"/>
                <a:ea typeface="黑体" panose="02010609060101010101" pitchFamily="49" charset="-122"/>
              </a:endParaRPr>
            </a:p>
          </p:txBody>
        </p:sp>
        <p:sp>
          <p:nvSpPr>
            <p:cNvPr id="24621" name="Rectangle 28">
              <a:hlinkClick r:id="rId1" action="ppaction://hlinkpres?slideindex=1&amp;slidetitle=">
                <a:snd r:embed="rId2" name="t.wav"/>
              </a:hlinkClick>
            </p:cNvPr>
            <p:cNvSpPr/>
            <p:nvPr/>
          </p:nvSpPr>
          <p:spPr>
            <a:xfrm>
              <a:off x="2304" y="0"/>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B</a:t>
              </a:r>
              <a:endParaRPr lang="en-US" altLang="zh-CN" sz="2800" dirty="0">
                <a:latin typeface="Times New Roman" panose="02020603050405020304" pitchFamily="18" charset="0"/>
                <a:ea typeface="黑体" panose="02010609060101010101" pitchFamily="49" charset="-122"/>
              </a:endParaRPr>
            </a:p>
          </p:txBody>
        </p:sp>
        <p:sp>
          <p:nvSpPr>
            <p:cNvPr id="24622" name="Rectangle 29">
              <a:hlinkClick r:id="rId1" action="ppaction://hlinkpres?slideindex=1&amp;slidetitle=">
                <a:snd r:embed="rId2" name="t.wav"/>
              </a:hlinkClick>
            </p:cNvPr>
            <p:cNvSpPr/>
            <p:nvPr/>
          </p:nvSpPr>
          <p:spPr>
            <a:xfrm>
              <a:off x="4272" y="0"/>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D</a:t>
              </a:r>
              <a:endParaRPr lang="en-US" altLang="zh-CN" sz="2800" dirty="0">
                <a:latin typeface="Times New Roman" panose="02020603050405020304" pitchFamily="18" charset="0"/>
                <a:ea typeface="黑体" panose="02010609060101010101" pitchFamily="49" charset="-122"/>
              </a:endParaRPr>
            </a:p>
          </p:txBody>
        </p:sp>
        <p:sp>
          <p:nvSpPr>
            <p:cNvPr id="24623" name="Rectangle 30">
              <a:hlinkClick r:id="rId1" action="ppaction://hlinkpres?slideindex=1&amp;slidetitle=">
                <a:snd r:embed="rId2" name="t.wav"/>
              </a:hlinkClick>
            </p:cNvPr>
            <p:cNvSpPr/>
            <p:nvPr/>
          </p:nvSpPr>
          <p:spPr>
            <a:xfrm>
              <a:off x="3360" y="0"/>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C</a:t>
              </a:r>
              <a:endParaRPr lang="en-US" altLang="zh-CN" sz="2800" dirty="0">
                <a:latin typeface="Times New Roman" panose="02020603050405020304" pitchFamily="18" charset="0"/>
                <a:ea typeface="黑体" panose="02010609060101010101" pitchFamily="49" charset="-122"/>
              </a:endParaRPr>
            </a:p>
          </p:txBody>
        </p:sp>
        <p:sp>
          <p:nvSpPr>
            <p:cNvPr id="24624" name="Rectangle 31">
              <a:hlinkClick r:id="rId3" action="ppaction://hlinkpres?slideindex=1&amp;slidetitle=">
                <a:snd r:embed="rId4" name="p.wav"/>
              </a:hlinkClick>
            </p:cNvPr>
            <p:cNvSpPr/>
            <p:nvPr/>
          </p:nvSpPr>
          <p:spPr>
            <a:xfrm>
              <a:off x="1440" y="0"/>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A</a:t>
              </a:r>
              <a:endParaRPr lang="en-US" altLang="zh-CN" sz="2800" dirty="0">
                <a:latin typeface="Times New Roman" panose="02020603050405020304" pitchFamily="18" charset="0"/>
                <a:ea typeface="黑体" panose="02010609060101010101" pitchFamily="49" charset="-122"/>
              </a:endParaRPr>
            </a:p>
          </p:txBody>
        </p:sp>
      </p:grpSp>
      <p:sp>
        <p:nvSpPr>
          <p:cNvPr id="17439" name="Rectangle 32">
            <a:hlinkClick r:id="rId3" action="ppaction://hlinkpres?slideindex=1&amp;slidetitle=">
              <a:snd r:embed="rId4" name="p.wav"/>
            </a:hlinkClick>
          </p:cNvPr>
          <p:cNvSpPr/>
          <p:nvPr/>
        </p:nvSpPr>
        <p:spPr>
          <a:xfrm>
            <a:off x="3363913" y="2392363"/>
            <a:ext cx="381000" cy="3810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solidFill>
                  <a:srgbClr val="FF3300"/>
                </a:solidFill>
                <a:latin typeface="Times New Roman" panose="02020603050405020304" pitchFamily="18" charset="0"/>
                <a:ea typeface="黑体" panose="02010609060101010101" pitchFamily="49" charset="-122"/>
              </a:rPr>
              <a:t>A</a:t>
            </a:r>
            <a:endParaRPr lang="en-US" altLang="zh-CN" sz="2800" dirty="0">
              <a:solidFill>
                <a:srgbClr val="FF3300"/>
              </a:solidFill>
              <a:latin typeface="Times New Roman" panose="02020603050405020304" pitchFamily="18" charset="0"/>
              <a:ea typeface="黑体" panose="02010609060101010101" pitchFamily="49" charset="-122"/>
            </a:endParaRPr>
          </a:p>
        </p:txBody>
      </p:sp>
      <p:grpSp>
        <p:nvGrpSpPr>
          <p:cNvPr id="5" name="Group 33"/>
          <p:cNvGrpSpPr/>
          <p:nvPr/>
        </p:nvGrpSpPr>
        <p:grpSpPr>
          <a:xfrm>
            <a:off x="1022350" y="3384550"/>
            <a:ext cx="7519988" cy="1127125"/>
            <a:chOff x="-32" y="0"/>
            <a:chExt cx="4737" cy="710"/>
          </a:xfrm>
        </p:grpSpPr>
        <p:sp>
          <p:nvSpPr>
            <p:cNvPr id="24601" name="Rectangle 34"/>
            <p:cNvSpPr/>
            <p:nvPr/>
          </p:nvSpPr>
          <p:spPr>
            <a:xfrm>
              <a:off x="4142" y="288"/>
              <a:ext cx="563"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无解</a:t>
              </a:r>
              <a:endParaRPr lang="zh-CN" altLang="en-US" sz="2800" dirty="0">
                <a:latin typeface="Times New Roman" panose="02020603050405020304" pitchFamily="18" charset="0"/>
                <a:ea typeface="黑体" panose="02010609060101010101" pitchFamily="49" charset="-122"/>
              </a:endParaRPr>
            </a:p>
          </p:txBody>
        </p:sp>
        <p:sp>
          <p:nvSpPr>
            <p:cNvPr id="24602" name="Rectangle 35"/>
            <p:cNvSpPr/>
            <p:nvPr/>
          </p:nvSpPr>
          <p:spPr>
            <a:xfrm>
              <a:off x="-32" y="192"/>
              <a:ext cx="339"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sym typeface="Times New Roman" panose="02020603050405020304" pitchFamily="18" charset="0"/>
                </a:rPr>
                <a:t>③</a:t>
              </a:r>
              <a:endParaRPr lang="en-US" altLang="zh-CN" sz="2800" dirty="0">
                <a:sym typeface="Times New Roman" panose="02020603050405020304" pitchFamily="18" charset="0"/>
              </a:endParaRPr>
            </a:p>
          </p:txBody>
        </p:sp>
        <p:sp>
          <p:nvSpPr>
            <p:cNvPr id="24603" name="AutoShape 36"/>
            <p:cNvSpPr/>
            <p:nvPr/>
          </p:nvSpPr>
          <p:spPr>
            <a:xfrm>
              <a:off x="289" y="144"/>
              <a:ext cx="96" cy="384"/>
            </a:xfrm>
            <a:prstGeom prst="leftBrace">
              <a:avLst>
                <a:gd name="adj1" fmla="val 33129"/>
                <a:gd name="adj2" fmla="val 45315"/>
              </a:avLst>
            </a:prstGeom>
            <a:no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4604" name="Rectangle 37"/>
            <p:cNvSpPr/>
            <p:nvPr/>
          </p:nvSpPr>
          <p:spPr>
            <a:xfrm>
              <a:off x="351" y="48"/>
              <a:ext cx="636"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 -1</a:t>
              </a:r>
              <a:endParaRPr lang="en-US" altLang="zh-CN" sz="2800" dirty="0">
                <a:latin typeface="Times New Roman" panose="02020603050405020304" pitchFamily="18" charset="0"/>
                <a:ea typeface="黑体" panose="02010609060101010101" pitchFamily="49" charset="-122"/>
              </a:endParaRPr>
            </a:p>
          </p:txBody>
        </p:sp>
        <p:sp>
          <p:nvSpPr>
            <p:cNvPr id="24605" name="Rectangle 38"/>
            <p:cNvSpPr/>
            <p:nvPr/>
          </p:nvSpPr>
          <p:spPr>
            <a:xfrm>
              <a:off x="1263" y="336"/>
              <a:ext cx="636"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 -1</a:t>
              </a:r>
              <a:endParaRPr lang="en-US" altLang="zh-CN" sz="2800" dirty="0">
                <a:latin typeface="Times New Roman" panose="02020603050405020304" pitchFamily="18" charset="0"/>
                <a:ea typeface="黑体" panose="02010609060101010101" pitchFamily="49" charset="-122"/>
              </a:endParaRPr>
            </a:p>
          </p:txBody>
        </p:sp>
        <p:sp>
          <p:nvSpPr>
            <p:cNvPr id="24606" name="Rectangle 39"/>
            <p:cNvSpPr/>
            <p:nvPr/>
          </p:nvSpPr>
          <p:spPr>
            <a:xfrm>
              <a:off x="319" y="384"/>
              <a:ext cx="607"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24607" name="Rectangle 40"/>
            <p:cNvSpPr/>
            <p:nvPr/>
          </p:nvSpPr>
          <p:spPr>
            <a:xfrm>
              <a:off x="2143" y="336"/>
              <a:ext cx="607"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24608" name="Rectangle 41"/>
            <p:cNvSpPr/>
            <p:nvPr/>
          </p:nvSpPr>
          <p:spPr>
            <a:xfrm>
              <a:off x="2977" y="336"/>
              <a:ext cx="1026"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 </a:t>
              </a: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a:t>
              </a:r>
              <a:endParaRPr lang="en-US" altLang="zh-CN" sz="2800" dirty="0">
                <a:latin typeface="Times New Roman" panose="02020603050405020304" pitchFamily="18" charset="0"/>
                <a:ea typeface="黑体" panose="02010609060101010101" pitchFamily="49" charset="-122"/>
              </a:endParaRPr>
            </a:p>
          </p:txBody>
        </p:sp>
        <p:sp>
          <p:nvSpPr>
            <p:cNvPr id="24609" name="Rectangle 42">
              <a:hlinkClick r:id="rId1" action="ppaction://hlinkpres?slideindex=1&amp;slidetitle=">
                <a:snd r:embed="rId2" name="t.wav"/>
              </a:hlinkClick>
            </p:cNvPr>
            <p:cNvSpPr/>
            <p:nvPr/>
          </p:nvSpPr>
          <p:spPr>
            <a:xfrm>
              <a:off x="2305"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B</a:t>
              </a:r>
              <a:endParaRPr lang="en-US" altLang="zh-CN" sz="2800" dirty="0">
                <a:latin typeface="Times New Roman" panose="02020603050405020304" pitchFamily="18" charset="0"/>
                <a:ea typeface="黑体" panose="02010609060101010101" pitchFamily="49" charset="-122"/>
              </a:endParaRPr>
            </a:p>
          </p:txBody>
        </p:sp>
        <p:sp>
          <p:nvSpPr>
            <p:cNvPr id="24610" name="Rectangle 43">
              <a:hlinkClick r:id="rId1" action="ppaction://hlinkpres?slideindex=1&amp;slidetitle=">
                <a:snd r:embed="rId2" name="t.wav"/>
              </a:hlinkClick>
            </p:cNvPr>
            <p:cNvSpPr/>
            <p:nvPr/>
          </p:nvSpPr>
          <p:spPr>
            <a:xfrm>
              <a:off x="4273" y="0"/>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D</a:t>
              </a:r>
              <a:endParaRPr lang="en-US" altLang="zh-CN" sz="2800" dirty="0">
                <a:latin typeface="Times New Roman" panose="02020603050405020304" pitchFamily="18" charset="0"/>
                <a:ea typeface="黑体" panose="02010609060101010101" pitchFamily="49" charset="-122"/>
              </a:endParaRPr>
            </a:p>
          </p:txBody>
        </p:sp>
        <p:sp>
          <p:nvSpPr>
            <p:cNvPr id="24611" name="Rectangle 44">
              <a:hlinkClick r:id="rId1" action="ppaction://hlinkpres?slideindex=1&amp;slidetitle=">
                <a:snd r:embed="rId2" name="t.wav"/>
              </a:hlinkClick>
            </p:cNvPr>
            <p:cNvSpPr/>
            <p:nvPr/>
          </p:nvSpPr>
          <p:spPr>
            <a:xfrm>
              <a:off x="1441"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A</a:t>
              </a:r>
              <a:endParaRPr lang="en-US" altLang="zh-CN" sz="2800" dirty="0">
                <a:latin typeface="Times New Roman" panose="02020603050405020304" pitchFamily="18" charset="0"/>
                <a:ea typeface="黑体" panose="02010609060101010101" pitchFamily="49" charset="-122"/>
              </a:endParaRPr>
            </a:p>
          </p:txBody>
        </p:sp>
        <p:sp>
          <p:nvSpPr>
            <p:cNvPr id="24612" name="Rectangle 45">
              <a:hlinkClick r:id="rId3" action="ppaction://hlinkpres?slideindex=1&amp;slidetitle=">
                <a:snd r:embed="rId4" name="p.wav"/>
              </a:hlinkClick>
            </p:cNvPr>
            <p:cNvSpPr/>
            <p:nvPr/>
          </p:nvSpPr>
          <p:spPr>
            <a:xfrm>
              <a:off x="3361"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C</a:t>
              </a:r>
              <a:endParaRPr lang="en-US" altLang="zh-CN" sz="2800" dirty="0">
                <a:latin typeface="Times New Roman" panose="02020603050405020304" pitchFamily="18" charset="0"/>
                <a:ea typeface="黑体" panose="02010609060101010101" pitchFamily="49" charset="-122"/>
              </a:endParaRPr>
            </a:p>
          </p:txBody>
        </p:sp>
      </p:grpSp>
      <p:sp>
        <p:nvSpPr>
          <p:cNvPr id="17453" name="Rectangle 46">
            <a:hlinkClick r:id="rId3" action="ppaction://hlinkpres?slideindex=1&amp;slidetitle=">
              <a:snd r:embed="rId4" name="p.wav"/>
            </a:hlinkClick>
          </p:cNvPr>
          <p:cNvSpPr/>
          <p:nvPr/>
        </p:nvSpPr>
        <p:spPr>
          <a:xfrm>
            <a:off x="6408738" y="3460750"/>
            <a:ext cx="381000" cy="3810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solidFill>
                  <a:srgbClr val="FF3300"/>
                </a:solidFill>
                <a:latin typeface="Times New Roman" panose="02020603050405020304" pitchFamily="18" charset="0"/>
                <a:ea typeface="黑体" panose="02010609060101010101" pitchFamily="49" charset="-122"/>
              </a:rPr>
              <a:t>C</a:t>
            </a:r>
            <a:endParaRPr lang="en-US" altLang="zh-CN" sz="2800" dirty="0">
              <a:solidFill>
                <a:srgbClr val="FF3300"/>
              </a:solidFill>
              <a:latin typeface="Times New Roman" panose="02020603050405020304" pitchFamily="18" charset="0"/>
              <a:ea typeface="黑体" panose="02010609060101010101" pitchFamily="49" charset="-122"/>
            </a:endParaRPr>
          </a:p>
        </p:txBody>
      </p:sp>
      <p:grpSp>
        <p:nvGrpSpPr>
          <p:cNvPr id="6" name="Group 47"/>
          <p:cNvGrpSpPr/>
          <p:nvPr/>
        </p:nvGrpSpPr>
        <p:grpSpPr>
          <a:xfrm>
            <a:off x="1049338" y="4451350"/>
            <a:ext cx="7493000" cy="1203325"/>
            <a:chOff x="-16" y="0"/>
            <a:chExt cx="4720" cy="758"/>
          </a:xfrm>
        </p:grpSpPr>
        <p:sp>
          <p:nvSpPr>
            <p:cNvPr id="24589" name="Rectangle 48"/>
            <p:cNvSpPr/>
            <p:nvPr/>
          </p:nvSpPr>
          <p:spPr>
            <a:xfrm>
              <a:off x="4141" y="288"/>
              <a:ext cx="563"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无解</a:t>
              </a:r>
              <a:endParaRPr lang="zh-CN" altLang="en-US" sz="2800" dirty="0">
                <a:latin typeface="Times New Roman" panose="02020603050405020304" pitchFamily="18" charset="0"/>
                <a:ea typeface="黑体" panose="02010609060101010101" pitchFamily="49" charset="-122"/>
              </a:endParaRPr>
            </a:p>
          </p:txBody>
        </p:sp>
        <p:sp>
          <p:nvSpPr>
            <p:cNvPr id="24590" name="Rectangle 49"/>
            <p:cNvSpPr/>
            <p:nvPr/>
          </p:nvSpPr>
          <p:spPr>
            <a:xfrm>
              <a:off x="307" y="144"/>
              <a:ext cx="681"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p:txBody>
        </p:sp>
        <p:sp>
          <p:nvSpPr>
            <p:cNvPr id="24591" name="Rectangle 50"/>
            <p:cNvSpPr/>
            <p:nvPr/>
          </p:nvSpPr>
          <p:spPr>
            <a:xfrm>
              <a:off x="1267" y="384"/>
              <a:ext cx="681"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-1</a:t>
              </a:r>
              <a:endParaRPr lang="en-US" altLang="zh-CN" sz="2800" dirty="0">
                <a:latin typeface="Times New Roman" panose="02020603050405020304" pitchFamily="18" charset="0"/>
                <a:ea typeface="黑体" panose="02010609060101010101" pitchFamily="49" charset="-122"/>
              </a:endParaRPr>
            </a:p>
          </p:txBody>
        </p:sp>
        <p:sp>
          <p:nvSpPr>
            <p:cNvPr id="24592" name="Rectangle 51"/>
            <p:cNvSpPr/>
            <p:nvPr/>
          </p:nvSpPr>
          <p:spPr>
            <a:xfrm>
              <a:off x="-16" y="240"/>
              <a:ext cx="339"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sym typeface="Times New Roman" panose="02020603050405020304" pitchFamily="18" charset="0"/>
                </a:rPr>
                <a:t>④</a:t>
              </a:r>
              <a:endParaRPr lang="en-US" altLang="zh-CN" sz="2800" dirty="0">
                <a:sym typeface="Times New Roman" panose="02020603050405020304" pitchFamily="18" charset="0"/>
              </a:endParaRPr>
            </a:p>
          </p:txBody>
        </p:sp>
        <p:sp>
          <p:nvSpPr>
            <p:cNvPr id="24593" name="AutoShape 52"/>
            <p:cNvSpPr/>
            <p:nvPr/>
          </p:nvSpPr>
          <p:spPr>
            <a:xfrm>
              <a:off x="288" y="240"/>
              <a:ext cx="96" cy="336"/>
            </a:xfrm>
            <a:prstGeom prst="leftBrace">
              <a:avLst>
                <a:gd name="adj1" fmla="val 28988"/>
                <a:gd name="adj2" fmla="val 50000"/>
              </a:avLst>
            </a:prstGeom>
            <a:no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4594" name="Rectangle 53"/>
            <p:cNvSpPr/>
            <p:nvPr/>
          </p:nvSpPr>
          <p:spPr>
            <a:xfrm>
              <a:off x="2155" y="384"/>
              <a:ext cx="562"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2</a:t>
              </a:r>
              <a:endParaRPr lang="en-US" altLang="zh-CN" sz="2800" dirty="0">
                <a:latin typeface="Times New Roman" panose="02020603050405020304" pitchFamily="18" charset="0"/>
                <a:ea typeface="黑体" panose="02010609060101010101" pitchFamily="49" charset="-122"/>
              </a:endParaRPr>
            </a:p>
          </p:txBody>
        </p:sp>
        <p:sp>
          <p:nvSpPr>
            <p:cNvPr id="24595" name="Rectangle 54"/>
            <p:cNvSpPr/>
            <p:nvPr/>
          </p:nvSpPr>
          <p:spPr>
            <a:xfrm>
              <a:off x="379" y="432"/>
              <a:ext cx="562" cy="326"/>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2</a:t>
              </a:r>
              <a:endParaRPr lang="en-US" altLang="zh-CN" sz="2800" dirty="0">
                <a:latin typeface="Times New Roman" panose="02020603050405020304" pitchFamily="18" charset="0"/>
                <a:ea typeface="黑体" panose="02010609060101010101" pitchFamily="49" charset="-122"/>
              </a:endParaRPr>
            </a:p>
          </p:txBody>
        </p:sp>
        <p:sp>
          <p:nvSpPr>
            <p:cNvPr id="24596" name="Rectangle 55"/>
            <p:cNvSpPr/>
            <p:nvPr/>
          </p:nvSpPr>
          <p:spPr>
            <a:xfrm>
              <a:off x="2976" y="336"/>
              <a:ext cx="1082" cy="3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 2</a:t>
              </a:r>
              <a:endParaRPr lang="en-US" altLang="zh-CN" sz="2800" dirty="0">
                <a:latin typeface="Times New Roman" panose="02020603050405020304" pitchFamily="18" charset="0"/>
                <a:ea typeface="黑体" panose="02010609060101010101" pitchFamily="49" charset="-122"/>
              </a:endParaRPr>
            </a:p>
          </p:txBody>
        </p:sp>
        <p:sp>
          <p:nvSpPr>
            <p:cNvPr id="24597" name="Rectangle 56">
              <a:hlinkClick r:id="rId1" action="ppaction://hlinkpres?slideindex=1&amp;slidetitle=">
                <a:snd r:embed="rId2" name="t.wav"/>
              </a:hlinkClick>
            </p:cNvPr>
            <p:cNvSpPr/>
            <p:nvPr/>
          </p:nvSpPr>
          <p:spPr>
            <a:xfrm>
              <a:off x="3360"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C</a:t>
              </a:r>
              <a:endParaRPr lang="en-US" altLang="zh-CN" sz="2800" dirty="0">
                <a:latin typeface="Times New Roman" panose="02020603050405020304" pitchFamily="18" charset="0"/>
                <a:ea typeface="黑体" panose="02010609060101010101" pitchFamily="49" charset="-122"/>
              </a:endParaRPr>
            </a:p>
          </p:txBody>
        </p:sp>
        <p:sp>
          <p:nvSpPr>
            <p:cNvPr id="24598" name="Rectangle 57">
              <a:hlinkClick r:id="rId1" action="ppaction://hlinkpres?slideindex=1&amp;slidetitle=">
                <a:snd r:embed="rId2" name="t.wav"/>
              </a:hlinkClick>
            </p:cNvPr>
            <p:cNvSpPr/>
            <p:nvPr/>
          </p:nvSpPr>
          <p:spPr>
            <a:xfrm>
              <a:off x="2304"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B</a:t>
              </a:r>
              <a:endParaRPr lang="en-US" altLang="zh-CN" sz="2800" dirty="0">
                <a:latin typeface="Times New Roman" panose="02020603050405020304" pitchFamily="18" charset="0"/>
                <a:ea typeface="黑体" panose="02010609060101010101" pitchFamily="49" charset="-122"/>
              </a:endParaRPr>
            </a:p>
          </p:txBody>
        </p:sp>
        <p:sp>
          <p:nvSpPr>
            <p:cNvPr id="24599" name="Rectangle 58">
              <a:hlinkClick r:id="rId1" action="ppaction://hlinkpres?slideindex=1&amp;slidetitle=">
                <a:snd r:embed="rId2" name="t.wav"/>
              </a:hlinkClick>
            </p:cNvPr>
            <p:cNvSpPr/>
            <p:nvPr/>
          </p:nvSpPr>
          <p:spPr>
            <a:xfrm>
              <a:off x="1440" y="48"/>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A</a:t>
              </a:r>
              <a:endParaRPr lang="en-US" altLang="zh-CN" sz="2800" dirty="0">
                <a:latin typeface="Times New Roman" panose="02020603050405020304" pitchFamily="18" charset="0"/>
                <a:ea typeface="黑体" panose="02010609060101010101" pitchFamily="49" charset="-122"/>
              </a:endParaRPr>
            </a:p>
          </p:txBody>
        </p:sp>
        <p:sp>
          <p:nvSpPr>
            <p:cNvPr id="24600" name="Rectangle 59">
              <a:hlinkClick r:id="rId3" action="ppaction://hlinkpres?slideindex=1&amp;slidetitle=">
                <a:snd r:embed="rId4" name="p.wav"/>
              </a:hlinkClick>
            </p:cNvPr>
            <p:cNvSpPr/>
            <p:nvPr/>
          </p:nvSpPr>
          <p:spPr>
            <a:xfrm>
              <a:off x="4320" y="0"/>
              <a:ext cx="240" cy="24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D</a:t>
              </a:r>
              <a:endParaRPr lang="en-US" altLang="zh-CN" sz="2800" dirty="0">
                <a:latin typeface="Times New Roman" panose="02020603050405020304" pitchFamily="18" charset="0"/>
                <a:ea typeface="黑体" panose="02010609060101010101" pitchFamily="49" charset="-122"/>
              </a:endParaRPr>
            </a:p>
          </p:txBody>
        </p:sp>
      </p:grpSp>
      <p:sp>
        <p:nvSpPr>
          <p:cNvPr id="17467" name="Rectangle 60">
            <a:hlinkClick r:id="rId3" action="ppaction://hlinkpres?slideindex=1&amp;slidetitle=">
              <a:snd r:embed="rId4" name="p.wav"/>
            </a:hlinkClick>
          </p:cNvPr>
          <p:cNvSpPr/>
          <p:nvPr/>
        </p:nvSpPr>
        <p:spPr>
          <a:xfrm>
            <a:off x="7932738" y="4451350"/>
            <a:ext cx="381000" cy="3810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solidFill>
                  <a:srgbClr val="FF3300"/>
                </a:solidFill>
                <a:latin typeface="Times New Roman" panose="02020603050405020304" pitchFamily="18" charset="0"/>
                <a:ea typeface="黑体" panose="02010609060101010101" pitchFamily="49" charset="-122"/>
              </a:rPr>
              <a:t>D</a:t>
            </a:r>
            <a:endParaRPr lang="en-US" altLang="zh-CN" sz="2800" dirty="0">
              <a:solidFill>
                <a:srgbClr val="FF3300"/>
              </a:solidFill>
              <a:latin typeface="Times New Roman" panose="02020603050405020304" pitchFamily="18" charset="0"/>
              <a:ea typeface="黑体" panose="02010609060101010101" pitchFamily="49" charset="-122"/>
            </a:endParaRPr>
          </a:p>
        </p:txBody>
      </p:sp>
      <p:sp>
        <p:nvSpPr>
          <p:cNvPr id="17468" name="Rectangle 61">
            <a:hlinkClick r:id="rId3" action="ppaction://hlinkpres?slideindex=1&amp;slidetitle=">
              <a:snd r:embed="rId4" name="p.wav"/>
            </a:hlinkClick>
          </p:cNvPr>
          <p:cNvSpPr/>
          <p:nvPr/>
        </p:nvSpPr>
        <p:spPr>
          <a:xfrm>
            <a:off x="4732338" y="1479550"/>
            <a:ext cx="381000" cy="381000"/>
          </a:xfrm>
          <a:prstGeom prst="rect">
            <a:avLst/>
          </a:prstGeom>
          <a:solidFill>
            <a:schemeClr val="hlink"/>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en-US" altLang="zh-CN" sz="2800" dirty="0">
                <a:solidFill>
                  <a:srgbClr val="FF3300"/>
                </a:solidFill>
                <a:latin typeface="Times New Roman" panose="02020603050405020304" pitchFamily="18" charset="0"/>
                <a:ea typeface="黑体" panose="02010609060101010101" pitchFamily="49" charset="-122"/>
              </a:rPr>
              <a:t>B</a:t>
            </a:r>
            <a:endParaRPr lang="en-US" altLang="zh-CN" sz="2800" dirty="0">
              <a:solidFill>
                <a:srgbClr val="FF3300"/>
              </a:solidFill>
              <a:latin typeface="Times New Roman" panose="02020603050405020304" pitchFamily="18" charset="0"/>
              <a:ea typeface="黑体" panose="02010609060101010101" pitchFamily="49" charset="-122"/>
            </a:endParaRPr>
          </a:p>
        </p:txBody>
      </p:sp>
      <p:sp>
        <p:nvSpPr>
          <p:cNvPr id="24588" name="矩形 80"/>
          <p:cNvSpPr/>
          <p:nvPr/>
        </p:nvSpPr>
        <p:spPr>
          <a:xfrm>
            <a:off x="107950" y="44450"/>
            <a:ext cx="1206500" cy="3968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itchFamily="2" charset="-122"/>
              </a:rPr>
              <a:t>当堂练习</a:t>
            </a:r>
            <a:endParaRPr lang="zh-CN" altLang="en-US" sz="2000" dirty="0">
              <a:solidFill>
                <a:srgbClr val="228B8B"/>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7468"/>
                                        </p:tgtEl>
                                        <p:attrNameLst>
                                          <p:attrName>style.visibility</p:attrName>
                                        </p:attrNameLst>
                                      </p:cBhvr>
                                      <p:to>
                                        <p:strVal val="visible"/>
                                      </p:to>
                                    </p:set>
                                    <p:anim calcmode="lin" valueType="num">
                                      <p:cBhvr>
                                        <p:cTn id="13" dur="500" fill="hold"/>
                                        <p:tgtEl>
                                          <p:spTgt spid="17468"/>
                                        </p:tgtEl>
                                        <p:attrNameLst>
                                          <p:attrName>ppt_x</p:attrName>
                                        </p:attrNameLst>
                                      </p:cBhvr>
                                      <p:tavLst>
                                        <p:tav tm="0">
                                          <p:val>
                                            <p:strVal val="1+#ppt_w/2"/>
                                          </p:val>
                                        </p:tav>
                                        <p:tav tm="100000">
                                          <p:val>
                                            <p:strVal val="#ppt_x"/>
                                          </p:val>
                                        </p:tav>
                                      </p:tavLst>
                                    </p:anim>
                                    <p:anim calcmode="lin" valueType="num">
                                      <p:cBhvr>
                                        <p:cTn id="14" dur="500" fill="hold"/>
                                        <p:tgtEl>
                                          <p:spTgt spid="1746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5" name="chimes.wav"/>
                                        </p:tgtEl>
                                      </p:cMediaNode>
                                    </p:audio>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0-#ppt_w/2"/>
                                          </p:val>
                                        </p:tav>
                                        <p:tav tm="100000">
                                          <p:val>
                                            <p:strVal val="#ppt_x"/>
                                          </p:val>
                                        </p:tav>
                                      </p:tavLst>
                                    </p:anim>
                                    <p:anim calcmode="lin" valueType="num">
                                      <p:cBhvr>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7439"/>
                                        </p:tgtEl>
                                        <p:attrNameLst>
                                          <p:attrName>style.visibility</p:attrName>
                                        </p:attrNameLst>
                                      </p:cBhvr>
                                      <p:to>
                                        <p:strVal val="visible"/>
                                      </p:to>
                                    </p:set>
                                    <p:anim calcmode="lin" valueType="num">
                                      <p:cBhvr>
                                        <p:cTn id="25" dur="500" fill="hold"/>
                                        <p:tgtEl>
                                          <p:spTgt spid="17439"/>
                                        </p:tgtEl>
                                        <p:attrNameLst>
                                          <p:attrName>ppt_x</p:attrName>
                                        </p:attrNameLst>
                                      </p:cBhvr>
                                      <p:tavLst>
                                        <p:tav tm="0">
                                          <p:val>
                                            <p:strVal val="0-#ppt_w/2"/>
                                          </p:val>
                                        </p:tav>
                                        <p:tav tm="100000">
                                          <p:val>
                                            <p:strVal val="#ppt_x"/>
                                          </p:val>
                                        </p:tav>
                                      </p:tavLst>
                                    </p:anim>
                                    <p:anim calcmode="lin" valueType="num">
                                      <p:cBhvr>
                                        <p:cTn id="26" dur="500" fill="hold"/>
                                        <p:tgtEl>
                                          <p:spTgt spid="1743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6" name="type.wav"/>
                                        </p:tgtEl>
                                      </p:cMediaNode>
                                    </p:audio>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ppt_x</p:attrName>
                                        </p:attrNameLst>
                                      </p:cBhvr>
                                      <p:tavLst>
                                        <p:tav tm="0">
                                          <p:val>
                                            <p:strVal val="0-#ppt_w/2"/>
                                          </p:val>
                                        </p:tav>
                                        <p:tav tm="100000">
                                          <p:val>
                                            <p:strVal val="#ppt_x"/>
                                          </p:val>
                                        </p:tav>
                                      </p:tavLst>
                                    </p:anim>
                                    <p:anim calcmode="lin" valueType="num">
                                      <p:cBhvr>
                                        <p:cTn id="3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7453"/>
                                        </p:tgtEl>
                                        <p:attrNameLst>
                                          <p:attrName>style.visibility</p:attrName>
                                        </p:attrNameLst>
                                      </p:cBhvr>
                                      <p:to>
                                        <p:strVal val="visible"/>
                                      </p:to>
                                    </p:set>
                                    <p:anim calcmode="lin" valueType="num">
                                      <p:cBhvr>
                                        <p:cTn id="37" dur="500" fill="hold"/>
                                        <p:tgtEl>
                                          <p:spTgt spid="17453"/>
                                        </p:tgtEl>
                                        <p:attrNameLst>
                                          <p:attrName>ppt_x</p:attrName>
                                        </p:attrNameLst>
                                      </p:cBhvr>
                                      <p:tavLst>
                                        <p:tav tm="0">
                                          <p:val>
                                            <p:strVal val="1+#ppt_w/2"/>
                                          </p:val>
                                        </p:tav>
                                        <p:tav tm="100000">
                                          <p:val>
                                            <p:strVal val="#ppt_x"/>
                                          </p:val>
                                        </p:tav>
                                      </p:tavLst>
                                    </p:anim>
                                    <p:anim calcmode="lin" valueType="num">
                                      <p:cBhvr>
                                        <p:cTn id="38" dur="500" fill="hold"/>
                                        <p:tgtEl>
                                          <p:spTgt spid="1745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5" name="chimes.wav"/>
                                        </p:tgtEl>
                                      </p:cMediaNode>
                                    </p:audio>
                                  </p:sub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ppt_x</p:attrName>
                                        </p:attrNameLst>
                                      </p:cBhvr>
                                      <p:tavLst>
                                        <p:tav tm="0">
                                          <p:val>
                                            <p:strVal val="0-#ppt_w/2"/>
                                          </p:val>
                                        </p:tav>
                                        <p:tav tm="100000">
                                          <p:val>
                                            <p:strVal val="#ppt_x"/>
                                          </p:val>
                                        </p:tav>
                                      </p:tavLst>
                                    </p:anim>
                                    <p:anim calcmode="lin" valueType="num">
                                      <p:cBhvr>
                                        <p:cTn id="4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8" fill="hold" grpId="0" nodeType="clickEffect">
                                  <p:stCondLst>
                                    <p:cond delay="0"/>
                                  </p:stCondLst>
                                  <p:childTnLst>
                                    <p:set>
                                      <p:cBhvr>
                                        <p:cTn id="48" dur="1" fill="hold">
                                          <p:stCondLst>
                                            <p:cond delay="0"/>
                                          </p:stCondLst>
                                        </p:cTn>
                                        <p:tgtEl>
                                          <p:spTgt spid="17467"/>
                                        </p:tgtEl>
                                        <p:attrNameLst>
                                          <p:attrName>style.visibility</p:attrName>
                                        </p:attrNameLst>
                                      </p:cBhvr>
                                      <p:to>
                                        <p:strVal val="visible"/>
                                      </p:to>
                                    </p:set>
                                    <p:animEffect transition="in" filter="slide(fromLeft)">
                                      <p:cBhvr>
                                        <p:cTn id="49" dur="500"/>
                                        <p:tgtEl>
                                          <p:spTgt spid="17467"/>
                                        </p:tgtEl>
                                      </p:cBhvr>
                                    </p:animEffect>
                                  </p:childTnLst>
                                  <p:subTnLst>
                                    <p:cmd type="evt" cmd="onstopaudio">
                                      <p:cBhvr>
                                        <p:cTn display="0" masterRel="sameClick">
                                          <p:stCondLst>
                                            <p:cond evt="begin" delay="0">
                                              <p:tn val="47"/>
                                            </p:cond>
                                          </p:stCondLst>
                                        </p:cTn>
                                        <p:tgtEl>
                                          <p:sldTgt/>
                                        </p:tgtEl>
                                      </p:cBhvr>
                                    </p:cmd>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39" grpId="0" bldLvl="0" animBg="1"/>
      <p:bldP spid="17453" grpId="0" bldLvl="0" animBg="1"/>
      <p:bldP spid="17467" grpId="0" bldLvl="0" animBg="1"/>
      <p:bldP spid="17468"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85" name="文本框 126984"/>
          <p:cNvSpPr txBox="1"/>
          <p:nvPr/>
        </p:nvSpPr>
        <p:spPr>
          <a:xfrm>
            <a:off x="1539875" y="2455863"/>
            <a:ext cx="6781800"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26986" name="文本框 126985"/>
          <p:cNvSpPr txBox="1"/>
          <p:nvPr/>
        </p:nvSpPr>
        <p:spPr>
          <a:xfrm>
            <a:off x="4813300" y="2455863"/>
            <a:ext cx="1300163"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x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6.</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5604" name="文本框 2"/>
          <p:cNvSpPr txBox="1"/>
          <p:nvPr/>
        </p:nvSpPr>
        <p:spPr>
          <a:xfrm>
            <a:off x="914400" y="1165225"/>
            <a:ext cx="7772400" cy="517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dirty="0">
                <a:solidFill>
                  <a:schemeClr val="hlink"/>
                </a:solidFill>
                <a:latin typeface="Times New Roman" panose="02020603050405020304" pitchFamily="18" charset="0"/>
                <a:ea typeface="黑体" panose="02010609060101010101" pitchFamily="49" charset="-122"/>
              </a:rPr>
              <a:t>2.</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解不等式组：</a:t>
            </a:r>
            <a:endParaRPr lang="zh-CN" altLang="en-US" sz="2800" dirty="0">
              <a:latin typeface="Times New Roman" panose="02020603050405020304" pitchFamily="18" charset="0"/>
              <a:ea typeface="黑体" panose="02010609060101010101" pitchFamily="49" charset="-122"/>
            </a:endParaRPr>
          </a:p>
        </p:txBody>
      </p:sp>
      <p:sp>
        <p:nvSpPr>
          <p:cNvPr id="4" name="文本框 3"/>
          <p:cNvSpPr txBox="1"/>
          <p:nvPr/>
        </p:nvSpPr>
        <p:spPr>
          <a:xfrm>
            <a:off x="1236663" y="1809750"/>
            <a:ext cx="6781800" cy="646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zh-CN" altLang="zh-CN" sz="2800" dirty="0">
                <a:solidFill>
                  <a:srgbClr val="FF0000"/>
                </a:solidFill>
                <a:latin typeface="Times New Roman" panose="02020603050405020304" pitchFamily="18" charset="0"/>
                <a:ea typeface="黑体" panose="02010609060101010101" pitchFamily="49" charset="-122"/>
              </a:rPr>
              <a:t>①，得</a:t>
            </a:r>
            <a:endParaRPr lang="zh-CN" altLang="zh-CN" sz="2800" dirty="0">
              <a:solidFill>
                <a:srgbClr val="FF0000"/>
              </a:solidFill>
              <a:latin typeface="Times New Roman" panose="02020603050405020304" pitchFamily="18" charset="0"/>
              <a:ea typeface="黑体" panose="02010609060101010101" pitchFamily="49" charset="-122"/>
            </a:endParaRPr>
          </a:p>
        </p:txBody>
      </p:sp>
      <p:grpSp>
        <p:nvGrpSpPr>
          <p:cNvPr id="25606" name="组合 126988"/>
          <p:cNvGrpSpPr/>
          <p:nvPr/>
        </p:nvGrpSpPr>
        <p:grpSpPr>
          <a:xfrm>
            <a:off x="3833813" y="915988"/>
            <a:ext cx="3698875" cy="1017587"/>
            <a:chOff x="2143" y="752"/>
            <a:chExt cx="2330" cy="641"/>
          </a:xfrm>
        </p:grpSpPr>
        <p:graphicFrame>
          <p:nvGraphicFramePr>
            <p:cNvPr id="25628" name="对象 126989"/>
            <p:cNvGraphicFramePr/>
            <p:nvPr/>
          </p:nvGraphicFramePr>
          <p:xfrm>
            <a:off x="2143" y="752"/>
            <a:ext cx="1129" cy="641"/>
          </p:xfrm>
          <a:graphic>
            <a:graphicData uri="http://schemas.openxmlformats.org/presentationml/2006/ole">
              <mc:AlternateContent xmlns:mc="http://schemas.openxmlformats.org/markup-compatibility/2006">
                <mc:Choice xmlns:v="urn:schemas-microsoft-com:vml" Requires="v">
                  <p:oleObj spid="_x0000_s3090" name="" r:id="rId1" imgW="1790700" imgH="1016000" progId="Equation.DSMT4">
                    <p:embed/>
                  </p:oleObj>
                </mc:Choice>
                <mc:Fallback>
                  <p:oleObj name="" r:id="rId1" imgW="1790700" imgH="1016000" progId="Equation.DSMT4">
                    <p:embed/>
                    <p:pic>
                      <p:nvPicPr>
                        <p:cNvPr id="0" name="图片 3089"/>
                        <p:cNvPicPr/>
                        <p:nvPr/>
                      </p:nvPicPr>
                      <p:blipFill>
                        <a:blip r:embed="rId2"/>
                        <a:stretch>
                          <a:fillRect/>
                        </a:stretch>
                      </p:blipFill>
                      <p:spPr>
                        <a:xfrm>
                          <a:off x="2143" y="752"/>
                          <a:ext cx="1129" cy="641"/>
                        </a:xfrm>
                        <a:prstGeom prst="rect">
                          <a:avLst/>
                        </a:prstGeom>
                        <a:noFill/>
                        <a:ln w="38100">
                          <a:noFill/>
                          <a:miter/>
                        </a:ln>
                      </p:spPr>
                    </p:pic>
                  </p:oleObj>
                </mc:Fallback>
              </mc:AlternateContent>
            </a:graphicData>
          </a:graphic>
        </p:graphicFrame>
        <p:sp>
          <p:nvSpPr>
            <p:cNvPr id="25629" name="矩形 126990"/>
            <p:cNvSpPr/>
            <p:nvPr/>
          </p:nvSpPr>
          <p:spPr>
            <a:xfrm>
              <a:off x="4166" y="76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①</a:t>
              </a:r>
              <a:endParaRPr lang="en-US" altLang="zh-CN" sz="2400" dirty="0">
                <a:latin typeface="Times New Roman" panose="02020603050405020304" pitchFamily="18" charset="0"/>
              </a:endParaRPr>
            </a:p>
          </p:txBody>
        </p:sp>
        <p:sp>
          <p:nvSpPr>
            <p:cNvPr id="25630" name="矩形 126991"/>
            <p:cNvSpPr/>
            <p:nvPr/>
          </p:nvSpPr>
          <p:spPr>
            <a:xfrm>
              <a:off x="4166" y="100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②</a:t>
              </a:r>
              <a:endParaRPr lang="en-US" altLang="zh-CN" sz="2400" dirty="0">
                <a:latin typeface="Times New Roman" panose="02020603050405020304" pitchFamily="18" charset="0"/>
              </a:endParaRPr>
            </a:p>
          </p:txBody>
        </p:sp>
      </p:grpSp>
      <p:sp>
        <p:nvSpPr>
          <p:cNvPr id="7" name="文本框 6"/>
          <p:cNvSpPr txBox="1"/>
          <p:nvPr/>
        </p:nvSpPr>
        <p:spPr>
          <a:xfrm>
            <a:off x="1289050" y="3101975"/>
            <a:ext cx="7686675" cy="1028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把不等式</a:t>
            </a:r>
            <a:r>
              <a:rPr lang="en-US" altLang="zh-CN" sz="2800" dirty="0">
                <a:solidFill>
                  <a:srgbClr val="FF0000"/>
                </a:solidFill>
                <a:latin typeface="Times New Roman" panose="02020603050405020304" pitchFamily="18" charset="0"/>
                <a:ea typeface="黑体" panose="02010609060101010101" pitchFamily="49" charset="-122"/>
              </a:rPr>
              <a:t>①</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的解集在数轴上表示出来，</a:t>
            </a:r>
            <a:endParaRPr lang="zh-CN" altLang="en-US" sz="2800" dirty="0">
              <a:solidFill>
                <a:srgbClr val="FF0000"/>
              </a:solidFill>
              <a:latin typeface="Times New Roman" panose="02020603050405020304" pitchFamily="18" charset="0"/>
              <a:ea typeface="黑体" panose="02010609060101010101" pitchFamily="49" charset="-122"/>
            </a:endParaRPr>
          </a:p>
          <a:p>
            <a:pPr marL="342900" lvl="0" indent="-342900">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如图：</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10" name="组合 128029"/>
          <p:cNvGrpSpPr/>
          <p:nvPr/>
        </p:nvGrpSpPr>
        <p:grpSpPr>
          <a:xfrm>
            <a:off x="2057400" y="4918075"/>
            <a:ext cx="5029200" cy="573088"/>
            <a:chOff x="1296" y="1968"/>
            <a:chExt cx="3168" cy="361"/>
          </a:xfrm>
        </p:grpSpPr>
        <p:sp>
          <p:nvSpPr>
            <p:cNvPr id="25619" name="直接连接符 128008"/>
            <p:cNvSpPr/>
            <p:nvPr/>
          </p:nvSpPr>
          <p:spPr>
            <a:xfrm>
              <a:off x="1968" y="1968"/>
              <a:ext cx="0" cy="48"/>
            </a:xfrm>
            <a:prstGeom prst="line">
              <a:avLst/>
            </a:prstGeom>
            <a:ln w="28575" cap="flat" cmpd="sng">
              <a:solidFill>
                <a:schemeClr val="accent1"/>
              </a:solidFill>
              <a:prstDash val="solid"/>
              <a:headEnd type="none" w="med" len="med"/>
              <a:tailEnd type="none" w="med" len="med"/>
            </a:ln>
          </p:spPr>
        </p:sp>
        <p:sp>
          <p:nvSpPr>
            <p:cNvPr id="25620" name="直接连接符 128009"/>
            <p:cNvSpPr/>
            <p:nvPr/>
          </p:nvSpPr>
          <p:spPr>
            <a:xfrm>
              <a:off x="3840" y="1968"/>
              <a:ext cx="0" cy="48"/>
            </a:xfrm>
            <a:prstGeom prst="line">
              <a:avLst/>
            </a:prstGeom>
            <a:ln w="28575" cap="flat" cmpd="sng">
              <a:solidFill>
                <a:schemeClr val="accent1"/>
              </a:solidFill>
              <a:prstDash val="solid"/>
              <a:headEnd type="none" w="med" len="med"/>
              <a:tailEnd type="none" w="med" len="med"/>
            </a:ln>
          </p:spPr>
        </p:sp>
        <p:grpSp>
          <p:nvGrpSpPr>
            <p:cNvPr id="25621" name="组合 128028"/>
            <p:cNvGrpSpPr/>
            <p:nvPr/>
          </p:nvGrpSpPr>
          <p:grpSpPr>
            <a:xfrm>
              <a:off x="1296" y="1977"/>
              <a:ext cx="3168" cy="352"/>
              <a:chOff x="1296" y="1968"/>
              <a:chExt cx="3168" cy="352"/>
            </a:xfrm>
          </p:grpSpPr>
          <p:sp>
            <p:nvSpPr>
              <p:cNvPr id="25622" name="直接连接符 128007"/>
              <p:cNvSpPr/>
              <p:nvPr/>
            </p:nvSpPr>
            <p:spPr>
              <a:xfrm>
                <a:off x="1296" y="2016"/>
                <a:ext cx="3168" cy="0"/>
              </a:xfrm>
              <a:prstGeom prst="line">
                <a:avLst/>
              </a:prstGeom>
              <a:ln w="38100" cap="flat" cmpd="sng">
                <a:solidFill>
                  <a:schemeClr val="tx1"/>
                </a:solidFill>
                <a:prstDash val="solid"/>
                <a:headEnd type="none" w="med" len="med"/>
                <a:tailEnd type="triangle" w="med" len="lg"/>
              </a:ln>
            </p:spPr>
          </p:sp>
          <p:sp>
            <p:nvSpPr>
              <p:cNvPr id="25623" name="直接连接符 128010"/>
              <p:cNvSpPr/>
              <p:nvPr/>
            </p:nvSpPr>
            <p:spPr>
              <a:xfrm>
                <a:off x="2880" y="1968"/>
                <a:ext cx="0" cy="48"/>
              </a:xfrm>
              <a:prstGeom prst="line">
                <a:avLst/>
              </a:prstGeom>
              <a:ln w="28575" cap="flat" cmpd="sng">
                <a:solidFill>
                  <a:schemeClr val="accent1"/>
                </a:solidFill>
                <a:prstDash val="solid"/>
                <a:headEnd type="none" w="med" len="med"/>
                <a:tailEnd type="none" w="med" len="med"/>
              </a:ln>
            </p:spPr>
          </p:sp>
          <p:grpSp>
            <p:nvGrpSpPr>
              <p:cNvPr id="25624" name="组合 128027"/>
              <p:cNvGrpSpPr/>
              <p:nvPr/>
            </p:nvGrpSpPr>
            <p:grpSpPr>
              <a:xfrm>
                <a:off x="1635" y="2019"/>
                <a:ext cx="2493" cy="301"/>
                <a:chOff x="1635" y="2547"/>
                <a:chExt cx="2493" cy="301"/>
              </a:xfrm>
            </p:grpSpPr>
            <p:sp>
              <p:nvSpPr>
                <p:cNvPr id="25625" name="文本框 128011"/>
                <p:cNvSpPr txBox="1"/>
                <p:nvPr/>
              </p:nvSpPr>
              <p:spPr>
                <a:xfrm>
                  <a:off x="2684" y="2547"/>
                  <a:ext cx="392"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3</a:t>
                  </a:r>
                  <a:endParaRPr lang="en-US" altLang="zh-CN" sz="2400" dirty="0">
                    <a:latin typeface="Times New Roman" panose="02020603050405020304" pitchFamily="18" charset="0"/>
                  </a:endParaRPr>
                </a:p>
              </p:txBody>
            </p:sp>
            <p:sp>
              <p:nvSpPr>
                <p:cNvPr id="25626" name="文本框 128012"/>
                <p:cNvSpPr txBox="1"/>
                <p:nvPr/>
              </p:nvSpPr>
              <p:spPr>
                <a:xfrm>
                  <a:off x="1635" y="2560"/>
                  <a:ext cx="588"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0</a:t>
                  </a:r>
                  <a:endParaRPr lang="en-US" altLang="zh-CN" sz="2400" dirty="0">
                    <a:latin typeface="Times New Roman" panose="02020603050405020304" pitchFamily="18" charset="0"/>
                  </a:endParaRPr>
                </a:p>
              </p:txBody>
            </p:sp>
            <p:sp>
              <p:nvSpPr>
                <p:cNvPr id="25627" name="文本框 128013"/>
                <p:cNvSpPr txBox="1"/>
                <p:nvPr/>
              </p:nvSpPr>
              <p:spPr>
                <a:xfrm>
                  <a:off x="3588" y="2560"/>
                  <a:ext cx="540"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6</a:t>
                  </a:r>
                  <a:endParaRPr lang="en-US" altLang="zh-CN" sz="2400" dirty="0">
                    <a:latin typeface="Times New Roman" panose="02020603050405020304" pitchFamily="18" charset="0"/>
                  </a:endParaRPr>
                </a:p>
              </p:txBody>
            </p:sp>
          </p:grpSp>
        </p:grpSp>
      </p:grpSp>
      <p:sp>
        <p:nvSpPr>
          <p:cNvPr id="17" name="文本框 16"/>
          <p:cNvSpPr txBox="1"/>
          <p:nvPr/>
        </p:nvSpPr>
        <p:spPr>
          <a:xfrm>
            <a:off x="1906588" y="5645150"/>
            <a:ext cx="6111875" cy="7302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因此，原不等式组的解集为</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 name="直接连接符 1"/>
          <p:cNvSpPr/>
          <p:nvPr/>
        </p:nvSpPr>
        <p:spPr>
          <a:xfrm flipV="1">
            <a:off x="3300413" y="4403725"/>
            <a:ext cx="4267200" cy="0"/>
          </a:xfrm>
          <a:prstGeom prst="line">
            <a:avLst/>
          </a:prstGeom>
          <a:ln w="38100" cap="flat" cmpd="sng">
            <a:solidFill>
              <a:srgbClr val="0099FF"/>
            </a:solidFill>
            <a:prstDash val="solid"/>
            <a:headEnd type="none" w="med" len="med"/>
            <a:tailEnd type="none" w="med" len="med"/>
          </a:ln>
        </p:spPr>
      </p:sp>
      <p:sp>
        <p:nvSpPr>
          <p:cNvPr id="3" name="直接连接符 2"/>
          <p:cNvSpPr/>
          <p:nvPr/>
        </p:nvSpPr>
        <p:spPr>
          <a:xfrm>
            <a:off x="2689225" y="4591050"/>
            <a:ext cx="3394075" cy="12700"/>
          </a:xfrm>
          <a:prstGeom prst="line">
            <a:avLst/>
          </a:prstGeom>
          <a:ln w="38100" cap="flat" cmpd="sng">
            <a:solidFill>
              <a:srgbClr val="FF33CC"/>
            </a:solidFill>
            <a:prstDash val="solid"/>
            <a:headEnd type="none" w="med" len="med"/>
            <a:tailEnd type="none" w="med" len="med"/>
          </a:ln>
        </p:spPr>
      </p:sp>
      <p:sp>
        <p:nvSpPr>
          <p:cNvPr id="6" name="椭圆 5"/>
          <p:cNvSpPr/>
          <p:nvPr/>
        </p:nvSpPr>
        <p:spPr>
          <a:xfrm flipH="1">
            <a:off x="3267075" y="4959350"/>
            <a:ext cx="76200" cy="100013"/>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sp>
        <p:nvSpPr>
          <p:cNvPr id="9" name="椭圆 8"/>
          <p:cNvSpPr/>
          <p:nvPr/>
        </p:nvSpPr>
        <p:spPr>
          <a:xfrm flipH="1">
            <a:off x="6037263" y="4959350"/>
            <a:ext cx="76200" cy="100013"/>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sp>
        <p:nvSpPr>
          <p:cNvPr id="130061" name="直接连接符 130060"/>
          <p:cNvSpPr/>
          <p:nvPr/>
        </p:nvSpPr>
        <p:spPr>
          <a:xfrm flipV="1">
            <a:off x="3300413" y="4403725"/>
            <a:ext cx="0" cy="609600"/>
          </a:xfrm>
          <a:prstGeom prst="line">
            <a:avLst/>
          </a:prstGeom>
          <a:ln w="38100" cap="flat" cmpd="sng">
            <a:solidFill>
              <a:srgbClr val="0099FF"/>
            </a:solidFill>
            <a:prstDash val="solid"/>
            <a:headEnd type="none" w="med" len="med"/>
            <a:tailEnd type="none" w="med" len="med"/>
          </a:ln>
        </p:spPr>
      </p:sp>
      <p:sp>
        <p:nvSpPr>
          <p:cNvPr id="130065" name="直接连接符 130064"/>
          <p:cNvSpPr/>
          <p:nvPr/>
        </p:nvSpPr>
        <p:spPr>
          <a:xfrm flipV="1">
            <a:off x="6075363" y="4591050"/>
            <a:ext cx="0" cy="341313"/>
          </a:xfrm>
          <a:prstGeom prst="line">
            <a:avLst/>
          </a:prstGeom>
          <a:ln w="38100" cap="flat" cmpd="sng">
            <a:solidFill>
              <a:srgbClr val="FF33CC"/>
            </a:solidFill>
            <a:prstDash val="solid"/>
            <a:headEnd type="none" w="med" len="med"/>
            <a:tailEnd type="none" w="med" len="med"/>
          </a:ln>
        </p:spPr>
      </p:sp>
      <p:graphicFrame>
        <p:nvGraphicFramePr>
          <p:cNvPr id="8" name="对象 7"/>
          <p:cNvGraphicFramePr/>
          <p:nvPr/>
        </p:nvGraphicFramePr>
        <p:xfrm>
          <a:off x="4737100" y="1809750"/>
          <a:ext cx="790575" cy="704850"/>
        </p:xfrm>
        <a:graphic>
          <a:graphicData uri="http://schemas.openxmlformats.org/presentationml/2006/ole">
            <mc:AlternateContent xmlns:mc="http://schemas.openxmlformats.org/markup-compatibility/2006">
              <mc:Choice xmlns:v="urn:schemas-microsoft-com:vml" Requires="v">
                <p:oleObj spid="_x0000_s3095" name="" r:id="rId3" imgW="864235" imgH="611505" progId="Equation.DSMT4">
                  <p:embed/>
                </p:oleObj>
              </mc:Choice>
              <mc:Fallback>
                <p:oleObj name="" r:id="rId3" imgW="864235" imgH="611505" progId="Equation.DSMT4">
                  <p:embed/>
                  <p:pic>
                    <p:nvPicPr>
                      <p:cNvPr id="0" name="图片 3094"/>
                      <p:cNvPicPr/>
                      <p:nvPr/>
                    </p:nvPicPr>
                    <p:blipFill>
                      <a:blip r:embed="rId4"/>
                      <a:stretch>
                        <a:fillRect/>
                      </a:stretch>
                    </p:blipFill>
                    <p:spPr>
                      <a:xfrm>
                        <a:off x="4737100" y="1809750"/>
                        <a:ext cx="790575" cy="704850"/>
                      </a:xfrm>
                      <a:prstGeom prst="rect">
                        <a:avLst/>
                      </a:prstGeom>
                      <a:noFill/>
                      <a:ln w="38100">
                        <a:noFill/>
                        <a:miter/>
                      </a:ln>
                    </p:spPr>
                  </p:pic>
                </p:oleObj>
              </mc:Fallback>
            </mc:AlternateContent>
          </a:graphicData>
        </a:graphic>
      </p:graphicFrame>
      <p:graphicFrame>
        <p:nvGraphicFramePr>
          <p:cNvPr id="12" name="对象 11"/>
          <p:cNvGraphicFramePr/>
          <p:nvPr/>
        </p:nvGraphicFramePr>
        <p:xfrm>
          <a:off x="3273425" y="5033963"/>
          <a:ext cx="128588" cy="454025"/>
        </p:xfrm>
        <a:graphic>
          <a:graphicData uri="http://schemas.openxmlformats.org/presentationml/2006/ole">
            <mc:AlternateContent xmlns:mc="http://schemas.openxmlformats.org/markup-compatibility/2006">
              <mc:Choice xmlns:v="urn:schemas-microsoft-com:vml" Requires="v">
                <p:oleObj spid="_x0000_s3093" name="" r:id="rId5" imgW="139700" imgH="393700" progId="Equation.DSMT4">
                  <p:embed/>
                </p:oleObj>
              </mc:Choice>
              <mc:Fallback>
                <p:oleObj name="" r:id="rId5" imgW="139700" imgH="393700" progId="Equation.DSMT4">
                  <p:embed/>
                  <p:pic>
                    <p:nvPicPr>
                      <p:cNvPr id="0" name="图片 3092"/>
                      <p:cNvPicPr/>
                      <p:nvPr/>
                    </p:nvPicPr>
                    <p:blipFill>
                      <a:blip r:embed="rId6"/>
                      <a:stretch>
                        <a:fillRect/>
                      </a:stretch>
                    </p:blipFill>
                    <p:spPr>
                      <a:xfrm>
                        <a:off x="3273425" y="5033963"/>
                        <a:ext cx="128588" cy="454025"/>
                      </a:xfrm>
                      <a:prstGeom prst="rect">
                        <a:avLst/>
                      </a:prstGeom>
                      <a:noFill/>
                      <a:ln w="38100">
                        <a:noFill/>
                        <a:miter/>
                      </a:ln>
                    </p:spPr>
                  </p:pic>
                </p:oleObj>
              </mc:Fallback>
            </mc:AlternateContent>
          </a:graphicData>
        </a:graphic>
      </p:graphicFrame>
      <p:graphicFrame>
        <p:nvGraphicFramePr>
          <p:cNvPr id="14" name="对象 13"/>
          <p:cNvGraphicFramePr/>
          <p:nvPr/>
        </p:nvGraphicFramePr>
        <p:xfrm>
          <a:off x="6264275" y="5778500"/>
          <a:ext cx="1084263" cy="596900"/>
        </p:xfrm>
        <a:graphic>
          <a:graphicData uri="http://schemas.openxmlformats.org/presentationml/2006/ole">
            <mc:AlternateContent xmlns:mc="http://schemas.openxmlformats.org/markup-compatibility/2006">
              <mc:Choice xmlns:v="urn:schemas-microsoft-com:vml" Requires="v">
                <p:oleObj spid="_x0000_s3094" name="" r:id="rId7" imgW="596900" imgH="393700" progId="Equation.DSMT4">
                  <p:embed/>
                </p:oleObj>
              </mc:Choice>
              <mc:Fallback>
                <p:oleObj name="" r:id="rId7" imgW="596900" imgH="393700" progId="Equation.DSMT4">
                  <p:embed/>
                  <p:pic>
                    <p:nvPicPr>
                      <p:cNvPr id="0" name="图片 3093"/>
                      <p:cNvPicPr/>
                      <p:nvPr/>
                    </p:nvPicPr>
                    <p:blipFill>
                      <a:blip r:embed="rId8"/>
                      <a:stretch>
                        <a:fillRect/>
                      </a:stretch>
                    </p:blipFill>
                    <p:spPr>
                      <a:xfrm>
                        <a:off x="6264275" y="5778500"/>
                        <a:ext cx="1084263" cy="596900"/>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1000"/>
                                  </p:stCondLst>
                                  <p:childTnLst>
                                    <p:set>
                                      <p:cBhvr>
                                        <p:cTn id="15" dur="1" fill="hold">
                                          <p:stCondLst>
                                            <p:cond delay="0"/>
                                          </p:stCondLst>
                                        </p:cTn>
                                        <p:tgtEl>
                                          <p:spTgt spid="12698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1000"/>
                                  </p:stCondLst>
                                  <p:childTnLst>
                                    <p:set>
                                      <p:cBhvr>
                                        <p:cTn id="19" dur="1" fill="hold">
                                          <p:stCondLst>
                                            <p:cond delay="0"/>
                                          </p:stCondLst>
                                        </p:cTn>
                                        <p:tgtEl>
                                          <p:spTgt spid="12698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childTnLst>
                                </p:cTn>
                              </p:par>
                            </p:childTnLst>
                          </p:cTn>
                        </p:par>
                        <p:par>
                          <p:cTn id="24" fill="hold">
                            <p:stCondLst>
                              <p:cond delay="0"/>
                            </p:stCondLst>
                            <p:childTnLst>
                              <p:par>
                                <p:cTn id="25" presetID="22" presetClass="entr" presetSubtype="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500"/>
                            </p:stCondLst>
                            <p:childTnLst>
                              <p:par>
                                <p:cTn id="29" presetID="1"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par>
                          <p:cTn id="31" fill="hold">
                            <p:stCondLst>
                              <p:cond delay="500"/>
                            </p:stCondLst>
                            <p:childTnLst>
                              <p:par>
                                <p:cTn id="32" presetID="22" presetClass="entr" presetSubtype="8"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childTnLst>
                          </p:cTn>
                        </p:par>
                        <p:par>
                          <p:cTn id="35" fill="hold">
                            <p:stCondLst>
                              <p:cond delay="1000"/>
                            </p:stCondLst>
                            <p:childTnLst>
                              <p:par>
                                <p:cTn id="36" presetID="1" presetClass="entr" presetSubtype="0"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childTnLst>
                                </p:cTn>
                              </p:par>
                            </p:childTnLst>
                          </p:cTn>
                        </p:par>
                        <p:par>
                          <p:cTn id="38" fill="hold">
                            <p:stCondLst>
                              <p:cond delay="1000"/>
                            </p:stCondLst>
                            <p:childTnLst>
                              <p:par>
                                <p:cTn id="39" presetID="22" presetClass="entr" presetSubtype="8"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wipe(left)">
                                      <p:cBhvr>
                                        <p:cTn id="41" dur="500"/>
                                        <p:tgtEl>
                                          <p:spTgt spid="3"/>
                                        </p:tgtEl>
                                      </p:cBhvr>
                                    </p:animEffect>
                                  </p:childTnLst>
                                </p:cTn>
                              </p:par>
                            </p:childTnLst>
                          </p:cTn>
                        </p:par>
                        <p:par>
                          <p:cTn id="42" fill="hold">
                            <p:stCondLst>
                              <p:cond delay="1500"/>
                            </p:stCondLst>
                            <p:childTnLst>
                              <p:par>
                                <p:cTn id="43" presetID="22" presetClass="entr" presetSubtype="4" fill="hold" nodeType="afterEffect">
                                  <p:stCondLst>
                                    <p:cond delay="0"/>
                                  </p:stCondLst>
                                  <p:childTnLst>
                                    <p:set>
                                      <p:cBhvr>
                                        <p:cTn id="44" dur="1" fill="hold">
                                          <p:stCondLst>
                                            <p:cond delay="0"/>
                                          </p:stCondLst>
                                        </p:cTn>
                                        <p:tgtEl>
                                          <p:spTgt spid="130061"/>
                                        </p:tgtEl>
                                        <p:attrNameLst>
                                          <p:attrName>style.visibility</p:attrName>
                                        </p:attrNameLst>
                                      </p:cBhvr>
                                      <p:to>
                                        <p:strVal val="visible"/>
                                      </p:to>
                                    </p:set>
                                    <p:animEffect transition="in" filter="wipe(down)">
                                      <p:cBhvr>
                                        <p:cTn id="45" dur="500"/>
                                        <p:tgtEl>
                                          <p:spTgt spid="130061"/>
                                        </p:tgtEl>
                                      </p:cBhvr>
                                    </p:animEffect>
                                  </p:childTnLst>
                                </p:cTn>
                              </p:par>
                            </p:childTnLst>
                          </p:cTn>
                        </p:par>
                        <p:par>
                          <p:cTn id="46" fill="hold">
                            <p:stCondLst>
                              <p:cond delay="2000"/>
                            </p:stCondLst>
                            <p:childTnLst>
                              <p:par>
                                <p:cTn id="47" presetID="22" presetClass="entr" presetSubtype="4" fill="hold" nodeType="afterEffect">
                                  <p:stCondLst>
                                    <p:cond delay="0"/>
                                  </p:stCondLst>
                                  <p:childTnLst>
                                    <p:set>
                                      <p:cBhvr>
                                        <p:cTn id="48" dur="1" fill="hold">
                                          <p:stCondLst>
                                            <p:cond delay="0"/>
                                          </p:stCondLst>
                                        </p:cTn>
                                        <p:tgtEl>
                                          <p:spTgt spid="130065"/>
                                        </p:tgtEl>
                                        <p:attrNameLst>
                                          <p:attrName>style.visibility</p:attrName>
                                        </p:attrNameLst>
                                      </p:cBhvr>
                                      <p:to>
                                        <p:strVal val="visible"/>
                                      </p:to>
                                    </p:set>
                                    <p:animEffect transition="in" filter="wipe(down)">
                                      <p:cBhvr>
                                        <p:cTn id="49" dur="500"/>
                                        <p:tgtEl>
                                          <p:spTgt spid="130065"/>
                                        </p:tgtEl>
                                      </p:cBhvr>
                                    </p:animEffect>
                                  </p:childTnLst>
                                </p:cTn>
                              </p:par>
                              <p:par>
                                <p:cTn id="50" presetID="3" presetClass="entr" presetSubtype="1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linds(horizontal)">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par>
                                <p:cTn id="57" presetID="3" presetClass="entr" presetSubtype="10"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blinds(horizontal)">
                                      <p:cBhvr>
                                        <p:cTn id="5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5" grpId="0"/>
      <p:bldP spid="126986" grpId="0"/>
      <p:bldP spid="4" grpId="0"/>
      <p:bldP spid="7"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85" name="文本框 126984"/>
          <p:cNvSpPr txBox="1"/>
          <p:nvPr/>
        </p:nvSpPr>
        <p:spPr>
          <a:xfrm>
            <a:off x="1325563" y="2611438"/>
            <a:ext cx="6781800"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26986" name="文本框 126985"/>
          <p:cNvSpPr txBox="1"/>
          <p:nvPr/>
        </p:nvSpPr>
        <p:spPr>
          <a:xfrm>
            <a:off x="114300" y="3068638"/>
            <a:ext cx="6781800"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                                   x </a:t>
            </a:r>
            <a:r>
              <a:rPr lang="en-US" altLang="zh-CN" sz="2800" dirty="0">
                <a:solidFill>
                  <a:srgbClr val="FF0000"/>
                </a:solidFill>
                <a:latin typeface="Times New Roman" panose="02020603050405020304" pitchFamily="18" charset="0"/>
                <a:ea typeface="微软雅黑" panose="020B0503020204020204" charset="-122"/>
              </a:rPr>
              <a:t>&gt;</a:t>
            </a:r>
            <a:r>
              <a:rPr lang="en-US" altLang="en-US" sz="2800" dirty="0">
                <a:solidFill>
                  <a:srgbClr val="FF0000"/>
                </a:solidFill>
                <a:latin typeface="Times New Roman" panose="02020603050405020304" pitchFamily="18" charset="0"/>
                <a:ea typeface="黑体" panose="02010609060101010101" pitchFamily="49" charset="-122"/>
              </a:rPr>
              <a:t>4</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6628" name="文本框 2"/>
          <p:cNvSpPr txBox="1"/>
          <p:nvPr/>
        </p:nvSpPr>
        <p:spPr>
          <a:xfrm>
            <a:off x="685800" y="976313"/>
            <a:ext cx="7772400" cy="517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800" dirty="0">
                <a:solidFill>
                  <a:schemeClr val="hlink"/>
                </a:solidFill>
                <a:latin typeface="Times New Roman" panose="02020603050405020304" pitchFamily="18" charset="0"/>
                <a:ea typeface="黑体" panose="02010609060101010101" pitchFamily="49" charset="-122"/>
              </a:rPr>
              <a:t>3.</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解不等式组：</a:t>
            </a:r>
            <a:endParaRPr lang="zh-CN" altLang="en-US" sz="2800" dirty="0">
              <a:latin typeface="Times New Roman" panose="02020603050405020304" pitchFamily="18" charset="0"/>
              <a:ea typeface="黑体" panose="02010609060101010101" pitchFamily="49" charset="-122"/>
            </a:endParaRPr>
          </a:p>
        </p:txBody>
      </p:sp>
      <p:sp>
        <p:nvSpPr>
          <p:cNvPr id="4" name="文本框 3"/>
          <p:cNvSpPr txBox="1"/>
          <p:nvPr/>
        </p:nvSpPr>
        <p:spPr>
          <a:xfrm>
            <a:off x="1181100" y="1620838"/>
            <a:ext cx="6781800"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解不等式</a:t>
            </a:r>
            <a:r>
              <a:rPr lang="zh-CN" altLang="zh-CN" sz="2800" dirty="0">
                <a:solidFill>
                  <a:srgbClr val="FF0000"/>
                </a:solidFill>
                <a:latin typeface="Times New Roman" panose="02020603050405020304" pitchFamily="18" charset="0"/>
                <a:ea typeface="黑体" panose="02010609060101010101" pitchFamily="49" charset="-122"/>
              </a:rPr>
              <a:t>①，得</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5" name="文本框 4"/>
          <p:cNvSpPr txBox="1"/>
          <p:nvPr/>
        </p:nvSpPr>
        <p:spPr>
          <a:xfrm>
            <a:off x="1181100" y="2078038"/>
            <a:ext cx="6781800"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x </a:t>
            </a:r>
            <a:r>
              <a:rPr lang="en-US" altLang="zh-CN" sz="2800" dirty="0">
                <a:solidFill>
                  <a:srgbClr val="FF0000"/>
                </a:solidFill>
                <a:latin typeface="Times New Roman" panose="02020603050405020304" pitchFamily="18" charset="0"/>
                <a:ea typeface="微软雅黑" panose="020B0503020204020204" charset="-122"/>
              </a:rPr>
              <a:t>&gt;</a:t>
            </a: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8" name="组合 126988"/>
          <p:cNvGrpSpPr/>
          <p:nvPr/>
        </p:nvGrpSpPr>
        <p:grpSpPr>
          <a:xfrm>
            <a:off x="3638550" y="752475"/>
            <a:ext cx="3838575" cy="890588"/>
            <a:chOff x="2055" y="768"/>
            <a:chExt cx="2418" cy="561"/>
          </a:xfrm>
        </p:grpSpPr>
        <p:graphicFrame>
          <p:nvGraphicFramePr>
            <p:cNvPr id="26650" name="对象 126989"/>
            <p:cNvGraphicFramePr/>
            <p:nvPr/>
          </p:nvGraphicFramePr>
          <p:xfrm>
            <a:off x="2055" y="816"/>
            <a:ext cx="1305" cy="513"/>
          </p:xfrm>
          <a:graphic>
            <a:graphicData uri="http://schemas.openxmlformats.org/presentationml/2006/ole">
              <mc:AlternateContent xmlns:mc="http://schemas.openxmlformats.org/markup-compatibility/2006">
                <mc:Choice xmlns:v="urn:schemas-microsoft-com:vml" Requires="v">
                  <p:oleObj spid="_x0000_s3096" name="" r:id="rId1" imgW="2070100" imgH="812800" progId="Equation.DSMT4">
                    <p:embed/>
                  </p:oleObj>
                </mc:Choice>
                <mc:Fallback>
                  <p:oleObj name="" r:id="rId1" imgW="2070100" imgH="812800" progId="Equation.DSMT4">
                    <p:embed/>
                    <p:pic>
                      <p:nvPicPr>
                        <p:cNvPr id="0" name="图片 3095"/>
                        <p:cNvPicPr/>
                        <p:nvPr/>
                      </p:nvPicPr>
                      <p:blipFill>
                        <a:blip r:embed="rId2"/>
                        <a:stretch>
                          <a:fillRect/>
                        </a:stretch>
                      </p:blipFill>
                      <p:spPr>
                        <a:xfrm>
                          <a:off x="2055" y="816"/>
                          <a:ext cx="1305" cy="513"/>
                        </a:xfrm>
                        <a:prstGeom prst="rect">
                          <a:avLst/>
                        </a:prstGeom>
                        <a:noFill/>
                        <a:ln w="38100">
                          <a:noFill/>
                          <a:miter/>
                        </a:ln>
                      </p:spPr>
                    </p:pic>
                  </p:oleObj>
                </mc:Fallback>
              </mc:AlternateContent>
            </a:graphicData>
          </a:graphic>
        </p:graphicFrame>
        <p:sp>
          <p:nvSpPr>
            <p:cNvPr id="26651" name="矩形 126990"/>
            <p:cNvSpPr/>
            <p:nvPr/>
          </p:nvSpPr>
          <p:spPr>
            <a:xfrm>
              <a:off x="4166" y="76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①</a:t>
              </a:r>
              <a:endParaRPr lang="en-US" altLang="zh-CN" sz="2400" dirty="0">
                <a:latin typeface="Times New Roman" panose="02020603050405020304" pitchFamily="18" charset="0"/>
              </a:endParaRPr>
            </a:p>
          </p:txBody>
        </p:sp>
        <p:sp>
          <p:nvSpPr>
            <p:cNvPr id="26652" name="矩形 126991"/>
            <p:cNvSpPr/>
            <p:nvPr/>
          </p:nvSpPr>
          <p:spPr>
            <a:xfrm>
              <a:off x="4166" y="1008"/>
              <a:ext cx="307" cy="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②</a:t>
              </a:r>
              <a:endParaRPr lang="en-US" altLang="zh-CN" sz="2400" dirty="0">
                <a:latin typeface="Times New Roman" panose="02020603050405020304" pitchFamily="18" charset="0"/>
              </a:endParaRPr>
            </a:p>
          </p:txBody>
        </p:sp>
      </p:grpSp>
      <p:sp>
        <p:nvSpPr>
          <p:cNvPr id="7" name="文本框 6"/>
          <p:cNvSpPr txBox="1"/>
          <p:nvPr/>
        </p:nvSpPr>
        <p:spPr>
          <a:xfrm>
            <a:off x="776288" y="3541713"/>
            <a:ext cx="7550150" cy="1030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把不等式</a:t>
            </a:r>
            <a:r>
              <a:rPr lang="en-US" altLang="zh-CN" sz="2800" dirty="0">
                <a:solidFill>
                  <a:srgbClr val="FF0000"/>
                </a:solidFill>
                <a:latin typeface="Times New Roman" panose="02020603050405020304" pitchFamily="18" charset="0"/>
                <a:ea typeface="黑体" panose="02010609060101010101" pitchFamily="49" charset="-122"/>
              </a:rPr>
              <a:t>①</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的解集在数轴上表示出来，如图：</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nvGrpSpPr>
          <p:cNvPr id="10" name="组合 128029"/>
          <p:cNvGrpSpPr/>
          <p:nvPr/>
        </p:nvGrpSpPr>
        <p:grpSpPr>
          <a:xfrm>
            <a:off x="2001838" y="4729163"/>
            <a:ext cx="5029200" cy="573087"/>
            <a:chOff x="1296" y="1968"/>
            <a:chExt cx="3168" cy="361"/>
          </a:xfrm>
        </p:grpSpPr>
        <p:sp>
          <p:nvSpPr>
            <p:cNvPr id="26641" name="直接连接符 128008"/>
            <p:cNvSpPr/>
            <p:nvPr/>
          </p:nvSpPr>
          <p:spPr>
            <a:xfrm>
              <a:off x="1968" y="1968"/>
              <a:ext cx="0" cy="48"/>
            </a:xfrm>
            <a:prstGeom prst="line">
              <a:avLst/>
            </a:prstGeom>
            <a:ln w="28575" cap="flat" cmpd="sng">
              <a:solidFill>
                <a:schemeClr val="accent1"/>
              </a:solidFill>
              <a:prstDash val="solid"/>
              <a:headEnd type="none" w="med" len="med"/>
              <a:tailEnd type="none" w="med" len="med"/>
            </a:ln>
          </p:spPr>
        </p:sp>
        <p:sp>
          <p:nvSpPr>
            <p:cNvPr id="26642" name="直接连接符 128009"/>
            <p:cNvSpPr/>
            <p:nvPr/>
          </p:nvSpPr>
          <p:spPr>
            <a:xfrm>
              <a:off x="3840" y="1968"/>
              <a:ext cx="0" cy="48"/>
            </a:xfrm>
            <a:prstGeom prst="line">
              <a:avLst/>
            </a:prstGeom>
            <a:ln w="28575" cap="flat" cmpd="sng">
              <a:solidFill>
                <a:schemeClr val="accent1"/>
              </a:solidFill>
              <a:prstDash val="solid"/>
              <a:headEnd type="none" w="med" len="med"/>
              <a:tailEnd type="none" w="med" len="med"/>
            </a:ln>
          </p:spPr>
        </p:sp>
        <p:grpSp>
          <p:nvGrpSpPr>
            <p:cNvPr id="26643" name="组合 128028"/>
            <p:cNvGrpSpPr/>
            <p:nvPr/>
          </p:nvGrpSpPr>
          <p:grpSpPr>
            <a:xfrm>
              <a:off x="1296" y="1977"/>
              <a:ext cx="3168" cy="352"/>
              <a:chOff x="1296" y="1968"/>
              <a:chExt cx="3168" cy="352"/>
            </a:xfrm>
          </p:grpSpPr>
          <p:sp>
            <p:nvSpPr>
              <p:cNvPr id="26644" name="直接连接符 128007"/>
              <p:cNvSpPr/>
              <p:nvPr/>
            </p:nvSpPr>
            <p:spPr>
              <a:xfrm>
                <a:off x="1296" y="2016"/>
                <a:ext cx="3168" cy="0"/>
              </a:xfrm>
              <a:prstGeom prst="line">
                <a:avLst/>
              </a:prstGeom>
              <a:ln w="38100" cap="flat" cmpd="sng">
                <a:solidFill>
                  <a:schemeClr val="tx1"/>
                </a:solidFill>
                <a:prstDash val="solid"/>
                <a:headEnd type="none" w="med" len="med"/>
                <a:tailEnd type="triangle" w="med" len="lg"/>
              </a:ln>
            </p:spPr>
          </p:sp>
          <p:sp>
            <p:nvSpPr>
              <p:cNvPr id="26645" name="直接连接符 128010"/>
              <p:cNvSpPr/>
              <p:nvPr/>
            </p:nvSpPr>
            <p:spPr>
              <a:xfrm>
                <a:off x="2880" y="1968"/>
                <a:ext cx="0" cy="48"/>
              </a:xfrm>
              <a:prstGeom prst="line">
                <a:avLst/>
              </a:prstGeom>
              <a:ln w="28575" cap="flat" cmpd="sng">
                <a:solidFill>
                  <a:schemeClr val="accent1"/>
                </a:solidFill>
                <a:prstDash val="solid"/>
                <a:headEnd type="none" w="med" len="med"/>
                <a:tailEnd type="none" w="med" len="med"/>
              </a:ln>
            </p:spPr>
          </p:sp>
          <p:grpSp>
            <p:nvGrpSpPr>
              <p:cNvPr id="26646" name="组合 128027"/>
              <p:cNvGrpSpPr/>
              <p:nvPr/>
            </p:nvGrpSpPr>
            <p:grpSpPr>
              <a:xfrm>
                <a:off x="1635" y="2019"/>
                <a:ext cx="2493" cy="301"/>
                <a:chOff x="1635" y="2547"/>
                <a:chExt cx="2493" cy="301"/>
              </a:xfrm>
            </p:grpSpPr>
            <p:sp>
              <p:nvSpPr>
                <p:cNvPr id="26647" name="文本框 128011"/>
                <p:cNvSpPr txBox="1"/>
                <p:nvPr/>
              </p:nvSpPr>
              <p:spPr>
                <a:xfrm>
                  <a:off x="2684" y="2547"/>
                  <a:ext cx="392"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2</a:t>
                  </a:r>
                  <a:endParaRPr lang="en-US" altLang="zh-CN" sz="2400" dirty="0">
                    <a:latin typeface="Times New Roman" panose="02020603050405020304" pitchFamily="18" charset="0"/>
                  </a:endParaRPr>
                </a:p>
              </p:txBody>
            </p:sp>
            <p:sp>
              <p:nvSpPr>
                <p:cNvPr id="26648" name="文本框 128012"/>
                <p:cNvSpPr txBox="1"/>
                <p:nvPr/>
              </p:nvSpPr>
              <p:spPr>
                <a:xfrm>
                  <a:off x="1635" y="2560"/>
                  <a:ext cx="588"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0</a:t>
                  </a:r>
                  <a:endParaRPr lang="en-US" altLang="zh-CN" sz="2400" dirty="0">
                    <a:latin typeface="Times New Roman" panose="02020603050405020304" pitchFamily="18" charset="0"/>
                  </a:endParaRPr>
                </a:p>
              </p:txBody>
            </p:sp>
            <p:sp>
              <p:nvSpPr>
                <p:cNvPr id="26649" name="文本框 128013"/>
                <p:cNvSpPr txBox="1"/>
                <p:nvPr/>
              </p:nvSpPr>
              <p:spPr>
                <a:xfrm>
                  <a:off x="3588" y="2560"/>
                  <a:ext cx="540" cy="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0"/>
                    </a:spcBef>
                    <a:buFont typeface="Arial" panose="020B0604020202020204" pitchFamily="34" charset="0"/>
                    <a:buNone/>
                  </a:pPr>
                  <a:r>
                    <a:rPr lang="en-US" altLang="zh-CN" sz="2400" dirty="0">
                      <a:latin typeface="Times New Roman" panose="02020603050405020304" pitchFamily="18" charset="0"/>
                    </a:rPr>
                    <a:t>4</a:t>
                  </a:r>
                  <a:endParaRPr lang="en-US" altLang="zh-CN" sz="2400" dirty="0">
                    <a:latin typeface="Times New Roman" panose="02020603050405020304" pitchFamily="18" charset="0"/>
                  </a:endParaRPr>
                </a:p>
              </p:txBody>
            </p:sp>
          </p:grpSp>
        </p:grpSp>
      </p:grpSp>
      <p:sp>
        <p:nvSpPr>
          <p:cNvPr id="17" name="文本框 16"/>
          <p:cNvSpPr txBox="1"/>
          <p:nvPr/>
        </p:nvSpPr>
        <p:spPr>
          <a:xfrm>
            <a:off x="685800" y="5002213"/>
            <a:ext cx="7869238" cy="13716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zh-CN" altLang="zh-CN" sz="2800" dirty="0">
                <a:solidFill>
                  <a:srgbClr val="FF0000"/>
                </a:solidFill>
                <a:latin typeface="Times New Roman" panose="02020603050405020304" pitchFamily="18" charset="0"/>
                <a:ea typeface="黑体" panose="02010609060101010101" pitchFamily="49" charset="-122"/>
              </a:rPr>
              <a:t>由图可知，不等式①</a:t>
            </a:r>
            <a:r>
              <a:rPr lang="zh-CN" altLang="en-US" sz="2800" dirty="0">
                <a:solidFill>
                  <a:srgbClr val="FF0000"/>
                </a:solidFill>
                <a:latin typeface="Times New Roman" panose="02020603050405020304" pitchFamily="18" charset="0"/>
                <a:ea typeface="黑体" panose="02010609060101010101" pitchFamily="49" charset="-122"/>
              </a:rPr>
              <a:t>、</a:t>
            </a:r>
            <a:r>
              <a:rPr lang="zh-CN" altLang="zh-CN" sz="2800" dirty="0">
                <a:solidFill>
                  <a:srgbClr val="FF0000"/>
                </a:solidFill>
                <a:latin typeface="Times New Roman" panose="02020603050405020304" pitchFamily="18" charset="0"/>
                <a:ea typeface="黑体" panose="02010609060101010101" pitchFamily="49" charset="-122"/>
              </a:rPr>
              <a:t>②的解集的公共部分就是</a:t>
            </a:r>
            <a:r>
              <a:rPr lang="en-US" altLang="zh-CN" sz="2800" i="1" dirty="0">
                <a:solidFill>
                  <a:srgbClr val="FF0000"/>
                </a:solidFill>
                <a:latin typeface="Times New Roman" panose="02020603050405020304" pitchFamily="18" charset="0"/>
                <a:ea typeface="黑体" panose="02010609060101010101" pitchFamily="49" charset="-122"/>
              </a:rPr>
              <a:t>x </a:t>
            </a:r>
            <a:r>
              <a:rPr lang="en-US" altLang="zh-CN" sz="2800" dirty="0">
                <a:solidFill>
                  <a:srgbClr val="FF0000"/>
                </a:solidFill>
                <a:latin typeface="Times New Roman" panose="02020603050405020304" pitchFamily="18" charset="0"/>
                <a:ea typeface="微软雅黑" panose="020B0503020204020204" charset="-122"/>
              </a:rPr>
              <a:t>&gt;</a:t>
            </a:r>
            <a:r>
              <a:rPr lang="en-US" altLang="en-US" sz="2800" dirty="0">
                <a:solidFill>
                  <a:srgbClr val="FF0000"/>
                </a:solidFill>
                <a:latin typeface="Times New Roman" panose="02020603050405020304" pitchFamily="18" charset="0"/>
                <a:ea typeface="黑体" panose="02010609060101010101" pitchFamily="49" charset="-122"/>
              </a:rPr>
              <a:t>4</a:t>
            </a:r>
            <a:r>
              <a:rPr lang="zh-CN" altLang="en-US" sz="2800" dirty="0">
                <a:solidFill>
                  <a:srgbClr val="FF0000"/>
                </a:solidFill>
                <a:latin typeface="Times New Roman" panose="02020603050405020304" pitchFamily="18" charset="0"/>
                <a:ea typeface="黑体" panose="02010609060101010101" pitchFamily="49" charset="-122"/>
              </a:rPr>
              <a:t>，所以这个不等式组的解集是</a:t>
            </a:r>
            <a:r>
              <a:rPr lang="en-US" altLang="zh-CN" sz="2800" i="1" dirty="0">
                <a:solidFill>
                  <a:srgbClr val="FF0000"/>
                </a:solidFill>
                <a:latin typeface="Times New Roman" panose="02020603050405020304" pitchFamily="18" charset="0"/>
                <a:ea typeface="黑体" panose="02010609060101010101" pitchFamily="49" charset="-122"/>
              </a:rPr>
              <a:t>x </a:t>
            </a:r>
            <a:r>
              <a:rPr lang="en-US" altLang="zh-CN" sz="2800" dirty="0">
                <a:solidFill>
                  <a:srgbClr val="FF0000"/>
                </a:solidFill>
                <a:latin typeface="Times New Roman" panose="02020603050405020304" pitchFamily="18" charset="0"/>
                <a:ea typeface="微软雅黑" panose="020B0503020204020204" charset="-122"/>
              </a:rPr>
              <a:t>&gt;</a:t>
            </a:r>
            <a:r>
              <a:rPr lang="en-US" altLang="en-US" sz="2800" dirty="0">
                <a:solidFill>
                  <a:srgbClr val="FF0000"/>
                </a:solidFill>
                <a:latin typeface="Times New Roman" panose="02020603050405020304" pitchFamily="18" charset="0"/>
                <a:ea typeface="黑体" panose="02010609060101010101" pitchFamily="49" charset="-122"/>
              </a:rPr>
              <a:t>4</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 name="直接连接符 1"/>
          <p:cNvSpPr/>
          <p:nvPr/>
        </p:nvSpPr>
        <p:spPr>
          <a:xfrm flipV="1">
            <a:off x="4516438" y="4214813"/>
            <a:ext cx="4267200" cy="0"/>
          </a:xfrm>
          <a:prstGeom prst="line">
            <a:avLst/>
          </a:prstGeom>
          <a:ln w="38100" cap="flat" cmpd="sng">
            <a:solidFill>
              <a:srgbClr val="0099FF"/>
            </a:solidFill>
            <a:prstDash val="solid"/>
            <a:headEnd type="none" w="med" len="med"/>
            <a:tailEnd type="none" w="med" len="med"/>
          </a:ln>
        </p:spPr>
      </p:sp>
      <p:sp>
        <p:nvSpPr>
          <p:cNvPr id="3" name="直接连接符 2"/>
          <p:cNvSpPr/>
          <p:nvPr/>
        </p:nvSpPr>
        <p:spPr>
          <a:xfrm flipV="1">
            <a:off x="6000750" y="4414838"/>
            <a:ext cx="1828800" cy="0"/>
          </a:xfrm>
          <a:prstGeom prst="line">
            <a:avLst/>
          </a:prstGeom>
          <a:ln w="38100" cap="flat" cmpd="sng">
            <a:solidFill>
              <a:srgbClr val="FF33CC"/>
            </a:solidFill>
            <a:prstDash val="solid"/>
            <a:headEnd type="none" w="med" len="med"/>
            <a:tailEnd type="none" w="med" len="med"/>
          </a:ln>
        </p:spPr>
      </p:sp>
      <p:sp>
        <p:nvSpPr>
          <p:cNvPr id="6" name="椭圆 5"/>
          <p:cNvSpPr/>
          <p:nvPr/>
        </p:nvSpPr>
        <p:spPr>
          <a:xfrm flipH="1">
            <a:off x="4497388" y="4770438"/>
            <a:ext cx="76200" cy="100012"/>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sp>
        <p:nvSpPr>
          <p:cNvPr id="9" name="椭圆 8"/>
          <p:cNvSpPr/>
          <p:nvPr/>
        </p:nvSpPr>
        <p:spPr>
          <a:xfrm flipH="1">
            <a:off x="5981700" y="4770438"/>
            <a:ext cx="76200" cy="100012"/>
          </a:xfrm>
          <a:prstGeom prst="ellipse">
            <a:avLst/>
          </a:prstGeom>
          <a:noFill/>
          <a:ln w="19050" cap="flat" cmpd="sng">
            <a:solidFill>
              <a:srgbClr val="FF0000"/>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400" dirty="0"/>
          </a:p>
        </p:txBody>
      </p:sp>
      <p:sp>
        <p:nvSpPr>
          <p:cNvPr id="130061" name="直接连接符 130060"/>
          <p:cNvSpPr/>
          <p:nvPr/>
        </p:nvSpPr>
        <p:spPr>
          <a:xfrm flipV="1">
            <a:off x="4516438" y="4214813"/>
            <a:ext cx="0" cy="609600"/>
          </a:xfrm>
          <a:prstGeom prst="line">
            <a:avLst/>
          </a:prstGeom>
          <a:ln w="38100" cap="flat" cmpd="sng">
            <a:solidFill>
              <a:srgbClr val="0099FF"/>
            </a:solidFill>
            <a:prstDash val="solid"/>
            <a:headEnd type="none" w="med" len="med"/>
            <a:tailEnd type="none" w="med" len="med"/>
          </a:ln>
        </p:spPr>
      </p:sp>
      <p:sp>
        <p:nvSpPr>
          <p:cNvPr id="130065" name="直接连接符 130064"/>
          <p:cNvSpPr/>
          <p:nvPr/>
        </p:nvSpPr>
        <p:spPr>
          <a:xfrm flipV="1">
            <a:off x="6019800" y="4402138"/>
            <a:ext cx="0" cy="341312"/>
          </a:xfrm>
          <a:prstGeom prst="line">
            <a:avLst/>
          </a:prstGeom>
          <a:ln w="38100" cap="flat" cmpd="sng">
            <a:solidFill>
              <a:srgbClr val="FF33CC"/>
            </a:solidFill>
            <a:prstDash val="solid"/>
            <a:headEnd type="none" w="med" len="med"/>
            <a:tailEnd type="none" w="med" len="med"/>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100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1000"/>
                                  </p:stCondLst>
                                  <p:childTnLst>
                                    <p:set>
                                      <p:cBhvr>
                                        <p:cTn id="19" dur="1" fill="hold">
                                          <p:stCondLst>
                                            <p:cond delay="0"/>
                                          </p:stCondLst>
                                        </p:cTn>
                                        <p:tgtEl>
                                          <p:spTgt spid="12698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1000"/>
                                  </p:stCondLst>
                                  <p:childTnLst>
                                    <p:set>
                                      <p:cBhvr>
                                        <p:cTn id="23" dur="1" fill="hold">
                                          <p:stCondLst>
                                            <p:cond delay="0"/>
                                          </p:stCondLst>
                                        </p:cTn>
                                        <p:tgtEl>
                                          <p:spTgt spid="12698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par>
                          <p:cTn id="28" fill="hold">
                            <p:stCondLst>
                              <p:cond delay="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500"/>
                            </p:stCondLst>
                            <p:childTnLst>
                              <p:par>
                                <p:cTn id="33" presetID="1"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par>
                          <p:cTn id="35" fill="hold">
                            <p:stCondLst>
                              <p:cond delay="500"/>
                            </p:stCondLst>
                            <p:childTnLst>
                              <p:par>
                                <p:cTn id="36" presetID="22" presetClass="entr" presetSubtype="8"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left)">
                                      <p:cBhvr>
                                        <p:cTn id="38" dur="500"/>
                                        <p:tgtEl>
                                          <p:spTgt spid="2"/>
                                        </p:tgtEl>
                                      </p:cBhvr>
                                    </p:animEffect>
                                  </p:childTnLst>
                                </p:cTn>
                              </p:par>
                            </p:childTnLst>
                          </p:cTn>
                        </p:par>
                        <p:par>
                          <p:cTn id="39" fill="hold">
                            <p:stCondLst>
                              <p:cond delay="1000"/>
                            </p:stCondLst>
                            <p:childTnLst>
                              <p:par>
                                <p:cTn id="40" presetID="1" presetClass="entr" presetSubtype="0"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wipe(left)">
                                      <p:cBhvr>
                                        <p:cTn id="45" dur="500"/>
                                        <p:tgtEl>
                                          <p:spTgt spid="3"/>
                                        </p:tgtEl>
                                      </p:cBhvr>
                                    </p:animEffect>
                                  </p:childTnLst>
                                </p:cTn>
                              </p:par>
                            </p:childTnLst>
                          </p:cTn>
                        </p:par>
                        <p:par>
                          <p:cTn id="46" fill="hold">
                            <p:stCondLst>
                              <p:cond delay="1500"/>
                            </p:stCondLst>
                            <p:childTnLst>
                              <p:par>
                                <p:cTn id="47" presetID="22" presetClass="entr" presetSubtype="4" fill="hold" nodeType="afterEffect">
                                  <p:stCondLst>
                                    <p:cond delay="0"/>
                                  </p:stCondLst>
                                  <p:childTnLst>
                                    <p:set>
                                      <p:cBhvr>
                                        <p:cTn id="48" dur="1" fill="hold">
                                          <p:stCondLst>
                                            <p:cond delay="0"/>
                                          </p:stCondLst>
                                        </p:cTn>
                                        <p:tgtEl>
                                          <p:spTgt spid="130061"/>
                                        </p:tgtEl>
                                        <p:attrNameLst>
                                          <p:attrName>style.visibility</p:attrName>
                                        </p:attrNameLst>
                                      </p:cBhvr>
                                      <p:to>
                                        <p:strVal val="visible"/>
                                      </p:to>
                                    </p:set>
                                    <p:animEffect transition="in" filter="wipe(down)">
                                      <p:cBhvr>
                                        <p:cTn id="49" dur="500"/>
                                        <p:tgtEl>
                                          <p:spTgt spid="130061"/>
                                        </p:tgtEl>
                                      </p:cBhvr>
                                    </p:animEffect>
                                  </p:childTnLst>
                                </p:cTn>
                              </p:par>
                            </p:childTnLst>
                          </p:cTn>
                        </p:par>
                        <p:par>
                          <p:cTn id="50" fill="hold">
                            <p:stCondLst>
                              <p:cond delay="2000"/>
                            </p:stCondLst>
                            <p:childTnLst>
                              <p:par>
                                <p:cTn id="51" presetID="22" presetClass="entr" presetSubtype="4" fill="hold" nodeType="afterEffect">
                                  <p:stCondLst>
                                    <p:cond delay="0"/>
                                  </p:stCondLst>
                                  <p:childTnLst>
                                    <p:set>
                                      <p:cBhvr>
                                        <p:cTn id="52" dur="1" fill="hold">
                                          <p:stCondLst>
                                            <p:cond delay="0"/>
                                          </p:stCondLst>
                                        </p:cTn>
                                        <p:tgtEl>
                                          <p:spTgt spid="130065"/>
                                        </p:tgtEl>
                                        <p:attrNameLst>
                                          <p:attrName>style.visibility</p:attrName>
                                        </p:attrNameLst>
                                      </p:cBhvr>
                                      <p:to>
                                        <p:strVal val="visible"/>
                                      </p:to>
                                    </p:set>
                                    <p:animEffect transition="in" filter="wipe(down)">
                                      <p:cBhvr>
                                        <p:cTn id="53" dur="500"/>
                                        <p:tgtEl>
                                          <p:spTgt spid="130065"/>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5" grpId="0"/>
      <p:bldP spid="126986" grpId="0"/>
      <p:bldP spid="4" grpId="0"/>
      <p:bldP spid="5" grpId="0"/>
      <p:bldP spid="7" grpId="0"/>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文本框 99"/>
          <p:cNvSpPr txBox="1"/>
          <p:nvPr/>
        </p:nvSpPr>
        <p:spPr>
          <a:xfrm>
            <a:off x="681038" y="620713"/>
            <a:ext cx="7831137" cy="22256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266700" eaLnBrk="1" hangingPunct="1">
              <a:spcBef>
                <a:spcPct val="0"/>
              </a:spcBef>
              <a:buFont typeface="Arial" panose="020B0604020202020204" pitchFamily="34" charset="0"/>
              <a:buNone/>
            </a:pPr>
            <a:r>
              <a:rPr lang="en-US" altLang="en-US" sz="2800" dirty="0">
                <a:solidFill>
                  <a:srgbClr val="269999"/>
                </a:solidFill>
                <a:latin typeface="Times New Roman" panose="02020603050405020304" pitchFamily="18" charset="0"/>
                <a:ea typeface="黑体" panose="02010609060101010101" pitchFamily="49" charset="-122"/>
              </a:rPr>
              <a:t>4.</a:t>
            </a:r>
            <a:r>
              <a:rPr lang="en-US" altLang="zh-CN" sz="2800" dirty="0">
                <a:latin typeface="Times New Roman" panose="02020603050405020304" pitchFamily="18" charset="0"/>
                <a:ea typeface="黑体" panose="02010609060101010101" pitchFamily="49" charset="-122"/>
              </a:rPr>
              <a:t> </a:t>
            </a: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取哪些整数值时，不等式</a:t>
            </a:r>
            <a:endParaRPr lang="zh-CN" altLang="en-US" sz="2800" dirty="0">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a:t>
            </a:r>
            <a:r>
              <a:rPr lang="en-US" altLang="zh-CN" sz="2800" dirty="0">
                <a:latin typeface="黑体" panose="02010609060101010101" pitchFamily="49" charset="-122"/>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x</a:t>
            </a:r>
            <a:r>
              <a:rPr lang="en-US" altLang="zh-CN" sz="2800" dirty="0">
                <a:latin typeface="黑体" panose="02010609060101010101" pitchFamily="49" charset="-122"/>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0</a:t>
            </a:r>
            <a:endParaRPr lang="en-US" altLang="zh-CN" sz="2800" dirty="0">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与</a:t>
            </a:r>
            <a:endParaRPr lang="zh-CN" altLang="en-US" sz="2800" dirty="0">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都成立？</a:t>
            </a:r>
            <a:endParaRPr lang="zh-CN" altLang="en-US" sz="2800" dirty="0">
              <a:latin typeface="Times New Roman" panose="02020603050405020304" pitchFamily="18" charset="0"/>
              <a:ea typeface="黑体" panose="02010609060101010101" pitchFamily="49" charset="-122"/>
            </a:endParaRPr>
          </a:p>
        </p:txBody>
      </p:sp>
      <p:graphicFrame>
        <p:nvGraphicFramePr>
          <p:cNvPr id="27651" name="对象 3">
            <a:hlinkClick r:id="" action="ppaction://ole?verb="/>
          </p:cNvPr>
          <p:cNvGraphicFramePr>
            <a:graphicFrameLocks noChangeAspect="1"/>
          </p:cNvGraphicFramePr>
          <p:nvPr/>
        </p:nvGraphicFramePr>
        <p:xfrm>
          <a:off x="3305175" y="1814513"/>
          <a:ext cx="2108200" cy="779462"/>
        </p:xfrm>
        <a:graphic>
          <a:graphicData uri="http://schemas.openxmlformats.org/presentationml/2006/ole">
            <mc:AlternateContent xmlns:mc="http://schemas.openxmlformats.org/markup-compatibility/2006">
              <mc:Choice xmlns:v="urn:schemas-microsoft-com:vml" Requires="v">
                <p:oleObj spid="_x0000_s3091" name="" r:id="rId1" imgW="1066800" imgH="393700" progId="Equation.KSEE3">
                  <p:embed/>
                </p:oleObj>
              </mc:Choice>
              <mc:Fallback>
                <p:oleObj name="" r:id="rId1" imgW="1066800" imgH="393700" progId="Equation.KSEE3">
                  <p:embed/>
                  <p:pic>
                    <p:nvPicPr>
                      <p:cNvPr id="0" name="图片 3090"/>
                      <p:cNvPicPr/>
                      <p:nvPr/>
                    </p:nvPicPr>
                    <p:blipFill>
                      <a:blip r:embed="rId2"/>
                      <a:stretch>
                        <a:fillRect/>
                      </a:stretch>
                    </p:blipFill>
                    <p:spPr>
                      <a:xfrm>
                        <a:off x="3305175" y="1814513"/>
                        <a:ext cx="2108200" cy="779462"/>
                      </a:xfrm>
                      <a:prstGeom prst="rect">
                        <a:avLst/>
                      </a:prstGeom>
                      <a:noFill/>
                      <a:ln w="38100">
                        <a:noFill/>
                        <a:miter/>
                      </a:ln>
                    </p:spPr>
                  </p:pic>
                </p:oleObj>
              </mc:Fallback>
            </mc:AlternateContent>
          </a:graphicData>
        </a:graphic>
      </p:graphicFrame>
      <p:sp>
        <p:nvSpPr>
          <p:cNvPr id="5" name="文本框 4"/>
          <p:cNvSpPr txBox="1"/>
          <p:nvPr/>
        </p:nvSpPr>
        <p:spPr>
          <a:xfrm>
            <a:off x="776288" y="2916238"/>
            <a:ext cx="7962900" cy="35385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26670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解：由题意可得不等式组</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①</a:t>
            </a:r>
            <a:r>
              <a:rPr lang="zh-CN" altLang="en-US" sz="2800" dirty="0">
                <a:solidFill>
                  <a:srgbClr val="FF0000"/>
                </a:solidFill>
                <a:latin typeface="Times New Roman" panose="02020603050405020304" pitchFamily="18" charset="0"/>
                <a:ea typeface="黑体" panose="02010609060101010101" pitchFamily="49" charset="-122"/>
              </a:rPr>
              <a:t>，得</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3.</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故此不等式组的解集为－</a:t>
            </a:r>
            <a:r>
              <a:rPr lang="en-US" altLang="zh-CN" sz="2800"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可取的整数</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值为－</a:t>
            </a:r>
            <a:r>
              <a:rPr lang="en-US" altLang="zh-CN" sz="2800" dirty="0">
                <a:solidFill>
                  <a:srgbClr val="FF0000"/>
                </a:solidFill>
                <a:latin typeface="Times New Roman" panose="02020603050405020304" pitchFamily="18" charset="0"/>
                <a:ea typeface="黑体" panose="02010609060101010101" pitchFamily="49" charset="-122"/>
              </a:rPr>
              <a:t>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1</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0</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1</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6" name="对象 5">
            <a:hlinkClick r:id="" action="ppaction://ole?verb="/>
          </p:cNvPr>
          <p:cNvGraphicFramePr>
            <a:graphicFrameLocks noChangeAspect="1"/>
          </p:cNvGraphicFramePr>
          <p:nvPr/>
        </p:nvGraphicFramePr>
        <p:xfrm>
          <a:off x="3370263" y="3368675"/>
          <a:ext cx="2271712" cy="1311275"/>
        </p:xfrm>
        <a:graphic>
          <a:graphicData uri="http://schemas.openxmlformats.org/presentationml/2006/ole">
            <mc:AlternateContent xmlns:mc="http://schemas.openxmlformats.org/markup-compatibility/2006">
              <mc:Choice xmlns:v="urn:schemas-microsoft-com:vml" Requires="v">
                <p:oleObj spid="_x0000_s3092" name="" r:id="rId3" imgW="1143000" imgH="660400" progId="Equation.KSEE3">
                  <p:embed/>
                </p:oleObj>
              </mc:Choice>
              <mc:Fallback>
                <p:oleObj name="" r:id="rId3" imgW="1143000" imgH="660400" progId="Equation.KSEE3">
                  <p:embed/>
                  <p:pic>
                    <p:nvPicPr>
                      <p:cNvPr id="0" name="图片 3091"/>
                      <p:cNvPicPr/>
                      <p:nvPr/>
                    </p:nvPicPr>
                    <p:blipFill>
                      <a:blip r:embed="rId4"/>
                      <a:stretch>
                        <a:fillRect/>
                      </a:stretch>
                    </p:blipFill>
                    <p:spPr>
                      <a:xfrm>
                        <a:off x="3370263" y="3368675"/>
                        <a:ext cx="2271712" cy="1311275"/>
                      </a:xfrm>
                      <a:prstGeom prst="rect">
                        <a:avLst/>
                      </a:prstGeom>
                      <a:noFill/>
                      <a:ln w="38100">
                        <a:noFill/>
                        <a:miter/>
                      </a:ln>
                    </p:spPr>
                  </p:pic>
                </p:oleObj>
              </mc:Fallback>
            </mc:AlternateContent>
          </a:graphicData>
        </a:graphic>
      </p:graphicFrame>
      <p:sp>
        <p:nvSpPr>
          <p:cNvPr id="7" name="文本框 6"/>
          <p:cNvSpPr txBox="1"/>
          <p:nvPr/>
        </p:nvSpPr>
        <p:spPr>
          <a:xfrm>
            <a:off x="5816600" y="3203575"/>
            <a:ext cx="412750" cy="13335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70000"/>
              </a:lnSpc>
              <a:spcBef>
                <a:spcPct val="0"/>
              </a:spcBef>
              <a:buFont typeface="Arial" panose="020B0604020202020204" pitchFamily="34" charset="0"/>
              <a:buNone/>
            </a:pPr>
            <a:r>
              <a:rPr lang="en-US" altLang="zh-CN" sz="2400" dirty="0">
                <a:latin typeface="Times New Roman" panose="02020603050405020304" pitchFamily="18" charset="0"/>
                <a:ea typeface="黑体" panose="02010609060101010101" pitchFamily="49" charset="-122"/>
                <a:sym typeface="宋体" panose="02010600030101010101" pitchFamily="2" charset="-122"/>
              </a:rPr>
              <a:t>①</a:t>
            </a:r>
            <a:endParaRPr lang="en-US" altLang="zh-CN" sz="2400" dirty="0">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170000"/>
              </a:lnSpc>
              <a:spcBef>
                <a:spcPct val="0"/>
              </a:spcBef>
              <a:buFont typeface="Arial" panose="020B0604020202020204" pitchFamily="34" charset="0"/>
              <a:buNone/>
            </a:pPr>
            <a:r>
              <a:rPr lang="en-US" altLang="zh-CN" sz="2400" dirty="0">
                <a:latin typeface="Times New Roman" panose="02020603050405020304" pitchFamily="18" charset="0"/>
                <a:ea typeface="黑体" panose="02010609060101010101" pitchFamily="49" charset="-122"/>
                <a:sym typeface="宋体" panose="02010600030101010101" pitchFamily="2" charset="-122"/>
              </a:rPr>
              <a:t>②</a:t>
            </a: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xEl>
                                              <p:charRg st="0" end="7"/>
                                            </p:txEl>
                                          </p:spTgt>
                                        </p:tgtEl>
                                        <p:attrNameLst>
                                          <p:attrName>style.visibility</p:attrName>
                                        </p:attrNameLst>
                                      </p:cBhvr>
                                      <p:to>
                                        <p:strVal val="visible"/>
                                      </p:to>
                                    </p:set>
                                    <p:anim calcmode="lin" valueType="num">
                                      <p:cBhvr>
                                        <p:cTn id="7" dur="500"/>
                                        <p:tgtEl>
                                          <p:spTgt spid="5">
                                            <p:txEl>
                                              <p:charRg st="0" end="7"/>
                                            </p:txEl>
                                          </p:spTgt>
                                        </p:tgtEl>
                                        <p:attrNameLst>
                                          <p:attrName>ppt_y</p:attrName>
                                        </p:attrNameLst>
                                      </p:cBhvr>
                                      <p:tavLst>
                                        <p:tav tm="0">
                                          <p:val>
                                            <p:strVal val="#ppt_y+#ppt_h*1.125000"/>
                                          </p:val>
                                        </p:tav>
                                        <p:tav tm="100000">
                                          <p:val>
                                            <p:strVal val="#ppt_y"/>
                                          </p:val>
                                        </p:tav>
                                      </p:tavLst>
                                    </p:anim>
                                    <p:animEffect transition="in" filter="wipe(up)">
                                      <p:cBhvr>
                                        <p:cTn id="8" dur="500"/>
                                        <p:tgtEl>
                                          <p:spTgt spid="5">
                                            <p:txEl>
                                              <p:charRg st="0" end="7"/>
                                            </p:txEl>
                                          </p:spTgt>
                                        </p:tgtEl>
                                      </p:cBhvr>
                                    </p:animEffect>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5">
                                            <p:txEl>
                                              <p:charRg st="10" end="22"/>
                                            </p:txEl>
                                          </p:spTgt>
                                        </p:tgtEl>
                                        <p:attrNameLst>
                                          <p:attrName>style.visibility</p:attrName>
                                        </p:attrNameLst>
                                      </p:cBhvr>
                                      <p:to>
                                        <p:strVal val="visible"/>
                                      </p:to>
                                    </p:set>
                                    <p:anim calcmode="lin" valueType="num">
                                      <p:cBhvr>
                                        <p:cTn id="21" dur="500"/>
                                        <p:tgtEl>
                                          <p:spTgt spid="5">
                                            <p:txEl>
                                              <p:charRg st="10" end="22"/>
                                            </p:txEl>
                                          </p:spTgt>
                                        </p:tgtEl>
                                        <p:attrNameLst>
                                          <p:attrName>ppt_y</p:attrName>
                                        </p:attrNameLst>
                                      </p:cBhvr>
                                      <p:tavLst>
                                        <p:tav tm="0">
                                          <p:val>
                                            <p:strVal val="#ppt_y+#ppt_h*1.125000"/>
                                          </p:val>
                                        </p:tav>
                                        <p:tav tm="100000">
                                          <p:val>
                                            <p:strVal val="#ppt_y"/>
                                          </p:val>
                                        </p:tav>
                                      </p:tavLst>
                                    </p:anim>
                                    <p:animEffect transition="in" filter="wipe(up)">
                                      <p:cBhvr>
                                        <p:cTn id="22" dur="500"/>
                                        <p:tgtEl>
                                          <p:spTgt spid="5">
                                            <p:txEl>
                                              <p:charRg st="10" end="2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charRg st="22" end="35"/>
                                            </p:txEl>
                                          </p:spTgt>
                                        </p:tgtEl>
                                        <p:attrNameLst>
                                          <p:attrName>style.visibility</p:attrName>
                                        </p:attrNameLst>
                                      </p:cBhvr>
                                      <p:to>
                                        <p:strVal val="visible"/>
                                      </p:to>
                                    </p:set>
                                    <p:anim calcmode="lin" valueType="num">
                                      <p:cBhvr>
                                        <p:cTn id="27" dur="500"/>
                                        <p:tgtEl>
                                          <p:spTgt spid="5">
                                            <p:txEl>
                                              <p:charRg st="22" end="35"/>
                                            </p:txEl>
                                          </p:spTgt>
                                        </p:tgtEl>
                                        <p:attrNameLst>
                                          <p:attrName>ppt_y</p:attrName>
                                        </p:attrNameLst>
                                      </p:cBhvr>
                                      <p:tavLst>
                                        <p:tav tm="0">
                                          <p:val>
                                            <p:strVal val="#ppt_y+#ppt_h*1.125000"/>
                                          </p:val>
                                        </p:tav>
                                        <p:tav tm="100000">
                                          <p:val>
                                            <p:strVal val="#ppt_y"/>
                                          </p:val>
                                        </p:tav>
                                      </p:tavLst>
                                    </p:anim>
                                    <p:animEffect transition="in" filter="wipe(up)">
                                      <p:cBhvr>
                                        <p:cTn id="28" dur="500"/>
                                        <p:tgtEl>
                                          <p:spTgt spid="5">
                                            <p:txEl>
                                              <p:charRg st="22" end="3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5">
                                            <p:txEl>
                                              <p:charRg st="35" end="59"/>
                                            </p:txEl>
                                          </p:spTgt>
                                        </p:tgtEl>
                                        <p:attrNameLst>
                                          <p:attrName>style.visibility</p:attrName>
                                        </p:attrNameLst>
                                      </p:cBhvr>
                                      <p:to>
                                        <p:strVal val="visible"/>
                                      </p:to>
                                    </p:set>
                                    <p:anim calcmode="lin" valueType="num">
                                      <p:cBhvr>
                                        <p:cTn id="33" dur="500"/>
                                        <p:tgtEl>
                                          <p:spTgt spid="5">
                                            <p:txEl>
                                              <p:charRg st="35" end="59"/>
                                            </p:txEl>
                                          </p:spTgt>
                                        </p:tgtEl>
                                        <p:attrNameLst>
                                          <p:attrName>ppt_y</p:attrName>
                                        </p:attrNameLst>
                                      </p:cBhvr>
                                      <p:tavLst>
                                        <p:tav tm="0">
                                          <p:val>
                                            <p:strVal val="#ppt_y+#ppt_h*1.125000"/>
                                          </p:val>
                                        </p:tav>
                                        <p:tav tm="100000">
                                          <p:val>
                                            <p:strVal val="#ppt_y"/>
                                          </p:val>
                                        </p:tav>
                                      </p:tavLst>
                                    </p:anim>
                                    <p:animEffect transition="in" filter="wipe(up)">
                                      <p:cBhvr>
                                        <p:cTn id="34" dur="500"/>
                                        <p:tgtEl>
                                          <p:spTgt spid="5">
                                            <p:txEl>
                                              <p:charRg st="35" end="59"/>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4" fill="hold" nodeType="clickEffect">
                                  <p:stCondLst>
                                    <p:cond delay="0"/>
                                  </p:stCondLst>
                                  <p:childTnLst>
                                    <p:set>
                                      <p:cBhvr>
                                        <p:cTn id="38" dur="1" fill="hold">
                                          <p:stCondLst>
                                            <p:cond delay="0"/>
                                          </p:stCondLst>
                                        </p:cTn>
                                        <p:tgtEl>
                                          <p:spTgt spid="5">
                                            <p:txEl>
                                              <p:charRg st="59" end="74"/>
                                            </p:txEl>
                                          </p:spTgt>
                                        </p:tgtEl>
                                        <p:attrNameLst>
                                          <p:attrName>style.visibility</p:attrName>
                                        </p:attrNameLst>
                                      </p:cBhvr>
                                      <p:to>
                                        <p:strVal val="visible"/>
                                      </p:to>
                                    </p:set>
                                    <p:anim calcmode="lin" valueType="num">
                                      <p:cBhvr>
                                        <p:cTn id="39" dur="500"/>
                                        <p:tgtEl>
                                          <p:spTgt spid="5">
                                            <p:txEl>
                                              <p:charRg st="59" end="74"/>
                                            </p:txEl>
                                          </p:spTgt>
                                        </p:tgtEl>
                                        <p:attrNameLst>
                                          <p:attrName>ppt_y</p:attrName>
                                        </p:attrNameLst>
                                      </p:cBhvr>
                                      <p:tavLst>
                                        <p:tav tm="0">
                                          <p:val>
                                            <p:strVal val="#ppt_y+#ppt_h*1.125000"/>
                                          </p:val>
                                        </p:tav>
                                        <p:tav tm="100000">
                                          <p:val>
                                            <p:strVal val="#ppt_y"/>
                                          </p:val>
                                        </p:tav>
                                      </p:tavLst>
                                    </p:anim>
                                    <p:animEffect transition="in" filter="wipe(up)">
                                      <p:cBhvr>
                                        <p:cTn id="40" dur="500"/>
                                        <p:tgtEl>
                                          <p:spTgt spid="5">
                                            <p:txEl>
                                              <p:charRg st="59" end="7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文本框 2"/>
          <p:cNvSpPr txBox="1"/>
          <p:nvPr/>
        </p:nvSpPr>
        <p:spPr>
          <a:xfrm>
            <a:off x="579438" y="571500"/>
            <a:ext cx="8185150" cy="16271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20000"/>
              </a:lnSpc>
              <a:spcBef>
                <a:spcPct val="0"/>
              </a:spcBef>
              <a:buFont typeface="Arial" panose="020B0604020202020204" pitchFamily="34" charset="0"/>
              <a:buNone/>
            </a:pPr>
            <a:r>
              <a:rPr lang="en-US" altLang="zh-CN" sz="2800" b="1" dirty="0">
                <a:latin typeface="Times New Roman" panose="02020603050405020304" pitchFamily="18" charset="0"/>
                <a:ea typeface="黑体" panose="02010609060101010101" pitchFamily="49" charset="-122"/>
              </a:rPr>
              <a:t>5.</a:t>
            </a:r>
            <a:r>
              <a:rPr lang="zh-CN" altLang="en-US" sz="2800" dirty="0">
                <a:latin typeface="黑体" panose="02010609060101010101" pitchFamily="49" charset="-122"/>
                <a:ea typeface="黑体" panose="02010609060101010101" pitchFamily="49" charset="-122"/>
              </a:rPr>
              <a:t>把一篮苹果分给几个学生，若每人分</a:t>
            </a:r>
            <a:r>
              <a:rPr lang="en-US" altLang="zh-CN" sz="2800" b="1" dirty="0">
                <a:latin typeface="Times New Roman" panose="02020603050405020304" pitchFamily="18" charset="0"/>
                <a:ea typeface="黑体" panose="02010609060101010101" pitchFamily="49" charset="-122"/>
              </a:rPr>
              <a:t>4</a:t>
            </a:r>
            <a:r>
              <a:rPr lang="zh-CN" altLang="en-US" sz="2800" dirty="0">
                <a:latin typeface="黑体" panose="02010609060101010101" pitchFamily="49" charset="-122"/>
                <a:ea typeface="黑体" panose="02010609060101010101" pitchFamily="49" charset="-122"/>
              </a:rPr>
              <a:t>个，则剩余</a:t>
            </a:r>
            <a:endParaRPr lang="zh-CN" altLang="en-US" sz="2800" dirty="0">
              <a:latin typeface="黑体" panose="02010609060101010101" pitchFamily="49" charset="-122"/>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  </a:t>
            </a:r>
            <a:r>
              <a:rPr lang="en-US" altLang="zh-CN" sz="2800" b="1" dirty="0">
                <a:latin typeface="Times New Roman" panose="02020603050405020304" pitchFamily="18" charset="0"/>
                <a:ea typeface="黑体" panose="02010609060101010101" pitchFamily="49" charset="-122"/>
              </a:rPr>
              <a:t>3</a:t>
            </a:r>
            <a:r>
              <a:rPr lang="zh-CN" altLang="en-US" sz="2800" dirty="0">
                <a:latin typeface="黑体" panose="02010609060101010101" pitchFamily="49" charset="-122"/>
                <a:ea typeface="黑体" panose="02010609060101010101" pitchFamily="49" charset="-122"/>
              </a:rPr>
              <a:t>个；若每人分</a:t>
            </a:r>
            <a:r>
              <a:rPr lang="en-US" altLang="zh-CN" sz="2800" b="1" dirty="0">
                <a:latin typeface="Times New Roman" panose="02020603050405020304" pitchFamily="18" charset="0"/>
                <a:ea typeface="黑体" panose="02010609060101010101" pitchFamily="49" charset="-122"/>
              </a:rPr>
              <a:t>6</a:t>
            </a:r>
            <a:r>
              <a:rPr lang="zh-CN" altLang="en-US" sz="2800" dirty="0">
                <a:latin typeface="黑体" panose="02010609060101010101" pitchFamily="49" charset="-122"/>
                <a:ea typeface="黑体" panose="02010609060101010101" pitchFamily="49" charset="-122"/>
              </a:rPr>
              <a:t>个，则最后一个学生最多分</a:t>
            </a:r>
            <a:r>
              <a:rPr lang="en-US" altLang="zh-CN" sz="2800" b="1" dirty="0">
                <a:latin typeface="Times New Roman" panose="02020603050405020304" pitchFamily="18" charset="0"/>
                <a:ea typeface="黑体" panose="02010609060101010101" pitchFamily="49" charset="-122"/>
              </a:rPr>
              <a:t>2</a:t>
            </a:r>
            <a:r>
              <a:rPr lang="zh-CN" altLang="en-US" sz="2800" dirty="0">
                <a:latin typeface="黑体" panose="02010609060101010101" pitchFamily="49" charset="-122"/>
                <a:ea typeface="黑体" panose="02010609060101010101" pitchFamily="49" charset="-122"/>
              </a:rPr>
              <a:t>个，</a:t>
            </a:r>
            <a:endParaRPr lang="zh-CN" altLang="en-US" sz="2800" dirty="0">
              <a:latin typeface="黑体" panose="02010609060101010101" pitchFamily="49" charset="-122"/>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  求学生人数和苹果分别是多少？</a:t>
            </a:r>
            <a:endParaRPr lang="zh-CN" altLang="en-US" sz="2800" dirty="0">
              <a:latin typeface="黑体" panose="02010609060101010101" pitchFamily="49" charset="-122"/>
              <a:ea typeface="黑体" panose="02010609060101010101" pitchFamily="49" charset="-122"/>
            </a:endParaRPr>
          </a:p>
        </p:txBody>
      </p:sp>
      <p:sp>
        <p:nvSpPr>
          <p:cNvPr id="5" name="文本框 4"/>
          <p:cNvSpPr txBox="1"/>
          <p:nvPr/>
        </p:nvSpPr>
        <p:spPr>
          <a:xfrm>
            <a:off x="436563" y="2546350"/>
            <a:ext cx="7869237"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8081F"/>
                </a:solidFill>
                <a:latin typeface="黑体" panose="02010609060101010101" pitchFamily="49" charset="-122"/>
                <a:ea typeface="黑体" panose="02010609060101010101" pitchFamily="49" charset="-122"/>
              </a:rPr>
              <a:t>解：设学生有</a:t>
            </a:r>
            <a:r>
              <a:rPr lang="en-US" altLang="zh-CN" sz="2800" i="1" dirty="0">
                <a:solidFill>
                  <a:srgbClr val="F8081F"/>
                </a:solidFill>
                <a:latin typeface="Times New Roman" panose="02020603050405020304" pitchFamily="18" charset="0"/>
                <a:ea typeface="黑体" panose="02010609060101010101" pitchFamily="49" charset="-122"/>
              </a:rPr>
              <a:t>x</a:t>
            </a:r>
            <a:r>
              <a:rPr lang="zh-CN" altLang="zh-CN" sz="2800" dirty="0">
                <a:solidFill>
                  <a:srgbClr val="F8081F"/>
                </a:solidFill>
                <a:latin typeface="黑体" panose="02010609060101010101" pitchFamily="49" charset="-122"/>
                <a:ea typeface="黑体" panose="02010609060101010101" pitchFamily="49" charset="-122"/>
              </a:rPr>
              <a:t>个</a:t>
            </a:r>
            <a:r>
              <a:rPr lang="en-US" altLang="zh-CN" sz="2800" dirty="0">
                <a:solidFill>
                  <a:srgbClr val="F8081F"/>
                </a:solidFill>
                <a:latin typeface="黑体" panose="02010609060101010101" pitchFamily="49" charset="-122"/>
                <a:ea typeface="黑体" panose="02010609060101010101" pitchFamily="49" charset="-122"/>
              </a:rPr>
              <a:t>,</a:t>
            </a:r>
            <a:r>
              <a:rPr lang="zh-CN" altLang="zh-CN" sz="2800" dirty="0">
                <a:solidFill>
                  <a:srgbClr val="F8081F"/>
                </a:solidFill>
                <a:latin typeface="黑体" panose="02010609060101010101" pitchFamily="49" charset="-122"/>
                <a:ea typeface="黑体" panose="02010609060101010101" pitchFamily="49" charset="-122"/>
              </a:rPr>
              <a:t>则苹果有</a:t>
            </a:r>
            <a:r>
              <a:rPr lang="en-US" altLang="zh-CN" sz="2800" dirty="0">
                <a:solidFill>
                  <a:srgbClr val="F8081F"/>
                </a:solidFill>
                <a:latin typeface="Times New Roman" panose="02020603050405020304" pitchFamily="18" charset="0"/>
                <a:ea typeface="黑体" panose="02010609060101010101" pitchFamily="49" charset="-122"/>
              </a:rPr>
              <a:t>(4</a:t>
            </a:r>
            <a:r>
              <a:rPr lang="en-US" altLang="zh-CN" sz="2800" i="1" dirty="0">
                <a:solidFill>
                  <a:srgbClr val="F8081F"/>
                </a:solidFill>
                <a:latin typeface="Times New Roman" panose="02020603050405020304" pitchFamily="18" charset="0"/>
                <a:ea typeface="黑体" panose="02010609060101010101" pitchFamily="49" charset="-122"/>
              </a:rPr>
              <a:t>x</a:t>
            </a:r>
            <a:r>
              <a:rPr lang="en-US" altLang="zh-CN" sz="2800" dirty="0">
                <a:solidFill>
                  <a:srgbClr val="F8081F"/>
                </a:solidFill>
                <a:latin typeface="Times New Roman" panose="02020603050405020304" pitchFamily="18" charset="0"/>
                <a:ea typeface="黑体" panose="02010609060101010101" pitchFamily="49" charset="-122"/>
              </a:rPr>
              <a:t>+3)</a:t>
            </a:r>
            <a:r>
              <a:rPr lang="zh-CN" altLang="zh-CN" sz="2800" dirty="0">
                <a:solidFill>
                  <a:srgbClr val="F8081F"/>
                </a:solidFill>
                <a:latin typeface="黑体" panose="02010609060101010101" pitchFamily="49" charset="-122"/>
                <a:ea typeface="黑体" panose="02010609060101010101" pitchFamily="49" charset="-122"/>
              </a:rPr>
              <a:t>个</a:t>
            </a:r>
            <a:r>
              <a:rPr lang="en-US" altLang="zh-CN" sz="2800" dirty="0">
                <a:solidFill>
                  <a:srgbClr val="F8081F"/>
                </a:solidFill>
                <a:latin typeface="黑体" panose="02010609060101010101" pitchFamily="49" charset="-122"/>
                <a:ea typeface="黑体" panose="02010609060101010101" pitchFamily="49" charset="-122"/>
              </a:rPr>
              <a:t>,</a:t>
            </a:r>
            <a:r>
              <a:rPr lang="zh-CN" altLang="zh-CN" sz="2800" dirty="0">
                <a:solidFill>
                  <a:srgbClr val="F8081F"/>
                </a:solidFill>
                <a:latin typeface="黑体" panose="02010609060101010101" pitchFamily="49" charset="-122"/>
                <a:ea typeface="黑体" panose="02010609060101010101" pitchFamily="49" charset="-122"/>
              </a:rPr>
              <a:t>根据题意</a:t>
            </a:r>
            <a:r>
              <a:rPr lang="en-US" altLang="zh-CN" sz="2800" dirty="0">
                <a:solidFill>
                  <a:srgbClr val="F8081F"/>
                </a:solidFill>
                <a:latin typeface="黑体" panose="02010609060101010101" pitchFamily="49" charset="-122"/>
                <a:ea typeface="黑体" panose="02010609060101010101" pitchFamily="49" charset="-122"/>
              </a:rPr>
              <a:t>,</a:t>
            </a:r>
            <a:r>
              <a:rPr lang="zh-CN" altLang="zh-CN" sz="2800" dirty="0">
                <a:solidFill>
                  <a:srgbClr val="F8081F"/>
                </a:solidFill>
                <a:latin typeface="黑体" panose="02010609060101010101" pitchFamily="49" charset="-122"/>
                <a:ea typeface="黑体" panose="02010609060101010101" pitchFamily="49" charset="-122"/>
              </a:rPr>
              <a:t>得</a:t>
            </a:r>
            <a:endParaRPr lang="zh-CN" altLang="zh-CN" sz="2800" dirty="0">
              <a:solidFill>
                <a:srgbClr val="F8081F"/>
              </a:solidFill>
              <a:latin typeface="黑体" panose="02010609060101010101" pitchFamily="49" charset="-122"/>
              <a:ea typeface="黑体" panose="02010609060101010101" pitchFamily="49" charset="-122"/>
            </a:endParaRPr>
          </a:p>
        </p:txBody>
      </p:sp>
      <p:grpSp>
        <p:nvGrpSpPr>
          <p:cNvPr id="2" name="组合 6"/>
          <p:cNvGrpSpPr/>
          <p:nvPr/>
        </p:nvGrpSpPr>
        <p:grpSpPr>
          <a:xfrm>
            <a:off x="1333500" y="2997200"/>
            <a:ext cx="2754313" cy="954088"/>
            <a:chOff x="3231" y="4962"/>
            <a:chExt cx="4031" cy="1503"/>
          </a:xfrm>
        </p:grpSpPr>
        <p:sp>
          <p:nvSpPr>
            <p:cNvPr id="28680" name="文本框 5"/>
            <p:cNvSpPr txBox="1"/>
            <p:nvPr/>
          </p:nvSpPr>
          <p:spPr>
            <a:xfrm>
              <a:off x="3382" y="4962"/>
              <a:ext cx="3770" cy="7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400" dirty="0">
                  <a:solidFill>
                    <a:srgbClr val="F8081F"/>
                  </a:solidFill>
                  <a:latin typeface="Times New Roman" panose="02020603050405020304" pitchFamily="18" charset="0"/>
                </a:rPr>
                <a:t>(4</a:t>
              </a:r>
              <a:r>
                <a:rPr lang="en-US" altLang="zh-CN" sz="2400" i="1" dirty="0">
                  <a:solidFill>
                    <a:srgbClr val="F8081F"/>
                  </a:solidFill>
                  <a:latin typeface="Times New Roman" panose="02020603050405020304" pitchFamily="18" charset="0"/>
                </a:rPr>
                <a:t>x</a:t>
              </a:r>
              <a:r>
                <a:rPr lang="en-US" altLang="zh-CN" sz="2400" dirty="0">
                  <a:solidFill>
                    <a:srgbClr val="F8081F"/>
                  </a:solidFill>
                  <a:latin typeface="Times New Roman" panose="02020603050405020304" pitchFamily="18" charset="0"/>
                </a:rPr>
                <a:t>+3)</a:t>
              </a:r>
              <a:r>
                <a:rPr lang="en-US" altLang="zh-CN" sz="2400" dirty="0">
                  <a:solidFill>
                    <a:srgbClr val="F8081F"/>
                  </a:solidFill>
                  <a:latin typeface="黑体" panose="02010609060101010101" pitchFamily="49" charset="-122"/>
                  <a:ea typeface="黑体" panose="02010609060101010101" pitchFamily="49" charset="-122"/>
                </a:rPr>
                <a:t>-</a:t>
              </a:r>
              <a:r>
                <a:rPr lang="en-US" altLang="zh-CN" sz="2400" dirty="0">
                  <a:solidFill>
                    <a:srgbClr val="F8081F"/>
                  </a:solidFill>
                  <a:latin typeface="Times New Roman" panose="02020603050405020304" pitchFamily="18" charset="0"/>
                </a:rPr>
                <a:t>6(</a:t>
              </a:r>
              <a:r>
                <a:rPr lang="en-US" altLang="zh-CN" sz="2400" i="1" dirty="0">
                  <a:solidFill>
                    <a:srgbClr val="F8081F"/>
                  </a:solidFill>
                  <a:latin typeface="Times New Roman" panose="02020603050405020304" pitchFamily="18" charset="0"/>
                </a:rPr>
                <a:t>x</a:t>
              </a:r>
              <a:r>
                <a:rPr lang="en-US" altLang="zh-CN" sz="2400" dirty="0">
                  <a:solidFill>
                    <a:srgbClr val="F8081F"/>
                  </a:solidFill>
                  <a:latin typeface="黑体" panose="02010609060101010101" pitchFamily="49" charset="-122"/>
                  <a:ea typeface="黑体" panose="02010609060101010101" pitchFamily="49" charset="-122"/>
                </a:rPr>
                <a:t>-</a:t>
              </a:r>
              <a:r>
                <a:rPr lang="en-US" altLang="zh-CN" sz="2400" dirty="0">
                  <a:solidFill>
                    <a:srgbClr val="F8081F"/>
                  </a:solidFill>
                  <a:latin typeface="Times New Roman" panose="02020603050405020304" pitchFamily="18" charset="0"/>
                </a:rPr>
                <a:t>1)&gt;0</a:t>
              </a:r>
              <a:r>
                <a:rPr lang="zh-CN" altLang="en-US" sz="2400" b="1" dirty="0">
                  <a:solidFill>
                    <a:srgbClr val="F8081F"/>
                  </a:solidFill>
                  <a:latin typeface="Times New Roman" panose="02020603050405020304" pitchFamily="18" charset="0"/>
                </a:rPr>
                <a:t>，</a:t>
              </a:r>
              <a:endParaRPr lang="zh-CN" altLang="en-US" sz="2400" b="1" dirty="0">
                <a:solidFill>
                  <a:srgbClr val="F8081F"/>
                </a:solidFill>
                <a:latin typeface="Times New Roman" panose="02020603050405020304" pitchFamily="18" charset="0"/>
              </a:endParaRPr>
            </a:p>
          </p:txBody>
        </p:sp>
        <p:sp>
          <p:nvSpPr>
            <p:cNvPr id="28681" name="文本框 7"/>
            <p:cNvSpPr txBox="1"/>
            <p:nvPr/>
          </p:nvSpPr>
          <p:spPr>
            <a:xfrm>
              <a:off x="3340" y="5745"/>
              <a:ext cx="3922" cy="7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en-US" altLang="zh-CN" sz="2400" dirty="0">
                  <a:solidFill>
                    <a:srgbClr val="F8081F"/>
                  </a:solidFill>
                  <a:latin typeface="Times New Roman" panose="02020603050405020304" pitchFamily="18" charset="0"/>
                </a:rPr>
                <a:t>(4</a:t>
              </a:r>
              <a:r>
                <a:rPr lang="en-US" altLang="zh-CN" sz="2400" i="1" dirty="0">
                  <a:solidFill>
                    <a:srgbClr val="F8081F"/>
                  </a:solidFill>
                  <a:latin typeface="Times New Roman" panose="02020603050405020304" pitchFamily="18" charset="0"/>
                </a:rPr>
                <a:t>x</a:t>
              </a:r>
              <a:r>
                <a:rPr lang="en-US" altLang="zh-CN" sz="2400" dirty="0">
                  <a:solidFill>
                    <a:srgbClr val="F8081F"/>
                  </a:solidFill>
                  <a:latin typeface="Times New Roman" panose="02020603050405020304" pitchFamily="18" charset="0"/>
                </a:rPr>
                <a:t>+3)</a:t>
              </a:r>
              <a:r>
                <a:rPr lang="en-US" altLang="zh-CN" sz="2400" dirty="0">
                  <a:solidFill>
                    <a:srgbClr val="F8081F"/>
                  </a:solidFill>
                  <a:latin typeface="黑体" panose="02010609060101010101" pitchFamily="49" charset="-122"/>
                  <a:ea typeface="黑体" panose="02010609060101010101" pitchFamily="49" charset="-122"/>
                </a:rPr>
                <a:t>-</a:t>
              </a:r>
              <a:r>
                <a:rPr lang="en-US" altLang="zh-CN" sz="2400" dirty="0">
                  <a:solidFill>
                    <a:srgbClr val="F8081F"/>
                  </a:solidFill>
                  <a:latin typeface="Times New Roman" panose="02020603050405020304" pitchFamily="18" charset="0"/>
                </a:rPr>
                <a:t>6(</a:t>
              </a:r>
              <a:r>
                <a:rPr lang="en-US" altLang="zh-CN" sz="2400" i="1" dirty="0">
                  <a:solidFill>
                    <a:srgbClr val="F8081F"/>
                  </a:solidFill>
                  <a:latin typeface="Times New Roman" panose="02020603050405020304" pitchFamily="18" charset="0"/>
                </a:rPr>
                <a:t>x</a:t>
              </a:r>
              <a:r>
                <a:rPr lang="en-US" altLang="zh-CN" sz="2400" dirty="0">
                  <a:solidFill>
                    <a:srgbClr val="F8081F"/>
                  </a:solidFill>
                  <a:latin typeface="黑体" panose="02010609060101010101" pitchFamily="49" charset="-122"/>
                  <a:ea typeface="黑体" panose="02010609060101010101" pitchFamily="49" charset="-122"/>
                </a:rPr>
                <a:t>-</a:t>
              </a:r>
              <a:r>
                <a:rPr lang="en-US" altLang="zh-CN" sz="2400" dirty="0">
                  <a:solidFill>
                    <a:srgbClr val="F8081F"/>
                  </a:solidFill>
                  <a:latin typeface="Times New Roman" panose="02020603050405020304" pitchFamily="18" charset="0"/>
                </a:rPr>
                <a:t>1)</a:t>
              </a:r>
              <a:r>
                <a:rPr lang="zh-CN" altLang="en-US" sz="2400" dirty="0">
                  <a:solidFill>
                    <a:srgbClr val="F8081F"/>
                  </a:solidFill>
                  <a:latin typeface="黑体" panose="02010609060101010101" pitchFamily="49" charset="-122"/>
                  <a:ea typeface="黑体" panose="02010609060101010101" pitchFamily="49" charset="-122"/>
                  <a:sym typeface="Arial" panose="020B0604020202020204" pitchFamily="34" charset="0"/>
                </a:rPr>
                <a:t>≤</a:t>
              </a:r>
              <a:r>
                <a:rPr lang="en-US" altLang="zh-CN" sz="2400" dirty="0">
                  <a:solidFill>
                    <a:srgbClr val="F8081F"/>
                  </a:solidFill>
                  <a:latin typeface="Times New Roman" panose="02020603050405020304" pitchFamily="18" charset="0"/>
                </a:rPr>
                <a:t>2.</a:t>
              </a:r>
              <a:endParaRPr lang="en-US" altLang="zh-CN" sz="2400" dirty="0">
                <a:solidFill>
                  <a:srgbClr val="F8081F"/>
                </a:solidFill>
                <a:latin typeface="Times New Roman" panose="02020603050405020304" pitchFamily="18" charset="0"/>
              </a:endParaRPr>
            </a:p>
          </p:txBody>
        </p:sp>
        <p:sp>
          <p:nvSpPr>
            <p:cNvPr id="28682" name="左大括号 8"/>
            <p:cNvSpPr/>
            <p:nvPr/>
          </p:nvSpPr>
          <p:spPr>
            <a:xfrm>
              <a:off x="3231" y="5286"/>
              <a:ext cx="227" cy="794"/>
            </a:xfrm>
            <a:prstGeom prst="leftBrace">
              <a:avLst>
                <a:gd name="adj1" fmla="val 8096"/>
                <a:gd name="adj2" fmla="val 50000"/>
              </a:avLst>
            </a:prstGeom>
            <a:solidFill>
              <a:schemeClr val="accent1"/>
            </a:solidFill>
            <a:ln w="38100" cap="flat" cmpd="sng">
              <a:solidFill>
                <a:srgbClr val="F8081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1800" dirty="0">
                <a:solidFill>
                  <a:srgbClr val="F8081F"/>
                </a:solidFill>
              </a:endParaRPr>
            </a:p>
          </p:txBody>
        </p:sp>
      </p:grpSp>
      <p:sp>
        <p:nvSpPr>
          <p:cNvPr id="12" name="文本框 11"/>
          <p:cNvSpPr txBox="1"/>
          <p:nvPr/>
        </p:nvSpPr>
        <p:spPr>
          <a:xfrm>
            <a:off x="1046163" y="4000500"/>
            <a:ext cx="411480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8081F"/>
                </a:solidFill>
                <a:latin typeface="黑体" panose="02010609060101010101" pitchFamily="49" charset="-122"/>
                <a:ea typeface="黑体" panose="02010609060101010101" pitchFamily="49" charset="-122"/>
              </a:rPr>
              <a:t>解不等式组，得</a:t>
            </a:r>
            <a:r>
              <a:rPr lang="en-US" altLang="zh-CN" sz="2800" dirty="0">
                <a:solidFill>
                  <a:srgbClr val="F8081F"/>
                </a:solidFill>
                <a:latin typeface="Times New Roman" panose="02020603050405020304" pitchFamily="18" charset="0"/>
                <a:ea typeface="黑体" panose="02010609060101010101" pitchFamily="49" charset="-122"/>
              </a:rPr>
              <a:t>3.5≤</a:t>
            </a:r>
            <a:r>
              <a:rPr lang="en-US" altLang="zh-CN" sz="2800" i="1" dirty="0">
                <a:solidFill>
                  <a:srgbClr val="F8081F"/>
                </a:solidFill>
                <a:latin typeface="Times New Roman" panose="02020603050405020304" pitchFamily="18" charset="0"/>
                <a:ea typeface="黑体" panose="02010609060101010101" pitchFamily="49" charset="-122"/>
              </a:rPr>
              <a:t>x</a:t>
            </a:r>
            <a:r>
              <a:rPr lang="en-US" altLang="zh-CN" sz="2800" dirty="0">
                <a:solidFill>
                  <a:srgbClr val="F8081F"/>
                </a:solidFill>
                <a:latin typeface="Times New Roman" panose="02020603050405020304" pitchFamily="18" charset="0"/>
                <a:ea typeface="黑体" panose="02010609060101010101" pitchFamily="49" charset="-122"/>
              </a:rPr>
              <a:t>&lt;4.5</a:t>
            </a:r>
            <a:endParaRPr lang="en-US" altLang="zh-CN" sz="2800" dirty="0">
              <a:solidFill>
                <a:srgbClr val="F8081F"/>
              </a:solidFill>
              <a:latin typeface="Times New Roman" panose="02020603050405020304" pitchFamily="18" charset="0"/>
              <a:ea typeface="黑体" panose="02010609060101010101" pitchFamily="49" charset="-122"/>
            </a:endParaRPr>
          </a:p>
        </p:txBody>
      </p:sp>
      <p:sp>
        <p:nvSpPr>
          <p:cNvPr id="13" name="文本框 12"/>
          <p:cNvSpPr txBox="1"/>
          <p:nvPr/>
        </p:nvSpPr>
        <p:spPr>
          <a:xfrm>
            <a:off x="976313" y="4638675"/>
            <a:ext cx="7788275"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8081F"/>
                </a:solidFill>
                <a:latin typeface="黑体" panose="02010609060101010101" pitchFamily="49" charset="-122"/>
                <a:ea typeface="黑体" panose="02010609060101010101" pitchFamily="49" charset="-122"/>
              </a:rPr>
              <a:t>根据题意</a:t>
            </a:r>
            <a:r>
              <a:rPr lang="en-US" altLang="zh-CN" sz="2800" dirty="0">
                <a:solidFill>
                  <a:srgbClr val="F8081F"/>
                </a:solidFill>
                <a:latin typeface="黑体" panose="02010609060101010101" pitchFamily="49" charset="-122"/>
                <a:ea typeface="黑体" panose="02010609060101010101" pitchFamily="49" charset="-122"/>
              </a:rPr>
              <a:t>,</a:t>
            </a:r>
            <a:r>
              <a:rPr lang="en-US" altLang="zh-CN" sz="2800" i="1" dirty="0">
                <a:solidFill>
                  <a:srgbClr val="F8081F"/>
                </a:solidFill>
                <a:latin typeface="Times New Roman" panose="02020603050405020304" pitchFamily="18" charset="0"/>
                <a:ea typeface="黑体" panose="02010609060101010101" pitchFamily="49" charset="-122"/>
              </a:rPr>
              <a:t>x</a:t>
            </a:r>
            <a:r>
              <a:rPr lang="zh-CN" altLang="zh-CN" sz="2800" dirty="0">
                <a:solidFill>
                  <a:srgbClr val="F8081F"/>
                </a:solidFill>
                <a:latin typeface="黑体" panose="02010609060101010101" pitchFamily="49" charset="-122"/>
                <a:ea typeface="黑体" panose="02010609060101010101" pitchFamily="49" charset="-122"/>
              </a:rPr>
              <a:t>的值应是整数，所以</a:t>
            </a:r>
            <a:r>
              <a:rPr lang="en-US" altLang="zh-CN" sz="2800" i="1" dirty="0">
                <a:solidFill>
                  <a:srgbClr val="F8081F"/>
                </a:solidFill>
                <a:latin typeface="Times New Roman" panose="02020603050405020304" pitchFamily="18" charset="0"/>
                <a:ea typeface="黑体" panose="02010609060101010101" pitchFamily="49" charset="-122"/>
              </a:rPr>
              <a:t>x</a:t>
            </a:r>
            <a:r>
              <a:rPr lang="en-US" altLang="zh-CN" sz="2800" dirty="0">
                <a:solidFill>
                  <a:srgbClr val="F8081F"/>
                </a:solidFill>
                <a:latin typeface="Times New Roman" panose="02020603050405020304" pitchFamily="18" charset="0"/>
                <a:ea typeface="黑体" panose="02010609060101010101" pitchFamily="49" charset="-122"/>
              </a:rPr>
              <a:t>=4</a:t>
            </a:r>
            <a:r>
              <a:rPr lang="zh-CN" altLang="en-US" sz="2800" dirty="0">
                <a:solidFill>
                  <a:srgbClr val="F8081F"/>
                </a:solidFill>
                <a:latin typeface="Times New Roman" panose="02020603050405020304" pitchFamily="18" charset="0"/>
                <a:ea typeface="黑体" panose="02010609060101010101" pitchFamily="49" charset="-122"/>
              </a:rPr>
              <a:t>，则</a:t>
            </a:r>
            <a:r>
              <a:rPr lang="en-US" altLang="zh-CN" sz="2800" dirty="0">
                <a:solidFill>
                  <a:srgbClr val="F8081F"/>
                </a:solidFill>
                <a:latin typeface="Times New Roman" panose="02020603050405020304" pitchFamily="18" charset="0"/>
                <a:ea typeface="黑体" panose="02010609060101010101" pitchFamily="49" charset="-122"/>
              </a:rPr>
              <a:t>4</a:t>
            </a:r>
            <a:r>
              <a:rPr lang="en-US" altLang="zh-CN" sz="2800" i="1" dirty="0">
                <a:solidFill>
                  <a:srgbClr val="F8081F"/>
                </a:solidFill>
                <a:latin typeface="Times New Roman" panose="02020603050405020304" pitchFamily="18" charset="0"/>
                <a:ea typeface="黑体" panose="02010609060101010101" pitchFamily="49" charset="-122"/>
              </a:rPr>
              <a:t>x</a:t>
            </a:r>
            <a:r>
              <a:rPr lang="en-US" altLang="zh-CN" sz="2800" dirty="0">
                <a:solidFill>
                  <a:srgbClr val="F8081F"/>
                </a:solidFill>
                <a:latin typeface="Times New Roman" panose="02020603050405020304" pitchFamily="18" charset="0"/>
                <a:ea typeface="黑体" panose="02010609060101010101" pitchFamily="49" charset="-122"/>
              </a:rPr>
              <a:t>+3=19.</a:t>
            </a:r>
            <a:endParaRPr lang="en-US" altLang="zh-CN" sz="2800" dirty="0">
              <a:solidFill>
                <a:srgbClr val="F8081F"/>
              </a:solidFill>
              <a:latin typeface="Times New Roman" panose="02020603050405020304" pitchFamily="18" charset="0"/>
              <a:ea typeface="黑体" panose="02010609060101010101" pitchFamily="49" charset="-122"/>
            </a:endParaRPr>
          </a:p>
        </p:txBody>
      </p:sp>
      <p:sp>
        <p:nvSpPr>
          <p:cNvPr id="14" name="文本框 13"/>
          <p:cNvSpPr txBox="1"/>
          <p:nvPr/>
        </p:nvSpPr>
        <p:spPr>
          <a:xfrm>
            <a:off x="1046163" y="5275263"/>
            <a:ext cx="4716462" cy="5175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800" dirty="0">
                <a:solidFill>
                  <a:srgbClr val="F8081F"/>
                </a:solidFill>
                <a:latin typeface="Times New Roman" panose="02020603050405020304" pitchFamily="18" charset="0"/>
                <a:ea typeface="黑体" panose="02010609060101010101" pitchFamily="49" charset="-122"/>
              </a:rPr>
              <a:t>答：学生有</a:t>
            </a:r>
            <a:r>
              <a:rPr lang="en-US" altLang="zh-CN" sz="2800" dirty="0">
                <a:solidFill>
                  <a:srgbClr val="F8081F"/>
                </a:solidFill>
                <a:latin typeface="Times New Roman" panose="02020603050405020304" pitchFamily="18" charset="0"/>
                <a:ea typeface="黑体" panose="02010609060101010101" pitchFamily="49" charset="-122"/>
              </a:rPr>
              <a:t>4</a:t>
            </a:r>
            <a:r>
              <a:rPr lang="zh-CN" altLang="en-US" sz="2800" dirty="0">
                <a:solidFill>
                  <a:srgbClr val="F8081F"/>
                </a:solidFill>
                <a:latin typeface="Times New Roman" panose="02020603050405020304" pitchFamily="18" charset="0"/>
                <a:ea typeface="黑体" panose="02010609060101010101" pitchFamily="49" charset="-122"/>
              </a:rPr>
              <a:t>人，苹果有</a:t>
            </a:r>
            <a:r>
              <a:rPr lang="en-US" altLang="zh-CN" sz="2800" dirty="0">
                <a:solidFill>
                  <a:srgbClr val="F8081F"/>
                </a:solidFill>
                <a:latin typeface="Times New Roman" panose="02020603050405020304" pitchFamily="18" charset="0"/>
                <a:ea typeface="黑体" panose="02010609060101010101" pitchFamily="49" charset="-122"/>
              </a:rPr>
              <a:t>19</a:t>
            </a:r>
            <a:r>
              <a:rPr lang="zh-CN" altLang="en-US" sz="2800" dirty="0">
                <a:solidFill>
                  <a:srgbClr val="F8081F"/>
                </a:solidFill>
                <a:latin typeface="Times New Roman" panose="02020603050405020304" pitchFamily="18" charset="0"/>
                <a:ea typeface="黑体" panose="02010609060101010101" pitchFamily="49" charset="-122"/>
              </a:rPr>
              <a:t>个</a:t>
            </a:r>
            <a:r>
              <a:rPr lang="en-US" altLang="zh-CN" sz="2800" dirty="0">
                <a:solidFill>
                  <a:srgbClr val="F8081F"/>
                </a:solidFill>
                <a:latin typeface="Times New Roman" panose="02020603050405020304" pitchFamily="18" charset="0"/>
                <a:ea typeface="黑体" panose="02010609060101010101" pitchFamily="49" charset="-122"/>
              </a:rPr>
              <a:t>.</a:t>
            </a:r>
            <a:endParaRPr lang="en-US" altLang="zh-CN" sz="2800" dirty="0">
              <a:solidFill>
                <a:srgbClr val="F8081F"/>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ssolv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strips(downLeft)">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Text Box 2"/>
          <p:cNvSpPr txBox="1"/>
          <p:nvPr/>
        </p:nvSpPr>
        <p:spPr>
          <a:xfrm>
            <a:off x="219075" y="549275"/>
            <a:ext cx="8694738" cy="18145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6.</a:t>
            </a:r>
            <a:r>
              <a:rPr lang="zh-CN" altLang="en-US" sz="2800" dirty="0">
                <a:latin typeface="Times New Roman" panose="02020603050405020304" pitchFamily="18" charset="0"/>
                <a:ea typeface="黑体" panose="02010609060101010101" pitchFamily="49" charset="-122"/>
              </a:rPr>
              <a:t>某校今年冬季烧煤取暖时间为</a:t>
            </a:r>
            <a:r>
              <a:rPr lang="en-US" altLang="zh-CN" sz="2800" dirty="0">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个月</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如果每月比计划多烧</a:t>
            </a: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吨煤</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那么取暖用煤量将超过</a:t>
            </a:r>
            <a:r>
              <a:rPr lang="en-US" altLang="zh-CN" sz="2800" dirty="0">
                <a:latin typeface="Times New Roman" panose="02020603050405020304" pitchFamily="18" charset="0"/>
                <a:ea typeface="黑体" panose="02010609060101010101" pitchFamily="49" charset="-122"/>
              </a:rPr>
              <a:t>100</a:t>
            </a:r>
            <a:r>
              <a:rPr lang="zh-CN" altLang="en-US" sz="2800" dirty="0">
                <a:latin typeface="Times New Roman" panose="02020603050405020304" pitchFamily="18" charset="0"/>
                <a:ea typeface="黑体" panose="02010609060101010101" pitchFamily="49" charset="-122"/>
              </a:rPr>
              <a:t>吨</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如果每月比计划少烧</a:t>
            </a: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吨煤</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那么取暖用煤总量不足</a:t>
            </a:r>
            <a:r>
              <a:rPr lang="en-US" altLang="zh-CN" sz="2800" dirty="0">
                <a:latin typeface="Times New Roman" panose="02020603050405020304" pitchFamily="18" charset="0"/>
                <a:ea typeface="黑体" panose="02010609060101010101" pitchFamily="49" charset="-122"/>
              </a:rPr>
              <a:t>68</a:t>
            </a:r>
            <a:r>
              <a:rPr lang="zh-CN" altLang="en-US" sz="2800" dirty="0">
                <a:latin typeface="Times New Roman" panose="02020603050405020304" pitchFamily="18" charset="0"/>
                <a:ea typeface="黑体" panose="02010609060101010101" pitchFamily="49" charset="-122"/>
              </a:rPr>
              <a:t>吨</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若设该校计划每月烧煤 </a:t>
            </a:r>
            <a:r>
              <a:rPr lang="en-US" altLang="zh-CN" sz="2800" i="1" dirty="0">
                <a:latin typeface="Times New Roman" panose="02020603050405020304" pitchFamily="18" charset="0"/>
                <a:ea typeface="黑体" panose="02010609060101010101" pitchFamily="49" charset="-122"/>
              </a:rPr>
              <a:t>x </a:t>
            </a:r>
            <a:r>
              <a:rPr lang="en-US" altLang="zh-CN" sz="2800" dirty="0">
                <a:latin typeface="Times New Roman" panose="02020603050405020304" pitchFamily="18" charset="0"/>
                <a:ea typeface="黑体" panose="02010609060101010101" pitchFamily="49" charset="-122"/>
              </a:rPr>
              <a:t>t,</a:t>
            </a:r>
            <a:r>
              <a:rPr lang="zh-CN" altLang="en-US" sz="2800" dirty="0">
                <a:latin typeface="Times New Roman" panose="02020603050405020304" pitchFamily="18" charset="0"/>
                <a:ea typeface="黑体" panose="02010609060101010101" pitchFamily="49" charset="-122"/>
              </a:rPr>
              <a:t>求</a:t>
            </a:r>
            <a:r>
              <a:rPr lang="en-US" altLang="zh-CN" sz="2800" i="1" dirty="0">
                <a:latin typeface="Times New Roman" panose="02020603050405020304" pitchFamily="18" charset="0"/>
                <a:ea typeface="黑体" panose="02010609060101010101" pitchFamily="49" charset="-122"/>
              </a:rPr>
              <a:t>x</a:t>
            </a:r>
            <a:r>
              <a:rPr lang="zh-CN" altLang="en-US" sz="2800" dirty="0">
                <a:latin typeface="Times New Roman" panose="02020603050405020304" pitchFamily="18" charset="0"/>
                <a:ea typeface="黑体" panose="02010609060101010101" pitchFamily="49" charset="-122"/>
              </a:rPr>
              <a:t>的取值范围</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5123" name="Text Box 12"/>
          <p:cNvSpPr txBox="1"/>
          <p:nvPr/>
        </p:nvSpPr>
        <p:spPr>
          <a:xfrm>
            <a:off x="331788" y="2346325"/>
            <a:ext cx="7524750" cy="17986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解：根据题意</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4(</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+5)&gt;100,                   ①</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4(</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-5)&lt;68.                      ②</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5124" name="AutoShape 7"/>
          <p:cNvSpPr/>
          <p:nvPr/>
        </p:nvSpPr>
        <p:spPr>
          <a:xfrm>
            <a:off x="2619375" y="2921000"/>
            <a:ext cx="431800" cy="1223963"/>
          </a:xfrm>
          <a:prstGeom prst="leftBrace">
            <a:avLst>
              <a:gd name="adj1" fmla="val 23476"/>
              <a:gd name="adj2" fmla="val 50000"/>
            </a:avLst>
          </a:prstGeom>
          <a:noFill/>
          <a:ln w="952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2800" b="1" dirty="0">
              <a:solidFill>
                <a:srgbClr val="FF0000"/>
              </a:solidFill>
              <a:latin typeface="Times New Roman" panose="02020603050405020304" pitchFamily="18" charset="0"/>
            </a:endParaRPr>
          </a:p>
        </p:txBody>
      </p:sp>
      <p:sp>
        <p:nvSpPr>
          <p:cNvPr id="126985" name="文本框 126984"/>
          <p:cNvSpPr txBox="1"/>
          <p:nvPr/>
        </p:nvSpPr>
        <p:spPr>
          <a:xfrm>
            <a:off x="1236663" y="4900613"/>
            <a:ext cx="6781800"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解不等式</a:t>
            </a:r>
            <a:r>
              <a:rPr lang="en-US" altLang="zh-CN" sz="2800" dirty="0">
                <a:solidFill>
                  <a:srgbClr val="FF0000"/>
                </a:solidFill>
                <a:latin typeface="Times New Roman" panose="02020603050405020304" pitchFamily="18" charset="0"/>
                <a:ea typeface="黑体" panose="02010609060101010101" pitchFamily="49" charset="-122"/>
              </a:rPr>
              <a:t>②</a:t>
            </a:r>
            <a:r>
              <a:rPr lang="zh-CN" altLang="en-US" sz="2800" dirty="0">
                <a:solidFill>
                  <a:srgbClr val="FF0000"/>
                </a:solidFill>
                <a:latin typeface="Times New Roman" panose="02020603050405020304" pitchFamily="18" charset="0"/>
                <a:ea typeface="黑体" panose="02010609060101010101" pitchFamily="49" charset="-122"/>
              </a:rPr>
              <a:t>，得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26986" name="文本框 126985"/>
          <p:cNvSpPr txBox="1"/>
          <p:nvPr/>
        </p:nvSpPr>
        <p:spPr>
          <a:xfrm>
            <a:off x="3840163" y="4900613"/>
            <a:ext cx="1452562" cy="646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 x </a:t>
            </a:r>
            <a:r>
              <a:rPr lang="zh-CN" altLang="en-US" sz="2800" dirty="0">
                <a:solidFill>
                  <a:srgbClr val="FF0000"/>
                </a:solidFill>
                <a:latin typeface="Times New Roman" panose="02020603050405020304" pitchFamily="18" charset="0"/>
                <a:ea typeface="微软雅黑" panose="020B0503020204020204" charset="-122"/>
              </a:rPr>
              <a:t>＜</a:t>
            </a:r>
            <a:r>
              <a:rPr lang="en-US" altLang="zh-CN" sz="2800" dirty="0">
                <a:solidFill>
                  <a:srgbClr val="FF0000"/>
                </a:solidFill>
                <a:latin typeface="Times New Roman" panose="02020603050405020304" pitchFamily="18" charset="0"/>
                <a:ea typeface="微软雅黑" panose="020B0503020204020204" charset="-122"/>
              </a:rPr>
              <a:t>22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4" name="文本框 3"/>
          <p:cNvSpPr txBox="1"/>
          <p:nvPr/>
        </p:nvSpPr>
        <p:spPr>
          <a:xfrm>
            <a:off x="1236663" y="4254500"/>
            <a:ext cx="6781800" cy="646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解不等式</a:t>
            </a:r>
            <a:r>
              <a:rPr lang="zh-CN" altLang="zh-CN" sz="2800" dirty="0">
                <a:solidFill>
                  <a:srgbClr val="FF0000"/>
                </a:solidFill>
                <a:latin typeface="Times New Roman" panose="02020603050405020304" pitchFamily="18" charset="0"/>
                <a:ea typeface="黑体" panose="02010609060101010101" pitchFamily="49" charset="-122"/>
              </a:rPr>
              <a:t>①，得</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5" name="文本框 4"/>
          <p:cNvSpPr txBox="1"/>
          <p:nvPr/>
        </p:nvSpPr>
        <p:spPr>
          <a:xfrm>
            <a:off x="3875088" y="4254500"/>
            <a:ext cx="1143000" cy="646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3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x </a:t>
            </a:r>
            <a:r>
              <a:rPr lang="en-US" altLang="zh-CN" sz="2800" dirty="0">
                <a:solidFill>
                  <a:srgbClr val="FF0000"/>
                </a:solidFill>
                <a:latin typeface="Times New Roman" panose="02020603050405020304" pitchFamily="18" charset="0"/>
                <a:ea typeface="微软雅黑" panose="020B0503020204020204" charset="-122"/>
              </a:rPr>
              <a:t>&gt;</a:t>
            </a:r>
            <a:r>
              <a:rPr lang="en-US" altLang="zh-CN" sz="2800" dirty="0">
                <a:solidFill>
                  <a:srgbClr val="FF0000"/>
                </a:solidFill>
                <a:latin typeface="Times New Roman" panose="02020603050405020304" pitchFamily="18" charset="0"/>
                <a:ea typeface="黑体" panose="02010609060101010101" pitchFamily="49" charset="-122"/>
              </a:rPr>
              <a:t>20.</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7" name="文本框 16"/>
          <p:cNvSpPr txBox="1"/>
          <p:nvPr/>
        </p:nvSpPr>
        <p:spPr>
          <a:xfrm>
            <a:off x="1038225" y="5546725"/>
            <a:ext cx="6980238" cy="7302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342900" lvl="0" indent="-342900">
              <a:lnSpc>
                <a:spcPct val="15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因此，原不等式组的解集为</a:t>
            </a:r>
            <a:r>
              <a:rPr lang="en-US" altLang="zh-CN" sz="2800" i="1"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20</a:t>
            </a:r>
            <a:r>
              <a:rPr lang="zh-CN" altLang="en-US" sz="2800" dirty="0">
                <a:solidFill>
                  <a:srgbClr val="FF0000"/>
                </a:solidFill>
                <a:latin typeface="Times New Roman" panose="02020603050405020304" pitchFamily="18" charset="0"/>
                <a:ea typeface="微软雅黑" panose="020B0503020204020204"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rPr>
              <a:t>x </a:t>
            </a:r>
            <a:r>
              <a:rPr lang="zh-CN" altLang="en-US" sz="2800" dirty="0">
                <a:solidFill>
                  <a:srgbClr val="FF0000"/>
                </a:solidFill>
                <a:latin typeface="Times New Roman" panose="02020603050405020304" pitchFamily="18" charset="0"/>
                <a:ea typeface="微软雅黑" panose="020B0503020204020204" charset="-122"/>
              </a:rPr>
              <a:t>＜</a:t>
            </a:r>
            <a:r>
              <a:rPr lang="en-US" altLang="zh-CN" sz="2800" dirty="0">
                <a:solidFill>
                  <a:srgbClr val="FF0000"/>
                </a:solidFill>
                <a:latin typeface="Times New Roman" panose="02020603050405020304" pitchFamily="18" charset="0"/>
                <a:ea typeface="微软雅黑" panose="020B0503020204020204" charset="-122"/>
              </a:rPr>
              <a:t>22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box(in)">
                                      <p:cBhvr>
                                        <p:cTn id="7" dur="500"/>
                                        <p:tgtEl>
                                          <p:spTgt spid="512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box(in)">
                                      <p:cBhvr>
                                        <p:cTn id="10" dur="2000"/>
                                        <p:tgtEl>
                                          <p:spTgt spid="512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698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698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4" grpId="0" bldLvl="0" animBg="1"/>
      <p:bldP spid="126985" grpId="0"/>
      <p:bldP spid="126986" grpId="0"/>
      <p:bldP spid="4" grpId="0"/>
      <p:bldP spid="5" grpId="0"/>
      <p:bldP spid="1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矩形 3"/>
          <p:cNvSpPr/>
          <p:nvPr/>
        </p:nvSpPr>
        <p:spPr>
          <a:xfrm>
            <a:off x="906463" y="2001838"/>
            <a:ext cx="7540625" cy="43132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just"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解：①</a:t>
            </a:r>
            <a:r>
              <a:rPr lang="en-US" altLang="zh-CN" sz="2800" dirty="0">
                <a:solidFill>
                  <a:srgbClr val="FF0000"/>
                </a:solidFill>
                <a:latin typeface="Times New Roman" panose="02020603050405020304" pitchFamily="18" charset="0"/>
                <a:ea typeface="黑体" panose="02010609060101010101" pitchFamily="49" charset="-122"/>
              </a:rPr>
              <a:t>×2+②</a:t>
            </a:r>
            <a:r>
              <a:rPr lang="zh-CN" altLang="en-US" sz="2800" dirty="0">
                <a:solidFill>
                  <a:srgbClr val="FF0000"/>
                </a:solidFill>
                <a:latin typeface="Times New Roman" panose="02020603050405020304" pitchFamily="18" charset="0"/>
                <a:ea typeface="黑体" panose="02010609060101010101" pitchFamily="49" charset="-122"/>
              </a:rPr>
              <a:t>得：</a:t>
            </a:r>
            <a:r>
              <a:rPr lang="en-US" altLang="zh-CN" sz="2800" dirty="0">
                <a:solidFill>
                  <a:srgbClr val="FF0000"/>
                </a:solidFill>
                <a:latin typeface="Times New Roman" panose="02020603050405020304" pitchFamily="18" charset="0"/>
                <a:ea typeface="黑体" panose="02010609060101010101" pitchFamily="49" charset="-122"/>
              </a:rPr>
              <a:t>5</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=10</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-5</a:t>
            </a:r>
            <a:r>
              <a:rPr lang="zh-CN" altLang="en-US" sz="2800" dirty="0">
                <a:solidFill>
                  <a:srgbClr val="FF0000"/>
                </a:solidFill>
                <a:latin typeface="Times New Roman" panose="02020603050405020304" pitchFamily="18" charset="0"/>
                <a:ea typeface="黑体" panose="02010609060101010101" pitchFamily="49" charset="-122"/>
              </a:rPr>
              <a:t>，得：</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=2</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-1.</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algn="just"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①-②×2</a:t>
            </a:r>
            <a:r>
              <a:rPr lang="zh-CN" altLang="en-US" sz="2800" dirty="0">
                <a:solidFill>
                  <a:srgbClr val="FF0000"/>
                </a:solidFill>
                <a:latin typeface="Times New Roman" panose="02020603050405020304" pitchFamily="18" charset="0"/>
                <a:ea typeface="黑体" panose="02010609060101010101" pitchFamily="49" charset="-122"/>
              </a:rPr>
              <a:t>得：</a:t>
            </a:r>
            <a:r>
              <a:rPr lang="en-US" altLang="zh-CN" sz="2800" dirty="0">
                <a:solidFill>
                  <a:srgbClr val="FF0000"/>
                </a:solidFill>
                <a:latin typeface="Times New Roman" panose="02020603050405020304" pitchFamily="18" charset="0"/>
                <a:ea typeface="黑体" panose="02010609060101010101" pitchFamily="49" charset="-122"/>
              </a:rPr>
              <a:t>5</a:t>
            </a:r>
            <a:r>
              <a:rPr lang="en-US" altLang="zh-CN" sz="2800" i="1" dirty="0">
                <a:solidFill>
                  <a:srgbClr val="FF0000"/>
                </a:solidFill>
                <a:latin typeface="Times New Roman" panose="02020603050405020304" pitchFamily="18" charset="0"/>
                <a:ea typeface="黑体" panose="02010609060101010101" pitchFamily="49" charset="-122"/>
              </a:rPr>
              <a:t>y</a:t>
            </a:r>
            <a:r>
              <a:rPr lang="en-US" altLang="zh-CN" sz="2800" dirty="0">
                <a:solidFill>
                  <a:srgbClr val="FF0000"/>
                </a:solidFill>
                <a:latin typeface="Times New Roman" panose="02020603050405020304" pitchFamily="18" charset="0"/>
                <a:ea typeface="黑体" panose="02010609060101010101" pitchFamily="49" charset="-122"/>
              </a:rPr>
              <a:t>=5</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+40</a:t>
            </a:r>
            <a:r>
              <a:rPr lang="zh-CN" altLang="en-US" sz="2800" dirty="0">
                <a:solidFill>
                  <a:srgbClr val="FF0000"/>
                </a:solidFill>
                <a:latin typeface="Times New Roman" panose="02020603050405020304" pitchFamily="18" charset="0"/>
                <a:ea typeface="黑体" panose="02010609060101010101" pitchFamily="49" charset="-122"/>
              </a:rPr>
              <a:t>，得：</a:t>
            </a:r>
            <a:r>
              <a:rPr lang="en-US" altLang="zh-CN" sz="2800" i="1" dirty="0">
                <a:solidFill>
                  <a:srgbClr val="FF0000"/>
                </a:solidFill>
                <a:latin typeface="Times New Roman" panose="02020603050405020304" pitchFamily="18" charset="0"/>
                <a:ea typeface="黑体" panose="02010609060101010101" pitchFamily="49" charset="-122"/>
              </a:rPr>
              <a:t>y</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+8.</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algn="just"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y</a:t>
            </a:r>
            <a:r>
              <a:rPr lang="zh-CN" altLang="en-US" sz="2800" dirty="0">
                <a:solidFill>
                  <a:srgbClr val="FF0000"/>
                </a:solidFill>
                <a:latin typeface="Times New Roman" panose="02020603050405020304" pitchFamily="18" charset="0"/>
                <a:ea typeface="黑体" panose="02010609060101010101" pitchFamily="49" charset="-122"/>
              </a:rPr>
              <a:t>的值都是正数，且</a:t>
            </a:r>
            <a:r>
              <a:rPr lang="en-US" altLang="zh-CN"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&lt;</a:t>
            </a:r>
            <a:r>
              <a:rPr lang="en-US" altLang="zh-CN" sz="2800" i="1" dirty="0">
                <a:solidFill>
                  <a:srgbClr val="FF0000"/>
                </a:solidFill>
                <a:latin typeface="Times New Roman" panose="02020603050405020304" pitchFamily="18" charset="0"/>
                <a:ea typeface="黑体" panose="02010609060101010101" pitchFamily="49" charset="-122"/>
              </a:rPr>
              <a:t>y</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algn="just"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algn="just" eaLnBrk="1" hangingPunct="1">
              <a:lnSpc>
                <a:spcPct val="40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a:t>
            </a:r>
            <a:r>
              <a:rPr lang="en-US" altLang="zh-CN" sz="2800" dirty="0">
                <a:solidFill>
                  <a:srgbClr val="FF0000"/>
                </a:solidFill>
                <a:latin typeface="Times New Roman" panose="02020603050405020304" pitchFamily="18" charset="0"/>
                <a:ea typeface="黑体" panose="02010609060101010101" pitchFamily="49" charset="-122"/>
              </a:rPr>
              <a:t>      &lt;</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&lt;9.</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algn="just"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a:t>
            </a:r>
            <a:r>
              <a:rPr lang="zh-CN" altLang="en-US" sz="2800" dirty="0">
                <a:solidFill>
                  <a:srgbClr val="FF0000"/>
                </a:solidFill>
                <a:latin typeface="Times New Roman" panose="02020603050405020304" pitchFamily="18" charset="0"/>
                <a:ea typeface="黑体" panose="02010609060101010101" pitchFamily="49" charset="-122"/>
              </a:rPr>
              <a:t>的取值范围为</a:t>
            </a:r>
            <a:r>
              <a:rPr lang="en-US" altLang="zh-CN" sz="2800" dirty="0">
                <a:solidFill>
                  <a:srgbClr val="FF0000"/>
                </a:solidFill>
                <a:latin typeface="Times New Roman" panose="02020603050405020304" pitchFamily="18" charset="0"/>
                <a:ea typeface="黑体" panose="02010609060101010101" pitchFamily="49" charset="-122"/>
              </a:rPr>
              <a:t>     </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9.</a:t>
            </a:r>
            <a:endParaRPr lang="en-US"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36866" name="对象 2"/>
          <p:cNvGraphicFramePr>
            <a:graphicFrameLocks noChangeAspect="1"/>
          </p:cNvGraphicFramePr>
          <p:nvPr/>
        </p:nvGraphicFramePr>
        <p:xfrm>
          <a:off x="1889125" y="4857750"/>
          <a:ext cx="341313" cy="908050"/>
        </p:xfrm>
        <a:graphic>
          <a:graphicData uri="http://schemas.openxmlformats.org/presentationml/2006/ole">
            <mc:AlternateContent xmlns:mc="http://schemas.openxmlformats.org/markup-compatibility/2006">
              <mc:Choice xmlns:v="urn:schemas-microsoft-com:vml" Requires="v">
                <p:oleObj spid="_x0000_s3097" name="" r:id="rId1" imgW="152400" imgH="405765" progId="Equation.DSMT4">
                  <p:embed/>
                </p:oleObj>
              </mc:Choice>
              <mc:Fallback>
                <p:oleObj name="" r:id="rId1" imgW="152400" imgH="405765" progId="Equation.DSMT4">
                  <p:embed/>
                  <p:pic>
                    <p:nvPicPr>
                      <p:cNvPr id="0" name="图片 3096"/>
                      <p:cNvPicPr/>
                      <p:nvPr/>
                    </p:nvPicPr>
                    <p:blipFill>
                      <a:blip r:embed="rId2"/>
                      <a:stretch>
                        <a:fillRect/>
                      </a:stretch>
                    </p:blipFill>
                    <p:spPr>
                      <a:xfrm>
                        <a:off x="1889125" y="4857750"/>
                        <a:ext cx="341313" cy="908050"/>
                      </a:xfrm>
                      <a:prstGeom prst="rect">
                        <a:avLst/>
                      </a:prstGeom>
                      <a:noFill/>
                      <a:ln w="38100">
                        <a:noFill/>
                        <a:miter/>
                      </a:ln>
                    </p:spPr>
                  </p:pic>
                </p:oleObj>
              </mc:Fallback>
            </mc:AlternateContent>
          </a:graphicData>
        </a:graphic>
      </p:graphicFrame>
      <p:grpSp>
        <p:nvGrpSpPr>
          <p:cNvPr id="3" name="组合 2"/>
          <p:cNvGrpSpPr/>
          <p:nvPr/>
        </p:nvGrpSpPr>
        <p:grpSpPr>
          <a:xfrm>
            <a:off x="1479550" y="3563938"/>
            <a:ext cx="3076575" cy="1382712"/>
            <a:chOff x="2330" y="5613"/>
            <a:chExt cx="4844" cy="2178"/>
          </a:xfrm>
        </p:grpSpPr>
        <p:sp>
          <p:nvSpPr>
            <p:cNvPr id="30731" name="矩形 2"/>
            <p:cNvSpPr/>
            <p:nvPr/>
          </p:nvSpPr>
          <p:spPr>
            <a:xfrm>
              <a:off x="2840" y="5612"/>
              <a:ext cx="4335" cy="217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just"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2</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-1&gt;0</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algn="just"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+8&gt;0</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algn="just" eaLnBrk="1" hangingPunct="1">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2</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-1&lt;</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+8</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8" name="左大括号 7"/>
            <p:cNvSpPr/>
            <p:nvPr/>
          </p:nvSpPr>
          <p:spPr bwMode="auto">
            <a:xfrm>
              <a:off x="2330" y="5918"/>
              <a:ext cx="415" cy="1730"/>
            </a:xfrm>
            <a:prstGeom prst="leftBrace">
              <a:avLst/>
            </a:prstGeom>
            <a:ln w="25400">
              <a:solidFill>
                <a:srgbClr val="FF3C0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0000"/>
                </a:solidFill>
                <a:effectLst/>
                <a:uLnTx/>
                <a:uFillTx/>
                <a:latin typeface="+mn-lt"/>
                <a:ea typeface="+mn-ea"/>
                <a:cs typeface="+mn-cs"/>
              </a:endParaRPr>
            </a:p>
          </p:txBody>
        </p:sp>
      </p:grpSp>
      <p:graphicFrame>
        <p:nvGraphicFramePr>
          <p:cNvPr id="36869" name="Object 3"/>
          <p:cNvGraphicFramePr>
            <a:graphicFrameLocks noChangeAspect="1"/>
          </p:cNvGraphicFramePr>
          <p:nvPr/>
        </p:nvGraphicFramePr>
        <p:xfrm>
          <a:off x="3922713" y="5548313"/>
          <a:ext cx="341312" cy="908050"/>
        </p:xfrm>
        <a:graphic>
          <a:graphicData uri="http://schemas.openxmlformats.org/presentationml/2006/ole">
            <mc:AlternateContent xmlns:mc="http://schemas.openxmlformats.org/markup-compatibility/2006">
              <mc:Choice xmlns:v="urn:schemas-microsoft-com:vml" Requires="v">
                <p:oleObj spid="_x0000_s3098" name="" r:id="rId3" imgW="152400" imgH="405765" progId="Equation.DSMT4">
                  <p:embed/>
                </p:oleObj>
              </mc:Choice>
              <mc:Fallback>
                <p:oleObj name="" r:id="rId3" imgW="152400" imgH="405765" progId="Equation.DSMT4">
                  <p:embed/>
                  <p:pic>
                    <p:nvPicPr>
                      <p:cNvPr id="0" name="图片 3097"/>
                      <p:cNvPicPr/>
                      <p:nvPr/>
                    </p:nvPicPr>
                    <p:blipFill>
                      <a:blip r:embed="rId2"/>
                      <a:stretch>
                        <a:fillRect/>
                      </a:stretch>
                    </p:blipFill>
                    <p:spPr>
                      <a:xfrm>
                        <a:off x="3922713" y="5548313"/>
                        <a:ext cx="341312" cy="908050"/>
                      </a:xfrm>
                      <a:prstGeom prst="rect">
                        <a:avLst/>
                      </a:prstGeom>
                      <a:noFill/>
                      <a:ln w="38100">
                        <a:noFill/>
                        <a:miter/>
                      </a:ln>
                    </p:spPr>
                  </p:pic>
                </p:oleObj>
              </mc:Fallback>
            </mc:AlternateContent>
          </a:graphicData>
        </a:graphic>
      </p:graphicFrame>
      <p:grpSp>
        <p:nvGrpSpPr>
          <p:cNvPr id="30726" name="组合 7"/>
          <p:cNvGrpSpPr/>
          <p:nvPr/>
        </p:nvGrpSpPr>
        <p:grpSpPr>
          <a:xfrm>
            <a:off x="427038" y="339725"/>
            <a:ext cx="8020050" cy="1728788"/>
            <a:chOff x="934206" y="630496"/>
            <a:chExt cx="8019857" cy="1728130"/>
          </a:xfrm>
        </p:grpSpPr>
        <p:sp>
          <p:nvSpPr>
            <p:cNvPr id="30727" name="矩形 1"/>
            <p:cNvSpPr/>
            <p:nvPr/>
          </p:nvSpPr>
          <p:spPr>
            <a:xfrm>
              <a:off x="934206" y="974853"/>
              <a:ext cx="8019857" cy="138377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nSpc>
                  <a:spcPct val="150000"/>
                </a:lnSpc>
                <a:spcBef>
                  <a:spcPct val="0"/>
                </a:spcBef>
                <a:buNone/>
              </a:pPr>
              <a:r>
                <a:rPr lang="en-US" altLang="zh-CN" sz="2800" dirty="0">
                  <a:latin typeface="Times New Roman" panose="02020603050405020304" pitchFamily="18" charset="0"/>
                  <a:ea typeface="黑体" panose="02010609060101010101" pitchFamily="49" charset="-122"/>
                </a:rPr>
                <a:t>7.</a:t>
              </a:r>
              <a:r>
                <a:rPr lang="zh-CN" altLang="zh-CN" sz="2800" dirty="0">
                  <a:latin typeface="Times New Roman" panose="02020603050405020304" pitchFamily="18" charset="0"/>
                  <a:ea typeface="黑体" panose="02010609060101010101" pitchFamily="49" charset="-122"/>
                </a:rPr>
                <a:t>已知方程组</a:t>
              </a:r>
              <a:endParaRPr lang="en-US" altLang="zh-CN" sz="2800" dirty="0">
                <a:latin typeface="Times New Roman" panose="02020603050405020304" pitchFamily="18" charset="0"/>
                <a:ea typeface="黑体" panose="02010609060101010101" pitchFamily="49" charset="-122"/>
              </a:endParaRPr>
            </a:p>
            <a:p>
              <a:pPr marL="0" lvl="0" indent="0">
                <a:lnSpc>
                  <a:spcPct val="150000"/>
                </a:lnSpc>
                <a:spcBef>
                  <a:spcPct val="0"/>
                </a:spcBef>
                <a:buNone/>
              </a:pPr>
              <a:r>
                <a:rPr lang="zh-CN" altLang="zh-CN" sz="2800" dirty="0">
                  <a:latin typeface="Times New Roman" panose="02020603050405020304" pitchFamily="18" charset="0"/>
                  <a:ea typeface="黑体" panose="02010609060101010101" pitchFamily="49" charset="-122"/>
                </a:rPr>
                <a:t>的解</a:t>
              </a:r>
              <a:r>
                <a:rPr lang="en-US" altLang="zh-CN" sz="2800" i="1" dirty="0">
                  <a:latin typeface="Times New Roman" panose="02020603050405020304" pitchFamily="18" charset="0"/>
                  <a:ea typeface="黑体" panose="02010609060101010101" pitchFamily="49" charset="-122"/>
                </a:rPr>
                <a:t>x</a:t>
              </a:r>
              <a:r>
                <a:rPr lang="zh-CN"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y</a:t>
              </a:r>
              <a:r>
                <a:rPr lang="zh-CN" altLang="zh-CN" sz="2800" dirty="0">
                  <a:latin typeface="Times New Roman" panose="02020603050405020304" pitchFamily="18" charset="0"/>
                  <a:ea typeface="黑体" panose="02010609060101010101" pitchFamily="49" charset="-122"/>
                </a:rPr>
                <a:t>的值都是正数，且</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&lt;</a:t>
              </a:r>
              <a:r>
                <a:rPr lang="en-US" altLang="zh-CN" sz="2800" i="1" dirty="0">
                  <a:latin typeface="Times New Roman" panose="02020603050405020304" pitchFamily="18" charset="0"/>
                  <a:ea typeface="黑体" panose="02010609060101010101" pitchFamily="49" charset="-122"/>
                </a:rPr>
                <a:t>y</a:t>
              </a:r>
              <a:r>
                <a:rPr lang="zh-CN" altLang="zh-CN" sz="2800" dirty="0">
                  <a:latin typeface="Times New Roman" panose="02020603050405020304" pitchFamily="18" charset="0"/>
                  <a:ea typeface="黑体" panose="02010609060101010101" pitchFamily="49" charset="-122"/>
                </a:rPr>
                <a:t>，求</a:t>
              </a:r>
              <a:r>
                <a:rPr lang="en-US" altLang="zh-CN" sz="2800" i="1" dirty="0">
                  <a:latin typeface="Times New Roman" panose="02020603050405020304" pitchFamily="18" charset="0"/>
                  <a:ea typeface="黑体" panose="02010609060101010101" pitchFamily="49" charset="-122"/>
                </a:rPr>
                <a:t>m</a:t>
              </a:r>
              <a:r>
                <a:rPr lang="zh-CN" altLang="zh-CN" sz="2800" dirty="0">
                  <a:latin typeface="Times New Roman" panose="02020603050405020304" pitchFamily="18" charset="0"/>
                  <a:ea typeface="黑体" panose="02010609060101010101" pitchFamily="49" charset="-122"/>
                </a:rPr>
                <a:t>的取值范围</a:t>
              </a:r>
              <a:r>
                <a:rPr lang="en-US" altLang="zh-CN" sz="2800" dirty="0">
                  <a:latin typeface="Times New Roman" panose="02020603050405020304" pitchFamily="18" charset="0"/>
                  <a:ea typeface="黑体" panose="02010609060101010101" pitchFamily="49" charset="-122"/>
                </a:rPr>
                <a:t>.</a:t>
              </a:r>
              <a:endParaRPr lang="zh-CN" altLang="zh-CN" sz="2800" dirty="0">
                <a:latin typeface="Times New Roman" panose="02020603050405020304" pitchFamily="18" charset="0"/>
                <a:ea typeface="黑体" panose="02010609060101010101" pitchFamily="49" charset="-122"/>
              </a:endParaRPr>
            </a:p>
          </p:txBody>
        </p:sp>
        <p:grpSp>
          <p:nvGrpSpPr>
            <p:cNvPr id="30728" name="组合 6"/>
            <p:cNvGrpSpPr/>
            <p:nvPr/>
          </p:nvGrpSpPr>
          <p:grpSpPr>
            <a:xfrm>
              <a:off x="3410646" y="630496"/>
              <a:ext cx="2665666" cy="1296176"/>
              <a:chOff x="3410646" y="655044"/>
              <a:chExt cx="2665666" cy="1296176"/>
            </a:xfrm>
          </p:grpSpPr>
          <p:sp>
            <p:nvSpPr>
              <p:cNvPr id="30729" name="矩形 3"/>
              <p:cNvSpPr/>
              <p:nvPr/>
            </p:nvSpPr>
            <p:spPr>
              <a:xfrm>
                <a:off x="3709089" y="655044"/>
                <a:ext cx="2366905" cy="1296494"/>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nSpc>
                    <a:spcPct val="140000"/>
                  </a:lnSpc>
                  <a:spcBef>
                    <a:spcPct val="0"/>
                  </a:spcBef>
                  <a:buNone/>
                </a:pPr>
                <a:r>
                  <a:rPr lang="en-US" altLang="zh-CN" sz="2800" dirty="0">
                    <a:latin typeface="Times New Roman" panose="02020603050405020304" pitchFamily="18" charset="0"/>
                    <a:ea typeface="黑体" panose="02010609060101010101" pitchFamily="49" charset="-122"/>
                  </a:rPr>
                  <a:t>2</a:t>
                </a: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y</a:t>
                </a:r>
                <a:r>
                  <a:rPr lang="en-US" altLang="zh-CN" sz="2800" dirty="0">
                    <a:latin typeface="Times New Roman" panose="02020603050405020304" pitchFamily="18" charset="0"/>
                    <a:ea typeface="黑体" panose="02010609060101010101" pitchFamily="49" charset="-122"/>
                  </a:rPr>
                  <a:t>=5</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+6	①</a:t>
                </a:r>
                <a:endParaRPr lang="en-US" altLang="zh-CN" sz="2800" dirty="0">
                  <a:latin typeface="Times New Roman" panose="02020603050405020304" pitchFamily="18" charset="0"/>
                  <a:ea typeface="黑体" panose="02010609060101010101" pitchFamily="49" charset="-122"/>
                </a:endParaRPr>
              </a:p>
              <a:p>
                <a:pPr marL="0" lvl="0" indent="0">
                  <a:lnSpc>
                    <a:spcPct val="140000"/>
                  </a:lnSpc>
                  <a:spcBef>
                    <a:spcPct val="0"/>
                  </a:spcBef>
                  <a:buNone/>
                </a:pPr>
                <a:r>
                  <a:rPr lang="en-US" altLang="zh-CN" sz="2800" i="1" dirty="0">
                    <a:latin typeface="Times New Roman" panose="02020603050405020304" pitchFamily="18" charset="0"/>
                    <a:ea typeface="黑体" panose="02010609060101010101" pitchFamily="49" charset="-122"/>
                  </a:rPr>
                  <a:t>x</a:t>
                </a:r>
                <a:r>
                  <a:rPr lang="en-US" altLang="zh-CN" sz="2800" dirty="0">
                    <a:latin typeface="Times New Roman" panose="02020603050405020304" pitchFamily="18" charset="0"/>
                    <a:ea typeface="黑体" panose="02010609060101010101" pitchFamily="49" charset="-122"/>
                  </a:rPr>
                  <a:t>-2</a:t>
                </a:r>
                <a:r>
                  <a:rPr lang="en-US" altLang="zh-CN" sz="2800" i="1" dirty="0">
                    <a:latin typeface="Times New Roman" panose="02020603050405020304" pitchFamily="18" charset="0"/>
                    <a:ea typeface="黑体" panose="02010609060101010101" pitchFamily="49" charset="-122"/>
                  </a:rPr>
                  <a:t>y</a:t>
                </a:r>
                <a:r>
                  <a:rPr lang="en-US" altLang="zh-CN" sz="2800" dirty="0">
                    <a:latin typeface="Times New Roman" panose="02020603050405020304" pitchFamily="18" charset="0"/>
                    <a:ea typeface="黑体" panose="02010609060101010101" pitchFamily="49" charset="-122"/>
                  </a:rPr>
                  <a:t>=-17	②</a:t>
                </a:r>
                <a:endParaRPr lang="zh-CN" altLang="en-US" sz="2800" dirty="0">
                  <a:latin typeface="Times New Roman" panose="02020603050405020304" pitchFamily="18" charset="0"/>
                  <a:ea typeface="黑体" panose="02010609060101010101" pitchFamily="49" charset="-122"/>
                </a:endParaRPr>
              </a:p>
            </p:txBody>
          </p:sp>
          <p:sp>
            <p:nvSpPr>
              <p:cNvPr id="14" name="左大括号 13"/>
              <p:cNvSpPr/>
              <p:nvPr/>
            </p:nvSpPr>
            <p:spPr bwMode="auto">
              <a:xfrm>
                <a:off x="3410646" y="974010"/>
                <a:ext cx="263519" cy="902943"/>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pitchFamily="49" charset="-122"/>
                  <a:cs typeface="+mn-cs"/>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6865">
                                            <p:txEl>
                                              <p:charRg st="0" end="28"/>
                                            </p:txEl>
                                          </p:spTgt>
                                        </p:tgtEl>
                                        <p:attrNameLst>
                                          <p:attrName>style.visibility</p:attrName>
                                        </p:attrNameLst>
                                      </p:cBhvr>
                                      <p:to>
                                        <p:strVal val="visible"/>
                                      </p:to>
                                    </p:set>
                                    <p:animEffect transition="in" filter="blinds(horizontal)">
                                      <p:cBhvr>
                                        <p:cTn id="7" dur="500"/>
                                        <p:tgtEl>
                                          <p:spTgt spid="36865">
                                            <p:txEl>
                                              <p:charRg st="0" end="2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6865">
                                            <p:txEl>
                                              <p:charRg st="28" end="53"/>
                                            </p:txEl>
                                          </p:spTgt>
                                        </p:tgtEl>
                                        <p:attrNameLst>
                                          <p:attrName>style.visibility</p:attrName>
                                        </p:attrNameLst>
                                      </p:cBhvr>
                                      <p:to>
                                        <p:strVal val="visible"/>
                                      </p:to>
                                    </p:set>
                                    <p:animEffect transition="in" filter="blinds(horizontal)">
                                      <p:cBhvr>
                                        <p:cTn id="12" dur="500"/>
                                        <p:tgtEl>
                                          <p:spTgt spid="36865">
                                            <p:txEl>
                                              <p:charRg st="28" end="5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6865">
                                            <p:txEl>
                                              <p:charRg st="53" end="71"/>
                                            </p:txEl>
                                          </p:spTgt>
                                        </p:tgtEl>
                                        <p:attrNameLst>
                                          <p:attrName>style.visibility</p:attrName>
                                        </p:attrNameLst>
                                      </p:cBhvr>
                                      <p:to>
                                        <p:strVal val="visible"/>
                                      </p:to>
                                    </p:set>
                                    <p:animEffect transition="in" filter="blinds(horizontal)">
                                      <p:cBhvr>
                                        <p:cTn id="17" dur="500"/>
                                        <p:tgtEl>
                                          <p:spTgt spid="36865">
                                            <p:txEl>
                                              <p:charRg st="53" end="7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6865">
                                            <p:txEl>
                                              <p:charRg st="71" end="73"/>
                                            </p:txEl>
                                          </p:spTgt>
                                        </p:tgtEl>
                                        <p:attrNameLst>
                                          <p:attrName>style.visibility</p:attrName>
                                        </p:attrNameLst>
                                      </p:cBhvr>
                                      <p:to>
                                        <p:strVal val="visible"/>
                                      </p:to>
                                    </p:set>
                                    <p:animEffect transition="in" filter="blinds(horizontal)">
                                      <p:cBhvr>
                                        <p:cTn id="22" dur="500"/>
                                        <p:tgtEl>
                                          <p:spTgt spid="36865">
                                            <p:txEl>
                                              <p:charRg st="71" end="73"/>
                                            </p:txEl>
                                          </p:spTgt>
                                        </p:tgtEl>
                                      </p:cBhvr>
                                    </p:animEffect>
                                  </p:childTnLst>
                                </p:cTn>
                              </p:par>
                              <p:par>
                                <p:cTn id="23" presetID="1"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36865">
                                            <p:txEl>
                                              <p:charRg st="73" end="87"/>
                                            </p:txEl>
                                          </p:spTgt>
                                        </p:tgtEl>
                                        <p:attrNameLst>
                                          <p:attrName>style.visibility</p:attrName>
                                        </p:attrNameLst>
                                      </p:cBhvr>
                                      <p:to>
                                        <p:strVal val="visible"/>
                                      </p:to>
                                    </p:set>
                                    <p:animEffect transition="in" filter="blinds(horizontal)">
                                      <p:cBhvr>
                                        <p:cTn id="29" dur="500"/>
                                        <p:tgtEl>
                                          <p:spTgt spid="36865">
                                            <p:txEl>
                                              <p:charRg st="73" end="87"/>
                                            </p:txEl>
                                          </p:spTgt>
                                        </p:tgtEl>
                                      </p:cBhvr>
                                    </p:animEffect>
                                  </p:childTnLst>
                                </p:cTn>
                              </p:par>
                              <p:par>
                                <p:cTn id="30" presetID="1" presetClass="entr" presetSubtype="0" fill="hold" nodeType="withEffect">
                                  <p:stCondLst>
                                    <p:cond delay="0"/>
                                  </p:stCondLst>
                                  <p:childTnLst>
                                    <p:set>
                                      <p:cBhvr>
                                        <p:cTn id="31" dur="1" fill="hold">
                                          <p:stCondLst>
                                            <p:cond delay="0"/>
                                          </p:stCondLst>
                                        </p:cTn>
                                        <p:tgtEl>
                                          <p:spTgt spid="3686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36865">
                                            <p:txEl>
                                              <p:charRg st="87" end="106"/>
                                            </p:txEl>
                                          </p:spTgt>
                                        </p:tgtEl>
                                        <p:attrNameLst>
                                          <p:attrName>style.visibility</p:attrName>
                                        </p:attrNameLst>
                                      </p:cBhvr>
                                      <p:to>
                                        <p:strVal val="visible"/>
                                      </p:to>
                                    </p:set>
                                    <p:animEffect transition="in" filter="blinds(horizontal)">
                                      <p:cBhvr>
                                        <p:cTn id="36" dur="500"/>
                                        <p:tgtEl>
                                          <p:spTgt spid="36865">
                                            <p:txEl>
                                              <p:charRg st="87" end="106"/>
                                            </p:txEl>
                                          </p:spTgt>
                                        </p:tgtEl>
                                      </p:cBhvr>
                                    </p:animEffect>
                                  </p:childTnLst>
                                </p:cTn>
                              </p:par>
                              <p:par>
                                <p:cTn id="37" presetID="1" presetClass="entr" presetSubtype="0" fill="hold" nodeType="withEffect">
                                  <p:stCondLst>
                                    <p:cond delay="0"/>
                                  </p:stCondLst>
                                  <p:childTnLst>
                                    <p:set>
                                      <p:cBhvr>
                                        <p:cTn id="38" dur="1" fill="hold">
                                          <p:stCondLst>
                                            <p:cond delay="0"/>
                                          </p:stCondLst>
                                        </p:cTn>
                                        <p:tgtEl>
                                          <p:spTgt spid="368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 Box 16"/>
          <p:cNvSpPr txBox="1"/>
          <p:nvPr/>
        </p:nvSpPr>
        <p:spPr>
          <a:xfrm>
            <a:off x="900113" y="1989138"/>
            <a:ext cx="1833562" cy="847725"/>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rPr>
              <a:t>一元一次不等式组</a:t>
            </a:r>
            <a:endParaRPr lang="en-US" altLang="zh-CN" sz="2400" dirty="0">
              <a:solidFill>
                <a:schemeClr val="tx2"/>
              </a:solidFill>
              <a:latin typeface="黑体" panose="02010609060101010101" pitchFamily="49" charset="-122"/>
              <a:ea typeface="黑体" panose="02010609060101010101" pitchFamily="49" charset="-122"/>
            </a:endParaRPr>
          </a:p>
        </p:txBody>
      </p:sp>
      <p:sp>
        <p:nvSpPr>
          <p:cNvPr id="31747" name="矩形 80"/>
          <p:cNvSpPr/>
          <p:nvPr/>
        </p:nvSpPr>
        <p:spPr>
          <a:xfrm>
            <a:off x="-36512" y="38100"/>
            <a:ext cx="1206500" cy="3968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000" b="1" dirty="0">
                <a:solidFill>
                  <a:srgbClr val="3C8C93"/>
                </a:solidFill>
                <a:ea typeface="方正姚体" pitchFamily="2" charset="-122"/>
              </a:rPr>
              <a:t>课堂小结</a:t>
            </a:r>
            <a:endParaRPr lang="zh-CN" altLang="en-US" sz="2000" b="1" dirty="0">
              <a:solidFill>
                <a:srgbClr val="3C8C93"/>
              </a:solidFill>
              <a:ea typeface="方正姚体" pitchFamily="2" charset="-122"/>
            </a:endParaRPr>
          </a:p>
        </p:txBody>
      </p:sp>
      <p:grpSp>
        <p:nvGrpSpPr>
          <p:cNvPr id="2" name="组合 5"/>
          <p:cNvGrpSpPr/>
          <p:nvPr/>
        </p:nvGrpSpPr>
        <p:grpSpPr>
          <a:xfrm>
            <a:off x="827088" y="2708275"/>
            <a:ext cx="2209800" cy="1235075"/>
            <a:chOff x="1565" y="4195"/>
            <a:chExt cx="3185" cy="2017"/>
          </a:xfrm>
        </p:grpSpPr>
        <p:sp>
          <p:nvSpPr>
            <p:cNvPr id="31763" name="Text Box 18"/>
            <p:cNvSpPr txBox="1"/>
            <p:nvPr/>
          </p:nvSpPr>
          <p:spPr>
            <a:xfrm>
              <a:off x="1565" y="4828"/>
              <a:ext cx="3185" cy="1384"/>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sym typeface="Arial" panose="020B0604020202020204" pitchFamily="34" charset="0"/>
                </a:rPr>
                <a:t>一元一次不等式组的概念</a:t>
              </a:r>
              <a:endParaRPr lang="zh-CN" altLang="en-US" sz="2400" dirty="0">
                <a:ea typeface="黑体" panose="02010609060101010101" pitchFamily="49" charset="-122"/>
              </a:endParaRPr>
            </a:p>
          </p:txBody>
        </p:sp>
        <p:sp>
          <p:nvSpPr>
            <p:cNvPr id="31764" name="文本框 4"/>
            <p:cNvSpPr txBox="1"/>
            <p:nvPr/>
          </p:nvSpPr>
          <p:spPr>
            <a:xfrm>
              <a:off x="2846" y="4195"/>
              <a:ext cx="704" cy="74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400" dirty="0">
                  <a:solidFill>
                    <a:srgbClr val="CC0066"/>
                  </a:solidFill>
                </a:rPr>
                <a:t>↓</a:t>
              </a:r>
              <a:endParaRPr lang="zh-CN" altLang="en-US" sz="2400" dirty="0">
                <a:solidFill>
                  <a:srgbClr val="CC0066"/>
                </a:solidFill>
              </a:endParaRPr>
            </a:p>
          </p:txBody>
        </p:sp>
      </p:grpSp>
      <p:grpSp>
        <p:nvGrpSpPr>
          <p:cNvPr id="3" name="组合 7"/>
          <p:cNvGrpSpPr/>
          <p:nvPr/>
        </p:nvGrpSpPr>
        <p:grpSpPr>
          <a:xfrm>
            <a:off x="5219700" y="1341438"/>
            <a:ext cx="3059113" cy="3198812"/>
            <a:chOff x="7992" y="2113"/>
            <a:chExt cx="4817" cy="5036"/>
          </a:xfrm>
        </p:grpSpPr>
        <p:sp>
          <p:nvSpPr>
            <p:cNvPr id="31758" name="左大括号 17"/>
            <p:cNvSpPr/>
            <p:nvPr/>
          </p:nvSpPr>
          <p:spPr>
            <a:xfrm>
              <a:off x="7992" y="2677"/>
              <a:ext cx="345" cy="1970"/>
            </a:xfrm>
            <a:prstGeom prst="leftBrace">
              <a:avLst>
                <a:gd name="adj1" fmla="val 142436"/>
                <a:gd name="adj2" fmla="val 50000"/>
              </a:avLst>
            </a:prstGeom>
            <a:solidFill>
              <a:schemeClr val="bg1"/>
            </a:solidFill>
            <a:ln w="25400" cap="flat" cmpd="sng">
              <a:solidFill>
                <a:srgbClr val="CC0066"/>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endParaRPr lang="zh-CN" altLang="en-US" sz="1800" dirty="0"/>
            </a:p>
          </p:txBody>
        </p:sp>
        <p:sp>
          <p:nvSpPr>
            <p:cNvPr id="31759" name="Text Box 16"/>
            <p:cNvSpPr txBox="1"/>
            <p:nvPr/>
          </p:nvSpPr>
          <p:spPr>
            <a:xfrm>
              <a:off x="8449" y="4492"/>
              <a:ext cx="4355" cy="1335"/>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rPr>
                <a:t>利用公共部分确定不等式组的解集</a:t>
              </a:r>
              <a:endParaRPr lang="zh-CN" altLang="en-US" sz="2400" dirty="0">
                <a:solidFill>
                  <a:schemeClr val="tx2"/>
                </a:solidFill>
                <a:latin typeface="黑体" panose="02010609060101010101" pitchFamily="49" charset="-122"/>
                <a:ea typeface="黑体" panose="02010609060101010101" pitchFamily="49" charset="-122"/>
              </a:endParaRPr>
            </a:p>
          </p:txBody>
        </p:sp>
        <p:sp>
          <p:nvSpPr>
            <p:cNvPr id="31760" name="Text Box 16"/>
            <p:cNvSpPr txBox="1"/>
            <p:nvPr/>
          </p:nvSpPr>
          <p:spPr>
            <a:xfrm>
              <a:off x="8447" y="3020"/>
              <a:ext cx="4362" cy="1335"/>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rPr>
                <a:t>在数轴上分别表示各个不等式的解集</a:t>
              </a:r>
              <a:endParaRPr lang="zh-CN" altLang="en-US" sz="2400" dirty="0">
                <a:solidFill>
                  <a:schemeClr val="tx2"/>
                </a:solidFill>
                <a:latin typeface="黑体" panose="02010609060101010101" pitchFamily="49" charset="-122"/>
                <a:ea typeface="黑体" panose="02010609060101010101" pitchFamily="49" charset="-122"/>
              </a:endParaRPr>
            </a:p>
          </p:txBody>
        </p:sp>
        <p:sp>
          <p:nvSpPr>
            <p:cNvPr id="31761" name="Text Box 16"/>
            <p:cNvSpPr txBox="1"/>
            <p:nvPr/>
          </p:nvSpPr>
          <p:spPr>
            <a:xfrm>
              <a:off x="8448" y="2113"/>
              <a:ext cx="3287" cy="760"/>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rPr>
                <a:t>解每个不等式</a:t>
              </a:r>
              <a:endParaRPr lang="en-US" altLang="zh-CN" sz="2400" dirty="0">
                <a:solidFill>
                  <a:schemeClr val="tx2"/>
                </a:solidFill>
                <a:latin typeface="黑体" panose="02010609060101010101" pitchFamily="49" charset="-122"/>
                <a:ea typeface="黑体" panose="02010609060101010101" pitchFamily="49" charset="-122"/>
              </a:endParaRPr>
            </a:p>
          </p:txBody>
        </p:sp>
        <p:cxnSp>
          <p:nvCxnSpPr>
            <p:cNvPr id="31762" name="肘形连接符 16"/>
            <p:cNvCxnSpPr>
              <a:stCxn id="31759" idx="2"/>
              <a:endCxn id="31752" idx="3"/>
            </p:cNvCxnSpPr>
            <p:nvPr/>
          </p:nvCxnSpPr>
          <p:spPr>
            <a:xfrm rot="5400000">
              <a:off x="9196" y="5718"/>
              <a:ext cx="1362" cy="1500"/>
            </a:xfrm>
            <a:prstGeom prst="bentConnector2">
              <a:avLst/>
            </a:prstGeom>
            <a:ln w="19050" cap="flat" cmpd="sng">
              <a:solidFill>
                <a:srgbClr val="CC0066"/>
              </a:solidFill>
              <a:prstDash val="solid"/>
              <a:round/>
              <a:headEnd type="none" w="med" len="med"/>
              <a:tailEnd type="arrow" w="med" len="med"/>
            </a:ln>
          </p:spPr>
        </p:cxnSp>
      </p:grpSp>
      <p:grpSp>
        <p:nvGrpSpPr>
          <p:cNvPr id="4" name="组合 6"/>
          <p:cNvGrpSpPr/>
          <p:nvPr/>
        </p:nvGrpSpPr>
        <p:grpSpPr>
          <a:xfrm>
            <a:off x="2771775" y="1916113"/>
            <a:ext cx="3146425" cy="3060700"/>
            <a:chOff x="4400" y="3020"/>
            <a:chExt cx="4727" cy="4817"/>
          </a:xfrm>
        </p:grpSpPr>
        <p:sp>
          <p:nvSpPr>
            <p:cNvPr id="31751" name="文本框 5"/>
            <p:cNvSpPr txBox="1"/>
            <p:nvPr/>
          </p:nvSpPr>
          <p:spPr>
            <a:xfrm>
              <a:off x="6210" y="5978"/>
              <a:ext cx="735" cy="7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400" dirty="0">
                  <a:solidFill>
                    <a:srgbClr val="CC0066"/>
                  </a:solidFill>
                </a:rPr>
                <a:t>↓</a:t>
              </a:r>
              <a:endParaRPr lang="zh-CN" altLang="en-US" sz="2400" dirty="0">
                <a:solidFill>
                  <a:srgbClr val="CC0066"/>
                </a:solidFill>
              </a:endParaRPr>
            </a:p>
          </p:txBody>
        </p:sp>
        <p:sp>
          <p:nvSpPr>
            <p:cNvPr id="31752" name="Text Box 18"/>
            <p:cNvSpPr txBox="1"/>
            <p:nvPr/>
          </p:nvSpPr>
          <p:spPr>
            <a:xfrm>
              <a:off x="4455" y="6503"/>
              <a:ext cx="4672" cy="1334"/>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sym typeface="宋体" panose="02010600030101010101" pitchFamily="2" charset="-122"/>
                </a:rPr>
                <a:t>一元一次不等式组的解集在数轴上的表示</a:t>
              </a:r>
              <a:endParaRPr lang="zh-CN" altLang="en-US" sz="2400" dirty="0">
                <a:solidFill>
                  <a:schemeClr val="tx2"/>
                </a:solidFill>
                <a:latin typeface="黑体" panose="02010609060101010101" pitchFamily="49" charset="-122"/>
                <a:ea typeface="黑体" panose="02010609060101010101" pitchFamily="49" charset="-122"/>
                <a:sym typeface="宋体" panose="02010600030101010101" pitchFamily="2" charset="-122"/>
              </a:endParaRPr>
            </a:p>
          </p:txBody>
        </p:sp>
        <p:sp>
          <p:nvSpPr>
            <p:cNvPr id="31753" name="Text Box 16"/>
            <p:cNvSpPr txBox="1"/>
            <p:nvPr/>
          </p:nvSpPr>
          <p:spPr>
            <a:xfrm>
              <a:off x="5008" y="4794"/>
              <a:ext cx="3198" cy="1334"/>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sym typeface="宋体" panose="02010600030101010101" pitchFamily="2" charset="-122"/>
                </a:rPr>
                <a:t>一元一次不等式组的解集</a:t>
              </a:r>
              <a:endParaRPr lang="zh-CN" altLang="en-US" sz="2400" dirty="0">
                <a:solidFill>
                  <a:schemeClr val="tx2"/>
                </a:solidFill>
                <a:latin typeface="黑体" panose="02010609060101010101" pitchFamily="49" charset="-122"/>
                <a:ea typeface="黑体" panose="02010609060101010101" pitchFamily="49" charset="-122"/>
              </a:endParaRPr>
            </a:p>
          </p:txBody>
        </p:sp>
        <p:grpSp>
          <p:nvGrpSpPr>
            <p:cNvPr id="31754" name="组合 3"/>
            <p:cNvGrpSpPr/>
            <p:nvPr/>
          </p:nvGrpSpPr>
          <p:grpSpPr>
            <a:xfrm>
              <a:off x="4400" y="3020"/>
              <a:ext cx="3482" cy="1335"/>
              <a:chOff x="4400" y="3020"/>
              <a:chExt cx="3482" cy="1335"/>
            </a:xfrm>
          </p:grpSpPr>
          <p:sp>
            <p:nvSpPr>
              <p:cNvPr id="31756" name="Text Box 18"/>
              <p:cNvSpPr txBox="1"/>
              <p:nvPr/>
            </p:nvSpPr>
            <p:spPr>
              <a:xfrm>
                <a:off x="5156" y="3020"/>
                <a:ext cx="2726" cy="1335"/>
              </a:xfrm>
              <a:prstGeom prst="rect">
                <a:avLst/>
              </a:prstGeom>
              <a:solidFill>
                <a:srgbClr val="FFFFFF"/>
              </a:solid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400" dirty="0">
                    <a:solidFill>
                      <a:schemeClr val="tx2"/>
                    </a:solidFill>
                    <a:latin typeface="黑体" panose="02010609060101010101" pitchFamily="49" charset="-122"/>
                    <a:ea typeface="黑体" panose="02010609060101010101" pitchFamily="49" charset="-122"/>
                    <a:sym typeface="宋体" panose="02010600030101010101" pitchFamily="2" charset="-122"/>
                  </a:rPr>
                  <a:t>解一元一次不等式组</a:t>
                </a:r>
                <a:endParaRPr lang="en-US" altLang="zh-CN" sz="2400" dirty="0">
                  <a:solidFill>
                    <a:schemeClr val="tx2"/>
                  </a:solidFill>
                  <a:latin typeface="黑体" panose="02010609060101010101" pitchFamily="49" charset="-122"/>
                  <a:ea typeface="黑体" panose="02010609060101010101" pitchFamily="49" charset="-122"/>
                  <a:sym typeface="宋体" panose="02010600030101010101" pitchFamily="2" charset="-122"/>
                </a:endParaRPr>
              </a:p>
            </p:txBody>
          </p:sp>
          <p:sp>
            <p:nvSpPr>
              <p:cNvPr id="31757" name="文本框 7"/>
              <p:cNvSpPr txBox="1"/>
              <p:nvPr/>
            </p:nvSpPr>
            <p:spPr>
              <a:xfrm>
                <a:off x="4400" y="3265"/>
                <a:ext cx="735" cy="719"/>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400" dirty="0">
                    <a:solidFill>
                      <a:srgbClr val="CC0066"/>
                    </a:solidFill>
                  </a:rPr>
                  <a:t>→</a:t>
                </a:r>
                <a:endParaRPr lang="zh-CN" altLang="en-US" sz="2400" dirty="0">
                  <a:solidFill>
                    <a:srgbClr val="CC0066"/>
                  </a:solidFill>
                </a:endParaRPr>
              </a:p>
            </p:txBody>
          </p:sp>
        </p:grpSp>
        <p:sp>
          <p:nvSpPr>
            <p:cNvPr id="31755" name="文本框 4"/>
            <p:cNvSpPr txBox="1"/>
            <p:nvPr/>
          </p:nvSpPr>
          <p:spPr>
            <a:xfrm>
              <a:off x="6208" y="4169"/>
              <a:ext cx="734" cy="7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Font typeface="Arial" panose="020B0604020202020204" pitchFamily="34" charset="0"/>
                <a:buNone/>
              </a:pPr>
              <a:r>
                <a:rPr lang="zh-CN" altLang="en-US" sz="2400" dirty="0">
                  <a:solidFill>
                    <a:srgbClr val="CC0066"/>
                  </a:solidFill>
                </a:rPr>
                <a:t>↓</a:t>
              </a:r>
              <a:endParaRPr lang="zh-CN" altLang="en-US" sz="2400" dirty="0">
                <a:solidFill>
                  <a:srgbClr val="CC0066"/>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1505"/>
                                        </p:tgtEl>
                                        <p:attrNameLst>
                                          <p:attrName>style.visibility</p:attrName>
                                        </p:attrNameLst>
                                      </p:cBhvr>
                                      <p:to>
                                        <p:strVal val="visible"/>
                                      </p:to>
                                    </p:set>
                                    <p:animEffect transition="in" filter="blinds(horizontal)">
                                      <p:cBhvr>
                                        <p:cTn id="7" dur="500"/>
                                        <p:tgtEl>
                                          <p:spTgt spid="2150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bldLvl="0" animBg="1"/>
    </p:bldLst>
  </p:timing>
</p:sld>
</file>

<file path=ppt/tags/tag1.xml><?xml version="1.0" encoding="utf-8"?>
<p:tagLst xmlns:p="http://schemas.openxmlformats.org/presentationml/2006/main">
  <p:tag name="KSO_WM_UNIT_TABLE_BEAUTIFY" val="smartTable{51eafdbc-fcac-4293-984d-9550f8ffd40e}"/>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3985</Words>
  <Application>WPS 演示</Application>
  <PresentationFormat>全屏显示(4:3)</PresentationFormat>
  <Paragraphs>560</Paragraphs>
  <Slides>30</Slides>
  <Notes>5</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25</vt:i4>
      </vt:variant>
      <vt:variant>
        <vt:lpstr>幻灯片标题</vt:lpstr>
      </vt:variant>
      <vt:variant>
        <vt:i4>30</vt:i4>
      </vt:variant>
    </vt:vector>
  </HeadingPairs>
  <TitlesOfParts>
    <vt:vector size="67" baseType="lpstr">
      <vt:lpstr>Arial</vt:lpstr>
      <vt:lpstr>宋体</vt:lpstr>
      <vt:lpstr>Wingdings</vt:lpstr>
      <vt:lpstr>Calibri</vt:lpstr>
      <vt:lpstr>隶书</vt:lpstr>
      <vt:lpstr>微软雅黑</vt:lpstr>
      <vt:lpstr>Times New Roman</vt:lpstr>
      <vt:lpstr>黑体</vt:lpstr>
      <vt:lpstr>方正姚体</vt:lpstr>
      <vt:lpstr>华文隶书</vt:lpstr>
      <vt:lpstr>Arial Unicode MS</vt:lpstr>
      <vt:lpstr>默认设计模板</vt:lpstr>
      <vt:lpstr>Equation.DSMT4</vt:lpstr>
      <vt:lpstr>Equation.DSMT4</vt:lpstr>
      <vt:lpstr>Equation.DSMT4</vt:lpstr>
      <vt:lpstr>Equation.DSMT4</vt:lpstr>
      <vt:lpstr>Equation.DSMT4</vt:lpstr>
      <vt:lpstr>Equation.DSMT4</vt:lpstr>
      <vt:lpstr>Equation.KSEE3</vt:lpstr>
      <vt:lpstr>Equation.DSMT4</vt:lpstr>
      <vt:lpstr>Equation.DSMT4</vt:lpstr>
      <vt:lpstr>Equation.DSMT4</vt:lpstr>
      <vt:lpstr>Equation.DSMT4</vt:lpstr>
      <vt:lpstr>Equation.DSMT4</vt:lpstr>
      <vt:lpstr>Equation.DSMT4</vt:lpstr>
      <vt:lpstr>Equation.DSMT4</vt:lpstr>
      <vt:lpstr>Equation.KSEE3</vt:lpstr>
      <vt:lpstr>Equation.KSEE3</vt:lpstr>
      <vt:lpstr>Equation.DSMT4</vt:lpstr>
      <vt:lpstr>Equation.DSMT4</vt:lpstr>
      <vt:lpstr>Equation.DSMT4</vt:lpstr>
      <vt:lpstr>Equation.DSMT4</vt:lpstr>
      <vt:lpstr>Equation.DSMT4</vt:lpstr>
      <vt:lpstr>Equation.DSMT4</vt:lpstr>
      <vt:lpstr>Equation.DSMT4</vt:lpstr>
      <vt:lpstr>Equation.DSMT4</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www.czsx.com.cn</dc:title>
  <dc:creator>www.czsx.com.cn</dc:creator>
  <cp:keywords>www.czsx.com.cn</cp:keywords>
  <dc:description>www.czsx.com.cn</dc:description>
  <dc:subject>www.czsx.com.cn</dc:subject>
  <cp:category>www.czsx.com.cn</cp:category>
  <cp:lastModifiedBy>民</cp:lastModifiedBy>
  <cp:revision>47</cp:revision>
  <dcterms:created xsi:type="dcterms:W3CDTF">2016-04-25T06:54:07Z</dcterms:created>
  <dcterms:modified xsi:type="dcterms:W3CDTF">2020-03-24T14:39:34Z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2052-11.3.0.9221</vt:lpwstr>
  </property>
</Properties>
</file>