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7"/>
  </p:notesMasterIdLst>
  <p:handoutMasterIdLst>
    <p:handoutMasterId r:id="rId48"/>
  </p:handoutMasterIdLst>
  <p:sldIdLst>
    <p:sldId id="319" r:id="rId2"/>
    <p:sldId id="359" r:id="rId3"/>
    <p:sldId id="321" r:id="rId4"/>
    <p:sldId id="504" r:id="rId5"/>
    <p:sldId id="505" r:id="rId6"/>
    <p:sldId id="506" r:id="rId7"/>
    <p:sldId id="507" r:id="rId8"/>
    <p:sldId id="508" r:id="rId9"/>
    <p:sldId id="509" r:id="rId10"/>
    <p:sldId id="523" r:id="rId11"/>
    <p:sldId id="518" r:id="rId12"/>
    <p:sldId id="510" r:id="rId13"/>
    <p:sldId id="520" r:id="rId14"/>
    <p:sldId id="521" r:id="rId15"/>
    <p:sldId id="522" r:id="rId16"/>
    <p:sldId id="515" r:id="rId17"/>
    <p:sldId id="524" r:id="rId18"/>
    <p:sldId id="525" r:id="rId19"/>
    <p:sldId id="526" r:id="rId20"/>
    <p:sldId id="527" r:id="rId21"/>
    <p:sldId id="528" r:id="rId22"/>
    <p:sldId id="529" r:id="rId23"/>
    <p:sldId id="530" r:id="rId24"/>
    <p:sldId id="531" r:id="rId25"/>
    <p:sldId id="532" r:id="rId26"/>
    <p:sldId id="533" r:id="rId27"/>
    <p:sldId id="534" r:id="rId28"/>
    <p:sldId id="535" r:id="rId29"/>
    <p:sldId id="536" r:id="rId30"/>
    <p:sldId id="537" r:id="rId31"/>
    <p:sldId id="538" r:id="rId32"/>
    <p:sldId id="324" r:id="rId33"/>
    <p:sldId id="545" r:id="rId34"/>
    <p:sldId id="546" r:id="rId35"/>
    <p:sldId id="547" r:id="rId36"/>
    <p:sldId id="548" r:id="rId37"/>
    <p:sldId id="549" r:id="rId38"/>
    <p:sldId id="550" r:id="rId39"/>
    <p:sldId id="551" r:id="rId40"/>
    <p:sldId id="360" r:id="rId41"/>
    <p:sldId id="541" r:id="rId42"/>
    <p:sldId id="542" r:id="rId43"/>
    <p:sldId id="543" r:id="rId44"/>
    <p:sldId id="544" r:id="rId45"/>
    <p:sldId id="325" r:id="rId4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0">
          <p15:clr>
            <a:srgbClr val="A4A3A4"/>
          </p15:clr>
        </p15:guide>
        <p15:guide id="2" pos="285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FF"/>
    <a:srgbClr val="FFFF99"/>
    <a:srgbClr val="FF3300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03" autoAdjust="0"/>
    <p:restoredTop sz="93727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200"/>
        <p:guide pos="285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70A92-AC0A-4F6C-82ED-031B298F7FF8}" type="datetimeFigureOut">
              <a:rPr lang="zh-CN" altLang="en-US" smtClean="0"/>
              <a:t>2008-1-8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EE8AE-520E-4232-8760-18CA618EFE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552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13DD2DF9-D311-431E-A9D6-22D463C608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9186E967-1E15-4479-A08C-9F2A2930F7B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xmlns="" id="{2714D2BE-8491-4CAA-9056-BC56F118AD4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xmlns="" id="{631F218B-D212-46DC-A4B8-156FA7EA49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FB9E982-47F0-4A5E-98EE-EFB4CC7EB6C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DB10467-E4AA-47CA-8E47-51F5D0C2A4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CD95007-41E2-4073-8569-52F1FD1DE5C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0364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D28D6FC5-018A-4495-A36A-EF8267706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D4201EDA-8023-444F-B627-D135F32D7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39A44F23-F349-4E4B-BF6B-5023DE0B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EA33C8-8696-4DEE-BFEE-6F46BD0F3A5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4022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FDF288D5-96F0-4C11-9874-35D906460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D90D6A24-B2B2-4399-9384-18AA1FC3A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F94878CA-BF70-4092-AA8D-B33A34799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EFB8F-7318-4041-8699-46A481B6B6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79759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858A80DE-38A4-4BCE-9AA8-00D28C17D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CC1AF18F-D94E-41C2-8AB1-7F72D0FB5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64CC4BC6-1843-4A1E-86B2-60876F04C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D0C24-0E1F-48DE-B4FD-5F11C7418C3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1764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FA605A3F-C8AA-4F52-9290-25764B3BD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603B6BD5-641D-4D25-8E3A-01E3D5C3A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5CCAFA17-4CD8-46D8-99A1-F499FF04F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0866E-44DC-4848-A86D-1C315A5F02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20894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xmlns="" id="{EA1D426A-F2A2-4802-9A6C-13F35EE21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xmlns="" id="{9EB65127-5B4D-4916-8CE6-035E214F9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xmlns="" id="{351889F8-E527-41A5-A2FF-5A3FD900D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99DD5B-12FE-4F5F-9EE9-B3E8D11166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1807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xmlns="" id="{40C8BF76-B424-4DF2-8E28-EA8B60C0D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xmlns="" id="{B0ED9E49-172C-47E8-B8BD-AA1177B53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xmlns="" id="{B407068A-220D-419C-B45D-71F7C812C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57A86-B1D9-492A-9FB1-EDC6EA12132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3364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836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932A0-FD9A-4CCE-B95F-046BFB63B62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61726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973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924CEAA4-24A9-4D8F-9D4D-E4ED9B290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81E89BA1-AE12-4BFF-A5DD-B1EB3C1C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8356B5F8-ECCC-42D7-8089-8A140ECA8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9D016-76EE-4BD4-9548-C23ABC1AF9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3637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DD1E9604-540F-4385-95DD-0BA8BB9A2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387C02AD-82D3-499E-830F-8D6640A18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E7E8F357-54F5-4486-91D7-AB043E3A5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A11C7-A03A-4740-A84C-E006C2069D1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9353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6A3260C4-E305-43A0-A35D-D24C4243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7EB16A26-FB56-486C-B4A4-0A57AC627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91B904C8-51B2-4348-BB7C-579B51D94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3645F-165F-4343-A90C-91EB9C41E5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77157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CD9C0D30-0EFF-4AF7-B029-AA2FAADE6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906F2758-CFE3-43AF-A09F-055F0AE9D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71AFA6A0-B71C-4A9B-B1AC-2E4EBA026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FA450-2B54-4097-9B48-3363425306B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1061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EA57BEE-73D6-48A1-A502-08384F05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B3174B3-68CE-4C27-A34E-5EA9B810C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256C772-58BF-4A64-9452-08F6B3F0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042C8-3B39-4606-AAD0-9730A5725E4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6304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日期占位符 5">
            <a:extLst>
              <a:ext uri="{FF2B5EF4-FFF2-40B4-BE49-F238E27FC236}">
                <a16:creationId xmlns:a16="http://schemas.microsoft.com/office/drawing/2014/main" xmlns="" id="{B0E01255-7811-4471-9A8E-0635EE801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6">
            <a:extLst>
              <a:ext uri="{FF2B5EF4-FFF2-40B4-BE49-F238E27FC236}">
                <a16:creationId xmlns:a16="http://schemas.microsoft.com/office/drawing/2014/main" xmlns="" id="{BE52C51B-59DA-4B79-B4FA-1FC61DC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xmlns="" id="{6F965E28-1997-4241-BC6C-7455FEF44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1F1BD-9407-4D4D-ABCF-F281A5DBC2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68642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xmlns="" id="{4C61A11E-93B6-41DF-A8C9-C11446D61E9B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xmlns="" id="{6A4042B6-FDAF-4926-A7BE-AE2296089898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xmlns="" id="{52843DD3-A81A-4372-A5C0-11B84E371940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xmlns="" id="{F1171564-C5D0-48FD-9BD2-602C351E1F0B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xmlns="" id="{4A112D4C-3BB7-46EE-9711-C0C9DC6B878D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>
            <a:extLst>
              <a:ext uri="{FF2B5EF4-FFF2-40B4-BE49-F238E27FC236}">
                <a16:creationId xmlns:a16="http://schemas.microsoft.com/office/drawing/2014/main" xmlns="" id="{0D25FFD8-AE32-4C16-9F6A-1E2794F7C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4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xmlns="" id="{6E48338B-60A4-4258-A018-0FAD20035C6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xmlns="" id="{51AA61AB-039C-4F1B-8773-B499B0577CA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xmlns="" id="{8476EF2A-D91B-43C5-8C69-3DD464BBDB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xmlns="" id="{19629954-00E6-4C36-AF41-AF4DAB0BBB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xmlns="" id="{CC019199-269F-4B84-B45E-959153E9D4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C95932A0-FD9A-4CCE-B95F-046BFB63B62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84" r:id="rId8"/>
    <p:sldLayoutId id="2147483685" r:id="rId9"/>
    <p:sldLayoutId id="2147483674" r:id="rId10"/>
    <p:sldLayoutId id="2147483673" r:id="rId11"/>
    <p:sldLayoutId id="2147483672" r:id="rId12"/>
    <p:sldLayoutId id="2147483671" r:id="rId13"/>
    <p:sldLayoutId id="2147483682" r:id="rId14"/>
    <p:sldLayoutId id="2147483683" r:id="rId15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00274087-E67B-4458-99BA-1EABC1D75CC7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1700213"/>
            <a:ext cx="2160588" cy="576262"/>
          </a:xfrm>
          <a:solidFill>
            <a:srgbClr val="00B0F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5123" name="TextBox 4">
            <a:extLst>
              <a:ext uri="{FF2B5EF4-FFF2-40B4-BE49-F238E27FC236}">
                <a16:creationId xmlns:a16="http://schemas.microsoft.com/office/drawing/2014/main" xmlns="" id="{8E68A328-BDF1-46C3-ABF5-2D23BB285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550863"/>
            <a:ext cx="4608512" cy="646112"/>
          </a:xfrm>
          <a:prstGeom prst="rect">
            <a:avLst/>
          </a:prstGeom>
          <a:solidFill>
            <a:srgbClr val="00B0F0">
              <a:alpha val="5019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4 Save the trees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xmlns="" id="{5898EFBA-2774-4A11-B26D-FDE59D1E6C8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xmlns="" id="{BC14F584-7707-4AD6-864F-565F103123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xmlns="" id="{041B6E84-0779-4455-9A86-93CCA2604E1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xmlns="" id="{D18F9257-4DE4-4B48-AD9A-26E2A654D26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xmlns="" id="{A211CBA7-3AF4-4F7C-82FD-8492E647E3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xmlns="" id="{9B1C66FD-2933-416D-A48B-27F5BD6716B4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xmlns="" id="{DC9BC897-7452-49DB-BFDD-68DBD1F1A4F1}"/>
              </a:ext>
            </a:extLst>
          </p:cNvPr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xmlns="" id="{11EA750F-598E-42B4-A0BC-984AD825A360}"/>
              </a:ext>
            </a:extLst>
          </p:cNvPr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xmlns="" id="{70391B7E-A5F5-47CC-89E2-18F309601947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xmlns="" id="{FC3A8C89-4751-4BCD-A6B7-99B56756600C}"/>
              </a:ext>
            </a:extLst>
          </p:cNvPr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662886-CDCF-442E-9E61-90E483FE0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DEBAB233-924C-4546-8CB8-1888EA906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9871D80-0453-4673-A247-82011BBF2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D985F76-920A-46E1-92E2-112492BE5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5E03F4F3-26DC-4F86-B3AE-9AA60878E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>
            <a:extLst>
              <a:ext uri="{FF2B5EF4-FFF2-40B4-BE49-F238E27FC236}">
                <a16:creationId xmlns:a16="http://schemas.microsoft.com/office/drawing/2014/main" xmlns="" id="{E42F6EB9-4B3B-4BB3-817F-9EB595A6C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xmlns="" id="{668627E9-114C-4448-A5A1-460622492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xmlns="" id="{5561C028-8CC0-42E4-921B-F159B4014C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xmlns="" id="{DD099F84-F3B6-4EA9-ACCC-C8BDC15CB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xmlns="" id="{255698D1-A2A9-4857-89DB-BC7F1A54AD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xmlns="" id="{AE6A014D-4010-46C1-9501-DBA03910D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3636774-AE47-42E3-8D34-509106984013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xmlns="" id="{479499E7-BBCA-43C3-B3C6-1C919C809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3">
            <a:extLst>
              <a:ext uri="{FF2B5EF4-FFF2-40B4-BE49-F238E27FC236}">
                <a16:creationId xmlns:a16="http://schemas.microsoft.com/office/drawing/2014/main" xmlns="" id="{C9A1A611-C8A3-4FA7-8F66-8DF05D116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3873500"/>
            <a:ext cx="4587875" cy="254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TextBox 4">
            <a:extLst>
              <a:ext uri="{FF2B5EF4-FFF2-40B4-BE49-F238E27FC236}">
                <a16:creationId xmlns:a16="http://schemas.microsoft.com/office/drawing/2014/main" xmlns="" id="{CD3DF809-40D2-47C4-9074-3FAD09C0D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6553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dirty="0">
                <a:latin typeface="Times New Roman" panose="02020603050405020304" pitchFamily="18" charset="0"/>
              </a:rPr>
              <a:t>Tom, what are you doing now?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xmlns="" id="{85908BEE-1DFE-44DB-B63F-BCFE6AE6DCEF}"/>
              </a:ext>
            </a:extLst>
          </p:cNvPr>
          <p:cNvSpPr/>
          <p:nvPr/>
        </p:nvSpPr>
        <p:spPr>
          <a:xfrm>
            <a:off x="4140200" y="2276475"/>
            <a:ext cx="4679950" cy="1368425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I </a:t>
            </a:r>
            <a:r>
              <a:rPr lang="en-US" altLang="zh-CN" sz="4000" b="1" dirty="0">
                <a:solidFill>
                  <a:srgbClr val="FF0000"/>
                </a:solidFill>
              </a:rPr>
              <a:t>am reading </a:t>
            </a:r>
            <a:r>
              <a:rPr lang="en-US" altLang="zh-CN" sz="4000" dirty="0">
                <a:solidFill>
                  <a:schemeClr val="tx1"/>
                </a:solidFill>
              </a:rPr>
              <a:t>a book.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Box 4">
            <a:extLst>
              <a:ext uri="{FF2B5EF4-FFF2-40B4-BE49-F238E27FC236}">
                <a16:creationId xmlns:a16="http://schemas.microsoft.com/office/drawing/2014/main" xmlns="" id="{71EF5B4D-5373-4D4E-8E60-7D3D801BE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65532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>
                <a:latin typeface="Times New Roman" panose="02020603050405020304" pitchFamily="18" charset="0"/>
              </a:rPr>
              <a:t>What is the boy doing now?</a:t>
            </a:r>
            <a:endParaRPr lang="zh-CN" altLang="en-US" sz="400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xmlns="" id="{751FDCC5-C91C-49F3-81D2-AC77A5877DFB}"/>
              </a:ext>
            </a:extLst>
          </p:cNvPr>
          <p:cNvSpPr/>
          <p:nvPr/>
        </p:nvSpPr>
        <p:spPr>
          <a:xfrm>
            <a:off x="755576" y="2878403"/>
            <a:ext cx="4679950" cy="1511300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He </a:t>
            </a:r>
            <a:r>
              <a:rPr lang="en-US" altLang="zh-CN" sz="4000" b="1" dirty="0">
                <a:solidFill>
                  <a:srgbClr val="FF0000"/>
                </a:solidFill>
              </a:rPr>
              <a:t>is playing</a:t>
            </a:r>
            <a:r>
              <a:rPr lang="en-US" altLang="zh-CN" sz="4000" dirty="0">
                <a:solidFill>
                  <a:schemeClr val="tx1"/>
                </a:solidFill>
              </a:rPr>
              <a:t> basketball.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pic>
        <p:nvPicPr>
          <p:cNvPr id="9219" name="图片 1">
            <a:extLst>
              <a:ext uri="{FF2B5EF4-FFF2-40B4-BE49-F238E27FC236}">
                <a16:creationId xmlns:a16="http://schemas.microsoft.com/office/drawing/2014/main" xmlns="" id="{333D395E-8551-4644-B6F8-5335FC274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559050"/>
            <a:ext cx="3063875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>
            <a:extLst>
              <a:ext uri="{FF2B5EF4-FFF2-40B4-BE49-F238E27FC236}">
                <a16:creationId xmlns:a16="http://schemas.microsoft.com/office/drawing/2014/main" xmlns="" id="{2FEBCAB6-43D8-478A-A2A6-6639B8BF0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50" y="2365375"/>
            <a:ext cx="5480050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TextBox 4">
            <a:extLst>
              <a:ext uri="{FF2B5EF4-FFF2-40B4-BE49-F238E27FC236}">
                <a16:creationId xmlns:a16="http://schemas.microsoft.com/office/drawing/2014/main" xmlns="" id="{11CEDF01-C6C0-4E37-AEFF-AB07A6365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65532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>
                <a:latin typeface="Times New Roman" panose="02020603050405020304" pitchFamily="18" charset="0"/>
              </a:rPr>
              <a:t>What is the girl doing now?</a:t>
            </a:r>
            <a:endParaRPr lang="zh-CN" altLang="en-US" sz="400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xmlns="" id="{E7D38CD2-268F-42A1-AC12-C5AA3EBAA12C}"/>
              </a:ext>
            </a:extLst>
          </p:cNvPr>
          <p:cNvSpPr/>
          <p:nvPr/>
        </p:nvSpPr>
        <p:spPr>
          <a:xfrm>
            <a:off x="755575" y="4148138"/>
            <a:ext cx="4194249" cy="1512887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She </a:t>
            </a:r>
            <a:r>
              <a:rPr lang="en-US" altLang="zh-CN" sz="4000" b="1" dirty="0">
                <a:solidFill>
                  <a:srgbClr val="FF0000"/>
                </a:solidFill>
              </a:rPr>
              <a:t>is singing</a:t>
            </a:r>
            <a:r>
              <a:rPr lang="en-US" altLang="zh-CN" sz="4000" dirty="0">
                <a:solidFill>
                  <a:schemeClr val="tx1"/>
                </a:solidFill>
              </a:rPr>
              <a:t> a song.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">
            <a:extLst>
              <a:ext uri="{FF2B5EF4-FFF2-40B4-BE49-F238E27FC236}">
                <a16:creationId xmlns:a16="http://schemas.microsoft.com/office/drawing/2014/main" xmlns="" id="{76BD446B-2EF7-4C92-84E1-BC6771490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3" y="3765550"/>
            <a:ext cx="4029075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extBox 4">
            <a:extLst>
              <a:ext uri="{FF2B5EF4-FFF2-40B4-BE49-F238E27FC236}">
                <a16:creationId xmlns:a16="http://schemas.microsoft.com/office/drawing/2014/main" xmlns="" id="{2E415AA4-C8ED-43A9-AEBE-3CEFD407F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7848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>
                <a:latin typeface="Times New Roman" panose="02020603050405020304" pitchFamily="18" charset="0"/>
              </a:rPr>
              <a:t>What are the children doing now?</a:t>
            </a:r>
            <a:endParaRPr lang="zh-CN" altLang="en-US" sz="400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xmlns="" id="{0424C462-727E-42E1-B68F-E32DBC2DE9C3}"/>
              </a:ext>
            </a:extLst>
          </p:cNvPr>
          <p:cNvSpPr/>
          <p:nvPr/>
        </p:nvSpPr>
        <p:spPr>
          <a:xfrm>
            <a:off x="3924300" y="2133600"/>
            <a:ext cx="4679950" cy="1511300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They </a:t>
            </a:r>
            <a:r>
              <a:rPr lang="en-US" altLang="zh-CN" sz="4000" b="1" dirty="0">
                <a:solidFill>
                  <a:srgbClr val="FF0000"/>
                </a:solidFill>
              </a:rPr>
              <a:t>are watching</a:t>
            </a:r>
            <a:r>
              <a:rPr lang="en-US" altLang="zh-CN" sz="4000" dirty="0">
                <a:solidFill>
                  <a:schemeClr val="tx1"/>
                </a:solidFill>
              </a:rPr>
              <a:t> TV.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AA804374-C7DE-4E5C-A7DC-A208A3A49E3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290" name="TextBox 4">
            <a:extLst>
              <a:ext uri="{FF2B5EF4-FFF2-40B4-BE49-F238E27FC236}">
                <a16:creationId xmlns:a16="http://schemas.microsoft.com/office/drawing/2014/main" xmlns="" id="{97622E69-33CD-4611-B1CE-120320F814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文本占位符 4097">
            <a:extLst>
              <a:ext uri="{FF2B5EF4-FFF2-40B4-BE49-F238E27FC236}">
                <a16:creationId xmlns:a16="http://schemas.microsoft.com/office/drawing/2014/main" xmlns="" id="{820516E6-C614-4E9F-919C-385F0EED5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736600"/>
            <a:ext cx="8353425" cy="56181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/>
              <a:t>  </a:t>
            </a:r>
            <a:r>
              <a:rPr lang="zh-CN" altLang="en-US" sz="3200" noProof="1">
                <a:solidFill>
                  <a:srgbClr val="FF0000"/>
                </a:solidFill>
              </a:rPr>
              <a:t> </a:t>
            </a:r>
            <a:r>
              <a:rPr lang="en-US" altLang="zh-CN" sz="320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</a:t>
            </a:r>
            <a:r>
              <a:rPr lang="zh-CN" altLang="en-US" sz="3200" noProof="1">
                <a:solidFill>
                  <a:srgbClr val="FF0000"/>
                </a:solidFill>
              </a:rPr>
              <a:t>现在进行时的定义</a:t>
            </a:r>
            <a:endParaRPr lang="en-US" altLang="zh-CN" sz="3200" noProof="1">
              <a:solidFill>
                <a:srgbClr val="FF0066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( The </a:t>
            </a:r>
            <a:r>
              <a:rPr lang="zh-CN" altLang="en-US" sz="3200" noProof="1">
                <a:solidFill>
                  <a:srgbClr val="000000"/>
                </a:solidFill>
              </a:rPr>
              <a:t>p</a:t>
            </a:r>
            <a:r>
              <a:rPr lang="en-US" altLang="x-none" sz="3200" noProof="1">
                <a:solidFill>
                  <a:srgbClr val="000000"/>
                </a:solidFill>
              </a:rPr>
              <a:t>resent </a:t>
            </a:r>
            <a:r>
              <a:rPr lang="zh-CN" altLang="en-US" sz="3200" noProof="1">
                <a:solidFill>
                  <a:srgbClr val="000000"/>
                </a:solidFill>
              </a:rPr>
              <a:t>c</a:t>
            </a:r>
            <a:r>
              <a:rPr lang="en-US" altLang="x-none" sz="3200" noProof="1">
                <a:solidFill>
                  <a:srgbClr val="000000"/>
                </a:solidFill>
              </a:rPr>
              <a:t>ontinuous </a:t>
            </a:r>
            <a:r>
              <a:rPr lang="zh-CN" altLang="en-US" sz="3200" noProof="1">
                <a:solidFill>
                  <a:srgbClr val="000000"/>
                </a:solidFill>
              </a:rPr>
              <a:t>t</a:t>
            </a:r>
            <a:r>
              <a:rPr lang="en-US" altLang="x-none" sz="3200" noProof="1">
                <a:solidFill>
                  <a:srgbClr val="000000"/>
                </a:solidFill>
              </a:rPr>
              <a:t>ense)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①现在进行时态表示现在</a:t>
            </a:r>
            <a:r>
              <a:rPr lang="en-US" altLang="x-none" sz="3200" noProof="1">
                <a:solidFill>
                  <a:srgbClr val="0000FF"/>
                </a:solidFill>
              </a:rPr>
              <a:t>(</a:t>
            </a:r>
            <a:r>
              <a:rPr lang="zh-CN" altLang="en-US" sz="3200" noProof="1">
                <a:solidFill>
                  <a:srgbClr val="0000FF"/>
                </a:solidFill>
              </a:rPr>
              <a:t>说话瞬间</a:t>
            </a:r>
            <a:r>
              <a:rPr lang="en-US" altLang="x-none" sz="3200" noProof="1">
                <a:solidFill>
                  <a:srgbClr val="0000FF"/>
                </a:solidFill>
              </a:rPr>
              <a:t>)</a:t>
            </a:r>
            <a:r>
              <a:rPr lang="zh-CN" altLang="en-US" sz="3200" noProof="1">
                <a:solidFill>
                  <a:srgbClr val="0000FF"/>
                </a:solidFill>
              </a:rPr>
              <a:t>正在进行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或发生的动作。如：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The students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listening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to the teacher.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He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is watching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TV now.</a:t>
            </a:r>
            <a:r>
              <a:rPr lang="en-US" altLang="x-none" sz="3200" noProof="1">
                <a:solidFill>
                  <a:schemeClr val="folHlink"/>
                </a:solidFill>
              </a:rPr>
              <a:t>   </a:t>
            </a:r>
            <a:endParaRPr lang="en-US" altLang="x-none" sz="3200" noProof="1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②现在进行时态还可以表示当前一段时间内的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活动或现阶段正在发生的事情。如</a:t>
            </a:r>
            <a:r>
              <a:rPr lang="en-US" altLang="x-none" sz="3200" noProof="1">
                <a:solidFill>
                  <a:srgbClr val="0000FF"/>
                </a:solidFill>
              </a:rPr>
              <a:t>: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We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working</a:t>
            </a:r>
            <a:r>
              <a:rPr lang="en-US" altLang="x-none" sz="3200" noProof="1">
                <a:solidFill>
                  <a:schemeClr val="folHlink"/>
                </a:solidFill>
              </a:rPr>
              <a:t>  </a:t>
            </a:r>
            <a:r>
              <a:rPr lang="en-US" altLang="x-none" sz="3200" noProof="1">
                <a:solidFill>
                  <a:srgbClr val="000000"/>
                </a:solidFill>
              </a:rPr>
              <a:t>on a farm these days.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    I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am writing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a book this month.</a:t>
            </a:r>
            <a:endParaRPr lang="zh-CN" altLang="en-US" sz="3200" i="1" noProof="1">
              <a:solidFill>
                <a:srgbClr val="0066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60FE632-DECE-4740-B86B-FB91CC9161B3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4338" name="TextBox 4">
            <a:extLst>
              <a:ext uri="{FF2B5EF4-FFF2-40B4-BE49-F238E27FC236}">
                <a16:creationId xmlns:a16="http://schemas.microsoft.com/office/drawing/2014/main" xmlns="" id="{136B05D7-AF50-4F2F-9E7F-286567F86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>
            <a:extLst>
              <a:ext uri="{FF2B5EF4-FFF2-40B4-BE49-F238E27FC236}">
                <a16:creationId xmlns:a16="http://schemas.microsoft.com/office/drawing/2014/main" xmlns="" id="{4ECA7A76-A77D-434C-A44B-E1105C5B8F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1125538"/>
            <a:ext cx="2133600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  I</a:t>
            </a:r>
          </a:p>
        </p:txBody>
      </p:sp>
      <p:sp>
        <p:nvSpPr>
          <p:cNvPr id="15362" name="Text Box 3">
            <a:extLst>
              <a:ext uri="{FF2B5EF4-FFF2-40B4-BE49-F238E27FC236}">
                <a16:creationId xmlns:a16="http://schemas.microsoft.com/office/drawing/2014/main" xmlns="" id="{D8080B7B-AE83-4829-B012-32F0425FA8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9891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 She</a:t>
            </a:r>
          </a:p>
        </p:txBody>
      </p:sp>
      <p:sp>
        <p:nvSpPr>
          <p:cNvPr id="15363" name="Text Box 4">
            <a:extLst>
              <a:ext uri="{FF2B5EF4-FFF2-40B4-BE49-F238E27FC236}">
                <a16:creationId xmlns:a16="http://schemas.microsoft.com/office/drawing/2014/main" xmlns="" id="{C7104B6F-09DD-4EFC-A4A1-1012DAC0C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9035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He</a:t>
            </a:r>
          </a:p>
        </p:txBody>
      </p:sp>
      <p:sp>
        <p:nvSpPr>
          <p:cNvPr id="15364" name="Text Box 5">
            <a:extLst>
              <a:ext uri="{FF2B5EF4-FFF2-40B4-BE49-F238E27FC236}">
                <a16:creationId xmlns:a16="http://schemas.microsoft.com/office/drawing/2014/main" xmlns="" id="{1437F786-C9E3-4F00-8819-1F582DC4C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817938"/>
            <a:ext cx="2008188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boy</a:t>
            </a:r>
          </a:p>
        </p:txBody>
      </p:sp>
      <p:sp>
        <p:nvSpPr>
          <p:cNvPr id="15365" name="Text Box 6">
            <a:extLst>
              <a:ext uri="{FF2B5EF4-FFF2-40B4-BE49-F238E27FC236}">
                <a16:creationId xmlns:a16="http://schemas.microsoft.com/office/drawing/2014/main" xmlns="" id="{C69C0B66-EAA7-4154-AC98-F34EC481B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7323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They </a:t>
            </a:r>
          </a:p>
        </p:txBody>
      </p:sp>
      <p:sp>
        <p:nvSpPr>
          <p:cNvPr id="15366" name="Text Box 7">
            <a:extLst>
              <a:ext uri="{FF2B5EF4-FFF2-40B4-BE49-F238E27FC236}">
                <a16:creationId xmlns:a16="http://schemas.microsoft.com/office/drawing/2014/main" xmlns="" id="{39A6C044-6B04-4B1E-8F77-47FC07EC6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50" y="5646738"/>
            <a:ext cx="21637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girls</a:t>
            </a:r>
          </a:p>
        </p:txBody>
      </p:sp>
      <p:grpSp>
        <p:nvGrpSpPr>
          <p:cNvPr id="15367" name="Group 8">
            <a:extLst>
              <a:ext uri="{FF2B5EF4-FFF2-40B4-BE49-F238E27FC236}">
                <a16:creationId xmlns:a16="http://schemas.microsoft.com/office/drawing/2014/main" xmlns="" id="{70E51651-C32E-4674-AA01-94EF8D9E2825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1125538"/>
            <a:ext cx="1873250" cy="5246687"/>
            <a:chOff x="1383" y="709"/>
            <a:chExt cx="1180" cy="3305"/>
          </a:xfrm>
        </p:grpSpPr>
        <p:sp>
          <p:nvSpPr>
            <p:cNvPr id="15368" name="Text Box 9">
              <a:extLst>
                <a:ext uri="{FF2B5EF4-FFF2-40B4-BE49-F238E27FC236}">
                  <a16:creationId xmlns:a16="http://schemas.microsoft.com/office/drawing/2014/main" xmlns="" id="{E95B42AD-210F-4796-8311-BE6D02BB9D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709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69" name="Text Box 10">
              <a:extLst>
                <a:ext uri="{FF2B5EF4-FFF2-40B4-BE49-F238E27FC236}">
                  <a16:creationId xmlns:a16="http://schemas.microsoft.com/office/drawing/2014/main" xmlns="" id="{65DD1F72-AB91-4A14-A1D0-DF93B1DE66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1264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70" name="Text Box 11">
              <a:extLst>
                <a:ext uri="{FF2B5EF4-FFF2-40B4-BE49-F238E27FC236}">
                  <a16:creationId xmlns:a16="http://schemas.microsoft.com/office/drawing/2014/main" xmlns="" id="{CFEE7ECD-37BE-47A3-82E8-D3818EEF00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1842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71" name="Text Box 12">
              <a:extLst>
                <a:ext uri="{FF2B5EF4-FFF2-40B4-BE49-F238E27FC236}">
                  <a16:creationId xmlns:a16="http://schemas.microsoft.com/office/drawing/2014/main" xmlns="" id="{19B0B9F7-365D-47F4-B3AE-21F00E514B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3" y="2432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 be</a:t>
              </a:r>
            </a:p>
          </p:txBody>
        </p:sp>
        <p:sp>
          <p:nvSpPr>
            <p:cNvPr id="15372" name="Text Box 13">
              <a:extLst>
                <a:ext uri="{FF2B5EF4-FFF2-40B4-BE49-F238E27FC236}">
                  <a16:creationId xmlns:a16="http://schemas.microsoft.com/office/drawing/2014/main" xmlns="" id="{FBB2CDE9-F26E-4BB1-95D2-2917CDB3E7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2988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73" name="Text Box 14">
              <a:extLst>
                <a:ext uri="{FF2B5EF4-FFF2-40B4-BE49-F238E27FC236}">
                  <a16:creationId xmlns:a16="http://schemas.microsoft.com/office/drawing/2014/main" xmlns="" id="{C4C9ACDE-71F1-4FE1-9A24-9656E03096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3566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</p:grpSp>
      <p:sp>
        <p:nvSpPr>
          <p:cNvPr id="55385" name="文本框 55384">
            <a:extLst>
              <a:ext uri="{FF2B5EF4-FFF2-40B4-BE49-F238E27FC236}">
                <a16:creationId xmlns:a16="http://schemas.microsoft.com/office/drawing/2014/main" xmlns="" id="{19126020-22B6-49EB-B7F8-7B4315162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1125538"/>
            <a:ext cx="16557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am</a:t>
            </a:r>
          </a:p>
        </p:txBody>
      </p:sp>
      <p:sp>
        <p:nvSpPr>
          <p:cNvPr id="55386" name="文本框 55385">
            <a:extLst>
              <a:ext uri="{FF2B5EF4-FFF2-40B4-BE49-F238E27FC236}">
                <a16:creationId xmlns:a16="http://schemas.microsoft.com/office/drawing/2014/main" xmlns="" id="{65BE15A2-5841-4F05-ACD6-E6B3747FC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1989138"/>
            <a:ext cx="16557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  is</a:t>
            </a:r>
          </a:p>
        </p:txBody>
      </p:sp>
      <p:sp>
        <p:nvSpPr>
          <p:cNvPr id="55387" name="文本框 55386">
            <a:extLst>
              <a:ext uri="{FF2B5EF4-FFF2-40B4-BE49-F238E27FC236}">
                <a16:creationId xmlns:a16="http://schemas.microsoft.com/office/drawing/2014/main" xmlns="" id="{41C3A071-C915-45C7-B667-0179F8DF3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2924175"/>
            <a:ext cx="16557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  is</a:t>
            </a:r>
          </a:p>
        </p:txBody>
      </p:sp>
      <p:sp>
        <p:nvSpPr>
          <p:cNvPr id="55388" name="文本框 55387">
            <a:extLst>
              <a:ext uri="{FF2B5EF4-FFF2-40B4-BE49-F238E27FC236}">
                <a16:creationId xmlns:a16="http://schemas.microsoft.com/office/drawing/2014/main" xmlns="" id="{232723B8-64F9-4731-924D-D952DAE9D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3789363"/>
            <a:ext cx="16557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  is</a:t>
            </a:r>
          </a:p>
        </p:txBody>
      </p:sp>
      <p:sp>
        <p:nvSpPr>
          <p:cNvPr id="55389" name="文本框 55388">
            <a:extLst>
              <a:ext uri="{FF2B5EF4-FFF2-40B4-BE49-F238E27FC236}">
                <a16:creationId xmlns:a16="http://schemas.microsoft.com/office/drawing/2014/main" xmlns="" id="{40CD7744-AA28-4064-924D-D0ED93F1E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4724400"/>
            <a:ext cx="16557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are</a:t>
            </a:r>
          </a:p>
        </p:txBody>
      </p:sp>
      <p:sp>
        <p:nvSpPr>
          <p:cNvPr id="55390" name="文本框 55389">
            <a:extLst>
              <a:ext uri="{FF2B5EF4-FFF2-40B4-BE49-F238E27FC236}">
                <a16:creationId xmlns:a16="http://schemas.microsoft.com/office/drawing/2014/main" xmlns="" id="{92C0DE29-49CB-4270-B49B-5C8B67065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5661025"/>
            <a:ext cx="16557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are</a:t>
            </a:r>
          </a:p>
        </p:txBody>
      </p:sp>
      <p:grpSp>
        <p:nvGrpSpPr>
          <p:cNvPr id="3" name="Group 15">
            <a:extLst>
              <a:ext uri="{FF2B5EF4-FFF2-40B4-BE49-F238E27FC236}">
                <a16:creationId xmlns:a16="http://schemas.microsoft.com/office/drawing/2014/main" xmlns="" id="{81493C45-50F7-4B10-A9D6-AA060EA8656D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1125538"/>
            <a:ext cx="5256212" cy="5281612"/>
            <a:chOff x="1422" y="699"/>
            <a:chExt cx="3311" cy="3327"/>
          </a:xfrm>
        </p:grpSpPr>
        <p:grpSp>
          <p:nvGrpSpPr>
            <p:cNvPr id="15381" name="Group 16">
              <a:extLst>
                <a:ext uri="{FF2B5EF4-FFF2-40B4-BE49-F238E27FC236}">
                  <a16:creationId xmlns:a16="http://schemas.microsoft.com/office/drawing/2014/main" xmlns="" id="{584D9E02-DD47-4E3D-8D73-A7F055ED0C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22" y="699"/>
              <a:ext cx="1088" cy="3327"/>
              <a:chOff x="1296" y="432"/>
              <a:chExt cx="768" cy="3328"/>
            </a:xfrm>
          </p:grpSpPr>
          <p:sp>
            <p:nvSpPr>
              <p:cNvPr id="15382" name="Text Box 17">
                <a:extLst>
                  <a:ext uri="{FF2B5EF4-FFF2-40B4-BE49-F238E27FC236}">
                    <a16:creationId xmlns:a16="http://schemas.microsoft.com/office/drawing/2014/main" xmlns="" id="{B595A950-F102-40F1-B183-48549EA4732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3312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 sing</a:t>
                </a:r>
              </a:p>
            </p:txBody>
          </p:sp>
          <p:sp>
            <p:nvSpPr>
              <p:cNvPr id="15383" name="Text Box 18">
                <a:extLst>
                  <a:ext uri="{FF2B5EF4-FFF2-40B4-BE49-F238E27FC236}">
                    <a16:creationId xmlns:a16="http://schemas.microsoft.com/office/drawing/2014/main" xmlns="" id="{614C44AE-D019-419D-AFCE-825162D8C60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2736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 wash</a:t>
                </a:r>
              </a:p>
            </p:txBody>
          </p:sp>
          <p:sp>
            <p:nvSpPr>
              <p:cNvPr id="15384" name="Text Box 19">
                <a:extLst>
                  <a:ext uri="{FF2B5EF4-FFF2-40B4-BE49-F238E27FC236}">
                    <a16:creationId xmlns:a16="http://schemas.microsoft.com/office/drawing/2014/main" xmlns="" id="{FD4929AF-2BBC-422B-9877-0E16D85F5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2160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does</a:t>
                </a:r>
              </a:p>
            </p:txBody>
          </p:sp>
          <p:sp>
            <p:nvSpPr>
              <p:cNvPr id="15385" name="Text Box 20">
                <a:extLst>
                  <a:ext uri="{FF2B5EF4-FFF2-40B4-BE49-F238E27FC236}">
                    <a16:creationId xmlns:a16="http://schemas.microsoft.com/office/drawing/2014/main" xmlns="" id="{6257B4C2-1889-41E7-912D-DE2FDF1479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1584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reads</a:t>
                </a:r>
              </a:p>
            </p:txBody>
          </p:sp>
          <p:sp>
            <p:nvSpPr>
              <p:cNvPr id="15386" name="Text Box 21">
                <a:extLst>
                  <a:ext uri="{FF2B5EF4-FFF2-40B4-BE49-F238E27FC236}">
                    <a16:creationId xmlns:a16="http://schemas.microsoft.com/office/drawing/2014/main" xmlns="" id="{C2FF149A-75F8-4ECE-90EC-94CFC13969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1008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does</a:t>
                </a:r>
              </a:p>
            </p:txBody>
          </p:sp>
          <p:sp>
            <p:nvSpPr>
              <p:cNvPr id="15387" name="Text Box 22">
                <a:extLst>
                  <a:ext uri="{FF2B5EF4-FFF2-40B4-BE49-F238E27FC236}">
                    <a16:creationId xmlns:a16="http://schemas.microsoft.com/office/drawing/2014/main" xmlns="" id="{B2A7ADD7-9DC1-40B7-9576-A15FA6ED2F1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432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watch</a:t>
                </a:r>
              </a:p>
            </p:txBody>
          </p:sp>
        </p:grpSp>
        <p:grpSp>
          <p:nvGrpSpPr>
            <p:cNvPr id="15388" name="Group 23">
              <a:extLst>
                <a:ext uri="{FF2B5EF4-FFF2-40B4-BE49-F238E27FC236}">
                  <a16:creationId xmlns:a16="http://schemas.microsoft.com/office/drawing/2014/main" xmlns="" id="{7CF05196-0455-4A92-AF0E-5FB5BA443B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38" y="709"/>
              <a:ext cx="2495" cy="3294"/>
              <a:chOff x="2238" y="709"/>
              <a:chExt cx="2495" cy="3294"/>
            </a:xfrm>
          </p:grpSpPr>
          <p:sp>
            <p:nvSpPr>
              <p:cNvPr id="15389" name="Text Box 24">
                <a:extLst>
                  <a:ext uri="{FF2B5EF4-FFF2-40B4-BE49-F238E27FC236}">
                    <a16:creationId xmlns:a16="http://schemas.microsoft.com/office/drawing/2014/main" xmlns="" id="{D21420CD-E1AD-4118-8F3B-B66A56D7224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47" y="709"/>
                <a:ext cx="1712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   TV.</a:t>
                </a:r>
              </a:p>
            </p:txBody>
          </p:sp>
          <p:sp>
            <p:nvSpPr>
              <p:cNvPr id="15390" name="Text Box 25">
                <a:extLst>
                  <a:ext uri="{FF2B5EF4-FFF2-40B4-BE49-F238E27FC236}">
                    <a16:creationId xmlns:a16="http://schemas.microsoft.com/office/drawing/2014/main" xmlns="" id="{7D50026D-F8B2-427F-A236-542D0FA9693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38" y="1287"/>
                <a:ext cx="2003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homework.</a:t>
                </a:r>
              </a:p>
            </p:txBody>
          </p:sp>
          <p:sp>
            <p:nvSpPr>
              <p:cNvPr id="15391" name="Text Box 26">
                <a:extLst>
                  <a:ext uri="{FF2B5EF4-FFF2-40B4-BE49-F238E27FC236}">
                    <a16:creationId xmlns:a16="http://schemas.microsoft.com/office/drawing/2014/main" xmlns="" id="{47BA208B-AF48-4ECB-B0DC-F6BBD6BFA9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84" y="1832"/>
                <a:ext cx="1412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books.</a:t>
                </a:r>
              </a:p>
            </p:txBody>
          </p:sp>
          <p:sp>
            <p:nvSpPr>
              <p:cNvPr id="15392" name="Text Box 27">
                <a:extLst>
                  <a:ext uri="{FF2B5EF4-FFF2-40B4-BE49-F238E27FC236}">
                    <a16:creationId xmlns:a16="http://schemas.microsoft.com/office/drawing/2014/main" xmlns="" id="{48601876-3B9A-4EDF-B48D-DAD698AFEFE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29" y="2421"/>
                <a:ext cx="1957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exercise.</a:t>
                </a:r>
              </a:p>
            </p:txBody>
          </p:sp>
          <p:sp>
            <p:nvSpPr>
              <p:cNvPr id="15393" name="Text Box 28">
                <a:extLst>
                  <a:ext uri="{FF2B5EF4-FFF2-40B4-BE49-F238E27FC236}">
                    <a16:creationId xmlns:a16="http://schemas.microsoft.com/office/drawing/2014/main" xmlns="" id="{62DA9ABD-B442-429B-AC65-C494FA0760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65" y="3011"/>
                <a:ext cx="2268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the  dishes.</a:t>
                </a:r>
              </a:p>
            </p:txBody>
          </p:sp>
          <p:sp>
            <p:nvSpPr>
              <p:cNvPr id="15394" name="Text Box 29">
                <a:extLst>
                  <a:ext uri="{FF2B5EF4-FFF2-40B4-BE49-F238E27FC236}">
                    <a16:creationId xmlns:a16="http://schemas.microsoft.com/office/drawing/2014/main" xmlns="" id="{25B0661A-8189-4A43-942D-FD621D3BA6B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20" y="3555"/>
                <a:ext cx="2313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 in the  room.</a:t>
                </a:r>
              </a:p>
            </p:txBody>
          </p:sp>
        </p:grpSp>
      </p:grpSp>
      <p:sp>
        <p:nvSpPr>
          <p:cNvPr id="55406" name="文本框 55405">
            <a:extLst>
              <a:ext uri="{FF2B5EF4-FFF2-40B4-BE49-F238E27FC236}">
                <a16:creationId xmlns:a16="http://schemas.microsoft.com/office/drawing/2014/main" xmlns="" id="{057450C8-3572-4B08-A952-8C853104F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1125538"/>
            <a:ext cx="1008063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07" name="文本框 55406">
            <a:extLst>
              <a:ext uri="{FF2B5EF4-FFF2-40B4-BE49-F238E27FC236}">
                <a16:creationId xmlns:a16="http://schemas.microsoft.com/office/drawing/2014/main" xmlns="" id="{CB4C5A00-ECFC-412A-91FF-E805B7E56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2060575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08" name="文本框 55407">
            <a:extLst>
              <a:ext uri="{FF2B5EF4-FFF2-40B4-BE49-F238E27FC236}">
                <a16:creationId xmlns:a16="http://schemas.microsoft.com/office/drawing/2014/main" xmlns="" id="{CA103166-29ED-402F-86A0-C9BBA6A81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5238" y="2924175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09" name="文本框 55408">
            <a:extLst>
              <a:ext uri="{FF2B5EF4-FFF2-40B4-BE49-F238E27FC236}">
                <a16:creationId xmlns:a16="http://schemas.microsoft.com/office/drawing/2014/main" xmlns="" id="{CC37161E-4B45-49F1-88C9-AE00D00407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860800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10" name="文本框 55409">
            <a:extLst>
              <a:ext uri="{FF2B5EF4-FFF2-40B4-BE49-F238E27FC236}">
                <a16:creationId xmlns:a16="http://schemas.microsoft.com/office/drawing/2014/main" xmlns="" id="{BC2BA492-2261-4829-8897-9542DBC5C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4797425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11" name="文本框 55410">
            <a:extLst>
              <a:ext uri="{FF2B5EF4-FFF2-40B4-BE49-F238E27FC236}">
                <a16:creationId xmlns:a16="http://schemas.microsoft.com/office/drawing/2014/main" xmlns="" id="{91FC559E-0F05-42F1-8D9B-2FD7CD65C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5661025"/>
            <a:ext cx="1008063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15401" name="矩形 55411">
            <a:extLst>
              <a:ext uri="{FF2B5EF4-FFF2-40B4-BE49-F238E27FC236}">
                <a16:creationId xmlns:a16="http://schemas.microsoft.com/office/drawing/2014/main" xmlns="" id="{64B3A34F-5B2C-4539-AE2B-726DE0BAC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338" y="68263"/>
            <a:ext cx="3419475" cy="8223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18" charset="0"/>
              </a:rPr>
              <a:t>请找找规律：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414" name="文本框 55413">
            <a:extLst>
              <a:ext uri="{FF2B5EF4-FFF2-40B4-BE49-F238E27FC236}">
                <a16:creationId xmlns:a16="http://schemas.microsoft.com/office/drawing/2014/main" xmlns="" id="{A5790F92-A87D-482A-9130-738DB5C42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249238"/>
            <a:ext cx="30972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u="sng">
                <a:solidFill>
                  <a:srgbClr val="FF0000"/>
                </a:solidFill>
                <a:latin typeface="Times New Roman" panose="02020603050405020304" pitchFamily="18" charset="0"/>
              </a:rPr>
              <a:t>现在进行时标志词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： </a:t>
            </a:r>
          </a:p>
        </p:txBody>
      </p:sp>
      <p:sp>
        <p:nvSpPr>
          <p:cNvPr id="55415" name="文本框 55414">
            <a:extLst>
              <a:ext uri="{FF2B5EF4-FFF2-40B4-BE49-F238E27FC236}">
                <a16:creationId xmlns:a16="http://schemas.microsoft.com/office/drawing/2014/main" xmlns="" id="{514E1AEF-2A25-47D4-BDC6-4BC2DFB62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188913"/>
            <a:ext cx="10080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now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55416" name="文本框 55415">
            <a:extLst>
              <a:ext uri="{FF2B5EF4-FFF2-40B4-BE49-F238E27FC236}">
                <a16:creationId xmlns:a16="http://schemas.microsoft.com/office/drawing/2014/main" xmlns="" id="{8696722D-F1EF-4D61-AB95-248A8889A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775" y="220663"/>
            <a:ext cx="11525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look</a:t>
            </a:r>
          </a:p>
        </p:txBody>
      </p:sp>
      <p:sp>
        <p:nvSpPr>
          <p:cNvPr id="55417" name="文本框 55416">
            <a:extLst>
              <a:ext uri="{FF2B5EF4-FFF2-40B4-BE49-F238E27FC236}">
                <a16:creationId xmlns:a16="http://schemas.microsoft.com/office/drawing/2014/main" xmlns="" id="{A034C7DE-A5C9-4E35-999A-83C56B6B8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7163" y="249238"/>
            <a:ext cx="14033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listen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9.25283E-7 L 0.17726 0.004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89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5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5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554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554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554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5" dur="80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6" dur="80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80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80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80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80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Motion origin="layout" path="M 0.02361 -0.00024 L 0.15764 0.1507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700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Motion origin="layout" path="M 0.05121 -0.00024 L -0.7559 0.2723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0400" y="1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Motion origin="layout" path="M -3.88889E-6 4.62428E-6 L -0.88784 0.82843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4400" y="4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87" grpId="0" bldLvl="0" animBg="1"/>
      <p:bldP spid="55414" grpId="0"/>
      <p:bldP spid="55415" grpId="0"/>
      <p:bldP spid="55415" grpId="1"/>
      <p:bldP spid="55416" grpId="0"/>
      <p:bldP spid="55416" grpId="1"/>
      <p:bldP spid="55417" grpId="0"/>
      <p:bldP spid="5541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50177">
            <a:extLst>
              <a:ext uri="{FF2B5EF4-FFF2-40B4-BE49-F238E27FC236}">
                <a16:creationId xmlns:a16="http://schemas.microsoft.com/office/drawing/2014/main" xmlns="" id="{3EA703F8-C158-4790-A9EA-94E88D6C41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944563"/>
            <a:ext cx="6516688" cy="1143000"/>
          </a:xfrm>
        </p:spPr>
        <p:txBody>
          <a:bodyPr/>
          <a:lstStyle/>
          <a:p>
            <a:r>
              <a:rPr lang="zh-CN" altLang="zh-CN" sz="4400" b="1" noProof="1">
                <a:solidFill>
                  <a:schemeClr val="tx1"/>
                </a:solidFill>
              </a:rPr>
              <a:t>2</a:t>
            </a:r>
            <a:r>
              <a:rPr lang="zh-CN" altLang="en-US" sz="4400" b="1" noProof="1">
                <a:solidFill>
                  <a:schemeClr val="tx1"/>
                </a:solidFill>
              </a:rPr>
              <a:t>、现在进行时的谓语结构</a:t>
            </a:r>
            <a:endParaRPr lang="zh-CN" altLang="en-US" sz="6000" b="1" noProof="1">
              <a:solidFill>
                <a:schemeClr val="tx1"/>
              </a:solidFill>
            </a:endParaRPr>
          </a:p>
        </p:txBody>
      </p:sp>
      <p:sp>
        <p:nvSpPr>
          <p:cNvPr id="50179" name="文本占位符 50178">
            <a:extLst>
              <a:ext uri="{FF2B5EF4-FFF2-40B4-BE49-F238E27FC236}">
                <a16:creationId xmlns:a16="http://schemas.microsoft.com/office/drawing/2014/main" xmlns="" id="{B8A8A9CF-8BA9-451F-B564-7D7CF196C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771" y="2332969"/>
            <a:ext cx="4840082" cy="2192655"/>
          </a:xfrm>
          <a:ln>
            <a:miter lim="800000"/>
          </a:ln>
        </p:spPr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buFontTx/>
              <a:buNone/>
              <a:defRPr/>
            </a:pPr>
            <a:r>
              <a:rPr lang="en-US" altLang="zh-CN" sz="4800" b="1" noProof="1">
                <a:solidFill>
                  <a:srgbClr val="FF0000"/>
                </a:solidFill>
              </a:rPr>
              <a:t>be + </a:t>
            </a:r>
            <a:r>
              <a:rPr lang="zh-CN" altLang="en-US" sz="4800" b="1" noProof="1">
                <a:solidFill>
                  <a:srgbClr val="FF0000"/>
                </a:solidFill>
              </a:rPr>
              <a:t>现在分词</a:t>
            </a:r>
          </a:p>
          <a:p>
            <a:pPr>
              <a:buFontTx/>
              <a:buNone/>
              <a:defRPr/>
            </a:pPr>
            <a:r>
              <a:rPr lang="zh-CN" altLang="en-US" sz="4800" b="1" noProof="1">
                <a:solidFill>
                  <a:srgbClr val="FF0000"/>
                </a:solidFill>
              </a:rPr>
              <a:t>           </a:t>
            </a:r>
            <a:r>
              <a:rPr lang="en-US" altLang="zh-CN" sz="4800" b="1" noProof="1">
                <a:solidFill>
                  <a:srgbClr val="FF0000"/>
                </a:solidFill>
              </a:rPr>
              <a:t>(V-ing)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Text Box 2">
            <a:extLst>
              <a:ext uri="{FF2B5EF4-FFF2-40B4-BE49-F238E27FC236}">
                <a16:creationId xmlns:a16="http://schemas.microsoft.com/office/drawing/2014/main" xmlns="" id="{E3A7B3F1-3843-4FFE-B5CB-10423D1C67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" y="1125538"/>
            <a:ext cx="2133600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  I</a:t>
            </a:r>
          </a:p>
        </p:txBody>
      </p:sp>
      <p:sp>
        <p:nvSpPr>
          <p:cNvPr id="57379" name="Text Box 3">
            <a:extLst>
              <a:ext uri="{FF2B5EF4-FFF2-40B4-BE49-F238E27FC236}">
                <a16:creationId xmlns:a16="http://schemas.microsoft.com/office/drawing/2014/main" xmlns="" id="{E1792F06-469E-4C94-BD1F-AD392A1556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60575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She</a:t>
            </a:r>
          </a:p>
        </p:txBody>
      </p:sp>
      <p:sp>
        <p:nvSpPr>
          <p:cNvPr id="57380" name="Text Box 4">
            <a:extLst>
              <a:ext uri="{FF2B5EF4-FFF2-40B4-BE49-F238E27FC236}">
                <a16:creationId xmlns:a16="http://schemas.microsoft.com/office/drawing/2014/main" xmlns="" id="{E193E6DF-CEA7-4F61-BD63-44D6715D2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9035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He</a:t>
            </a:r>
          </a:p>
        </p:txBody>
      </p:sp>
      <p:sp>
        <p:nvSpPr>
          <p:cNvPr id="57381" name="Text Box 5">
            <a:extLst>
              <a:ext uri="{FF2B5EF4-FFF2-40B4-BE49-F238E27FC236}">
                <a16:creationId xmlns:a16="http://schemas.microsoft.com/office/drawing/2014/main" xmlns="" id="{06E40BF8-9290-4AB2-B308-198FA7E4E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817938"/>
            <a:ext cx="2008188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boy</a:t>
            </a:r>
          </a:p>
        </p:txBody>
      </p:sp>
      <p:sp>
        <p:nvSpPr>
          <p:cNvPr id="57382" name="Text Box 6">
            <a:extLst>
              <a:ext uri="{FF2B5EF4-FFF2-40B4-BE49-F238E27FC236}">
                <a16:creationId xmlns:a16="http://schemas.microsoft.com/office/drawing/2014/main" xmlns="" id="{8A840F74-602E-42E9-9824-AD4E9D558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47323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They </a:t>
            </a:r>
          </a:p>
        </p:txBody>
      </p:sp>
      <p:sp>
        <p:nvSpPr>
          <p:cNvPr id="57383" name="Text Box 7">
            <a:extLst>
              <a:ext uri="{FF2B5EF4-FFF2-40B4-BE49-F238E27FC236}">
                <a16:creationId xmlns:a16="http://schemas.microsoft.com/office/drawing/2014/main" xmlns="" id="{E8E2787F-8F37-4648-88E7-385BF0E58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650" y="5646738"/>
            <a:ext cx="21637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girls</a:t>
            </a:r>
          </a:p>
        </p:txBody>
      </p:sp>
      <p:sp>
        <p:nvSpPr>
          <p:cNvPr id="57399" name="矩形 57398">
            <a:extLst>
              <a:ext uri="{FF2B5EF4-FFF2-40B4-BE49-F238E27FC236}">
                <a16:creationId xmlns:a16="http://schemas.microsoft.com/office/drawing/2014/main" xmlns="" id="{F595B2D4-18E2-4A97-9717-370EB2F06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125538"/>
            <a:ext cx="1655762" cy="719137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am</a:t>
            </a:r>
          </a:p>
        </p:txBody>
      </p:sp>
      <p:sp>
        <p:nvSpPr>
          <p:cNvPr id="17416" name="矩形 57399">
            <a:extLst>
              <a:ext uri="{FF2B5EF4-FFF2-40B4-BE49-F238E27FC236}">
                <a16:creationId xmlns:a16="http://schemas.microsoft.com/office/drawing/2014/main" xmlns="" id="{86386D02-8EA1-46F9-A2C1-86B3B87B6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1125538"/>
            <a:ext cx="4249738" cy="719137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watching TV.</a:t>
            </a:r>
          </a:p>
        </p:txBody>
      </p:sp>
      <p:sp>
        <p:nvSpPr>
          <p:cNvPr id="57401" name="矩形 57400">
            <a:extLst>
              <a:ext uri="{FF2B5EF4-FFF2-40B4-BE49-F238E27FC236}">
                <a16:creationId xmlns:a16="http://schemas.microsoft.com/office/drawing/2014/main" xmlns="" id="{286320EE-C83C-4F43-989B-CCF12DC330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2060575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is</a:t>
            </a:r>
          </a:p>
        </p:txBody>
      </p:sp>
      <p:sp>
        <p:nvSpPr>
          <p:cNvPr id="57402" name="矩形 57401">
            <a:extLst>
              <a:ext uri="{FF2B5EF4-FFF2-40B4-BE49-F238E27FC236}">
                <a16:creationId xmlns:a16="http://schemas.microsoft.com/office/drawing/2014/main" xmlns="" id="{86C01C14-6F75-41A6-B792-E2C1BE137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2924175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is</a:t>
            </a:r>
          </a:p>
        </p:txBody>
      </p:sp>
      <p:sp>
        <p:nvSpPr>
          <p:cNvPr id="57403" name="矩形 57402">
            <a:extLst>
              <a:ext uri="{FF2B5EF4-FFF2-40B4-BE49-F238E27FC236}">
                <a16:creationId xmlns:a16="http://schemas.microsoft.com/office/drawing/2014/main" xmlns="" id="{83AD884A-0906-43C0-85EA-D4BC68D78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3789363"/>
            <a:ext cx="1655763" cy="719137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is</a:t>
            </a:r>
          </a:p>
        </p:txBody>
      </p:sp>
      <p:sp>
        <p:nvSpPr>
          <p:cNvPr id="57404" name="矩形 57403">
            <a:extLst>
              <a:ext uri="{FF2B5EF4-FFF2-40B4-BE49-F238E27FC236}">
                <a16:creationId xmlns:a16="http://schemas.microsoft.com/office/drawing/2014/main" xmlns="" id="{AF31564F-5468-44BD-9464-39D046F59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4724400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are</a:t>
            </a:r>
          </a:p>
        </p:txBody>
      </p:sp>
      <p:sp>
        <p:nvSpPr>
          <p:cNvPr id="57405" name="矩形 57404">
            <a:extLst>
              <a:ext uri="{FF2B5EF4-FFF2-40B4-BE49-F238E27FC236}">
                <a16:creationId xmlns:a16="http://schemas.microsoft.com/office/drawing/2014/main" xmlns="" id="{845900B8-D243-4A07-93A7-771268A1D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5661025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are</a:t>
            </a:r>
          </a:p>
        </p:txBody>
      </p:sp>
      <p:sp>
        <p:nvSpPr>
          <p:cNvPr id="17422" name="矩形 57405">
            <a:extLst>
              <a:ext uri="{FF2B5EF4-FFF2-40B4-BE49-F238E27FC236}">
                <a16:creationId xmlns:a16="http://schemas.microsoft.com/office/drawing/2014/main" xmlns="" id="{F00BEA67-C8E6-4D7D-891A-1430A01CB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2060575"/>
            <a:ext cx="4392612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doing homework.</a:t>
            </a:r>
          </a:p>
        </p:txBody>
      </p:sp>
      <p:sp>
        <p:nvSpPr>
          <p:cNvPr id="17423" name="矩形 57406">
            <a:extLst>
              <a:ext uri="{FF2B5EF4-FFF2-40B4-BE49-F238E27FC236}">
                <a16:creationId xmlns:a16="http://schemas.microsoft.com/office/drawing/2014/main" xmlns="" id="{288BF231-D25C-47E2-B3D3-443BD07F1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2924175"/>
            <a:ext cx="4032250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reading books.</a:t>
            </a:r>
          </a:p>
        </p:txBody>
      </p:sp>
      <p:sp>
        <p:nvSpPr>
          <p:cNvPr id="17424" name="矩形 57407">
            <a:extLst>
              <a:ext uri="{FF2B5EF4-FFF2-40B4-BE49-F238E27FC236}">
                <a16:creationId xmlns:a16="http://schemas.microsoft.com/office/drawing/2014/main" xmlns="" id="{F231DE2C-643B-4C9C-A4D0-DEC2365C0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3789363"/>
            <a:ext cx="4032250" cy="719137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doing exercise.</a:t>
            </a:r>
          </a:p>
        </p:txBody>
      </p:sp>
      <p:sp>
        <p:nvSpPr>
          <p:cNvPr id="17425" name="矩形 57408">
            <a:extLst>
              <a:ext uri="{FF2B5EF4-FFF2-40B4-BE49-F238E27FC236}">
                <a16:creationId xmlns:a16="http://schemas.microsoft.com/office/drawing/2014/main" xmlns="" id="{8CA5EE68-8833-46CC-BBD5-8765849E8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4724400"/>
            <a:ext cx="4465638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 washing the dishes.</a:t>
            </a:r>
          </a:p>
        </p:txBody>
      </p:sp>
      <p:sp>
        <p:nvSpPr>
          <p:cNvPr id="17426" name="矩形 57409">
            <a:extLst>
              <a:ext uri="{FF2B5EF4-FFF2-40B4-BE49-F238E27FC236}">
                <a16:creationId xmlns:a16="http://schemas.microsoft.com/office/drawing/2014/main" xmlns="" id="{F7843CCC-3230-4A94-ADEF-41A5938D3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5661025"/>
            <a:ext cx="4321175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cleaning the room.</a:t>
            </a:r>
          </a:p>
        </p:txBody>
      </p:sp>
      <p:sp>
        <p:nvSpPr>
          <p:cNvPr id="57411" name="文本框 57410">
            <a:extLst>
              <a:ext uri="{FF2B5EF4-FFF2-40B4-BE49-F238E27FC236}">
                <a16:creationId xmlns:a16="http://schemas.microsoft.com/office/drawing/2014/main" xmlns="" id="{DBFBE2C2-DEB7-42B9-80E6-2EFC093CF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6188" y="1125538"/>
            <a:ext cx="5762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2" name="文本框 57411">
            <a:extLst>
              <a:ext uri="{FF2B5EF4-FFF2-40B4-BE49-F238E27FC236}">
                <a16:creationId xmlns:a16="http://schemas.microsoft.com/office/drawing/2014/main" xmlns="" id="{C4BC230A-52B9-4B41-863B-93BC400BB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6550" y="2060575"/>
            <a:ext cx="504825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3" name="文本框 57412">
            <a:extLst>
              <a:ext uri="{FF2B5EF4-FFF2-40B4-BE49-F238E27FC236}">
                <a16:creationId xmlns:a16="http://schemas.microsoft.com/office/drawing/2014/main" xmlns="" id="{64B473B4-9FE3-4601-A8EA-BEAEB5F1B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2924175"/>
            <a:ext cx="5762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4" name="文本框 57413">
            <a:extLst>
              <a:ext uri="{FF2B5EF4-FFF2-40B4-BE49-F238E27FC236}">
                <a16:creationId xmlns:a16="http://schemas.microsoft.com/office/drawing/2014/main" xmlns="" id="{EF89DF47-4211-4A10-A2EE-14D29A6FD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3860800"/>
            <a:ext cx="503238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5" name="文本框 57414">
            <a:extLst>
              <a:ext uri="{FF2B5EF4-FFF2-40B4-BE49-F238E27FC236}">
                <a16:creationId xmlns:a16="http://schemas.microsoft.com/office/drawing/2014/main" xmlns="" id="{4D0DF08B-A5D6-48EA-918F-EC6285328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7988" y="4724400"/>
            <a:ext cx="5762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6" name="文本框 57415">
            <a:extLst>
              <a:ext uri="{FF2B5EF4-FFF2-40B4-BE49-F238E27FC236}">
                <a16:creationId xmlns:a16="http://schemas.microsoft.com/office/drawing/2014/main" xmlns="" id="{DB8E789B-4BB3-4C8B-A0E3-6223E938A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1013" y="5661025"/>
            <a:ext cx="574675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17433" name="矩形 57416">
            <a:extLst>
              <a:ext uri="{FF2B5EF4-FFF2-40B4-BE49-F238E27FC236}">
                <a16:creationId xmlns:a16="http://schemas.microsoft.com/office/drawing/2014/main" xmlns="" id="{E59ACEB5-9352-460D-9F6F-6B311D840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84138"/>
            <a:ext cx="8642350" cy="738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000" b="1">
                <a:solidFill>
                  <a:srgbClr val="0000CC"/>
                </a:solidFill>
                <a:ea typeface="黑体" panose="02010609060101010101" pitchFamily="49" charset="-122"/>
              </a:rPr>
              <a:t>请找找规律：</a:t>
            </a:r>
            <a:r>
              <a:rPr lang="zh-CN" altLang="en-US" sz="3200" b="1">
                <a:solidFill>
                  <a:srgbClr val="6600FF"/>
                </a:solidFill>
                <a:ea typeface="黑体" panose="02010609060101010101" pitchFamily="49" charset="-122"/>
              </a:rPr>
              <a:t>怎样变</a:t>
            </a:r>
            <a:r>
              <a:rPr lang="zh-CN" altLang="en-US" sz="3200" b="1" u="sng">
                <a:solidFill>
                  <a:srgbClr val="6600FF"/>
                </a:solidFill>
                <a:ea typeface="黑体" panose="02010609060101010101" pitchFamily="49" charset="-122"/>
              </a:rPr>
              <a:t>否定句</a:t>
            </a:r>
            <a:r>
              <a:rPr lang="zh-CN" altLang="en-US" sz="3200" b="1">
                <a:solidFill>
                  <a:srgbClr val="6600FF"/>
                </a:solidFill>
                <a:ea typeface="黑体" panose="02010609060101010101" pitchFamily="49" charset="-122"/>
              </a:rPr>
              <a:t>和</a:t>
            </a:r>
            <a:r>
              <a:rPr lang="zh-CN" altLang="en-US" sz="3200" b="1" u="sng">
                <a:solidFill>
                  <a:srgbClr val="6600FF"/>
                </a:solidFill>
                <a:ea typeface="黑体" panose="02010609060101010101" pitchFamily="49" charset="-122"/>
              </a:rPr>
              <a:t>一般疑问句</a:t>
            </a:r>
            <a:r>
              <a:rPr lang="zh-CN" altLang="en-US" sz="3200" b="1">
                <a:solidFill>
                  <a:srgbClr val="6600FF"/>
                </a:solidFill>
                <a:ea typeface="黑体" panose="02010609060101010101" pitchFamily="49" charset="-122"/>
              </a:rPr>
              <a:t>？</a:t>
            </a:r>
          </a:p>
        </p:txBody>
      </p:sp>
      <p:sp>
        <p:nvSpPr>
          <p:cNvPr id="57418" name="文本框 57417">
            <a:extLst>
              <a:ext uri="{FF2B5EF4-FFF2-40B4-BE49-F238E27FC236}">
                <a16:creationId xmlns:a16="http://schemas.microsoft.com/office/drawing/2014/main" xmlns="" id="{96CFB0C2-53F0-4D0B-9894-893E97020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1125538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19" name="文本框 57418">
            <a:extLst>
              <a:ext uri="{FF2B5EF4-FFF2-40B4-BE49-F238E27FC236}">
                <a16:creationId xmlns:a16="http://schemas.microsoft.com/office/drawing/2014/main" xmlns="" id="{7C3FA4CF-FED1-4E9B-AE1C-71B6FD5ED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060575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0" name="文本框 57419">
            <a:extLst>
              <a:ext uri="{FF2B5EF4-FFF2-40B4-BE49-F238E27FC236}">
                <a16:creationId xmlns:a16="http://schemas.microsoft.com/office/drawing/2014/main" xmlns="" id="{69BF7BCD-5398-438F-9820-E991975B3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924175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1" name="文本框 57420">
            <a:extLst>
              <a:ext uri="{FF2B5EF4-FFF2-40B4-BE49-F238E27FC236}">
                <a16:creationId xmlns:a16="http://schemas.microsoft.com/office/drawing/2014/main" xmlns="" id="{D45B1F06-BBEA-4926-AFE3-9A6D0F09B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3789363"/>
            <a:ext cx="10080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2" name="文本框 57421">
            <a:extLst>
              <a:ext uri="{FF2B5EF4-FFF2-40B4-BE49-F238E27FC236}">
                <a16:creationId xmlns:a16="http://schemas.microsoft.com/office/drawing/2014/main" xmlns="" id="{7D81C4B3-F765-4AE3-BDA0-9E11D969F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4797425"/>
            <a:ext cx="10080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3" name="文本框 57422">
            <a:extLst>
              <a:ext uri="{FF2B5EF4-FFF2-40B4-BE49-F238E27FC236}">
                <a16:creationId xmlns:a16="http://schemas.microsoft.com/office/drawing/2014/main" xmlns="" id="{11CC154B-F216-40BB-8100-DF24E5F80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5661025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57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57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57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5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57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574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8.09249E-7 L -0.20069 -8.09249E-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739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0000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13 -0.00046 L -0.20087 -0.0004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5740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12 -0.00347 L -0.19288 -0.0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740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78 0.0037 L -0.20122 0.003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740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12 0.0007 L -0.19288 0.000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14 -0.00255 L -0.20886 -0.0025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740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74 0.00046 L 0.20799 0.0004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800" y="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0.00092 L 0.20486 0.0006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737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200" y="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0.0037 L 0.21077 0.003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738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67 -0.00347 L 0.2033 -0.0034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5738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0.01017 L 0.20486 -0.0004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5738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200" y="-50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48 0.01318 L 0.21059 0.0027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5738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4000" y="-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5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5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5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5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bldLvl="0" animBg="1"/>
      <p:bldP spid="57379" grpId="0" bldLvl="0" animBg="1"/>
      <p:bldP spid="57380" grpId="0" bldLvl="0" animBg="1"/>
      <p:bldP spid="57381" grpId="0" bldLvl="0" animBg="1"/>
      <p:bldP spid="57382" grpId="0" bldLvl="0" animBg="1"/>
      <p:bldP spid="57383" grpId="0" bldLvl="0" animBg="1"/>
      <p:bldP spid="57399" grpId="0" bldLvl="0" animBg="1"/>
      <p:bldP spid="57401" grpId="0" bldLvl="0" animBg="1"/>
      <p:bldP spid="57402" grpId="0" bldLvl="0" animBg="1"/>
      <p:bldP spid="57403" grpId="0" bldLvl="0" animBg="1"/>
      <p:bldP spid="57404" grpId="0" bldLvl="0" animBg="1"/>
      <p:bldP spid="57405" grpId="0" bldLvl="0" animBg="1"/>
      <p:bldP spid="57411" grpId="0" bldLvl="0" animBg="1"/>
      <p:bldP spid="57412" grpId="0" bldLvl="0" animBg="1"/>
      <p:bldP spid="57413" grpId="0" bldLvl="0" animBg="1"/>
      <p:bldP spid="57414" grpId="0" bldLvl="0" animBg="1"/>
      <p:bldP spid="57415" grpId="0" bldLvl="0" animBg="1"/>
      <p:bldP spid="57416" grpId="0" bldLvl="0" animBg="1"/>
      <p:bldP spid="57418" grpId="0" bldLvl="0" animBg="1"/>
      <p:bldP spid="57418" grpId="1" bldLvl="0" animBg="1"/>
      <p:bldP spid="57419" grpId="0" bldLvl="0" animBg="1"/>
      <p:bldP spid="57419" grpId="1" bldLvl="0" animBg="1"/>
      <p:bldP spid="57420" grpId="0" bldLvl="0" animBg="1"/>
      <p:bldP spid="57420" grpId="1" bldLvl="0" animBg="1"/>
      <p:bldP spid="57421" grpId="0" bldLvl="0" animBg="1"/>
      <p:bldP spid="57421" grpId="1" bldLvl="0" animBg="1"/>
      <p:bldP spid="57422" grpId="0" bldLvl="0" animBg="1"/>
      <p:bldP spid="57422" grpId="1" bldLvl="0" animBg="1"/>
      <p:bldP spid="57423" grpId="0" bldLvl="0" animBg="1"/>
      <p:bldP spid="57423" grpId="1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占位符 7169">
            <a:extLst>
              <a:ext uri="{FF2B5EF4-FFF2-40B4-BE49-F238E27FC236}">
                <a16:creationId xmlns:a16="http://schemas.microsoft.com/office/drawing/2014/main" xmlns="" id="{8B7BDCCB-6A47-48EE-9246-C5F47081FA7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0056" y="764704"/>
            <a:ext cx="8243888" cy="5598071"/>
          </a:xfrm>
        </p:spPr>
        <p:txBody>
          <a:bodyPr/>
          <a:lstStyle/>
          <a:p>
            <a:pPr algn="ctr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3. </a:t>
            </a:r>
            <a:r>
              <a:rPr lang="zh-CN" altLang="en-US" sz="3200" dirty="0">
                <a:solidFill>
                  <a:srgbClr val="FF0000"/>
                </a:solidFill>
              </a:rPr>
              <a:t>现在进行时的句式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1.</a:t>
            </a:r>
            <a:r>
              <a:rPr lang="zh-CN" altLang="en-US" sz="3200" dirty="0"/>
              <a:t> 肯定句</a:t>
            </a:r>
            <a:r>
              <a:rPr lang="en-US" altLang="zh-CN" sz="3200" dirty="0"/>
              <a:t>: </a:t>
            </a:r>
            <a:r>
              <a:rPr lang="zh-CN" altLang="en-US" sz="3200" dirty="0">
                <a:solidFill>
                  <a:srgbClr val="FF0000"/>
                </a:solidFill>
              </a:rPr>
              <a:t>主语</a:t>
            </a:r>
            <a:r>
              <a:rPr lang="en-US" altLang="zh-CN" sz="3200" dirty="0">
                <a:solidFill>
                  <a:srgbClr val="FF0000"/>
                </a:solidFill>
              </a:rPr>
              <a:t>+am/is/are+</a:t>
            </a:r>
            <a:r>
              <a:rPr lang="zh-CN" altLang="en-US" sz="3200" dirty="0">
                <a:solidFill>
                  <a:srgbClr val="FF0000"/>
                </a:solidFill>
              </a:rPr>
              <a:t>V</a:t>
            </a:r>
            <a:r>
              <a:rPr lang="en-US" altLang="zh-CN" sz="3200" dirty="0">
                <a:solidFill>
                  <a:srgbClr val="FF0000"/>
                </a:solidFill>
              </a:rPr>
              <a:t>-</a:t>
            </a:r>
            <a:r>
              <a:rPr lang="en-US" altLang="zh-CN" sz="3200" dirty="0" err="1">
                <a:solidFill>
                  <a:srgbClr val="FF0000"/>
                </a:solidFill>
              </a:rPr>
              <a:t>ing</a:t>
            </a:r>
            <a:r>
              <a:rPr lang="en-US" altLang="zh-CN" sz="3200" dirty="0">
                <a:solidFill>
                  <a:srgbClr val="FF0000"/>
                </a:solidFill>
              </a:rPr>
              <a:t> </a:t>
            </a:r>
            <a:r>
              <a:rPr lang="zh-CN" altLang="en-US" sz="3200" dirty="0"/>
              <a:t>+其它</a:t>
            </a:r>
            <a:r>
              <a:rPr lang="en-US" altLang="zh-CN" sz="3200" dirty="0"/>
              <a:t>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如</a:t>
            </a:r>
            <a:r>
              <a:rPr lang="en-US" altLang="zh-CN" sz="3200" dirty="0"/>
              <a:t>: I am reading a book</a:t>
            </a:r>
            <a:r>
              <a:rPr lang="zh-CN" altLang="en-US" sz="3200" dirty="0"/>
              <a:t> in the library</a:t>
            </a:r>
            <a:r>
              <a:rPr lang="en-US" altLang="zh-CN" sz="3200" dirty="0"/>
              <a:t>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2.</a:t>
            </a:r>
            <a:r>
              <a:rPr lang="zh-CN" altLang="en-US" sz="3200" dirty="0"/>
              <a:t> 否定句：</a:t>
            </a:r>
            <a:r>
              <a:rPr lang="zh-CN" altLang="en-US" sz="3200" dirty="0">
                <a:solidFill>
                  <a:srgbClr val="FF0000"/>
                </a:solidFill>
              </a:rPr>
              <a:t>直接在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后加</a:t>
            </a:r>
            <a:r>
              <a:rPr lang="en-US" altLang="zh-CN" sz="3200" dirty="0">
                <a:solidFill>
                  <a:srgbClr val="FF0000"/>
                </a:solidFill>
              </a:rPr>
              <a:t>not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 如：</a:t>
            </a:r>
            <a:r>
              <a:rPr lang="en-US" altLang="zh-CN" sz="3200" dirty="0"/>
              <a:t>I am writing.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    </a:t>
            </a:r>
            <a:r>
              <a:rPr lang="zh-CN" altLang="en-US" sz="3200" dirty="0"/>
              <a:t> </a:t>
            </a:r>
            <a:r>
              <a:rPr lang="en-US" altLang="zh-CN" sz="3200" dirty="0"/>
              <a:t>    I am not writing.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3.</a:t>
            </a:r>
            <a:r>
              <a:rPr lang="zh-CN" altLang="en-US" sz="3200" dirty="0"/>
              <a:t> 一般疑问句及回答</a:t>
            </a:r>
            <a:r>
              <a:rPr lang="en-US" altLang="zh-CN" sz="3200" dirty="0"/>
              <a:t>: </a:t>
            </a:r>
            <a:r>
              <a:rPr lang="zh-CN" altLang="en-US" sz="3200" dirty="0"/>
              <a:t>问句</a:t>
            </a:r>
            <a:r>
              <a:rPr lang="en-US" altLang="zh-CN" sz="3200" dirty="0"/>
              <a:t>,</a:t>
            </a:r>
            <a:r>
              <a:rPr lang="zh-CN" altLang="en-US" sz="3200" dirty="0"/>
              <a:t>直接</a:t>
            </a:r>
            <a:r>
              <a:rPr lang="zh-CN" altLang="en-US" sz="3200" dirty="0">
                <a:solidFill>
                  <a:srgbClr val="FF0000"/>
                </a:solidFill>
              </a:rPr>
              <a:t>把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提句首</a:t>
            </a:r>
            <a:r>
              <a:rPr lang="en-US" altLang="zh-CN" sz="3200" dirty="0">
                <a:solidFill>
                  <a:srgbClr val="FF0000"/>
                </a:solidFill>
              </a:rPr>
              <a:t>,</a:t>
            </a:r>
            <a:r>
              <a:rPr lang="zh-CN" altLang="en-US" sz="3200" dirty="0"/>
              <a:t> 若原句有第一人称，把第一人称变成第二人称。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zh-CN" altLang="en-US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占位符 8193">
            <a:extLst>
              <a:ext uri="{FF2B5EF4-FFF2-40B4-BE49-F238E27FC236}">
                <a16:creationId xmlns:a16="http://schemas.microsoft.com/office/drawing/2014/main" xmlns="" id="{B072B8D0-4657-4AE8-AD88-DF4722377D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7825" y="633413"/>
            <a:ext cx="8386763" cy="5589587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肯定回答</a:t>
            </a:r>
            <a:r>
              <a:rPr lang="en-US" altLang="zh-CN" sz="3200" dirty="0">
                <a:solidFill>
                  <a:srgbClr val="FF0000"/>
                </a:solidFill>
              </a:rPr>
              <a:t>: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Yes, </a:t>
            </a:r>
            <a:r>
              <a:rPr lang="zh-CN" altLang="en-US" sz="3200" dirty="0"/>
              <a:t>主语 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</a:t>
            </a:r>
            <a:r>
              <a:rPr lang="zh-CN" altLang="en-US" sz="3200" dirty="0"/>
              <a:t>(</a:t>
            </a:r>
            <a:r>
              <a:rPr lang="en-US" altLang="zh-CN" sz="3200" dirty="0"/>
              <a:t>be</a:t>
            </a:r>
            <a:r>
              <a:rPr lang="zh-CN" altLang="en-US" sz="3200" dirty="0"/>
              <a:t>是要变化的，即</a:t>
            </a:r>
            <a:r>
              <a:rPr lang="en-US" altLang="zh-CN" sz="3200" dirty="0"/>
              <a:t>am/is/are</a:t>
            </a:r>
            <a:r>
              <a:rPr lang="zh-CN" altLang="en-US" sz="3200" dirty="0"/>
              <a:t>).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否定回答</a:t>
            </a:r>
            <a:r>
              <a:rPr lang="en-US" altLang="zh-CN" sz="3200" dirty="0">
                <a:solidFill>
                  <a:srgbClr val="FF0000"/>
                </a:solidFill>
              </a:rPr>
              <a:t>: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No, </a:t>
            </a:r>
            <a:r>
              <a:rPr lang="zh-CN" altLang="en-US" sz="3200" dirty="0"/>
              <a:t>主语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+ not.</a:t>
            </a:r>
            <a:endParaRPr lang="zh-CN" altLang="en-US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You  are drawing a pig.(</a:t>
            </a:r>
            <a:r>
              <a:rPr lang="zh-CN" altLang="en-US" sz="3200" dirty="0"/>
              <a:t>变一般疑问句，再作肯定回答和否定回答）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---Are you drawing a pig?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---Yes, I am. / No, I’m not.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特殊疑问句：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对</a:t>
            </a:r>
            <a:r>
              <a:rPr lang="en-US" altLang="zh-CN" sz="3200" dirty="0"/>
              <a:t>be</a:t>
            </a:r>
            <a:r>
              <a:rPr lang="zh-CN" altLang="en-US" sz="3200" dirty="0"/>
              <a:t> +</a:t>
            </a:r>
            <a:r>
              <a:rPr lang="en-US" altLang="zh-CN" sz="3200" dirty="0"/>
              <a:t> V-</a:t>
            </a:r>
            <a:r>
              <a:rPr lang="en-US" altLang="zh-CN" sz="3200" dirty="0" err="1"/>
              <a:t>ing</a:t>
            </a:r>
            <a:r>
              <a:rPr lang="en-US" altLang="zh-CN" sz="3200" dirty="0"/>
              <a:t> </a:t>
            </a:r>
            <a:r>
              <a:rPr lang="zh-CN" altLang="en-US" sz="3200" dirty="0"/>
              <a:t>提问要用</a:t>
            </a:r>
            <a:r>
              <a:rPr lang="en-US" altLang="zh-CN" sz="3200" dirty="0"/>
              <a:t>what.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格式为：W</a:t>
            </a:r>
            <a:r>
              <a:rPr lang="en-US" altLang="zh-CN" sz="3200" dirty="0"/>
              <a:t>hat </a:t>
            </a:r>
            <a:r>
              <a:rPr lang="zh-CN" altLang="en-US" sz="3200" dirty="0"/>
              <a:t>+ </a:t>
            </a:r>
            <a:r>
              <a:rPr lang="en-US" altLang="zh-CN" sz="3200" dirty="0"/>
              <a:t>am / is / are +</a:t>
            </a:r>
            <a:r>
              <a:rPr lang="zh-CN" altLang="en-US" sz="3200" dirty="0"/>
              <a:t>主语</a:t>
            </a:r>
            <a:r>
              <a:rPr lang="en-US" altLang="zh-CN" sz="3200" dirty="0"/>
              <a:t>+doing?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占位符 6145">
            <a:extLst>
              <a:ext uri="{FF2B5EF4-FFF2-40B4-BE49-F238E27FC236}">
                <a16:creationId xmlns:a16="http://schemas.microsoft.com/office/drawing/2014/main" xmlns="" id="{00CD4122-AB81-4A2F-BEB1-894C23E89F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459787" cy="4826000"/>
          </a:xfrm>
        </p:spPr>
        <p:txBody>
          <a:bodyPr/>
          <a:lstStyle/>
          <a:p>
            <a:pPr algn="ctr"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4. </a:t>
            </a:r>
            <a:r>
              <a:rPr lang="zh-CN" altLang="en-US" sz="3200" b="1" dirty="0">
                <a:solidFill>
                  <a:srgbClr val="0000FF"/>
                </a:solidFill>
              </a:rPr>
              <a:t>与现在进行时连用的时间状语：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at present</a:t>
            </a:r>
            <a:r>
              <a:rPr lang="en-US" altLang="zh-CN" sz="3200" b="1" dirty="0"/>
              <a:t>  		</a:t>
            </a:r>
            <a:r>
              <a:rPr lang="zh-CN" altLang="en-US" sz="3200" b="1" dirty="0">
                <a:solidFill>
                  <a:srgbClr val="FF0000"/>
                </a:solidFill>
              </a:rPr>
              <a:t>目前</a:t>
            </a:r>
            <a:r>
              <a:rPr lang="en-US" altLang="zh-CN" sz="3200" b="1" dirty="0">
                <a:solidFill>
                  <a:srgbClr val="FF0000"/>
                </a:solidFill>
              </a:rPr>
              <a:t>;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  <a:r>
              <a:rPr lang="zh-CN" altLang="en-US" sz="3200" b="1" dirty="0"/>
              <a:t>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at the </a:t>
            </a:r>
            <a:r>
              <a:rPr lang="en-US" altLang="zh-CN" sz="3200" b="1" dirty="0"/>
              <a:t>moment  	</a:t>
            </a:r>
            <a:r>
              <a:rPr lang="zh-CN" altLang="en-US" sz="3200" b="1" dirty="0">
                <a:solidFill>
                  <a:srgbClr val="FF0000"/>
                </a:solidFill>
              </a:rPr>
              <a:t>此刻</a:t>
            </a:r>
            <a:r>
              <a:rPr lang="en-US" altLang="zh-CN" sz="3200" b="1" dirty="0">
                <a:solidFill>
                  <a:srgbClr val="FF0000"/>
                </a:solidFill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right now</a:t>
            </a:r>
            <a:r>
              <a:rPr lang="en-US" altLang="zh-CN" sz="3200" b="1" dirty="0"/>
              <a:t>   		</a:t>
            </a:r>
            <a:r>
              <a:rPr lang="zh-CN" altLang="en-US" sz="3200" b="1" dirty="0">
                <a:solidFill>
                  <a:srgbClr val="FF0000"/>
                </a:solidFill>
              </a:rPr>
              <a:t>此刻</a:t>
            </a:r>
            <a:r>
              <a:rPr lang="en-US" altLang="zh-CN" sz="3200" b="1" dirty="0">
                <a:solidFill>
                  <a:srgbClr val="FF0000"/>
                </a:solidFill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  <a:r>
              <a:rPr lang="en-US" altLang="zh-CN" sz="3200" b="1" dirty="0">
                <a:solidFill>
                  <a:srgbClr val="FF0000"/>
                </a:solidFill>
              </a:rPr>
              <a:t>;</a:t>
            </a:r>
            <a:r>
              <a:rPr lang="zh-CN" altLang="en-US" sz="3200" b="1" dirty="0">
                <a:solidFill>
                  <a:srgbClr val="FF0000"/>
                </a:solidFill>
              </a:rPr>
              <a:t>立刻</a:t>
            </a:r>
            <a:r>
              <a:rPr lang="en-US" altLang="zh-CN" sz="3200" b="1" dirty="0">
                <a:solidFill>
                  <a:srgbClr val="FF0000"/>
                </a:solidFill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</a:rPr>
              <a:t>马上</a:t>
            </a:r>
            <a:r>
              <a:rPr lang="zh-CN" altLang="en-US" sz="3200" b="1" dirty="0">
                <a:solidFill>
                  <a:schemeClr val="folHlink"/>
                </a:solidFill>
              </a:rPr>
              <a:t>    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now </a:t>
            </a:r>
            <a:r>
              <a:rPr lang="en-US" altLang="zh-CN" sz="3200" b="1" dirty="0"/>
              <a:t> 			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  提示语</a:t>
            </a:r>
            <a:r>
              <a:rPr lang="en-US" altLang="zh-CN" sz="3200" b="1" dirty="0">
                <a:solidFill>
                  <a:srgbClr val="0000FF"/>
                </a:solidFill>
              </a:rPr>
              <a:t>:</a:t>
            </a:r>
            <a:r>
              <a:rPr lang="en-US" altLang="zh-CN" sz="3200" b="1" dirty="0"/>
              <a:t> 			</a:t>
            </a:r>
            <a:r>
              <a:rPr lang="zh-CN" altLang="en-US" sz="3200" b="1" dirty="0">
                <a:solidFill>
                  <a:srgbClr val="000000"/>
                </a:solidFill>
              </a:rPr>
              <a:t>l</a:t>
            </a:r>
            <a:r>
              <a:rPr lang="en-US" altLang="zh-CN" sz="3200" b="1" dirty="0" err="1">
                <a:solidFill>
                  <a:srgbClr val="000000"/>
                </a:solidFill>
              </a:rPr>
              <a:t>ook</a:t>
            </a:r>
            <a:r>
              <a:rPr lang="zh-CN" altLang="en-US" sz="3200" b="1" dirty="0">
                <a:solidFill>
                  <a:srgbClr val="000000"/>
                </a:solidFill>
              </a:rPr>
              <a:t>, l</a:t>
            </a:r>
            <a:r>
              <a:rPr lang="en-US" altLang="zh-CN" sz="3200" b="1" dirty="0" err="1">
                <a:solidFill>
                  <a:srgbClr val="000000"/>
                </a:solidFill>
              </a:rPr>
              <a:t>isten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内容占位符 21505">
            <a:extLst>
              <a:ext uri="{FF2B5EF4-FFF2-40B4-BE49-F238E27FC236}">
                <a16:creationId xmlns:a16="http://schemas.microsoft.com/office/drawing/2014/main" xmlns="" id="{C5C6EF14-8075-4E4F-9A92-07878E0008D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8638" y="1196975"/>
            <a:ext cx="8291512" cy="453548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/>
              <a:t>根据题目要求，完成下列句子。</a:t>
            </a:r>
            <a:endParaRPr lang="zh-CN" altLang="en-US" sz="3200" dirty="0"/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1. They are doing the housework now.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 (</a:t>
            </a:r>
            <a:r>
              <a:rPr lang="zh-CN" altLang="en-US" sz="3200" dirty="0"/>
              <a:t>分别改成一般疑问句和否定句</a:t>
            </a:r>
            <a:r>
              <a:rPr lang="en-US" altLang="zh-CN" sz="3200" dirty="0"/>
              <a:t>)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/>
              <a:t>	</a:t>
            </a:r>
            <a:r>
              <a:rPr lang="en-US" altLang="zh-CN" sz="3200" dirty="0">
                <a:solidFill>
                  <a:srgbClr val="FF0000"/>
                </a:solidFill>
              </a:rPr>
              <a:t>Are they doing the housework now?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	They aren’t doing the housework now.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98F5837-A57B-4013-AA56-84A16798E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333375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内容占位符 21505">
            <a:extLst>
              <a:ext uri="{FF2B5EF4-FFF2-40B4-BE49-F238E27FC236}">
                <a16:creationId xmlns:a16="http://schemas.microsoft.com/office/drawing/2014/main" xmlns="" id="{A8D0D998-3E69-4E42-AE0F-D2A1B856EA7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20713"/>
            <a:ext cx="8291512" cy="5761037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2. The students are cleaning the classroom.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(</a:t>
            </a:r>
            <a:r>
              <a:rPr lang="zh-CN" altLang="en-US" sz="3200"/>
              <a:t>改为一般疑问句并作肯定和否定回答</a:t>
            </a:r>
            <a:r>
              <a:rPr lang="en-US" altLang="zh-CN" sz="3200"/>
              <a:t>)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Are the students cleaning the classroom? 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Yes, they are. No, they aren’t.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3. I’m playing football </a:t>
            </a:r>
            <a:r>
              <a:rPr lang="zh-CN" altLang="en-US" sz="3200"/>
              <a:t>i</a:t>
            </a:r>
            <a:r>
              <a:rPr lang="en-US" altLang="zh-CN" sz="3200"/>
              <a:t>n the playground.(</a:t>
            </a:r>
            <a:r>
              <a:rPr lang="zh-CN" altLang="en-US" sz="3200"/>
              <a:t>改为否定句</a:t>
            </a:r>
            <a:r>
              <a:rPr lang="en-US" altLang="zh-CN" sz="3200"/>
              <a:t>)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I ’m not playing football </a:t>
            </a:r>
            <a:r>
              <a:rPr lang="zh-CN" altLang="en-US" sz="3200">
                <a:solidFill>
                  <a:srgbClr val="FF0000"/>
                </a:solidFill>
              </a:rPr>
              <a:t>i</a:t>
            </a:r>
            <a:r>
              <a:rPr lang="en-US" altLang="zh-CN" sz="3200">
                <a:solidFill>
                  <a:srgbClr val="FF0000"/>
                </a:solidFill>
              </a:rPr>
              <a:t>n the playground.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内容占位符 21505">
            <a:extLst>
              <a:ext uri="{FF2B5EF4-FFF2-40B4-BE49-F238E27FC236}">
                <a16:creationId xmlns:a16="http://schemas.microsoft.com/office/drawing/2014/main" xmlns="" id="{02893B52-4887-42FB-A7EC-A04BBC340FD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484313"/>
            <a:ext cx="8291512" cy="331311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4. Tom is reading books in his room.(</a:t>
            </a:r>
            <a:r>
              <a:rPr lang="zh-CN" altLang="en-US" sz="3200"/>
              <a:t>改为一般</a:t>
            </a:r>
            <a:endParaRPr lang="en-US" altLang="zh-CN" sz="3200"/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</a:t>
            </a:r>
            <a:r>
              <a:rPr lang="zh-CN" altLang="en-US" sz="3200"/>
              <a:t>疑问句</a:t>
            </a:r>
            <a:r>
              <a:rPr lang="en-US" altLang="zh-CN" sz="3200"/>
              <a:t>)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Is Tom reading books in his room?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xmlns="" id="{0E1D4FDC-E4DB-4199-BC41-C602435C7A0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6875" y="504825"/>
            <a:ext cx="8569325" cy="5803900"/>
          </a:xfrm>
        </p:spPr>
        <p:txBody>
          <a:bodyPr/>
          <a:lstStyle/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The present continuous tense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We use the present continuous tense to show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that something is happening now.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291CCE"/>
                </a:solidFill>
              </a:rPr>
              <a:t>(The children are playing in the park)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We also use the present continuous tense to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talk about temporary situations.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291CCE"/>
                </a:solidFill>
              </a:rPr>
              <a:t>(We are staying at Peter’s house at the</a:t>
            </a:r>
            <a:r>
              <a:rPr lang="zh-CN" altLang="en-US" sz="3200" b="1">
                <a:solidFill>
                  <a:srgbClr val="291CCE"/>
                </a:solidFill>
              </a:rPr>
              <a:t> </a:t>
            </a:r>
            <a:r>
              <a:rPr lang="en-US" altLang="zh-CN" sz="3200" b="1">
                <a:solidFill>
                  <a:srgbClr val="291CCE"/>
                </a:solidFill>
              </a:rPr>
              <a:t>moment.)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xmlns="" id="{3D266A06-7039-4A20-B91B-F9A6A3AEE23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38163" y="836613"/>
            <a:ext cx="8137525" cy="6477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We form the present continuous tense like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this:</a:t>
            </a:r>
            <a:endParaRPr lang="zh-CN" altLang="en-US" sz="3200" b="1"/>
          </a:p>
        </p:txBody>
      </p:sp>
      <p:graphicFrame>
        <p:nvGraphicFramePr>
          <p:cNvPr id="24579" name="内容占位符 24578">
            <a:extLst>
              <a:ext uri="{FF2B5EF4-FFF2-40B4-BE49-F238E27FC236}">
                <a16:creationId xmlns:a16="http://schemas.microsoft.com/office/drawing/2014/main" xmlns="" id="{0D82D6BC-2F97-40B3-936F-00B87A82FC55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28675" y="2084388"/>
          <a:ext cx="7199313" cy="4225925"/>
        </p:xfrm>
        <a:graphic>
          <a:graphicData uri="http://schemas.openxmlformats.org/drawingml/2006/table">
            <a:tbl>
              <a:tblPr/>
              <a:tblGrid>
                <a:gridCol w="28067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320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298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Subject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Verb</a:t>
                      </a:r>
                      <a:r>
                        <a:rPr lang="en-US" altLang="zh-CN" sz="36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lang="en-US" altLang="zh-CN" sz="36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to be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Main verb</a:t>
                      </a:r>
                      <a:endParaRPr lang="zh-CN" altLang="zh-CN" sz="3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en-US" altLang="zh-CN" sz="3600" i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91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I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am (not)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dreaming</a:t>
                      </a:r>
                      <a:endParaRPr lang="zh-CN" altLang="zh-CN" sz="36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en-US" altLang="zh-CN" sz="3600" dirty="0">
                        <a:solidFill>
                          <a:srgbClr val="291CCE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96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You/We/They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are (not)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98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He/She/It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600" dirty="0">
                        <a:solidFill>
                          <a:srgbClr val="291CCE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is (not)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xmlns="" id="{2AA8BB5E-1A94-482E-8FAD-CA1F3C113A3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619125"/>
            <a:ext cx="8532812" cy="1081088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We form </a:t>
            </a:r>
            <a:r>
              <a:rPr lang="en-US" altLang="zh-CN" sz="3200" b="1" i="1"/>
              <a:t>Yes/No</a:t>
            </a:r>
            <a:r>
              <a:rPr lang="en-US" altLang="zh-CN" sz="3200" b="1"/>
              <a:t> questions and short answers in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the present continuous tense like this: </a:t>
            </a:r>
            <a:endParaRPr lang="zh-CN" altLang="en-US" sz="3200" b="1"/>
          </a:p>
        </p:txBody>
      </p:sp>
      <p:graphicFrame>
        <p:nvGraphicFramePr>
          <p:cNvPr id="11267" name="Group 3">
            <a:extLst>
              <a:ext uri="{FF2B5EF4-FFF2-40B4-BE49-F238E27FC236}">
                <a16:creationId xmlns:a16="http://schemas.microsoft.com/office/drawing/2014/main" xmlns="" id="{46C394E4-3678-4AB6-B8A5-03E23CDB0070}"/>
              </a:ext>
            </a:extLst>
          </p:cNvPr>
          <p:cNvGraphicFramePr>
            <a:graphicFrameLocks noGrp="1"/>
          </p:cNvGraphicFramePr>
          <p:nvPr/>
        </p:nvGraphicFramePr>
        <p:xfrm>
          <a:off x="971550" y="1844675"/>
          <a:ext cx="7345363" cy="4489451"/>
        </p:xfrm>
        <a:graphic>
          <a:graphicData uri="http://schemas.openxmlformats.org/drawingml/2006/table">
            <a:tbl>
              <a:tblPr/>
              <a:tblGrid>
                <a:gridCol w="36734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718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7901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Am I reading?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Yes, I am.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385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No, I am not/</a:t>
                      </a:r>
                      <a:r>
                        <a:rPr kumimoji="0" lang="en-GB" altLang="en-US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’</a:t>
                      </a: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m not.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773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Are you/we/they reading?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Yes, you/we/they are.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8635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No, you/we/they are not/aren’t/’re not.</a:t>
                      </a:r>
                      <a:endParaRPr kumimoji="0" lang="zh-CN" altLang="en-US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2725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Is he/she/it reading?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Yes, he/she/</a:t>
                      </a:r>
                      <a:r>
                        <a:rPr kumimoji="0" lang="zh-CN" altLang="en-US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</a:t>
                      </a: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t is.</a:t>
                      </a:r>
                      <a:endParaRPr kumimoji="0" lang="zh-CN" altLang="en-US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8635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No, he/she/it is not /isn’t/’s not.</a:t>
                      </a:r>
                      <a:endParaRPr kumimoji="0" lang="zh-CN" altLang="en-US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xmlns="" id="{D9AD660F-DD21-4FD7-BEF6-96CE8D5982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792163"/>
            <a:ext cx="8459788" cy="263683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We form </a:t>
            </a:r>
            <a:r>
              <a:rPr lang="en-US" altLang="zh-CN" sz="3200" i="1"/>
              <a:t>Wh</a:t>
            </a:r>
            <a:r>
              <a:rPr lang="en-US" altLang="zh-CN" sz="3200"/>
              <a:t>-questions in the present continuous tense like this: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291CCE"/>
                </a:solidFill>
              </a:rPr>
              <a:t>(What are you doing now?)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291CCE"/>
                </a:solidFill>
              </a:rPr>
              <a:t>(Why is he sleeping here?)</a:t>
            </a:r>
          </a:p>
        </p:txBody>
      </p:sp>
      <p:graphicFrame>
        <p:nvGraphicFramePr>
          <p:cNvPr id="12291" name="Group 3">
            <a:extLst>
              <a:ext uri="{FF2B5EF4-FFF2-40B4-BE49-F238E27FC236}">
                <a16:creationId xmlns:a16="http://schemas.microsoft.com/office/drawing/2014/main" xmlns="" id="{36F222C2-19FE-4A65-8C51-DF35BDC42D03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323850" y="3360738"/>
          <a:ext cx="3455988" cy="579437"/>
        </p:xfrm>
        <a:graphic>
          <a:graphicData uri="http://schemas.openxmlformats.org/drawingml/2006/table">
            <a:tbl>
              <a:tblPr/>
              <a:tblGrid>
                <a:gridCol w="34559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79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j-ea"/>
                        </a:rPr>
                        <a:t>Work out the rule</a:t>
                      </a:r>
                    </a:p>
                  </a:txBody>
                  <a:tcPr marL="91438" marR="91438" marT="45745" marB="457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2297" name="Group 9">
            <a:extLst>
              <a:ext uri="{FF2B5EF4-FFF2-40B4-BE49-F238E27FC236}">
                <a16:creationId xmlns:a16="http://schemas.microsoft.com/office/drawing/2014/main" xmlns="" id="{D5F5AC25-2D3B-4098-B4C5-0F356B78235A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4041775"/>
          <a:ext cx="7993063" cy="1737326"/>
        </p:xfrm>
        <a:graphic>
          <a:graphicData uri="http://schemas.openxmlformats.org/drawingml/2006/table">
            <a:tbl>
              <a:tblPr/>
              <a:tblGrid>
                <a:gridCol w="79930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3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We form the present continuous tense with the verb </a:t>
                      </a:r>
                      <a:r>
                        <a:rPr kumimoji="0" lang="en-US" altLang="zh-CN" sz="3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to be</a:t>
                      </a:r>
                      <a:r>
                        <a:rPr kumimoji="0" lang="en-US" altLang="zh-CN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+(the base form/the </a:t>
                      </a:r>
                      <a:r>
                        <a:rPr kumimoji="0" lang="en-US" altLang="zh-CN" sz="3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–</a:t>
                      </a:r>
                      <a:r>
                        <a:rPr kumimoji="0" lang="en-US" altLang="zh-CN" sz="3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ing</a:t>
                      </a:r>
                      <a:r>
                        <a:rPr kumimoji="0" lang="en-US" altLang="zh-CN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 form)of the main verb.</a:t>
                      </a:r>
                    </a:p>
                  </a:txBody>
                  <a:tcPr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2303" name="Oval 15">
            <a:extLst>
              <a:ext uri="{FF2B5EF4-FFF2-40B4-BE49-F238E27FC236}">
                <a16:creationId xmlns:a16="http://schemas.microsoft.com/office/drawing/2014/main" xmlns="" id="{25F17496-F1E7-42B1-8917-54768D46F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5157788"/>
            <a:ext cx="2239963" cy="6477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3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>
            <a:extLst>
              <a:ext uri="{FF2B5EF4-FFF2-40B4-BE49-F238E27FC236}">
                <a16:creationId xmlns:a16="http://schemas.microsoft.com/office/drawing/2014/main" xmlns="" id="{C7ED5C17-D841-4D8F-9A49-7168F33635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480175" y="2133600"/>
            <a:ext cx="2628900" cy="2420938"/>
          </a:xfrm>
        </p:spPr>
        <p:txBody>
          <a:bodyPr lIns="90000" tIns="46800" rIns="90000" bIns="46800">
            <a:spAutoFit/>
          </a:bodyPr>
          <a:lstStyle/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feel→feeling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write →writing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die →dying</a:t>
            </a:r>
            <a:endParaRPr lang="en-GB" altLang="en-US" sz="2800"/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GB" altLang="en-US" sz="2800"/>
              <a:t>run </a:t>
            </a:r>
            <a:r>
              <a:rPr lang="zh-CN" altLang="en-US" sz="2800"/>
              <a:t>→</a:t>
            </a:r>
            <a:r>
              <a:rPr lang="en-GB" altLang="en-US" sz="2800"/>
              <a:t>running</a:t>
            </a:r>
            <a:endParaRPr lang="zh-CN" altLang="en-US" sz="2800"/>
          </a:p>
        </p:txBody>
      </p:sp>
      <p:graphicFrame>
        <p:nvGraphicFramePr>
          <p:cNvPr id="13315" name="Group 3">
            <a:extLst>
              <a:ext uri="{FF2B5EF4-FFF2-40B4-BE49-F238E27FC236}">
                <a16:creationId xmlns:a16="http://schemas.microsoft.com/office/drawing/2014/main" xmlns="" id="{D8F1414A-6E46-412F-8761-147F9778FC0C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323850" y="1436688"/>
          <a:ext cx="8569325" cy="639762"/>
        </p:xfrm>
        <a:graphic>
          <a:graphicData uri="http://schemas.openxmlformats.org/drawingml/2006/table">
            <a:tbl>
              <a:tblPr/>
              <a:tblGrid>
                <a:gridCol w="85693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7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Main verb                </a:t>
                      </a:r>
                      <a:r>
                        <a:rPr kumimoji="0" lang="en-US" altLang="zh-CN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-</a:t>
                      </a:r>
                      <a:r>
                        <a:rPr kumimoji="0" lang="en-US" altLang="zh-CN" sz="32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ing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 form               Example</a:t>
                      </a:r>
                    </a:p>
                  </a:txBody>
                  <a:tcPr marL="91444" marR="9144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8680" name="Text Box 9">
            <a:extLst>
              <a:ext uri="{FF2B5EF4-FFF2-40B4-BE49-F238E27FC236}">
                <a16:creationId xmlns:a16="http://schemas.microsoft.com/office/drawing/2014/main" xmlns="" id="{E7F2ED5E-C85A-42BA-870C-7B506D527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000" y="754063"/>
            <a:ext cx="8424863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latin typeface="Times New Roman" panose="02020603050405020304" pitchFamily="18" charset="0"/>
              </a:rPr>
              <a:t>We </a:t>
            </a:r>
            <a:r>
              <a:rPr lang="zh-CN" altLang="en-US" sz="2800" b="1">
                <a:latin typeface="Times New Roman" panose="02020603050405020304" pitchFamily="18" charset="0"/>
              </a:rPr>
              <a:t>form the </a:t>
            </a:r>
            <a:r>
              <a:rPr lang="zh-CN" altLang="en-US" sz="2800" b="1" i="1">
                <a:latin typeface="Times New Roman" panose="02020603050405020304" pitchFamily="18" charset="0"/>
              </a:rPr>
              <a:t>–ing</a:t>
            </a:r>
            <a:r>
              <a:rPr lang="zh-CN" altLang="en-US" sz="2800" b="1">
                <a:latin typeface="Times New Roman" panose="02020603050405020304" pitchFamily="18" charset="0"/>
              </a:rPr>
              <a:t> form of the main verb like this: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8681" name="Text Box 10">
            <a:extLst>
              <a:ext uri="{FF2B5EF4-FFF2-40B4-BE49-F238E27FC236}">
                <a16:creationId xmlns:a16="http://schemas.microsoft.com/office/drawing/2014/main" xmlns="" id="{05DB9FE5-3CD5-44AD-B892-B1C85533A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438" y="2165350"/>
            <a:ext cx="3959225" cy="354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Most verbs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Verbs ending in -e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Verbs ending in -ie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Some verbs ending in a vowel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letter + a consonant letter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28682" name="Text Box 11">
            <a:extLst>
              <a:ext uri="{FF2B5EF4-FFF2-40B4-BE49-F238E27FC236}">
                <a16:creationId xmlns:a16="http://schemas.microsoft.com/office/drawing/2014/main" xmlns="" id="{CA4AB450-E6B4-4CA8-8961-B580AABD7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0200" y="2133600"/>
            <a:ext cx="3168650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+ing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去</a:t>
            </a:r>
            <a:r>
              <a:rPr lang="zh-CN" altLang="en-US" sz="2800">
                <a:latin typeface="Times New Roman" panose="02020603050405020304" pitchFamily="18" charset="0"/>
              </a:rPr>
              <a:t>e+ing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去</a:t>
            </a:r>
            <a:r>
              <a:rPr lang="zh-CN" altLang="en-US" sz="2800">
                <a:latin typeface="Times New Roman" panose="02020603050405020304" pitchFamily="18" charset="0"/>
              </a:rPr>
              <a:t>ie+ying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Double the consonant letter + ing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9">
            <a:extLst>
              <a:ext uri="{FF2B5EF4-FFF2-40B4-BE49-F238E27FC236}">
                <a16:creationId xmlns:a16="http://schemas.microsoft.com/office/drawing/2014/main" xmlns="" id="{045D7A5E-DD38-4B04-B9D6-53391AC61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476250"/>
            <a:ext cx="4392612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现在分词的构成方式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xmlns="" id="{A9FE9E13-5B92-4AC1-ADDC-11BB5738DEC8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246188"/>
          <a:ext cx="8640764" cy="4846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主要动词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现在分词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例子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大多数动词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feel→feeling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去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e+ing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write →writing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latin typeface="Times New Roman" panose="02020603050405020304" pitchFamily="18" charset="0"/>
                        </a:rPr>
                        <a:t>去</a:t>
                      </a:r>
                      <a:r>
                        <a:rPr lang="zh-CN" altLang="en-US" sz="3200" dirty="0">
                          <a:latin typeface="Times New Roman" panose="02020603050405020304" pitchFamily="18" charset="0"/>
                        </a:rPr>
                        <a:t>ie+ying</a:t>
                      </a:r>
                      <a:endParaRPr lang="en-GB" altLang="en-US" sz="3200" dirty="0">
                        <a:latin typeface="Times New Roman" panose="02020603050405020304" pitchFamily="18" charset="0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die →dying</a:t>
                      </a:r>
                      <a:endParaRPr lang="en-GB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54582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一些以一个元音字母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一个辅音字母结尾的动词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双写这个辅音字母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 </a:t>
                      </a: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→</a:t>
                      </a: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running</a:t>
                      </a:r>
                      <a:endParaRPr lang="zh-CN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占位符 14337">
            <a:extLst>
              <a:ext uri="{FF2B5EF4-FFF2-40B4-BE49-F238E27FC236}">
                <a16:creationId xmlns:a16="http://schemas.microsoft.com/office/drawing/2014/main" xmlns="" id="{9C51F669-5092-4E07-B174-FAF7A74423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4650" y="765175"/>
            <a:ext cx="8229600" cy="1727200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i="1"/>
              <a:t>A. </a:t>
            </a:r>
            <a:r>
              <a:rPr lang="zh-CN" altLang="en-US" sz="2800" b="1" i="1"/>
              <a:t>Katie is on holiday wit</a:t>
            </a:r>
            <a:r>
              <a:rPr lang="en-US" altLang="zh-CN" sz="2800" b="1" i="1"/>
              <a:t>h h</a:t>
            </a:r>
            <a:r>
              <a:rPr lang="zh-CN" altLang="en-US" sz="2800" b="1" i="1"/>
              <a:t>e</a:t>
            </a:r>
            <a:r>
              <a:rPr lang="en-US" altLang="zh-CN" sz="2800" b="1" i="1"/>
              <a:t>r</a:t>
            </a:r>
            <a:r>
              <a:rPr lang="zh-CN" altLang="en-US" sz="2800" b="1" i="1"/>
              <a:t> friends. She is telling  </a:t>
            </a:r>
            <a:endParaRPr lang="en-US" altLang="zh-CN" sz="2800" b="1" i="1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i="1"/>
              <a:t>Alex what everyone is doing.</a:t>
            </a:r>
            <a:r>
              <a:rPr lang="en-US" altLang="zh-CN" sz="2800" b="1" i="1"/>
              <a:t> </a:t>
            </a:r>
            <a:r>
              <a:rPr lang="zh-CN" altLang="en-US" sz="2800" b="1" i="1"/>
              <a:t>Look at the picture below and complete the conversation with the verbs in brackets</a:t>
            </a:r>
            <a:r>
              <a:rPr lang="zh-CN" altLang="en-US" sz="2800" i="1"/>
              <a:t>.</a:t>
            </a:r>
          </a:p>
        </p:txBody>
      </p:sp>
      <p:pic>
        <p:nvPicPr>
          <p:cNvPr id="30722" name="图片 14338" descr="QQ截图20130130172355">
            <a:extLst>
              <a:ext uri="{FF2B5EF4-FFF2-40B4-BE49-F238E27FC236}">
                <a16:creationId xmlns:a16="http://schemas.microsoft.com/office/drawing/2014/main" xmlns="" id="{D8ED4B40-1090-4B88-9289-C5F9AC3A0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81300"/>
            <a:ext cx="8150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文本占位符 15361">
            <a:extLst>
              <a:ext uri="{FF2B5EF4-FFF2-40B4-BE49-F238E27FC236}">
                <a16:creationId xmlns:a16="http://schemas.microsoft.com/office/drawing/2014/main" xmlns="" id="{E604DA93-2B58-468D-B574-B6EBF00A75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1396" y="836712"/>
            <a:ext cx="8641084" cy="5688012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Katie:</a:t>
            </a:r>
            <a:r>
              <a:rPr lang="en-US" altLang="zh-CN" sz="2800" dirty="0"/>
              <a:t> </a:t>
            </a:r>
            <a:r>
              <a:rPr lang="zh-CN" altLang="en-US" sz="2800" dirty="0"/>
              <a:t>Hi,</a:t>
            </a:r>
            <a:r>
              <a:rPr lang="en-US" altLang="zh-CN" sz="2800" dirty="0"/>
              <a:t> </a:t>
            </a:r>
            <a:r>
              <a:rPr lang="zh-CN" altLang="en-US" sz="2800" dirty="0"/>
              <a:t>Alex.We ⑴</a:t>
            </a:r>
            <a:r>
              <a:rPr lang="zh-CN" altLang="en-US" sz="2800" u="sng" dirty="0"/>
              <a:t> are having </a:t>
            </a:r>
            <a:r>
              <a:rPr lang="zh-CN" altLang="en-US" sz="2800" dirty="0"/>
              <a:t>(have) fun at the  </a:t>
            </a:r>
            <a:r>
              <a:rPr lang="en-US" altLang="zh-CN" sz="2800" dirty="0"/>
              <a:t>		 </a:t>
            </a:r>
            <a:r>
              <a:rPr lang="zh-CN" altLang="en-US" sz="2800" dirty="0"/>
              <a:t>beach.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Alex:</a:t>
            </a:r>
            <a:r>
              <a:rPr lang="en-GB" altLang="en-US" sz="2800" dirty="0"/>
              <a:t>  </a:t>
            </a:r>
            <a:r>
              <a:rPr lang="zh-CN" altLang="en-US" sz="2800" dirty="0"/>
              <a:t>What ⑵ </a:t>
            </a:r>
            <a:r>
              <a:rPr lang="en-GB" altLang="en-US" sz="2800" dirty="0"/>
              <a:t>________</a:t>
            </a:r>
            <a:r>
              <a:rPr lang="zh-CN" altLang="en-US" sz="2800" dirty="0"/>
              <a:t> everyone </a:t>
            </a:r>
            <a:r>
              <a:rPr lang="en-GB" altLang="en-US" sz="2800" dirty="0"/>
              <a:t>________</a:t>
            </a:r>
            <a:r>
              <a:rPr lang="zh-CN" altLang="en-US" sz="2800" dirty="0"/>
              <a:t>(do)?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Katie:</a:t>
            </a:r>
            <a:r>
              <a:rPr lang="en-GB" altLang="en-US" sz="2800" dirty="0"/>
              <a:t> </a:t>
            </a:r>
            <a:r>
              <a:rPr lang="zh-CN" altLang="en-US" sz="2800" dirty="0"/>
              <a:t>Ted ⑶ </a:t>
            </a:r>
            <a:r>
              <a:rPr lang="en-GB" altLang="en-US" sz="2800" dirty="0"/>
              <a:t>________</a:t>
            </a:r>
            <a:r>
              <a:rPr lang="zh-CN" altLang="en-US" sz="2800" dirty="0"/>
              <a:t> (play)  volleyball  with Carol.</a:t>
            </a:r>
            <a:r>
              <a:rPr lang="en-GB" altLang="en-US" sz="2800" dirty="0"/>
              <a:t> 	 	 </a:t>
            </a:r>
            <a:r>
              <a:rPr lang="zh-CN" altLang="en-US" sz="2800" dirty="0"/>
              <a:t>Jenny and Henry ⑷</a:t>
            </a:r>
            <a:r>
              <a:rPr lang="en-GB" altLang="en-US" sz="2800" dirty="0"/>
              <a:t>_</a:t>
            </a:r>
            <a:r>
              <a:rPr lang="en-US" altLang="en-GB" sz="2800" dirty="0"/>
              <a:t>_</a:t>
            </a:r>
            <a:r>
              <a:rPr lang="en-GB" altLang="en-US" sz="2800" dirty="0"/>
              <a:t>________</a:t>
            </a:r>
            <a:r>
              <a:rPr lang="zh-CN" altLang="en-US" sz="2800" dirty="0"/>
              <a:t>(play) badminton.</a:t>
            </a:r>
            <a:r>
              <a:rPr lang="en-US" altLang="zh-CN" sz="2800" dirty="0"/>
              <a:t> 	 </a:t>
            </a:r>
            <a:r>
              <a:rPr lang="zh-CN" altLang="en-US" sz="2800" dirty="0"/>
              <a:t>Grace ⑸ </a:t>
            </a:r>
            <a:r>
              <a:rPr lang="en-GB" altLang="en-US" sz="2800" dirty="0"/>
              <a:t>_________</a:t>
            </a:r>
            <a:r>
              <a:rPr lang="zh-CN" altLang="en-US" sz="2800" dirty="0"/>
              <a:t>(fish). Ivan ⑹ ___________ </a:t>
            </a:r>
            <a:r>
              <a:rPr lang="en-US" altLang="zh-CN" sz="2800" dirty="0"/>
              <a:t>	 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dirty="0"/>
              <a:t>           </a:t>
            </a:r>
            <a:r>
              <a:rPr lang="zh-CN" altLang="en-US" sz="2800" dirty="0"/>
              <a:t>(swim) in the sea.</a:t>
            </a:r>
            <a:r>
              <a:rPr lang="en-US" altLang="zh-CN" sz="2800" dirty="0"/>
              <a:t> </a:t>
            </a:r>
            <a:r>
              <a:rPr lang="zh-CN" altLang="en-US" sz="2800" dirty="0"/>
              <a:t>Laura and Johnny ⑺________</a:t>
            </a:r>
            <a:endParaRPr lang="en-US" altLang="zh-CN" sz="2800" dirty="0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dirty="0"/>
              <a:t>		 </a:t>
            </a:r>
            <a:r>
              <a:rPr lang="zh-CN" altLang="en-US" sz="2800" dirty="0"/>
              <a:t>(lie) on the beach.</a:t>
            </a:r>
            <a:r>
              <a:rPr lang="en-US" altLang="zh-CN" sz="2800" dirty="0"/>
              <a:t> </a:t>
            </a:r>
            <a:r>
              <a:rPr lang="zh-CN" altLang="en-US" sz="2800" dirty="0"/>
              <a:t>Laura ⑻ ________ (eat) an ice </a:t>
            </a:r>
            <a:r>
              <a:rPr lang="en-US" altLang="zh-CN" sz="2800" dirty="0"/>
              <a:t>	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dirty="0"/>
              <a:t>           </a:t>
            </a:r>
            <a:r>
              <a:rPr lang="zh-CN" altLang="en-US" sz="2800" dirty="0"/>
              <a:t>cream too.</a:t>
            </a:r>
            <a:r>
              <a:rPr lang="en-GB" altLang="en-US" sz="2800" dirty="0"/>
              <a:t> </a:t>
            </a:r>
            <a:r>
              <a:rPr lang="zh-CN" altLang="en-US" sz="2800" dirty="0"/>
              <a:t>Jim ⑼ _________(play) the guitar.</a:t>
            </a:r>
            <a:r>
              <a:rPr lang="en-US" altLang="zh-CN" sz="2800" dirty="0"/>
              <a:t> 	 	 </a:t>
            </a:r>
            <a:r>
              <a:rPr lang="zh-CN" altLang="en-US" sz="2800" dirty="0"/>
              <a:t>And I ⑽ ________</a:t>
            </a:r>
            <a:r>
              <a:rPr lang="en-US" altLang="zh-CN" sz="2800" dirty="0"/>
              <a:t>__</a:t>
            </a:r>
            <a:r>
              <a:rPr lang="zh-CN" altLang="en-US" sz="2800" dirty="0"/>
              <a:t>  (talk) to you on the phone,</a:t>
            </a:r>
            <a:r>
              <a:rPr lang="en-US" altLang="zh-CN" sz="2800" dirty="0"/>
              <a:t> 	</a:t>
            </a:r>
            <a:r>
              <a:rPr lang="zh-CN" altLang="en-US" sz="2800" dirty="0"/>
              <a:t>Alex.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         </a:t>
            </a:r>
          </a:p>
        </p:txBody>
      </p:sp>
      <p:sp>
        <p:nvSpPr>
          <p:cNvPr id="15363" name="文本框 15362">
            <a:extLst>
              <a:ext uri="{FF2B5EF4-FFF2-40B4-BE49-F238E27FC236}">
                <a16:creationId xmlns:a16="http://schemas.microsoft.com/office/drawing/2014/main" xmlns="" id="{0A284581-A43F-4CDF-854D-E9045B649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1846263"/>
            <a:ext cx="4392612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   is                               doing</a:t>
            </a:r>
          </a:p>
        </p:txBody>
      </p:sp>
      <p:sp>
        <p:nvSpPr>
          <p:cNvPr id="15364" name="文本框 15363">
            <a:extLst>
              <a:ext uri="{FF2B5EF4-FFF2-40B4-BE49-F238E27FC236}">
                <a16:creationId xmlns:a16="http://schemas.microsoft.com/office/drawing/2014/main" xmlns="" id="{60F4533B-964D-481D-BCDE-90C6564EF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2349500"/>
            <a:ext cx="1931988" cy="52546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playing</a:t>
            </a:r>
          </a:p>
        </p:txBody>
      </p:sp>
      <p:sp>
        <p:nvSpPr>
          <p:cNvPr id="20484" name="文本框 15364">
            <a:extLst>
              <a:ext uri="{FF2B5EF4-FFF2-40B4-BE49-F238E27FC236}">
                <a16:creationId xmlns:a16="http://schemas.microsoft.com/office/drawing/2014/main" xmlns="" id="{43B6C12F-32EB-408A-BF6E-00C5705C5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45650" y="2597150"/>
            <a:ext cx="182563" cy="525463"/>
          </a:xfrm>
          <a:prstGeom prst="rect">
            <a:avLst/>
          </a:prstGeom>
          <a:noFill/>
          <a:ln>
            <a:noFill/>
          </a:ln>
        </p:spPr>
        <p:txBody>
          <a:bodyPr wrap="none"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endParaRPr lang="zh-CN" altLang="en-US" sz="2800">
              <a:latin typeface="+mn-lt"/>
            </a:endParaRPr>
          </a:p>
        </p:txBody>
      </p:sp>
      <p:sp>
        <p:nvSpPr>
          <p:cNvPr id="15366" name="文本框 15365">
            <a:extLst>
              <a:ext uri="{FF2B5EF4-FFF2-40B4-BE49-F238E27FC236}">
                <a16:creationId xmlns:a16="http://schemas.microsoft.com/office/drawing/2014/main" xmlns="" id="{4C5F8B7F-98F9-43ED-85DF-3A112CA8F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5945" y="2843410"/>
            <a:ext cx="2257425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  <a:latin typeface="+mn-lt"/>
              </a:rPr>
              <a:t>are playing</a:t>
            </a:r>
          </a:p>
        </p:txBody>
      </p:sp>
      <p:sp>
        <p:nvSpPr>
          <p:cNvPr id="15367" name="文本框 15366">
            <a:extLst>
              <a:ext uri="{FF2B5EF4-FFF2-40B4-BE49-F238E27FC236}">
                <a16:creationId xmlns:a16="http://schemas.microsoft.com/office/drawing/2014/main" xmlns="" id="{38C49422-3681-41B4-BC2D-935D008C5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801" y="3292873"/>
            <a:ext cx="1539875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fishing</a:t>
            </a:r>
          </a:p>
        </p:txBody>
      </p:sp>
      <p:sp>
        <p:nvSpPr>
          <p:cNvPr id="15368" name="文本框 15367">
            <a:extLst>
              <a:ext uri="{FF2B5EF4-FFF2-40B4-BE49-F238E27FC236}">
                <a16:creationId xmlns:a16="http://schemas.microsoft.com/office/drawing/2014/main" xmlns="" id="{8546DB07-7D6D-44D0-AD0A-47EEAB59B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908" y="3321735"/>
            <a:ext cx="2259012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swimming</a:t>
            </a:r>
          </a:p>
        </p:txBody>
      </p:sp>
      <p:sp>
        <p:nvSpPr>
          <p:cNvPr id="15369" name="文本框 15368">
            <a:extLst>
              <a:ext uri="{FF2B5EF4-FFF2-40B4-BE49-F238E27FC236}">
                <a16:creationId xmlns:a16="http://schemas.microsoft.com/office/drawing/2014/main" xmlns="" id="{B184BFCB-9807-4CA9-963D-74399ECB6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6256" y="3856087"/>
            <a:ext cx="1905000" cy="52387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  <a:latin typeface="+mn-lt"/>
              </a:rPr>
              <a:t>are lying</a:t>
            </a:r>
          </a:p>
        </p:txBody>
      </p:sp>
      <p:sp>
        <p:nvSpPr>
          <p:cNvPr id="15370" name="文本框 15369">
            <a:extLst>
              <a:ext uri="{FF2B5EF4-FFF2-40B4-BE49-F238E27FC236}">
                <a16:creationId xmlns:a16="http://schemas.microsoft.com/office/drawing/2014/main" xmlns="" id="{FB688D25-A785-4D46-9DD4-354BFD543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379962"/>
            <a:ext cx="1584325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eating</a:t>
            </a:r>
          </a:p>
        </p:txBody>
      </p:sp>
      <p:sp>
        <p:nvSpPr>
          <p:cNvPr id="15371" name="文本框 15370">
            <a:extLst>
              <a:ext uri="{FF2B5EF4-FFF2-40B4-BE49-F238E27FC236}">
                <a16:creationId xmlns:a16="http://schemas.microsoft.com/office/drawing/2014/main" xmlns="" id="{AA591959-F117-487F-8FA5-8EA9F9F07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7681" y="4951767"/>
            <a:ext cx="1881187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playing</a:t>
            </a:r>
          </a:p>
        </p:txBody>
      </p:sp>
      <p:sp>
        <p:nvSpPr>
          <p:cNvPr id="15372" name="文本框 15371">
            <a:extLst>
              <a:ext uri="{FF2B5EF4-FFF2-40B4-BE49-F238E27FC236}">
                <a16:creationId xmlns:a16="http://schemas.microsoft.com/office/drawing/2014/main" xmlns="" id="{098DF155-E4AB-4746-8D6D-8FA4BF201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801" y="5442203"/>
            <a:ext cx="2520950" cy="52546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am talking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/>
      <p:bldP spid="15364" grpId="0" bldLvl="0"/>
      <p:bldP spid="15366" grpId="0" bldLvl="0"/>
      <p:bldP spid="15367" grpId="0" bldLvl="0"/>
      <p:bldP spid="15368" grpId="0" bldLvl="0"/>
      <p:bldP spid="15369" grpId="0" bldLvl="0"/>
      <p:bldP spid="15370" grpId="0" bldLvl="0"/>
      <p:bldP spid="15371" grpId="0" bldLvl="0"/>
      <p:bldP spid="15372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xmlns="" id="{6D88BFB2-02FB-433E-8661-5C050BF763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561975"/>
            <a:ext cx="8569325" cy="1498600"/>
          </a:xfrm>
        </p:spPr>
        <p:txBody>
          <a:bodyPr/>
          <a:lstStyle/>
          <a:p>
            <a:r>
              <a:rPr lang="en-US" altLang="zh-CN" sz="2800">
                <a:solidFill>
                  <a:schemeClr val="tx1"/>
                </a:solidFill>
              </a:rPr>
              <a:t>We do not </a:t>
            </a:r>
            <a:r>
              <a:rPr lang="zh-CN" altLang="en-US" sz="2800">
                <a:solidFill>
                  <a:schemeClr val="tx1"/>
                </a:solidFill>
              </a:rPr>
              <a:t>usually</a:t>
            </a:r>
            <a:r>
              <a:rPr lang="en-US" altLang="zh-CN" sz="2800">
                <a:solidFill>
                  <a:schemeClr val="tx1"/>
                </a:solidFill>
              </a:rPr>
              <a:t> use the verbs in the box below in the present continuous tense.</a:t>
            </a:r>
            <a:r>
              <a:rPr lang="zh-CN" altLang="en-US" sz="2800">
                <a:solidFill>
                  <a:schemeClr val="tx1"/>
                </a:solidFill>
              </a:rPr>
              <a:t> </a:t>
            </a:r>
            <a:r>
              <a:rPr lang="en-US" altLang="zh-CN" sz="2800">
                <a:solidFill>
                  <a:schemeClr val="tx1"/>
                </a:solidFill>
              </a:rPr>
              <a:t>Instead,</a:t>
            </a:r>
            <a:r>
              <a:rPr lang="zh-CN" altLang="en-US" sz="2800">
                <a:solidFill>
                  <a:schemeClr val="tx1"/>
                </a:solidFill>
              </a:rPr>
              <a:t> </a:t>
            </a:r>
            <a:r>
              <a:rPr lang="en-US" altLang="zh-CN" sz="2800">
                <a:solidFill>
                  <a:schemeClr val="tx1"/>
                </a:solidFill>
              </a:rPr>
              <a:t>we use them in the simple present tense.</a:t>
            </a:r>
            <a:endParaRPr lang="en-US" altLang="zh-CN" sz="2800"/>
          </a:p>
        </p:txBody>
      </p:sp>
      <p:sp>
        <p:nvSpPr>
          <p:cNvPr id="32770" name="Rectangle 3">
            <a:extLst>
              <a:ext uri="{FF2B5EF4-FFF2-40B4-BE49-F238E27FC236}">
                <a16:creationId xmlns:a16="http://schemas.microsoft.com/office/drawing/2014/main" xmlns="" id="{8E5B3664-3324-4891-B495-B4620D1592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2263" y="3079750"/>
            <a:ext cx="8353425" cy="3589338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291CCE"/>
                </a:solidFill>
              </a:rPr>
              <a:t>believe  hear   </a:t>
            </a:r>
            <a:r>
              <a:rPr lang="en-GB" altLang="en-US" sz="3200" dirty="0">
                <a:solidFill>
                  <a:srgbClr val="291CCE"/>
                </a:solidFill>
              </a:rPr>
              <a:t> </a:t>
            </a:r>
            <a:r>
              <a:rPr lang="zh-CN" altLang="en-US" sz="3200" dirty="0">
                <a:solidFill>
                  <a:srgbClr val="291CCE"/>
                </a:solidFill>
              </a:rPr>
              <a:t>like   prefer  smell    understand  </a:t>
            </a:r>
            <a:endParaRPr lang="en-US" altLang="zh-CN" sz="3200" dirty="0">
              <a:solidFill>
                <a:srgbClr val="291CCE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291CCE"/>
                </a:solidFill>
              </a:rPr>
              <a:t>hate   </a:t>
            </a:r>
            <a:r>
              <a:rPr lang="en-GB" altLang="en-US" sz="3200" dirty="0">
                <a:solidFill>
                  <a:srgbClr val="291CCE"/>
                </a:solidFill>
              </a:rPr>
              <a:t>    </a:t>
            </a:r>
            <a:r>
              <a:rPr lang="zh-CN" altLang="en-US" sz="3200" dirty="0">
                <a:solidFill>
                  <a:srgbClr val="291CCE"/>
                </a:solidFill>
              </a:rPr>
              <a:t>know  love  see   </a:t>
            </a:r>
            <a:r>
              <a:rPr lang="en-GB" altLang="en-US" sz="3200" dirty="0">
                <a:solidFill>
                  <a:srgbClr val="291CCE"/>
                </a:solidFill>
              </a:rPr>
              <a:t>     </a:t>
            </a:r>
            <a:r>
              <a:rPr lang="zh-CN" altLang="en-US" sz="3200" dirty="0">
                <a:solidFill>
                  <a:srgbClr val="291CCE"/>
                </a:solidFill>
              </a:rPr>
              <a:t>taste     want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✔ I know the answer now.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✘ I am knowing the answer now.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✔ She likes this poem.   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✘ She is liking this poem.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CAB97FD-EB53-4B4C-BB48-C5F83368476A}"/>
              </a:ext>
            </a:extLst>
          </p:cNvPr>
          <p:cNvSpPr txBox="1"/>
          <p:nvPr/>
        </p:nvSpPr>
        <p:spPr>
          <a:xfrm>
            <a:off x="2757488" y="260350"/>
            <a:ext cx="26781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b="1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</a:rPr>
              <a:t>Special rules</a:t>
            </a:r>
            <a:endParaRPr lang="zh-CN" altLang="en-US" sz="3600" b="1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7AF0F06F-A259-4BCF-8F20-8C39B023B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81213"/>
            <a:ext cx="8569325" cy="936625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kern="0" dirty="0">
                <a:solidFill>
                  <a:schemeClr val="tx1"/>
                </a:solidFill>
              </a:rPr>
              <a:t>下面的动词一般没有现在进行时态，我们用一般现在时作为替代。</a:t>
            </a:r>
            <a:endParaRPr lang="en-US" altLang="zh-CN" sz="2800" kern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QQ截图20130130172434">
            <a:extLst>
              <a:ext uri="{FF2B5EF4-FFF2-40B4-BE49-F238E27FC236}">
                <a16:creationId xmlns:a16="http://schemas.microsoft.com/office/drawing/2014/main" xmlns="" id="{3832FE9B-8909-4EB9-B848-557177636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38288"/>
            <a:ext cx="359092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3">
            <a:extLst>
              <a:ext uri="{FF2B5EF4-FFF2-40B4-BE49-F238E27FC236}">
                <a16:creationId xmlns:a16="http://schemas.microsoft.com/office/drawing/2014/main" xmlns="" id="{93E4408E-A1C5-4EAC-8338-75495C3A90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424863" cy="1143000"/>
          </a:xfrm>
        </p:spPr>
        <p:txBody>
          <a:bodyPr/>
          <a:lstStyle/>
          <a:p>
            <a:r>
              <a:rPr lang="en-US" altLang="zh-CN" sz="2800" b="1" i="1">
                <a:solidFill>
                  <a:schemeClr val="tx1"/>
                </a:solidFill>
              </a:rPr>
              <a:t/>
            </a:r>
            <a:br>
              <a:rPr lang="en-US" altLang="zh-CN" sz="2800" b="1" i="1">
                <a:solidFill>
                  <a:schemeClr val="tx1"/>
                </a:solidFill>
              </a:rPr>
            </a:br>
            <a:r>
              <a:rPr lang="en-US" altLang="zh-CN" sz="2800" b="1" i="1">
                <a:solidFill>
                  <a:schemeClr val="tx1"/>
                </a:solidFill>
              </a:rPr>
              <a:t>B. </a:t>
            </a:r>
            <a:r>
              <a:rPr lang="zh-CN" altLang="en-US" sz="2800" b="1" i="1">
                <a:solidFill>
                  <a:schemeClr val="tx1"/>
                </a:solidFill>
              </a:rPr>
              <a:t>L</a:t>
            </a:r>
            <a:r>
              <a:rPr lang="en-US" altLang="zh-CN" sz="2800" b="1" i="1">
                <a:solidFill>
                  <a:schemeClr val="tx1"/>
                </a:solidFill>
              </a:rPr>
              <a:t>ook at the pictures below and complete the conversations with the verbs in brackets.</a:t>
            </a:r>
          </a:p>
        </p:txBody>
      </p:sp>
      <p:sp>
        <p:nvSpPr>
          <p:cNvPr id="33795" name="Rectangle 4">
            <a:extLst>
              <a:ext uri="{FF2B5EF4-FFF2-40B4-BE49-F238E27FC236}">
                <a16:creationId xmlns:a16="http://schemas.microsoft.com/office/drawing/2014/main" xmlns="" id="{8B87075D-FAC5-4837-9C34-17A98C96A0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92500" y="2963863"/>
            <a:ext cx="5472113" cy="3201987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zh-CN" altLang="en-US" sz="3200" dirty="0"/>
              <a:t>Mu</a:t>
            </a:r>
            <a:r>
              <a:rPr lang="en-US" altLang="zh-CN" sz="3200" dirty="0"/>
              <a:t>m</a:t>
            </a:r>
            <a:r>
              <a:rPr lang="zh-CN" altLang="en-US" sz="3200" dirty="0"/>
              <a:t>: The</a:t>
            </a:r>
            <a:r>
              <a:rPr lang="en-US" altLang="zh-CN" sz="3200" dirty="0"/>
              <a:t> </a:t>
            </a:r>
            <a:r>
              <a:rPr lang="zh-CN" altLang="en-US" sz="3200" dirty="0"/>
              <a:t>phone</a:t>
            </a:r>
            <a:r>
              <a:rPr lang="en-US" altLang="zh-CN" sz="3200" dirty="0"/>
              <a:t> 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              __</a:t>
            </a:r>
            <a:r>
              <a:rPr lang="en-US" altLang="zh-CN" sz="3200" dirty="0"/>
              <a:t>_____</a:t>
            </a:r>
            <a:r>
              <a:rPr lang="zh-CN" altLang="en-US" sz="3200" dirty="0"/>
              <a:t>(ring),</a:t>
            </a:r>
            <a:r>
              <a:rPr lang="en-GB" altLang="en-US" sz="3200" dirty="0"/>
              <a:t> </a:t>
            </a:r>
            <a:r>
              <a:rPr lang="zh-CN" altLang="en-US" sz="3200" dirty="0"/>
              <a:t>Sam.</a:t>
            </a:r>
          </a:p>
          <a:p>
            <a:pPr>
              <a:spcBef>
                <a:spcPct val="15000"/>
              </a:spcBef>
            </a:pPr>
            <a:r>
              <a:rPr lang="zh-CN" altLang="en-US" sz="3200" dirty="0"/>
              <a:t>Sam: I________(know),</a:t>
            </a:r>
            <a:r>
              <a:rPr lang="en-GB" altLang="en-US" sz="3200" dirty="0"/>
              <a:t> </a:t>
            </a:r>
            <a:r>
              <a:rPr lang="zh-CN" altLang="en-US" sz="3200" dirty="0"/>
              <a:t>but I</a:t>
            </a:r>
            <a:r>
              <a:rPr lang="en-US" altLang="zh-CN" sz="3200" dirty="0">
                <a:sym typeface="Arial" panose="020B0604020202020204" pitchFamily="34" charset="0"/>
              </a:rPr>
              <a:t>’</a:t>
            </a:r>
            <a:r>
              <a:rPr lang="zh-CN" altLang="en-US" sz="3200" dirty="0"/>
              <a:t>m very busy.</a:t>
            </a:r>
            <a:r>
              <a:rPr lang="en-US" altLang="zh-CN" sz="3200" dirty="0"/>
              <a:t> </a:t>
            </a:r>
            <a:r>
              <a:rPr lang="zh-CN" altLang="en-US" sz="3200" dirty="0"/>
              <a:t>Could you answer it,</a:t>
            </a:r>
            <a:r>
              <a:rPr lang="en-GB" altLang="en-US" sz="3200" dirty="0"/>
              <a:t> </a:t>
            </a:r>
            <a:r>
              <a:rPr lang="zh-CN" altLang="en-US" sz="3200" dirty="0"/>
              <a:t>please?</a:t>
            </a:r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xmlns="" id="{8125FEDE-DDEA-44CD-8EB8-CD996237E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3538538"/>
            <a:ext cx="2376488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is ringing</a:t>
            </a:r>
          </a:p>
        </p:txBody>
      </p:sp>
      <p:sp>
        <p:nvSpPr>
          <p:cNvPr id="17414" name="Text Box 6">
            <a:extLst>
              <a:ext uri="{FF2B5EF4-FFF2-40B4-BE49-F238E27FC236}">
                <a16:creationId xmlns:a16="http://schemas.microsoft.com/office/drawing/2014/main" xmlns="" id="{D6FA5D83-731F-4BED-8AF3-65A1A33AA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186238"/>
            <a:ext cx="1223963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know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bldLvl="0"/>
      <p:bldP spid="17414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QQ截图20130130172442">
            <a:extLst>
              <a:ext uri="{FF2B5EF4-FFF2-40B4-BE49-F238E27FC236}">
                <a16:creationId xmlns:a16="http://schemas.microsoft.com/office/drawing/2014/main" xmlns="" id="{15D49A36-D914-4F8B-A420-743D8919D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031875"/>
            <a:ext cx="3611563" cy="261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Rectangle 3">
            <a:extLst>
              <a:ext uri="{FF2B5EF4-FFF2-40B4-BE49-F238E27FC236}">
                <a16:creationId xmlns:a16="http://schemas.microsoft.com/office/drawing/2014/main" xmlns="" id="{F6FEACAE-D45E-4A77-94B3-2E24E1E83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8400" y="2058988"/>
            <a:ext cx="4967288" cy="4033837"/>
          </a:xfrm>
        </p:spPr>
        <p:txBody>
          <a:bodyPr/>
          <a:lstStyle/>
          <a:p>
            <a:pPr marL="0" indent="0"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noProof="1"/>
              <a:t>   </a:t>
            </a:r>
            <a:r>
              <a:rPr lang="zh-CN" altLang="en-US" sz="3200" noProof="1"/>
              <a:t>Mary:</a:t>
            </a:r>
            <a:r>
              <a:rPr lang="en-US" altLang="zh-CN" sz="3200" noProof="1"/>
              <a:t> </a:t>
            </a:r>
            <a:r>
              <a:rPr lang="zh-CN" altLang="en-US" sz="3200" noProof="1"/>
              <a:t>I __________ (think) about what to wear to Jane</a:t>
            </a:r>
            <a:r>
              <a:rPr lang="en-GB" altLang="en-US" sz="3200" noProof="1"/>
              <a:t>’</a:t>
            </a:r>
            <a:r>
              <a:rPr lang="zh-CN" altLang="en-US" sz="3200" noProof="1"/>
              <a:t>s birthday party tonight. Can </a:t>
            </a:r>
            <a:r>
              <a:rPr lang="en-US" altLang="zh-CN" sz="3200" noProof="1"/>
              <a:t> </a:t>
            </a:r>
            <a:r>
              <a:rPr lang="zh-CN" altLang="en-US" sz="3200" noProof="1"/>
              <a:t>you help me?</a:t>
            </a:r>
          </a:p>
          <a:p>
            <a:pPr marL="0" indent="0"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noProof="1"/>
              <a:t>   Ann: Sure.</a:t>
            </a:r>
            <a:r>
              <a:rPr lang="en-US" altLang="zh-CN" sz="3200" noProof="1"/>
              <a:t> </a:t>
            </a:r>
            <a:r>
              <a:rPr lang="zh-CN" altLang="en-US" sz="3200" noProof="1"/>
              <a:t>I ________ </a:t>
            </a:r>
            <a:endParaRPr lang="en-US" altLang="zh-CN" sz="3200" noProof="1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noProof="1"/>
              <a:t>         </a:t>
            </a:r>
            <a:r>
              <a:rPr lang="zh-CN" altLang="en-US" sz="3200" noProof="1"/>
              <a:t> </a:t>
            </a:r>
            <a:r>
              <a:rPr lang="en-US" altLang="zh-CN" sz="3200" noProof="1"/>
              <a:t>  </a:t>
            </a:r>
            <a:r>
              <a:rPr lang="zh-CN" altLang="en-US" sz="3200" noProof="1"/>
              <a:t>(</a:t>
            </a:r>
            <a:r>
              <a:rPr lang="en-US" altLang="zh-CN" sz="3200" noProof="1"/>
              <a:t>prefer</a:t>
            </a:r>
            <a:r>
              <a:rPr lang="zh-CN" altLang="en-US" sz="3200" noProof="1"/>
              <a:t>)</a:t>
            </a:r>
            <a:r>
              <a:rPr lang="en-US" altLang="zh-CN" sz="3200" noProof="1"/>
              <a:t> </a:t>
            </a:r>
            <a:r>
              <a:rPr lang="zh-CN" altLang="en-US" sz="3200" noProof="1"/>
              <a:t>the long </a:t>
            </a:r>
            <a:r>
              <a:rPr lang="en-US" altLang="zh-CN" sz="3200" noProof="1"/>
              <a:t>		   </a:t>
            </a:r>
            <a:r>
              <a:rPr lang="zh-CN" altLang="en-US" sz="3200" noProof="1"/>
              <a:t>dress better.</a:t>
            </a:r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xmlns="" id="{EEB1B97F-E87F-4843-B3D3-DB35FD61F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044700"/>
            <a:ext cx="253682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am thinking</a:t>
            </a:r>
          </a:p>
        </p:txBody>
      </p:sp>
      <p:sp>
        <p:nvSpPr>
          <p:cNvPr id="18437" name="Text Box 5">
            <a:extLst>
              <a:ext uri="{FF2B5EF4-FFF2-40B4-BE49-F238E27FC236}">
                <a16:creationId xmlns:a16="http://schemas.microsoft.com/office/drawing/2014/main" xmlns="" id="{71236690-DD04-4F4A-BE67-99588FF71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5225" y="3994150"/>
            <a:ext cx="158432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Comic Sans MS" panose="030F0702030302020204" pitchFamily="66" charset="0"/>
              </a:rPr>
              <a:t>prefer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/>
      <p:bldP spid="18437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QQ截图20130130172449">
            <a:extLst>
              <a:ext uri="{FF2B5EF4-FFF2-40B4-BE49-F238E27FC236}">
                <a16:creationId xmlns:a16="http://schemas.microsoft.com/office/drawing/2014/main" xmlns="" id="{AEEDDBB2-ECE7-4424-B107-187272438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1133475"/>
            <a:ext cx="3932237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Rectangle 3">
            <a:extLst>
              <a:ext uri="{FF2B5EF4-FFF2-40B4-BE49-F238E27FC236}">
                <a16:creationId xmlns:a16="http://schemas.microsoft.com/office/drawing/2014/main" xmlns="" id="{D614B140-2354-4522-BF22-625FBF28A3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1425" y="1557338"/>
            <a:ext cx="5183188" cy="4176712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noProof="1">
                <a:cs typeface="Times New Roman" panose="02020603050405020304" pitchFamily="18" charset="0"/>
              </a:rPr>
              <a:t>Fred: That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________ (smell) very nice.</a:t>
            </a:r>
            <a:r>
              <a:rPr lang="en-US" altLang="zh-CN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What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____ you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noProof="1">
                <a:cs typeface="Times New Roman" panose="02020603050405020304" pitchFamily="18" charset="0"/>
              </a:rPr>
              <a:t> _____(eat),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Tom? </a:t>
            </a:r>
          </a:p>
          <a:p>
            <a:pPr marL="0" indent="0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noProof="1">
                <a:cs typeface="Times New Roman" panose="02020603050405020304" pitchFamily="18" charset="0"/>
              </a:rPr>
              <a:t>Tom: I _________(eat) </a:t>
            </a:r>
            <a:r>
              <a:rPr lang="en-US" altLang="zh-CN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some cake. _____</a:t>
            </a:r>
            <a:r>
              <a:rPr lang="en-GB" altLang="en-US" sz="3200" noProof="1">
                <a:cs typeface="Times New Roman" panose="02020603050405020304" pitchFamily="18" charset="0"/>
              </a:rPr>
              <a:t>y</a:t>
            </a:r>
            <a:r>
              <a:rPr lang="zh-CN" altLang="en-US" sz="3200" noProof="1">
                <a:cs typeface="Times New Roman" panose="02020603050405020304" pitchFamily="18" charset="0"/>
              </a:rPr>
              <a:t>ou_______(want) </a:t>
            </a:r>
            <a:endParaRPr lang="en-US" altLang="zh-CN" sz="3200" noProof="1"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some?                                                                        </a:t>
            </a: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xmlns="" id="{1D6FB667-4CB6-4415-A2D5-B33B07AF25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688" y="1557338"/>
            <a:ext cx="1884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smells</a:t>
            </a:r>
          </a:p>
        </p:txBody>
      </p:sp>
      <p:sp>
        <p:nvSpPr>
          <p:cNvPr id="19462" name="Text Box 6">
            <a:extLst>
              <a:ext uri="{FF2B5EF4-FFF2-40B4-BE49-F238E27FC236}">
                <a16:creationId xmlns:a16="http://schemas.microsoft.com/office/drawing/2014/main" xmlns="" id="{E7161760-8E5C-4841-9680-839B69592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2525" y="3228975"/>
            <a:ext cx="2628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am eating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FAC862C-02D4-4D69-8FE1-CACCB93B2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2141538"/>
            <a:ext cx="140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981E579-21EA-4D87-9D7A-40C974CC3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1425" y="2725738"/>
            <a:ext cx="1692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Comic Sans MS" panose="030F0702030302020204" pitchFamily="66" charset="0"/>
              </a:rPr>
              <a:t>eating</a:t>
            </a:r>
            <a:endParaRPr lang="zh-CN" altLang="en-US" sz="32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CF0D47F-9CC2-4106-9187-CD9DE5ED6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775" y="3813175"/>
            <a:ext cx="1404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Comic Sans MS" panose="030F0702030302020204" pitchFamily="66" charset="0"/>
              </a:rPr>
              <a:t>Do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EBE3709-B1B6-4591-A904-7C7310E62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3813175"/>
            <a:ext cx="1404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want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2" grpId="0"/>
      <p:bldP spid="2" grpId="0"/>
      <p:bldP spid="10" grpId="0"/>
      <p:bldP spid="11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4DE06B2-2373-4BC4-AC6F-418B40F23964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6866" name="TextBox 4">
            <a:extLst>
              <a:ext uri="{FF2B5EF4-FFF2-40B4-BE49-F238E27FC236}">
                <a16:creationId xmlns:a16="http://schemas.microsoft.com/office/drawing/2014/main" xmlns="" id="{384C226B-5AF4-4EAC-BC62-61AD1A7BA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4" descr="0a32b859-1d73-4e34-befe-0c929f4992ed.jpg">
            <a:extLst>
              <a:ext uri="{FF2B5EF4-FFF2-40B4-BE49-F238E27FC236}">
                <a16:creationId xmlns:a16="http://schemas.microsoft.com/office/drawing/2014/main" xmlns="" id="{48E21178-CA53-4C87-99C1-7F4743B05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975" y="3162300"/>
            <a:ext cx="2922588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0" name="TextBox 3">
            <a:extLst>
              <a:ext uri="{FF2B5EF4-FFF2-40B4-BE49-F238E27FC236}">
                <a16:creationId xmlns:a16="http://schemas.microsoft.com/office/drawing/2014/main" xmlns="" id="{EDD2FFA6-7154-44B4-A8DE-00C29B33D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1341438"/>
            <a:ext cx="47529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6000" b="1">
                <a:solidFill>
                  <a:srgbClr val="0000FF"/>
                </a:solidFill>
                <a:latin typeface="Comic Sans MS" panose="030F0702030302020204" pitchFamily="66" charset="0"/>
              </a:rPr>
              <a:t>Summary</a:t>
            </a:r>
          </a:p>
          <a:p>
            <a:pPr algn="ctr"/>
            <a:r>
              <a:rPr lang="zh-CN" altLang="en-US" sz="6000" b="1">
                <a:solidFill>
                  <a:srgbClr val="0000FF"/>
                </a:solidFill>
                <a:latin typeface="Comic Sans MS" panose="030F0702030302020204" pitchFamily="66" charset="0"/>
              </a:rPr>
              <a:t>现在进行时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文本占位符 4097">
            <a:extLst>
              <a:ext uri="{FF2B5EF4-FFF2-40B4-BE49-F238E27FC236}">
                <a16:creationId xmlns:a16="http://schemas.microsoft.com/office/drawing/2014/main" xmlns="" id="{13D18FCA-E582-495B-AB0C-8BD8993D2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876300"/>
            <a:ext cx="8353425" cy="56181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FF0000"/>
                </a:solidFill>
              </a:rPr>
              <a:t>   </a:t>
            </a:r>
            <a:r>
              <a:rPr lang="en-US" altLang="zh-CN" sz="320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</a:t>
            </a:r>
            <a:r>
              <a:rPr lang="zh-CN" altLang="en-US" sz="3200" noProof="1">
                <a:solidFill>
                  <a:srgbClr val="FF0000"/>
                </a:solidFill>
              </a:rPr>
              <a:t>现在进行时的定义</a:t>
            </a:r>
            <a:endParaRPr lang="en-US" altLang="zh-CN" sz="3200" noProof="1">
              <a:solidFill>
                <a:srgbClr val="FF0066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( The </a:t>
            </a:r>
            <a:r>
              <a:rPr lang="zh-CN" altLang="en-US" sz="3200" noProof="1">
                <a:solidFill>
                  <a:srgbClr val="000000"/>
                </a:solidFill>
              </a:rPr>
              <a:t>p</a:t>
            </a:r>
            <a:r>
              <a:rPr lang="en-US" altLang="x-none" sz="3200" noProof="1">
                <a:solidFill>
                  <a:srgbClr val="000000"/>
                </a:solidFill>
              </a:rPr>
              <a:t>resent </a:t>
            </a:r>
            <a:r>
              <a:rPr lang="zh-CN" altLang="en-US" sz="3200" noProof="1">
                <a:solidFill>
                  <a:srgbClr val="000000"/>
                </a:solidFill>
              </a:rPr>
              <a:t>c</a:t>
            </a:r>
            <a:r>
              <a:rPr lang="en-US" altLang="x-none" sz="3200" noProof="1">
                <a:solidFill>
                  <a:srgbClr val="000000"/>
                </a:solidFill>
              </a:rPr>
              <a:t>ontinuous </a:t>
            </a:r>
            <a:r>
              <a:rPr lang="zh-CN" altLang="en-US" sz="3200" noProof="1">
                <a:solidFill>
                  <a:srgbClr val="000000"/>
                </a:solidFill>
              </a:rPr>
              <a:t>t</a:t>
            </a:r>
            <a:r>
              <a:rPr lang="en-US" altLang="x-none" sz="3200" noProof="1">
                <a:solidFill>
                  <a:srgbClr val="000000"/>
                </a:solidFill>
              </a:rPr>
              <a:t>ense)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①现在进行时态表示现在</a:t>
            </a:r>
            <a:r>
              <a:rPr lang="en-US" altLang="x-none" sz="3200" noProof="1">
                <a:solidFill>
                  <a:srgbClr val="0000FF"/>
                </a:solidFill>
              </a:rPr>
              <a:t>(</a:t>
            </a:r>
            <a:r>
              <a:rPr lang="zh-CN" altLang="en-US" sz="3200" noProof="1">
                <a:solidFill>
                  <a:srgbClr val="0000FF"/>
                </a:solidFill>
              </a:rPr>
              <a:t>说话瞬间</a:t>
            </a:r>
            <a:r>
              <a:rPr lang="en-US" altLang="x-none" sz="3200" noProof="1">
                <a:solidFill>
                  <a:srgbClr val="0000FF"/>
                </a:solidFill>
              </a:rPr>
              <a:t>)</a:t>
            </a:r>
            <a:r>
              <a:rPr lang="zh-CN" altLang="en-US" sz="3200" noProof="1">
                <a:solidFill>
                  <a:srgbClr val="0000FF"/>
                </a:solidFill>
              </a:rPr>
              <a:t>正在进行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或发生的动作。如：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The students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listening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to the teacher.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He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is watching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TV now.</a:t>
            </a:r>
            <a:r>
              <a:rPr lang="en-US" altLang="x-none" sz="3200" noProof="1">
                <a:solidFill>
                  <a:schemeClr val="folHlink"/>
                </a:solidFill>
              </a:rPr>
              <a:t>   </a:t>
            </a:r>
            <a:endParaRPr lang="en-US" altLang="x-none" sz="3200" noProof="1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②现在进行时态还可以表示当前一段时间内的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活动或现阶段正在发生的事情。如</a:t>
            </a:r>
            <a:r>
              <a:rPr lang="en-US" altLang="x-none" sz="3200" noProof="1">
                <a:solidFill>
                  <a:srgbClr val="0000FF"/>
                </a:solidFill>
              </a:rPr>
              <a:t>: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We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working</a:t>
            </a:r>
            <a:r>
              <a:rPr lang="en-US" altLang="x-none" sz="3200" noProof="1">
                <a:solidFill>
                  <a:schemeClr val="folHlink"/>
                </a:solidFill>
              </a:rPr>
              <a:t>  </a:t>
            </a:r>
            <a:r>
              <a:rPr lang="en-US" altLang="x-none" sz="3200" noProof="1">
                <a:solidFill>
                  <a:srgbClr val="000000"/>
                </a:solidFill>
              </a:rPr>
              <a:t>on a farm these days.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    I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am writing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a book this month.</a:t>
            </a:r>
            <a:endParaRPr lang="zh-CN" altLang="en-US" sz="3200" i="1" noProof="1">
              <a:solidFill>
                <a:srgbClr val="0066FF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标题 50177">
            <a:extLst>
              <a:ext uri="{FF2B5EF4-FFF2-40B4-BE49-F238E27FC236}">
                <a16:creationId xmlns:a16="http://schemas.microsoft.com/office/drawing/2014/main" xmlns="" id="{E60E7864-E660-4542-BDD4-1CE6D2EBE3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944563"/>
            <a:ext cx="6516688" cy="1143000"/>
          </a:xfrm>
        </p:spPr>
        <p:txBody>
          <a:bodyPr/>
          <a:lstStyle/>
          <a:p>
            <a:r>
              <a:rPr lang="zh-CN" altLang="zh-CN" sz="4400" b="1" noProof="1">
                <a:solidFill>
                  <a:schemeClr val="tx1"/>
                </a:solidFill>
              </a:rPr>
              <a:t>2</a:t>
            </a:r>
            <a:r>
              <a:rPr lang="zh-CN" altLang="en-US" sz="4400" b="1" noProof="1">
                <a:solidFill>
                  <a:schemeClr val="tx1"/>
                </a:solidFill>
              </a:rPr>
              <a:t>、现在进行时的谓语结构</a:t>
            </a:r>
            <a:endParaRPr lang="zh-CN" altLang="en-US" sz="6000" b="1" noProof="1">
              <a:solidFill>
                <a:schemeClr val="tx1"/>
              </a:solidFill>
            </a:endParaRPr>
          </a:p>
        </p:txBody>
      </p:sp>
      <p:sp>
        <p:nvSpPr>
          <p:cNvPr id="50179" name="文本占位符 50178">
            <a:extLst>
              <a:ext uri="{FF2B5EF4-FFF2-40B4-BE49-F238E27FC236}">
                <a16:creationId xmlns:a16="http://schemas.microsoft.com/office/drawing/2014/main" xmlns="" id="{0EEE840A-7A6E-4F05-BBD0-8CD6E6992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136" y="2248515"/>
            <a:ext cx="4840085" cy="2192651"/>
          </a:xfrm>
          <a:ln>
            <a:miter lim="800000"/>
          </a:ln>
        </p:spPr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buFontTx/>
              <a:buNone/>
              <a:defRPr/>
            </a:pPr>
            <a:r>
              <a:rPr lang="en-US" altLang="zh-CN" sz="4800" b="1" noProof="1">
                <a:solidFill>
                  <a:srgbClr val="FF0000"/>
                </a:solidFill>
              </a:rPr>
              <a:t>be + </a:t>
            </a:r>
            <a:r>
              <a:rPr lang="zh-CN" altLang="en-US" sz="4800" b="1" noProof="1">
                <a:solidFill>
                  <a:srgbClr val="FF0000"/>
                </a:solidFill>
              </a:rPr>
              <a:t>现在分词</a:t>
            </a:r>
          </a:p>
          <a:p>
            <a:pPr>
              <a:buFontTx/>
              <a:buNone/>
              <a:defRPr/>
            </a:pPr>
            <a:r>
              <a:rPr lang="zh-CN" altLang="en-US" sz="4800" b="1" noProof="1">
                <a:solidFill>
                  <a:srgbClr val="FF0000"/>
                </a:solidFill>
              </a:rPr>
              <a:t>           </a:t>
            </a:r>
            <a:r>
              <a:rPr lang="en-US" altLang="zh-CN" sz="4800" b="1" noProof="1">
                <a:solidFill>
                  <a:srgbClr val="FF0000"/>
                </a:solidFill>
              </a:rPr>
              <a:t>(V-ing)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文本占位符 7169">
            <a:extLst>
              <a:ext uri="{FF2B5EF4-FFF2-40B4-BE49-F238E27FC236}">
                <a16:creationId xmlns:a16="http://schemas.microsoft.com/office/drawing/2014/main" xmlns="" id="{CF1EFAAC-E214-4449-BFEB-75C8B45DC9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536" y="980728"/>
            <a:ext cx="8243888" cy="5494313"/>
          </a:xfrm>
        </p:spPr>
        <p:txBody>
          <a:bodyPr/>
          <a:lstStyle/>
          <a:p>
            <a:pPr algn="ctr"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3. </a:t>
            </a:r>
            <a:r>
              <a:rPr lang="zh-CN" altLang="en-US" sz="3600" dirty="0">
                <a:solidFill>
                  <a:srgbClr val="FF0000"/>
                </a:solidFill>
              </a:rPr>
              <a:t>现在进行时的句式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1.</a:t>
            </a:r>
            <a:r>
              <a:rPr lang="zh-CN" altLang="en-US" sz="3200" dirty="0"/>
              <a:t> 肯定句</a:t>
            </a:r>
            <a:r>
              <a:rPr lang="en-US" altLang="zh-CN" sz="3200" dirty="0"/>
              <a:t>: </a:t>
            </a:r>
            <a:r>
              <a:rPr lang="zh-CN" altLang="en-US" sz="3200" dirty="0">
                <a:solidFill>
                  <a:srgbClr val="FF0000"/>
                </a:solidFill>
              </a:rPr>
              <a:t>主语</a:t>
            </a:r>
            <a:r>
              <a:rPr lang="en-US" altLang="zh-CN" sz="3200" dirty="0">
                <a:solidFill>
                  <a:srgbClr val="FF0000"/>
                </a:solidFill>
              </a:rPr>
              <a:t>+am/is/are+</a:t>
            </a:r>
            <a:r>
              <a:rPr lang="zh-CN" altLang="en-US" sz="3200" dirty="0">
                <a:solidFill>
                  <a:srgbClr val="FF0000"/>
                </a:solidFill>
              </a:rPr>
              <a:t>V</a:t>
            </a:r>
            <a:r>
              <a:rPr lang="en-US" altLang="zh-CN" sz="3200" dirty="0">
                <a:solidFill>
                  <a:srgbClr val="FF0000"/>
                </a:solidFill>
              </a:rPr>
              <a:t>-</a:t>
            </a:r>
            <a:r>
              <a:rPr lang="en-US" altLang="zh-CN" sz="3200" dirty="0" err="1">
                <a:solidFill>
                  <a:srgbClr val="FF0000"/>
                </a:solidFill>
              </a:rPr>
              <a:t>ing</a:t>
            </a:r>
            <a:r>
              <a:rPr lang="en-US" altLang="zh-CN" sz="3200" dirty="0">
                <a:solidFill>
                  <a:srgbClr val="FF0000"/>
                </a:solidFill>
              </a:rPr>
              <a:t> </a:t>
            </a:r>
            <a:r>
              <a:rPr lang="zh-CN" altLang="en-US" sz="3200" dirty="0"/>
              <a:t>+其它</a:t>
            </a:r>
            <a:r>
              <a:rPr lang="en-US" altLang="zh-CN" sz="3200" dirty="0"/>
              <a:t>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如</a:t>
            </a:r>
            <a:r>
              <a:rPr lang="en-US" altLang="zh-CN" sz="3200" dirty="0"/>
              <a:t>: I am reading a book</a:t>
            </a:r>
            <a:r>
              <a:rPr lang="zh-CN" altLang="en-US" sz="3200" dirty="0"/>
              <a:t> in the library</a:t>
            </a:r>
            <a:r>
              <a:rPr lang="en-US" altLang="zh-CN" sz="3200" dirty="0"/>
              <a:t>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2.</a:t>
            </a:r>
            <a:r>
              <a:rPr lang="zh-CN" altLang="en-US" sz="3200" dirty="0"/>
              <a:t> 否定句：</a:t>
            </a:r>
            <a:r>
              <a:rPr lang="zh-CN" altLang="en-US" sz="3200" dirty="0">
                <a:solidFill>
                  <a:srgbClr val="FF0000"/>
                </a:solidFill>
              </a:rPr>
              <a:t>直接在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后加</a:t>
            </a:r>
            <a:r>
              <a:rPr lang="en-US" altLang="zh-CN" sz="3200" dirty="0">
                <a:solidFill>
                  <a:srgbClr val="FF0000"/>
                </a:solidFill>
              </a:rPr>
              <a:t>not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 如：</a:t>
            </a:r>
            <a:r>
              <a:rPr lang="en-US" altLang="zh-CN" sz="3200" dirty="0"/>
              <a:t>I am writing.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    </a:t>
            </a:r>
            <a:r>
              <a:rPr lang="zh-CN" altLang="en-US" sz="3200" dirty="0"/>
              <a:t> </a:t>
            </a:r>
            <a:r>
              <a:rPr lang="en-US" altLang="zh-CN" sz="3200" dirty="0"/>
              <a:t>    I am not writing.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3.</a:t>
            </a:r>
            <a:r>
              <a:rPr lang="zh-CN" altLang="en-US" sz="3200" dirty="0"/>
              <a:t> 一般疑问句及回答</a:t>
            </a:r>
            <a:r>
              <a:rPr lang="en-US" altLang="zh-CN" sz="3200" dirty="0"/>
              <a:t>: </a:t>
            </a:r>
            <a:r>
              <a:rPr lang="zh-CN" altLang="en-US" sz="3200" dirty="0"/>
              <a:t>问句</a:t>
            </a:r>
            <a:r>
              <a:rPr lang="en-US" altLang="zh-CN" sz="3200" dirty="0"/>
              <a:t>,</a:t>
            </a:r>
            <a:r>
              <a:rPr lang="zh-CN" altLang="en-US" sz="3200" dirty="0"/>
              <a:t>直接</a:t>
            </a:r>
            <a:r>
              <a:rPr lang="zh-CN" altLang="en-US" sz="3200" dirty="0">
                <a:solidFill>
                  <a:srgbClr val="FF0000"/>
                </a:solidFill>
              </a:rPr>
              <a:t>把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提句首</a:t>
            </a:r>
            <a:r>
              <a:rPr lang="en-US" altLang="zh-CN" sz="3200" dirty="0">
                <a:solidFill>
                  <a:srgbClr val="FF0000"/>
                </a:solidFill>
              </a:rPr>
              <a:t>,</a:t>
            </a:r>
            <a:r>
              <a:rPr lang="zh-CN" altLang="en-US" sz="3200" dirty="0"/>
              <a:t> 若原句有第一人称，把第一人称变成第二人称。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占位符 8193">
            <a:extLst>
              <a:ext uri="{FF2B5EF4-FFF2-40B4-BE49-F238E27FC236}">
                <a16:creationId xmlns:a16="http://schemas.microsoft.com/office/drawing/2014/main" xmlns="" id="{770B7400-1356-47F7-B2CB-37B3FAEC85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7825" y="701675"/>
            <a:ext cx="8386763" cy="5589588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肯定回答</a:t>
            </a:r>
            <a:r>
              <a:rPr lang="en-US" altLang="zh-CN" sz="3200" dirty="0">
                <a:solidFill>
                  <a:srgbClr val="FF0000"/>
                </a:solidFill>
              </a:rPr>
              <a:t>: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Yes, </a:t>
            </a:r>
            <a:r>
              <a:rPr lang="zh-CN" altLang="en-US" sz="3200" dirty="0"/>
              <a:t>主语 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</a:t>
            </a:r>
            <a:r>
              <a:rPr lang="zh-CN" altLang="en-US" sz="3200" dirty="0"/>
              <a:t>(</a:t>
            </a:r>
            <a:r>
              <a:rPr lang="en-US" altLang="zh-CN" sz="3200" dirty="0"/>
              <a:t>be</a:t>
            </a:r>
            <a:r>
              <a:rPr lang="zh-CN" altLang="en-US" sz="3200" dirty="0"/>
              <a:t>是要变化的，即</a:t>
            </a:r>
            <a:r>
              <a:rPr lang="en-US" altLang="zh-CN" sz="3200" dirty="0"/>
              <a:t>am/is/are</a:t>
            </a:r>
            <a:r>
              <a:rPr lang="zh-CN" altLang="en-US" sz="3200" dirty="0"/>
              <a:t>).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否定回答</a:t>
            </a:r>
            <a:r>
              <a:rPr lang="en-US" altLang="zh-CN" sz="3200" dirty="0">
                <a:solidFill>
                  <a:srgbClr val="FF0000"/>
                </a:solidFill>
              </a:rPr>
              <a:t>: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No, </a:t>
            </a:r>
            <a:r>
              <a:rPr lang="zh-CN" altLang="en-US" sz="3200" dirty="0"/>
              <a:t>主语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+ not.</a:t>
            </a:r>
            <a:endParaRPr lang="zh-CN" altLang="en-US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You  are drawing a pig.(</a:t>
            </a:r>
            <a:r>
              <a:rPr lang="zh-CN" altLang="en-US" sz="3200" dirty="0"/>
              <a:t>变一般疑问句，再作肯定回答和否定回答）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---Are you drawing a pig?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---Yes, I am. / No, I’m not.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特殊疑问句：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对</a:t>
            </a:r>
            <a:r>
              <a:rPr lang="en-US" altLang="zh-CN" sz="3200" dirty="0"/>
              <a:t>be</a:t>
            </a:r>
            <a:r>
              <a:rPr lang="zh-CN" altLang="en-US" sz="3200" dirty="0"/>
              <a:t> +</a:t>
            </a:r>
            <a:r>
              <a:rPr lang="en-US" altLang="zh-CN" sz="3200" dirty="0"/>
              <a:t> V-</a:t>
            </a:r>
            <a:r>
              <a:rPr lang="en-US" altLang="zh-CN" sz="3200" dirty="0" err="1"/>
              <a:t>ing</a:t>
            </a:r>
            <a:r>
              <a:rPr lang="en-US" altLang="zh-CN" sz="3200" dirty="0"/>
              <a:t> </a:t>
            </a:r>
            <a:r>
              <a:rPr lang="zh-CN" altLang="en-US" sz="3200" dirty="0"/>
              <a:t>提问要用</a:t>
            </a:r>
            <a:r>
              <a:rPr lang="en-US" altLang="zh-CN" sz="3200" dirty="0"/>
              <a:t>what.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格式为：W</a:t>
            </a:r>
            <a:r>
              <a:rPr lang="en-US" altLang="zh-CN" sz="3200" dirty="0"/>
              <a:t>hat </a:t>
            </a:r>
            <a:r>
              <a:rPr lang="zh-CN" altLang="en-US" sz="3200" dirty="0"/>
              <a:t>+ </a:t>
            </a:r>
            <a:r>
              <a:rPr lang="en-US" altLang="zh-CN" sz="3200" dirty="0"/>
              <a:t>am / is / are +</a:t>
            </a:r>
            <a:r>
              <a:rPr lang="zh-CN" altLang="en-US" sz="3200" dirty="0"/>
              <a:t>主语</a:t>
            </a:r>
            <a:r>
              <a:rPr lang="en-US" altLang="zh-CN" sz="3200" dirty="0"/>
              <a:t>+doing?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文本占位符 6145">
            <a:extLst>
              <a:ext uri="{FF2B5EF4-FFF2-40B4-BE49-F238E27FC236}">
                <a16:creationId xmlns:a16="http://schemas.microsoft.com/office/drawing/2014/main" xmlns="" id="{25B408A5-3417-4FD8-B06F-F950F385ED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459787" cy="4826000"/>
          </a:xfrm>
        </p:spPr>
        <p:txBody>
          <a:bodyPr/>
          <a:lstStyle/>
          <a:p>
            <a:pPr algn="ctr"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4. </a:t>
            </a:r>
            <a:r>
              <a:rPr lang="zh-CN" altLang="en-US" sz="3200" b="1">
                <a:solidFill>
                  <a:srgbClr val="0000FF"/>
                </a:solidFill>
              </a:rPr>
              <a:t>与现在进行时连用的时间状语：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at present</a:t>
            </a:r>
            <a:r>
              <a:rPr lang="en-US" altLang="zh-CN" sz="3200" b="1"/>
              <a:t>  		</a:t>
            </a:r>
            <a:r>
              <a:rPr lang="zh-CN" altLang="en-US" sz="3200" b="1">
                <a:solidFill>
                  <a:srgbClr val="FF0000"/>
                </a:solidFill>
              </a:rPr>
              <a:t>目前</a:t>
            </a:r>
            <a:r>
              <a:rPr lang="en-US" altLang="zh-CN" sz="3200" b="1">
                <a:solidFill>
                  <a:srgbClr val="FF0000"/>
                </a:solidFill>
              </a:rPr>
              <a:t>;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  <a:r>
              <a:rPr lang="zh-CN" altLang="en-US" sz="3200" b="1"/>
              <a:t>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at the </a:t>
            </a:r>
            <a:r>
              <a:rPr lang="en-US" altLang="zh-CN" sz="3200" b="1"/>
              <a:t>moment  	</a:t>
            </a:r>
            <a:r>
              <a:rPr lang="zh-CN" altLang="en-US" sz="3200" b="1">
                <a:solidFill>
                  <a:srgbClr val="FF0000"/>
                </a:solidFill>
              </a:rPr>
              <a:t>此刻</a:t>
            </a:r>
            <a:r>
              <a:rPr lang="en-US" altLang="zh-CN" sz="3200" b="1">
                <a:solidFill>
                  <a:srgbClr val="FF0000"/>
                </a:solidFill>
              </a:rPr>
              <a:t>,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right now</a:t>
            </a:r>
            <a:r>
              <a:rPr lang="en-US" altLang="zh-CN" sz="3200" b="1"/>
              <a:t>   		</a:t>
            </a:r>
            <a:r>
              <a:rPr lang="zh-CN" altLang="en-US" sz="3200" b="1">
                <a:solidFill>
                  <a:srgbClr val="FF0000"/>
                </a:solidFill>
              </a:rPr>
              <a:t>此刻</a:t>
            </a:r>
            <a:r>
              <a:rPr lang="en-US" altLang="zh-CN" sz="3200" b="1">
                <a:solidFill>
                  <a:srgbClr val="FF0000"/>
                </a:solidFill>
              </a:rPr>
              <a:t>,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  <a:r>
              <a:rPr lang="en-US" altLang="zh-CN" sz="3200" b="1">
                <a:solidFill>
                  <a:srgbClr val="FF0000"/>
                </a:solidFill>
              </a:rPr>
              <a:t>;</a:t>
            </a:r>
            <a:r>
              <a:rPr lang="zh-CN" altLang="en-US" sz="3200" b="1">
                <a:solidFill>
                  <a:srgbClr val="FF0000"/>
                </a:solidFill>
              </a:rPr>
              <a:t>立刻</a:t>
            </a:r>
            <a:r>
              <a:rPr lang="en-US" altLang="zh-CN" sz="3200" b="1">
                <a:solidFill>
                  <a:srgbClr val="FF0000"/>
                </a:solidFill>
              </a:rPr>
              <a:t>,</a:t>
            </a:r>
            <a:r>
              <a:rPr lang="zh-CN" altLang="en-US" sz="3200" b="1">
                <a:solidFill>
                  <a:srgbClr val="FF0000"/>
                </a:solidFill>
              </a:rPr>
              <a:t>马上</a:t>
            </a:r>
            <a:r>
              <a:rPr lang="zh-CN" altLang="en-US" sz="3200" b="1">
                <a:solidFill>
                  <a:schemeClr val="folHlink"/>
                </a:solidFill>
              </a:rPr>
              <a:t>    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now </a:t>
            </a:r>
            <a:r>
              <a:rPr lang="en-US" altLang="zh-CN" sz="3200" b="1"/>
              <a:t> 			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  提示语</a:t>
            </a:r>
            <a:r>
              <a:rPr lang="en-US" altLang="zh-CN" sz="3200" b="1">
                <a:solidFill>
                  <a:srgbClr val="0000FF"/>
                </a:solidFill>
              </a:rPr>
              <a:t>:</a:t>
            </a:r>
            <a:r>
              <a:rPr lang="en-US" altLang="zh-CN" sz="3200" b="1"/>
              <a:t> 			</a:t>
            </a:r>
            <a:r>
              <a:rPr lang="zh-CN" altLang="en-US" sz="3200" b="1">
                <a:solidFill>
                  <a:srgbClr val="000000"/>
                </a:solidFill>
              </a:rPr>
              <a:t>l</a:t>
            </a:r>
            <a:r>
              <a:rPr lang="en-US" altLang="zh-CN" sz="3200" b="1">
                <a:solidFill>
                  <a:srgbClr val="000000"/>
                </a:solidFill>
              </a:rPr>
              <a:t>ook</a:t>
            </a:r>
            <a:r>
              <a:rPr lang="zh-CN" altLang="en-US" sz="3200" b="1">
                <a:solidFill>
                  <a:srgbClr val="000000"/>
                </a:solidFill>
              </a:rPr>
              <a:t>, l</a:t>
            </a:r>
            <a:r>
              <a:rPr lang="en-US" altLang="zh-CN" sz="3200" b="1">
                <a:solidFill>
                  <a:srgbClr val="000000"/>
                </a:solidFill>
              </a:rPr>
              <a:t>isten </a:t>
            </a:r>
            <a:endParaRPr lang="zh-CN" altLang="en-US" sz="32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9">
            <a:extLst>
              <a:ext uri="{FF2B5EF4-FFF2-40B4-BE49-F238E27FC236}">
                <a16:creationId xmlns:a16="http://schemas.microsoft.com/office/drawing/2014/main" xmlns="" id="{32A51BE7-C21F-4675-91B5-CC163BC6D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476250"/>
            <a:ext cx="4392612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现在分词的构成方式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xmlns="" id="{7466665A-72E0-49FA-8FF8-B19BA1C038DF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246188"/>
          <a:ext cx="8640764" cy="4846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主要动词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现在分词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例子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大多数动词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feel→feeling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去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e+ing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write →writing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latin typeface="Times New Roman" panose="02020603050405020304" pitchFamily="18" charset="0"/>
                        </a:rPr>
                        <a:t>去</a:t>
                      </a:r>
                      <a:r>
                        <a:rPr lang="zh-CN" altLang="en-US" sz="3200" dirty="0">
                          <a:latin typeface="Times New Roman" panose="02020603050405020304" pitchFamily="18" charset="0"/>
                        </a:rPr>
                        <a:t>ie+ying</a:t>
                      </a:r>
                      <a:endParaRPr lang="en-GB" altLang="en-US" sz="3200" dirty="0">
                        <a:latin typeface="Times New Roman" panose="02020603050405020304" pitchFamily="18" charset="0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die →dying</a:t>
                      </a:r>
                      <a:endParaRPr lang="en-GB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54582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一些以一个元音字母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一个辅音字母结尾的动词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双写这个辅音字母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 </a:t>
                      </a: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→</a:t>
                      </a: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running</a:t>
                      </a:r>
                      <a:endParaRPr lang="zh-CN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34B379E-08D1-4335-ADAB-62795E0F6655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5058" name="TextBox 4">
            <a:extLst>
              <a:ext uri="{FF2B5EF4-FFF2-40B4-BE49-F238E27FC236}">
                <a16:creationId xmlns:a16="http://schemas.microsoft.com/office/drawing/2014/main" xmlns="" id="{430E1930-B07B-41D6-85E3-07EAC439F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>
            <a:extLst>
              <a:ext uri="{FF2B5EF4-FFF2-40B4-BE49-F238E27FC236}">
                <a16:creationId xmlns:a16="http://schemas.microsoft.com/office/drawing/2014/main" xmlns="" id="{58A25272-4BBF-4263-BB76-E452FE9D67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81075"/>
            <a:ext cx="8218487" cy="5616575"/>
          </a:xfrm>
        </p:spPr>
        <p:txBody>
          <a:bodyPr/>
          <a:lstStyle/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一、根据句意，用括号中所给单词的适当形</a:t>
            </a:r>
            <a:endParaRPr lang="en-US" altLang="zh-CN" sz="3200" b="1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式填空。</a:t>
            </a:r>
            <a:endParaRPr lang="zh-CN" altLang="en-US" sz="3200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1. The boy _________(draw) a picture now.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2. Listen! Some boys __________ (sing) in the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classroom.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3. My mother ________ (make) a cake at the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moment.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4. What ________ you ________ (do) now?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xmlns="" id="{610B3770-17D6-447F-9397-BCD485DE9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175" y="1992313"/>
            <a:ext cx="190341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drawing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xmlns="" id="{554C7323-EF55-41E8-9142-5F32ECDFC5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7813" y="2673350"/>
            <a:ext cx="1995487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singing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xmlns="" id="{37D23740-9464-4D02-8917-C1E77122F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3789363"/>
            <a:ext cx="17891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making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xmlns="" id="{0A29A417-63DB-4ABD-8D76-0A0EB1AE1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4857750"/>
            <a:ext cx="3671888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                 doing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xmlns="" id="{F0278FAE-2828-4E50-927C-F9022CA644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81075"/>
            <a:ext cx="8218487" cy="4679950"/>
          </a:xfrm>
        </p:spPr>
        <p:txBody>
          <a:bodyPr/>
          <a:lstStyle/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5. Look! They __________ (have) an English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lesson.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6. They _____________ (not, water) the flowers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now.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7. Look! The girls __________ (dance) in the classroom.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8. — What is our grandma doing?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— She __________ (listen) to music.</a:t>
            </a:r>
            <a:endParaRPr lang="zh-CN" altLang="en-US" sz="3200"/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xmlns="" id="{4152B050-8A30-49C5-8E0D-BD359DE42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908050"/>
            <a:ext cx="190341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having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8" name="Rectangle 8">
            <a:extLst>
              <a:ext uri="{FF2B5EF4-FFF2-40B4-BE49-F238E27FC236}">
                <a16:creationId xmlns:a16="http://schemas.microsoft.com/office/drawing/2014/main" xmlns="" id="{3C80BA27-D940-4D2F-8FEC-5761FE7EA0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2613" y="2051050"/>
            <a:ext cx="28479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not watering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9" name="Rectangle 9">
            <a:extLst>
              <a:ext uri="{FF2B5EF4-FFF2-40B4-BE49-F238E27FC236}">
                <a16:creationId xmlns:a16="http://schemas.microsoft.com/office/drawing/2014/main" xmlns="" id="{9B2B2FB4-6517-4FF8-A6F6-56D87F930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088" y="3273425"/>
            <a:ext cx="208597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dancing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0" name="Rectangle 10">
            <a:extLst>
              <a:ext uri="{FF2B5EF4-FFF2-40B4-BE49-F238E27FC236}">
                <a16:creationId xmlns:a16="http://schemas.microsoft.com/office/drawing/2014/main" xmlns="" id="{AD30437F-6C4E-4FCE-8C86-FD6EBA730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9963" y="4797425"/>
            <a:ext cx="197167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listening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88" grpId="0"/>
      <p:bldP spid="20489" grpId="0"/>
      <p:bldP spid="2049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框 20481">
            <a:extLst>
              <a:ext uri="{FF2B5EF4-FFF2-40B4-BE49-F238E27FC236}">
                <a16:creationId xmlns:a16="http://schemas.microsoft.com/office/drawing/2014/main" xmlns="" id="{1CF9593D-EE0C-4135-B1BB-6B9D125E1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675" y="528638"/>
            <a:ext cx="7967663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638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二、选择填空。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ts val="3638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1. </a:t>
            </a:r>
            <a:r>
              <a:rPr lang="en-US" altLang="zh-CN" sz="3200" dirty="0">
                <a:latin typeface="Times New Roman" panose="02020603050405020304" pitchFamily="18" charset="0"/>
              </a:rPr>
              <a:t>What are you doing?   I_____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eat                B. can  eat 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eating           D. am eating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2. We want _________this book now.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reading         B. am reading  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read              D. to read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3. Our teacher is ________a red sweater .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putting on  B. put on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wearing      D. wear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4. That boy isn’t ____the teacher .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listen        B. listens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listening   D. listening to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83" name="文本框 20482">
            <a:extLst>
              <a:ext uri="{FF2B5EF4-FFF2-40B4-BE49-F238E27FC236}">
                <a16:creationId xmlns:a16="http://schemas.microsoft.com/office/drawing/2014/main" xmlns="" id="{73A9285E-28B7-451A-871C-940E71AA8C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823913"/>
            <a:ext cx="4810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0484" name="文本框 20483">
            <a:extLst>
              <a:ext uri="{FF2B5EF4-FFF2-40B4-BE49-F238E27FC236}">
                <a16:creationId xmlns:a16="http://schemas.microsoft.com/office/drawing/2014/main" xmlns="" id="{68BB3998-DA45-4E85-8C0A-DAE0AAE566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8825" y="2297113"/>
            <a:ext cx="4810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0485" name="文本框 20484">
            <a:extLst>
              <a:ext uri="{FF2B5EF4-FFF2-40B4-BE49-F238E27FC236}">
                <a16:creationId xmlns:a16="http://schemas.microsoft.com/office/drawing/2014/main" xmlns="" id="{67ADDD62-5A74-4479-813B-114C1C5E2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125" y="3722688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0486" name="文本框 20485">
            <a:extLst>
              <a:ext uri="{FF2B5EF4-FFF2-40B4-BE49-F238E27FC236}">
                <a16:creationId xmlns:a16="http://schemas.microsoft.com/office/drawing/2014/main" xmlns="" id="{60F85563-8ACB-45DC-9BCD-66FBF5E148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07682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文本框 21505">
            <a:extLst>
              <a:ext uri="{FF2B5EF4-FFF2-40B4-BE49-F238E27FC236}">
                <a16:creationId xmlns:a16="http://schemas.microsoft.com/office/drawing/2014/main" xmlns="" id="{D5DFA71F-62D3-43F3-A6D5-24AC98793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3" y="908050"/>
            <a:ext cx="837565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Times New Roman" panose="02020603050405020304" pitchFamily="18" charset="0"/>
              </a:rPr>
              <a:t>5. </a:t>
            </a:r>
            <a:r>
              <a:rPr lang="en-US" altLang="zh-CN" sz="3200" dirty="0">
                <a:latin typeface="Times New Roman" panose="02020603050405020304" pitchFamily="18" charset="0"/>
              </a:rPr>
              <a:t>It’s eight o’clock. Jim’s family __TV.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is watching     B. are watching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C. watch              D. to watch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6. My mother is __a cake __my birthday.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making ,to           B. making ,for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C. doing ,to              D. doing ,for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7. Let me __these books in the box.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puts    B. put   C. to put    D. putting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8. __you __the window? —Yes, I am.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Do, clean            B. Is, cleaning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C. Are, cleaning      D. Do, cleaning </a:t>
            </a:r>
          </a:p>
        </p:txBody>
      </p:sp>
      <p:sp>
        <p:nvSpPr>
          <p:cNvPr id="21507" name="文本框 21506">
            <a:extLst>
              <a:ext uri="{FF2B5EF4-FFF2-40B4-BE49-F238E27FC236}">
                <a16:creationId xmlns:a16="http://schemas.microsoft.com/office/drawing/2014/main" xmlns="" id="{17AC28F4-62F3-42C6-B92D-12CC5E456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900113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1508" name="文本框 21507">
            <a:extLst>
              <a:ext uri="{FF2B5EF4-FFF2-40B4-BE49-F238E27FC236}">
                <a16:creationId xmlns:a16="http://schemas.microsoft.com/office/drawing/2014/main" xmlns="" id="{46812761-274D-4DB8-89FC-7353BE2771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2411413"/>
            <a:ext cx="4587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1509" name="文本框 21508">
            <a:extLst>
              <a:ext uri="{FF2B5EF4-FFF2-40B4-BE49-F238E27FC236}">
                <a16:creationId xmlns:a16="http://schemas.microsoft.com/office/drawing/2014/main" xmlns="" id="{DC6A4D8C-3427-4086-8EE0-C3F4A57CD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7088" y="370840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1510" name="文本框 21509">
            <a:extLst>
              <a:ext uri="{FF2B5EF4-FFF2-40B4-BE49-F238E27FC236}">
                <a16:creationId xmlns:a16="http://schemas.microsoft.com/office/drawing/2014/main" xmlns="" id="{2AE675CF-F976-4FCA-AC37-FBA8BF06F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263" y="4860925"/>
            <a:ext cx="4810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A935895-7CD0-47BC-8033-4BCC43428D35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0178" name="TextBox 4">
            <a:extLst>
              <a:ext uri="{FF2B5EF4-FFF2-40B4-BE49-F238E27FC236}">
                <a16:creationId xmlns:a16="http://schemas.microsoft.com/office/drawing/2014/main" xmlns="" id="{D98BE114-83F7-4F6F-928E-11D64E145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4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2029</Words>
  <Application>Microsoft Office PowerPoint</Application>
  <PresentationFormat>全屏显示(4:3)</PresentationFormat>
  <Paragraphs>383</Paragraphs>
  <Slides>45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46" baseType="lpstr">
      <vt:lpstr>U4 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2、现在进行时的谓语结构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do not usually use the verbs in the box below in the present continuous tense. Instead, we use them in the simple present tense.</vt:lpstr>
      <vt:lpstr> B. Look at the pictures below and complete the conversations with the verbs in brackets.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2、现在进行时的谓语结构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英语周报</dc:creator>
  <cp:lastModifiedBy>User</cp:lastModifiedBy>
  <cp:revision>20</cp:revision>
  <dcterms:created xsi:type="dcterms:W3CDTF">2016-12-25T03:14:40Z</dcterms:created>
  <dcterms:modified xsi:type="dcterms:W3CDTF">2008-01-08T10:13:39Z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