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4" r:id="rId2"/>
    <p:sldMasterId id="2147483719" r:id="rId3"/>
    <p:sldMasterId id="2147483731" r:id="rId4"/>
  </p:sldMasterIdLst>
  <p:notesMasterIdLst>
    <p:notesMasterId r:id="rId18"/>
  </p:notesMasterIdLst>
  <p:sldIdLst>
    <p:sldId id="299" r:id="rId5"/>
    <p:sldId id="304" r:id="rId6"/>
    <p:sldId id="326" r:id="rId7"/>
    <p:sldId id="323" r:id="rId8"/>
    <p:sldId id="325" r:id="rId9"/>
    <p:sldId id="328" r:id="rId10"/>
    <p:sldId id="329" r:id="rId11"/>
    <p:sldId id="327" r:id="rId12"/>
    <p:sldId id="332" r:id="rId13"/>
    <p:sldId id="331" r:id="rId14"/>
    <p:sldId id="314" r:id="rId15"/>
    <p:sldId id="340" r:id="rId16"/>
    <p:sldId id="338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5BA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33" cy="7203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AD2C6-0476-44AF-B6F8-C36EA4817B8D}" type="datetimeFigureOut">
              <a:rPr lang="zh-CN" altLang="en-US" smtClean="0"/>
              <a:t>2021/11/24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0C9B7-03DC-4B60-8171-2521CD4E1A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32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DC43F-9F6F-4F9F-B2FE-123A448DF4AA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352E0-82CC-4448-B61A-EC01716CF51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814B5-254B-44C4-AE0A-2F4D0858A2E2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A0CBB-9C89-460C-AC5E-7D90587584B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4F96E-419F-47B9-8FD4-46739A6BA8C6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B2292-F75F-41EC-A370-12D52522718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27687-28EF-497E-84C4-655628D6437F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F11C0-3064-40F2-97F8-1F5084D09B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C45BB-4EA1-489A-B436-0B053A4AC4F3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FAC49-1668-45DE-A5EC-56097B8D1B0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B7185-9BCE-4300-AE7C-F79BE8841177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A41F8-8F55-4EFD-9A2C-D8FD8D643E1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1FBF5-D272-45AC-BB30-27433C6F7F5E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17AEF-2091-43B8-88AE-BD69767BA1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ED849-0070-4CF5-943D-E3F4DE6764CF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8A993-C820-4E41-AD9F-80B0C3B4939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0049-C958-4AB2-9F23-A0A3C66A0BD9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789E6-1C5F-4204-BB8B-C8CE43913F1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BB240-7E87-4B98-98D9-E6FDB7FADD76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08E06-3C91-46D4-B0BA-2C7947A2420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5AC22-AD04-41A4-AB6C-96AD49A2E167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55449-4CF8-4DF3-9E5E-8A12D7B8BAE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825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Freeform 2"/>
          <p:cNvSpPr>
            <a:spLocks/>
          </p:cNvSpPr>
          <p:nvPr/>
        </p:nvSpPr>
        <p:spPr bwMode="blackWhite">
          <a:xfrm>
            <a:off x="20638" y="12701"/>
            <a:ext cx="8896350" cy="6780214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1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1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1BFD1EB-EA41-413E-B210-0E6F3D294FF7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6" y="234951"/>
            <a:ext cx="3787775" cy="1778000"/>
            <a:chOff x="123" y="148"/>
            <a:chExt cx="2386" cy="1120"/>
          </a:xfrm>
        </p:grpSpPr>
        <p:sp>
          <p:nvSpPr>
            <p:cNvPr id="6144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5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5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6145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7915275" y="4368803"/>
            <a:ext cx="742950" cy="1058863"/>
            <a:chOff x="4986" y="2752"/>
            <a:chExt cx="468" cy="667"/>
          </a:xfrm>
        </p:grpSpPr>
        <p:sp>
          <p:nvSpPr>
            <p:cNvPr id="6145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6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6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6146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1468" name="Freeform 28"/>
          <p:cNvSpPr>
            <a:spLocks/>
          </p:cNvSpPr>
          <p:nvPr/>
        </p:nvSpPr>
        <p:spPr bwMode="auto">
          <a:xfrm>
            <a:off x="901700" y="5054603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146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2C9CF-D0A8-4937-A1DB-8B9B91216A7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CA198-441B-45C1-A833-361F389DD6D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F85CD-41AF-4233-9C70-E1D0569F77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01854-905A-46CF-A7C7-A139C5D237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D8A90-2713-4A53-96AB-79CB558AE90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3CBFA-99A6-403F-9FC6-4E793D28761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D1DDE-7AC4-4E9B-8453-0CCAEA5092D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A4F10-9D99-43DD-B7EE-1CFC94A9DA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A0D94-D557-4705-B819-68BC5A80E6B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D2AF3-BF0B-4957-AB1A-BEF0EBB915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9049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071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5172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9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9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5222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6319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19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4651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73052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6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7387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0898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3281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11381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31704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9049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0719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5172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5222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6319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193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4651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73870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08986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3281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0FA76B13-E4F7-4EBB-BC6B-E2489CD1864C}" type="datetimeFigureOut">
              <a:rPr lang="zh-CN" altLang="en-US" smtClean="0"/>
              <a:pPr/>
              <a:t>2021/11/24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5D16572-44A6-4109-9507-5C5464084E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11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20D0CA8-820F-4F32-AAAF-B5B16B594D2C}" type="datetime1">
              <a:rPr lang="zh-CN" altLang="en-US"/>
              <a:pPr>
                <a:defRPr/>
              </a:pPr>
              <a:t>2021/11/24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3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3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6744F9D-4A33-4552-B878-F9D945405FB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744" r:id="rId12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Freeform 2"/>
          <p:cNvSpPr>
            <a:spLocks/>
          </p:cNvSpPr>
          <p:nvPr/>
        </p:nvSpPr>
        <p:spPr bwMode="auto">
          <a:xfrm rot="-3172564">
            <a:off x="7777958" y="-15079"/>
            <a:ext cx="1162051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DB6891-C351-450E-848A-CD1C692729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0424" name="Freeform 8"/>
          <p:cNvSpPr>
            <a:spLocks/>
          </p:cNvSpPr>
          <p:nvPr/>
        </p:nvSpPr>
        <p:spPr bwMode="auto">
          <a:xfrm rot="-3172564">
            <a:off x="7865273" y="24611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25" name="Freeform 9"/>
          <p:cNvSpPr>
            <a:spLocks/>
          </p:cNvSpPr>
          <p:nvPr/>
        </p:nvSpPr>
        <p:spPr bwMode="auto">
          <a:xfrm rot="-3172564">
            <a:off x="7831140" y="192090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6042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2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2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3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6043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3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4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044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4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4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6044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4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4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4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4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5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5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5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4" y="2116140"/>
            <a:ext cx="385763" cy="4308475"/>
            <a:chOff x="5468" y="1333"/>
            <a:chExt cx="243" cy="2714"/>
          </a:xfrm>
        </p:grpSpPr>
        <p:sp>
          <p:nvSpPr>
            <p:cNvPr id="6045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5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90"/>
            <a:ext cx="2133600" cy="1911352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6045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6046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46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046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3465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4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3465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6572264" y="2571746"/>
            <a:ext cx="152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暮</a:t>
            </a: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色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231037" y="485709"/>
            <a:ext cx="129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酷</a:t>
            </a: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热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14282" y="2571746"/>
            <a:ext cx="1295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呻吟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214282" y="528526"/>
            <a:ext cx="1219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灼</a:t>
            </a:r>
            <a:endParaRPr kumimoji="1" lang="zh-CN" altLang="en-US" sz="3600" b="1" dirty="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6357033" y="1437028"/>
            <a:ext cx="12969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哭</a:t>
            </a: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泣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345972" y="470582"/>
            <a:ext cx="1828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latin typeface="Times New Roman" pitchFamily="18" charset="0"/>
                <a:ea typeface="黑体" pitchFamily="49" charset="-122"/>
              </a:rPr>
              <a:t>附</a:t>
            </a: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和</a:t>
            </a: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14282" y="1557279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怦怦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3357554" y="2571746"/>
            <a:ext cx="3276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恍惚</a:t>
            </a: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2806870" y="1494933"/>
            <a:ext cx="2209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晕眩</a:t>
            </a: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93261" y="3643317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凌</a:t>
            </a: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乱</a:t>
            </a:r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7786714" y="2643184"/>
            <a:ext cx="8002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mù</a:t>
            </a:r>
            <a:endParaRPr lang="en-US" altLang="zh-CN" sz="3200" b="1" dirty="0"/>
          </a:p>
        </p:txBody>
      </p:sp>
      <p:sp>
        <p:nvSpPr>
          <p:cNvPr id="14" name="Text Box 20"/>
          <p:cNvSpPr txBox="1">
            <a:spLocks noChangeArrowheads="1"/>
          </p:cNvSpPr>
          <p:nvPr/>
        </p:nvSpPr>
        <p:spPr bwMode="auto">
          <a:xfrm>
            <a:off x="3383564" y="547621"/>
            <a:ext cx="66236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kù</a:t>
            </a:r>
            <a:endParaRPr lang="en-US" altLang="zh-CN" sz="3200" b="1" dirty="0"/>
          </a:p>
        </p:txBody>
      </p:sp>
      <p:sp>
        <p:nvSpPr>
          <p:cNvPr id="15" name="Text Box 21"/>
          <p:cNvSpPr txBox="1">
            <a:spLocks noChangeArrowheads="1"/>
          </p:cNvSpPr>
          <p:nvPr/>
        </p:nvSpPr>
        <p:spPr bwMode="auto">
          <a:xfrm>
            <a:off x="1285856" y="2643184"/>
            <a:ext cx="207300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shēn</a:t>
            </a:r>
            <a:r>
              <a:rPr lang="en-US" altLang="zh-CN" sz="3200" b="1" dirty="0"/>
              <a:t>  </a:t>
            </a:r>
            <a:r>
              <a:rPr lang="en-US" altLang="zh-CN" sz="3200" b="1" dirty="0" err="1"/>
              <a:t>yín</a:t>
            </a:r>
            <a:r>
              <a:rPr lang="en-US" altLang="zh-CN" sz="3200" b="1" dirty="0"/>
              <a:t> </a:t>
            </a:r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828436" y="571482"/>
            <a:ext cx="114005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zhuó</a:t>
            </a:r>
            <a:endParaRPr lang="en-US" altLang="zh-CN" sz="3200" b="1" dirty="0"/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7571479" y="1508467"/>
            <a:ext cx="5485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qì</a:t>
            </a:r>
            <a:endParaRPr lang="en-US" altLang="zh-CN" sz="3200" b="1" dirty="0"/>
          </a:p>
        </p:txBody>
      </p:sp>
      <p:sp>
        <p:nvSpPr>
          <p:cNvPr id="18" name="Text Box 24"/>
          <p:cNvSpPr txBox="1">
            <a:spLocks noChangeArrowheads="1"/>
          </p:cNvSpPr>
          <p:nvPr/>
        </p:nvSpPr>
        <p:spPr bwMode="auto">
          <a:xfrm>
            <a:off x="5488983" y="542022"/>
            <a:ext cx="66236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hè</a:t>
            </a:r>
            <a:endParaRPr lang="en-US" altLang="zh-CN" sz="3200" b="1" dirty="0"/>
          </a:p>
        </p:txBody>
      </p:sp>
      <p:sp>
        <p:nvSpPr>
          <p:cNvPr id="19" name="Text Box 25"/>
          <p:cNvSpPr txBox="1">
            <a:spLocks noChangeArrowheads="1"/>
          </p:cNvSpPr>
          <p:nvPr/>
        </p:nvSpPr>
        <p:spPr bwMode="auto">
          <a:xfrm>
            <a:off x="1266352" y="1571613"/>
            <a:ext cx="116249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pēng</a:t>
            </a:r>
            <a:endParaRPr lang="en-US" altLang="zh-CN" sz="3200" b="1" dirty="0"/>
          </a:p>
        </p:txBody>
      </p:sp>
      <p:sp>
        <p:nvSpPr>
          <p:cNvPr id="20" name="Text Box 26"/>
          <p:cNvSpPr txBox="1">
            <a:spLocks noChangeArrowheads="1"/>
          </p:cNvSpPr>
          <p:nvPr/>
        </p:nvSpPr>
        <p:spPr bwMode="auto">
          <a:xfrm>
            <a:off x="3878444" y="1566371"/>
            <a:ext cx="209544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yūn</a:t>
            </a:r>
            <a:r>
              <a:rPr lang="en-US" altLang="zh-CN" sz="3200" b="1" dirty="0"/>
              <a:t>  </a:t>
            </a:r>
            <a:r>
              <a:rPr lang="en-US" altLang="zh-CN" sz="3200" b="1" dirty="0" err="1"/>
              <a:t>xu</a:t>
            </a:r>
            <a:r>
              <a:rPr lang="en-US" altLang="zh-CN" sz="3200" b="1" dirty="0" err="1">
                <a:latin typeface="Arial"/>
              </a:rPr>
              <a:t>à</a:t>
            </a:r>
            <a:r>
              <a:rPr lang="en-US" altLang="zh-CN" sz="3200" b="1" dirty="0" err="1"/>
              <a:t>n</a:t>
            </a:r>
            <a:endParaRPr lang="en-US" altLang="zh-CN" sz="3200" b="1" dirty="0"/>
          </a:p>
        </p:txBody>
      </p:sp>
      <p:sp>
        <p:nvSpPr>
          <p:cNvPr id="21" name="Text Box 27"/>
          <p:cNvSpPr txBox="1">
            <a:spLocks noChangeArrowheads="1"/>
          </p:cNvSpPr>
          <p:nvPr/>
        </p:nvSpPr>
        <p:spPr bwMode="auto">
          <a:xfrm>
            <a:off x="4429126" y="2643184"/>
            <a:ext cx="225414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huǎng</a:t>
            </a:r>
            <a:r>
              <a:rPr lang="en-US" altLang="zh-CN" sz="3200" b="1" dirty="0"/>
              <a:t>  </a:t>
            </a:r>
            <a:r>
              <a:rPr lang="en-US" altLang="zh-CN" sz="3200" b="1" dirty="0" err="1"/>
              <a:t>hū</a:t>
            </a:r>
            <a:r>
              <a:rPr lang="en-US" altLang="zh-CN" sz="3200" b="1" dirty="0"/>
              <a:t> </a:t>
            </a:r>
          </a:p>
        </p:txBody>
      </p:sp>
      <p:sp>
        <p:nvSpPr>
          <p:cNvPr id="22" name="Text Box 28"/>
          <p:cNvSpPr txBox="1">
            <a:spLocks noChangeArrowheads="1"/>
          </p:cNvSpPr>
          <p:nvPr/>
        </p:nvSpPr>
        <p:spPr bwMode="auto">
          <a:xfrm>
            <a:off x="1550587" y="3714756"/>
            <a:ext cx="91242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líng</a:t>
            </a:r>
            <a:endParaRPr lang="en-US" altLang="zh-CN" sz="3200" b="1" dirty="0"/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3385213" y="3698095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惊</a:t>
            </a: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讶</a:t>
            </a: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198930" y="4694823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参差</a:t>
            </a: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不齐</a:t>
            </a:r>
          </a:p>
        </p:txBody>
      </p: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5214033" y="4694823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哄</a:t>
            </a: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堂大笑</a:t>
            </a: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6563296" y="3666291"/>
            <a:ext cx="2286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抽</a:t>
            </a: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噎</a:t>
            </a: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4671097" y="3696504"/>
            <a:ext cx="63991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yà</a:t>
            </a:r>
            <a:endParaRPr lang="en-US" altLang="zh-CN" sz="3200" b="1" dirty="0"/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2342071" y="4752990"/>
            <a:ext cx="168668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cēn</a:t>
            </a:r>
            <a:r>
              <a:rPr lang="en-US" altLang="zh-CN" sz="3200" b="1" dirty="0"/>
              <a:t>  </a:t>
            </a:r>
            <a:r>
              <a:rPr lang="en-US" altLang="zh-CN" sz="3200" b="1" dirty="0" err="1"/>
              <a:t>cī</a:t>
            </a:r>
            <a:r>
              <a:rPr lang="en-US" altLang="zh-CN" sz="3200" b="1" dirty="0"/>
              <a:t>  </a:t>
            </a: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7357174" y="4694822"/>
            <a:ext cx="118494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hōng</a:t>
            </a:r>
            <a:endParaRPr lang="en-US" altLang="zh-CN" sz="3200" b="1" dirty="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7849183" y="3666292"/>
            <a:ext cx="63991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yē</a:t>
            </a:r>
            <a:endParaRPr lang="en-US" altLang="zh-CN" sz="3200" b="1" dirty="0"/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6357033" y="453012"/>
            <a:ext cx="1828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Times New Roman" pitchFamily="18" charset="0"/>
                <a:ea typeface="黑体" pitchFamily="49" charset="-122"/>
              </a:rPr>
              <a:t>突</a:t>
            </a:r>
            <a:r>
              <a:rPr kumimoji="1" lang="zh-CN" altLang="en-US" sz="3600" b="1" u="sng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兀</a:t>
            </a:r>
          </a:p>
        </p:txBody>
      </p:sp>
      <p:sp>
        <p:nvSpPr>
          <p:cNvPr id="32" name="Text Box 24"/>
          <p:cNvSpPr txBox="1">
            <a:spLocks noChangeArrowheads="1"/>
          </p:cNvSpPr>
          <p:nvPr/>
        </p:nvSpPr>
        <p:spPr bwMode="auto">
          <a:xfrm>
            <a:off x="7571480" y="522859"/>
            <a:ext cx="75373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 err="1"/>
              <a:t>wù</a:t>
            </a:r>
            <a:endParaRPr lang="en-US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7" grpId="0"/>
      <p:bldP spid="28" grpId="0"/>
      <p:bldP spid="29" grpId="0"/>
      <p:bldP spid="30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85724" y="214291"/>
            <a:ext cx="1832553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附和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10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突兀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10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呻吟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10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恍惚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10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抽噎</a:t>
            </a:r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参差不齐</a:t>
            </a:r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哄堂大笑</a:t>
            </a:r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惊慌失措</a:t>
            </a:r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51034" y="181993"/>
            <a:ext cx="3687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随着别人说或做。 </a:t>
            </a:r>
          </a:p>
        </p:txBody>
      </p:sp>
      <p:sp>
        <p:nvSpPr>
          <p:cNvPr id="35" name="矩形 34"/>
          <p:cNvSpPr/>
          <p:nvPr/>
        </p:nvSpPr>
        <p:spPr>
          <a:xfrm>
            <a:off x="1402547" y="875046"/>
            <a:ext cx="69151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突然变化的 ；</a:t>
            </a:r>
            <a:r>
              <a:rPr lang="en-US" altLang="zh-CN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高耸的 ；</a:t>
            </a:r>
            <a:r>
              <a:rPr lang="en-US" altLang="zh-CN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出乎意料</a:t>
            </a:r>
          </a:p>
        </p:txBody>
      </p:sp>
      <p:sp>
        <p:nvSpPr>
          <p:cNvPr id="36" name="矩形 35"/>
          <p:cNvSpPr/>
          <p:nvPr/>
        </p:nvSpPr>
        <p:spPr>
          <a:xfrm>
            <a:off x="1402547" y="1507965"/>
            <a:ext cx="4716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指因痛苦而发出的声音。</a:t>
            </a:r>
          </a:p>
        </p:txBody>
      </p:sp>
      <p:sp>
        <p:nvSpPr>
          <p:cNvPr id="37" name="矩形 36"/>
          <p:cNvSpPr/>
          <p:nvPr/>
        </p:nvSpPr>
        <p:spPr>
          <a:xfrm>
            <a:off x="1435936" y="2122506"/>
            <a:ext cx="4716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神志不清，精神不集中。</a:t>
            </a:r>
          </a:p>
        </p:txBody>
      </p:sp>
      <p:sp>
        <p:nvSpPr>
          <p:cNvPr id="38" name="矩形 37"/>
          <p:cNvSpPr/>
          <p:nvPr/>
        </p:nvSpPr>
        <p:spPr>
          <a:xfrm>
            <a:off x="2129042" y="4764939"/>
            <a:ext cx="5128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形容众人一起大笑的样子。</a:t>
            </a:r>
          </a:p>
        </p:txBody>
      </p:sp>
      <p:sp>
        <p:nvSpPr>
          <p:cNvPr id="39" name="矩形 38"/>
          <p:cNvSpPr/>
          <p:nvPr/>
        </p:nvSpPr>
        <p:spPr>
          <a:xfrm>
            <a:off x="2071185" y="5722917"/>
            <a:ext cx="6776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由于惊慌，一下子不知怎么办才好。</a:t>
            </a:r>
          </a:p>
        </p:txBody>
      </p:sp>
      <p:sp>
        <p:nvSpPr>
          <p:cNvPr id="40" name="矩形 39"/>
          <p:cNvSpPr/>
          <p:nvPr/>
        </p:nvSpPr>
        <p:spPr>
          <a:xfrm>
            <a:off x="1435936" y="2786583"/>
            <a:ext cx="3068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一吸一顿地哭。</a:t>
            </a:r>
          </a:p>
        </p:txBody>
      </p:sp>
      <p:sp>
        <p:nvSpPr>
          <p:cNvPr id="41" name="矩形 40"/>
          <p:cNvSpPr/>
          <p:nvPr/>
        </p:nvSpPr>
        <p:spPr>
          <a:xfrm>
            <a:off x="2139807" y="3749564"/>
            <a:ext cx="51283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形容水平不一或很不整齐。</a:t>
            </a:r>
            <a:endParaRPr lang="en-US" altLang="zh-CN" sz="3200" b="1" dirty="0">
              <a:solidFill>
                <a:srgbClr val="660033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sz="3200" b="1" dirty="0">
              <a:solidFill>
                <a:srgbClr val="660033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4365625"/>
            <a:ext cx="9144000" cy="16557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1747" name="文本框 4130"/>
          <p:cNvSpPr txBox="1">
            <a:spLocks noChangeArrowheads="1"/>
          </p:cNvSpPr>
          <p:nvPr/>
        </p:nvSpPr>
        <p:spPr bwMode="auto">
          <a:xfrm>
            <a:off x="1763713" y="4510088"/>
            <a:ext cx="60483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14 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走一步，再走一步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1547813" y="5373688"/>
            <a:ext cx="6192837" cy="0"/>
          </a:xfrm>
          <a:prstGeom prst="line">
            <a:avLst/>
          </a:prstGeom>
          <a:effec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5657" y="332653"/>
            <a:ext cx="6048672" cy="4025728"/>
          </a:xfrm>
          <a:prstGeom prst="rect">
            <a:avLst/>
          </a:prstGeom>
          <a:noFill/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297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作者简介</a:t>
            </a: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177987" y="1492469"/>
            <a:ext cx="608469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    莫顿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亨特，美国作家。早年曾在空军服役，做过空军飞行员。在二战时期，他曾驾机执行过对德国的侦察任务。 他的作品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走一步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再走一步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》,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原名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悬崖上的一课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被收入七年级课本．</a:t>
            </a:r>
          </a:p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    莫顿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亨特是一位擅长写励志类文章的作家，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心灵鸡汤 充满阳光的成长历程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这本收录激励心志的成长故事的书中也收录了他的相关作品。</a:t>
            </a:r>
          </a:p>
        </p:txBody>
      </p:sp>
      <p:pic>
        <p:nvPicPr>
          <p:cNvPr id="4" name="图片 7217" descr="莫顿亨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858" y="2132406"/>
            <a:ext cx="2333625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"/>
          <p:cNvSpPr txBox="1">
            <a:spLocks noChangeArrowheads="1"/>
          </p:cNvSpPr>
          <p:nvPr/>
        </p:nvSpPr>
        <p:spPr bwMode="auto">
          <a:xfrm>
            <a:off x="466119" y="1484109"/>
            <a:ext cx="824071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  <a:sym typeface="Arial" panose="020B0604020202020204" pitchFamily="34" charset="0"/>
              </a:rPr>
              <a:t>1.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弄清叙事要素，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复述故事情节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。品味作品富有表现力的语言和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心理活动、细节的描写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。</a:t>
            </a:r>
            <a:endParaRPr lang="en-US" altLang="zh-CN" sz="3200" b="1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 b="1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  <a:sym typeface="Arial" panose="020B0604020202020204" pitchFamily="34" charset="0"/>
              </a:rPr>
              <a:t>2.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揣摩、赏析精彩的字词，体悟“走一步，再走一步”的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深刻含义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，然后再从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多角度</a:t>
            </a:r>
            <a:r>
              <a:rPr lang="zh-CN" altLang="en-US" sz="3200" b="1" dirty="0">
                <a:latin typeface="宋体" panose="02010600030101010101" pitchFamily="2" charset="-122"/>
                <a:sym typeface="Arial" panose="020B0604020202020204" pitchFamily="34" charset="0"/>
              </a:rPr>
              <a:t>思考课文与人生。</a:t>
            </a:r>
          </a:p>
        </p:txBody>
      </p:sp>
      <p:pic>
        <p:nvPicPr>
          <p:cNvPr id="32771" name="Picture 1" descr="D:\图库\图标2\图标\学习目标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20" y="331581"/>
            <a:ext cx="2247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94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4882" y="270117"/>
            <a:ext cx="43540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圈点勾画，整体感知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82020" y="1989048"/>
            <a:ext cx="1871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2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地点</a:t>
            </a:r>
            <a:r>
              <a:rPr kumimoji="1" lang="en-US" altLang="zh-CN" sz="32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2021" y="2780302"/>
            <a:ext cx="1944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kumimoji="1" lang="zh-CN" altLang="en-US" sz="3200" b="1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</a:t>
            </a:r>
            <a:r>
              <a:rPr kumimoji="1" lang="en-US" altLang="zh-CN" sz="3200" b="1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82021" y="3570877"/>
            <a:ext cx="17986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FF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3200" b="1">
                <a:solidFill>
                  <a:srgbClr val="FF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起因</a:t>
            </a:r>
            <a:r>
              <a:rPr kumimoji="1" lang="en-US" altLang="zh-CN" sz="3200" b="1">
                <a:solidFill>
                  <a:srgbClr val="FF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87202" y="1161051"/>
            <a:ext cx="1727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kumimoji="1"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</a:t>
            </a:r>
            <a:r>
              <a:rPr kumimoji="1" lang="en-US" altLang="zh-CN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482246" y="1265361"/>
            <a:ext cx="505619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56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年前七月里一个酷热的下午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266346" y="2846511"/>
            <a:ext cx="65556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4825" algn="l"/>
              </a:tabLs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我，五个小伙伴（内德、杰里），父亲 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525578" y="2031130"/>
            <a:ext cx="65004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美国费城的一座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60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英尺（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米）悬崖上 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266346" y="3631202"/>
            <a:ext cx="26844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因无聊而去冒险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82021" y="4363040"/>
            <a:ext cx="1614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3200" b="1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</a:t>
            </a:r>
            <a:r>
              <a:rPr lang="en-US" altLang="zh-CN" sz="3200" b="1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193321" y="4407490"/>
            <a:ext cx="38058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   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险  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671341" y="5469527"/>
            <a:ext cx="1614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</a:t>
            </a:r>
            <a:r>
              <a:rPr lang="en-US" altLang="zh-CN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266346" y="5469527"/>
            <a:ext cx="46497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脱险并悟出深刻的人生哲理 </a:t>
            </a: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4463370" y="4427601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入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001008" y="4967073"/>
            <a:ext cx="2016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7—17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928489" y="5963936"/>
            <a:ext cx="2016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18-29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段）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CA99FFC-3624-4263-89AE-124F72B1E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506096"/>
            <a:ext cx="2219136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83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5" grpId="0"/>
      <p:bldP spid="17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95288" y="1484313"/>
            <a:ext cx="8424862" cy="4503737"/>
          </a:xfrm>
          <a:prstGeom prst="rect">
            <a:avLst/>
          </a:prstGeom>
          <a:solidFill>
            <a:srgbClr val="FFFF66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402548" y="354625"/>
            <a:ext cx="1470274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复 述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08038" y="15621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latin typeface="Arial" panose="020B0604020202020204" pitchFamily="34" charset="0"/>
            </a:endParaRP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712787" y="2018506"/>
            <a:ext cx="767556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56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年前的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月，费城，五个小朋友们冒险去爬悬崖，身体弱、胆子小的我在好友的鼓励下也跟着爬，但当我爬到中途时，他们却抛下我回家了。后来父亲来了，指导我走一步，再走一步爬下来，我终于脱险并悟出人生道理。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042988" y="4541838"/>
            <a:ext cx="184150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2000" b="1">
              <a:latin typeface="Arial" panose="020B0604020202020204" pitchFamily="34" charset="0"/>
            </a:endParaRPr>
          </a:p>
          <a:p>
            <a:pPr eaLnBrk="1" hangingPunct="1"/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10247" name="Picture 7" descr="line1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949950"/>
            <a:ext cx="84248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3779838" y="333375"/>
            <a:ext cx="46085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时间、地点、人物、事件的起因、经过、结果</a:t>
            </a:r>
            <a:r>
              <a:rPr kumimoji="1" lang="zh-CN" altLang="en-US" sz="2800">
                <a:latin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30271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animBg="1"/>
      <p:bldP spid="87045" grpId="0"/>
      <p:bldP spid="870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10242"/>
          <p:cNvSpPr txBox="1">
            <a:spLocks noChangeArrowheads="1"/>
          </p:cNvSpPr>
          <p:nvPr/>
        </p:nvSpPr>
        <p:spPr bwMode="auto">
          <a:xfrm>
            <a:off x="538152" y="475647"/>
            <a:ext cx="799566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从文章开头，我们可以得知“我”是一个什么样的孩子？ </a:t>
            </a:r>
          </a:p>
        </p:txBody>
      </p:sp>
      <p:sp>
        <p:nvSpPr>
          <p:cNvPr id="3" name="文本框 10243"/>
          <p:cNvSpPr txBox="1">
            <a:spLocks noChangeArrowheads="1"/>
          </p:cNvSpPr>
          <p:nvPr/>
        </p:nvSpPr>
        <p:spPr bwMode="auto">
          <a:xfrm>
            <a:off x="611188" y="2565400"/>
            <a:ext cx="4906962" cy="1885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zh-CN" altLang="en-US" sz="28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孱弱多病，常受到母亲“不要冒险”的训诫。</a:t>
            </a:r>
          </a:p>
        </p:txBody>
      </p:sp>
      <p:pic>
        <p:nvPicPr>
          <p:cNvPr id="39940" name="Picture 2" descr="pic_316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9" t="1888" r="2420" b="3773"/>
          <a:stretch>
            <a:fillRect/>
          </a:stretch>
        </p:blipFill>
        <p:spPr bwMode="auto">
          <a:xfrm>
            <a:off x="5940425" y="2492375"/>
            <a:ext cx="2500313" cy="325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504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1589" y="2348505"/>
            <a:ext cx="8500821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zh-CN" altLang="en-US" sz="26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有被抛弃的委屈、有受嘲笑的羞辱、有不知所措的迷惘、有不该冒险的悔意；然而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最强烈的是恐惧感</a:t>
            </a:r>
            <a:r>
              <a:rPr lang="zh-CN" altLang="en-US" sz="2600" b="1" dirty="0">
                <a:latin typeface="Times New Roman" panose="02020603050405020304" pitchFamily="18" charset="0"/>
                <a:ea typeface="楷体" panose="02010609060101010101" pitchFamily="49" charset="-122"/>
              </a:rPr>
              <a:t>。 </a:t>
            </a:r>
          </a:p>
        </p:txBody>
      </p:sp>
      <p:sp>
        <p:nvSpPr>
          <p:cNvPr id="40962" name="文本框 10242"/>
          <p:cNvSpPr txBox="1">
            <a:spLocks noChangeArrowheads="1"/>
          </p:cNvSpPr>
          <p:nvPr/>
        </p:nvSpPr>
        <p:spPr bwMode="auto">
          <a:xfrm>
            <a:off x="498332" y="187515"/>
            <a:ext cx="8289925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默读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7—17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自然段陷入险境的部分，找出 描写“我”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动作和心理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的语句，揣摩“我”当时的心理。</a:t>
            </a:r>
          </a:p>
        </p:txBody>
      </p:sp>
      <p:sp>
        <p:nvSpPr>
          <p:cNvPr id="5" name="文本框 10243"/>
          <p:cNvSpPr txBox="1">
            <a:spLocks noChangeArrowheads="1"/>
          </p:cNvSpPr>
          <p:nvPr/>
        </p:nvSpPr>
        <p:spPr bwMode="auto">
          <a:xfrm>
            <a:off x="498332" y="2520765"/>
            <a:ext cx="1439863" cy="646331"/>
          </a:xfrm>
          <a:prstGeom prst="rect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 理</a:t>
            </a:r>
          </a:p>
        </p:txBody>
      </p:sp>
    </p:spTree>
    <p:extLst>
      <p:ext uri="{BB962C8B-B14F-4D97-AF65-F5344CB8AC3E}">
        <p14:creationId xmlns:p14="http://schemas.microsoft.com/office/powerpoint/2010/main" val="49759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文本框 10242"/>
          <p:cNvSpPr txBox="1">
            <a:spLocks noChangeArrowheads="1"/>
          </p:cNvSpPr>
          <p:nvPr/>
        </p:nvSpPr>
        <p:spPr bwMode="auto">
          <a:xfrm>
            <a:off x="466119" y="160874"/>
            <a:ext cx="79220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爸爸怎样帮助“我”脱险呢？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8—28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段）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我的心理发生怎样的变化</a:t>
            </a:r>
            <a:r>
              <a:rPr lang="en-US" altLang="zh-CN" sz="3200" b="1" dirty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en-US" sz="3200" b="1" dirty="0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386013" y="1506538"/>
            <a:ext cx="62215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</a:rPr>
              <a:t>杰里带来了我父亲。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（绝望中的一点安慰）</a:t>
            </a:r>
          </a:p>
        </p:txBody>
      </p:sp>
      <p:sp>
        <p:nvSpPr>
          <p:cNvPr id="13" name="下箭头 12"/>
          <p:cNvSpPr>
            <a:spLocks noChangeArrowheads="1"/>
          </p:cNvSpPr>
          <p:nvPr/>
        </p:nvSpPr>
        <p:spPr bwMode="auto">
          <a:xfrm>
            <a:off x="3825875" y="1939925"/>
            <a:ext cx="144463" cy="358775"/>
          </a:xfrm>
          <a:prstGeom prst="downArrow">
            <a:avLst>
              <a:gd name="adj1" fmla="val 50000"/>
              <a:gd name="adj2" fmla="val 62065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b="1" kern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449388" y="2247900"/>
            <a:ext cx="63722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latin typeface="宋体" panose="02010600030101010101" pitchFamily="2" charset="-122"/>
              </a:rPr>
              <a:t>父亲的手电光照着我，安慰我。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（毫无信心）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25425" y="3111500"/>
            <a:ext cx="8785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宋体" panose="02010600030101010101" pitchFamily="2" charset="-122"/>
              </a:rPr>
              <a:t>父亲教我把左脚踏到石架下面那块岩石上。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（我顿时有了信心）</a:t>
            </a:r>
          </a:p>
        </p:txBody>
      </p:sp>
      <p:sp>
        <p:nvSpPr>
          <p:cNvPr id="16" name="下箭头 15"/>
          <p:cNvSpPr>
            <a:spLocks noChangeArrowheads="1"/>
          </p:cNvSpPr>
          <p:nvPr/>
        </p:nvSpPr>
        <p:spPr bwMode="auto">
          <a:xfrm>
            <a:off x="3825875" y="2730500"/>
            <a:ext cx="144463" cy="358775"/>
          </a:xfrm>
          <a:prstGeom prst="downArrow">
            <a:avLst>
              <a:gd name="adj1" fmla="val 50000"/>
              <a:gd name="adj2" fmla="val 62065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b="1" kern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36538" y="3821113"/>
            <a:ext cx="8847137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zh-CN" altLang="en-US" sz="2400" b="1">
                <a:latin typeface="宋体" panose="02010600030101010101" pitchFamily="2" charset="-122"/>
              </a:rPr>
              <a:t>父亲教我把右脚移动到右边稍低一点的地方。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（我的信心大增）</a:t>
            </a:r>
          </a:p>
        </p:txBody>
      </p:sp>
      <p:sp>
        <p:nvSpPr>
          <p:cNvPr id="18" name="下箭头 17"/>
          <p:cNvSpPr>
            <a:spLocks noChangeArrowheads="1"/>
          </p:cNvSpPr>
          <p:nvPr/>
        </p:nvSpPr>
        <p:spPr bwMode="auto">
          <a:xfrm>
            <a:off x="3825875" y="3595688"/>
            <a:ext cx="144463" cy="358775"/>
          </a:xfrm>
          <a:prstGeom prst="downArrow">
            <a:avLst>
              <a:gd name="adj1" fmla="val 50000"/>
              <a:gd name="adj2" fmla="val 62065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b="1" kern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258763" y="4748213"/>
            <a:ext cx="85867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我每次只移动小步，慢慢爬下悬崖，投入了父亲强壮的手臂中。    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（产生了一种巨大的成就感）</a:t>
            </a:r>
            <a:endParaRPr lang="en-US" altLang="zh-CN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0" name="下箭头 19"/>
          <p:cNvSpPr>
            <a:spLocks noChangeArrowheads="1"/>
          </p:cNvSpPr>
          <p:nvPr/>
        </p:nvSpPr>
        <p:spPr bwMode="auto">
          <a:xfrm>
            <a:off x="3825875" y="4387850"/>
            <a:ext cx="144463" cy="358775"/>
          </a:xfrm>
          <a:prstGeom prst="downArrow">
            <a:avLst>
              <a:gd name="adj1" fmla="val 50000"/>
              <a:gd name="adj2" fmla="val 62065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b="1" kern="0">
              <a:solidFill>
                <a:sysClr val="windowText" lastClr="00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110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7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3" name="Picture 7" descr="f008d3d579549b1ca18bb7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1488"/>
          </a:xfrm>
          <a:prstGeom prst="rect">
            <a:avLst/>
          </a:prstGeom>
          <a:noFill/>
        </p:spPr>
      </p:pic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24" y="714358"/>
            <a:ext cx="7696200" cy="1214447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研读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29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段，从这篇文章中悟出了怎样的生活哲理？</a:t>
            </a:r>
          </a:p>
          <a:p>
            <a:pPr>
              <a:buFontTx/>
              <a:buNone/>
            </a:pPr>
            <a:endParaRPr lang="en-US" altLang="zh-CN" sz="40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5781" name="AutoShape 5"/>
          <p:cNvSpPr>
            <a:spLocks noChangeArrowheads="1"/>
          </p:cNvSpPr>
          <p:nvPr/>
        </p:nvSpPr>
        <p:spPr bwMode="auto">
          <a:xfrm>
            <a:off x="785786" y="1928802"/>
            <a:ext cx="7572428" cy="3929090"/>
          </a:xfrm>
          <a:prstGeom prst="horizontalScroll">
            <a:avLst>
              <a:gd name="adj" fmla="val 12500"/>
            </a:avLst>
          </a:prstGeom>
          <a:solidFill>
            <a:srgbClr val="FFCCCC"/>
          </a:solidFill>
          <a:ln w="9525">
            <a:solidFill>
              <a:srgbClr val="CC3300"/>
            </a:solidFill>
            <a:round/>
            <a:headEnd/>
            <a:tailEnd/>
          </a:ln>
          <a:effectLst/>
        </p:spPr>
        <p:txBody>
          <a:bodyPr/>
          <a:lstStyle/>
          <a:p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在人生道路上，面对困难，不要畏惧害怕，</a:t>
            </a:r>
            <a:r>
              <a:rPr kumimoji="1" lang="zh-CN" altLang="en-US" sz="36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只要把大困难分解为小困难，一个一个地认真解决，终将战胜巨大的困难，赢得最后的胜利。</a:t>
            </a:r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  <p:bldP spid="7578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8152" y="475647"/>
            <a:ext cx="7696200" cy="681803"/>
          </a:xfrm>
        </p:spPr>
        <p:txBody>
          <a:bodyPr/>
          <a:lstStyle/>
          <a:p>
            <a:r>
              <a:rPr lang="zh-CN" altLang="en-US" sz="3200" b="1" dirty="0"/>
              <a:t>从“我”的经历中，你得到了怎样的启示？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2218" y="1412076"/>
            <a:ext cx="7696200" cy="36576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）朋友之间应该相互关爱、互相帮助，要懂得照顾弱小者。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）教育孩子应该锻炼他们自身的能力，而不要越俎代庖。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）面对困难不要为难退却，要敢于跨出第一步。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）在面对复杂任务时，可尝试分解，  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减低难度。</a:t>
            </a:r>
          </a:p>
        </p:txBody>
      </p:sp>
    </p:spTree>
    <p:extLst>
      <p:ext uri="{BB962C8B-B14F-4D97-AF65-F5344CB8AC3E}">
        <p14:creationId xmlns:p14="http://schemas.microsoft.com/office/powerpoint/2010/main" val="244544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f008d3d579549b1ca18bb7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813" y="1285875"/>
            <a:ext cx="7696200" cy="3657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你觉得本文有哪些人的行为不值得提倡？</a:t>
            </a:r>
            <a:endParaRPr lang="en-US" altLang="zh-CN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776288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质疑之声</a:t>
            </a:r>
          </a:p>
        </p:txBody>
      </p:sp>
      <p:sp>
        <p:nvSpPr>
          <p:cNvPr id="75781" name="AutoShape 5"/>
          <p:cNvSpPr>
            <a:spLocks noChangeArrowheads="1"/>
          </p:cNvSpPr>
          <p:nvPr/>
        </p:nvSpPr>
        <p:spPr bwMode="auto">
          <a:xfrm>
            <a:off x="1143000" y="2214563"/>
            <a:ext cx="6553200" cy="2643187"/>
          </a:xfrm>
          <a:prstGeom prst="horizontalScroll">
            <a:avLst>
              <a:gd name="adj" fmla="val 12500"/>
            </a:avLst>
          </a:prstGeom>
          <a:solidFill>
            <a:srgbClr val="FFCCCC"/>
          </a:solidFill>
          <a:ln w="9525">
            <a:solidFill>
              <a:srgbClr val="CC330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、小伙伴们对待朋友的行为。</a:t>
            </a:r>
            <a:endParaRPr kumimoji="1"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（怂恿、抛弃）</a:t>
            </a:r>
            <a:endParaRPr kumimoji="1"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kumimoji="1"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、“我”明知自己身体弱，还无视父母的告诫，冒险爬悬崖的行为。</a:t>
            </a:r>
          </a:p>
        </p:txBody>
      </p:sp>
    </p:spTree>
    <p:extLst>
      <p:ext uri="{BB962C8B-B14F-4D97-AF65-F5344CB8AC3E}">
        <p14:creationId xmlns:p14="http://schemas.microsoft.com/office/powerpoint/2010/main" val="67191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  <p:bldP spid="75781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157255784</TotalTime>
  <Pages>0</Pages>
  <Words>848</Words>
  <Characters>0</Characters>
  <Application>Microsoft Office PowerPoint</Application>
  <DocSecurity>0</DocSecurity>
  <PresentationFormat>全屏显示(4:3)</PresentationFormat>
  <Lines>0</Lines>
  <Paragraphs>113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等线</vt:lpstr>
      <vt:lpstr>黑体</vt:lpstr>
      <vt:lpstr>华文隶书</vt:lpstr>
      <vt:lpstr>楷体</vt:lpstr>
      <vt:lpstr>宋体</vt:lpstr>
      <vt:lpstr>Arial</vt:lpstr>
      <vt:lpstr>Calibri</vt:lpstr>
      <vt:lpstr>Comic Sans MS</vt:lpstr>
      <vt:lpstr>Times New Roman</vt:lpstr>
      <vt:lpstr>Wingdings</vt:lpstr>
      <vt:lpstr>Office 主题</vt:lpstr>
      <vt:lpstr>Crayons</vt:lpstr>
      <vt:lpstr>Office 主题​​</vt:lpstr>
      <vt:lpstr>1_Office 主题​​</vt:lpstr>
      <vt:lpstr>PowerPoint 演示文稿</vt:lpstr>
      <vt:lpstr>PowerPoint 演示文稿</vt:lpstr>
      <vt:lpstr>PowerPoint 演示文稿</vt:lpstr>
      <vt:lpstr>作者简介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从“我”的经历中，你得到了怎样的启示？</vt:lpstr>
      <vt:lpstr>质疑之声</vt:lpstr>
    </vt:vector>
  </TitlesOfParts>
  <Company>Lenovo (Beijing) Limited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0038315</dc:creator>
  <cp:lastModifiedBy>mengnannan</cp:lastModifiedBy>
  <cp:revision>193</cp:revision>
  <cp:lastPrinted>1899-12-30T00:00:00Z</cp:lastPrinted>
  <dcterms:created xsi:type="dcterms:W3CDTF">2012-03-19T21:33:00Z</dcterms:created>
  <dcterms:modified xsi:type="dcterms:W3CDTF">2021-11-24T14:51:08Z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2052-8.1.0.3089</vt:lpwstr>
  </property>
</Properties>
</file>