
<file path=[Content_Types].xml><?xml version="1.0" encoding="utf-8"?>
<Types xmlns="http://schemas.openxmlformats.org/package/2006/content-types">
  <Default Extension="jpeg" ContentType="image/jpeg"/>
  <Default Extension="png" ContentType="image/png"/>
  <Default Extension="tiff" ContentType="image/tif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handoutMasterIdLst>
    <p:handoutMasterId r:id="rId105"/>
  </p:handoutMasterIdLst>
  <p:sldIdLst>
    <p:sldId id="961" r:id="rId3"/>
    <p:sldId id="533" r:id="rId4"/>
    <p:sldId id="958" r:id="rId6"/>
    <p:sldId id="963" r:id="rId7"/>
    <p:sldId id="836" r:id="rId8"/>
    <p:sldId id="1015" r:id="rId9"/>
    <p:sldId id="1016" r:id="rId10"/>
    <p:sldId id="315" r:id="rId11"/>
    <p:sldId id="749" r:id="rId12"/>
    <p:sldId id="878" r:id="rId13"/>
    <p:sldId id="879" r:id="rId14"/>
    <p:sldId id="995" r:id="rId15"/>
    <p:sldId id="881" r:id="rId16"/>
    <p:sldId id="618" r:id="rId17"/>
    <p:sldId id="753" r:id="rId18"/>
    <p:sldId id="842" r:id="rId19"/>
    <p:sldId id="1019" r:id="rId20"/>
    <p:sldId id="882" r:id="rId21"/>
    <p:sldId id="1017" r:id="rId22"/>
    <p:sldId id="883" r:id="rId23"/>
    <p:sldId id="1105" r:id="rId24"/>
    <p:sldId id="885" r:id="rId25"/>
    <p:sldId id="889" r:id="rId26"/>
    <p:sldId id="1240" r:id="rId27"/>
    <p:sldId id="886" r:id="rId28"/>
    <p:sldId id="982" r:id="rId29"/>
    <p:sldId id="1021" r:id="rId30"/>
    <p:sldId id="892" r:id="rId31"/>
    <p:sldId id="893" r:id="rId32"/>
    <p:sldId id="894" r:id="rId33"/>
    <p:sldId id="1103" r:id="rId34"/>
    <p:sldId id="1106" r:id="rId35"/>
    <p:sldId id="1023" r:id="rId36"/>
    <p:sldId id="1025" r:id="rId37"/>
    <p:sldId id="1022" r:id="rId38"/>
    <p:sldId id="1026" r:id="rId39"/>
    <p:sldId id="1104" r:id="rId40"/>
    <p:sldId id="1024" r:id="rId41"/>
    <p:sldId id="902" r:id="rId42"/>
    <p:sldId id="1181" r:id="rId43"/>
    <p:sldId id="1182" r:id="rId44"/>
    <p:sldId id="907" r:id="rId45"/>
    <p:sldId id="908" r:id="rId46"/>
    <p:sldId id="910" r:id="rId47"/>
    <p:sldId id="1027" r:id="rId48"/>
    <p:sldId id="1004" r:id="rId49"/>
    <p:sldId id="914" r:id="rId50"/>
    <p:sldId id="1029" r:id="rId51"/>
    <p:sldId id="913" r:id="rId52"/>
    <p:sldId id="1101" r:id="rId53"/>
    <p:sldId id="1102" r:id="rId54"/>
    <p:sldId id="1099" r:id="rId55"/>
    <p:sldId id="1315" r:id="rId56"/>
    <p:sldId id="1316" r:id="rId57"/>
    <p:sldId id="1363" r:id="rId58"/>
    <p:sldId id="1100" r:id="rId59"/>
    <p:sldId id="1028" r:id="rId60"/>
    <p:sldId id="923" r:id="rId61"/>
    <p:sldId id="1032" r:id="rId62"/>
    <p:sldId id="1030" r:id="rId63"/>
    <p:sldId id="1031" r:id="rId64"/>
    <p:sldId id="924" r:id="rId65"/>
    <p:sldId id="657" r:id="rId66"/>
    <p:sldId id="817" r:id="rId67"/>
    <p:sldId id="926" r:id="rId68"/>
    <p:sldId id="927" r:id="rId69"/>
    <p:sldId id="866" r:id="rId70"/>
    <p:sldId id="928" r:id="rId71"/>
    <p:sldId id="985" r:id="rId72"/>
    <p:sldId id="930" r:id="rId73"/>
    <p:sldId id="931" r:id="rId74"/>
    <p:sldId id="1008" r:id="rId75"/>
    <p:sldId id="1033" r:id="rId76"/>
    <p:sldId id="1034" r:id="rId77"/>
    <p:sldId id="1035" r:id="rId78"/>
    <p:sldId id="934" r:id="rId79"/>
    <p:sldId id="935" r:id="rId80"/>
    <p:sldId id="946" r:id="rId81"/>
    <p:sldId id="936" r:id="rId82"/>
    <p:sldId id="945" r:id="rId83"/>
    <p:sldId id="937" r:id="rId84"/>
    <p:sldId id="1036" r:id="rId85"/>
    <p:sldId id="938" r:id="rId86"/>
    <p:sldId id="510" r:id="rId87"/>
    <p:sldId id="690" r:id="rId88"/>
    <p:sldId id="827" r:id="rId89"/>
    <p:sldId id="695" r:id="rId90"/>
    <p:sldId id="1037" r:id="rId91"/>
    <p:sldId id="697" r:id="rId92"/>
    <p:sldId id="700" r:id="rId93"/>
    <p:sldId id="702" r:id="rId94"/>
    <p:sldId id="704" r:id="rId95"/>
    <p:sldId id="706" r:id="rId96"/>
    <p:sldId id="830" r:id="rId97"/>
    <p:sldId id="710" r:id="rId98"/>
    <p:sldId id="712" r:id="rId99"/>
    <p:sldId id="952" r:id="rId100"/>
    <p:sldId id="953" r:id="rId101"/>
    <p:sldId id="954" r:id="rId102"/>
    <p:sldId id="955" r:id="rId103"/>
    <p:sldId id="441" r:id="rId104"/>
  </p:sldIdLst>
  <p:sldSz cx="12190095" cy="6859270"/>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33CC"/>
    <a:srgbClr val="0000FF"/>
    <a:srgbClr val="00CCFF"/>
    <a:srgbClr val="0066FF"/>
    <a:srgbClr val="00CC00"/>
    <a:srgbClr val="CC00FF"/>
    <a:srgbClr val="99FF99"/>
    <a:srgbClr val="6600F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102" autoAdjust="0"/>
    <p:restoredTop sz="92254" autoAdjust="0"/>
  </p:normalViewPr>
  <p:slideViewPr>
    <p:cSldViewPr>
      <p:cViewPr>
        <p:scale>
          <a:sx n="75" d="100"/>
          <a:sy n="75" d="100"/>
        </p:scale>
        <p:origin x="-1109" y="-346"/>
      </p:cViewPr>
      <p:guideLst>
        <p:guide orient="horz" pos="2177"/>
        <p:guide pos="384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6" d="100"/>
          <a:sy n="86" d="100"/>
        </p:scale>
        <p:origin x="-3846" y="-84"/>
      </p:cViewPr>
      <p:guideLst>
        <p:guide orient="horz" pos="2903"/>
        <p:guide pos="2160"/>
      </p:guideLst>
    </p:cSldViewPr>
  </p:notes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slide" Target="slides/slide96.xml"/><Relationship Id="rId98" Type="http://schemas.openxmlformats.org/officeDocument/2006/relationships/slide" Target="slides/slide95.xml"/><Relationship Id="rId97" Type="http://schemas.openxmlformats.org/officeDocument/2006/relationships/slide" Target="slides/slide94.xml"/><Relationship Id="rId96" Type="http://schemas.openxmlformats.org/officeDocument/2006/relationships/slide" Target="slides/slide93.xml"/><Relationship Id="rId95" Type="http://schemas.openxmlformats.org/officeDocument/2006/relationships/slide" Target="slides/slide92.xml"/><Relationship Id="rId94" Type="http://schemas.openxmlformats.org/officeDocument/2006/relationships/slide" Target="slides/slide91.xml"/><Relationship Id="rId93" Type="http://schemas.openxmlformats.org/officeDocument/2006/relationships/slide" Target="slides/slide90.xml"/><Relationship Id="rId92" Type="http://schemas.openxmlformats.org/officeDocument/2006/relationships/slide" Target="slides/slide89.xml"/><Relationship Id="rId91" Type="http://schemas.openxmlformats.org/officeDocument/2006/relationships/slide" Target="slides/slide88.xml"/><Relationship Id="rId90" Type="http://schemas.openxmlformats.org/officeDocument/2006/relationships/slide" Target="slides/slide87.xml"/><Relationship Id="rId9" Type="http://schemas.openxmlformats.org/officeDocument/2006/relationships/slide" Target="slides/slide6.xml"/><Relationship Id="rId89" Type="http://schemas.openxmlformats.org/officeDocument/2006/relationships/slide" Target="slides/slide86.xml"/><Relationship Id="rId88" Type="http://schemas.openxmlformats.org/officeDocument/2006/relationships/slide" Target="slides/slide85.xml"/><Relationship Id="rId87" Type="http://schemas.openxmlformats.org/officeDocument/2006/relationships/slide" Target="slides/slide84.xml"/><Relationship Id="rId86" Type="http://schemas.openxmlformats.org/officeDocument/2006/relationships/slide" Target="slides/slide83.xml"/><Relationship Id="rId85" Type="http://schemas.openxmlformats.org/officeDocument/2006/relationships/slide" Target="slides/slide82.xml"/><Relationship Id="rId84" Type="http://schemas.openxmlformats.org/officeDocument/2006/relationships/slide" Target="slides/slide81.xml"/><Relationship Id="rId83" Type="http://schemas.openxmlformats.org/officeDocument/2006/relationships/slide" Target="slides/slide80.xml"/><Relationship Id="rId82" Type="http://schemas.openxmlformats.org/officeDocument/2006/relationships/slide" Target="slides/slide79.xml"/><Relationship Id="rId81" Type="http://schemas.openxmlformats.org/officeDocument/2006/relationships/slide" Target="slides/slide78.xml"/><Relationship Id="rId80" Type="http://schemas.openxmlformats.org/officeDocument/2006/relationships/slide" Target="slides/slide77.xml"/><Relationship Id="rId8" Type="http://schemas.openxmlformats.org/officeDocument/2006/relationships/slide" Target="slides/slide5.xml"/><Relationship Id="rId79" Type="http://schemas.openxmlformats.org/officeDocument/2006/relationships/slide" Target="slides/slide76.xml"/><Relationship Id="rId78" Type="http://schemas.openxmlformats.org/officeDocument/2006/relationships/slide" Target="slides/slide75.xml"/><Relationship Id="rId77" Type="http://schemas.openxmlformats.org/officeDocument/2006/relationships/slide" Target="slides/slide74.xml"/><Relationship Id="rId76" Type="http://schemas.openxmlformats.org/officeDocument/2006/relationships/slide" Target="slides/slide73.xml"/><Relationship Id="rId75" Type="http://schemas.openxmlformats.org/officeDocument/2006/relationships/slide" Target="slides/slide72.xml"/><Relationship Id="rId74" Type="http://schemas.openxmlformats.org/officeDocument/2006/relationships/slide" Target="slides/slide71.xml"/><Relationship Id="rId73" Type="http://schemas.openxmlformats.org/officeDocument/2006/relationships/slide" Target="slides/slide70.xml"/><Relationship Id="rId72" Type="http://schemas.openxmlformats.org/officeDocument/2006/relationships/slide" Target="slides/slide69.xml"/><Relationship Id="rId71" Type="http://schemas.openxmlformats.org/officeDocument/2006/relationships/slide" Target="slides/slide68.xml"/><Relationship Id="rId70" Type="http://schemas.openxmlformats.org/officeDocument/2006/relationships/slide" Target="slides/slide67.xml"/><Relationship Id="rId7" Type="http://schemas.openxmlformats.org/officeDocument/2006/relationships/slide" Target="slides/slide4.xml"/><Relationship Id="rId69" Type="http://schemas.openxmlformats.org/officeDocument/2006/relationships/slide" Target="slides/slide66.xml"/><Relationship Id="rId68" Type="http://schemas.openxmlformats.org/officeDocument/2006/relationships/slide" Target="slides/slide65.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notesMaster" Target="notesMasters/notesMaster1.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8" Type="http://schemas.openxmlformats.org/officeDocument/2006/relationships/tableStyles" Target="tableStyles.xml"/><Relationship Id="rId107" Type="http://schemas.openxmlformats.org/officeDocument/2006/relationships/viewProps" Target="viewProps.xml"/><Relationship Id="rId106" Type="http://schemas.openxmlformats.org/officeDocument/2006/relationships/presProps" Target="presProps.xml"/><Relationship Id="rId105" Type="http://schemas.openxmlformats.org/officeDocument/2006/relationships/handoutMaster" Target="handoutMasters/handoutMaster1.xml"/><Relationship Id="rId104" Type="http://schemas.openxmlformats.org/officeDocument/2006/relationships/slide" Target="slides/slide101.xml"/><Relationship Id="rId103" Type="http://schemas.openxmlformats.org/officeDocument/2006/relationships/slide" Target="slides/slide100.xml"/><Relationship Id="rId102" Type="http://schemas.openxmlformats.org/officeDocument/2006/relationships/slide" Target="slides/slide99.xml"/><Relationship Id="rId101" Type="http://schemas.openxmlformats.org/officeDocument/2006/relationships/slide" Target="slides/slide98.xml"/><Relationship Id="rId100" Type="http://schemas.openxmlformats.org/officeDocument/2006/relationships/slide" Target="slides/slide97.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3_两栏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2_两栏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showMasterSp="0" userDrawn="1">
  <p:cSld name="8_两栏内容">
    <p:spTree>
      <p:nvGrpSpPr>
        <p:cNvPr id="1" name=""/>
        <p:cNvGrpSpPr/>
        <p:nvPr/>
      </p:nvGrpSpPr>
      <p:grpSpPr>
        <a:xfrm>
          <a:off x="0" y="0"/>
          <a:ext cx="0" cy="0"/>
          <a:chOff x="0" y="0"/>
          <a:chExt cx="0" cy="0"/>
        </a:xfrm>
      </p:grpSpPr>
      <p:sp>
        <p:nvSpPr>
          <p:cNvPr id="2" name="AutoShape 46"/>
          <p:cNvSpPr>
            <a:spLocks noChangeArrowheads="1"/>
          </p:cNvSpPr>
          <p:nvPr userDrawn="1"/>
        </p:nvSpPr>
        <p:spPr bwMode="gray">
          <a:xfrm>
            <a:off x="-370369" y="10718"/>
            <a:ext cx="12880358" cy="616092"/>
          </a:xfrm>
          <a:prstGeom prst="roundRect">
            <a:avLst>
              <a:gd name="adj" fmla="val 50000"/>
            </a:avLst>
          </a:prstGeom>
          <a:gradFill rotWithShape="1">
            <a:gsLst>
              <a:gs pos="0">
                <a:srgbClr val="F8F8F8"/>
              </a:gs>
              <a:gs pos="100000">
                <a:srgbClr val="F8F8F8">
                  <a:gamma/>
                  <a:shade val="76471"/>
                  <a:invGamma/>
                </a:srgbClr>
              </a:gs>
            </a:gsLst>
            <a:lin ang="5400000" scaled="1"/>
          </a:gradFill>
          <a:ln w="19050">
            <a:solidFill>
              <a:srgbClr val="C0C0C0"/>
            </a:solidFill>
            <a:round/>
          </a:ln>
          <a:effectLst>
            <a:outerShdw dist="53882" dir="2700000" algn="ctr" rotWithShape="0">
              <a:srgbClr val="292929">
                <a:alpha val="50000"/>
              </a:srgbClr>
            </a:outerShdw>
          </a:effectLst>
        </p:spPr>
        <p:txBody>
          <a:bodyPr wrap="none" lIns="121898" tIns="60948" rIns="121898" bIns="60948" anchor="ctr"/>
          <a:lstStyle/>
          <a:p>
            <a:pPr algn="ctr">
              <a:defRPr/>
            </a:pPr>
            <a:endParaRPr lang="zh-CN" altLang="en-US" sz="2400" b="1">
              <a:solidFill>
                <a:schemeClr val="tx1"/>
              </a:solidFill>
              <a:latin typeface="Times New Roman" panose="02020603050405020304" pitchFamily="18" charset="0"/>
              <a:cs typeface="Times New Roman" panose="02020603050405020304" pitchFamily="18" charset="0"/>
            </a:endParaRPr>
          </a:p>
        </p:txBody>
      </p:sp>
      <p:graphicFrame>
        <p:nvGraphicFramePr>
          <p:cNvPr id="3" name="表格 2"/>
          <p:cNvGraphicFramePr>
            <a:graphicFrameLocks noGrp="1"/>
          </p:cNvGraphicFramePr>
          <p:nvPr userDrawn="1"/>
        </p:nvGraphicFramePr>
        <p:xfrm>
          <a:off x="201223" y="43238"/>
          <a:ext cx="11653880" cy="519643"/>
        </p:xfrm>
        <a:graphic>
          <a:graphicData uri="http://schemas.openxmlformats.org/drawingml/2006/table">
            <a:tbl>
              <a:tblPr firstRow="1" bandRow="1">
                <a:tableStyleId>{5C22544A-7EE6-4342-B048-85BDC9FD1C3A}</a:tableStyleId>
              </a:tblPr>
              <a:tblGrid>
                <a:gridCol w="832420"/>
                <a:gridCol w="832420"/>
                <a:gridCol w="832420"/>
                <a:gridCol w="832420"/>
                <a:gridCol w="832420"/>
                <a:gridCol w="832420"/>
                <a:gridCol w="832420"/>
                <a:gridCol w="832420"/>
                <a:gridCol w="832420"/>
                <a:gridCol w="832420"/>
                <a:gridCol w="832420"/>
                <a:gridCol w="832420"/>
                <a:gridCol w="832420"/>
                <a:gridCol w="832420"/>
              </a:tblGrid>
              <a:tr h="519643">
                <a:tc>
                  <a:txBody>
                    <a:bodyPr/>
                    <a:lstStyle/>
                    <a:p>
                      <a:pPr>
                        <a:lnSpc>
                          <a:spcPct val="50000"/>
                        </a:lnSpc>
                      </a:pPr>
                      <a:endParaRPr lang="zh-CN" altLang="en-US" sz="1900" baseline="0" dirty="0"/>
                    </a:p>
                  </a:txBody>
                  <a:tcPr marL="121904" marR="121904" marT="60974" marB="60974">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showMasterSp="0" userDrawn="1">
  <p:cSld name="5_两栏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showMasterSp="0" userDrawn="1">
  <p:cSld name="7_两栏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userDrawn="1">
  <p:cSld name="5_标题幻灯片">
    <p:bg>
      <p:bgPr>
        <a:solidFill>
          <a:srgbClr val="F3EFE5"/>
        </a:solidFill>
        <a:effectLst/>
      </p:bgPr>
    </p:bg>
    <p:spTree>
      <p:nvGrpSpPr>
        <p:cNvPr id="1" name=""/>
        <p:cNvGrpSpPr/>
        <p:nvPr/>
      </p:nvGrpSpPr>
      <p:grpSpPr>
        <a:xfrm>
          <a:off x="0" y="0"/>
          <a:ext cx="0" cy="0"/>
          <a:chOff x="0" y="0"/>
          <a:chExt cx="0" cy="0"/>
        </a:xfrm>
      </p:grpSpPr>
      <p:sp>
        <p:nvSpPr>
          <p:cNvPr id="16" name="矩形 15"/>
          <p:cNvSpPr/>
          <p:nvPr userDrawn="1"/>
        </p:nvSpPr>
        <p:spPr>
          <a:xfrm>
            <a:off x="0" y="2122088"/>
            <a:ext cx="12190413" cy="24601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3600"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0"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iming>
    <p:tnLst>
      <p:par>
        <p:cTn id="1" dur="indefinite" restart="never" nodeType="tmRoot"/>
      </p:par>
    </p:tnLst>
  </p:timing>
  <p:txStyles>
    <p:titleStyle>
      <a:lvl1pPr algn="ctr" defTabSz="1218565"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slideLayout" Target="../slideLayouts/slideLayout9.xml"/><Relationship Id="rId7" Type="http://schemas.openxmlformats.org/officeDocument/2006/relationships/slide" Target="slide76.xml"/><Relationship Id="rId6" Type="http://schemas.openxmlformats.org/officeDocument/2006/relationships/slide" Target="slide42.xml"/><Relationship Id="rId5" Type="http://schemas.openxmlformats.org/officeDocument/2006/relationships/slide" Target="slide84.xml"/><Relationship Id="rId4" Type="http://schemas.openxmlformats.org/officeDocument/2006/relationships/slide" Target="slide63.xml"/><Relationship Id="rId3" Type="http://schemas.openxmlformats.org/officeDocument/2006/relationships/slide" Target="slide22.xml"/><Relationship Id="rId2" Type="http://schemas.openxmlformats.org/officeDocument/2006/relationships/slide" Target="slide8.xml"/><Relationship Id="rId1" Type="http://schemas.openxmlformats.org/officeDocument/2006/relationships/slide" Target="slide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3.xml"/><Relationship Id="rId3" Type="http://schemas.openxmlformats.org/officeDocument/2006/relationships/slide" Target="slide4.xml"/><Relationship Id="rId2" Type="http://schemas.openxmlformats.org/officeDocument/2006/relationships/image" Target="../media/image3.png"/><Relationship Id="rId1"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slide" Target="slide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slide" Target="slide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 Target="slide4.xml"/><Relationship Id="rId1" Type="http://schemas.openxmlformats.org/officeDocument/2006/relationships/slide" Target="slide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png"/><Relationship Id="rId1" Type="http://schemas.openxmlformats.org/officeDocument/2006/relationships/image" Target="../media/image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 Target="slide30.xml"/><Relationship Id="rId1" Type="http://schemas.openxmlformats.org/officeDocument/2006/relationships/image" Target="../media/image1.tif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slide" Target="slide3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slide" Target="slide3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 Target="slide4.xml"/><Relationship Id="rId1" Type="http://schemas.openxmlformats.org/officeDocument/2006/relationships/slide" Target="slide39.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slide" Target="slide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slide" Target="slide5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slide" Target="slide6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slide" Target="slide4.xm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slide" Target="slide6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slide" Target="slide6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slide" Target="slide7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slide" Target="slide4.xml"/><Relationship Id="rId1" Type="http://schemas.openxmlformats.org/officeDocument/2006/relationships/slide" Target="slide75.xml"/></Relationships>
</file>

<file path=ppt/slides/_rels/slide7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slide" Target="slide4.xml"/></Relationships>
</file>

<file path=ppt/slides/_rels/slide7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pn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slide" Target="slide83.xml"/><Relationship Id="rId2" Type="http://schemas.openxmlformats.org/officeDocument/2006/relationships/slide" Target="slide81.xml"/><Relationship Id="rId1" Type="http://schemas.openxmlformats.org/officeDocument/2006/relationships/slide" Target="slide80.xml"/></Relationships>
</file>

<file path=ppt/slides/_rels/slide8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slide" Target="slide82.xml"/><Relationship Id="rId3" Type="http://schemas.openxmlformats.org/officeDocument/2006/relationships/slide" Target="slide83.xml"/><Relationship Id="rId2" Type="http://schemas.openxmlformats.org/officeDocument/2006/relationships/slide" Target="slide81.xml"/><Relationship Id="rId1" Type="http://schemas.openxmlformats.org/officeDocument/2006/relationships/slide" Target="slide80.xml"/></Relationships>
</file>

<file path=ppt/slides/_rels/slide8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slide" Target="slide83.xml"/><Relationship Id="rId2" Type="http://schemas.openxmlformats.org/officeDocument/2006/relationships/slide" Target="slide81.xml"/><Relationship Id="rId1" Type="http://schemas.openxmlformats.org/officeDocument/2006/relationships/slide" Target="slide80.xml"/></Relationships>
</file>

<file path=ppt/slides/_rels/slide83.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slide" Target="slide4.xml"/><Relationship Id="rId3" Type="http://schemas.openxmlformats.org/officeDocument/2006/relationships/slide" Target="slide83.xml"/><Relationship Id="rId2" Type="http://schemas.openxmlformats.org/officeDocument/2006/relationships/slide" Target="slide81.xml"/><Relationship Id="rId1" Type="http://schemas.openxmlformats.org/officeDocument/2006/relationships/slide" Target="slide80.xml"/></Relationships>
</file>

<file path=ppt/slides/_rels/slide84.xml.rels><?xml version="1.0" encoding="UTF-8" standalone="yes"?>
<Relationships xmlns="http://schemas.openxmlformats.org/package/2006/relationships"><Relationship Id="rId9" Type="http://schemas.openxmlformats.org/officeDocument/2006/relationships/slide" Target="slide93.xml"/><Relationship Id="rId8" Type="http://schemas.openxmlformats.org/officeDocument/2006/relationships/slide" Target="slide92.xml"/><Relationship Id="rId7" Type="http://schemas.openxmlformats.org/officeDocument/2006/relationships/slide" Target="slide91.xml"/><Relationship Id="rId6" Type="http://schemas.openxmlformats.org/officeDocument/2006/relationships/slide" Target="slide90.xml"/><Relationship Id="rId5" Type="http://schemas.openxmlformats.org/officeDocument/2006/relationships/slide" Target="slide89.xml"/><Relationship Id="rId4" Type="http://schemas.openxmlformats.org/officeDocument/2006/relationships/slide" Target="slide87.xml"/><Relationship Id="rId3" Type="http://schemas.openxmlformats.org/officeDocument/2006/relationships/slide" Target="slide86.xml"/><Relationship Id="rId2" Type="http://schemas.openxmlformats.org/officeDocument/2006/relationships/slide" Target="slide85.xml"/><Relationship Id="rId15" Type="http://schemas.openxmlformats.org/officeDocument/2006/relationships/slideLayout" Target="../slideLayouts/slideLayout1.xml"/><Relationship Id="rId14" Type="http://schemas.openxmlformats.org/officeDocument/2006/relationships/slide" Target="slide99.xml"/><Relationship Id="rId13" Type="http://schemas.openxmlformats.org/officeDocument/2006/relationships/slide" Target="slide97.xml"/><Relationship Id="rId12" Type="http://schemas.openxmlformats.org/officeDocument/2006/relationships/slide" Target="slide96.xml"/><Relationship Id="rId11" Type="http://schemas.openxmlformats.org/officeDocument/2006/relationships/slide" Target="slide95.xml"/><Relationship Id="rId10" Type="http://schemas.openxmlformats.org/officeDocument/2006/relationships/slide" Target="slide94.xml"/><Relationship Id="rId1" Type="http://schemas.openxmlformats.org/officeDocument/2006/relationships/slide" Target="slide84.xml"/></Relationships>
</file>

<file path=ppt/slides/_rels/slide85.xml.rels><?xml version="1.0" encoding="UTF-8" standalone="yes"?>
<Relationships xmlns="http://schemas.openxmlformats.org/package/2006/relationships"><Relationship Id="rId9" Type="http://schemas.openxmlformats.org/officeDocument/2006/relationships/slide" Target="slide93.xml"/><Relationship Id="rId8" Type="http://schemas.openxmlformats.org/officeDocument/2006/relationships/slide" Target="slide92.xml"/><Relationship Id="rId7" Type="http://schemas.openxmlformats.org/officeDocument/2006/relationships/slide" Target="slide91.xml"/><Relationship Id="rId6" Type="http://schemas.openxmlformats.org/officeDocument/2006/relationships/slide" Target="slide90.xml"/><Relationship Id="rId5" Type="http://schemas.openxmlformats.org/officeDocument/2006/relationships/slide" Target="slide89.xml"/><Relationship Id="rId4" Type="http://schemas.openxmlformats.org/officeDocument/2006/relationships/slide" Target="slide87.xml"/><Relationship Id="rId3" Type="http://schemas.openxmlformats.org/officeDocument/2006/relationships/slide" Target="slide86.xml"/><Relationship Id="rId2" Type="http://schemas.openxmlformats.org/officeDocument/2006/relationships/slide" Target="slide85.xml"/><Relationship Id="rId15" Type="http://schemas.openxmlformats.org/officeDocument/2006/relationships/slideLayout" Target="../slideLayouts/slideLayout1.xml"/><Relationship Id="rId14" Type="http://schemas.openxmlformats.org/officeDocument/2006/relationships/slide" Target="slide99.xml"/><Relationship Id="rId13" Type="http://schemas.openxmlformats.org/officeDocument/2006/relationships/slide" Target="slide97.xml"/><Relationship Id="rId12" Type="http://schemas.openxmlformats.org/officeDocument/2006/relationships/slide" Target="slide96.xml"/><Relationship Id="rId11" Type="http://schemas.openxmlformats.org/officeDocument/2006/relationships/slide" Target="slide95.xml"/><Relationship Id="rId10" Type="http://schemas.openxmlformats.org/officeDocument/2006/relationships/slide" Target="slide94.xml"/><Relationship Id="rId1" Type="http://schemas.openxmlformats.org/officeDocument/2006/relationships/slide" Target="slide84.xml"/></Relationships>
</file>

<file path=ppt/slides/_rels/slide86.xml.rels><?xml version="1.0" encoding="UTF-8" standalone="yes"?>
<Relationships xmlns="http://schemas.openxmlformats.org/package/2006/relationships"><Relationship Id="rId9" Type="http://schemas.openxmlformats.org/officeDocument/2006/relationships/slide" Target="slide93.xml"/><Relationship Id="rId8" Type="http://schemas.openxmlformats.org/officeDocument/2006/relationships/slide" Target="slide92.xml"/><Relationship Id="rId7" Type="http://schemas.openxmlformats.org/officeDocument/2006/relationships/slide" Target="slide91.xml"/><Relationship Id="rId6" Type="http://schemas.openxmlformats.org/officeDocument/2006/relationships/slide" Target="slide90.xml"/><Relationship Id="rId5" Type="http://schemas.openxmlformats.org/officeDocument/2006/relationships/slide" Target="slide89.xml"/><Relationship Id="rId4" Type="http://schemas.openxmlformats.org/officeDocument/2006/relationships/slide" Target="slide87.xml"/><Relationship Id="rId3" Type="http://schemas.openxmlformats.org/officeDocument/2006/relationships/slide" Target="slide86.xml"/><Relationship Id="rId2" Type="http://schemas.openxmlformats.org/officeDocument/2006/relationships/slide" Target="slide85.xml"/><Relationship Id="rId15" Type="http://schemas.openxmlformats.org/officeDocument/2006/relationships/slideLayout" Target="../slideLayouts/slideLayout1.xml"/><Relationship Id="rId14" Type="http://schemas.openxmlformats.org/officeDocument/2006/relationships/slide" Target="slide99.xml"/><Relationship Id="rId13" Type="http://schemas.openxmlformats.org/officeDocument/2006/relationships/slide" Target="slide97.xml"/><Relationship Id="rId12" Type="http://schemas.openxmlformats.org/officeDocument/2006/relationships/slide" Target="slide96.xml"/><Relationship Id="rId11" Type="http://schemas.openxmlformats.org/officeDocument/2006/relationships/slide" Target="slide95.xml"/><Relationship Id="rId10" Type="http://schemas.openxmlformats.org/officeDocument/2006/relationships/slide" Target="slide94.xml"/><Relationship Id="rId1" Type="http://schemas.openxmlformats.org/officeDocument/2006/relationships/slide" Target="slide84.xml"/></Relationships>
</file>

<file path=ppt/slides/_rels/slide87.xml.rels><?xml version="1.0" encoding="UTF-8" standalone="yes"?>
<Relationships xmlns="http://schemas.openxmlformats.org/package/2006/relationships"><Relationship Id="rId9" Type="http://schemas.openxmlformats.org/officeDocument/2006/relationships/slide" Target="slide93.xml"/><Relationship Id="rId8" Type="http://schemas.openxmlformats.org/officeDocument/2006/relationships/slide" Target="slide92.xml"/><Relationship Id="rId7" Type="http://schemas.openxmlformats.org/officeDocument/2006/relationships/slide" Target="slide91.xml"/><Relationship Id="rId6" Type="http://schemas.openxmlformats.org/officeDocument/2006/relationships/slide" Target="slide90.xml"/><Relationship Id="rId5" Type="http://schemas.openxmlformats.org/officeDocument/2006/relationships/slide" Target="slide89.xml"/><Relationship Id="rId4" Type="http://schemas.openxmlformats.org/officeDocument/2006/relationships/slide" Target="slide87.xml"/><Relationship Id="rId3" Type="http://schemas.openxmlformats.org/officeDocument/2006/relationships/slide" Target="slide86.xml"/><Relationship Id="rId2" Type="http://schemas.openxmlformats.org/officeDocument/2006/relationships/slide" Target="slide85.xml"/><Relationship Id="rId16" Type="http://schemas.openxmlformats.org/officeDocument/2006/relationships/slideLayout" Target="../slideLayouts/slideLayout1.xml"/><Relationship Id="rId15" Type="http://schemas.openxmlformats.org/officeDocument/2006/relationships/slide" Target="slide88.xml"/><Relationship Id="rId14" Type="http://schemas.openxmlformats.org/officeDocument/2006/relationships/slide" Target="slide99.xml"/><Relationship Id="rId13" Type="http://schemas.openxmlformats.org/officeDocument/2006/relationships/slide" Target="slide97.xml"/><Relationship Id="rId12" Type="http://schemas.openxmlformats.org/officeDocument/2006/relationships/slide" Target="slide96.xml"/><Relationship Id="rId11" Type="http://schemas.openxmlformats.org/officeDocument/2006/relationships/slide" Target="slide95.xml"/><Relationship Id="rId10" Type="http://schemas.openxmlformats.org/officeDocument/2006/relationships/slide" Target="slide94.xml"/><Relationship Id="rId1" Type="http://schemas.openxmlformats.org/officeDocument/2006/relationships/slide" Target="slide84.xml"/></Relationships>
</file>

<file path=ppt/slides/_rels/slide88.xml.rels><?xml version="1.0" encoding="UTF-8" standalone="yes"?>
<Relationships xmlns="http://schemas.openxmlformats.org/package/2006/relationships"><Relationship Id="rId9" Type="http://schemas.openxmlformats.org/officeDocument/2006/relationships/slide" Target="slide93.xml"/><Relationship Id="rId8" Type="http://schemas.openxmlformats.org/officeDocument/2006/relationships/slide" Target="slide92.xml"/><Relationship Id="rId7" Type="http://schemas.openxmlformats.org/officeDocument/2006/relationships/slide" Target="slide91.xml"/><Relationship Id="rId6" Type="http://schemas.openxmlformats.org/officeDocument/2006/relationships/slide" Target="slide90.xml"/><Relationship Id="rId5" Type="http://schemas.openxmlformats.org/officeDocument/2006/relationships/slide" Target="slide89.xml"/><Relationship Id="rId4" Type="http://schemas.openxmlformats.org/officeDocument/2006/relationships/slide" Target="slide87.xml"/><Relationship Id="rId3" Type="http://schemas.openxmlformats.org/officeDocument/2006/relationships/slide" Target="slide86.xml"/><Relationship Id="rId2" Type="http://schemas.openxmlformats.org/officeDocument/2006/relationships/slide" Target="slide85.xml"/><Relationship Id="rId15" Type="http://schemas.openxmlformats.org/officeDocument/2006/relationships/slideLayout" Target="../slideLayouts/slideLayout1.xml"/><Relationship Id="rId14" Type="http://schemas.openxmlformats.org/officeDocument/2006/relationships/slide" Target="slide99.xml"/><Relationship Id="rId13" Type="http://schemas.openxmlformats.org/officeDocument/2006/relationships/slide" Target="slide97.xml"/><Relationship Id="rId12" Type="http://schemas.openxmlformats.org/officeDocument/2006/relationships/slide" Target="slide96.xml"/><Relationship Id="rId11" Type="http://schemas.openxmlformats.org/officeDocument/2006/relationships/slide" Target="slide95.xml"/><Relationship Id="rId10" Type="http://schemas.openxmlformats.org/officeDocument/2006/relationships/slide" Target="slide94.xml"/><Relationship Id="rId1" Type="http://schemas.openxmlformats.org/officeDocument/2006/relationships/slide" Target="slide84.xml"/></Relationships>
</file>

<file path=ppt/slides/_rels/slide89.xml.rels><?xml version="1.0" encoding="UTF-8" standalone="yes"?>
<Relationships xmlns="http://schemas.openxmlformats.org/package/2006/relationships"><Relationship Id="rId9" Type="http://schemas.openxmlformats.org/officeDocument/2006/relationships/slide" Target="slide93.xml"/><Relationship Id="rId8" Type="http://schemas.openxmlformats.org/officeDocument/2006/relationships/slide" Target="slide92.xml"/><Relationship Id="rId7" Type="http://schemas.openxmlformats.org/officeDocument/2006/relationships/slide" Target="slide91.xml"/><Relationship Id="rId6" Type="http://schemas.openxmlformats.org/officeDocument/2006/relationships/slide" Target="slide90.xml"/><Relationship Id="rId5" Type="http://schemas.openxmlformats.org/officeDocument/2006/relationships/slide" Target="slide89.xml"/><Relationship Id="rId4" Type="http://schemas.openxmlformats.org/officeDocument/2006/relationships/slide" Target="slide87.xml"/><Relationship Id="rId3" Type="http://schemas.openxmlformats.org/officeDocument/2006/relationships/slide" Target="slide86.xml"/><Relationship Id="rId2" Type="http://schemas.openxmlformats.org/officeDocument/2006/relationships/slide" Target="slide85.xml"/><Relationship Id="rId15" Type="http://schemas.openxmlformats.org/officeDocument/2006/relationships/slideLayout" Target="../slideLayouts/slideLayout1.xml"/><Relationship Id="rId14" Type="http://schemas.openxmlformats.org/officeDocument/2006/relationships/slide" Target="slide99.xml"/><Relationship Id="rId13" Type="http://schemas.openxmlformats.org/officeDocument/2006/relationships/slide" Target="slide97.xml"/><Relationship Id="rId12" Type="http://schemas.openxmlformats.org/officeDocument/2006/relationships/slide" Target="slide96.xml"/><Relationship Id="rId11" Type="http://schemas.openxmlformats.org/officeDocument/2006/relationships/slide" Target="slide95.xml"/><Relationship Id="rId10" Type="http://schemas.openxmlformats.org/officeDocument/2006/relationships/slide" Target="slide94.xml"/><Relationship Id="rId1" Type="http://schemas.openxmlformats.org/officeDocument/2006/relationships/slide" Target="slide84.xml"/></Relationships>
</file>

<file path=ppt/slides/_rels/slide90.xml.rels><?xml version="1.0" encoding="UTF-8" standalone="yes"?>
<Relationships xmlns="http://schemas.openxmlformats.org/package/2006/relationships"><Relationship Id="rId9" Type="http://schemas.openxmlformats.org/officeDocument/2006/relationships/slide" Target="slide93.xml"/><Relationship Id="rId8" Type="http://schemas.openxmlformats.org/officeDocument/2006/relationships/slide" Target="slide92.xml"/><Relationship Id="rId7" Type="http://schemas.openxmlformats.org/officeDocument/2006/relationships/slide" Target="slide91.xml"/><Relationship Id="rId6" Type="http://schemas.openxmlformats.org/officeDocument/2006/relationships/slide" Target="slide90.xml"/><Relationship Id="rId5" Type="http://schemas.openxmlformats.org/officeDocument/2006/relationships/slide" Target="slide89.xml"/><Relationship Id="rId4" Type="http://schemas.openxmlformats.org/officeDocument/2006/relationships/slide" Target="slide87.xml"/><Relationship Id="rId3" Type="http://schemas.openxmlformats.org/officeDocument/2006/relationships/slide" Target="slide86.xml"/><Relationship Id="rId2" Type="http://schemas.openxmlformats.org/officeDocument/2006/relationships/slide" Target="slide85.xml"/><Relationship Id="rId15" Type="http://schemas.openxmlformats.org/officeDocument/2006/relationships/slideLayout" Target="../slideLayouts/slideLayout1.xml"/><Relationship Id="rId14" Type="http://schemas.openxmlformats.org/officeDocument/2006/relationships/slide" Target="slide99.xml"/><Relationship Id="rId13" Type="http://schemas.openxmlformats.org/officeDocument/2006/relationships/slide" Target="slide97.xml"/><Relationship Id="rId12" Type="http://schemas.openxmlformats.org/officeDocument/2006/relationships/slide" Target="slide96.xml"/><Relationship Id="rId11" Type="http://schemas.openxmlformats.org/officeDocument/2006/relationships/slide" Target="slide95.xml"/><Relationship Id="rId10" Type="http://schemas.openxmlformats.org/officeDocument/2006/relationships/slide" Target="slide94.xml"/><Relationship Id="rId1" Type="http://schemas.openxmlformats.org/officeDocument/2006/relationships/slide" Target="slide84.xml"/></Relationships>
</file>

<file path=ppt/slides/_rels/slide91.xml.rels><?xml version="1.0" encoding="UTF-8" standalone="yes"?>
<Relationships xmlns="http://schemas.openxmlformats.org/package/2006/relationships"><Relationship Id="rId9" Type="http://schemas.openxmlformats.org/officeDocument/2006/relationships/slide" Target="slide93.xml"/><Relationship Id="rId8" Type="http://schemas.openxmlformats.org/officeDocument/2006/relationships/slide" Target="slide92.xml"/><Relationship Id="rId7" Type="http://schemas.openxmlformats.org/officeDocument/2006/relationships/slide" Target="slide91.xml"/><Relationship Id="rId6" Type="http://schemas.openxmlformats.org/officeDocument/2006/relationships/slide" Target="slide90.xml"/><Relationship Id="rId5" Type="http://schemas.openxmlformats.org/officeDocument/2006/relationships/slide" Target="slide89.xml"/><Relationship Id="rId4" Type="http://schemas.openxmlformats.org/officeDocument/2006/relationships/slide" Target="slide87.xml"/><Relationship Id="rId3" Type="http://schemas.openxmlformats.org/officeDocument/2006/relationships/slide" Target="slide86.xml"/><Relationship Id="rId2" Type="http://schemas.openxmlformats.org/officeDocument/2006/relationships/slide" Target="slide85.xml"/><Relationship Id="rId15" Type="http://schemas.openxmlformats.org/officeDocument/2006/relationships/slideLayout" Target="../slideLayouts/slideLayout1.xml"/><Relationship Id="rId14" Type="http://schemas.openxmlformats.org/officeDocument/2006/relationships/slide" Target="slide99.xml"/><Relationship Id="rId13" Type="http://schemas.openxmlformats.org/officeDocument/2006/relationships/slide" Target="slide97.xml"/><Relationship Id="rId12" Type="http://schemas.openxmlformats.org/officeDocument/2006/relationships/slide" Target="slide96.xml"/><Relationship Id="rId11" Type="http://schemas.openxmlformats.org/officeDocument/2006/relationships/slide" Target="slide95.xml"/><Relationship Id="rId10" Type="http://schemas.openxmlformats.org/officeDocument/2006/relationships/slide" Target="slide94.xml"/><Relationship Id="rId1" Type="http://schemas.openxmlformats.org/officeDocument/2006/relationships/slide" Target="slide84.xml"/></Relationships>
</file>

<file path=ppt/slides/_rels/slide92.xml.rels><?xml version="1.0" encoding="UTF-8" standalone="yes"?>
<Relationships xmlns="http://schemas.openxmlformats.org/package/2006/relationships"><Relationship Id="rId9" Type="http://schemas.openxmlformats.org/officeDocument/2006/relationships/slide" Target="slide93.xml"/><Relationship Id="rId8" Type="http://schemas.openxmlformats.org/officeDocument/2006/relationships/slide" Target="slide92.xml"/><Relationship Id="rId7" Type="http://schemas.openxmlformats.org/officeDocument/2006/relationships/slide" Target="slide91.xml"/><Relationship Id="rId6" Type="http://schemas.openxmlformats.org/officeDocument/2006/relationships/slide" Target="slide90.xml"/><Relationship Id="rId5" Type="http://schemas.openxmlformats.org/officeDocument/2006/relationships/slide" Target="slide89.xml"/><Relationship Id="rId4" Type="http://schemas.openxmlformats.org/officeDocument/2006/relationships/slide" Target="slide87.xml"/><Relationship Id="rId3" Type="http://schemas.openxmlformats.org/officeDocument/2006/relationships/slide" Target="slide86.xml"/><Relationship Id="rId2" Type="http://schemas.openxmlformats.org/officeDocument/2006/relationships/slide" Target="slide85.xml"/><Relationship Id="rId15" Type="http://schemas.openxmlformats.org/officeDocument/2006/relationships/slideLayout" Target="../slideLayouts/slideLayout1.xml"/><Relationship Id="rId14" Type="http://schemas.openxmlformats.org/officeDocument/2006/relationships/slide" Target="slide99.xml"/><Relationship Id="rId13" Type="http://schemas.openxmlformats.org/officeDocument/2006/relationships/slide" Target="slide97.xml"/><Relationship Id="rId12" Type="http://schemas.openxmlformats.org/officeDocument/2006/relationships/slide" Target="slide96.xml"/><Relationship Id="rId11" Type="http://schemas.openxmlformats.org/officeDocument/2006/relationships/slide" Target="slide95.xml"/><Relationship Id="rId10" Type="http://schemas.openxmlformats.org/officeDocument/2006/relationships/slide" Target="slide94.xml"/><Relationship Id="rId1" Type="http://schemas.openxmlformats.org/officeDocument/2006/relationships/slide" Target="slide84.xml"/></Relationships>
</file>

<file path=ppt/slides/_rels/slide93.xml.rels><?xml version="1.0" encoding="UTF-8" standalone="yes"?>
<Relationships xmlns="http://schemas.openxmlformats.org/package/2006/relationships"><Relationship Id="rId9" Type="http://schemas.openxmlformats.org/officeDocument/2006/relationships/slide" Target="slide93.xml"/><Relationship Id="rId8" Type="http://schemas.openxmlformats.org/officeDocument/2006/relationships/slide" Target="slide92.xml"/><Relationship Id="rId7" Type="http://schemas.openxmlformats.org/officeDocument/2006/relationships/slide" Target="slide91.xml"/><Relationship Id="rId6" Type="http://schemas.openxmlformats.org/officeDocument/2006/relationships/slide" Target="slide90.xml"/><Relationship Id="rId5" Type="http://schemas.openxmlformats.org/officeDocument/2006/relationships/slide" Target="slide89.xml"/><Relationship Id="rId4" Type="http://schemas.openxmlformats.org/officeDocument/2006/relationships/slide" Target="slide87.xml"/><Relationship Id="rId3" Type="http://schemas.openxmlformats.org/officeDocument/2006/relationships/slide" Target="slide86.xml"/><Relationship Id="rId2" Type="http://schemas.openxmlformats.org/officeDocument/2006/relationships/slide" Target="slide85.xml"/><Relationship Id="rId15" Type="http://schemas.openxmlformats.org/officeDocument/2006/relationships/slideLayout" Target="../slideLayouts/slideLayout1.xml"/><Relationship Id="rId14" Type="http://schemas.openxmlformats.org/officeDocument/2006/relationships/slide" Target="slide99.xml"/><Relationship Id="rId13" Type="http://schemas.openxmlformats.org/officeDocument/2006/relationships/slide" Target="slide97.xml"/><Relationship Id="rId12" Type="http://schemas.openxmlformats.org/officeDocument/2006/relationships/slide" Target="slide96.xml"/><Relationship Id="rId11" Type="http://schemas.openxmlformats.org/officeDocument/2006/relationships/slide" Target="slide95.xml"/><Relationship Id="rId10" Type="http://schemas.openxmlformats.org/officeDocument/2006/relationships/slide" Target="slide94.xml"/><Relationship Id="rId1" Type="http://schemas.openxmlformats.org/officeDocument/2006/relationships/slide" Target="slide84.xml"/></Relationships>
</file>

<file path=ppt/slides/_rels/slide94.xml.rels><?xml version="1.0" encoding="UTF-8" standalone="yes"?>
<Relationships xmlns="http://schemas.openxmlformats.org/package/2006/relationships"><Relationship Id="rId9" Type="http://schemas.openxmlformats.org/officeDocument/2006/relationships/slide" Target="slide93.xml"/><Relationship Id="rId8" Type="http://schemas.openxmlformats.org/officeDocument/2006/relationships/slide" Target="slide92.xml"/><Relationship Id="rId7" Type="http://schemas.openxmlformats.org/officeDocument/2006/relationships/slide" Target="slide91.xml"/><Relationship Id="rId6" Type="http://schemas.openxmlformats.org/officeDocument/2006/relationships/slide" Target="slide90.xml"/><Relationship Id="rId5" Type="http://schemas.openxmlformats.org/officeDocument/2006/relationships/slide" Target="slide89.xml"/><Relationship Id="rId4" Type="http://schemas.openxmlformats.org/officeDocument/2006/relationships/slide" Target="slide87.xml"/><Relationship Id="rId3" Type="http://schemas.openxmlformats.org/officeDocument/2006/relationships/slide" Target="slide86.xml"/><Relationship Id="rId2" Type="http://schemas.openxmlformats.org/officeDocument/2006/relationships/slide" Target="slide85.xml"/><Relationship Id="rId15" Type="http://schemas.openxmlformats.org/officeDocument/2006/relationships/slideLayout" Target="../slideLayouts/slideLayout1.xml"/><Relationship Id="rId14" Type="http://schemas.openxmlformats.org/officeDocument/2006/relationships/slide" Target="slide99.xml"/><Relationship Id="rId13" Type="http://schemas.openxmlformats.org/officeDocument/2006/relationships/slide" Target="slide97.xml"/><Relationship Id="rId12" Type="http://schemas.openxmlformats.org/officeDocument/2006/relationships/slide" Target="slide96.xml"/><Relationship Id="rId11" Type="http://schemas.openxmlformats.org/officeDocument/2006/relationships/slide" Target="slide95.xml"/><Relationship Id="rId10" Type="http://schemas.openxmlformats.org/officeDocument/2006/relationships/slide" Target="slide94.xml"/><Relationship Id="rId1" Type="http://schemas.openxmlformats.org/officeDocument/2006/relationships/slide" Target="slide84.xml"/></Relationships>
</file>

<file path=ppt/slides/_rels/slide95.xml.rels><?xml version="1.0" encoding="UTF-8" standalone="yes"?>
<Relationships xmlns="http://schemas.openxmlformats.org/package/2006/relationships"><Relationship Id="rId9" Type="http://schemas.openxmlformats.org/officeDocument/2006/relationships/slide" Target="slide93.xml"/><Relationship Id="rId8" Type="http://schemas.openxmlformats.org/officeDocument/2006/relationships/slide" Target="slide92.xml"/><Relationship Id="rId7" Type="http://schemas.openxmlformats.org/officeDocument/2006/relationships/slide" Target="slide91.xml"/><Relationship Id="rId6" Type="http://schemas.openxmlformats.org/officeDocument/2006/relationships/slide" Target="slide90.xml"/><Relationship Id="rId5" Type="http://schemas.openxmlformats.org/officeDocument/2006/relationships/slide" Target="slide89.xml"/><Relationship Id="rId4" Type="http://schemas.openxmlformats.org/officeDocument/2006/relationships/slide" Target="slide87.xml"/><Relationship Id="rId3" Type="http://schemas.openxmlformats.org/officeDocument/2006/relationships/slide" Target="slide86.xml"/><Relationship Id="rId2" Type="http://schemas.openxmlformats.org/officeDocument/2006/relationships/slide" Target="slide85.xml"/><Relationship Id="rId15" Type="http://schemas.openxmlformats.org/officeDocument/2006/relationships/slideLayout" Target="../slideLayouts/slideLayout1.xml"/><Relationship Id="rId14" Type="http://schemas.openxmlformats.org/officeDocument/2006/relationships/slide" Target="slide99.xml"/><Relationship Id="rId13" Type="http://schemas.openxmlformats.org/officeDocument/2006/relationships/slide" Target="slide97.xml"/><Relationship Id="rId12" Type="http://schemas.openxmlformats.org/officeDocument/2006/relationships/slide" Target="slide96.xml"/><Relationship Id="rId11" Type="http://schemas.openxmlformats.org/officeDocument/2006/relationships/slide" Target="slide95.xml"/><Relationship Id="rId10" Type="http://schemas.openxmlformats.org/officeDocument/2006/relationships/slide" Target="slide94.xml"/><Relationship Id="rId1" Type="http://schemas.openxmlformats.org/officeDocument/2006/relationships/slide" Target="slide84.xml"/></Relationships>
</file>

<file path=ppt/slides/_rels/slide96.xml.rels><?xml version="1.0" encoding="UTF-8" standalone="yes"?>
<Relationships xmlns="http://schemas.openxmlformats.org/package/2006/relationships"><Relationship Id="rId9" Type="http://schemas.openxmlformats.org/officeDocument/2006/relationships/slide" Target="slide93.xml"/><Relationship Id="rId8" Type="http://schemas.openxmlformats.org/officeDocument/2006/relationships/slide" Target="slide92.xml"/><Relationship Id="rId7" Type="http://schemas.openxmlformats.org/officeDocument/2006/relationships/slide" Target="slide91.xml"/><Relationship Id="rId6" Type="http://schemas.openxmlformats.org/officeDocument/2006/relationships/slide" Target="slide90.xml"/><Relationship Id="rId5" Type="http://schemas.openxmlformats.org/officeDocument/2006/relationships/slide" Target="slide89.xml"/><Relationship Id="rId4" Type="http://schemas.openxmlformats.org/officeDocument/2006/relationships/slide" Target="slide87.xml"/><Relationship Id="rId3" Type="http://schemas.openxmlformats.org/officeDocument/2006/relationships/slide" Target="slide86.xml"/><Relationship Id="rId2" Type="http://schemas.openxmlformats.org/officeDocument/2006/relationships/slide" Target="slide85.xml"/><Relationship Id="rId15" Type="http://schemas.openxmlformats.org/officeDocument/2006/relationships/slideLayout" Target="../slideLayouts/slideLayout1.xml"/><Relationship Id="rId14" Type="http://schemas.openxmlformats.org/officeDocument/2006/relationships/slide" Target="slide99.xml"/><Relationship Id="rId13" Type="http://schemas.openxmlformats.org/officeDocument/2006/relationships/slide" Target="slide97.xml"/><Relationship Id="rId12" Type="http://schemas.openxmlformats.org/officeDocument/2006/relationships/slide" Target="slide96.xml"/><Relationship Id="rId11" Type="http://schemas.openxmlformats.org/officeDocument/2006/relationships/slide" Target="slide95.xml"/><Relationship Id="rId10" Type="http://schemas.openxmlformats.org/officeDocument/2006/relationships/slide" Target="slide94.xml"/><Relationship Id="rId1" Type="http://schemas.openxmlformats.org/officeDocument/2006/relationships/slide" Target="slide84.xml"/></Relationships>
</file>

<file path=ppt/slides/_rels/slide97.xml.rels><?xml version="1.0" encoding="UTF-8" standalone="yes"?>
<Relationships xmlns="http://schemas.openxmlformats.org/package/2006/relationships"><Relationship Id="rId9" Type="http://schemas.openxmlformats.org/officeDocument/2006/relationships/slide" Target="slide93.xml"/><Relationship Id="rId8" Type="http://schemas.openxmlformats.org/officeDocument/2006/relationships/slide" Target="slide92.xml"/><Relationship Id="rId7" Type="http://schemas.openxmlformats.org/officeDocument/2006/relationships/slide" Target="slide91.xml"/><Relationship Id="rId6" Type="http://schemas.openxmlformats.org/officeDocument/2006/relationships/slide" Target="slide90.xml"/><Relationship Id="rId5" Type="http://schemas.openxmlformats.org/officeDocument/2006/relationships/slide" Target="slide89.xml"/><Relationship Id="rId4" Type="http://schemas.openxmlformats.org/officeDocument/2006/relationships/slide" Target="slide87.xml"/><Relationship Id="rId3" Type="http://schemas.openxmlformats.org/officeDocument/2006/relationships/slide" Target="slide86.xml"/><Relationship Id="rId2" Type="http://schemas.openxmlformats.org/officeDocument/2006/relationships/slide" Target="slide85.xml"/><Relationship Id="rId15" Type="http://schemas.openxmlformats.org/officeDocument/2006/relationships/slideLayout" Target="../slideLayouts/slideLayout1.xml"/><Relationship Id="rId14" Type="http://schemas.openxmlformats.org/officeDocument/2006/relationships/slide" Target="slide99.xml"/><Relationship Id="rId13" Type="http://schemas.openxmlformats.org/officeDocument/2006/relationships/slide" Target="slide97.xml"/><Relationship Id="rId12" Type="http://schemas.openxmlformats.org/officeDocument/2006/relationships/slide" Target="slide96.xml"/><Relationship Id="rId11" Type="http://schemas.openxmlformats.org/officeDocument/2006/relationships/slide" Target="slide95.xml"/><Relationship Id="rId10" Type="http://schemas.openxmlformats.org/officeDocument/2006/relationships/slide" Target="slide94.xml"/><Relationship Id="rId1" Type="http://schemas.openxmlformats.org/officeDocument/2006/relationships/slide" Target="slide84.xml"/></Relationships>
</file>

<file path=ppt/slides/_rels/slide98.xml.rels><?xml version="1.0" encoding="UTF-8" standalone="yes"?>
<Relationships xmlns="http://schemas.openxmlformats.org/package/2006/relationships"><Relationship Id="rId9" Type="http://schemas.openxmlformats.org/officeDocument/2006/relationships/slide" Target="slide93.xml"/><Relationship Id="rId8" Type="http://schemas.openxmlformats.org/officeDocument/2006/relationships/slide" Target="slide92.xml"/><Relationship Id="rId7" Type="http://schemas.openxmlformats.org/officeDocument/2006/relationships/slide" Target="slide91.xml"/><Relationship Id="rId6" Type="http://schemas.openxmlformats.org/officeDocument/2006/relationships/slide" Target="slide90.xml"/><Relationship Id="rId5" Type="http://schemas.openxmlformats.org/officeDocument/2006/relationships/slide" Target="slide89.xml"/><Relationship Id="rId4" Type="http://schemas.openxmlformats.org/officeDocument/2006/relationships/slide" Target="slide87.xml"/><Relationship Id="rId3" Type="http://schemas.openxmlformats.org/officeDocument/2006/relationships/slide" Target="slide86.xml"/><Relationship Id="rId2" Type="http://schemas.openxmlformats.org/officeDocument/2006/relationships/slide" Target="slide85.xml"/><Relationship Id="rId15" Type="http://schemas.openxmlformats.org/officeDocument/2006/relationships/slideLayout" Target="../slideLayouts/slideLayout1.xml"/><Relationship Id="rId14" Type="http://schemas.openxmlformats.org/officeDocument/2006/relationships/slide" Target="slide99.xml"/><Relationship Id="rId13" Type="http://schemas.openxmlformats.org/officeDocument/2006/relationships/slide" Target="slide97.xml"/><Relationship Id="rId12" Type="http://schemas.openxmlformats.org/officeDocument/2006/relationships/slide" Target="slide96.xml"/><Relationship Id="rId11" Type="http://schemas.openxmlformats.org/officeDocument/2006/relationships/slide" Target="slide95.xml"/><Relationship Id="rId10" Type="http://schemas.openxmlformats.org/officeDocument/2006/relationships/slide" Target="slide94.xml"/><Relationship Id="rId1" Type="http://schemas.openxmlformats.org/officeDocument/2006/relationships/slide" Target="slide84.xml"/></Relationships>
</file>

<file path=ppt/slides/_rels/slide99.xml.rels><?xml version="1.0" encoding="UTF-8" standalone="yes"?>
<Relationships xmlns="http://schemas.openxmlformats.org/package/2006/relationships"><Relationship Id="rId9" Type="http://schemas.openxmlformats.org/officeDocument/2006/relationships/slide" Target="slide93.xml"/><Relationship Id="rId8" Type="http://schemas.openxmlformats.org/officeDocument/2006/relationships/slide" Target="slide92.xml"/><Relationship Id="rId7" Type="http://schemas.openxmlformats.org/officeDocument/2006/relationships/slide" Target="slide91.xml"/><Relationship Id="rId6" Type="http://schemas.openxmlformats.org/officeDocument/2006/relationships/slide" Target="slide90.xml"/><Relationship Id="rId5" Type="http://schemas.openxmlformats.org/officeDocument/2006/relationships/slide" Target="slide89.xml"/><Relationship Id="rId4" Type="http://schemas.openxmlformats.org/officeDocument/2006/relationships/slide" Target="slide87.xml"/><Relationship Id="rId3" Type="http://schemas.openxmlformats.org/officeDocument/2006/relationships/slide" Target="slide86.xml"/><Relationship Id="rId2" Type="http://schemas.openxmlformats.org/officeDocument/2006/relationships/slide" Target="slide85.xml"/><Relationship Id="rId15" Type="http://schemas.openxmlformats.org/officeDocument/2006/relationships/slideLayout" Target="../slideLayouts/slideLayout1.xml"/><Relationship Id="rId14" Type="http://schemas.openxmlformats.org/officeDocument/2006/relationships/slide" Target="slide99.xml"/><Relationship Id="rId13" Type="http://schemas.openxmlformats.org/officeDocument/2006/relationships/slide" Target="slide97.xml"/><Relationship Id="rId12" Type="http://schemas.openxmlformats.org/officeDocument/2006/relationships/slide" Target="slide96.xml"/><Relationship Id="rId11" Type="http://schemas.openxmlformats.org/officeDocument/2006/relationships/slide" Target="slide95.xml"/><Relationship Id="rId10" Type="http://schemas.openxmlformats.org/officeDocument/2006/relationships/slide" Target="slide94.xml"/><Relationship Id="rId1" Type="http://schemas.openxmlformats.org/officeDocument/2006/relationships/slide" Target="slide84.xml"/></Relationships>
</file>

<file path=ppt/slides/_rels/slide100.xml.rels><?xml version="1.0" encoding="UTF-8" standalone="yes"?>
<Relationships xmlns="http://schemas.openxmlformats.org/package/2006/relationships"><Relationship Id="rId9" Type="http://schemas.openxmlformats.org/officeDocument/2006/relationships/slide" Target="slide93.xml"/><Relationship Id="rId8" Type="http://schemas.openxmlformats.org/officeDocument/2006/relationships/slide" Target="slide92.xml"/><Relationship Id="rId7" Type="http://schemas.openxmlformats.org/officeDocument/2006/relationships/slide" Target="slide91.xml"/><Relationship Id="rId6" Type="http://schemas.openxmlformats.org/officeDocument/2006/relationships/slide" Target="slide90.xml"/><Relationship Id="rId5" Type="http://schemas.openxmlformats.org/officeDocument/2006/relationships/slide" Target="slide89.xml"/><Relationship Id="rId4" Type="http://schemas.openxmlformats.org/officeDocument/2006/relationships/slide" Target="slide87.xml"/><Relationship Id="rId3" Type="http://schemas.openxmlformats.org/officeDocument/2006/relationships/slide" Target="slide86.xml"/><Relationship Id="rId2" Type="http://schemas.openxmlformats.org/officeDocument/2006/relationships/slide" Target="slide85.xml"/><Relationship Id="rId16" Type="http://schemas.openxmlformats.org/officeDocument/2006/relationships/slideLayout" Target="../slideLayouts/slideLayout1.xml"/><Relationship Id="rId15" Type="http://schemas.openxmlformats.org/officeDocument/2006/relationships/slide" Target="slide4.xml"/><Relationship Id="rId14" Type="http://schemas.openxmlformats.org/officeDocument/2006/relationships/slide" Target="slide99.xml"/><Relationship Id="rId13" Type="http://schemas.openxmlformats.org/officeDocument/2006/relationships/slide" Target="slide97.xml"/><Relationship Id="rId12" Type="http://schemas.openxmlformats.org/officeDocument/2006/relationships/slide" Target="slide96.xml"/><Relationship Id="rId11" Type="http://schemas.openxmlformats.org/officeDocument/2006/relationships/slide" Target="slide95.xml"/><Relationship Id="rId10" Type="http://schemas.openxmlformats.org/officeDocument/2006/relationships/slide" Target="slide94.xml"/><Relationship Id="rId1" Type="http://schemas.openxmlformats.org/officeDocument/2006/relationships/slide" Target="slide84.xml"/></Relationships>
</file>

<file path=ppt/slides/_rels/slide10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hyperlink" Target="http://www.91taok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862958" y="2184017"/>
            <a:ext cx="7487857" cy="2086723"/>
          </a:xfrm>
          <a:prstGeom prst="rect">
            <a:avLst/>
          </a:prstGeom>
        </p:spPr>
        <p:txBody>
          <a:bodyPr wrap="square" lIns="91438" tIns="45719" rIns="91438" bIns="45719">
            <a:spAutoFit/>
          </a:bodyPr>
          <a:lstStyle/>
          <a:p>
            <a:pPr lvl="0">
              <a:lnSpc>
                <a:spcPct val="120000"/>
              </a:lnSpc>
            </a:pPr>
            <a:r>
              <a:rPr lang="zh-CN" altLang="en-US" sz="4000" b="1" dirty="0" smtClean="0">
                <a:solidFill>
                  <a:prstClr val="white"/>
                </a:solidFill>
                <a:latin typeface="微软雅黑" panose="020B0503020204020204" pitchFamily="34" charset="-122"/>
                <a:ea typeface="微软雅黑" panose="020B0503020204020204" pitchFamily="34" charset="-122"/>
              </a:rPr>
              <a:t>第十九课</a:t>
            </a:r>
            <a:r>
              <a:rPr lang="zh-CN" altLang="en-US" sz="5600" b="1" dirty="0">
                <a:solidFill>
                  <a:prstClr val="white"/>
                </a:solidFill>
                <a:latin typeface="微软雅黑" panose="020B0503020204020204" pitchFamily="34" charset="-122"/>
                <a:ea typeface="微软雅黑" panose="020B0503020204020204" pitchFamily="34" charset="-122"/>
              </a:rPr>
              <a:t>　</a:t>
            </a:r>
            <a:endParaRPr lang="en-US" altLang="zh-CN" sz="5600" b="1" dirty="0">
              <a:solidFill>
                <a:prstClr val="white"/>
              </a:solidFill>
              <a:latin typeface="微软雅黑" panose="020B0503020204020204" pitchFamily="34" charset="-122"/>
              <a:ea typeface="微软雅黑" panose="020B0503020204020204" pitchFamily="34" charset="-122"/>
            </a:endParaRPr>
          </a:p>
          <a:p>
            <a:pPr lvl="0">
              <a:lnSpc>
                <a:spcPct val="120000"/>
              </a:lnSpc>
            </a:pPr>
            <a:r>
              <a:rPr lang="zh-CN" altLang="en-US" sz="5200" b="1" dirty="0" smtClean="0">
                <a:solidFill>
                  <a:prstClr val="white"/>
                </a:solidFill>
                <a:latin typeface="微软雅黑" panose="020B0503020204020204" pitchFamily="34" charset="-122"/>
                <a:ea typeface="微软雅黑" panose="020B0503020204020204" pitchFamily="34" charset="-122"/>
              </a:rPr>
              <a:t>走近国际社会</a:t>
            </a:r>
            <a:endParaRPr lang="zh-CN" altLang="en-US" sz="5200" b="1" dirty="0">
              <a:solidFill>
                <a:prstClr val="white"/>
              </a:solidFill>
              <a:latin typeface="微软雅黑" panose="020B0503020204020204" pitchFamily="34" charset="-122"/>
              <a:ea typeface="微软雅黑" panose="020B0503020204020204" pitchFamily="34" charset="-122"/>
            </a:endParaRPr>
          </a:p>
        </p:txBody>
      </p:sp>
      <p:pic>
        <p:nvPicPr>
          <p:cNvPr id="1026" name="Picture 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25474" y="2133650"/>
            <a:ext cx="3402207"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50"/>
          <p:cNvSpPr txBox="1">
            <a:spLocks noChangeArrowheads="1"/>
          </p:cNvSpPr>
          <p:nvPr/>
        </p:nvSpPr>
        <p:spPr bwMode="auto">
          <a:xfrm>
            <a:off x="530161" y="909514"/>
            <a:ext cx="2324685" cy="886052"/>
          </a:xfrm>
          <a:prstGeom prst="rect">
            <a:avLst/>
          </a:prstGeom>
          <a:noFill/>
          <a:ln>
            <a:noFill/>
          </a:ln>
          <a:effectLst/>
        </p:spPr>
        <p:txBody>
          <a:bodyPr wrap="square" lIns="121898" tIns="60948" rIns="121898" bIns="60948" anchor="ctr">
            <a:spAutoFit/>
          </a:bodyPr>
          <a:lstStyle>
            <a:lvl1pPr algn="l" eaLnBrk="0" hangingPunct="0">
              <a:defRPr sz="2400" b="1">
                <a:solidFill>
                  <a:schemeClr val="tx1"/>
                </a:solidFill>
                <a:latin typeface="Arial" panose="020B0604020202020204" pitchFamily="34" charset="0"/>
                <a:ea typeface="宋体" panose="02010600030101010101" pitchFamily="2" charset="-122"/>
              </a:defRPr>
            </a:lvl1pPr>
            <a:lvl2pPr marL="742950" indent="-285750" algn="l" eaLnBrk="0" hangingPunct="0">
              <a:defRPr sz="2400" b="1">
                <a:solidFill>
                  <a:schemeClr val="tx1"/>
                </a:solidFill>
                <a:latin typeface="Arial" panose="020B0604020202020204" pitchFamily="34" charset="0"/>
                <a:ea typeface="宋体" panose="02010600030101010101" pitchFamily="2" charset="-122"/>
              </a:defRPr>
            </a:lvl2pPr>
            <a:lvl3pPr marL="1143000" indent="-228600" algn="l" eaLnBrk="0" hangingPunct="0">
              <a:defRPr sz="2400" b="1">
                <a:solidFill>
                  <a:schemeClr val="tx1"/>
                </a:solidFill>
                <a:latin typeface="Arial" panose="020B0604020202020204" pitchFamily="34" charset="0"/>
                <a:ea typeface="宋体" panose="02010600030101010101" pitchFamily="2" charset="-122"/>
              </a:defRPr>
            </a:lvl3pPr>
            <a:lvl4pPr marL="1600200" indent="-228600" algn="l" eaLnBrk="0" hangingPunct="0">
              <a:defRPr sz="2400" b="1">
                <a:solidFill>
                  <a:schemeClr val="tx1"/>
                </a:solidFill>
                <a:latin typeface="Arial" panose="020B0604020202020204" pitchFamily="34" charset="0"/>
                <a:ea typeface="宋体" panose="02010600030101010101" pitchFamily="2" charset="-122"/>
              </a:defRPr>
            </a:lvl4pPr>
            <a:lvl5pPr marL="2057400" indent="-228600" algn="l" eaLnBrk="0" hangingPunct="0">
              <a:defRPr sz="24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b="1">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pPr>
            <a:r>
              <a:rPr lang="zh-CN" altLang="en-US" sz="3700" dirty="0" smtClean="0">
                <a:solidFill>
                  <a:schemeClr val="accent6">
                    <a:lumMod val="75000"/>
                  </a:schemeClr>
                </a:solidFill>
                <a:latin typeface="+mj-lt"/>
                <a:ea typeface="+mj-ea"/>
                <a:cs typeface="+mj-cs"/>
              </a:rPr>
              <a:t>考点展示</a:t>
            </a:r>
            <a:endParaRPr lang="zh-CN" altLang="en-US" sz="3700" dirty="0">
              <a:solidFill>
                <a:schemeClr val="accent6">
                  <a:lumMod val="75000"/>
                </a:schemeClr>
              </a:solidFill>
              <a:latin typeface="+mj-lt"/>
              <a:ea typeface="+mj-ea"/>
              <a:cs typeface="+mj-cs"/>
            </a:endParaRPr>
          </a:p>
        </p:txBody>
      </p:sp>
      <p:sp>
        <p:nvSpPr>
          <p:cNvPr id="5" name="Text Box 50"/>
          <p:cNvSpPr txBox="1">
            <a:spLocks noChangeArrowheads="1"/>
          </p:cNvSpPr>
          <p:nvPr/>
        </p:nvSpPr>
        <p:spPr bwMode="auto">
          <a:xfrm>
            <a:off x="574552" y="2277666"/>
            <a:ext cx="10993262" cy="1984430"/>
          </a:xfrm>
          <a:prstGeom prst="rect">
            <a:avLst/>
          </a:prstGeom>
          <a:noFill/>
          <a:ln>
            <a:noFill/>
          </a:ln>
          <a:effectLst/>
        </p:spPr>
        <p:txBody>
          <a:bodyPr wrap="square" lIns="121898" tIns="60948" rIns="121898" bIns="60948" anchor="ctr">
            <a:spAutoFit/>
          </a:bodyPr>
          <a:lstStyle>
            <a:lvl1pPr algn="l" eaLnBrk="0" hangingPunct="0">
              <a:defRPr sz="2400" b="1">
                <a:solidFill>
                  <a:schemeClr val="tx1"/>
                </a:solidFill>
                <a:latin typeface="Arial" panose="020B0604020202020204" pitchFamily="34" charset="0"/>
                <a:ea typeface="宋体" panose="02010600030101010101" pitchFamily="2" charset="-122"/>
              </a:defRPr>
            </a:lvl1pPr>
            <a:lvl2pPr marL="742950" indent="-285750" algn="l" eaLnBrk="0" hangingPunct="0">
              <a:defRPr sz="2400" b="1">
                <a:solidFill>
                  <a:schemeClr val="tx1"/>
                </a:solidFill>
                <a:latin typeface="Arial" panose="020B0604020202020204" pitchFamily="34" charset="0"/>
                <a:ea typeface="宋体" panose="02010600030101010101" pitchFamily="2" charset="-122"/>
              </a:defRPr>
            </a:lvl2pPr>
            <a:lvl3pPr marL="1143000" indent="-228600" algn="l" eaLnBrk="0" hangingPunct="0">
              <a:defRPr sz="2400" b="1">
                <a:solidFill>
                  <a:schemeClr val="tx1"/>
                </a:solidFill>
                <a:latin typeface="Arial" panose="020B0604020202020204" pitchFamily="34" charset="0"/>
                <a:ea typeface="宋体" panose="02010600030101010101" pitchFamily="2" charset="-122"/>
              </a:defRPr>
            </a:lvl3pPr>
            <a:lvl4pPr marL="1600200" indent="-228600" algn="l" eaLnBrk="0" hangingPunct="0">
              <a:defRPr sz="2400" b="1">
                <a:solidFill>
                  <a:schemeClr val="tx1"/>
                </a:solidFill>
                <a:latin typeface="Arial" panose="020B0604020202020204" pitchFamily="34" charset="0"/>
                <a:ea typeface="宋体" panose="02010600030101010101" pitchFamily="2" charset="-122"/>
              </a:defRPr>
            </a:lvl4pPr>
            <a:lvl5pPr marL="2057400" indent="-228600" algn="l" eaLnBrk="0" hangingPunct="0">
              <a:defRPr sz="24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b="1">
                <a:solidFill>
                  <a:schemeClr val="tx1"/>
                </a:solidFill>
                <a:latin typeface="Arial" panose="020B0604020202020204" pitchFamily="34" charset="0"/>
                <a:ea typeface="宋体" panose="02010600030101010101" pitchFamily="2" charset="-122"/>
              </a:defRPr>
            </a:lvl9pPr>
          </a:lstStyle>
          <a:p>
            <a:pPr defTabSz="-635">
              <a:lnSpc>
                <a:spcPct val="150000"/>
              </a:lnSpc>
              <a:spcAft>
                <a:spcPts val="0"/>
              </a:spcAft>
              <a:tabLst>
                <a:tab pos="1890395" algn="l"/>
              </a:tabLst>
            </a:pPr>
            <a:r>
              <a:rPr lang="en-US" altLang="zh-CN" sz="2800" b="0" kern="100" dirty="0">
                <a:latin typeface="Times New Roman" panose="02020603050405020304"/>
                <a:ea typeface="华文细黑" panose="02010600040101010101" charset="-122"/>
                <a:cs typeface="Courier New" panose="02070309020205020404"/>
              </a:rPr>
              <a:t>1.</a:t>
            </a:r>
            <a:r>
              <a:rPr lang="zh-CN" altLang="en-US" sz="2800" b="0" kern="100" dirty="0">
                <a:latin typeface="Times New Roman" panose="02020603050405020304"/>
                <a:ea typeface="华文细黑" panose="02010600040101010101" charset="-122"/>
                <a:cs typeface="Courier New" panose="02070309020205020404"/>
              </a:rPr>
              <a:t>国际社会的成员：主权国家</a:t>
            </a:r>
            <a:r>
              <a:rPr lang="en-US" altLang="zh-CN" sz="2800" b="0" kern="100" dirty="0">
                <a:latin typeface="Times New Roman" panose="02020603050405020304"/>
                <a:ea typeface="华文细黑" panose="02010600040101010101" charset="-122"/>
                <a:cs typeface="Courier New" panose="02070309020205020404"/>
              </a:rPr>
              <a:t>(</a:t>
            </a:r>
            <a:r>
              <a:rPr lang="zh-CN" altLang="en-US" sz="2800" b="0" kern="100" dirty="0">
                <a:latin typeface="Times New Roman" panose="02020603050405020304"/>
                <a:ea typeface="华文细黑" panose="02010600040101010101" charset="-122"/>
                <a:cs typeface="Courier New" panose="02070309020205020404"/>
              </a:rPr>
              <a:t>常考点</a:t>
            </a:r>
            <a:r>
              <a:rPr lang="en-US" altLang="zh-CN" sz="2800" b="0" kern="100" dirty="0">
                <a:latin typeface="Times New Roman" panose="02020603050405020304"/>
                <a:ea typeface="华文细黑" panose="02010600040101010101" charset="-122"/>
                <a:cs typeface="Courier New" panose="02070309020205020404"/>
              </a:rPr>
              <a:t>)</a:t>
            </a:r>
            <a:r>
              <a:rPr lang="zh-CN" altLang="en-US" sz="2800" b="0" kern="100" dirty="0">
                <a:latin typeface="Times New Roman" panose="02020603050405020304"/>
                <a:ea typeface="华文细黑" panose="02010600040101010101" charset="-122"/>
                <a:cs typeface="Courier New" panose="02070309020205020404"/>
              </a:rPr>
              <a:t>；国际组织；联合国</a:t>
            </a:r>
            <a:r>
              <a:rPr lang="en-US" altLang="zh-CN" sz="2800" b="0" kern="100" dirty="0">
                <a:latin typeface="Times New Roman" panose="02020603050405020304"/>
                <a:ea typeface="华文细黑" panose="02010600040101010101" charset="-122"/>
                <a:cs typeface="Courier New" panose="02070309020205020404"/>
              </a:rPr>
              <a:t>(</a:t>
            </a:r>
            <a:r>
              <a:rPr lang="zh-CN" altLang="en-US" sz="2800" b="0" kern="100" dirty="0">
                <a:latin typeface="Times New Roman" panose="02020603050405020304"/>
                <a:ea typeface="华文细黑" panose="02010600040101010101" charset="-122"/>
                <a:cs typeface="Courier New" panose="02070309020205020404"/>
              </a:rPr>
              <a:t>常考点</a:t>
            </a:r>
            <a:r>
              <a:rPr lang="en-US" altLang="zh-CN" sz="2800" b="0" kern="100" dirty="0">
                <a:latin typeface="Times New Roman" panose="02020603050405020304"/>
                <a:ea typeface="华文细黑" panose="02010600040101010101" charset="-122"/>
                <a:cs typeface="Courier New" panose="02070309020205020404"/>
              </a:rPr>
              <a:t>)</a:t>
            </a:r>
            <a:r>
              <a:rPr lang="zh-CN" altLang="en-US" sz="2800" b="0" kern="100" dirty="0">
                <a:latin typeface="Times New Roman" panose="02020603050405020304"/>
                <a:ea typeface="华文细黑" panose="02010600040101010101" charset="-122"/>
                <a:cs typeface="Courier New" panose="02070309020205020404"/>
              </a:rPr>
              <a:t>。</a:t>
            </a:r>
            <a:r>
              <a:rPr lang="en-US" altLang="zh-CN" sz="2800" b="0" kern="100" dirty="0">
                <a:latin typeface="Times New Roman" panose="02020603050405020304"/>
                <a:ea typeface="华文细黑" panose="02010600040101010101" charset="-122"/>
                <a:cs typeface="Courier New" panose="02070309020205020404"/>
              </a:rPr>
              <a:t>2.</a:t>
            </a:r>
            <a:r>
              <a:rPr lang="zh-CN" altLang="en-US" sz="2800" b="0" kern="100" dirty="0">
                <a:latin typeface="Times New Roman" panose="02020603050405020304"/>
                <a:ea typeface="华文细黑" panose="02010600040101010101" charset="-122"/>
                <a:cs typeface="Courier New" panose="02070309020205020404"/>
              </a:rPr>
              <a:t>处理国际关系的决定性因素：国际关系及其决定性因素</a:t>
            </a:r>
            <a:r>
              <a:rPr lang="en-US" altLang="zh-CN" sz="2800" b="0" kern="100" dirty="0">
                <a:latin typeface="Times New Roman" panose="02020603050405020304"/>
                <a:ea typeface="华文细黑" panose="02010600040101010101" charset="-122"/>
                <a:cs typeface="Courier New" panose="02070309020205020404"/>
              </a:rPr>
              <a:t>(</a:t>
            </a:r>
            <a:r>
              <a:rPr lang="zh-CN" altLang="en-US" sz="2800" b="0" kern="100" dirty="0">
                <a:latin typeface="Times New Roman" panose="02020603050405020304"/>
                <a:ea typeface="华文细黑" panose="02010600040101010101" charset="-122"/>
                <a:cs typeface="Courier New" panose="02070309020205020404"/>
              </a:rPr>
              <a:t>常考点</a:t>
            </a:r>
            <a:r>
              <a:rPr lang="en-US" altLang="zh-CN" sz="2800" b="0" kern="100" dirty="0">
                <a:latin typeface="Times New Roman" panose="02020603050405020304"/>
                <a:ea typeface="华文细黑" panose="02010600040101010101" charset="-122"/>
                <a:cs typeface="Courier New" panose="02070309020205020404"/>
              </a:rPr>
              <a:t>)</a:t>
            </a:r>
            <a:r>
              <a:rPr lang="zh-CN" altLang="en-US" sz="2800" b="0" kern="100" dirty="0">
                <a:latin typeface="Times New Roman" panose="02020603050405020304"/>
                <a:ea typeface="华文细黑" panose="02010600040101010101" charset="-122"/>
                <a:cs typeface="Courier New" panose="02070309020205020404"/>
              </a:rPr>
              <a:t>；维护我国的国家利益。</a:t>
            </a:r>
            <a:endParaRPr lang="en-US" altLang="zh-CN" sz="2800" b="0" kern="100" dirty="0" smtClean="0">
              <a:latin typeface="Times New Roman" panose="02020603050405020304"/>
              <a:ea typeface="华文细黑" panose="02010600040101010101" charset="-122"/>
              <a:cs typeface="Courier New" panose="02070309020205020404"/>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94606" y="1197546"/>
            <a:ext cx="10743283" cy="3531736"/>
          </a:xfrm>
          <a:prstGeom prst="rect">
            <a:avLst/>
          </a:prstGeom>
        </p:spPr>
        <p:txBody>
          <a:bodyPr>
            <a:spAutoFit/>
          </a:bodyPr>
          <a:lstStyle/>
          <a:p>
            <a:pPr lvl="0" algn="just" defTabSz="-635">
              <a:lnSpc>
                <a:spcPct val="150000"/>
              </a:lnSpc>
              <a:tabLst>
                <a:tab pos="1890395" algn="l"/>
              </a:tabLst>
            </a:pPr>
            <a:r>
              <a:rPr lang="zh-CN" altLang="en-US" sz="3700" b="1" dirty="0" smtClean="0">
                <a:solidFill>
                  <a:srgbClr val="F79646">
                    <a:lumMod val="75000"/>
                  </a:srgbClr>
                </a:solidFill>
                <a:latin typeface="Arial Black" panose="020B0A04020102020204"/>
                <a:ea typeface="微软雅黑" panose="020B0503020204020204" pitchFamily="34" charset="-122"/>
              </a:rPr>
              <a:t>复习点睛</a:t>
            </a:r>
            <a:endParaRPr lang="zh-CN" altLang="en-US" sz="3700" b="1" dirty="0" smtClean="0">
              <a:solidFill>
                <a:srgbClr val="F79646">
                  <a:lumMod val="75000"/>
                </a:srgbClr>
              </a:solidFill>
              <a:latin typeface="Arial Black" panose="020B0A04020102020204"/>
              <a:ea typeface="微软雅黑" panose="020B0503020204020204" pitchFamily="34" charset="-122"/>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一个决定因素：国际关系的决定因素。</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两个作用：国际组织的作用、联合国的作用。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3.</a:t>
            </a:r>
            <a:r>
              <a:rPr lang="zh-CN" altLang="zh-CN" sz="2800" kern="100" dirty="0">
                <a:latin typeface="Times New Roman" panose="02020603050405020304"/>
                <a:ea typeface="华文细黑" panose="02010600040101010101" charset="-122"/>
                <a:cs typeface="Times New Roman" panose="02020603050405020304"/>
              </a:rPr>
              <a:t>三项义务：主权国家的三项义务。</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4.</a:t>
            </a:r>
            <a:r>
              <a:rPr lang="zh-CN" altLang="zh-CN" sz="2800" kern="100" dirty="0">
                <a:latin typeface="Times New Roman" panose="02020603050405020304"/>
                <a:ea typeface="华文细黑" panose="02010600040101010101" charset="-122"/>
                <a:cs typeface="Times New Roman" panose="02020603050405020304"/>
              </a:rPr>
              <a:t>四种权利：主权国家的四种权利。　</a:t>
            </a:r>
            <a:endParaRPr lang="zh-CN" altLang="zh-CN" sz="1050"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直接连接符 27"/>
          <p:cNvCxnSpPr/>
          <p:nvPr/>
        </p:nvCxnSpPr>
        <p:spPr>
          <a:xfrm flipV="1">
            <a:off x="3268311" y="1759551"/>
            <a:ext cx="4555087"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3268311" y="2553129"/>
            <a:ext cx="455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3378689" y="4901696"/>
            <a:ext cx="455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3268311" y="3346707"/>
            <a:ext cx="4554000"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矩形 5">
            <a:hlinkClick r:id="rId1" action="ppaction://hlinksldjump"/>
          </p:cNvPr>
          <p:cNvSpPr/>
          <p:nvPr/>
        </p:nvSpPr>
        <p:spPr>
          <a:xfrm>
            <a:off x="3268311" y="1048414"/>
            <a:ext cx="3490693"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anose="020B0503020204020204" pitchFamily="34" charset="-122"/>
                <a:ea typeface="微软雅黑" panose="020B0503020204020204" pitchFamily="34" charset="-122"/>
              </a:rPr>
              <a:t>主干构建 </a:t>
            </a:r>
            <a:r>
              <a:rPr lang="en-US" altLang="zh-CN" sz="2800" b="1" dirty="0" smtClean="0">
                <a:solidFill>
                  <a:srgbClr val="3114AC"/>
                </a:solidFill>
                <a:latin typeface="微软雅黑" panose="020B0503020204020204" pitchFamily="34" charset="-122"/>
                <a:ea typeface="微软雅黑" panose="020B0503020204020204" pitchFamily="34" charset="-122"/>
              </a:rPr>
              <a:t>·</a:t>
            </a:r>
            <a:r>
              <a:rPr lang="zh-CN" altLang="en-US" sz="2800" b="1" dirty="0" smtClean="0">
                <a:solidFill>
                  <a:srgbClr val="3114AC"/>
                </a:solidFill>
                <a:latin typeface="微软雅黑" panose="020B0503020204020204" pitchFamily="34" charset="-122"/>
                <a:ea typeface="微软雅黑" panose="020B0503020204020204" pitchFamily="34" charset="-122"/>
              </a:rPr>
              <a:t> 精要概览</a:t>
            </a:r>
            <a:endParaRPr lang="zh-CN" altLang="en-US" sz="2800" b="1" dirty="0">
              <a:solidFill>
                <a:srgbClr val="3114AC"/>
              </a:solidFill>
              <a:latin typeface="微软雅黑" panose="020B0503020204020204" pitchFamily="34" charset="-122"/>
              <a:ea typeface="微软雅黑" panose="020B0503020204020204" pitchFamily="34" charset="-122"/>
            </a:endParaRPr>
          </a:p>
        </p:txBody>
      </p:sp>
      <p:sp>
        <p:nvSpPr>
          <p:cNvPr id="14" name="矩形 13">
            <a:hlinkClick r:id="rId2" action="ppaction://hlinksldjump"/>
          </p:cNvPr>
          <p:cNvSpPr/>
          <p:nvPr/>
        </p:nvSpPr>
        <p:spPr>
          <a:xfrm>
            <a:off x="3268311" y="1865143"/>
            <a:ext cx="3118796" cy="628694"/>
          </a:xfrm>
          <a:prstGeom prst="rect">
            <a:avLst/>
          </a:prstGeom>
        </p:spPr>
        <p:txBody>
          <a:bodyPr wrap="none" lIns="121917" tIns="60958" rIns="121917" bIns="60958">
            <a:spAutoFit/>
          </a:bodyPr>
          <a:lstStyle/>
          <a:p>
            <a:pPr lvl="0">
              <a:lnSpc>
                <a:spcPct val="130000"/>
              </a:lnSpc>
            </a:pPr>
            <a:r>
              <a:rPr lang="zh-CN" altLang="en-US" sz="2800" b="1" dirty="0">
                <a:solidFill>
                  <a:srgbClr val="C00000"/>
                </a:solidFill>
                <a:latin typeface="微软雅黑" panose="020B0503020204020204" pitchFamily="34" charset="-122"/>
                <a:ea typeface="微软雅黑" panose="020B0503020204020204" pitchFamily="34" charset="-122"/>
              </a:rPr>
              <a:t>考点一　主权国家</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19" name="矩形 18">
            <a:hlinkClick r:id="rId3" action="ppaction://hlinksldjump"/>
          </p:cNvPr>
          <p:cNvSpPr/>
          <p:nvPr/>
        </p:nvSpPr>
        <p:spPr>
          <a:xfrm>
            <a:off x="3214886" y="2635571"/>
            <a:ext cx="4555087" cy="628694"/>
          </a:xfrm>
          <a:prstGeom prst="rect">
            <a:avLst/>
          </a:prstGeom>
        </p:spPr>
        <p:txBody>
          <a:bodyPr wrap="none" lIns="121917" tIns="60958" rIns="121917" bIns="60958">
            <a:spAutoFit/>
          </a:bodyPr>
          <a:lstStyle/>
          <a:p>
            <a:pPr lvl="0">
              <a:lnSpc>
                <a:spcPct val="130000"/>
              </a:lnSpc>
            </a:pPr>
            <a:r>
              <a:rPr lang="zh-CN" altLang="en-US" sz="2800" b="1" dirty="0">
                <a:solidFill>
                  <a:srgbClr val="C00000"/>
                </a:solidFill>
                <a:latin typeface="微软雅黑" panose="020B0503020204020204" pitchFamily="34" charset="-122"/>
                <a:ea typeface="微软雅黑" panose="020B0503020204020204" pitchFamily="34" charset="-122"/>
              </a:rPr>
              <a:t>考点二　国际组织和联合国</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21" name="矩形 20">
            <a:hlinkClick r:id="rId4" action="ppaction://hlinksldjump"/>
          </p:cNvPr>
          <p:cNvSpPr/>
          <p:nvPr/>
        </p:nvSpPr>
        <p:spPr>
          <a:xfrm>
            <a:off x="3378689" y="4190560"/>
            <a:ext cx="1682506"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anose="020B0503020204020204" pitchFamily="34" charset="-122"/>
                <a:ea typeface="微软雅黑" panose="020B0503020204020204" pitchFamily="34" charset="-122"/>
              </a:rPr>
              <a:t>易错</a:t>
            </a:r>
            <a:r>
              <a:rPr lang="zh-CN" altLang="en-US" sz="2800" b="1" dirty="0">
                <a:solidFill>
                  <a:srgbClr val="3114AC"/>
                </a:solidFill>
                <a:latin typeface="微软雅黑" panose="020B0503020204020204" pitchFamily="34" charset="-122"/>
                <a:ea typeface="微软雅黑" panose="020B0503020204020204" pitchFamily="34" charset="-122"/>
              </a:rPr>
              <a:t>矫正</a:t>
            </a:r>
            <a:endParaRPr lang="zh-CN" altLang="en-US" sz="2800" b="1" dirty="0">
              <a:solidFill>
                <a:srgbClr val="3114AC"/>
              </a:solidFill>
              <a:latin typeface="微软雅黑" panose="020B0503020204020204" pitchFamily="34" charset="-122"/>
              <a:ea typeface="微软雅黑" panose="020B0503020204020204" pitchFamily="34" charset="-122"/>
            </a:endParaRPr>
          </a:p>
        </p:txBody>
      </p:sp>
      <p:sp>
        <p:nvSpPr>
          <p:cNvPr id="17" name="矩形 3"/>
          <p:cNvSpPr>
            <a:spLocks noChangeArrowheads="1"/>
          </p:cNvSpPr>
          <p:nvPr/>
        </p:nvSpPr>
        <p:spPr bwMode="auto">
          <a:xfrm>
            <a:off x="311101" y="282745"/>
            <a:ext cx="4127921" cy="698777"/>
          </a:xfrm>
          <a:prstGeom prst="rect">
            <a:avLst/>
          </a:prstGeom>
          <a:noFill/>
          <a:ln w="9525">
            <a:noFill/>
            <a:prstDash val="dash"/>
            <a:miter lim="800000"/>
          </a:ln>
        </p:spPr>
        <p:txBody>
          <a:bodyPr wrap="square" lIns="121917" tIns="60958" rIns="121917" bIns="60958">
            <a:spAutoFit/>
          </a:bodyPr>
          <a:lstStyle/>
          <a:p>
            <a:pPr indent="609600">
              <a:lnSpc>
                <a:spcPct val="129000"/>
              </a:lnSpc>
              <a:spcAft>
                <a:spcPts val="800"/>
              </a:spcAft>
              <a:defRPr/>
            </a:pPr>
            <a:r>
              <a:rPr lang="zh-CN" altLang="en-US" sz="2900" b="1" dirty="0">
                <a:solidFill>
                  <a:srgbClr val="C00000"/>
                </a:solidFill>
                <a:latin typeface="微软雅黑" panose="020B0503020204020204" pitchFamily="34" charset="-122"/>
                <a:ea typeface="微软雅黑" panose="020B0503020204020204" pitchFamily="34" charset="-122"/>
              </a:rPr>
              <a:t> 栏目索引</a:t>
            </a:r>
            <a:endParaRPr lang="zh-CN" altLang="en-US" sz="2900" b="1" dirty="0">
              <a:solidFill>
                <a:srgbClr val="C00000"/>
              </a:solidFill>
              <a:latin typeface="微软雅黑" panose="020B0503020204020204" pitchFamily="34" charset="-122"/>
              <a:ea typeface="微软雅黑" panose="020B0503020204020204" pitchFamily="34" charset="-122"/>
            </a:endParaRPr>
          </a:p>
        </p:txBody>
      </p:sp>
      <p:sp>
        <p:nvSpPr>
          <p:cNvPr id="25" name="矩形 24"/>
          <p:cNvSpPr/>
          <p:nvPr/>
        </p:nvSpPr>
        <p:spPr>
          <a:xfrm>
            <a:off x="815304" y="89471"/>
            <a:ext cx="172778" cy="103606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cxnSp>
        <p:nvCxnSpPr>
          <p:cNvPr id="26" name="直接连接符 25"/>
          <p:cNvCxnSpPr/>
          <p:nvPr/>
        </p:nvCxnSpPr>
        <p:spPr>
          <a:xfrm flipV="1">
            <a:off x="1025361" y="69176"/>
            <a:ext cx="0" cy="105636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378689" y="6488855"/>
            <a:ext cx="4554000"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矩形 15">
            <a:hlinkClick r:id="rId5" action="ppaction://hlinksldjump"/>
          </p:cNvPr>
          <p:cNvSpPr/>
          <p:nvPr/>
        </p:nvSpPr>
        <p:spPr>
          <a:xfrm>
            <a:off x="3378689" y="5777716"/>
            <a:ext cx="1682506"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anose="020B0503020204020204" pitchFamily="34" charset="-122"/>
                <a:ea typeface="微软雅黑" panose="020B0503020204020204" pitchFamily="34" charset="-122"/>
              </a:rPr>
              <a:t>练出高分</a:t>
            </a:r>
            <a:endParaRPr lang="zh-CN" altLang="en-US" sz="2800" dirty="0">
              <a:solidFill>
                <a:srgbClr val="3114AC"/>
              </a:solidFill>
              <a:latin typeface="微软雅黑" panose="020B0503020204020204" pitchFamily="34" charset="-122"/>
              <a:ea typeface="微软雅黑" panose="020B0503020204020204" pitchFamily="34" charset="-122"/>
            </a:endParaRPr>
          </a:p>
        </p:txBody>
      </p:sp>
      <p:cxnSp>
        <p:nvCxnSpPr>
          <p:cNvPr id="18" name="直接连接符 17"/>
          <p:cNvCxnSpPr/>
          <p:nvPr/>
        </p:nvCxnSpPr>
        <p:spPr>
          <a:xfrm>
            <a:off x="3356269" y="4096543"/>
            <a:ext cx="4599540" cy="0"/>
          </a:xfrm>
          <a:prstGeom prst="line">
            <a:avLst/>
          </a:prstGeom>
        </p:spPr>
        <p:style>
          <a:lnRef idx="1">
            <a:schemeClr val="accent1"/>
          </a:lnRef>
          <a:fillRef idx="0">
            <a:schemeClr val="accent1"/>
          </a:fillRef>
          <a:effectRef idx="0">
            <a:schemeClr val="accent1"/>
          </a:effectRef>
          <a:fontRef idx="minor">
            <a:schemeClr val="tx1"/>
          </a:fontRef>
        </p:style>
      </p:cxnSp>
      <p:sp>
        <p:nvSpPr>
          <p:cNvPr id="20" name="矩形 19">
            <a:hlinkClick r:id="rId6" action="ppaction://hlinksldjump"/>
          </p:cNvPr>
          <p:cNvSpPr/>
          <p:nvPr/>
        </p:nvSpPr>
        <p:spPr>
          <a:xfrm>
            <a:off x="3208845" y="3408557"/>
            <a:ext cx="4914160" cy="628694"/>
          </a:xfrm>
          <a:prstGeom prst="rect">
            <a:avLst/>
          </a:prstGeom>
        </p:spPr>
        <p:txBody>
          <a:bodyPr wrap="none" lIns="121917" tIns="60958" rIns="121917" bIns="60958">
            <a:spAutoFit/>
          </a:bodyPr>
          <a:lstStyle/>
          <a:p>
            <a:pPr lvl="0">
              <a:lnSpc>
                <a:spcPct val="130000"/>
              </a:lnSpc>
            </a:pPr>
            <a:r>
              <a:rPr lang="zh-CN" altLang="en-US" sz="2800" b="1" dirty="0">
                <a:solidFill>
                  <a:srgbClr val="C00000"/>
                </a:solidFill>
                <a:latin typeface="微软雅黑" panose="020B0503020204020204" pitchFamily="34" charset="-122"/>
                <a:ea typeface="微软雅黑" panose="020B0503020204020204" pitchFamily="34" charset="-122"/>
              </a:rPr>
              <a:t>考点三　国际关系的决定因素</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cxnSp>
        <p:nvCxnSpPr>
          <p:cNvPr id="22" name="直接连接符 21"/>
          <p:cNvCxnSpPr/>
          <p:nvPr/>
        </p:nvCxnSpPr>
        <p:spPr>
          <a:xfrm>
            <a:off x="3378689" y="5695274"/>
            <a:ext cx="4554000" cy="0"/>
          </a:xfrm>
          <a:prstGeom prst="line">
            <a:avLst/>
          </a:prstGeom>
        </p:spPr>
        <p:style>
          <a:lnRef idx="1">
            <a:schemeClr val="accent1"/>
          </a:lnRef>
          <a:fillRef idx="0">
            <a:schemeClr val="accent1"/>
          </a:fillRef>
          <a:effectRef idx="0">
            <a:schemeClr val="accent1"/>
          </a:effectRef>
          <a:fontRef idx="minor">
            <a:schemeClr val="tx1"/>
          </a:fontRef>
        </p:style>
      </p:cxnSp>
      <p:sp>
        <p:nvSpPr>
          <p:cNvPr id="23" name="矩形 22">
            <a:hlinkClick r:id="rId7" action="ppaction://hlinksldjump"/>
          </p:cNvPr>
          <p:cNvSpPr/>
          <p:nvPr/>
        </p:nvSpPr>
        <p:spPr>
          <a:xfrm>
            <a:off x="3378689" y="4984138"/>
            <a:ext cx="1682506"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anose="020B0503020204020204" pitchFamily="34" charset="-122"/>
                <a:ea typeface="微软雅黑" panose="020B0503020204020204" pitchFamily="34" charset="-122"/>
              </a:rPr>
              <a:t>热点聚焦</a:t>
            </a:r>
            <a:endParaRPr lang="zh-CN" altLang="en-US" sz="2800" b="1" dirty="0">
              <a:solidFill>
                <a:srgbClr val="3114AC"/>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4427447" y="1390420"/>
            <a:ext cx="8105503" cy="3323987"/>
          </a:xfrm>
          <a:prstGeom prst="rect">
            <a:avLst/>
          </a:prstGeom>
        </p:spPr>
        <p:txBody>
          <a:bodyPr>
            <a:spAutoFit/>
          </a:bodyPr>
          <a:lstStyle/>
          <a:p>
            <a:pPr lvl="0" algn="just" defTabSz="-635">
              <a:lnSpc>
                <a:spcPct val="150000"/>
              </a:lnSpc>
              <a:tabLst>
                <a:tab pos="1890395" algn="l"/>
              </a:tabLst>
            </a:pPr>
            <a:r>
              <a:rPr lang="zh-CN" altLang="zh-CN" sz="2800" kern="100" dirty="0">
                <a:latin typeface="Times New Roman" panose="02020603050405020304"/>
                <a:ea typeface="华文细黑" panose="02010600040101010101" charset="-122"/>
                <a:cs typeface="Times New Roman" panose="02020603050405020304"/>
              </a:rPr>
              <a:t>构成要素：人口、领土、政权和</a:t>
            </a:r>
            <a:r>
              <a:rPr lang="zh-CN" altLang="zh-CN" sz="2800" kern="100" dirty="0" smtClean="0">
                <a:ea typeface="宋体" panose="02010600030101010101" pitchFamily="2" charset="-122"/>
                <a:cs typeface="宋体" panose="02010600030101010101" pitchFamily="2" charset="-122"/>
              </a:rPr>
              <a:t>①</a:t>
            </a:r>
            <a:endParaRPr lang="en-US" altLang="zh-CN" sz="2800" kern="100" dirty="0" smtClean="0">
              <a:latin typeface="Times New Roman" panose="02020603050405020304"/>
              <a:ea typeface="华文细黑" panose="02010600040101010101" charset="-122"/>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基本</a:t>
            </a:r>
            <a:r>
              <a:rPr lang="zh-CN" altLang="zh-CN" sz="2800" kern="100" dirty="0">
                <a:latin typeface="Times New Roman" panose="02020603050405020304"/>
                <a:ea typeface="华文细黑" panose="02010600040101010101" charset="-122"/>
                <a:cs typeface="Times New Roman" panose="02020603050405020304"/>
              </a:rPr>
              <a:t>权利：</a:t>
            </a:r>
            <a:r>
              <a:rPr lang="zh-CN" altLang="zh-CN" sz="2800" kern="100" dirty="0" smtClean="0">
                <a:ea typeface="宋体" panose="02010600030101010101" pitchFamily="2" charset="-122"/>
                <a:cs typeface="宋体" panose="02010600030101010101" pitchFamily="2" charset="-122"/>
              </a:rPr>
              <a:t>②</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平等权、自卫权</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en-US" altLang="zh-CN" sz="2800" kern="100" dirty="0">
                <a:latin typeface="Times New Roman" panose="02020603050405020304"/>
                <a:ea typeface="华文细黑" panose="02010600040101010101" charset="-122"/>
                <a:cs typeface="Times New Roman" panose="02020603050405020304"/>
              </a:rPr>
              <a:t> </a:t>
            </a:r>
            <a:r>
              <a:rPr lang="en-US" altLang="zh-CN" sz="2800" kern="100" dirty="0" smtClean="0">
                <a:latin typeface="Times New Roman" panose="02020603050405020304"/>
                <a:ea typeface="华文细黑" panose="02010600040101010101" charset="-122"/>
                <a:cs typeface="Times New Roman" panose="02020603050405020304"/>
              </a:rPr>
              <a:t>     </a:t>
            </a:r>
            <a:r>
              <a:rPr lang="zh-CN" altLang="zh-CN" sz="2800" kern="100" dirty="0" smtClean="0">
                <a:ea typeface="宋体" panose="02010600030101010101" pitchFamily="2" charset="-122"/>
                <a:cs typeface="宋体" panose="02010600030101010101" pitchFamily="2" charset="-122"/>
              </a:rPr>
              <a:t>③</a:t>
            </a:r>
            <a:r>
              <a:rPr lang="en-US" altLang="zh-CN" sz="2800" u="sng" kern="100" dirty="0" smtClean="0">
                <a:latin typeface="Times New Roman" panose="02020603050405020304"/>
                <a:ea typeface="华文细黑" panose="02010600040101010101" charset="-122"/>
                <a:cs typeface="Times New Roman" panose="02020603050405020304"/>
              </a:rPr>
              <a:t>	</a:t>
            </a:r>
            <a:endParaRPr lang="en-US" altLang="zh-CN" sz="2800" kern="100" dirty="0" smtClean="0">
              <a:latin typeface="Times New Roman" panose="02020603050405020304"/>
              <a:ea typeface="华文细黑" panose="02010600040101010101" charset="-122"/>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基本</a:t>
            </a:r>
            <a:r>
              <a:rPr lang="zh-CN" altLang="zh-CN" sz="2800" kern="100" dirty="0">
                <a:latin typeface="Times New Roman" panose="02020603050405020304"/>
                <a:ea typeface="华文细黑" panose="02010600040101010101" charset="-122"/>
                <a:cs typeface="Times New Roman" panose="02020603050405020304"/>
              </a:rPr>
              <a:t>义务：不侵犯别国、不干涉</a:t>
            </a:r>
            <a:r>
              <a:rPr lang="zh-CN" altLang="zh-CN" sz="2800" kern="100" dirty="0" smtClean="0">
                <a:ea typeface="宋体" panose="02010600030101010101" pitchFamily="2" charset="-122"/>
                <a:cs typeface="宋体" panose="02010600030101010101" pitchFamily="2" charset="-122"/>
              </a:rPr>
              <a:t>④</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、以</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en-US" altLang="zh-CN" sz="2800" kern="100" dirty="0">
                <a:latin typeface="Times New Roman" panose="02020603050405020304"/>
                <a:ea typeface="华文细黑" panose="02010600040101010101" charset="-122"/>
                <a:cs typeface="Times New Roman" panose="02020603050405020304"/>
              </a:rPr>
              <a:t> </a:t>
            </a:r>
            <a:r>
              <a:rPr lang="en-US" altLang="zh-CN" sz="2800" kern="100" dirty="0" smtClean="0">
                <a:latin typeface="Times New Roman" panose="02020603050405020304"/>
                <a:ea typeface="华文细黑" panose="02010600040101010101" charset="-122"/>
                <a:cs typeface="Times New Roman" panose="02020603050405020304"/>
              </a:rPr>
              <a:t>     </a:t>
            </a:r>
            <a:r>
              <a:rPr lang="zh-CN" altLang="zh-CN" sz="2800" kern="100" dirty="0" smtClean="0">
                <a:ea typeface="宋体" panose="02010600030101010101" pitchFamily="2" charset="-122"/>
                <a:cs typeface="宋体" panose="02010600030101010101" pitchFamily="2" charset="-122"/>
              </a:rPr>
              <a:t>⑤</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解决国际</a:t>
            </a:r>
            <a:r>
              <a:rPr lang="zh-CN" altLang="zh-CN" sz="2800" kern="100" dirty="0">
                <a:latin typeface="Times New Roman" panose="02020603050405020304"/>
                <a:ea typeface="华文细黑" panose="02010600040101010101" charset="-122"/>
                <a:cs typeface="Times New Roman" panose="02020603050405020304"/>
              </a:rPr>
              <a:t>争端</a:t>
            </a:r>
            <a:endParaRPr lang="zh-CN" altLang="en-US" sz="2800" dirty="0"/>
          </a:p>
        </p:txBody>
      </p:sp>
      <p:cxnSp>
        <p:nvCxnSpPr>
          <p:cNvPr id="17" name="直接连接符 16"/>
          <p:cNvCxnSpPr/>
          <p:nvPr/>
        </p:nvCxnSpPr>
        <p:spPr>
          <a:xfrm>
            <a:off x="2604" y="652790"/>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49" name="对角圆角矩形 48"/>
          <p:cNvSpPr/>
          <p:nvPr/>
        </p:nvSpPr>
        <p:spPr>
          <a:xfrm>
            <a:off x="8759502" y="261442"/>
            <a:ext cx="3170910"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anose="020B0503020204020204" pitchFamily="34" charset="-122"/>
                <a:ea typeface="微软雅黑" panose="020B0503020204020204" pitchFamily="34" charset="-122"/>
              </a:rPr>
              <a:t>主干构建 ∙ 精要概览</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32" name="矩形 31"/>
          <p:cNvSpPr/>
          <p:nvPr/>
        </p:nvSpPr>
        <p:spPr>
          <a:xfrm>
            <a:off x="141692" y="2781722"/>
            <a:ext cx="894494" cy="2031325"/>
          </a:xfrm>
          <a:prstGeom prst="rect">
            <a:avLst/>
          </a:prstGeom>
          <a:ln>
            <a:solidFill>
              <a:schemeClr val="tx1"/>
            </a:solidFill>
          </a:ln>
        </p:spPr>
        <p:txBody>
          <a:bodyPr wrap="square">
            <a:spAutoFit/>
          </a:bodyPr>
          <a:lstStyle/>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走近国际社会</a:t>
            </a:r>
            <a:endParaRPr lang="zh-CN" altLang="en-US" sz="2600" kern="100" dirty="0">
              <a:latin typeface="Times New Roman" panose="02020603050405020304"/>
              <a:ea typeface="华文细黑" panose="02010600040101010101" charset="-122"/>
              <a:cs typeface="Times New Roman" panose="02020603050405020304"/>
            </a:endParaRPr>
          </a:p>
        </p:txBody>
      </p:sp>
      <p:sp>
        <p:nvSpPr>
          <p:cNvPr id="55" name="矩形 54"/>
          <p:cNvSpPr/>
          <p:nvPr/>
        </p:nvSpPr>
        <p:spPr>
          <a:xfrm>
            <a:off x="1731167" y="2707737"/>
            <a:ext cx="1676593" cy="1384995"/>
          </a:xfrm>
          <a:prstGeom prst="rect">
            <a:avLst/>
          </a:prstGeom>
          <a:ln>
            <a:solidFill>
              <a:schemeClr val="tx1"/>
            </a:solidFill>
          </a:ln>
        </p:spPr>
        <p:txBody>
          <a:bodyPr>
            <a:spAutoFit/>
          </a:bodyPr>
          <a:lstStyle/>
          <a:p>
            <a:pPr>
              <a:lnSpc>
                <a:spcPct val="150000"/>
              </a:lnSpc>
            </a:pPr>
            <a:r>
              <a:rPr lang="zh-CN" altLang="zh-CN" sz="2800" kern="100" dirty="0">
                <a:latin typeface="Times New Roman" panose="02020603050405020304"/>
                <a:ea typeface="华文细黑" panose="02010600040101010101" charset="-122"/>
                <a:cs typeface="Times New Roman" panose="02020603050405020304"/>
              </a:rPr>
              <a:t>国际</a:t>
            </a:r>
            <a:r>
              <a:rPr lang="zh-CN" altLang="zh-CN" sz="2800" kern="100" dirty="0" smtClean="0">
                <a:latin typeface="Times New Roman" panose="02020603050405020304"/>
                <a:ea typeface="华文细黑" panose="02010600040101010101" charset="-122"/>
                <a:cs typeface="Times New Roman" panose="02020603050405020304"/>
              </a:rPr>
              <a:t>社会的</a:t>
            </a:r>
            <a:r>
              <a:rPr lang="zh-CN" altLang="zh-CN" sz="2800" kern="100" dirty="0">
                <a:latin typeface="Times New Roman" panose="02020603050405020304"/>
                <a:ea typeface="华文细黑" panose="02010600040101010101" charset="-122"/>
                <a:cs typeface="Times New Roman" panose="02020603050405020304"/>
              </a:rPr>
              <a:t>成员</a:t>
            </a:r>
            <a:endParaRPr lang="zh-CN" altLang="en-US" sz="2600" dirty="0"/>
          </a:p>
        </p:txBody>
      </p:sp>
      <p:sp>
        <p:nvSpPr>
          <p:cNvPr id="56" name="矩形 55"/>
          <p:cNvSpPr/>
          <p:nvPr/>
        </p:nvSpPr>
        <p:spPr>
          <a:xfrm>
            <a:off x="9947361" y="1485578"/>
            <a:ext cx="902811"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主权</a:t>
            </a:r>
            <a:endParaRPr lang="zh-CN" altLang="en-US" sz="2800" dirty="0">
              <a:solidFill>
                <a:schemeClr val="accent6">
                  <a:lumMod val="75000"/>
                </a:schemeClr>
              </a:solidFill>
            </a:endParaRPr>
          </a:p>
        </p:txBody>
      </p:sp>
      <p:cxnSp>
        <p:nvCxnSpPr>
          <p:cNvPr id="3" name="直接连接符 2"/>
          <p:cNvCxnSpPr/>
          <p:nvPr/>
        </p:nvCxnSpPr>
        <p:spPr>
          <a:xfrm>
            <a:off x="1384413" y="2929437"/>
            <a:ext cx="0" cy="108803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1403236" y="2928707"/>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3721162" y="1927416"/>
            <a:ext cx="559711" cy="2677656"/>
          </a:xfrm>
          <a:prstGeom prst="rect">
            <a:avLst/>
          </a:prstGeom>
        </p:spPr>
        <p:txBody>
          <a:bodyPr>
            <a:spAutoFit/>
          </a:bodyPr>
          <a:lstStyle/>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主</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权</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国</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家</a:t>
            </a:r>
            <a:endParaRPr lang="zh-CN" altLang="en-US" sz="2800" dirty="0"/>
          </a:p>
        </p:txBody>
      </p:sp>
      <p:cxnSp>
        <p:nvCxnSpPr>
          <p:cNvPr id="25" name="直接连接符 24"/>
          <p:cNvCxnSpPr/>
          <p:nvPr/>
        </p:nvCxnSpPr>
        <p:spPr>
          <a:xfrm flipV="1">
            <a:off x="1091929" y="3695644"/>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左大括号 1"/>
          <p:cNvSpPr/>
          <p:nvPr/>
        </p:nvSpPr>
        <p:spPr>
          <a:xfrm>
            <a:off x="3526068" y="2538978"/>
            <a:ext cx="167962" cy="202336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左大括号 29"/>
          <p:cNvSpPr/>
          <p:nvPr/>
        </p:nvSpPr>
        <p:spPr>
          <a:xfrm>
            <a:off x="4257723" y="1580736"/>
            <a:ext cx="203234" cy="244827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8" name="直接连接符 7"/>
          <p:cNvCxnSpPr/>
          <p:nvPr/>
        </p:nvCxnSpPr>
        <p:spPr>
          <a:xfrm>
            <a:off x="10006788" y="1978021"/>
            <a:ext cx="80205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6729145" y="2133688"/>
            <a:ext cx="1261884"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独立权</a:t>
            </a:r>
            <a:endParaRPr lang="zh-CN" altLang="en-US" sz="2800" dirty="0">
              <a:solidFill>
                <a:schemeClr val="accent6">
                  <a:lumMod val="75000"/>
                </a:schemeClr>
              </a:solidFill>
            </a:endParaRPr>
          </a:p>
        </p:txBody>
      </p:sp>
      <p:sp>
        <p:nvSpPr>
          <p:cNvPr id="42" name="矩形 41"/>
          <p:cNvSpPr/>
          <p:nvPr/>
        </p:nvSpPr>
        <p:spPr>
          <a:xfrm>
            <a:off x="5314693" y="2770185"/>
            <a:ext cx="1261884"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管辖权</a:t>
            </a:r>
            <a:endParaRPr lang="zh-CN" altLang="en-US" sz="2800" dirty="0">
              <a:solidFill>
                <a:schemeClr val="accent6">
                  <a:lumMod val="75000"/>
                </a:schemeClr>
              </a:solidFill>
            </a:endParaRPr>
          </a:p>
        </p:txBody>
      </p:sp>
      <p:sp>
        <p:nvSpPr>
          <p:cNvPr id="44" name="矩形 43"/>
          <p:cNvSpPr/>
          <p:nvPr/>
        </p:nvSpPr>
        <p:spPr>
          <a:xfrm>
            <a:off x="9801259" y="3392549"/>
            <a:ext cx="162095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他国内政</a:t>
            </a:r>
            <a:endParaRPr lang="zh-CN" altLang="en-US" sz="2800" dirty="0">
              <a:solidFill>
                <a:schemeClr val="accent6">
                  <a:lumMod val="75000"/>
                </a:schemeClr>
              </a:solidFill>
            </a:endParaRPr>
          </a:p>
        </p:txBody>
      </p:sp>
      <p:sp>
        <p:nvSpPr>
          <p:cNvPr id="45" name="矩形 44"/>
          <p:cNvSpPr/>
          <p:nvPr/>
        </p:nvSpPr>
        <p:spPr>
          <a:xfrm>
            <a:off x="5564362" y="4017471"/>
            <a:ext cx="162095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和平方式</a:t>
            </a:r>
            <a:endParaRPr lang="zh-CN" altLang="en-US" sz="2800" dirty="0">
              <a:solidFill>
                <a:schemeClr val="accent6">
                  <a:lumMod val="75000"/>
                </a:schemeClr>
              </a:solidFill>
            </a:endParaRPr>
          </a:p>
        </p:txBody>
      </p:sp>
      <p:cxnSp>
        <p:nvCxnSpPr>
          <p:cNvPr id="46" name="直接连接符 45"/>
          <p:cNvCxnSpPr/>
          <p:nvPr/>
        </p:nvCxnSpPr>
        <p:spPr>
          <a:xfrm flipV="1">
            <a:off x="1414686" y="4003299"/>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21" name="圆角矩形 20"/>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blinds(horizontal)">
                                      <p:cBhvr>
                                        <p:cTn id="7" dur="500"/>
                                        <p:tgtEl>
                                          <p:spTgt spid="5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blinds(horizontal)">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blinds(horizontal)">
                                      <p:cBhvr>
                                        <p:cTn id="17" dur="500"/>
                                        <p:tgtEl>
                                          <p:spTgt spid="4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blinds(horizontal)">
                                      <p:cBhvr>
                                        <p:cTn id="22" dur="500"/>
                                        <p:tgtEl>
                                          <p:spTgt spid="4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blinds(horizontal)">
                                      <p:cBhvr>
                                        <p:cTn id="27" dur="500"/>
                                        <p:tgtEl>
                                          <p:spTgt spid="4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56"/>
                                        </p:tgtEl>
                                      </p:cBhvr>
                                    </p:animEffect>
                                    <p:set>
                                      <p:cBhvr>
                                        <p:cTn id="32" dur="1" fill="hold">
                                          <p:stCondLst>
                                            <p:cond delay="499"/>
                                          </p:stCondLst>
                                        </p:cTn>
                                        <p:tgtEl>
                                          <p:spTgt spid="56"/>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33"/>
                                        </p:tgtEl>
                                      </p:cBhvr>
                                    </p:animEffect>
                                    <p:set>
                                      <p:cBhvr>
                                        <p:cTn id="35" dur="1" fill="hold">
                                          <p:stCondLst>
                                            <p:cond delay="499"/>
                                          </p:stCondLst>
                                        </p:cTn>
                                        <p:tgtEl>
                                          <p:spTgt spid="33"/>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42"/>
                                        </p:tgtEl>
                                      </p:cBhvr>
                                    </p:animEffect>
                                    <p:set>
                                      <p:cBhvr>
                                        <p:cTn id="38" dur="1" fill="hold">
                                          <p:stCondLst>
                                            <p:cond delay="499"/>
                                          </p:stCondLst>
                                        </p:cTn>
                                        <p:tgtEl>
                                          <p:spTgt spid="42"/>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44"/>
                                        </p:tgtEl>
                                      </p:cBhvr>
                                    </p:animEffect>
                                    <p:set>
                                      <p:cBhvr>
                                        <p:cTn id="41" dur="1" fill="hold">
                                          <p:stCondLst>
                                            <p:cond delay="499"/>
                                          </p:stCondLst>
                                        </p:cTn>
                                        <p:tgtEl>
                                          <p:spTgt spid="44"/>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45"/>
                                        </p:tgtEl>
                                      </p:cBhvr>
                                    </p:animEffect>
                                    <p:set>
                                      <p:cBhvr>
                                        <p:cTn id="44" dur="1" fill="hold">
                                          <p:stCondLst>
                                            <p:cond delay="499"/>
                                          </p:stCondLst>
                                        </p:cTn>
                                        <p:tgtEl>
                                          <p:spTgt spid="45"/>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56" grpId="0"/>
      <p:bldP spid="56" grpId="1"/>
      <p:bldP spid="33" grpId="0"/>
      <p:bldP spid="33" grpId="1"/>
      <p:bldP spid="42" grpId="0"/>
      <p:bldP spid="42" grpId="1"/>
      <p:bldP spid="44" grpId="0"/>
      <p:bldP spid="44" grpId="1"/>
      <p:bldP spid="45" grpId="0"/>
      <p:bldP spid="45"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3612209" y="2053228"/>
            <a:ext cx="8518965" cy="3323987"/>
          </a:xfrm>
          <a:prstGeom prst="rect">
            <a:avLst/>
          </a:prstGeom>
        </p:spPr>
        <p:txBody>
          <a:bodyPr>
            <a:spAutoFit/>
          </a:bodyPr>
          <a:lstStyle/>
          <a:p>
            <a:pPr lvl="0" algn="just" defTabSz="-635">
              <a:lnSpc>
                <a:spcPct val="150000"/>
              </a:lnSpc>
              <a:tabLst>
                <a:tab pos="1890395" algn="l"/>
              </a:tabLst>
            </a:pPr>
            <a:r>
              <a:rPr lang="zh-CN" altLang="zh-CN" sz="2800" kern="100" dirty="0">
                <a:latin typeface="Times New Roman" panose="02020603050405020304"/>
                <a:ea typeface="华文细黑" panose="02010600040101010101" charset="-122"/>
                <a:cs typeface="Times New Roman" panose="02020603050405020304"/>
              </a:rPr>
              <a:t>性质：最具代表性的</a:t>
            </a:r>
            <a:r>
              <a:rPr lang="zh-CN" altLang="zh-CN" sz="2800" kern="100" dirty="0" smtClean="0">
                <a:ea typeface="宋体" panose="02010600030101010101" pitchFamily="2" charset="-122"/>
                <a:cs typeface="宋体" panose="02010600030101010101" pitchFamily="2" charset="-122"/>
              </a:rPr>
              <a:t>⑧</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a:t>
            </a:r>
            <a:r>
              <a:rPr lang="zh-CN" altLang="zh-CN" sz="2800" kern="100" dirty="0" smtClean="0">
                <a:ea typeface="宋体" panose="02010600030101010101" pitchFamily="2" charset="-122"/>
                <a:cs typeface="宋体" panose="02010600030101010101" pitchFamily="2" charset="-122"/>
              </a:rPr>
              <a:t>⑨</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的</a:t>
            </a:r>
            <a:r>
              <a:rPr lang="zh-CN" altLang="zh-CN" sz="2800" kern="100" dirty="0">
                <a:latin typeface="Times New Roman" panose="02020603050405020304"/>
                <a:ea typeface="华文细黑" panose="02010600040101010101" charset="-122"/>
                <a:cs typeface="Times New Roman" panose="02020603050405020304"/>
              </a:rPr>
              <a:t>国际</a:t>
            </a:r>
            <a:r>
              <a:rPr lang="zh-CN" altLang="zh-CN" sz="2800" kern="100" dirty="0" smtClean="0">
                <a:latin typeface="Times New Roman" panose="02020603050405020304"/>
                <a:ea typeface="华文细黑" panose="02010600040101010101" charset="-122"/>
                <a:cs typeface="Times New Roman" panose="02020603050405020304"/>
              </a:rPr>
              <a:t>组织</a:t>
            </a:r>
            <a:endParaRPr lang="en-US" altLang="zh-CN" sz="2800" kern="100" dirty="0" smtClean="0">
              <a:latin typeface="Times New Roman" panose="02020603050405020304"/>
              <a:ea typeface="华文细黑" panose="02010600040101010101" charset="-122"/>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宗旨</a:t>
            </a:r>
            <a:r>
              <a:rPr lang="en-US" altLang="zh-CN" sz="2800" kern="100" dirty="0" smtClean="0">
                <a:latin typeface="Times New Roman" panose="02020603050405020304"/>
                <a:ea typeface="华文细黑" panose="02010600040101010101" charset="-122"/>
                <a:cs typeface="Times New Roman" panose="02020603050405020304"/>
              </a:rPr>
              <a:t>:</a:t>
            </a:r>
            <a:r>
              <a:rPr lang="zh-CN" altLang="zh-CN" sz="2800" kern="100" dirty="0" smtClean="0">
                <a:latin typeface="Times New Roman" panose="02020603050405020304"/>
                <a:ea typeface="华文细黑" panose="02010600040101010101" charset="-122"/>
                <a:cs typeface="Times New Roman" panose="02020603050405020304"/>
              </a:rPr>
              <a:t>维护</a:t>
            </a:r>
            <a:r>
              <a:rPr lang="zh-CN" altLang="zh-CN" sz="2800" kern="100" dirty="0">
                <a:latin typeface="Times New Roman" panose="02020603050405020304"/>
                <a:ea typeface="华文细黑" panose="02010600040101010101" charset="-122"/>
                <a:cs typeface="Times New Roman" panose="02020603050405020304"/>
              </a:rPr>
              <a:t>国际</a:t>
            </a:r>
            <a:r>
              <a:rPr lang="zh-CN" altLang="zh-CN" sz="2800" kern="100" dirty="0" smtClean="0">
                <a:ea typeface="宋体" panose="02010600030101010101" pitchFamily="2" charset="-122"/>
                <a:cs typeface="宋体" panose="02010600030101010101" pitchFamily="2" charset="-122"/>
              </a:rPr>
              <a:t>⑩</a:t>
            </a:r>
            <a:r>
              <a:rPr lang="en-US" altLang="zh-CN" sz="2800" u="sng" kern="100" dirty="0" smtClean="0">
                <a:latin typeface="Times New Roman" panose="02020603050405020304"/>
                <a:ea typeface="华文细黑" panose="02010600040101010101" charset="-122"/>
                <a:cs typeface="Times New Roman" panose="02020603050405020304"/>
              </a:rPr>
              <a:t>                     </a:t>
            </a:r>
            <a:r>
              <a:rPr lang="en-US" altLang="zh-CN" sz="2800" kern="100" dirty="0" smtClean="0">
                <a:latin typeface="Times New Roman" panose="02020603050405020304"/>
                <a:ea typeface="华文细黑" panose="02010600040101010101" charset="-122"/>
                <a:cs typeface="Times New Roman" panose="02020603050405020304"/>
              </a:rPr>
              <a:t>,</a:t>
            </a:r>
            <a:r>
              <a:rPr lang="zh-CN" altLang="zh-CN" sz="2800" kern="100" dirty="0" smtClean="0">
                <a:latin typeface="Times New Roman" panose="02020603050405020304"/>
                <a:ea typeface="华文细黑" panose="02010600040101010101" charset="-122"/>
                <a:cs typeface="Times New Roman" panose="02020603050405020304"/>
              </a:rPr>
              <a:t>促进</a:t>
            </a:r>
            <a:r>
              <a:rPr lang="zh-CN" altLang="zh-CN" sz="2800" kern="100" dirty="0">
                <a:latin typeface="Times New Roman" panose="02020603050405020304"/>
                <a:ea typeface="华文细黑" panose="02010600040101010101" charset="-122"/>
                <a:cs typeface="Times New Roman" panose="02020603050405020304"/>
              </a:rPr>
              <a:t>国际</a:t>
            </a:r>
            <a:r>
              <a:rPr lang="en-US" altLang="zh-CN" sz="2800" kern="100" dirty="0" smtClean="0">
                <a:latin typeface="Cambria Math" panose="02040503050406030204"/>
                <a:ea typeface="华文细黑" panose="02010600040101010101" charset="-122"/>
                <a:cs typeface="Cambria Math" panose="02040503050406030204"/>
              </a:rPr>
              <a:t>⑪</a:t>
            </a:r>
            <a:endParaRPr lang="en-US" altLang="zh-CN" sz="2800" kern="100" dirty="0" smtClean="0">
              <a:latin typeface="Times New Roman" panose="02020603050405020304"/>
              <a:ea typeface="华文细黑" panose="02010600040101010101" charset="-122"/>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作用</a:t>
            </a:r>
            <a:r>
              <a:rPr lang="zh-CN" altLang="zh-CN" sz="2800" kern="100" dirty="0">
                <a:latin typeface="Times New Roman" panose="02020603050405020304"/>
                <a:ea typeface="华文细黑" panose="02010600040101010101" charset="-122"/>
                <a:cs typeface="Times New Roman" panose="02020603050405020304"/>
              </a:rPr>
              <a:t>：在维护世界和平与安全，促进经济、社会</a:t>
            </a:r>
            <a:r>
              <a:rPr lang="zh-CN" altLang="zh-CN" sz="2800" kern="100" dirty="0" smtClean="0">
                <a:latin typeface="Times New Roman" panose="02020603050405020304"/>
                <a:ea typeface="华文细黑" panose="02010600040101010101" charset="-122"/>
                <a:cs typeface="Times New Roman" panose="02020603050405020304"/>
              </a:rPr>
              <a:t>的</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en-US" altLang="zh-CN" sz="2800" kern="100" dirty="0">
                <a:latin typeface="Times New Roman" panose="02020603050405020304"/>
                <a:ea typeface="华文细黑" panose="02010600040101010101" charset="-122"/>
                <a:cs typeface="Times New Roman" panose="02020603050405020304"/>
              </a:rPr>
              <a:t> </a:t>
            </a:r>
            <a:r>
              <a:rPr lang="en-US" altLang="zh-CN" sz="2800"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发展</a:t>
            </a:r>
            <a:r>
              <a:rPr lang="en-US" altLang="zh-CN" sz="2800" kern="100" dirty="0" smtClean="0">
                <a:latin typeface="Times New Roman" panose="02020603050405020304"/>
                <a:ea typeface="华文细黑" panose="02010600040101010101" charset="-122"/>
                <a:cs typeface="Times New Roman" panose="02020603050405020304"/>
              </a:rPr>
              <a:t>,</a:t>
            </a:r>
            <a:r>
              <a:rPr lang="zh-CN" altLang="zh-CN" sz="2800" kern="100" dirty="0" smtClean="0">
                <a:latin typeface="Times New Roman" panose="02020603050405020304"/>
                <a:ea typeface="华文细黑" panose="02010600040101010101" charset="-122"/>
                <a:cs typeface="Times New Roman" panose="02020603050405020304"/>
              </a:rPr>
              <a:t>以及实行人道主义援助等方面发挥着积极作用</a:t>
            </a:r>
            <a:endParaRPr lang="en-US" altLang="zh-CN" sz="2800" kern="100" dirty="0" smtClean="0">
              <a:latin typeface="Times New Roman" panose="02020603050405020304"/>
              <a:ea typeface="华文细黑" panose="02010600040101010101" charset="-122"/>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中国</a:t>
            </a:r>
            <a:r>
              <a:rPr lang="zh-CN" altLang="zh-CN" sz="2800" kern="100" dirty="0">
                <a:latin typeface="Times New Roman" panose="02020603050405020304"/>
                <a:ea typeface="华文细黑" panose="02010600040101010101" charset="-122"/>
                <a:cs typeface="Times New Roman" panose="02020603050405020304"/>
              </a:rPr>
              <a:t>与联合国的关系</a:t>
            </a:r>
            <a:endParaRPr lang="zh-CN" altLang="en-US" sz="2800" dirty="0"/>
          </a:p>
        </p:txBody>
      </p:sp>
      <p:sp>
        <p:nvSpPr>
          <p:cNvPr id="31" name="矩形 30"/>
          <p:cNvSpPr/>
          <p:nvPr/>
        </p:nvSpPr>
        <p:spPr>
          <a:xfrm>
            <a:off x="3142878" y="-95393"/>
            <a:ext cx="8186558" cy="2031325"/>
          </a:xfrm>
          <a:prstGeom prst="rect">
            <a:avLst/>
          </a:prstGeom>
        </p:spPr>
        <p:txBody>
          <a:bodyPr>
            <a:spAutoFit/>
          </a:bodyPr>
          <a:lstStyle/>
          <a:p>
            <a:pPr lvl="0" algn="just" defTabSz="-635">
              <a:lnSpc>
                <a:spcPct val="150000"/>
              </a:lnSpc>
              <a:tabLst>
                <a:tab pos="1890395" algn="l"/>
              </a:tabLst>
            </a:pPr>
            <a:r>
              <a:rPr lang="zh-CN" altLang="zh-CN" sz="2800" kern="100" dirty="0">
                <a:latin typeface="Times New Roman" panose="02020603050405020304"/>
                <a:ea typeface="华文细黑" panose="02010600040101010101" charset="-122"/>
                <a:cs typeface="Times New Roman" panose="02020603050405020304"/>
              </a:rPr>
              <a:t>分类：</a:t>
            </a:r>
            <a:r>
              <a:rPr lang="zh-CN" altLang="zh-CN" sz="2800" kern="100" dirty="0" smtClean="0">
                <a:ea typeface="宋体" panose="02010600030101010101" pitchFamily="2" charset="-122"/>
                <a:cs typeface="宋体" panose="02010600030101010101" pitchFamily="2" charset="-122"/>
              </a:rPr>
              <a:t>⑥</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和</a:t>
            </a:r>
            <a:r>
              <a:rPr lang="zh-CN" altLang="zh-CN" sz="2800" kern="100" dirty="0">
                <a:latin typeface="Times New Roman" panose="02020603050405020304"/>
                <a:ea typeface="华文细黑" panose="02010600040101010101" charset="-122"/>
                <a:cs typeface="Times New Roman" panose="02020603050405020304"/>
              </a:rPr>
              <a:t>区域性的；</a:t>
            </a:r>
            <a:r>
              <a:rPr lang="zh-CN" altLang="zh-CN" sz="2800" kern="100" dirty="0" smtClean="0">
                <a:ea typeface="宋体" panose="02010600030101010101" pitchFamily="2" charset="-122"/>
                <a:cs typeface="宋体" panose="02010600030101010101" pitchFamily="2" charset="-122"/>
              </a:rPr>
              <a:t>⑦</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和</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en-US" altLang="zh-CN" sz="2800" kern="100" dirty="0">
                <a:latin typeface="Times New Roman" panose="02020603050405020304"/>
                <a:ea typeface="华文细黑" panose="02010600040101010101" charset="-122"/>
                <a:cs typeface="Times New Roman" panose="02020603050405020304"/>
              </a:rPr>
              <a:t> </a:t>
            </a:r>
            <a:r>
              <a:rPr lang="en-US" altLang="zh-CN" sz="2800"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非</a:t>
            </a:r>
            <a:r>
              <a:rPr lang="zh-CN" altLang="zh-CN" sz="2800" kern="100" dirty="0">
                <a:latin typeface="Times New Roman" panose="02020603050405020304"/>
                <a:ea typeface="华文细黑" panose="02010600040101010101" charset="-122"/>
                <a:cs typeface="Times New Roman" panose="02020603050405020304"/>
              </a:rPr>
              <a:t>政府</a:t>
            </a:r>
            <a:r>
              <a:rPr lang="zh-CN" altLang="zh-CN" sz="2800" kern="100" dirty="0" smtClean="0">
                <a:latin typeface="Times New Roman" panose="02020603050405020304"/>
                <a:ea typeface="华文细黑" panose="02010600040101010101" charset="-122"/>
                <a:cs typeface="Times New Roman" panose="02020603050405020304"/>
              </a:rPr>
              <a:t>的</a:t>
            </a:r>
            <a:endParaRPr lang="en-US" altLang="zh-CN" sz="2800" kern="100" dirty="0" smtClean="0">
              <a:latin typeface="Times New Roman" panose="02020603050405020304"/>
              <a:ea typeface="华文细黑" panose="02010600040101010101" charset="-122"/>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作用</a:t>
            </a:r>
            <a:r>
              <a:rPr lang="zh-CN" altLang="zh-CN" sz="2800" kern="100" dirty="0">
                <a:latin typeface="Times New Roman" panose="02020603050405020304"/>
                <a:ea typeface="华文细黑" panose="02010600040101010101" charset="-122"/>
                <a:cs typeface="Times New Roman" panose="02020603050405020304"/>
              </a:rPr>
              <a:t>：每个国际组织的作用要具体分析</a:t>
            </a:r>
            <a:endParaRPr lang="zh-CN" altLang="en-US" sz="2800" dirty="0"/>
          </a:p>
        </p:txBody>
      </p:sp>
      <p:sp>
        <p:nvSpPr>
          <p:cNvPr id="32" name="矩形 31"/>
          <p:cNvSpPr/>
          <p:nvPr/>
        </p:nvSpPr>
        <p:spPr>
          <a:xfrm>
            <a:off x="139196" y="1137113"/>
            <a:ext cx="555410" cy="3970318"/>
          </a:xfrm>
          <a:prstGeom prst="rect">
            <a:avLst/>
          </a:prstGeom>
          <a:ln>
            <a:solidFill>
              <a:schemeClr val="tx1"/>
            </a:solidFill>
          </a:ln>
        </p:spPr>
        <p:txBody>
          <a:bodyPr wrap="square">
            <a:spAutoFit/>
          </a:bodyPr>
          <a:lstStyle/>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走</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近</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国</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际</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社</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会</a:t>
            </a:r>
            <a:endParaRPr lang="zh-CN" altLang="en-US" sz="2600" kern="100" dirty="0">
              <a:latin typeface="Times New Roman" panose="02020603050405020304"/>
              <a:ea typeface="华文细黑" panose="02010600040101010101" charset="-122"/>
              <a:cs typeface="Times New Roman" panose="02020603050405020304"/>
            </a:endParaRPr>
          </a:p>
        </p:txBody>
      </p:sp>
      <p:sp>
        <p:nvSpPr>
          <p:cNvPr id="55" name="矩形 54"/>
          <p:cNvSpPr/>
          <p:nvPr/>
        </p:nvSpPr>
        <p:spPr>
          <a:xfrm>
            <a:off x="1377403" y="901378"/>
            <a:ext cx="644701" cy="4616648"/>
          </a:xfrm>
          <a:prstGeom prst="rect">
            <a:avLst/>
          </a:prstGeom>
          <a:ln>
            <a:solidFill>
              <a:schemeClr val="tx1"/>
            </a:solidFill>
          </a:ln>
        </p:spPr>
        <p:txBody>
          <a:bodyPr>
            <a:spAutoFit/>
          </a:bodyPr>
          <a:lstStyle/>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国</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际</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社</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会</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的</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成</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员</a:t>
            </a:r>
            <a:endParaRPr lang="zh-CN" altLang="en-US" sz="2600" dirty="0"/>
          </a:p>
        </p:txBody>
      </p:sp>
      <p:sp>
        <p:nvSpPr>
          <p:cNvPr id="56" name="矩形 55"/>
          <p:cNvSpPr/>
          <p:nvPr/>
        </p:nvSpPr>
        <p:spPr>
          <a:xfrm>
            <a:off x="4693125" y="-23385"/>
            <a:ext cx="162095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世界性的</a:t>
            </a:r>
            <a:endParaRPr lang="zh-CN" altLang="en-US" sz="2800" dirty="0">
              <a:solidFill>
                <a:schemeClr val="accent6">
                  <a:lumMod val="75000"/>
                </a:schemeClr>
              </a:solidFill>
            </a:endParaRPr>
          </a:p>
        </p:txBody>
      </p:sp>
      <p:cxnSp>
        <p:nvCxnSpPr>
          <p:cNvPr id="3" name="直接连接符 2"/>
          <p:cNvCxnSpPr/>
          <p:nvPr/>
        </p:nvCxnSpPr>
        <p:spPr>
          <a:xfrm>
            <a:off x="1054646" y="1353137"/>
            <a:ext cx="0" cy="375618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1080354" y="1353137"/>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2281340" y="1987849"/>
            <a:ext cx="559711" cy="2677656"/>
          </a:xfrm>
          <a:prstGeom prst="rect">
            <a:avLst/>
          </a:prstGeom>
        </p:spPr>
        <p:txBody>
          <a:bodyPr>
            <a:spAutoFit/>
          </a:bodyPr>
          <a:lstStyle/>
          <a:p>
            <a:pPr lvl="0" algn="just" defTabSz="-635">
              <a:lnSpc>
                <a:spcPct val="150000"/>
              </a:lnSpc>
              <a:tabLst>
                <a:tab pos="1890395" algn="l"/>
              </a:tabLst>
            </a:pPr>
            <a:r>
              <a:rPr lang="zh-CN" altLang="zh-CN" sz="2800" kern="100" dirty="0">
                <a:latin typeface="Times New Roman" panose="02020603050405020304"/>
                <a:ea typeface="华文细黑" panose="02010600040101010101" charset="-122"/>
                <a:cs typeface="Times New Roman" panose="02020603050405020304"/>
              </a:rPr>
              <a:t>国际组织</a:t>
            </a:r>
            <a:endParaRPr lang="zh-CN" altLang="en-US" sz="2800" dirty="0"/>
          </a:p>
        </p:txBody>
      </p:sp>
      <p:cxnSp>
        <p:nvCxnSpPr>
          <p:cNvPr id="25" name="直接连接符 24"/>
          <p:cNvCxnSpPr/>
          <p:nvPr/>
        </p:nvCxnSpPr>
        <p:spPr>
          <a:xfrm flipV="1">
            <a:off x="755039" y="3164911"/>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左大括号 1"/>
          <p:cNvSpPr/>
          <p:nvPr/>
        </p:nvSpPr>
        <p:spPr>
          <a:xfrm>
            <a:off x="2111616" y="215789"/>
            <a:ext cx="245913" cy="5248089"/>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左大括号 29"/>
          <p:cNvSpPr/>
          <p:nvPr/>
        </p:nvSpPr>
        <p:spPr>
          <a:xfrm>
            <a:off x="2819712" y="120631"/>
            <a:ext cx="245913" cy="5248089"/>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矩形 32"/>
          <p:cNvSpPr/>
          <p:nvPr/>
        </p:nvSpPr>
        <p:spPr>
          <a:xfrm>
            <a:off x="8988399" y="-34960"/>
            <a:ext cx="162095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政府间的</a:t>
            </a:r>
            <a:endParaRPr lang="zh-CN" altLang="en-US" sz="2800" dirty="0">
              <a:solidFill>
                <a:schemeClr val="accent6">
                  <a:lumMod val="75000"/>
                </a:schemeClr>
              </a:solidFill>
            </a:endParaRPr>
          </a:p>
        </p:txBody>
      </p:sp>
      <p:sp>
        <p:nvSpPr>
          <p:cNvPr id="42" name="矩形 41"/>
          <p:cNvSpPr/>
          <p:nvPr/>
        </p:nvSpPr>
        <p:spPr>
          <a:xfrm>
            <a:off x="7174861" y="2140841"/>
            <a:ext cx="1261884"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世界性</a:t>
            </a:r>
            <a:endParaRPr lang="zh-CN" altLang="en-US" sz="2800" dirty="0">
              <a:solidFill>
                <a:schemeClr val="accent6">
                  <a:lumMod val="75000"/>
                </a:schemeClr>
              </a:solidFill>
            </a:endParaRPr>
          </a:p>
        </p:txBody>
      </p:sp>
      <p:sp>
        <p:nvSpPr>
          <p:cNvPr id="44" name="矩形 43"/>
          <p:cNvSpPr/>
          <p:nvPr/>
        </p:nvSpPr>
        <p:spPr>
          <a:xfrm>
            <a:off x="9012809" y="2113705"/>
            <a:ext cx="1261884"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政府间</a:t>
            </a:r>
            <a:endParaRPr lang="zh-CN" altLang="en-US" sz="2800" dirty="0">
              <a:solidFill>
                <a:schemeClr val="accent6">
                  <a:lumMod val="75000"/>
                </a:schemeClr>
              </a:solidFill>
            </a:endParaRPr>
          </a:p>
        </p:txBody>
      </p:sp>
      <p:sp>
        <p:nvSpPr>
          <p:cNvPr id="45" name="矩形 44"/>
          <p:cNvSpPr/>
          <p:nvPr/>
        </p:nvSpPr>
        <p:spPr>
          <a:xfrm>
            <a:off x="6257256" y="2788913"/>
            <a:ext cx="1980029"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和平与</a:t>
            </a:r>
            <a:r>
              <a:rPr lang="zh-CN" altLang="en-US" sz="2800" kern="100" dirty="0" smtClean="0">
                <a:solidFill>
                  <a:schemeClr val="accent6">
                    <a:lumMod val="75000"/>
                  </a:schemeClr>
                </a:solidFill>
                <a:ea typeface="华文细黑" panose="02010600040101010101" charset="-122"/>
                <a:cs typeface="Times New Roman" panose="02020603050405020304"/>
              </a:rPr>
              <a:t>安全</a:t>
            </a:r>
            <a:endParaRPr lang="zh-CN" altLang="en-US" sz="2800" dirty="0">
              <a:solidFill>
                <a:schemeClr val="accent6">
                  <a:lumMod val="75000"/>
                </a:schemeClr>
              </a:solidFill>
            </a:endParaRPr>
          </a:p>
        </p:txBody>
      </p:sp>
      <p:cxnSp>
        <p:nvCxnSpPr>
          <p:cNvPr id="46" name="直接连接符 45"/>
          <p:cNvCxnSpPr/>
          <p:nvPr/>
        </p:nvCxnSpPr>
        <p:spPr>
          <a:xfrm flipV="1">
            <a:off x="1091929" y="3176487"/>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2924634" y="2959071"/>
            <a:ext cx="624451" cy="2031325"/>
          </a:xfrm>
          <a:prstGeom prst="rect">
            <a:avLst/>
          </a:prstGeom>
        </p:spPr>
        <p:txBody>
          <a:bodyPr>
            <a:spAutoFit/>
          </a:bodyPr>
          <a:lstStyle/>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联</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合</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国</a:t>
            </a:r>
            <a:endParaRPr lang="zh-CN" altLang="en-US" sz="2800" dirty="0"/>
          </a:p>
        </p:txBody>
      </p:sp>
      <p:sp>
        <p:nvSpPr>
          <p:cNvPr id="21" name="左大括号 20"/>
          <p:cNvSpPr/>
          <p:nvPr/>
        </p:nvSpPr>
        <p:spPr>
          <a:xfrm>
            <a:off x="3370989" y="2280871"/>
            <a:ext cx="245913" cy="296241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23" name="直接连接符 22"/>
          <p:cNvCxnSpPr/>
          <p:nvPr/>
        </p:nvCxnSpPr>
        <p:spPr>
          <a:xfrm flipV="1">
            <a:off x="1080354" y="5134835"/>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10066133" y="2761777"/>
            <a:ext cx="1980029"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合作与发展</a:t>
            </a:r>
            <a:endParaRPr lang="zh-CN" altLang="en-US" sz="2800" dirty="0">
              <a:solidFill>
                <a:schemeClr val="accent6">
                  <a:lumMod val="75000"/>
                </a:schemeClr>
              </a:solidFill>
            </a:endParaRPr>
          </a:p>
        </p:txBody>
      </p:sp>
      <p:cxnSp>
        <p:nvCxnSpPr>
          <p:cNvPr id="5" name="直接连接符 4"/>
          <p:cNvCxnSpPr/>
          <p:nvPr/>
        </p:nvCxnSpPr>
        <p:spPr>
          <a:xfrm>
            <a:off x="10155866" y="3312133"/>
            <a:ext cx="186208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p:nvPr/>
        </p:nvCxnSpPr>
        <p:spPr>
          <a:xfrm flipH="1">
            <a:off x="1572428" y="5518026"/>
            <a:ext cx="1" cy="1341562"/>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1558702" y="5435907"/>
            <a:ext cx="590734" cy="1306255"/>
          </a:xfrm>
          <a:prstGeom prst="rect">
            <a:avLst/>
          </a:prstGeom>
        </p:spPr>
        <p:txBody>
          <a:bodyPr>
            <a:spAutoFit/>
          </a:bodyPr>
          <a:lstStyle/>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构</a:t>
            </a:r>
            <a:endParaRPr lang="en-US" altLang="zh-CN" sz="2800" kern="100" dirty="0" smtClean="0">
              <a:latin typeface="Times New Roman" panose="02020603050405020304"/>
              <a:ea typeface="华文细黑" panose="02010600040101010101" charset="-122"/>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成</a:t>
            </a:r>
            <a:endParaRPr lang="zh-CN" altLang="en-US" sz="2800" dirty="0"/>
          </a:p>
        </p:txBody>
      </p:sp>
      <p:sp>
        <p:nvSpPr>
          <p:cNvPr id="26" name="矩形 2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28" name="圆角矩形 27"/>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blinds(horizontal)">
                                      <p:cBhvr>
                                        <p:cTn id="7" dur="500"/>
                                        <p:tgtEl>
                                          <p:spTgt spid="5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blinds(horizontal)">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blinds(horizontal)">
                                      <p:cBhvr>
                                        <p:cTn id="17" dur="500"/>
                                        <p:tgtEl>
                                          <p:spTgt spid="4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blinds(horizontal)">
                                      <p:cBhvr>
                                        <p:cTn id="22" dur="500"/>
                                        <p:tgtEl>
                                          <p:spTgt spid="4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blinds(horizontal)">
                                      <p:cBhvr>
                                        <p:cTn id="27" dur="500"/>
                                        <p:tgtEl>
                                          <p:spTgt spid="45"/>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blinds(horizontal)">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1" nodeType="clickEffect">
                                  <p:stCondLst>
                                    <p:cond delay="0"/>
                                  </p:stCondLst>
                                  <p:childTnLst>
                                    <p:animEffect transition="out" filter="fade">
                                      <p:cBhvr>
                                        <p:cTn id="36" dur="500"/>
                                        <p:tgtEl>
                                          <p:spTgt spid="56"/>
                                        </p:tgtEl>
                                      </p:cBhvr>
                                    </p:animEffect>
                                    <p:set>
                                      <p:cBhvr>
                                        <p:cTn id="37" dur="1" fill="hold">
                                          <p:stCondLst>
                                            <p:cond delay="499"/>
                                          </p:stCondLst>
                                        </p:cTn>
                                        <p:tgtEl>
                                          <p:spTgt spid="56"/>
                                        </p:tgtEl>
                                        <p:attrNameLst>
                                          <p:attrName>style.visibility</p:attrName>
                                        </p:attrNameLst>
                                      </p:cBhvr>
                                      <p:to>
                                        <p:strVal val="hidden"/>
                                      </p:to>
                                    </p:set>
                                  </p:childTnLst>
                                </p:cTn>
                              </p:par>
                              <p:par>
                                <p:cTn id="38" presetID="10" presetClass="exit" presetSubtype="0" fill="hold" grpId="1" nodeType="withEffect">
                                  <p:stCondLst>
                                    <p:cond delay="0"/>
                                  </p:stCondLst>
                                  <p:childTnLst>
                                    <p:animEffect transition="out" filter="fade">
                                      <p:cBhvr>
                                        <p:cTn id="39" dur="500"/>
                                        <p:tgtEl>
                                          <p:spTgt spid="33"/>
                                        </p:tgtEl>
                                      </p:cBhvr>
                                    </p:animEffect>
                                    <p:set>
                                      <p:cBhvr>
                                        <p:cTn id="40" dur="1" fill="hold">
                                          <p:stCondLst>
                                            <p:cond delay="499"/>
                                          </p:stCondLst>
                                        </p:cTn>
                                        <p:tgtEl>
                                          <p:spTgt spid="33"/>
                                        </p:tgtEl>
                                        <p:attrNameLst>
                                          <p:attrName>style.visibility</p:attrName>
                                        </p:attrNameLst>
                                      </p:cBhvr>
                                      <p:to>
                                        <p:strVal val="hidden"/>
                                      </p:to>
                                    </p:set>
                                  </p:childTnLst>
                                </p:cTn>
                              </p:par>
                              <p:par>
                                <p:cTn id="41" presetID="10" presetClass="exit" presetSubtype="0" fill="hold" grpId="1" nodeType="withEffect">
                                  <p:stCondLst>
                                    <p:cond delay="0"/>
                                  </p:stCondLst>
                                  <p:childTnLst>
                                    <p:animEffect transition="out" filter="fade">
                                      <p:cBhvr>
                                        <p:cTn id="42" dur="500"/>
                                        <p:tgtEl>
                                          <p:spTgt spid="42"/>
                                        </p:tgtEl>
                                      </p:cBhvr>
                                    </p:animEffect>
                                    <p:set>
                                      <p:cBhvr>
                                        <p:cTn id="43" dur="1" fill="hold">
                                          <p:stCondLst>
                                            <p:cond delay="499"/>
                                          </p:stCondLst>
                                        </p:cTn>
                                        <p:tgtEl>
                                          <p:spTgt spid="42"/>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500"/>
                                        <p:tgtEl>
                                          <p:spTgt spid="44"/>
                                        </p:tgtEl>
                                      </p:cBhvr>
                                    </p:animEffect>
                                    <p:set>
                                      <p:cBhvr>
                                        <p:cTn id="46" dur="1" fill="hold">
                                          <p:stCondLst>
                                            <p:cond delay="499"/>
                                          </p:stCondLst>
                                        </p:cTn>
                                        <p:tgtEl>
                                          <p:spTgt spid="44"/>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500"/>
                                        <p:tgtEl>
                                          <p:spTgt spid="45"/>
                                        </p:tgtEl>
                                      </p:cBhvr>
                                    </p:animEffect>
                                    <p:set>
                                      <p:cBhvr>
                                        <p:cTn id="49" dur="1" fill="hold">
                                          <p:stCondLst>
                                            <p:cond delay="499"/>
                                          </p:stCondLst>
                                        </p:cTn>
                                        <p:tgtEl>
                                          <p:spTgt spid="45"/>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24"/>
                                        </p:tgtEl>
                                      </p:cBhvr>
                                    </p:animEffect>
                                    <p:set>
                                      <p:cBhvr>
                                        <p:cTn id="52"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8"/>
                  </p:tgtEl>
                </p:cond>
              </p:nextCondLst>
            </p:seq>
          </p:childTnLst>
        </p:cTn>
      </p:par>
    </p:tnLst>
    <p:bldLst>
      <p:bldP spid="56" grpId="0"/>
      <p:bldP spid="56" grpId="1"/>
      <p:bldP spid="33" grpId="0"/>
      <p:bldP spid="33" grpId="1"/>
      <p:bldP spid="42" grpId="0"/>
      <p:bldP spid="42" grpId="1"/>
      <p:bldP spid="44" grpId="0"/>
      <p:bldP spid="44" grpId="1"/>
      <p:bldP spid="45" grpId="0"/>
      <p:bldP spid="45" grpId="1"/>
      <p:bldP spid="24" grpId="0"/>
      <p:bldP spid="24"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a:off x="3132696" y="2736870"/>
            <a:ext cx="7823164" cy="3970318"/>
          </a:xfrm>
          <a:prstGeom prst="rect">
            <a:avLst/>
          </a:prstGeom>
        </p:spPr>
        <p:txBody>
          <a:bodyPr wrap="square">
            <a:spAutoFit/>
          </a:bodyPr>
          <a:lstStyle/>
          <a:p>
            <a:pPr lvl="0" algn="just" defTabSz="-635">
              <a:lnSpc>
                <a:spcPct val="150000"/>
              </a:lnSpc>
              <a:tabLst>
                <a:tab pos="1890395" algn="l"/>
              </a:tabLst>
            </a:pPr>
            <a:r>
              <a:rPr lang="zh-CN" altLang="zh-CN" sz="2800" kern="100" dirty="0">
                <a:latin typeface="Times New Roman" panose="02020603050405020304"/>
                <a:ea typeface="华文细黑" panose="02010600040101010101" charset="-122"/>
                <a:cs typeface="Times New Roman" panose="02020603050405020304"/>
              </a:rPr>
              <a:t>内容：</a:t>
            </a:r>
            <a:r>
              <a:rPr lang="en-US" altLang="zh-CN" sz="2800" kern="100" dirty="0" smtClean="0">
                <a:latin typeface="Cambria Math" panose="02040503050406030204"/>
                <a:ea typeface="华文细黑" panose="02010600040101010101" charset="-122"/>
                <a:cs typeface="Cambria Math" panose="02040503050406030204"/>
              </a:rPr>
              <a:t>⑱</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国家安全，</a:t>
            </a:r>
            <a:r>
              <a:rPr lang="en-US" altLang="zh-CN" sz="2800" kern="100" dirty="0" smtClean="0">
                <a:latin typeface="Cambria Math" panose="02040503050406030204"/>
                <a:ea typeface="华文细黑" panose="02010600040101010101" charset="-122"/>
                <a:cs typeface="Cambria Math" panose="02040503050406030204"/>
              </a:rPr>
              <a:t>⑲</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en-US" altLang="zh-CN" sz="2800" kern="100" dirty="0">
                <a:latin typeface="Times New Roman" panose="02020603050405020304"/>
                <a:ea typeface="华文细黑" panose="02010600040101010101" charset="-122"/>
                <a:cs typeface="Times New Roman" panose="02020603050405020304"/>
              </a:rPr>
              <a:t> </a:t>
            </a:r>
            <a:r>
              <a:rPr lang="en-US" altLang="zh-CN" sz="2800"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国家</a:t>
            </a:r>
            <a:r>
              <a:rPr lang="zh-CN" altLang="zh-CN" sz="2800" kern="100" dirty="0">
                <a:latin typeface="Times New Roman" panose="02020603050405020304"/>
                <a:ea typeface="华文细黑" panose="02010600040101010101" charset="-122"/>
                <a:cs typeface="Times New Roman" panose="02020603050405020304"/>
              </a:rPr>
              <a:t>统一，我国宪法确立的</a:t>
            </a:r>
            <a:r>
              <a:rPr lang="zh-CN" altLang="zh-CN" sz="2800" kern="100" dirty="0" smtClean="0">
                <a:latin typeface="Times New Roman" panose="02020603050405020304"/>
                <a:ea typeface="华文细黑" panose="02010600040101010101" charset="-122"/>
                <a:cs typeface="Times New Roman" panose="02020603050405020304"/>
              </a:rPr>
              <a:t>国家政治</a:t>
            </a:r>
            <a:r>
              <a:rPr lang="zh-CN" altLang="zh-CN" sz="2800" kern="100" dirty="0">
                <a:latin typeface="Times New Roman" panose="02020603050405020304"/>
                <a:ea typeface="华文细黑" panose="02010600040101010101" charset="-122"/>
                <a:cs typeface="Times New Roman" panose="02020603050405020304"/>
              </a:rPr>
              <a:t>制度和</a:t>
            </a:r>
            <a:r>
              <a:rPr lang="zh-CN" altLang="zh-CN" sz="2800" kern="100" dirty="0" smtClean="0">
                <a:latin typeface="Times New Roman" panose="02020603050405020304"/>
                <a:ea typeface="华文细黑" panose="02010600040101010101" charset="-122"/>
                <a:cs typeface="Times New Roman" panose="02020603050405020304"/>
              </a:rPr>
              <a:t>社</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en-US" altLang="zh-CN" sz="2800" kern="100" dirty="0">
                <a:latin typeface="Times New Roman" panose="02020603050405020304"/>
                <a:ea typeface="华文细黑" panose="02010600040101010101" charset="-122"/>
                <a:cs typeface="Times New Roman" panose="02020603050405020304"/>
              </a:rPr>
              <a:t> </a:t>
            </a:r>
            <a:r>
              <a:rPr lang="en-US" altLang="zh-CN" sz="2800"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会</a:t>
            </a:r>
            <a:r>
              <a:rPr lang="zh-CN" altLang="zh-CN" sz="2800" kern="100" dirty="0">
                <a:latin typeface="Times New Roman" panose="02020603050405020304"/>
                <a:ea typeface="华文细黑" panose="02010600040101010101" charset="-122"/>
                <a:cs typeface="Times New Roman" panose="02020603050405020304"/>
              </a:rPr>
              <a:t>大局稳定，经济社会</a:t>
            </a:r>
            <a:r>
              <a:rPr lang="en-US" altLang="zh-CN" sz="2800" kern="100" dirty="0" smtClean="0">
                <a:latin typeface="Cambria Math" panose="02040503050406030204"/>
                <a:ea typeface="华文细黑" panose="02010600040101010101" charset="-122"/>
                <a:cs typeface="Cambria Math" panose="02040503050406030204"/>
              </a:rPr>
              <a:t>⑳</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发展</a:t>
            </a:r>
            <a:r>
              <a:rPr lang="zh-CN" altLang="zh-CN" sz="2800" kern="100" dirty="0">
                <a:latin typeface="Times New Roman" panose="02020603050405020304"/>
                <a:ea typeface="华文细黑" panose="02010600040101010101" charset="-122"/>
                <a:cs typeface="Times New Roman" panose="02020603050405020304"/>
              </a:rPr>
              <a:t>的</a:t>
            </a:r>
            <a:r>
              <a:rPr lang="zh-CN" altLang="zh-CN" sz="2800" kern="100" dirty="0" smtClean="0">
                <a:latin typeface="Times New Roman" panose="02020603050405020304"/>
                <a:ea typeface="华文细黑" panose="02010600040101010101" charset="-122"/>
                <a:cs typeface="Times New Roman" panose="02020603050405020304"/>
              </a:rPr>
              <a:t>基本</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en-US" altLang="zh-CN" sz="2800" kern="100" dirty="0">
                <a:latin typeface="Times New Roman" panose="02020603050405020304"/>
                <a:ea typeface="华文细黑" panose="02010600040101010101" charset="-122"/>
                <a:cs typeface="Times New Roman" panose="02020603050405020304"/>
              </a:rPr>
              <a:t> </a:t>
            </a:r>
            <a:r>
              <a:rPr lang="en-US" altLang="zh-CN" sz="2800"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保障</a:t>
            </a:r>
            <a:endParaRPr lang="en-US" altLang="zh-CN" sz="2800" kern="100" dirty="0" smtClean="0">
              <a:latin typeface="Times New Roman" panose="02020603050405020304"/>
              <a:ea typeface="华文细黑" panose="02010600040101010101" charset="-122"/>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要求</a:t>
            </a:r>
            <a:r>
              <a:rPr lang="zh-CN" altLang="zh-CN" sz="2800" kern="100" dirty="0">
                <a:latin typeface="Times New Roman" panose="02020603050405020304"/>
                <a:ea typeface="华文细黑" panose="02010600040101010101" charset="-122"/>
                <a:cs typeface="Times New Roman" panose="02020603050405020304"/>
              </a:rPr>
              <a:t>：维护自身利益的同时，兼顾</a:t>
            </a:r>
            <a:r>
              <a:rPr lang="zh-CN" altLang="zh-CN" sz="2800" kern="100" dirty="0" smtClean="0">
                <a:latin typeface="Times New Roman" panose="02020603050405020304"/>
                <a:ea typeface="华文细黑" panose="02010600040101010101" charset="-122"/>
                <a:cs typeface="Times New Roman" panose="02020603050405020304"/>
              </a:rPr>
              <a:t>他国</a:t>
            </a:r>
            <a:r>
              <a:rPr lang="en-US" altLang="zh-CN" sz="2800" kern="100" dirty="0" smtClean="0">
                <a:latin typeface="Times New Roman" panose="02020603050405020304"/>
                <a:ea typeface="华文细黑" panose="02010600040101010101" charset="-122"/>
                <a:cs typeface="Times New Roman" panose="02020603050405020304"/>
              </a:rPr>
              <a:t> </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关</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en-US" altLang="zh-CN" sz="2800" kern="100" dirty="0">
                <a:latin typeface="Times New Roman" panose="02020603050405020304"/>
                <a:ea typeface="华文细黑" panose="02010600040101010101" charset="-122"/>
                <a:cs typeface="Times New Roman" panose="02020603050405020304"/>
              </a:rPr>
              <a:t> </a:t>
            </a:r>
            <a:r>
              <a:rPr lang="en-US" altLang="zh-CN" sz="2800"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切</a:t>
            </a:r>
            <a:r>
              <a:rPr lang="zh-CN" altLang="zh-CN" sz="2800" kern="100" dirty="0">
                <a:latin typeface="Times New Roman" panose="02020603050405020304"/>
                <a:ea typeface="华文细黑" panose="02010600040101010101" charset="-122"/>
                <a:cs typeface="Times New Roman" panose="02020603050405020304"/>
              </a:rPr>
              <a:t>，在谋求本国发展中促进</a:t>
            </a:r>
            <a:r>
              <a:rPr lang="en-US" altLang="zh-CN" sz="2800" kern="100" dirty="0">
                <a:latin typeface="Times New Roman" panose="02020603050405020304"/>
                <a:ea typeface="华文细黑" panose="02010600040101010101" charset="-122"/>
              </a:rPr>
              <a:t>,</a:t>
            </a:r>
            <a:r>
              <a:rPr lang="zh-CN" altLang="zh-CN" sz="2800" kern="100" dirty="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各国</a:t>
            </a:r>
            <a:endParaRPr lang="zh-CN" altLang="en-US" sz="2800" dirty="0"/>
          </a:p>
        </p:txBody>
      </p:sp>
      <p:sp>
        <p:nvSpPr>
          <p:cNvPr id="22" name="矩形 21"/>
          <p:cNvSpPr/>
          <p:nvPr/>
        </p:nvSpPr>
        <p:spPr>
          <a:xfrm>
            <a:off x="5724250" y="1171880"/>
            <a:ext cx="6400425" cy="1384995"/>
          </a:xfrm>
          <a:prstGeom prst="rect">
            <a:avLst/>
          </a:prstGeom>
        </p:spPr>
        <p:txBody>
          <a:bodyPr>
            <a:spAutoFit/>
          </a:bodyPr>
          <a:lstStyle/>
          <a:p>
            <a:pPr lvl="0" algn="just" defTabSz="-635">
              <a:lnSpc>
                <a:spcPct val="150000"/>
              </a:lnSpc>
              <a:tabLst>
                <a:tab pos="1890395" algn="l"/>
              </a:tabLst>
            </a:pPr>
            <a:r>
              <a:rPr lang="zh-CN" altLang="zh-CN" sz="2800" kern="100" dirty="0">
                <a:latin typeface="Times New Roman" panose="02020603050405020304"/>
                <a:ea typeface="华文细黑" panose="02010600040101010101" charset="-122"/>
                <a:cs typeface="Times New Roman" panose="02020603050405020304"/>
              </a:rPr>
              <a:t>国家间的</a:t>
            </a:r>
            <a:r>
              <a:rPr lang="en-US" altLang="zh-CN" sz="2800" kern="100" dirty="0" smtClean="0">
                <a:latin typeface="Cambria Math" panose="02040503050406030204"/>
                <a:ea typeface="华文细黑" panose="02010600040101010101" charset="-122"/>
                <a:cs typeface="Cambria Math" panose="02040503050406030204"/>
              </a:rPr>
              <a:t>⑯</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是</a:t>
            </a:r>
            <a:r>
              <a:rPr lang="zh-CN" altLang="zh-CN" sz="2800" kern="100" dirty="0">
                <a:latin typeface="Times New Roman" panose="02020603050405020304"/>
                <a:ea typeface="华文细黑" panose="02010600040101010101" charset="-122"/>
                <a:cs typeface="Times New Roman" panose="02020603050405020304"/>
              </a:rPr>
              <a:t>国家合作的</a:t>
            </a:r>
            <a:r>
              <a:rPr lang="zh-CN" altLang="zh-CN" sz="2800" kern="100" dirty="0" smtClean="0">
                <a:latin typeface="Times New Roman" panose="02020603050405020304"/>
                <a:ea typeface="华文细黑" panose="02010600040101010101" charset="-122"/>
                <a:cs typeface="Times New Roman" panose="02020603050405020304"/>
              </a:rPr>
              <a:t>基础</a:t>
            </a:r>
            <a:endParaRPr lang="en-US" altLang="zh-CN" sz="2800" kern="100" dirty="0" smtClean="0">
              <a:latin typeface="Times New Roman" panose="02020603050405020304"/>
              <a:ea typeface="华文细黑" panose="02010600040101010101" charset="-122"/>
            </a:endParaRPr>
          </a:p>
          <a:p>
            <a:pPr lvl="0" algn="just" defTabSz="-635">
              <a:lnSpc>
                <a:spcPct val="150000"/>
              </a:lnSpc>
              <a:tabLst>
                <a:tab pos="1890395" algn="l"/>
              </a:tabLst>
            </a:pPr>
            <a:r>
              <a:rPr lang="en-US" altLang="zh-CN" sz="2800" kern="100" dirty="0" smtClean="0">
                <a:latin typeface="Cambria Math" panose="02040503050406030204"/>
                <a:ea typeface="华文细黑" panose="02010600040101010101" charset="-122"/>
                <a:cs typeface="Cambria Math" panose="02040503050406030204"/>
              </a:rPr>
              <a:t>⑰</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是</a:t>
            </a:r>
            <a:r>
              <a:rPr lang="zh-CN" altLang="zh-CN" sz="2800" kern="100" dirty="0">
                <a:latin typeface="Times New Roman" panose="02020603050405020304"/>
                <a:ea typeface="华文细黑" panose="02010600040101010101" charset="-122"/>
                <a:cs typeface="Times New Roman" panose="02020603050405020304"/>
              </a:rPr>
              <a:t>引起</a:t>
            </a:r>
            <a:r>
              <a:rPr lang="zh-CN" altLang="zh-CN" sz="2800" kern="100" dirty="0" smtClean="0">
                <a:latin typeface="Times New Roman" panose="02020603050405020304"/>
                <a:ea typeface="华文细黑" panose="02010600040101010101" charset="-122"/>
                <a:cs typeface="Times New Roman" panose="02020603050405020304"/>
              </a:rPr>
              <a:t>国家</a:t>
            </a:r>
            <a:r>
              <a:rPr lang="zh-CN" altLang="zh-CN" sz="2800" kern="100" dirty="0">
                <a:latin typeface="Times New Roman" panose="02020603050405020304"/>
                <a:ea typeface="华文细黑" panose="02010600040101010101" charset="-122"/>
                <a:cs typeface="Times New Roman" panose="02020603050405020304"/>
              </a:rPr>
              <a:t>冲突的根源</a:t>
            </a:r>
            <a:endParaRPr lang="zh-CN" altLang="en-US" sz="2800" dirty="0"/>
          </a:p>
        </p:txBody>
      </p:sp>
      <p:sp>
        <p:nvSpPr>
          <p:cNvPr id="31" name="矩形 30"/>
          <p:cNvSpPr/>
          <p:nvPr/>
        </p:nvSpPr>
        <p:spPr>
          <a:xfrm>
            <a:off x="3122286" y="-106982"/>
            <a:ext cx="8186558" cy="1384995"/>
          </a:xfrm>
          <a:prstGeom prst="rect">
            <a:avLst/>
          </a:prstGeom>
        </p:spPr>
        <p:txBody>
          <a:bodyPr>
            <a:spAutoFit/>
          </a:bodyPr>
          <a:lstStyle/>
          <a:p>
            <a:pPr lvl="0" algn="just" defTabSz="-635">
              <a:lnSpc>
                <a:spcPct val="150000"/>
              </a:lnSpc>
              <a:tabLst>
                <a:tab pos="1890395" algn="l"/>
              </a:tabLst>
            </a:pPr>
            <a:r>
              <a:rPr lang="zh-CN" altLang="zh-CN" sz="2800" kern="100" dirty="0">
                <a:latin typeface="Times New Roman" panose="02020603050405020304"/>
                <a:ea typeface="华文细黑" panose="02010600040101010101" charset="-122"/>
                <a:cs typeface="Times New Roman" panose="02020603050405020304"/>
              </a:rPr>
              <a:t>基本内容：政治、</a:t>
            </a:r>
            <a:r>
              <a:rPr lang="en-US" altLang="zh-CN" sz="2800" kern="100" dirty="0" smtClean="0">
                <a:latin typeface="Cambria Math" panose="02040503050406030204"/>
                <a:ea typeface="华文细黑" panose="02010600040101010101" charset="-122"/>
                <a:cs typeface="Cambria Math" panose="02040503050406030204"/>
              </a:rPr>
              <a:t>⑫</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文化、军事关系</a:t>
            </a:r>
            <a:r>
              <a:rPr lang="zh-CN" altLang="zh-CN" sz="2800" kern="100" dirty="0" smtClean="0">
                <a:latin typeface="Times New Roman" panose="02020603050405020304"/>
                <a:ea typeface="华文细黑" panose="02010600040101010101" charset="-122"/>
                <a:cs typeface="Times New Roman" panose="02020603050405020304"/>
              </a:rPr>
              <a:t>等</a:t>
            </a:r>
            <a:endParaRPr lang="en-US" altLang="zh-CN" sz="2800" kern="100" dirty="0" smtClean="0">
              <a:latin typeface="Times New Roman" panose="02020603050405020304"/>
              <a:ea typeface="华文细黑" panose="02010600040101010101" charset="-122"/>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基本</a:t>
            </a:r>
            <a:r>
              <a:rPr lang="zh-CN" altLang="zh-CN" sz="2800" kern="100" dirty="0">
                <a:latin typeface="Times New Roman" panose="02020603050405020304"/>
                <a:ea typeface="华文细黑" panose="02010600040101010101" charset="-122"/>
                <a:cs typeface="Times New Roman" panose="02020603050405020304"/>
              </a:rPr>
              <a:t>形式：</a:t>
            </a:r>
            <a:r>
              <a:rPr lang="en-US" altLang="zh-CN" sz="2800" kern="100" dirty="0" smtClean="0">
                <a:latin typeface="Cambria Math" panose="02040503050406030204"/>
                <a:ea typeface="华文细黑" panose="02010600040101010101" charset="-122"/>
                <a:cs typeface="Cambria Math" panose="02040503050406030204"/>
              </a:rPr>
              <a:t>⑬</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合作与</a:t>
            </a:r>
            <a:r>
              <a:rPr lang="en-US" altLang="zh-CN" sz="2800" kern="100" dirty="0" smtClean="0">
                <a:latin typeface="Cambria Math" panose="02040503050406030204"/>
                <a:ea typeface="华文细黑" panose="02010600040101010101" charset="-122"/>
                <a:cs typeface="Cambria Math" panose="02040503050406030204"/>
              </a:rPr>
              <a:t>⑭</a:t>
            </a:r>
            <a:endParaRPr lang="zh-CN" altLang="en-US" sz="2800" dirty="0"/>
          </a:p>
        </p:txBody>
      </p:sp>
      <p:sp>
        <p:nvSpPr>
          <p:cNvPr id="32" name="矩形 31"/>
          <p:cNvSpPr/>
          <p:nvPr/>
        </p:nvSpPr>
        <p:spPr>
          <a:xfrm>
            <a:off x="164904" y="1137099"/>
            <a:ext cx="555410" cy="3970318"/>
          </a:xfrm>
          <a:prstGeom prst="rect">
            <a:avLst/>
          </a:prstGeom>
          <a:ln>
            <a:solidFill>
              <a:schemeClr val="tx1"/>
            </a:solidFill>
          </a:ln>
        </p:spPr>
        <p:txBody>
          <a:bodyPr wrap="square">
            <a:spAutoFit/>
          </a:bodyPr>
          <a:lstStyle/>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走</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近</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国</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际</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社</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会</a:t>
            </a:r>
            <a:endParaRPr lang="zh-CN" altLang="en-US" sz="2600" kern="100" dirty="0">
              <a:latin typeface="Times New Roman" panose="02020603050405020304"/>
              <a:ea typeface="华文细黑" panose="02010600040101010101" charset="-122"/>
              <a:cs typeface="Times New Roman" panose="02020603050405020304"/>
            </a:endParaRPr>
          </a:p>
        </p:txBody>
      </p:sp>
      <p:sp>
        <p:nvSpPr>
          <p:cNvPr id="55" name="矩形 54"/>
          <p:cNvSpPr/>
          <p:nvPr/>
        </p:nvSpPr>
        <p:spPr>
          <a:xfrm>
            <a:off x="1167198" y="1650200"/>
            <a:ext cx="502119" cy="3323987"/>
          </a:xfrm>
          <a:prstGeom prst="rect">
            <a:avLst/>
          </a:prstGeom>
          <a:ln>
            <a:solidFill>
              <a:schemeClr val="tx1"/>
            </a:solidFill>
          </a:ln>
        </p:spPr>
        <p:txBody>
          <a:bodyPr wrap="square">
            <a:spAutoFit/>
          </a:bodyPr>
          <a:lstStyle/>
          <a:p>
            <a:pPr>
              <a:lnSpc>
                <a:spcPct val="150000"/>
              </a:lnSpc>
            </a:pP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国际关系</a:t>
            </a:r>
            <a:endParaRPr lang="zh-CN" altLang="en-US" sz="2600" dirty="0"/>
          </a:p>
        </p:txBody>
      </p:sp>
      <p:sp>
        <p:nvSpPr>
          <p:cNvPr id="56" name="矩形 55"/>
          <p:cNvSpPr/>
          <p:nvPr/>
        </p:nvSpPr>
        <p:spPr>
          <a:xfrm>
            <a:off x="6583697" y="-34974"/>
            <a:ext cx="902811"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经济</a:t>
            </a:r>
            <a:endParaRPr lang="zh-CN" altLang="en-US" sz="2800" dirty="0">
              <a:solidFill>
                <a:schemeClr val="accent6">
                  <a:lumMod val="75000"/>
                </a:schemeClr>
              </a:solidFill>
            </a:endParaRPr>
          </a:p>
        </p:txBody>
      </p:sp>
      <p:cxnSp>
        <p:nvCxnSpPr>
          <p:cNvPr id="3" name="直接连接符 2"/>
          <p:cNvCxnSpPr/>
          <p:nvPr/>
        </p:nvCxnSpPr>
        <p:spPr>
          <a:xfrm>
            <a:off x="909564" y="1378632"/>
            <a:ext cx="0" cy="375618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942964" y="1384358"/>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775081" y="3054363"/>
            <a:ext cx="134483"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左大括号 1"/>
          <p:cNvSpPr/>
          <p:nvPr/>
        </p:nvSpPr>
        <p:spPr>
          <a:xfrm>
            <a:off x="1684046" y="270545"/>
            <a:ext cx="245913" cy="5248089"/>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左大括号 29"/>
          <p:cNvSpPr/>
          <p:nvPr/>
        </p:nvSpPr>
        <p:spPr>
          <a:xfrm>
            <a:off x="2845420" y="120617"/>
            <a:ext cx="245913" cy="251707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矩形 32"/>
          <p:cNvSpPr/>
          <p:nvPr/>
        </p:nvSpPr>
        <p:spPr>
          <a:xfrm>
            <a:off x="5480427" y="609570"/>
            <a:ext cx="902811"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竞争</a:t>
            </a:r>
            <a:endParaRPr lang="zh-CN" altLang="en-US" sz="2800" dirty="0">
              <a:solidFill>
                <a:schemeClr val="accent6">
                  <a:lumMod val="75000"/>
                </a:schemeClr>
              </a:solidFill>
            </a:endParaRPr>
          </a:p>
        </p:txBody>
      </p:sp>
      <p:sp>
        <p:nvSpPr>
          <p:cNvPr id="42" name="矩形 41"/>
          <p:cNvSpPr/>
          <p:nvPr/>
        </p:nvSpPr>
        <p:spPr>
          <a:xfrm>
            <a:off x="8300314" y="642867"/>
            <a:ext cx="902811"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冲突</a:t>
            </a:r>
            <a:endParaRPr lang="zh-CN" altLang="en-US" sz="2800" dirty="0">
              <a:solidFill>
                <a:schemeClr val="accent6">
                  <a:lumMod val="75000"/>
                </a:schemeClr>
              </a:solidFill>
            </a:endParaRPr>
          </a:p>
        </p:txBody>
      </p:sp>
      <p:sp>
        <p:nvSpPr>
          <p:cNvPr id="44" name="矩形 43"/>
          <p:cNvSpPr/>
          <p:nvPr/>
        </p:nvSpPr>
        <p:spPr>
          <a:xfrm>
            <a:off x="7558670" y="1288381"/>
            <a:ext cx="162095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共同利益</a:t>
            </a:r>
            <a:endParaRPr lang="zh-CN" altLang="en-US" sz="2800" dirty="0">
              <a:solidFill>
                <a:schemeClr val="accent6">
                  <a:lumMod val="75000"/>
                </a:schemeClr>
              </a:solidFill>
            </a:endParaRPr>
          </a:p>
        </p:txBody>
      </p:sp>
      <p:sp>
        <p:nvSpPr>
          <p:cNvPr id="45" name="矩形 44"/>
          <p:cNvSpPr/>
          <p:nvPr/>
        </p:nvSpPr>
        <p:spPr>
          <a:xfrm>
            <a:off x="6224623" y="1905714"/>
            <a:ext cx="162095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利益对立</a:t>
            </a:r>
            <a:endParaRPr lang="zh-CN" altLang="en-US" sz="2800" dirty="0">
              <a:solidFill>
                <a:schemeClr val="accent6">
                  <a:lumMod val="75000"/>
                </a:schemeClr>
              </a:solidFill>
            </a:endParaRPr>
          </a:p>
        </p:txBody>
      </p:sp>
      <p:cxnSp>
        <p:nvCxnSpPr>
          <p:cNvPr id="46" name="直接连接符 45"/>
          <p:cNvCxnSpPr/>
          <p:nvPr/>
        </p:nvCxnSpPr>
        <p:spPr>
          <a:xfrm flipV="1">
            <a:off x="909564" y="3067152"/>
            <a:ext cx="128817"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左大括号 20"/>
          <p:cNvSpPr/>
          <p:nvPr/>
        </p:nvSpPr>
        <p:spPr>
          <a:xfrm>
            <a:off x="5601293" y="1384359"/>
            <a:ext cx="245913" cy="1256351"/>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23" name="直接连接符 22"/>
          <p:cNvCxnSpPr/>
          <p:nvPr/>
        </p:nvCxnSpPr>
        <p:spPr>
          <a:xfrm flipV="1">
            <a:off x="909564" y="5134821"/>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4762280" y="2845346"/>
            <a:ext cx="162095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国家主权</a:t>
            </a:r>
            <a:endParaRPr lang="zh-CN" altLang="en-US" sz="2800" dirty="0">
              <a:solidFill>
                <a:schemeClr val="accent6">
                  <a:lumMod val="75000"/>
                </a:schemeClr>
              </a:solidFill>
            </a:endParaRPr>
          </a:p>
        </p:txBody>
      </p:sp>
      <p:cxnSp>
        <p:nvCxnSpPr>
          <p:cNvPr id="5" name="直接连接符 4"/>
          <p:cNvCxnSpPr/>
          <p:nvPr/>
        </p:nvCxnSpPr>
        <p:spPr>
          <a:xfrm>
            <a:off x="8319489" y="1151672"/>
            <a:ext cx="93104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2038188" y="3075197"/>
            <a:ext cx="930188" cy="3323987"/>
          </a:xfrm>
          <a:prstGeom prst="rect">
            <a:avLst/>
          </a:prstGeom>
        </p:spPr>
        <p:txBody>
          <a:bodyPr>
            <a:spAutoFit/>
          </a:bodyPr>
          <a:lstStyle/>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维护</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我国</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的国</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家利</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益</a:t>
            </a:r>
            <a:endParaRPr lang="zh-CN" altLang="en-US" sz="2800" dirty="0"/>
          </a:p>
        </p:txBody>
      </p:sp>
      <p:sp>
        <p:nvSpPr>
          <p:cNvPr id="35" name="左大括号 34"/>
          <p:cNvSpPr/>
          <p:nvPr/>
        </p:nvSpPr>
        <p:spPr>
          <a:xfrm>
            <a:off x="2885861" y="3006173"/>
            <a:ext cx="223557" cy="3584516"/>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1027" name="Picture 3" descr="E:\乱\幻灯片用用用用\幻灯片用圈\22.pn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9019650" y="6201100"/>
            <a:ext cx="389589" cy="389589"/>
          </a:xfrm>
          <a:prstGeom prst="rect">
            <a:avLst/>
          </a:prstGeom>
          <a:noFill/>
          <a:extLst>
            <a:ext uri="{909E8E84-426E-40DD-AFC4-6F175D3DCCD1}">
              <a14:hiddenFill xmlns:a14="http://schemas.microsoft.com/office/drawing/2010/main">
                <a:solidFill>
                  <a:srgbClr val="FFFFFF"/>
                </a:solidFill>
              </a14:hiddenFill>
            </a:ext>
          </a:extLst>
        </p:spPr>
      </p:pic>
      <p:sp>
        <p:nvSpPr>
          <p:cNvPr id="36" name="矩形 35"/>
          <p:cNvSpPr/>
          <p:nvPr/>
        </p:nvSpPr>
        <p:spPr>
          <a:xfrm>
            <a:off x="8843117" y="2845346"/>
            <a:ext cx="162095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领土完整</a:t>
            </a:r>
            <a:endParaRPr lang="zh-CN" altLang="en-US" sz="2800" dirty="0">
              <a:solidFill>
                <a:schemeClr val="accent6">
                  <a:lumMod val="75000"/>
                </a:schemeClr>
              </a:solidFill>
            </a:endParaRPr>
          </a:p>
        </p:txBody>
      </p:sp>
      <p:sp>
        <p:nvSpPr>
          <p:cNvPr id="37" name="矩形 36"/>
          <p:cNvSpPr/>
          <p:nvPr/>
        </p:nvSpPr>
        <p:spPr>
          <a:xfrm>
            <a:off x="7662579" y="4122326"/>
            <a:ext cx="1261884"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可持续</a:t>
            </a:r>
            <a:endParaRPr lang="zh-CN" altLang="en-US" sz="2800" dirty="0">
              <a:solidFill>
                <a:schemeClr val="accent6">
                  <a:lumMod val="75000"/>
                </a:schemeClr>
              </a:solidFill>
            </a:endParaRPr>
          </a:p>
        </p:txBody>
      </p:sp>
      <p:sp>
        <p:nvSpPr>
          <p:cNvPr id="38" name="矩形 37"/>
          <p:cNvSpPr/>
          <p:nvPr/>
        </p:nvSpPr>
        <p:spPr>
          <a:xfrm>
            <a:off x="9409239" y="5432083"/>
            <a:ext cx="902811"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合理</a:t>
            </a:r>
            <a:endParaRPr lang="zh-CN" altLang="en-US" sz="2800" dirty="0">
              <a:solidFill>
                <a:schemeClr val="accent6">
                  <a:lumMod val="75000"/>
                </a:schemeClr>
              </a:solidFill>
            </a:endParaRPr>
          </a:p>
        </p:txBody>
      </p:sp>
      <p:sp>
        <p:nvSpPr>
          <p:cNvPr id="39" name="矩形 38"/>
          <p:cNvSpPr/>
          <p:nvPr/>
        </p:nvSpPr>
        <p:spPr>
          <a:xfrm>
            <a:off x="9409239" y="6116197"/>
            <a:ext cx="162095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共同发展</a:t>
            </a:r>
            <a:endParaRPr lang="zh-CN" altLang="en-US" sz="2800" dirty="0">
              <a:solidFill>
                <a:schemeClr val="accent6">
                  <a:lumMod val="75000"/>
                </a:schemeClr>
              </a:solidFill>
            </a:endParaRPr>
          </a:p>
        </p:txBody>
      </p:sp>
      <p:cxnSp>
        <p:nvCxnSpPr>
          <p:cNvPr id="40" name="直接连接符 39"/>
          <p:cNvCxnSpPr/>
          <p:nvPr/>
        </p:nvCxnSpPr>
        <p:spPr>
          <a:xfrm>
            <a:off x="9551590" y="6618625"/>
            <a:ext cx="136886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1929959" y="92409"/>
            <a:ext cx="1046440" cy="3164317"/>
          </a:xfrm>
          <a:prstGeom prst="rect">
            <a:avLst/>
          </a:prstGeom>
          <a:noFill/>
        </p:spPr>
        <p:txBody>
          <a:bodyPr vert="eaVert" wrap="square" rtlCol="0">
            <a:spAutoFit/>
          </a:bodyPr>
          <a:lstStyle/>
          <a:p>
            <a:r>
              <a:rPr lang="zh-CN" altLang="en-US" sz="2800" kern="100" dirty="0">
                <a:latin typeface="Times New Roman" panose="02020603050405020304"/>
                <a:ea typeface="华文细黑" panose="02010600040101010101" charset="-122"/>
                <a:cs typeface="Times New Roman" panose="02020603050405020304"/>
              </a:rPr>
              <a:t>国际关系及其决定性因素</a:t>
            </a:r>
            <a:endParaRPr lang="zh-CN" altLang="en-US" sz="2800" kern="100" dirty="0">
              <a:latin typeface="Times New Roman" panose="02020603050405020304"/>
              <a:ea typeface="华文细黑" panose="02010600040101010101" charset="-122"/>
              <a:cs typeface="Times New Roman" panose="02020603050405020304"/>
            </a:endParaRPr>
          </a:p>
        </p:txBody>
      </p:sp>
      <p:pic>
        <p:nvPicPr>
          <p:cNvPr id="47" name="Picture 2" descr="E:\乱\幻灯片用用用用\幻灯片用圈\2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01472" y="5518634"/>
            <a:ext cx="350118" cy="350118"/>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p:cNvSpPr txBox="1"/>
          <p:nvPr/>
        </p:nvSpPr>
        <p:spPr>
          <a:xfrm>
            <a:off x="3019049" y="1155849"/>
            <a:ext cx="1046440" cy="1691724"/>
          </a:xfrm>
          <a:prstGeom prst="rect">
            <a:avLst/>
          </a:prstGeom>
          <a:noFill/>
        </p:spPr>
        <p:txBody>
          <a:bodyPr vert="eaVert" wrap="square" rtlCol="0">
            <a:spAutoFit/>
          </a:bodyPr>
          <a:lstStyle/>
          <a:p>
            <a:r>
              <a:rPr lang="zh-CN" altLang="en-US" sz="2800" kern="100" dirty="0">
                <a:latin typeface="Times New Roman" panose="02020603050405020304"/>
                <a:ea typeface="华文细黑" panose="02010600040101010101" charset="-122"/>
                <a:cs typeface="Times New Roman" panose="02020603050405020304"/>
              </a:rPr>
              <a:t>决定性</a:t>
            </a:r>
            <a:r>
              <a:rPr lang="zh-CN" altLang="en-US" sz="2800" kern="100" dirty="0" smtClean="0">
                <a:latin typeface="Times New Roman" panose="02020603050405020304"/>
                <a:ea typeface="华文细黑" panose="02010600040101010101" charset="-122"/>
                <a:cs typeface="Times New Roman" panose="02020603050405020304"/>
              </a:rPr>
              <a:t>因素：</a:t>
            </a:r>
            <a:endParaRPr lang="zh-CN" altLang="en-US" sz="2800" kern="100" dirty="0">
              <a:latin typeface="Times New Roman" panose="02020603050405020304"/>
              <a:ea typeface="华文细黑" panose="02010600040101010101" charset="-122"/>
              <a:cs typeface="Times New Roman" panose="02020603050405020304"/>
            </a:endParaRPr>
          </a:p>
        </p:txBody>
      </p:sp>
      <p:sp>
        <p:nvSpPr>
          <p:cNvPr id="43" name="TextBox 42"/>
          <p:cNvSpPr txBox="1"/>
          <p:nvPr/>
        </p:nvSpPr>
        <p:spPr>
          <a:xfrm>
            <a:off x="4144103" y="1693218"/>
            <a:ext cx="1620957" cy="523220"/>
          </a:xfrm>
          <a:prstGeom prst="rect">
            <a:avLst/>
          </a:prstGeom>
          <a:noFill/>
        </p:spPr>
        <p:txBody>
          <a:bodyPr wrap="none" rtlCol="0">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国家利益</a:t>
            </a:r>
            <a:endParaRPr lang="zh-CN" altLang="en-US" sz="2800" kern="100" dirty="0">
              <a:solidFill>
                <a:schemeClr val="accent6">
                  <a:lumMod val="75000"/>
                </a:schemeClr>
              </a:solidFill>
              <a:ea typeface="华文细黑" panose="02010600040101010101" charset="-122"/>
              <a:cs typeface="Times New Roman" panose="02020603050405020304"/>
            </a:endParaRPr>
          </a:p>
        </p:txBody>
      </p:sp>
      <p:sp>
        <p:nvSpPr>
          <p:cNvPr id="53" name="矩形 52"/>
          <p:cNvSpPr/>
          <p:nvPr/>
        </p:nvSpPr>
        <p:spPr>
          <a:xfrm>
            <a:off x="3788009" y="1730555"/>
            <a:ext cx="554960" cy="461665"/>
          </a:xfrm>
          <a:prstGeom prst="rect">
            <a:avLst/>
          </a:prstGeom>
        </p:spPr>
        <p:txBody>
          <a:bodyPr wrap="none">
            <a:spAutoFit/>
          </a:bodyPr>
          <a:lstStyle/>
          <a:p>
            <a:r>
              <a:rPr lang="en-US" altLang="zh-CN" kern="100" dirty="0">
                <a:latin typeface="Cambria Math" panose="02040503050406030204"/>
                <a:ea typeface="华文细黑" panose="02010600040101010101" charset="-122"/>
                <a:cs typeface="Cambria Math" panose="02040503050406030204"/>
              </a:rPr>
              <a:t>⑮</a:t>
            </a:r>
            <a:endParaRPr lang="zh-CN" altLang="en-US" dirty="0"/>
          </a:p>
        </p:txBody>
      </p:sp>
      <p:cxnSp>
        <p:nvCxnSpPr>
          <p:cNvPr id="50" name="直接连接符 49"/>
          <p:cNvCxnSpPr/>
          <p:nvPr/>
        </p:nvCxnSpPr>
        <p:spPr>
          <a:xfrm flipV="1">
            <a:off x="4191478" y="2142428"/>
            <a:ext cx="1381280" cy="2489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49" name="圆角矩形 48"/>
          <p:cNvSpPr/>
          <p:nvPr/>
        </p:nvSpPr>
        <p:spPr>
          <a:xfrm>
            <a:off x="10271670"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51" name="圆角矩形 50">
            <a:hlinkClick r:id="rId3"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anose="02010609060101010101" pitchFamily="49" charset="-122"/>
                <a:ea typeface="黑体" panose="02010609060101010101" pitchFamily="49" charset="-122"/>
              </a:rPr>
              <a:t>返回</a:t>
            </a:r>
            <a:endParaRPr lang="zh-CN" altLang="en-US" sz="1400"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blinds(horizontal)">
                                      <p:cBhvr>
                                        <p:cTn id="7" dur="500"/>
                                        <p:tgtEl>
                                          <p:spTgt spid="5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blinds(horizontal)">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blinds(horizontal)">
                                      <p:cBhvr>
                                        <p:cTn id="17" dur="500"/>
                                        <p:tgtEl>
                                          <p:spTgt spid="4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3">
                                            <p:txEl>
                                              <p:pRg st="0" end="0"/>
                                            </p:txEl>
                                          </p:spTgt>
                                        </p:tgtEl>
                                        <p:attrNameLst>
                                          <p:attrName>style.visibility</p:attrName>
                                        </p:attrNameLst>
                                      </p:cBhvr>
                                      <p:to>
                                        <p:strVal val="visible"/>
                                      </p:to>
                                    </p:set>
                                    <p:animEffect transition="in" filter="blinds(horizontal)">
                                      <p:cBhvr>
                                        <p:cTn id="22" dur="500"/>
                                        <p:tgtEl>
                                          <p:spTgt spid="4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blinds(horizontal)">
                                      <p:cBhvr>
                                        <p:cTn id="27" dur="500"/>
                                        <p:tgtEl>
                                          <p:spTgt spid="44"/>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blinds(horizontal)">
                                      <p:cBhvr>
                                        <p:cTn id="32" dur="500"/>
                                        <p:tgtEl>
                                          <p:spTgt spid="45"/>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blinds(horizontal)">
                                      <p:cBhvr>
                                        <p:cTn id="37" dur="500"/>
                                        <p:tgtEl>
                                          <p:spTgt spid="24"/>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blinds(horizontal)">
                                      <p:cBhvr>
                                        <p:cTn id="42" dur="500"/>
                                        <p:tgtEl>
                                          <p:spTgt spid="36"/>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blinds(horizontal)">
                                      <p:cBhvr>
                                        <p:cTn id="47" dur="500"/>
                                        <p:tgtEl>
                                          <p:spTgt spid="37"/>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blinds(horizontal)">
                                      <p:cBhvr>
                                        <p:cTn id="52" dur="500"/>
                                        <p:tgtEl>
                                          <p:spTgt spid="38"/>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blinds(horizontal)">
                                      <p:cBhvr>
                                        <p:cTn id="57" dur="500"/>
                                        <p:tgtEl>
                                          <p:spTgt spid="39"/>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xit" presetSubtype="0" fill="hold" grpId="1" nodeType="clickEffect">
                                  <p:stCondLst>
                                    <p:cond delay="0"/>
                                  </p:stCondLst>
                                  <p:childTnLst>
                                    <p:animEffect transition="out" filter="fade">
                                      <p:cBhvr>
                                        <p:cTn id="61" dur="500"/>
                                        <p:tgtEl>
                                          <p:spTgt spid="56"/>
                                        </p:tgtEl>
                                      </p:cBhvr>
                                    </p:animEffect>
                                    <p:set>
                                      <p:cBhvr>
                                        <p:cTn id="62" dur="1" fill="hold">
                                          <p:stCondLst>
                                            <p:cond delay="499"/>
                                          </p:stCondLst>
                                        </p:cTn>
                                        <p:tgtEl>
                                          <p:spTgt spid="56"/>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33"/>
                                        </p:tgtEl>
                                      </p:cBhvr>
                                    </p:animEffect>
                                    <p:set>
                                      <p:cBhvr>
                                        <p:cTn id="65" dur="1" fill="hold">
                                          <p:stCondLst>
                                            <p:cond delay="499"/>
                                          </p:stCondLst>
                                        </p:cTn>
                                        <p:tgtEl>
                                          <p:spTgt spid="33"/>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42"/>
                                        </p:tgtEl>
                                      </p:cBhvr>
                                    </p:animEffect>
                                    <p:set>
                                      <p:cBhvr>
                                        <p:cTn id="68" dur="1" fill="hold">
                                          <p:stCondLst>
                                            <p:cond delay="499"/>
                                          </p:stCondLst>
                                        </p:cTn>
                                        <p:tgtEl>
                                          <p:spTgt spid="42"/>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43">
                                            <p:txEl>
                                              <p:pRg st="0" end="0"/>
                                            </p:txEl>
                                          </p:spTgt>
                                        </p:tgtEl>
                                      </p:cBhvr>
                                    </p:animEffect>
                                    <p:set>
                                      <p:cBhvr>
                                        <p:cTn id="71" dur="1" fill="hold">
                                          <p:stCondLst>
                                            <p:cond delay="499"/>
                                          </p:stCondLst>
                                        </p:cTn>
                                        <p:tgtEl>
                                          <p:spTgt spid="43">
                                            <p:txEl>
                                              <p:pRg st="0" end="0"/>
                                            </p:txEl>
                                          </p:spTgt>
                                        </p:tgtEl>
                                        <p:attrNameLst>
                                          <p:attrName>style.visibility</p:attrName>
                                        </p:attrNameLst>
                                      </p:cBhvr>
                                      <p:to>
                                        <p:strVal val="hidden"/>
                                      </p:to>
                                    </p:set>
                                  </p:childTnLst>
                                </p:cTn>
                              </p:par>
                              <p:par>
                                <p:cTn id="72" presetID="10" presetClass="exit" presetSubtype="0" fill="hold" grpId="1" nodeType="withEffect">
                                  <p:stCondLst>
                                    <p:cond delay="0"/>
                                  </p:stCondLst>
                                  <p:childTnLst>
                                    <p:animEffect transition="out" filter="fade">
                                      <p:cBhvr>
                                        <p:cTn id="73" dur="500"/>
                                        <p:tgtEl>
                                          <p:spTgt spid="44"/>
                                        </p:tgtEl>
                                      </p:cBhvr>
                                    </p:animEffect>
                                    <p:set>
                                      <p:cBhvr>
                                        <p:cTn id="74" dur="1" fill="hold">
                                          <p:stCondLst>
                                            <p:cond delay="499"/>
                                          </p:stCondLst>
                                        </p:cTn>
                                        <p:tgtEl>
                                          <p:spTgt spid="44"/>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500"/>
                                        <p:tgtEl>
                                          <p:spTgt spid="45"/>
                                        </p:tgtEl>
                                      </p:cBhvr>
                                    </p:animEffect>
                                    <p:set>
                                      <p:cBhvr>
                                        <p:cTn id="77" dur="1" fill="hold">
                                          <p:stCondLst>
                                            <p:cond delay="499"/>
                                          </p:stCondLst>
                                        </p:cTn>
                                        <p:tgtEl>
                                          <p:spTgt spid="45"/>
                                        </p:tgtEl>
                                        <p:attrNameLst>
                                          <p:attrName>style.visibility</p:attrName>
                                        </p:attrNameLst>
                                      </p:cBhvr>
                                      <p:to>
                                        <p:strVal val="hidden"/>
                                      </p:to>
                                    </p:set>
                                  </p:childTnLst>
                                </p:cTn>
                              </p:par>
                              <p:par>
                                <p:cTn id="78" presetID="10" presetClass="exit" presetSubtype="0" fill="hold" grpId="1" nodeType="withEffect">
                                  <p:stCondLst>
                                    <p:cond delay="0"/>
                                  </p:stCondLst>
                                  <p:childTnLst>
                                    <p:animEffect transition="out" filter="fade">
                                      <p:cBhvr>
                                        <p:cTn id="79" dur="500"/>
                                        <p:tgtEl>
                                          <p:spTgt spid="24"/>
                                        </p:tgtEl>
                                      </p:cBhvr>
                                    </p:animEffect>
                                    <p:set>
                                      <p:cBhvr>
                                        <p:cTn id="80" dur="1" fill="hold">
                                          <p:stCondLst>
                                            <p:cond delay="499"/>
                                          </p:stCondLst>
                                        </p:cTn>
                                        <p:tgtEl>
                                          <p:spTgt spid="24"/>
                                        </p:tgtEl>
                                        <p:attrNameLst>
                                          <p:attrName>style.visibility</p:attrName>
                                        </p:attrNameLst>
                                      </p:cBhvr>
                                      <p:to>
                                        <p:strVal val="hidden"/>
                                      </p:to>
                                    </p:set>
                                  </p:childTnLst>
                                </p:cTn>
                              </p:par>
                              <p:par>
                                <p:cTn id="81" presetID="10" presetClass="exit" presetSubtype="0" fill="hold" grpId="1" nodeType="withEffect">
                                  <p:stCondLst>
                                    <p:cond delay="0"/>
                                  </p:stCondLst>
                                  <p:childTnLst>
                                    <p:animEffect transition="out" filter="fade">
                                      <p:cBhvr>
                                        <p:cTn id="82" dur="500"/>
                                        <p:tgtEl>
                                          <p:spTgt spid="36"/>
                                        </p:tgtEl>
                                      </p:cBhvr>
                                    </p:animEffect>
                                    <p:set>
                                      <p:cBhvr>
                                        <p:cTn id="83" dur="1" fill="hold">
                                          <p:stCondLst>
                                            <p:cond delay="499"/>
                                          </p:stCondLst>
                                        </p:cTn>
                                        <p:tgtEl>
                                          <p:spTgt spid="36"/>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37"/>
                                        </p:tgtEl>
                                      </p:cBhvr>
                                    </p:animEffect>
                                    <p:set>
                                      <p:cBhvr>
                                        <p:cTn id="86" dur="1" fill="hold">
                                          <p:stCondLst>
                                            <p:cond delay="499"/>
                                          </p:stCondLst>
                                        </p:cTn>
                                        <p:tgtEl>
                                          <p:spTgt spid="37"/>
                                        </p:tgtEl>
                                        <p:attrNameLst>
                                          <p:attrName>style.visibility</p:attrName>
                                        </p:attrNameLst>
                                      </p:cBhvr>
                                      <p:to>
                                        <p:strVal val="hidden"/>
                                      </p:to>
                                    </p:set>
                                  </p:childTnLst>
                                </p:cTn>
                              </p:par>
                              <p:par>
                                <p:cTn id="87" presetID="10" presetClass="exit" presetSubtype="0" fill="hold" grpId="1" nodeType="withEffect">
                                  <p:stCondLst>
                                    <p:cond delay="0"/>
                                  </p:stCondLst>
                                  <p:childTnLst>
                                    <p:animEffect transition="out" filter="fade">
                                      <p:cBhvr>
                                        <p:cTn id="88" dur="500"/>
                                        <p:tgtEl>
                                          <p:spTgt spid="38"/>
                                        </p:tgtEl>
                                      </p:cBhvr>
                                    </p:animEffect>
                                    <p:set>
                                      <p:cBhvr>
                                        <p:cTn id="89" dur="1" fill="hold">
                                          <p:stCondLst>
                                            <p:cond delay="499"/>
                                          </p:stCondLst>
                                        </p:cTn>
                                        <p:tgtEl>
                                          <p:spTgt spid="38"/>
                                        </p:tgtEl>
                                        <p:attrNameLst>
                                          <p:attrName>style.visibility</p:attrName>
                                        </p:attrNameLst>
                                      </p:cBhvr>
                                      <p:to>
                                        <p:strVal val="hidden"/>
                                      </p:to>
                                    </p:set>
                                  </p:childTnLst>
                                </p:cTn>
                              </p:par>
                              <p:par>
                                <p:cTn id="90" presetID="10" presetClass="exit" presetSubtype="0" fill="hold" grpId="1" nodeType="withEffect">
                                  <p:stCondLst>
                                    <p:cond delay="0"/>
                                  </p:stCondLst>
                                  <p:childTnLst>
                                    <p:animEffect transition="out" filter="fade">
                                      <p:cBhvr>
                                        <p:cTn id="91" dur="500"/>
                                        <p:tgtEl>
                                          <p:spTgt spid="39"/>
                                        </p:tgtEl>
                                      </p:cBhvr>
                                    </p:animEffect>
                                    <p:set>
                                      <p:cBhvr>
                                        <p:cTn id="92"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49"/>
                  </p:tgtEl>
                </p:cond>
              </p:nextCondLst>
            </p:seq>
          </p:childTnLst>
        </p:cTn>
      </p:par>
    </p:tnLst>
    <p:bldLst>
      <p:bldP spid="56" grpId="0"/>
      <p:bldP spid="56" grpId="1"/>
      <p:bldP spid="33" grpId="0"/>
      <p:bldP spid="33" grpId="1"/>
      <p:bldP spid="42" grpId="0"/>
      <p:bldP spid="42" grpId="1"/>
      <p:bldP spid="44" grpId="0"/>
      <p:bldP spid="44" grpId="1"/>
      <p:bldP spid="45" grpId="0"/>
      <p:bldP spid="45" grpId="1"/>
      <p:bldP spid="24" grpId="0"/>
      <p:bldP spid="24" grpId="1"/>
      <p:bldP spid="36" grpId="0"/>
      <p:bldP spid="36" grpId="1"/>
      <p:bldP spid="37" grpId="0"/>
      <p:bldP spid="37" grpId="1"/>
      <p:bldP spid="38" grpId="0"/>
      <p:bldP spid="38" grpId="1"/>
      <p:bldP spid="39" grpId="0"/>
      <p:bldP spid="39" grpId="1"/>
      <p:bldP spid="43"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06574" y="1557586"/>
            <a:ext cx="9301133" cy="738664"/>
          </a:xfrm>
          <a:prstGeom prst="rect">
            <a:avLst/>
          </a:prstGeom>
        </p:spPr>
        <p:txBody>
          <a:bodyPr wrap="square">
            <a:spAutoFit/>
          </a:bodyPr>
          <a:lstStyle/>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主权国家</a:t>
            </a:r>
            <a:endParaRPr lang="zh-CN" altLang="zh-CN" sz="1050" kern="100" dirty="0">
              <a:effectLst/>
              <a:latin typeface="宋体" panose="02010600030101010101" pitchFamily="2" charset="-122"/>
              <a:cs typeface="Courier New" panose="02070309020205020404"/>
            </a:endParaRPr>
          </a:p>
        </p:txBody>
      </p:sp>
      <p:sp>
        <p:nvSpPr>
          <p:cNvPr id="4" name="矩形 3"/>
          <p:cNvSpPr/>
          <p:nvPr/>
        </p:nvSpPr>
        <p:spPr>
          <a:xfrm>
            <a:off x="82433" y="189434"/>
            <a:ext cx="8461045" cy="584775"/>
          </a:xfrm>
          <a:prstGeom prst="rect">
            <a:avLst/>
          </a:prstGeom>
        </p:spPr>
        <p:txBody>
          <a:bodyPr>
            <a:spAutoFit/>
          </a:bodyPr>
          <a:lstStyle/>
          <a:p>
            <a:r>
              <a:rPr lang="zh-CN" altLang="en-US" sz="3200" b="1" dirty="0">
                <a:solidFill>
                  <a:srgbClr val="0000FF"/>
                </a:solidFill>
                <a:latin typeface="微软雅黑" panose="020B0503020204020204" pitchFamily="34" charset="-122"/>
                <a:ea typeface="微软雅黑" panose="020B0503020204020204" pitchFamily="34" charset="-122"/>
              </a:rPr>
              <a:t>考点一　主权国家</a:t>
            </a:r>
            <a:endParaRPr lang="zh-CN" altLang="en-US" sz="3200" b="1" dirty="0">
              <a:solidFill>
                <a:srgbClr val="0000FF"/>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a:off x="-25474" y="741856"/>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graphicFrame>
        <p:nvGraphicFramePr>
          <p:cNvPr id="6" name="表格 5"/>
          <p:cNvGraphicFramePr>
            <a:graphicFrameLocks noGrp="1"/>
          </p:cNvGraphicFramePr>
          <p:nvPr/>
        </p:nvGraphicFramePr>
        <p:xfrm>
          <a:off x="617647" y="2493690"/>
          <a:ext cx="10657184" cy="3436030"/>
        </p:xfrm>
        <a:graphic>
          <a:graphicData uri="http://schemas.openxmlformats.org/drawingml/2006/table">
            <a:tbl>
              <a:tblPr/>
              <a:tblGrid>
                <a:gridCol w="1457944"/>
                <a:gridCol w="9199240"/>
              </a:tblGrid>
              <a:tr h="1196297">
                <a:tc>
                  <a:txBody>
                    <a:bodyPr/>
                    <a:lstStyle/>
                    <a:p>
                      <a:pPr algn="ctr">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地位</a:t>
                      </a:r>
                      <a:endParaRPr lang="zh-CN" sz="2800" kern="100" dirty="0">
                        <a:effectLst/>
                        <a:latin typeface="宋体" panose="02010600030101010101" pitchFamily="2" charset="-122"/>
                        <a:cs typeface="Courier New" panose="02070309020205020404"/>
                      </a:endParaRPr>
                    </a:p>
                  </a:txBody>
                  <a:tcPr marL="24255" marR="242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当代国际社会最基本的成员，国际关系的主要参加者</a:t>
                      </a:r>
                      <a:endParaRPr lang="zh-CN" sz="2800" kern="100">
                        <a:effectLst/>
                        <a:latin typeface="宋体" panose="02010600030101010101" pitchFamily="2" charset="-122"/>
                        <a:cs typeface="Courier New" panose="02070309020205020404"/>
                      </a:endParaRPr>
                    </a:p>
                  </a:txBody>
                  <a:tcPr marL="24255" marR="242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39733">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类型</a:t>
                      </a:r>
                      <a:endParaRPr lang="zh-CN" sz="2800" kern="100">
                        <a:effectLst/>
                        <a:latin typeface="宋体" panose="02010600030101010101" pitchFamily="2" charset="-122"/>
                        <a:cs typeface="Courier New" panose="02070309020205020404"/>
                      </a:endParaRPr>
                    </a:p>
                  </a:txBody>
                  <a:tcPr marL="24255" marR="242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按国家性质划分，有社会主义国家和资本主义国家等；按经济发展程度划分，有发达国家和发展中国家</a:t>
                      </a:r>
                      <a:endParaRPr lang="zh-CN" sz="2800" kern="100" dirty="0">
                        <a:effectLst/>
                        <a:latin typeface="宋体" panose="02010600030101010101" pitchFamily="2" charset="-122"/>
                        <a:cs typeface="Courier New" panose="02070309020205020404"/>
                      </a:endParaRPr>
                    </a:p>
                  </a:txBody>
                  <a:tcPr marL="24255" marR="242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对角圆角矩形 7"/>
          <p:cNvSpPr/>
          <p:nvPr/>
        </p:nvSpPr>
        <p:spPr>
          <a:xfrm>
            <a:off x="10343678" y="446158"/>
            <a:ext cx="1514726"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anose="020B0503020204020204" pitchFamily="34" charset="-122"/>
                <a:ea typeface="微软雅黑" panose="020B0503020204020204" pitchFamily="34" charset="-122"/>
              </a:rPr>
              <a:t>考点梳理</a:t>
            </a:r>
            <a:endParaRPr lang="zh-CN" altLang="en-US"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334566" y="621482"/>
          <a:ext cx="11521280" cy="3796070"/>
        </p:xfrm>
        <a:graphic>
          <a:graphicData uri="http://schemas.openxmlformats.org/drawingml/2006/table">
            <a:tbl>
              <a:tblPr/>
              <a:tblGrid>
                <a:gridCol w="1576156"/>
                <a:gridCol w="9945124"/>
              </a:tblGrid>
              <a:tr h="2312414">
                <a:tc>
                  <a:txBody>
                    <a:bodyPr/>
                    <a:lstStyle/>
                    <a:p>
                      <a:pPr algn="ctr">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构成要素</a:t>
                      </a:r>
                      <a:endParaRPr lang="zh-CN" sz="2800" kern="100" dirty="0">
                        <a:effectLst/>
                        <a:latin typeface="宋体" panose="02010600030101010101" pitchFamily="2" charset="-122"/>
                        <a:cs typeface="Courier New" panose="02070309020205020404"/>
                      </a:endParaRPr>
                    </a:p>
                  </a:txBody>
                  <a:tcPr marL="24255" marR="242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人口、领土、政权和主权是构成主权国家的基本要素，其中最重要的是主权。主权作为国家统一而不可分割的最高权力，是一个国家的生命和灵魂</a:t>
                      </a:r>
                      <a:endParaRPr lang="zh-CN" sz="2800" kern="100" dirty="0">
                        <a:effectLst/>
                        <a:latin typeface="宋体" panose="02010600030101010101" pitchFamily="2" charset="-122"/>
                        <a:cs typeface="Courier New" panose="02070309020205020404"/>
                      </a:endParaRPr>
                    </a:p>
                  </a:txBody>
                  <a:tcPr marL="24255" marR="242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1828">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基本权利</a:t>
                      </a:r>
                      <a:endParaRPr lang="zh-CN" sz="2800" kern="100">
                        <a:effectLst/>
                        <a:latin typeface="宋体" panose="02010600030101010101" pitchFamily="2" charset="-122"/>
                        <a:cs typeface="Courier New" panose="02070309020205020404"/>
                      </a:endParaRPr>
                    </a:p>
                  </a:txBody>
                  <a:tcPr marL="24255" marR="242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独立权、平等权、自卫权、管辖权等</a:t>
                      </a:r>
                      <a:endParaRPr lang="zh-CN" sz="2800" kern="100">
                        <a:effectLst/>
                        <a:latin typeface="宋体" panose="02010600030101010101" pitchFamily="2" charset="-122"/>
                        <a:cs typeface="Courier New" panose="02070309020205020404"/>
                      </a:endParaRPr>
                    </a:p>
                  </a:txBody>
                  <a:tcPr marL="24255" marR="242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1828">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基本义务</a:t>
                      </a:r>
                      <a:endParaRPr lang="zh-CN" sz="2800" kern="100">
                        <a:effectLst/>
                        <a:latin typeface="宋体" panose="02010600030101010101" pitchFamily="2" charset="-122"/>
                        <a:cs typeface="Courier New" panose="02070309020205020404"/>
                      </a:endParaRPr>
                    </a:p>
                  </a:txBody>
                  <a:tcPr marL="24255" marR="242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不侵犯别国、不干涉他国内政、以和平方式解决国际争端等</a:t>
                      </a:r>
                      <a:endParaRPr lang="zh-CN" sz="2800" kern="100" dirty="0">
                        <a:effectLst/>
                        <a:latin typeface="宋体" panose="02010600030101010101" pitchFamily="2" charset="-122"/>
                        <a:cs typeface="Courier New" panose="02070309020205020404"/>
                      </a:endParaRPr>
                    </a:p>
                  </a:txBody>
                  <a:tcPr marL="24255" marR="2425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pSp>
        <p:nvGrpSpPr>
          <p:cNvPr id="3" name="组合 2"/>
          <p:cNvGrpSpPr/>
          <p:nvPr/>
        </p:nvGrpSpPr>
        <p:grpSpPr>
          <a:xfrm>
            <a:off x="141861" y="4555282"/>
            <a:ext cx="11569969" cy="1754832"/>
            <a:chOff x="141861" y="4555282"/>
            <a:chExt cx="11569969" cy="1754832"/>
          </a:xfrm>
        </p:grpSpPr>
        <p:sp>
          <p:nvSpPr>
            <p:cNvPr id="5" name="矩形 4"/>
            <p:cNvSpPr/>
            <p:nvPr/>
          </p:nvSpPr>
          <p:spPr>
            <a:xfrm>
              <a:off x="141861" y="4555282"/>
              <a:ext cx="11569969" cy="1754832"/>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defTabSz="-635">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panose="02020603050405020304"/>
                <a:ea typeface="华文细黑" panose="02010600040101010101" charset="-122"/>
                <a:cs typeface="Times New Roman" panose="02020603050405020304"/>
              </a:endParaRPr>
            </a:p>
          </p:txBody>
        </p:sp>
        <p:sp>
          <p:nvSpPr>
            <p:cNvPr id="6" name="矩形 5"/>
            <p:cNvSpPr/>
            <p:nvPr/>
          </p:nvSpPr>
          <p:spPr>
            <a:xfrm>
              <a:off x="190550" y="4747659"/>
              <a:ext cx="11374267" cy="1346431"/>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提醒　</a:t>
              </a:r>
              <a:r>
                <a:rPr lang="zh-CN" altLang="zh-CN" sz="2800" kern="100" dirty="0">
                  <a:latin typeface="Times New Roman" panose="02020603050405020304"/>
                  <a:ea typeface="华文细黑" panose="02010600040101010101" charset="-122"/>
                  <a:cs typeface="Times New Roman" panose="02020603050405020304"/>
                </a:rPr>
                <a:t>在国际社会，权利和义务是统一的。主权国家在享有基本权利的同时，也必须履行义务，否则，必然会受到国际社会的谴责和制裁。</a:t>
              </a:r>
              <a:endParaRPr lang="zh-CN" altLang="zh-CN" sz="1050" kern="100" dirty="0">
                <a:effectLst/>
                <a:latin typeface="宋体" panose="02010600030101010101" pitchFamily="2" charset="-122"/>
                <a:cs typeface="Courier New" panose="02070309020205020404"/>
              </a:endParaRPr>
            </a:p>
          </p:txBody>
        </p:sp>
      </p:grpSp>
      <p:sp>
        <p:nvSpPr>
          <p:cNvPr id="10" name="矩形 9"/>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11" name="圆角矩形 10"/>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提醒</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62558" y="1262587"/>
            <a:ext cx="10959223" cy="661015"/>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rPr>
              <a:t>1.</a:t>
            </a:r>
            <a:r>
              <a:rPr lang="zh-CN" altLang="zh-CN" sz="2800" kern="100" dirty="0">
                <a:latin typeface="Times New Roman" panose="02020603050405020304"/>
                <a:ea typeface="华文细黑" panose="02010600040101010101" charset="-122"/>
                <a:cs typeface="Times New Roman" panose="02020603050405020304"/>
              </a:rPr>
              <a:t>全面认识国家主权</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0" y="541644"/>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5474" y="385102"/>
            <a:ext cx="2088232" cy="668428"/>
          </a:xfrm>
          <a:prstGeom prst="rect">
            <a:avLst/>
          </a:prstGeom>
        </p:spPr>
        <p:txBody>
          <a:bodyPr wrap="square" lIns="121898" tIns="60948" rIns="121898" bIns="60948">
            <a:spAutoFit/>
          </a:bodyPr>
          <a:lstStyle/>
          <a:p>
            <a:pPr algn="ctr" defTabSz="-635">
              <a:lnSpc>
                <a:spcPct val="150000"/>
              </a:lnSpc>
              <a:spcAft>
                <a:spcPts val="0"/>
              </a:spcAft>
              <a:tabLst>
                <a:tab pos="1890395" algn="l"/>
              </a:tabLst>
            </a:pPr>
            <a:r>
              <a:rPr lang="zh-CN" altLang="en-US" sz="2800" b="1" kern="100" dirty="0" smtClean="0">
                <a:solidFill>
                  <a:schemeClr val="bg1"/>
                </a:solidFill>
                <a:effectLst/>
                <a:latin typeface="宋体" panose="02010600030101010101" pitchFamily="2" charset="-122"/>
                <a:cs typeface="Courier New" panose="02070309020205020404"/>
              </a:rPr>
              <a:t>拓展深化</a:t>
            </a:r>
            <a:endParaRPr lang="zh-CN" altLang="zh-CN" sz="2800" b="1" kern="100" dirty="0">
              <a:solidFill>
                <a:schemeClr val="bg1"/>
              </a:solidFill>
              <a:effectLst/>
              <a:latin typeface="宋体" panose="02010600030101010101" pitchFamily="2" charset="-122"/>
              <a:cs typeface="Courier New" panose="02070309020205020404"/>
            </a:endParaRPr>
          </a:p>
        </p:txBody>
      </p:sp>
      <p:graphicFrame>
        <p:nvGraphicFramePr>
          <p:cNvPr id="4" name="表格 3"/>
          <p:cNvGraphicFramePr>
            <a:graphicFrameLocks noGrp="1"/>
          </p:cNvGraphicFramePr>
          <p:nvPr/>
        </p:nvGraphicFramePr>
        <p:xfrm>
          <a:off x="478582" y="2270699"/>
          <a:ext cx="11161240" cy="3535359"/>
        </p:xfrm>
        <a:graphic>
          <a:graphicData uri="http://schemas.openxmlformats.org/drawingml/2006/table">
            <a:tbl>
              <a:tblPr/>
              <a:tblGrid>
                <a:gridCol w="2016224"/>
                <a:gridCol w="9145016"/>
              </a:tblGrid>
              <a:tr h="2527247">
                <a:tc>
                  <a:txBody>
                    <a:bodyPr/>
                    <a:lstStyle/>
                    <a:p>
                      <a:pPr algn="ctr">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含义和</a:t>
                      </a:r>
                      <a:r>
                        <a:rPr lang="zh-CN" sz="2800" kern="100" dirty="0" smtClean="0">
                          <a:effectLst/>
                          <a:latin typeface="Times New Roman" panose="02020603050405020304"/>
                          <a:ea typeface="华文细黑" panose="02010600040101010101" charset="-122"/>
                          <a:cs typeface="Times New Roman" panose="02020603050405020304"/>
                        </a:rPr>
                        <a:t>特征</a:t>
                      </a:r>
                      <a:endParaRPr lang="zh-CN" sz="2800" kern="100" dirty="0">
                        <a:effectLst/>
                        <a:latin typeface="宋体" panose="02010600030101010101" pitchFamily="2" charset="-122"/>
                        <a:cs typeface="Courier New" panose="02070309020205020404"/>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主权是一个国家处理其国内事务和国际事务统一而不可分割的最高权力，具有两个特征，对内：国家最高权力的至高无上性；对外：国家最高权力的独立自主性</a:t>
                      </a:r>
                      <a:endParaRPr lang="zh-CN" sz="2800" kern="100">
                        <a:effectLst/>
                        <a:latin typeface="宋体" panose="02010600030101010101" pitchFamily="2" charset="-122"/>
                        <a:cs typeface="Courier New" panose="02070309020205020404"/>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8112">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地位和作用</a:t>
                      </a:r>
                      <a:endParaRPr lang="zh-CN" sz="2800" kern="100">
                        <a:effectLst/>
                        <a:latin typeface="宋体" panose="02010600030101010101" pitchFamily="2" charset="-122"/>
                        <a:cs typeface="Courier New" panose="02070309020205020404"/>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主权是一个国家的生命和灵魂，是国家存在的最重要因素</a:t>
                      </a:r>
                      <a:endParaRPr lang="zh-CN" sz="2800" kern="100" dirty="0">
                        <a:effectLst/>
                        <a:latin typeface="宋体" panose="02010600030101010101" pitchFamily="2" charset="-122"/>
                        <a:cs typeface="Courier New" panose="02070309020205020404"/>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334566" y="765498"/>
          <a:ext cx="11305256" cy="5400600"/>
        </p:xfrm>
        <a:graphic>
          <a:graphicData uri="http://schemas.openxmlformats.org/drawingml/2006/table">
            <a:tbl>
              <a:tblPr/>
              <a:tblGrid>
                <a:gridCol w="1808841"/>
                <a:gridCol w="9496415"/>
              </a:tblGrid>
              <a:tr h="2700300">
                <a:tc>
                  <a:txBody>
                    <a:bodyPr/>
                    <a:lstStyle/>
                    <a:p>
                      <a:pPr algn="ctr">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主权</a:t>
                      </a:r>
                      <a:r>
                        <a:rPr lang="zh-CN" sz="2800" kern="100" dirty="0" smtClean="0">
                          <a:effectLst/>
                          <a:latin typeface="Times New Roman" panose="02020603050405020304"/>
                          <a:ea typeface="华文细黑" panose="02010600040101010101" charset="-122"/>
                          <a:cs typeface="Times New Roman" panose="02020603050405020304"/>
                        </a:rPr>
                        <a:t>与</a:t>
                      </a:r>
                      <a:endParaRPr lang="en-US" altLang="zh-CN" sz="2800" kern="100" dirty="0" smtClean="0">
                        <a:effectLst/>
                        <a:latin typeface="Times New Roman" panose="02020603050405020304"/>
                        <a:ea typeface="华文细黑" panose="02010600040101010101" charset="-122"/>
                        <a:cs typeface="Times New Roman" panose="02020603050405020304"/>
                      </a:endParaRPr>
                    </a:p>
                    <a:p>
                      <a:pPr algn="ctr">
                        <a:lnSpc>
                          <a:spcPct val="150000"/>
                        </a:lnSpc>
                        <a:spcAft>
                          <a:spcPts val="0"/>
                        </a:spcAft>
                      </a:pPr>
                      <a:r>
                        <a:rPr lang="zh-CN" sz="2800" kern="100" dirty="0" smtClean="0">
                          <a:effectLst/>
                          <a:latin typeface="Times New Roman" panose="02020603050405020304"/>
                          <a:ea typeface="华文细黑" panose="02010600040101010101" charset="-122"/>
                          <a:cs typeface="Times New Roman" panose="02020603050405020304"/>
                        </a:rPr>
                        <a:t>人权</a:t>
                      </a:r>
                      <a:endParaRPr lang="zh-CN" sz="2800" kern="100" dirty="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主权和人权相辅相成，国家主权是人权的前提和保障，人权是主权的具体体现，主权高于人权。西方</a:t>
                      </a:r>
                      <a:r>
                        <a:rPr lang="en-US" sz="2800" kern="100">
                          <a:effectLst/>
                          <a:latin typeface="Times New Roman" panose="02020603050405020304"/>
                          <a:ea typeface="华文细黑" panose="02010600040101010101" charset="-122"/>
                          <a:cs typeface="Courier New" panose="02070309020205020404"/>
                        </a:rPr>
                        <a:t>“</a:t>
                      </a:r>
                      <a:r>
                        <a:rPr lang="zh-CN" sz="2800" kern="100">
                          <a:effectLst/>
                          <a:latin typeface="Times New Roman" panose="02020603050405020304"/>
                          <a:ea typeface="华文细黑" panose="02010600040101010101" charset="-122"/>
                          <a:cs typeface="Times New Roman" panose="02020603050405020304"/>
                        </a:rPr>
                        <a:t>人权高于主权</a:t>
                      </a:r>
                      <a:r>
                        <a:rPr lang="en-US" sz="2800" kern="100">
                          <a:effectLst/>
                          <a:latin typeface="Times New Roman" panose="02020603050405020304"/>
                          <a:ea typeface="华文细黑" panose="02010600040101010101" charset="-122"/>
                          <a:cs typeface="Courier New" panose="02070309020205020404"/>
                        </a:rPr>
                        <a:t>”</a:t>
                      </a:r>
                      <a:r>
                        <a:rPr lang="zh-CN" sz="2800" kern="100">
                          <a:effectLst/>
                          <a:latin typeface="Times New Roman" panose="02020603050405020304"/>
                          <a:ea typeface="华文细黑" panose="02010600040101010101" charset="-122"/>
                          <a:cs typeface="Times New Roman" panose="02020603050405020304"/>
                        </a:rPr>
                        <a:t>的实质是借人权干涉别国内政，是霸权主义和强权政治的表现</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00300">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主权与国家利益</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宋体" panose="02010600030101010101" pitchFamily="2" charset="-122"/>
                          <a:cs typeface="宋体" panose="02010600030101010101" pitchFamily="2" charset="-122"/>
                        </a:rPr>
                        <a:t>①</a:t>
                      </a:r>
                      <a:r>
                        <a:rPr lang="zh-CN" sz="2800" kern="100" dirty="0">
                          <a:effectLst/>
                          <a:latin typeface="Times New Roman" panose="02020603050405020304"/>
                          <a:ea typeface="华文细黑" panose="02010600040101010101" charset="-122"/>
                          <a:cs typeface="Times New Roman" panose="02020603050405020304"/>
                        </a:rPr>
                        <a:t>国家主权是维护国家利益、实现国家利益的基本保证，没有国家主权就没有国家利益</a:t>
                      </a:r>
                      <a:endParaRPr lang="zh-CN" sz="2800" kern="100" dirty="0">
                        <a:effectLst/>
                        <a:latin typeface="宋体" panose="02010600030101010101" pitchFamily="2" charset="-122"/>
                        <a:cs typeface="Courier New" panose="02070309020205020404"/>
                      </a:endParaRPr>
                    </a:p>
                    <a:p>
                      <a:pPr algn="l">
                        <a:lnSpc>
                          <a:spcPct val="150000"/>
                        </a:lnSpc>
                        <a:spcAft>
                          <a:spcPts val="0"/>
                        </a:spcAft>
                      </a:pPr>
                      <a:r>
                        <a:rPr lang="zh-CN" sz="2800" kern="100" dirty="0">
                          <a:effectLst/>
                          <a:latin typeface="宋体" panose="02010600030101010101" pitchFamily="2" charset="-122"/>
                          <a:cs typeface="宋体" panose="02010600030101010101" pitchFamily="2" charset="-122"/>
                        </a:rPr>
                        <a:t>②</a:t>
                      </a:r>
                      <a:r>
                        <a:rPr lang="zh-CN" sz="2800" kern="100" dirty="0">
                          <a:effectLst/>
                          <a:latin typeface="Times New Roman" panose="02020603050405020304"/>
                          <a:ea typeface="华文细黑" panose="02010600040101010101" charset="-122"/>
                          <a:cs typeface="Times New Roman" panose="02020603050405020304"/>
                        </a:rPr>
                        <a:t>国家利益是主权国家存在的前提，没有国家利益便无所谓国家主权，二者是相互依存的</a:t>
                      </a:r>
                      <a:endParaRPr lang="zh-CN" sz="2800" kern="100" dirty="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63085" y="54435"/>
            <a:ext cx="11867268" cy="6656181"/>
          </a:xfrm>
          <a:prstGeom prst="rect">
            <a:avLst/>
          </a:prstGeom>
        </p:spPr>
        <p:txBody>
          <a:bodyPr>
            <a:spAutoFit/>
          </a:bodyPr>
          <a:lstStyle/>
          <a:p>
            <a:pPr algn="just">
              <a:lnSpc>
                <a:spcPct val="14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正确区分主权国家的权利</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独立权：主权国家拥有按照自己的意志处理内政、外交事务而不受他国控制和干涉的权利。如一国可以自由修改宪法、变更政体、确定经济体制、缔结条约、进行自卫战争等。</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平等权：主权国家不论大小、强弱，也不论政治、经济、意识形态和社会制度有何差异，在国际法上的地位一律平等。如任何国家都不得以任何方式强迫他国接受自己的意志，在外交文件上有使用本国文字的权利等。</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800" kern="100" dirty="0">
                <a:latin typeface="Times New Roman" panose="02020603050405020304"/>
                <a:ea typeface="华文细黑" panose="02010600040101010101" charset="-122"/>
                <a:cs typeface="Courier New" panose="02070309020205020404"/>
              </a:rPr>
              <a:t>(3)</a:t>
            </a:r>
            <a:r>
              <a:rPr lang="zh-CN" altLang="zh-CN" sz="2800" kern="100" dirty="0">
                <a:latin typeface="Times New Roman" panose="02020603050405020304"/>
                <a:ea typeface="华文细黑" panose="02010600040101010101" charset="-122"/>
                <a:cs typeface="Times New Roman" panose="02020603050405020304"/>
              </a:rPr>
              <a:t>自卫权：主权国家拥有保卫自己的生存和独立的权利。如进行防御和自卫等。</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en-US" altLang="zh-CN" sz="2800" kern="100" dirty="0">
                <a:latin typeface="Times New Roman" panose="02020603050405020304"/>
                <a:ea typeface="华文细黑" panose="02010600040101010101" charset="-122"/>
                <a:cs typeface="Courier New" panose="02070309020205020404"/>
              </a:rPr>
              <a:t>(4)</a:t>
            </a:r>
            <a:r>
              <a:rPr lang="zh-CN" altLang="zh-CN" sz="2800" kern="100" dirty="0">
                <a:latin typeface="Times New Roman" panose="02020603050405020304"/>
                <a:ea typeface="华文细黑" panose="02010600040101010101" charset="-122"/>
                <a:cs typeface="Times New Roman" panose="02020603050405020304"/>
              </a:rPr>
              <a:t>管辖权：主权国家对其领域内的一切人和物具有管辖的权利。如对本国公民和物的管理；对居住在国外的侨民和驻外使馆的管理等。</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72008" y="634008"/>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7482" y="477466"/>
            <a:ext cx="2088232" cy="668428"/>
          </a:xfrm>
          <a:prstGeom prst="rect">
            <a:avLst/>
          </a:prstGeom>
        </p:spPr>
        <p:txBody>
          <a:bodyPr wrap="square" lIns="121898" tIns="60948" rIns="121898" bIns="60948">
            <a:spAutoFit/>
          </a:bodyPr>
          <a:lstStyle/>
          <a:p>
            <a:pPr algn="ctr" defTabSz="-635">
              <a:lnSpc>
                <a:spcPct val="150000"/>
              </a:lnSpc>
              <a:spcAft>
                <a:spcPts val="0"/>
              </a:spcAft>
              <a:tabLst>
                <a:tab pos="1890395" algn="l"/>
              </a:tabLst>
            </a:pPr>
            <a:r>
              <a:rPr lang="zh-CN" altLang="en-US" sz="2800" b="1" kern="100" dirty="0" smtClean="0">
                <a:solidFill>
                  <a:schemeClr val="bg1"/>
                </a:solidFill>
                <a:effectLst/>
                <a:latin typeface="宋体" panose="02010600030101010101" pitchFamily="2" charset="-122"/>
                <a:cs typeface="Courier New" panose="02070309020205020404"/>
              </a:rPr>
              <a:t>命题探究</a:t>
            </a:r>
            <a:endParaRPr lang="zh-CN" altLang="zh-CN" sz="2800" b="1" kern="100" dirty="0">
              <a:solidFill>
                <a:schemeClr val="bg1"/>
              </a:solidFill>
              <a:effectLst/>
              <a:latin typeface="宋体" panose="02010600030101010101" pitchFamily="2" charset="-122"/>
              <a:cs typeface="Courier New" panose="02070309020205020404"/>
            </a:endParaRPr>
          </a:p>
        </p:txBody>
      </p:sp>
      <p:graphicFrame>
        <p:nvGraphicFramePr>
          <p:cNvPr id="4" name="表格 3"/>
          <p:cNvGraphicFramePr>
            <a:graphicFrameLocks noGrp="1"/>
          </p:cNvGraphicFramePr>
          <p:nvPr/>
        </p:nvGraphicFramePr>
        <p:xfrm>
          <a:off x="694606" y="1773610"/>
          <a:ext cx="10585176" cy="4248472"/>
        </p:xfrm>
        <a:graphic>
          <a:graphicData uri="http://schemas.openxmlformats.org/drawingml/2006/table">
            <a:tbl>
              <a:tblPr/>
              <a:tblGrid>
                <a:gridCol w="3456384"/>
                <a:gridCol w="7128792"/>
              </a:tblGrid>
              <a:tr h="483482">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考情速查</a:t>
                      </a:r>
                      <a:endParaRPr lang="zh-CN" sz="2800" kern="100">
                        <a:effectLst/>
                        <a:latin typeface="宋体" panose="02010600030101010101" pitchFamily="2" charset="-122"/>
                        <a:cs typeface="Courier New" panose="02070309020205020404"/>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命题揭秘</a:t>
                      </a:r>
                      <a:endParaRPr lang="zh-CN" sz="2800" kern="100">
                        <a:effectLst/>
                        <a:latin typeface="宋体" panose="02010600030101010101" pitchFamily="2" charset="-122"/>
                        <a:cs typeface="Courier New" panose="02070309020205020404"/>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08392">
                <a:tc>
                  <a:txBody>
                    <a:bodyPr/>
                    <a:lstStyle/>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2015·</a:t>
                      </a:r>
                      <a:r>
                        <a:rPr lang="zh-CN" sz="2800" kern="100">
                          <a:effectLst/>
                          <a:latin typeface="Times New Roman" panose="02020603050405020304"/>
                          <a:ea typeface="华文细黑" panose="02010600040101010101" charset="-122"/>
                          <a:cs typeface="Times New Roman" panose="02020603050405020304"/>
                        </a:rPr>
                        <a:t>江苏高考，</a:t>
                      </a:r>
                      <a:r>
                        <a:rPr lang="en-US" sz="2800" kern="100">
                          <a:effectLst/>
                          <a:latin typeface="Times New Roman" panose="02020603050405020304"/>
                          <a:ea typeface="华文细黑" panose="02010600040101010101" charset="-122"/>
                          <a:cs typeface="Courier New" panose="02070309020205020404"/>
                        </a:rPr>
                        <a:t>16</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2013·</a:t>
                      </a:r>
                      <a:r>
                        <a:rPr lang="zh-CN" sz="2800" kern="100">
                          <a:effectLst/>
                          <a:latin typeface="Times New Roman" panose="02020603050405020304"/>
                          <a:ea typeface="华文细黑" panose="02010600040101010101" charset="-122"/>
                          <a:cs typeface="Times New Roman" panose="02020603050405020304"/>
                        </a:rPr>
                        <a:t>福建高考，</a:t>
                      </a:r>
                      <a:r>
                        <a:rPr lang="en-US" sz="2800" kern="100">
                          <a:effectLst/>
                          <a:latin typeface="Times New Roman" panose="02020603050405020304"/>
                          <a:ea typeface="华文细黑" panose="02010600040101010101" charset="-122"/>
                          <a:cs typeface="Courier New" panose="02070309020205020404"/>
                        </a:rPr>
                        <a:t>27</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2013·</a:t>
                      </a:r>
                      <a:r>
                        <a:rPr lang="zh-CN" sz="2800" kern="100">
                          <a:effectLst/>
                          <a:latin typeface="Times New Roman" panose="02020603050405020304"/>
                          <a:ea typeface="华文细黑" panose="02010600040101010101" charset="-122"/>
                          <a:cs typeface="Times New Roman" panose="02020603050405020304"/>
                        </a:rPr>
                        <a:t>广东高考，</a:t>
                      </a:r>
                      <a:r>
                        <a:rPr lang="en-US" sz="2800" kern="100">
                          <a:effectLst/>
                          <a:latin typeface="Times New Roman" panose="02020603050405020304"/>
                          <a:ea typeface="华文细黑" panose="02010600040101010101" charset="-122"/>
                          <a:cs typeface="Courier New" panose="02070309020205020404"/>
                        </a:rPr>
                        <a:t>28</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2012·</a:t>
                      </a:r>
                      <a:r>
                        <a:rPr lang="zh-CN" sz="2800" kern="100">
                          <a:effectLst/>
                          <a:latin typeface="Times New Roman" panose="02020603050405020304"/>
                          <a:ea typeface="华文细黑" panose="02010600040101010101" charset="-122"/>
                          <a:cs typeface="Times New Roman" panose="02020603050405020304"/>
                        </a:rPr>
                        <a:t>江苏高考，</a:t>
                      </a:r>
                      <a:r>
                        <a:rPr lang="en-US" sz="2800" kern="100">
                          <a:effectLst/>
                          <a:latin typeface="Times New Roman" panose="02020603050405020304"/>
                          <a:ea typeface="华文细黑" panose="02010600040101010101" charset="-122"/>
                          <a:cs typeface="Courier New" panose="02070309020205020404"/>
                        </a:rPr>
                        <a:t>19</a:t>
                      </a:r>
                      <a:endParaRPr lang="zh-CN" sz="2800" kern="100">
                        <a:effectLst/>
                        <a:latin typeface="宋体" panose="02010600030101010101" pitchFamily="2" charset="-122"/>
                        <a:cs typeface="Courier New" panose="02070309020205020404"/>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常以我国维护国家主权和领土完整的重大活动为背景考查主权的重要性；某国的做法尊重或者侵犯了主权国家的哪项权利，履行或者没有履行主权国家的哪项义务。命题形式主要是选择题。</a:t>
                      </a:r>
                      <a:endParaRPr lang="zh-CN" sz="2800" kern="100" dirty="0">
                        <a:effectLst/>
                        <a:latin typeface="宋体" panose="02010600030101010101" pitchFamily="2" charset="-122"/>
                        <a:cs typeface="Courier New" panose="02070309020205020404"/>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53087" y="405458"/>
            <a:ext cx="11458743" cy="687600"/>
          </a:xfrm>
          <a:prstGeom prst="rect">
            <a:avLst/>
          </a:prstGeom>
        </p:spPr>
        <p:txBody>
          <a:bodyPr wrap="square" lIns="121898" tIns="60948" rIns="121898" bIns="60948">
            <a:spAutoFit/>
          </a:bodyPr>
          <a:lstStyle/>
          <a:p>
            <a:pPr algn="just" defTabSz="-635">
              <a:lnSpc>
                <a:spcPct val="150000"/>
              </a:lnSpc>
              <a:spcAft>
                <a:spcPts val="0"/>
              </a:spcAft>
              <a:tabLst>
                <a:tab pos="1890395" algn="l"/>
              </a:tabLst>
            </a:pPr>
            <a:r>
              <a:rPr lang="zh-CN" altLang="en-US" sz="2800" b="1" kern="100" dirty="0">
                <a:solidFill>
                  <a:srgbClr val="0000FF"/>
                </a:solidFill>
                <a:latin typeface="Times New Roman" panose="02020603050405020304" pitchFamily="18" charset="0"/>
                <a:cs typeface="Times New Roman" panose="02020603050405020304" pitchFamily="18" charset="0"/>
              </a:rPr>
              <a:t>考向</a:t>
            </a:r>
            <a:r>
              <a:rPr lang="en-US" altLang="zh-CN" sz="2800" b="1" kern="100" dirty="0">
                <a:solidFill>
                  <a:srgbClr val="0000FF"/>
                </a:solidFill>
                <a:latin typeface="Times New Roman" panose="02020603050405020304" pitchFamily="18" charset="0"/>
                <a:cs typeface="Times New Roman" panose="02020603050405020304" pitchFamily="18" charset="0"/>
              </a:rPr>
              <a:t>1</a:t>
            </a:r>
            <a:r>
              <a:rPr lang="zh-CN" altLang="en-US" sz="2800" b="1" kern="100" dirty="0">
                <a:solidFill>
                  <a:srgbClr val="0000FF"/>
                </a:solidFill>
                <a:latin typeface="Times New Roman" panose="02020603050405020304" pitchFamily="18" charset="0"/>
                <a:cs typeface="Times New Roman" panose="02020603050405020304" pitchFamily="18" charset="0"/>
              </a:rPr>
              <a:t>　国家主权的重要性</a:t>
            </a:r>
            <a:endParaRPr lang="zh-CN" altLang="zh-CN" sz="2800" b="1" kern="100" dirty="0">
              <a:solidFill>
                <a:srgbClr val="0000FF"/>
              </a:solidFill>
              <a:effectLst/>
              <a:latin typeface="Times New Roman" panose="02020603050405020304" pitchFamily="18" charset="0"/>
              <a:cs typeface="Times New Roman" panose="02020603050405020304" pitchFamily="18" charset="0"/>
            </a:endParaRPr>
          </a:p>
        </p:txBody>
      </p:sp>
      <p:sp>
        <p:nvSpPr>
          <p:cNvPr id="4" name="矩形 3"/>
          <p:cNvSpPr/>
          <p:nvPr/>
        </p:nvSpPr>
        <p:spPr>
          <a:xfrm>
            <a:off x="325095" y="1271227"/>
            <a:ext cx="10959223" cy="3888500"/>
          </a:xfrm>
          <a:prstGeom prst="rect">
            <a:avLst/>
          </a:prstGeom>
        </p:spPr>
        <p:txBody>
          <a:bodyPr>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典例</a:t>
            </a:r>
            <a:r>
              <a:rPr lang="en-US" altLang="zh-CN" sz="2800" b="1" kern="100" dirty="0">
                <a:solidFill>
                  <a:srgbClr val="E36C0A"/>
                </a:solidFill>
                <a:latin typeface="Times New Roman" panose="02020603050405020304"/>
                <a:cs typeface="Courier New" panose="02070309020205020404"/>
              </a:rPr>
              <a:t>1</a:t>
            </a:r>
            <a:r>
              <a:rPr lang="zh-CN" altLang="zh-CN" sz="2800" b="1" kern="100" dirty="0">
                <a:solidFill>
                  <a:srgbClr val="E36C0A"/>
                </a:solidFill>
                <a:latin typeface="Times New Roman" panose="02020603050405020304"/>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(2012·</a:t>
            </a:r>
            <a:r>
              <a:rPr lang="zh-CN" altLang="zh-CN" sz="2800" kern="100" dirty="0">
                <a:latin typeface="Times New Roman" panose="02020603050405020304"/>
                <a:ea typeface="华文细黑" panose="02010600040101010101" charset="-122"/>
                <a:cs typeface="Times New Roman" panose="02020603050405020304"/>
              </a:rPr>
              <a:t>江苏高考</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南海和平与稳定符合南海周边各国的利益。我国明确表示，在有关南海的领土划界、油气开发、渔业需求等问题中，领土划界是我国在南海的核心利益。这反映出，我国外交政策捍卫的最高利益是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公正合理的国际秩序</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我国的发展和繁荣</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国家间的共同利益</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我国的独立和主权</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6" name="圆角矩形 5">
            <a:hlinkClick r:id="rId1"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622598" y="477466"/>
            <a:ext cx="10477184" cy="327717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审题时快速找到</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领土划界是我国在南海的核心利益</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最高利益</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等有效的</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题眼</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信息是解答本题的关键。由</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题眼</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可以看出，我国外交政策捍卫的最高利益是我国的独立和主权，</a:t>
            </a: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项正确；其他三项均不符合题意</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rgbClr val="E36C0A"/>
                </a:solidFill>
                <a:latin typeface="Times New Roman" panose="02020603050405020304"/>
                <a:cs typeface="Times New Roman" panose="02020603050405020304"/>
              </a:rPr>
              <a:t>D</a:t>
            </a:r>
            <a:endParaRPr lang="zh-CN" altLang="zh-CN" sz="2800" kern="100" dirty="0">
              <a:solidFill>
                <a:srgbClr val="E36C0A"/>
              </a:solidFill>
              <a:latin typeface="Times New Roman" panose="02020603050405020304"/>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0882" y="-26590"/>
            <a:ext cx="11345290" cy="58582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跟踪训练</a:t>
            </a:r>
            <a:r>
              <a:rPr lang="en-US" altLang="zh-CN" sz="2800" b="1" kern="100" dirty="0">
                <a:solidFill>
                  <a:srgbClr val="E36C0A"/>
                </a:solidFill>
                <a:latin typeface="Times New Roman" panose="02020603050405020304"/>
                <a:cs typeface="Times New Roman" panose="02020603050405020304"/>
              </a:rPr>
              <a:t>1</a:t>
            </a:r>
            <a:r>
              <a:rPr lang="zh-CN" altLang="zh-CN" sz="2800" kern="100" dirty="0">
                <a:latin typeface="Times New Roman" panose="02020603050405020304"/>
                <a:ea typeface="华文细黑" panose="02010600040101010101" charset="-122"/>
                <a:cs typeface="Times New Roman" panose="02020603050405020304"/>
              </a:rPr>
              <a:t>　习近平强调，我们要坚持走和平发展道路，但决不能放弃我们的正当权益，决不能牺牲国家核心利益。任何外国不要指望我们会拿自己的核心利益做交易，不要指望我们会吞下损害我国主权、安全、发展利益的苦果。这是因为</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宋体" panose="02010600030101010101" pitchFamily="2" charset="-122"/>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主权国家对其领域内的一切人和物具有管辖的权利　</a:t>
            </a:r>
            <a:r>
              <a:rPr lang="zh-CN" altLang="zh-CN" sz="2800" kern="100" dirty="0">
                <a:latin typeface="宋体" panose="02010600030101010101" pitchFamily="2" charset="-122"/>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国家主权具有对内的至高无上性和对外的独立性　</a:t>
            </a:r>
            <a:r>
              <a:rPr lang="zh-CN" altLang="zh-CN" sz="2800" kern="100" dirty="0">
                <a:latin typeface="宋体" panose="02010600030101010101" pitchFamily="2" charset="-122"/>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维护国家利益是主权国家对外活动的出发点和</a:t>
            </a:r>
            <a:r>
              <a:rPr lang="zh-CN" altLang="zh-CN" sz="2800" kern="100" dirty="0" smtClean="0">
                <a:latin typeface="Times New Roman" panose="02020603050405020304"/>
                <a:ea typeface="华文细黑" panose="02010600040101010101" charset="-122"/>
                <a:cs typeface="Times New Roman" panose="02020603050405020304"/>
              </a:rPr>
              <a:t>落脚点</a:t>
            </a:r>
            <a:r>
              <a:rPr lang="en-US" altLang="zh-CN" sz="2800"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宋体" panose="02010600030101010101" pitchFamily="2" charset="-122"/>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维护和平是我国外交政策的宗旨，是实现</a:t>
            </a:r>
            <a:r>
              <a:rPr lang="zh-CN" altLang="zh-CN" sz="2800" kern="100" dirty="0" smtClean="0">
                <a:latin typeface="Times New Roman" panose="02020603050405020304"/>
                <a:ea typeface="华文细黑" panose="02010600040101010101" charset="-122"/>
                <a:cs typeface="Times New Roman" panose="02020603050405020304"/>
              </a:rPr>
              <a:t>发展的基础</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宋体" panose="02010600030101010101" pitchFamily="2" charset="-122"/>
                <a:cs typeface="宋体" panose="02010600030101010101" pitchFamily="2" charset="-122"/>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宋体" panose="02010600030101010101" pitchFamily="2" charset="-122"/>
                <a:cs typeface="宋体" panose="02010600030101010101" pitchFamily="2" charset="-122"/>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zh-CN" altLang="zh-CN" sz="2800" kern="100" dirty="0">
                <a:latin typeface="宋体" panose="02010600030101010101" pitchFamily="2" charset="-122"/>
                <a:cs typeface="宋体" panose="02010600030101010101" pitchFamily="2" charset="-122"/>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宋体" panose="02010600030101010101" pitchFamily="2" charset="-122"/>
                <a:cs typeface="宋体" panose="02010600030101010101" pitchFamily="2" charset="-122"/>
              </a:rPr>
              <a:t>③④</a:t>
            </a:r>
            <a:endParaRPr lang="zh-CN" altLang="zh-CN" sz="1050" kern="100" dirty="0">
              <a:effectLst/>
              <a:latin typeface="宋体" panose="02010600030101010101" pitchFamily="2" charset="-122"/>
              <a:cs typeface="Courier New" panose="02070309020205020404"/>
            </a:endParaRPr>
          </a:p>
        </p:txBody>
      </p:sp>
      <p:sp>
        <p:nvSpPr>
          <p:cNvPr id="9" name="矩形 8"/>
          <p:cNvSpPr/>
          <p:nvPr/>
        </p:nvSpPr>
        <p:spPr>
          <a:xfrm>
            <a:off x="5110244" y="2077203"/>
            <a:ext cx="423514" cy="523220"/>
          </a:xfrm>
          <a:prstGeom prst="rect">
            <a:avLst/>
          </a:prstGeom>
        </p:spPr>
        <p:txBody>
          <a:bodyPr wrap="none">
            <a:spAutoFit/>
          </a:bodyPr>
          <a:lstStyle/>
          <a:p>
            <a:r>
              <a:rPr lang="en-US" altLang="zh-CN" sz="2800" kern="100" dirty="0">
                <a:solidFill>
                  <a:schemeClr val="accent6">
                    <a:lumMod val="75000"/>
                  </a:schemeClr>
                </a:solidFill>
                <a:latin typeface="Times New Roman" panose="02020603050405020304"/>
                <a:ea typeface="华文细黑" panose="02010600040101010101" charset="-122"/>
                <a:cs typeface="Courier New" panose="02070309020205020404"/>
              </a:rPr>
              <a:t>B</a:t>
            </a:r>
            <a:endParaRPr lang="zh-CN" altLang="en-US" sz="2800" dirty="0">
              <a:solidFill>
                <a:schemeClr val="accent6">
                  <a:lumMod val="75000"/>
                </a:schemeClr>
              </a:solidFill>
            </a:endParaRPr>
          </a:p>
        </p:txBody>
      </p:sp>
      <p:sp>
        <p:nvSpPr>
          <p:cNvPr id="4" name="矩形 3"/>
          <p:cNvSpPr/>
          <p:nvPr/>
        </p:nvSpPr>
        <p:spPr>
          <a:xfrm>
            <a:off x="406574" y="5771333"/>
            <a:ext cx="11345290" cy="686830"/>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解析　</a:t>
            </a:r>
            <a:r>
              <a:rPr lang="zh-CN" altLang="zh-CN" sz="2800" kern="100" dirty="0">
                <a:latin typeface="Times New Roman" panose="02020603050405020304"/>
                <a:ea typeface="华文细黑" panose="02010600040101010101" charset="-122"/>
                <a:cs typeface="Times New Roman" panose="02020603050405020304"/>
              </a:rPr>
              <a:t>题目问的是为什么决不能牺牲国家核心利益，</a:t>
            </a:r>
            <a:r>
              <a:rPr lang="zh-CN" altLang="zh-CN" sz="2800" kern="100" dirty="0">
                <a:latin typeface="宋体" panose="02010600030101010101" pitchFamily="2" charset="-122"/>
                <a:cs typeface="宋体" panose="02010600030101010101" pitchFamily="2" charset="-122"/>
              </a:rPr>
              <a:t>①④</a:t>
            </a:r>
            <a:r>
              <a:rPr lang="zh-CN" altLang="zh-CN" sz="2800" kern="100" dirty="0">
                <a:latin typeface="Times New Roman" panose="02020603050405020304"/>
                <a:ea typeface="华文细黑" panose="02010600040101010101" charset="-122"/>
                <a:cs typeface="Times New Roman" panose="02020603050405020304"/>
              </a:rPr>
              <a:t>不符合题意。</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6" name="圆角矩形 5"/>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4"/>
                                        </p:tgtEl>
                                      </p:cBhvr>
                                    </p:animEffect>
                                    <p:set>
                                      <p:cBhvr>
                                        <p:cTn id="17" dur="1" fill="hold">
                                          <p:stCondLst>
                                            <p:cond delay="499"/>
                                          </p:stCondLst>
                                        </p:cTn>
                                        <p:tgtEl>
                                          <p:spTgt spid="4"/>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9"/>
                                        </p:tgtEl>
                                      </p:cBhvr>
                                    </p:animEffect>
                                    <p:set>
                                      <p:cBhvr>
                                        <p:cTn id="20"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bldLst>
      <p:bldP spid="9" grpId="0"/>
      <p:bldP spid="9" grpId="1"/>
      <p:bldP spid="4" grpId="0"/>
      <p:bldP spid="4" grpId="1"/>
    </p:bld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526005" y="549474"/>
            <a:ext cx="129600" cy="928484"/>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 name="直接连接符 3"/>
          <p:cNvCxnSpPr/>
          <p:nvPr/>
        </p:nvCxnSpPr>
        <p:spPr>
          <a:xfrm flipV="1">
            <a:off x="622598" y="549474"/>
            <a:ext cx="0" cy="928484"/>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267335" y="1477645"/>
            <a:ext cx="11790680" cy="4416425"/>
          </a:xfrm>
          <a:prstGeom prst="rect">
            <a:avLst/>
          </a:prstGeom>
          <a:solidFill>
            <a:srgbClr val="0066FF"/>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3"/>
          <p:cNvSpPr txBox="1"/>
          <p:nvPr/>
        </p:nvSpPr>
        <p:spPr bwMode="auto">
          <a:xfrm>
            <a:off x="713109" y="829886"/>
            <a:ext cx="2213745" cy="615529"/>
          </a:xfrm>
          <a:prstGeom prst="rect">
            <a:avLst/>
          </a:prstGeom>
          <a:noFill/>
        </p:spPr>
        <p:txBody>
          <a:bodyPr lIns="121898" tIns="60948" rIns="121898" bIns="60948">
            <a:spAutoFit/>
          </a:bodyPr>
          <a:lstStyle>
            <a:lvl1pPr>
              <a:defRPr>
                <a:solidFill>
                  <a:schemeClr val="tx1"/>
                </a:solidFill>
                <a:latin typeface="Arial" panose="020B0604020202020204" pitchFamily="34" charset="0"/>
                <a:ea typeface="微软雅黑" panose="020B0503020204020204" pitchFamily="34" charset="-122"/>
                <a:cs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cs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cs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cs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cs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cs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cs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cs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cs typeface="微软雅黑" panose="020B0503020204020204" pitchFamily="34" charset="-122"/>
              </a:defRPr>
            </a:lvl9pPr>
          </a:lstStyle>
          <a:p>
            <a:pPr lvl="0"/>
            <a:r>
              <a:rPr lang="zh-CN" altLang="en-US" sz="3200" b="1" dirty="0" smtClean="0">
                <a:solidFill>
                  <a:srgbClr val="C00000"/>
                </a:solidFill>
                <a:latin typeface="+mj-ea"/>
                <a:ea typeface="+mj-ea"/>
                <a:cs typeface="+mn-cs"/>
              </a:rPr>
              <a:t>方法点拨</a:t>
            </a:r>
            <a:endParaRPr lang="zh-CN" altLang="en-US" sz="3200" b="1" dirty="0">
              <a:solidFill>
                <a:srgbClr val="C00000"/>
              </a:solidFill>
              <a:latin typeface="+mj-ea"/>
              <a:ea typeface="+mj-ea"/>
              <a:cs typeface="+mn-cs"/>
            </a:endParaRPr>
          </a:p>
        </p:txBody>
      </p:sp>
      <p:sp>
        <p:nvSpPr>
          <p:cNvPr id="8" name="矩形 7"/>
          <p:cNvSpPr/>
          <p:nvPr/>
        </p:nvSpPr>
        <p:spPr>
          <a:xfrm>
            <a:off x="393065" y="1739900"/>
            <a:ext cx="11557000" cy="3931920"/>
          </a:xfrm>
          <a:prstGeom prst="rect">
            <a:avLst/>
          </a:prstGeom>
          <a:ln>
            <a:noFill/>
          </a:ln>
        </p:spPr>
        <p:txBody>
          <a:bodyPr wrap="square">
            <a:spAutoFit/>
          </a:bodyPr>
          <a:lstStyle/>
          <a:p>
            <a:pPr algn="just">
              <a:lnSpc>
                <a:spcPct val="150000"/>
              </a:lnSpc>
              <a:spcAft>
                <a:spcPts val="0"/>
              </a:spcAft>
            </a:pPr>
            <a:r>
              <a:rPr lang="en-US" altLang="zh-CN" sz="2800" b="1" kern="100" dirty="0">
                <a:solidFill>
                  <a:schemeClr val="bg1"/>
                </a:solidFill>
                <a:latin typeface="Times New Roman" panose="02020603050405020304"/>
                <a:ea typeface="华文细黑" panose="02010600040101010101" charset="-122"/>
                <a:cs typeface="Times New Roman" panose="02020603050405020304"/>
              </a:rPr>
              <a:t>(1)</a:t>
            </a:r>
            <a:r>
              <a:rPr lang="zh-CN" altLang="en-US" sz="2800" b="1" kern="100" dirty="0">
                <a:solidFill>
                  <a:schemeClr val="bg1"/>
                </a:solidFill>
                <a:latin typeface="Times New Roman" panose="02020603050405020304"/>
                <a:ea typeface="华文细黑" panose="02010600040101010101" charset="-122"/>
                <a:cs typeface="Times New Roman" panose="02020603050405020304"/>
              </a:rPr>
              <a:t>独立权：“自己意志”“不受他国控制和干涉”“自主决定”等。</a:t>
            </a:r>
            <a:endParaRPr lang="zh-CN" altLang="en-US" sz="2800" b="1" kern="100" dirty="0">
              <a:solidFill>
                <a:schemeClr val="bg1"/>
              </a:solidFill>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b="1" kern="100" dirty="0">
                <a:solidFill>
                  <a:schemeClr val="bg1"/>
                </a:solidFill>
                <a:latin typeface="Times New Roman" panose="02020603050405020304"/>
                <a:ea typeface="华文细黑" panose="02010600040101010101" charset="-122"/>
                <a:cs typeface="Times New Roman" panose="02020603050405020304"/>
              </a:rPr>
              <a:t>(2)</a:t>
            </a:r>
            <a:r>
              <a:rPr lang="zh-CN" altLang="en-US" sz="2800" b="1" kern="100" dirty="0">
                <a:solidFill>
                  <a:schemeClr val="bg1"/>
                </a:solidFill>
                <a:latin typeface="Times New Roman" panose="02020603050405020304"/>
                <a:ea typeface="华文细黑" panose="02010600040101010101" charset="-122"/>
                <a:cs typeface="Times New Roman" panose="02020603050405020304"/>
              </a:rPr>
              <a:t>平等权：“国家不分大小享有投票权”“使用本国文字的权利”“法律地位平等”。</a:t>
            </a:r>
            <a:endParaRPr lang="zh-CN" altLang="en-US" sz="2800" b="1" kern="100" dirty="0">
              <a:solidFill>
                <a:schemeClr val="bg1"/>
              </a:solidFill>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b="1" kern="100" dirty="0">
                <a:solidFill>
                  <a:schemeClr val="bg1"/>
                </a:solidFill>
                <a:latin typeface="Times New Roman" panose="02020603050405020304"/>
                <a:ea typeface="华文细黑" panose="02010600040101010101" charset="-122"/>
                <a:cs typeface="Times New Roman" panose="02020603050405020304"/>
              </a:rPr>
              <a:t>(3)</a:t>
            </a:r>
            <a:r>
              <a:rPr lang="zh-CN" altLang="en-US" sz="2800" b="1" kern="100" dirty="0">
                <a:solidFill>
                  <a:schemeClr val="bg1"/>
                </a:solidFill>
                <a:latin typeface="Times New Roman" panose="02020603050405020304"/>
                <a:ea typeface="华文细黑" panose="02010600040101010101" charset="-122"/>
                <a:cs typeface="Times New Roman" panose="02020603050405020304"/>
              </a:rPr>
              <a:t>自卫权：“国防建设”“建筑要塞”“还击入侵”“捍卫主权”等。</a:t>
            </a:r>
            <a:endParaRPr lang="zh-CN" altLang="en-US" sz="2800" b="1" kern="100" dirty="0">
              <a:solidFill>
                <a:schemeClr val="bg1"/>
              </a:solidFill>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b="1" kern="100" dirty="0">
                <a:solidFill>
                  <a:schemeClr val="bg1"/>
                </a:solidFill>
                <a:latin typeface="Times New Roman" panose="02020603050405020304"/>
                <a:ea typeface="华文细黑" panose="02010600040101010101" charset="-122"/>
                <a:cs typeface="Times New Roman" panose="02020603050405020304"/>
              </a:rPr>
              <a:t>(4)</a:t>
            </a:r>
            <a:r>
              <a:rPr lang="zh-CN" altLang="en-US" sz="2800" b="1" kern="100" dirty="0">
                <a:solidFill>
                  <a:schemeClr val="bg1"/>
                </a:solidFill>
                <a:latin typeface="Times New Roman" panose="02020603050405020304"/>
                <a:ea typeface="华文细黑" panose="02010600040101010101" charset="-122"/>
                <a:cs typeface="Times New Roman" panose="02020603050405020304"/>
              </a:rPr>
              <a:t>管辖权：“管理本国公民”“保护本国公民”“维护侨民利益”“管理驻外使馆”等。</a:t>
            </a:r>
            <a:endParaRPr lang="zh-CN" altLang="en-US" sz="2800" b="1" kern="100" dirty="0">
              <a:solidFill>
                <a:schemeClr val="bg1"/>
              </a:solidFill>
              <a:latin typeface="Times New Roman" panose="02020603050405020304"/>
              <a:ea typeface="华文细黑" panose="02010600040101010101" charset="-122"/>
              <a:cs typeface="Times New Roman" panose="02020603050405020304"/>
            </a:endParaRPr>
          </a:p>
        </p:txBody>
      </p:sp>
      <p:sp>
        <p:nvSpPr>
          <p:cNvPr id="9" name="矩形 8"/>
          <p:cNvSpPr/>
          <p:nvPr/>
        </p:nvSpPr>
        <p:spPr>
          <a:xfrm>
            <a:off x="3593111" y="663966"/>
            <a:ext cx="6340197" cy="743986"/>
          </a:xfrm>
          <a:prstGeom prst="rect">
            <a:avLst/>
          </a:prstGeom>
        </p:spPr>
        <p:txBody>
          <a:bodyPr wrap="none">
            <a:spAutoFit/>
          </a:bodyPr>
          <a:lstStyle/>
          <a:p>
            <a:pPr algn="ctr" defTabSz="-635">
              <a:lnSpc>
                <a:spcPct val="150000"/>
              </a:lnSpc>
              <a:tabLst>
                <a:tab pos="1890395" algn="l"/>
              </a:tabLst>
            </a:pPr>
            <a:r>
              <a:rPr lang="zh-CN" altLang="en-US" sz="3200" b="1" kern="100" dirty="0">
                <a:latin typeface="+mj-ea"/>
                <a:ea typeface="+mj-ea"/>
                <a:cs typeface="Times New Roman" panose="02020603050405020304"/>
              </a:rPr>
              <a:t>关键词法区分主权国家的基本权利</a:t>
            </a:r>
            <a:endParaRPr lang="zh-CN" altLang="zh-CN" sz="3200" b="1" kern="100" dirty="0">
              <a:latin typeface="+mj-ea"/>
              <a:ea typeface="+mj-ea"/>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25095" y="549474"/>
            <a:ext cx="11458743" cy="687600"/>
          </a:xfrm>
          <a:prstGeom prst="rect">
            <a:avLst/>
          </a:prstGeom>
        </p:spPr>
        <p:txBody>
          <a:bodyPr wrap="square" lIns="121898" tIns="60948" rIns="121898" bIns="60948">
            <a:spAutoFit/>
          </a:bodyPr>
          <a:lstStyle/>
          <a:p>
            <a:pPr algn="just" defTabSz="-635">
              <a:lnSpc>
                <a:spcPct val="150000"/>
              </a:lnSpc>
              <a:tabLst>
                <a:tab pos="1890395" algn="l"/>
              </a:tabLst>
            </a:pPr>
            <a:r>
              <a:rPr lang="zh-CN" altLang="en-US" sz="2800" b="1" kern="100" dirty="0">
                <a:solidFill>
                  <a:srgbClr val="0000FF"/>
                </a:solidFill>
                <a:latin typeface="Times New Roman" panose="02020603050405020304" pitchFamily="18" charset="0"/>
                <a:cs typeface="Times New Roman" panose="02020603050405020304" pitchFamily="18" charset="0"/>
              </a:rPr>
              <a:t>考向</a:t>
            </a:r>
            <a:r>
              <a:rPr lang="en-US" altLang="zh-CN" sz="2800" b="1" kern="100" dirty="0">
                <a:solidFill>
                  <a:srgbClr val="0000FF"/>
                </a:solidFill>
                <a:latin typeface="Times New Roman" panose="02020603050405020304" pitchFamily="18" charset="0"/>
                <a:cs typeface="Times New Roman" panose="02020603050405020304" pitchFamily="18" charset="0"/>
              </a:rPr>
              <a:t>2</a:t>
            </a:r>
            <a:r>
              <a:rPr lang="zh-CN" altLang="en-US" sz="2800" b="1" kern="100" dirty="0">
                <a:solidFill>
                  <a:srgbClr val="0000FF"/>
                </a:solidFill>
                <a:latin typeface="Times New Roman" panose="02020603050405020304" pitchFamily="18" charset="0"/>
                <a:cs typeface="Times New Roman" panose="02020603050405020304" pitchFamily="18" charset="0"/>
              </a:rPr>
              <a:t>　主权国家的权利和义务</a:t>
            </a:r>
            <a:endParaRPr lang="zh-CN" altLang="zh-CN" sz="2800" b="1" kern="100" dirty="0">
              <a:solidFill>
                <a:srgbClr val="0000FF"/>
              </a:solidFill>
              <a:latin typeface="Times New Roman" panose="02020603050405020304" pitchFamily="18" charset="0"/>
              <a:cs typeface="Times New Roman" panose="02020603050405020304" pitchFamily="18" charset="0"/>
            </a:endParaRPr>
          </a:p>
        </p:txBody>
      </p:sp>
      <p:sp>
        <p:nvSpPr>
          <p:cNvPr id="4" name="矩形 3"/>
          <p:cNvSpPr/>
          <p:nvPr/>
        </p:nvSpPr>
        <p:spPr>
          <a:xfrm>
            <a:off x="348524" y="1333679"/>
            <a:ext cx="11291298" cy="4572000"/>
          </a:xfrm>
          <a:prstGeom prst="rect">
            <a:avLst/>
          </a:prstGeom>
        </p:spPr>
        <p:txBody>
          <a:bodyPr wrap="square">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典例</a:t>
            </a:r>
            <a:r>
              <a:rPr lang="en-US" altLang="zh-CN" sz="2800" b="1" kern="100" dirty="0">
                <a:solidFill>
                  <a:srgbClr val="E36C0A"/>
                </a:solidFill>
                <a:latin typeface="Times New Roman" panose="02020603050405020304"/>
                <a:cs typeface="Times New Roman" panose="02020603050405020304"/>
              </a:rPr>
              <a:t>2</a:t>
            </a:r>
            <a:r>
              <a:rPr lang="zh-CN" altLang="zh-CN" sz="2800" b="1" kern="100" dirty="0">
                <a:solidFill>
                  <a:srgbClr val="E36C0A"/>
                </a:solidFill>
                <a:latin typeface="Times New Roman" panose="02020603050405020304"/>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江苏高考</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中国护照关键时刻能带我们回家！</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利比亚战乱、也门危机、尼泊尔地震，我国政府反应快速，在第一时间派出飞机、舰艇迅速撤离滞留公民和侨胞，让我们感受到祖国的力量和温暖。这表明</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宋体" panose="02010600030101010101" pitchFamily="2" charset="-122"/>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国家尊重和保障人权　</a:t>
            </a:r>
            <a:r>
              <a:rPr lang="zh-CN" altLang="zh-CN" sz="2800" kern="100" dirty="0">
                <a:latin typeface="宋体" panose="02010600030101010101" pitchFamily="2" charset="-122"/>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管辖权是主权国家的基本权利　</a:t>
            </a:r>
            <a:r>
              <a:rPr lang="zh-CN" altLang="zh-CN" sz="2800" kern="100" dirty="0">
                <a:latin typeface="宋体" panose="02010600030101010101" pitchFamily="2" charset="-122"/>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自卫权是主权国家的基本权利　</a:t>
            </a:r>
            <a:r>
              <a:rPr lang="zh-CN" altLang="zh-CN" sz="2800" kern="100" dirty="0">
                <a:latin typeface="宋体" panose="02010600030101010101" pitchFamily="2" charset="-122"/>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在国际法上国家地位是由国家力量决定的</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宋体" panose="02010600030101010101" pitchFamily="2" charset="-122"/>
                <a:cs typeface="宋体" panose="02010600030101010101" pitchFamily="2" charset="-122"/>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宋体" panose="02010600030101010101" pitchFamily="2" charset="-122"/>
                <a:cs typeface="宋体" panose="02010600030101010101" pitchFamily="2" charset="-122"/>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宋体" panose="02010600030101010101" pitchFamily="2" charset="-122"/>
                <a:cs typeface="宋体" panose="02010600030101010101" pitchFamily="2" charset="-122"/>
              </a:rPr>
              <a:t>②④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宋体" panose="02010600030101010101" pitchFamily="2" charset="-122"/>
                <a:cs typeface="宋体" panose="02010600030101010101" pitchFamily="2" charset="-122"/>
              </a:rPr>
              <a:t>③④</a:t>
            </a:r>
            <a:endParaRPr lang="zh-CN" altLang="zh-CN" sz="1050" kern="100" dirty="0">
              <a:effectLst/>
              <a:latin typeface="宋体" panose="02010600030101010101" pitchFamily="2" charset="-122"/>
              <a:cs typeface="Courier New" panose="02070309020205020404"/>
            </a:endParaRPr>
          </a:p>
        </p:txBody>
      </p:sp>
      <p:sp>
        <p:nvSpPr>
          <p:cNvPr id="12" name="Rectangle 7"/>
          <p:cNvSpPr>
            <a:spLocks noChangeArrowheads="1"/>
          </p:cNvSpPr>
          <p:nvPr/>
        </p:nvSpPr>
        <p:spPr bwMode="auto">
          <a:xfrm>
            <a:off x="0" y="1452364"/>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6" name="圆角矩形 5">
            <a:hlinkClick r:id="rId1"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矩形 3"/>
          <p:cNvSpPr/>
          <p:nvPr/>
        </p:nvSpPr>
        <p:spPr>
          <a:xfrm>
            <a:off x="492540" y="469330"/>
            <a:ext cx="11291298" cy="4616648"/>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国家维护海外公民的合法权益，可见对人权的尊重和保障，故</a:t>
            </a:r>
            <a:r>
              <a:rPr lang="zh-CN" altLang="zh-CN" sz="2800" kern="100" dirty="0">
                <a:latin typeface="宋体" panose="02010600030101010101" pitchFamily="2" charset="-122"/>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正确</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我国</a:t>
            </a:r>
            <a:r>
              <a:rPr lang="zh-CN" altLang="zh-CN" sz="2800" kern="100" dirty="0">
                <a:latin typeface="Times New Roman" panose="02020603050405020304"/>
                <a:ea typeface="华文细黑" panose="02010600040101010101" charset="-122"/>
                <a:cs typeface="Times New Roman" panose="02020603050405020304"/>
              </a:rPr>
              <a:t>接海外公民回国，维护其合法权益，凸显了我国对国家公民的管辖权，故</a:t>
            </a:r>
            <a:r>
              <a:rPr lang="zh-CN" altLang="zh-CN" sz="2800" kern="100" dirty="0">
                <a:latin typeface="宋体" panose="02010600030101010101" pitchFamily="2" charset="-122"/>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正确</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自卫权</a:t>
            </a:r>
            <a:r>
              <a:rPr lang="zh-CN" altLang="zh-CN" sz="2800" kern="100" dirty="0">
                <a:latin typeface="Times New Roman" panose="02020603050405020304"/>
                <a:ea typeface="华文细黑" panose="02010600040101010101" charset="-122"/>
                <a:cs typeface="Times New Roman" panose="02020603050405020304"/>
              </a:rPr>
              <a:t>是指防御和抗击外来侵略的权利，此题无体现，排除</a:t>
            </a:r>
            <a:r>
              <a:rPr lang="zh-CN" altLang="zh-CN" sz="2800" kern="100" dirty="0">
                <a:latin typeface="宋体" panose="02010600030101010101" pitchFamily="2" charset="-122"/>
                <a:cs typeface="宋体" panose="02010600030101010101" pitchFamily="2" charset="-122"/>
              </a:rPr>
              <a:t>③</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国际法</a:t>
            </a:r>
            <a:r>
              <a:rPr lang="zh-CN" altLang="zh-CN" sz="2800" kern="100" dirty="0">
                <a:latin typeface="Times New Roman" panose="02020603050405020304"/>
                <a:ea typeface="华文细黑" panose="02010600040101010101" charset="-122"/>
                <a:cs typeface="Times New Roman" panose="02020603050405020304"/>
              </a:rPr>
              <a:t>规定主权国家一律平等，排除</a:t>
            </a:r>
            <a:r>
              <a:rPr lang="zh-CN" altLang="zh-CN" sz="2800" kern="100" dirty="0">
                <a:latin typeface="宋体" panose="02010600030101010101" pitchFamily="2" charset="-122"/>
                <a:cs typeface="宋体" panose="02010600030101010101" pitchFamily="2" charset="-122"/>
              </a:rPr>
              <a:t>④</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smtClean="0">
                <a:solidFill>
                  <a:srgbClr val="E36C0A"/>
                </a:solidFill>
                <a:latin typeface="Times New Roman" panose="02020603050405020304"/>
                <a:cs typeface="Times New Roman" panose="02020603050405020304"/>
              </a:rPr>
              <a:t>A</a:t>
            </a:r>
            <a:endParaRPr lang="zh-CN" altLang="zh-CN" sz="2800" kern="100" dirty="0">
              <a:solidFill>
                <a:srgbClr val="E36C0A"/>
              </a:solidFill>
              <a:latin typeface="Times New Roman" panose="02020603050405020304"/>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750"/>
                                        <p:tgtEl>
                                          <p:spTgt spid="4">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blinds(horizontal)">
                                      <p:cBhvr>
                                        <p:cTn id="11" dur="750"/>
                                        <p:tgtEl>
                                          <p:spTgt spid="4">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blinds(horizontal)">
                                      <p:cBhvr>
                                        <p:cTn id="15" dur="750"/>
                                        <p:tgtEl>
                                          <p:spTgt spid="4">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blinds(horizontal)">
                                      <p:cBhvr>
                                        <p:cTn id="19" dur="750"/>
                                        <p:tgtEl>
                                          <p:spTgt spid="4">
                                            <p:txEl>
                                              <p:pRg st="3" end="3"/>
                                            </p:txEl>
                                          </p:spTgt>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blinds(horizontal)">
                                      <p:cBhvr>
                                        <p:cTn id="23" dur="75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10842" y="582728"/>
            <a:ext cx="11367880" cy="5181162"/>
          </a:xfrm>
          <a:prstGeom prst="rect">
            <a:avLst/>
          </a:prstGeom>
        </p:spPr>
        <p:txBody>
          <a:bodyPr wrap="square">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跟踪训练</a:t>
            </a:r>
            <a:r>
              <a:rPr lang="en-US" altLang="zh-CN" sz="2800" b="1" kern="100" dirty="0">
                <a:solidFill>
                  <a:srgbClr val="E36C0A"/>
                </a:solidFill>
                <a:latin typeface="Times New Roman" panose="02020603050405020304"/>
                <a:cs typeface="Times New Roman" panose="02020603050405020304"/>
              </a:rPr>
              <a:t>2</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10</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9</a:t>
            </a:r>
            <a:r>
              <a:rPr lang="zh-CN" altLang="zh-CN" sz="2800" kern="100" dirty="0">
                <a:latin typeface="Times New Roman" panose="02020603050405020304"/>
                <a:ea typeface="华文细黑" panose="02010600040101010101" charset="-122"/>
                <a:cs typeface="Times New Roman" panose="02020603050405020304"/>
              </a:rPr>
              <a:t>日，交通运输部在南海华阳礁宣布华阳和赤瓜两座大型多功能灯塔正式发光并投入使用。</a:t>
            </a:r>
            <a:r>
              <a:rPr lang="en-US" altLang="zh-CN" sz="2800" kern="100" dirty="0">
                <a:latin typeface="Times New Roman" panose="02020603050405020304"/>
                <a:ea typeface="华文细黑" panose="02010600040101010101" charset="-122"/>
                <a:cs typeface="Courier New" panose="02070309020205020404"/>
              </a:rPr>
              <a:t>10</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20</a:t>
            </a:r>
            <a:r>
              <a:rPr lang="zh-CN" altLang="zh-CN" sz="2800" kern="100" dirty="0">
                <a:latin typeface="Times New Roman" panose="02020603050405020304"/>
                <a:ea typeface="华文细黑" panose="02010600040101010101" charset="-122"/>
                <a:cs typeface="Times New Roman" panose="02020603050405020304"/>
              </a:rPr>
              <a:t>日，外交部发言人强调，中方在南沙群岛有关岛礁进行建设活动完全是中方主权范围内的事，在南海建灯塔不存在</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改变现状</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的问题。我国政府的这一表态</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宋体" panose="02010600030101010101" pitchFamily="2" charset="-122"/>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昭示领土是一国国家的生命和灵魂　</a:t>
            </a:r>
            <a:r>
              <a:rPr lang="zh-CN" altLang="zh-CN" sz="2800" kern="100" dirty="0">
                <a:latin typeface="宋体" panose="02010600030101010101" pitchFamily="2" charset="-122"/>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体现我国外交政策的基本立场　</a:t>
            </a:r>
            <a:r>
              <a:rPr lang="zh-CN" altLang="zh-CN" sz="2800" kern="100" dirty="0">
                <a:latin typeface="宋体" panose="02010600030101010101" pitchFamily="2" charset="-122"/>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表明主权国家在行使独立权和管辖权　</a:t>
            </a:r>
            <a:r>
              <a:rPr lang="zh-CN" altLang="zh-CN" sz="2800" kern="100" dirty="0">
                <a:latin typeface="宋体" panose="02010600030101010101" pitchFamily="2" charset="-122"/>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反映国家主权对外表现国家最高权力的至高无上性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宋体" panose="02010600030101010101" pitchFamily="2" charset="-122"/>
                <a:cs typeface="宋体" panose="02010600030101010101" pitchFamily="2" charset="-122"/>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宋体" panose="02010600030101010101" pitchFamily="2" charset="-122"/>
                <a:cs typeface="宋体" panose="02010600030101010101" pitchFamily="2" charset="-122"/>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宋体" panose="02010600030101010101" pitchFamily="2" charset="-122"/>
                <a:cs typeface="宋体" panose="02010600030101010101" pitchFamily="2" charset="-122"/>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宋体" panose="02010600030101010101" pitchFamily="2" charset="-122"/>
                <a:cs typeface="宋体" panose="02010600030101010101" pitchFamily="2" charset="-122"/>
              </a:rPr>
              <a:t>③④</a:t>
            </a:r>
            <a:endParaRPr lang="zh-CN" altLang="zh-CN" sz="1050" kern="100" dirty="0">
              <a:effectLst/>
              <a:latin typeface="宋体" panose="02010600030101010101" pitchFamily="2" charset="-122"/>
              <a:cs typeface="Courier New" panose="02070309020205020404"/>
            </a:endParaRPr>
          </a:p>
        </p:txBody>
      </p:sp>
      <p:sp>
        <p:nvSpPr>
          <p:cNvPr id="4" name="矩形 3"/>
          <p:cNvSpPr/>
          <p:nvPr/>
        </p:nvSpPr>
        <p:spPr>
          <a:xfrm>
            <a:off x="10286055" y="2609371"/>
            <a:ext cx="444968" cy="656846"/>
          </a:xfrm>
          <a:prstGeom prst="rect">
            <a:avLst/>
          </a:prstGeom>
        </p:spPr>
        <p:txBody>
          <a:bodyPr wrap="square">
            <a:spAutoFit/>
          </a:bodyPr>
          <a:lstStyle/>
          <a:p>
            <a:pPr algn="just">
              <a:lnSpc>
                <a:spcPct val="150000"/>
              </a:lnSpc>
              <a:spcAft>
                <a:spcPts val="0"/>
              </a:spcAft>
            </a:pPr>
            <a:r>
              <a:rPr lang="en-US" altLang="zh-CN" sz="2800" kern="100" dirty="0">
                <a:solidFill>
                  <a:srgbClr val="E36C0A"/>
                </a:solidFill>
                <a:latin typeface="Times New Roman" panose="02020603050405020304"/>
                <a:cs typeface="Times New Roman" panose="02020603050405020304"/>
              </a:rPr>
              <a:t>B</a:t>
            </a:r>
            <a:endParaRPr lang="zh-CN" altLang="zh-CN" sz="2800" kern="100" dirty="0">
              <a:solidFill>
                <a:srgbClr val="E36C0A"/>
              </a:solidFill>
              <a:latin typeface="Times New Roman" panose="02020603050405020304"/>
              <a:cs typeface="Times New Roman" panose="02020603050405020304"/>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7" name="圆角矩形 6"/>
          <p:cNvSpPr/>
          <p:nvPr/>
        </p:nvSpPr>
        <p:spPr>
          <a:xfrm>
            <a:off x="8831510" y="6639108"/>
            <a:ext cx="888681"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8" name="圆角矩形 7">
            <a:hlinkClick r:id="rId1" action="ppaction://hlinksldjump"/>
          </p:cNvPr>
          <p:cNvSpPr/>
          <p:nvPr/>
        </p:nvSpPr>
        <p:spPr>
          <a:xfrm>
            <a:off x="7103318"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方法点拨</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9" name="圆角矩形 8">
            <a:hlinkClick r:id="rId2"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anose="02010609060101010101" pitchFamily="49" charset="-122"/>
                <a:ea typeface="黑体" panose="02010609060101010101" pitchFamily="49" charset="-122"/>
              </a:rPr>
              <a:t>返回</a:t>
            </a:r>
            <a:endParaRPr lang="zh-CN" altLang="en-US" sz="1400"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4" grpId="0"/>
      <p:bldP spid="4"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28345" y="869315"/>
            <a:ext cx="10675620" cy="3992880"/>
          </a:xfrm>
          <a:prstGeom prst="rect">
            <a:avLst/>
          </a:prstGeom>
          <a:noFill/>
        </p:spPr>
        <p:txBody>
          <a:bodyPr wrap="square" rtlCol="0" anchor="t">
            <a:spAutoFit/>
          </a:bodyPr>
          <a:p>
            <a:r>
              <a:rPr lang="zh-CN" altLang="en-US" sz="3200">
                <a:latin typeface="宋体" panose="02010600030101010101" pitchFamily="2" charset="-122"/>
                <a:ea typeface="宋体" panose="02010600030101010101" pitchFamily="2" charset="-122"/>
              </a:rPr>
              <a:t>27．2012年9月10日，中国政府公布钓鱼岛以及附属岛屿的领海基线，声明将根据中国法律和国际法的有关规定，稳定推进对钓鱼岛的管理。这表明中国①坚决捍卫对钓鱼岛固有的主权</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②坚定维护国家利益的态度和决心</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③始终不渝坚持走和平发展道路</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④致力于维护世界人民的共同利益</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A．①②③   B．②③④   C．①②④  D．①③④</a:t>
            </a:r>
            <a:endParaRPr lang="zh-CN" altLang="en-US" sz="3200">
              <a:latin typeface="宋体" panose="02010600030101010101" pitchFamily="2" charset="-122"/>
              <a:ea typeface="宋体" panose="02010600030101010101" pitchFamily="2" charset="-122"/>
            </a:endParaRPr>
          </a:p>
        </p:txBody>
      </p:sp>
      <p:sp>
        <p:nvSpPr>
          <p:cNvPr id="3" name="文本框 2"/>
          <p:cNvSpPr txBox="1"/>
          <p:nvPr/>
        </p:nvSpPr>
        <p:spPr>
          <a:xfrm>
            <a:off x="409575" y="210820"/>
            <a:ext cx="2397760" cy="457200"/>
          </a:xfrm>
          <a:prstGeom prst="rect">
            <a:avLst/>
          </a:prstGeom>
          <a:noFill/>
        </p:spPr>
        <p:txBody>
          <a:bodyPr wrap="none" rtlCol="0" anchor="t">
            <a:spAutoFit/>
          </a:bodyPr>
          <a:p>
            <a:r>
              <a:rPr lang="en-US" altLang="zh-CN" kern="100" dirty="0">
                <a:latin typeface="Times New Roman" panose="02020603050405020304"/>
                <a:ea typeface="华文细黑" panose="02010600040101010101" charset="-122"/>
                <a:cs typeface="Courier New" panose="02070309020205020404"/>
                <a:sym typeface="+mn-ea"/>
              </a:rPr>
              <a:t>(2013·</a:t>
            </a:r>
            <a:r>
              <a:rPr lang="zh-CN" altLang="en-US" kern="100" dirty="0">
                <a:latin typeface="Times New Roman" panose="02020603050405020304"/>
                <a:ea typeface="华文细黑" panose="02010600040101010101" charset="-122"/>
                <a:cs typeface="Courier New" panose="02070309020205020404"/>
                <a:sym typeface="+mn-ea"/>
              </a:rPr>
              <a:t>福建</a:t>
            </a:r>
            <a:r>
              <a:rPr lang="zh-CN" altLang="zh-CN" kern="100" dirty="0">
                <a:latin typeface="Times New Roman" panose="02020603050405020304"/>
                <a:ea typeface="华文细黑" panose="02010600040101010101" charset="-122"/>
                <a:cs typeface="Times New Roman" panose="02020603050405020304"/>
                <a:sym typeface="+mn-ea"/>
              </a:rPr>
              <a:t>高考</a:t>
            </a:r>
            <a:r>
              <a:rPr lang="en-US" altLang="zh-CN" kern="100" dirty="0">
                <a:latin typeface="Times New Roman" panose="02020603050405020304"/>
                <a:ea typeface="华文细黑" panose="02010600040101010101" charset="-122"/>
                <a:cs typeface="Courier New" panose="02070309020205020404"/>
                <a:sym typeface="+mn-ea"/>
              </a:rPr>
              <a:t>)</a:t>
            </a:r>
            <a:endParaRPr lang="zh-CN" altLang="en-US"/>
          </a:p>
        </p:txBody>
      </p:sp>
      <p:sp>
        <p:nvSpPr>
          <p:cNvPr id="4" name="矩形 3"/>
          <p:cNvSpPr/>
          <p:nvPr/>
        </p:nvSpPr>
        <p:spPr>
          <a:xfrm>
            <a:off x="9882505" y="2918460"/>
            <a:ext cx="643890" cy="1188720"/>
          </a:xfrm>
          <a:prstGeom prst="rect">
            <a:avLst/>
          </a:prstGeom>
          <a:noFill/>
          <a:ln>
            <a:noFill/>
          </a:ln>
        </p:spPr>
        <p:txBody>
          <a:bodyPr wrap="none" rtlCol="0" anchor="t">
            <a:spAutoFit/>
          </a:bodyPr>
          <a:p>
            <a:pPr algn="ctr"/>
            <a:r>
              <a:rPr lang="en-US" altLang="zh-CN" sz="72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宋体" panose="02010600030101010101" pitchFamily="2" charset="-122"/>
                <a:ea typeface="宋体" panose="02010600030101010101" pitchFamily="2" charset="-122"/>
              </a:rPr>
              <a:t>A</a:t>
            </a:r>
            <a:endParaRPr lang="en-US" altLang="zh-CN" sz="72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a:off x="2604" y="909514"/>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9" name="矩形 8"/>
          <p:cNvSpPr/>
          <p:nvPr/>
        </p:nvSpPr>
        <p:spPr>
          <a:xfrm>
            <a:off x="82433" y="252731"/>
            <a:ext cx="8461045" cy="584775"/>
          </a:xfrm>
          <a:prstGeom prst="rect">
            <a:avLst/>
          </a:prstGeom>
        </p:spPr>
        <p:txBody>
          <a:bodyPr>
            <a:spAutoFit/>
          </a:bodyPr>
          <a:lstStyle/>
          <a:p>
            <a:r>
              <a:rPr lang="zh-CN" altLang="en-US" sz="3200" b="1" dirty="0">
                <a:solidFill>
                  <a:srgbClr val="0000FF"/>
                </a:solidFill>
                <a:latin typeface="微软雅黑" panose="020B0503020204020204" pitchFamily="34" charset="-122"/>
                <a:ea typeface="微软雅黑" panose="020B0503020204020204" pitchFamily="34" charset="-122"/>
              </a:rPr>
              <a:t>考点二　国际组织和联合国</a:t>
            </a:r>
            <a:endParaRPr lang="zh-CN" altLang="en-US" sz="3200" b="1" dirty="0">
              <a:solidFill>
                <a:srgbClr val="0000FF"/>
              </a:solidFill>
              <a:latin typeface="微软雅黑" panose="020B0503020204020204" pitchFamily="34" charset="-122"/>
              <a:ea typeface="微软雅黑" panose="020B0503020204020204" pitchFamily="34" charset="-122"/>
            </a:endParaRPr>
          </a:p>
        </p:txBody>
      </p:sp>
      <p:sp>
        <p:nvSpPr>
          <p:cNvPr id="8" name="矩形 7"/>
          <p:cNvSpPr/>
          <p:nvPr/>
        </p:nvSpPr>
        <p:spPr>
          <a:xfrm>
            <a:off x="190550" y="1485578"/>
            <a:ext cx="11255327" cy="656846"/>
          </a:xfrm>
          <a:prstGeom prst="rect">
            <a:avLst/>
          </a:prstGeom>
        </p:spPr>
        <p:txBody>
          <a:bodyPr wrap="square">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国际组织</a:t>
            </a:r>
            <a:endParaRPr lang="zh-CN" altLang="zh-CN" sz="1050"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236850" y="2349674"/>
          <a:ext cx="11809312" cy="3840480"/>
        </p:xfrm>
        <a:graphic>
          <a:graphicData uri="http://schemas.openxmlformats.org/drawingml/2006/table">
            <a:tbl>
              <a:tblPr/>
              <a:tblGrid>
                <a:gridCol w="864096"/>
                <a:gridCol w="10945216"/>
              </a:tblGrid>
              <a:tr h="462909">
                <a:tc>
                  <a:txBody>
                    <a:bodyPr/>
                    <a:lstStyle/>
                    <a:p>
                      <a:pPr algn="ctr">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地位</a:t>
                      </a:r>
                      <a:endParaRPr lang="zh-CN" sz="2800" kern="100" dirty="0">
                        <a:effectLst/>
                        <a:latin typeface="宋体" panose="02010600030101010101" pitchFamily="2" charset="-122"/>
                        <a:cs typeface="Courier New" panose="02070309020205020404"/>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国际组织是国际社会的主要成员</a:t>
                      </a:r>
                      <a:endParaRPr lang="zh-CN" sz="2800" kern="100" dirty="0">
                        <a:effectLst/>
                        <a:latin typeface="宋体" panose="02010600030101010101" pitchFamily="2" charset="-122"/>
                        <a:cs typeface="Courier New" panose="02070309020205020404"/>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25817">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类型</a:t>
                      </a:r>
                      <a:endParaRPr lang="zh-CN" sz="2800" kern="100">
                        <a:effectLst/>
                        <a:latin typeface="宋体" panose="02010600030101010101" pitchFamily="2" charset="-122"/>
                        <a:cs typeface="Courier New" panose="02070309020205020404"/>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依据不同的标准，国际组织可分为不同类型。其中有政府间的和非政府的，有世界性的和区域性的</a:t>
                      </a:r>
                      <a:endParaRPr lang="zh-CN" sz="2800" kern="100">
                        <a:effectLst/>
                        <a:latin typeface="宋体" panose="02010600030101010101" pitchFamily="2" charset="-122"/>
                        <a:cs typeface="Courier New" panose="02070309020205020404"/>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51634">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作用</a:t>
                      </a:r>
                      <a:endParaRPr lang="zh-CN" sz="2800" kern="100">
                        <a:effectLst/>
                        <a:latin typeface="宋体" panose="02010600030101010101" pitchFamily="2" charset="-122"/>
                        <a:cs typeface="Courier New" panose="02070309020205020404"/>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许多政府间的国际组织在国际社会中发挥着重要作用：促进国家之间的政治、经济、文化、科学技术的交流与合作；协调国际政治、经济关系；调解国际争端，缓解国家间的矛盾，维护世界和平；等等</a:t>
                      </a:r>
                      <a:endParaRPr lang="zh-CN" sz="2800" kern="100" dirty="0">
                        <a:effectLst/>
                        <a:latin typeface="宋体" panose="02010600030101010101" pitchFamily="2" charset="-122"/>
                        <a:cs typeface="Courier New" panose="02070309020205020404"/>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2" name="对角圆角矩形 11"/>
          <p:cNvSpPr/>
          <p:nvPr/>
        </p:nvSpPr>
        <p:spPr>
          <a:xfrm>
            <a:off x="10334137" y="533109"/>
            <a:ext cx="1514726"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anose="020B0503020204020204" pitchFamily="34" charset="-122"/>
                <a:ea typeface="微软雅黑" panose="020B0503020204020204" pitchFamily="34" charset="-122"/>
              </a:rPr>
              <a:t>考点梳理</a:t>
            </a:r>
            <a:endParaRPr lang="zh-CN" altLang="en-US"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90550" y="480024"/>
            <a:ext cx="10959223" cy="656077"/>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主要国际组织的分类</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0" y="83652"/>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5474" y="-72890"/>
            <a:ext cx="2088232" cy="668428"/>
          </a:xfrm>
          <a:prstGeom prst="rect">
            <a:avLst/>
          </a:prstGeom>
        </p:spPr>
        <p:txBody>
          <a:bodyPr wrap="square" lIns="121898" tIns="60948" rIns="121898" bIns="60948">
            <a:spAutoFit/>
          </a:bodyPr>
          <a:lstStyle/>
          <a:p>
            <a:pPr algn="ctr" defTabSz="-635">
              <a:lnSpc>
                <a:spcPct val="150000"/>
              </a:lnSpc>
              <a:spcAft>
                <a:spcPts val="0"/>
              </a:spcAft>
              <a:tabLst>
                <a:tab pos="1890395" algn="l"/>
              </a:tabLst>
            </a:pPr>
            <a:r>
              <a:rPr lang="zh-CN" altLang="en-US" sz="2800" b="1" kern="100" dirty="0" smtClean="0">
                <a:solidFill>
                  <a:schemeClr val="bg1"/>
                </a:solidFill>
                <a:effectLst/>
                <a:latin typeface="宋体" panose="02010600030101010101" pitchFamily="2" charset="-122"/>
                <a:cs typeface="Courier New" panose="02070309020205020404"/>
              </a:rPr>
              <a:t>拓展深化</a:t>
            </a:r>
            <a:endParaRPr lang="zh-CN" altLang="zh-CN" sz="2800" b="1" kern="100" dirty="0">
              <a:solidFill>
                <a:schemeClr val="bg1"/>
              </a:solidFill>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334568" y="1223254"/>
          <a:ext cx="11449270" cy="5495757"/>
        </p:xfrm>
        <a:graphic>
          <a:graphicData uri="http://schemas.openxmlformats.org/drawingml/2006/table">
            <a:tbl>
              <a:tblPr/>
              <a:tblGrid>
                <a:gridCol w="2868815"/>
                <a:gridCol w="2971023"/>
                <a:gridCol w="2971023"/>
                <a:gridCol w="2638409"/>
              </a:tblGrid>
              <a:tr h="583305">
                <a:tc rowSpan="2">
                  <a:txBody>
                    <a:bodyPr/>
                    <a:lstStyle/>
                    <a:p>
                      <a:pPr algn="ctr">
                        <a:lnSpc>
                          <a:spcPct val="135000"/>
                        </a:lnSpc>
                        <a:spcAft>
                          <a:spcPts val="0"/>
                        </a:spcAft>
                      </a:pPr>
                      <a:r>
                        <a:rPr lang="zh-CN" sz="2800" kern="100" dirty="0">
                          <a:effectLst/>
                          <a:latin typeface="Times New Roman" panose="02020603050405020304"/>
                          <a:ea typeface="华文细黑" panose="02010600040101010101" charset="-122"/>
                          <a:cs typeface="Times New Roman" panose="02020603050405020304"/>
                        </a:rPr>
                        <a:t>名称</a:t>
                      </a:r>
                      <a:endParaRPr lang="zh-CN" sz="2800" kern="100" dirty="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lnSpc>
                          <a:spcPct val="135000"/>
                        </a:lnSpc>
                        <a:spcAft>
                          <a:spcPts val="0"/>
                        </a:spcAft>
                      </a:pPr>
                      <a:r>
                        <a:rPr lang="zh-CN" sz="2800" kern="100" dirty="0">
                          <a:effectLst/>
                          <a:latin typeface="Times New Roman" panose="02020603050405020304"/>
                          <a:ea typeface="华文细黑" panose="02010600040101010101" charset="-122"/>
                          <a:cs typeface="Times New Roman" panose="02020603050405020304"/>
                        </a:rPr>
                        <a:t>分类</a:t>
                      </a:r>
                      <a:endParaRPr lang="zh-CN" sz="2800" kern="100" dirty="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hMerge="1">
                  <a:tcPr/>
                </a:tc>
              </a:tr>
              <a:tr h="583305">
                <a:tc vMerge="1">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主体性质</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活动区域</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职能范围</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3305">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联合国</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政府间</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世界性</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一般性</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3305">
                <a:tc>
                  <a:txBody>
                    <a:bodyPr/>
                    <a:lstStyle/>
                    <a:p>
                      <a:pPr algn="ctr">
                        <a:lnSpc>
                          <a:spcPct val="135000"/>
                        </a:lnSpc>
                        <a:spcAft>
                          <a:spcPts val="0"/>
                        </a:spcAft>
                      </a:pPr>
                      <a:r>
                        <a:rPr lang="zh-CN" sz="2800" kern="100" dirty="0">
                          <a:effectLst/>
                          <a:latin typeface="Times New Roman" panose="02020603050405020304"/>
                          <a:ea typeface="华文细黑" panose="02010600040101010101" charset="-122"/>
                          <a:cs typeface="Times New Roman" panose="02020603050405020304"/>
                        </a:rPr>
                        <a:t>世贸组织</a:t>
                      </a:r>
                      <a:endParaRPr lang="zh-CN" sz="2800" kern="100" dirty="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政府间</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世界性</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专门性</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4808">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世界卫生组织</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政府间</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世界性</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dirty="0">
                          <a:effectLst/>
                          <a:latin typeface="Times New Roman" panose="02020603050405020304"/>
                          <a:ea typeface="华文细黑" panose="02010600040101010101" charset="-122"/>
                          <a:cs typeface="Times New Roman" panose="02020603050405020304"/>
                        </a:rPr>
                        <a:t>专门性</a:t>
                      </a:r>
                      <a:endParaRPr lang="zh-CN" sz="2800" kern="100" dirty="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4808">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国际红十字会</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非政府</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世界性</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专门性</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4808">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亚太经合组织</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政府间</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区域性</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专门性</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3305">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东盟、欧盟</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政府间</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区域性</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一般性</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4808">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上海合作组织</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政府间</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a:effectLst/>
                          <a:latin typeface="Times New Roman" panose="02020603050405020304"/>
                          <a:ea typeface="华文细黑" panose="02010600040101010101" charset="-122"/>
                          <a:cs typeface="Times New Roman" panose="02020603050405020304"/>
                        </a:rPr>
                        <a:t>区域性</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pPr>
                      <a:r>
                        <a:rPr lang="zh-CN" sz="2800" kern="100" dirty="0">
                          <a:effectLst/>
                          <a:latin typeface="Times New Roman" panose="02020603050405020304"/>
                          <a:ea typeface="华文细黑" panose="02010600040101010101" charset="-122"/>
                          <a:cs typeface="Times New Roman" panose="02020603050405020304"/>
                        </a:rPr>
                        <a:t>一般性</a:t>
                      </a:r>
                      <a:endParaRPr lang="zh-CN" sz="2800" kern="100" dirty="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300480" y="567690"/>
            <a:ext cx="4457065" cy="3275965"/>
          </a:xfrm>
          <a:prstGeom prst="rect">
            <a:avLst/>
          </a:prstGeom>
        </p:spPr>
      </p:pic>
      <p:sp>
        <p:nvSpPr>
          <p:cNvPr id="3" name="文本框 2"/>
          <p:cNvSpPr txBox="1"/>
          <p:nvPr/>
        </p:nvSpPr>
        <p:spPr>
          <a:xfrm>
            <a:off x="1300480" y="4582795"/>
            <a:ext cx="9785985" cy="1554480"/>
          </a:xfrm>
          <a:prstGeom prst="rect">
            <a:avLst/>
          </a:prstGeom>
          <a:noFill/>
        </p:spPr>
        <p:txBody>
          <a:bodyPr wrap="square" rtlCol="0" anchor="t">
            <a:spAutoFit/>
          </a:bodyPr>
          <a:p>
            <a:r>
              <a:rPr lang="en-US" altLang="zh-CN" sz="3200">
                <a:latin typeface="楷体" panose="02010609060101010101" pitchFamily="49" charset="-122"/>
                <a:ea typeface="楷体" panose="02010609060101010101" pitchFamily="49" charset="-122"/>
              </a:rPr>
              <a:t>    </a:t>
            </a:r>
            <a:r>
              <a:rPr lang="zh-CN" altLang="en-US" sz="3200">
                <a:latin typeface="楷体" panose="02010609060101010101" pitchFamily="49" charset="-122"/>
                <a:ea typeface="楷体" panose="02010609060101010101" pitchFamily="49" charset="-122"/>
              </a:rPr>
              <a:t>现年67岁的古特雷斯将于明年1月1日正式成为全球最高外交官，届时潘基文将结束自己的第二个五年任期，将联合国秘书长的职位交给古特雷斯。 </a:t>
            </a:r>
            <a:endParaRPr lang="zh-CN" altLang="en-US" sz="3200">
              <a:latin typeface="楷体" panose="02010609060101010101" pitchFamily="49" charset="-122"/>
              <a:ea typeface="楷体" panose="02010609060101010101" pitchFamily="49" charset="-122"/>
            </a:endParaRPr>
          </a:p>
        </p:txBody>
      </p:sp>
      <p:pic>
        <p:nvPicPr>
          <p:cNvPr id="4" name="图片 3"/>
          <p:cNvPicPr>
            <a:picLocks noChangeAspect="1"/>
          </p:cNvPicPr>
          <p:nvPr/>
        </p:nvPicPr>
        <p:blipFill>
          <a:blip r:embed="rId2"/>
          <a:stretch>
            <a:fillRect/>
          </a:stretch>
        </p:blipFill>
        <p:spPr>
          <a:xfrm>
            <a:off x="6057900" y="567690"/>
            <a:ext cx="4907280" cy="3278505"/>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8987" y="117426"/>
            <a:ext cx="11162803" cy="687600"/>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联合国</a:t>
            </a:r>
            <a:endParaRPr lang="zh-CN" altLang="zh-CN" sz="1050"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694606" y="1197546"/>
          <a:ext cx="11089232" cy="4110706"/>
        </p:xfrm>
        <a:graphic>
          <a:graphicData uri="http://schemas.openxmlformats.org/drawingml/2006/table">
            <a:tbl>
              <a:tblPr/>
              <a:tblGrid>
                <a:gridCol w="1050234"/>
                <a:gridCol w="10038998"/>
              </a:tblGrid>
              <a:tr h="917926">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性质</a:t>
                      </a:r>
                      <a:endParaRPr lang="zh-CN" sz="2800" kern="100">
                        <a:effectLst/>
                        <a:latin typeface="宋体" panose="02010600030101010101" pitchFamily="2" charset="-122"/>
                        <a:cs typeface="Courier New" panose="02070309020205020404"/>
                      </a:endParaRPr>
                    </a:p>
                  </a:txBody>
                  <a:tcPr marL="53899" marR="538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当代国际社会中最具代表性的世界性、政府间的国际组织</a:t>
                      </a:r>
                      <a:endParaRPr lang="zh-CN" sz="2800" kern="100">
                        <a:effectLst/>
                        <a:latin typeface="宋体" panose="02010600030101010101" pitchFamily="2" charset="-122"/>
                        <a:cs typeface="Courier New" panose="02070309020205020404"/>
                      </a:endParaRPr>
                    </a:p>
                  </a:txBody>
                  <a:tcPr marL="53899" marR="538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12223">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宗旨</a:t>
                      </a:r>
                      <a:endParaRPr lang="zh-CN" sz="2800" kern="100">
                        <a:effectLst/>
                        <a:latin typeface="宋体" panose="02010600030101010101" pitchFamily="2" charset="-122"/>
                        <a:cs typeface="Courier New" panose="02070309020205020404"/>
                      </a:endParaRPr>
                    </a:p>
                  </a:txBody>
                  <a:tcPr marL="53899" marR="538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维护国际和平与安全，促进国际合作与发展</a:t>
                      </a:r>
                      <a:endParaRPr lang="zh-CN" sz="2800" kern="100">
                        <a:effectLst/>
                        <a:latin typeface="宋体" panose="02010600030101010101" pitchFamily="2" charset="-122"/>
                        <a:cs typeface="Courier New" panose="02070309020205020404"/>
                      </a:endParaRPr>
                    </a:p>
                  </a:txBody>
                  <a:tcPr marL="53899" marR="538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80557">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原则</a:t>
                      </a:r>
                      <a:endParaRPr lang="zh-CN" sz="2800" kern="100">
                        <a:effectLst/>
                        <a:latin typeface="宋体" panose="02010600030101010101" pitchFamily="2" charset="-122"/>
                        <a:cs typeface="Courier New" panose="02070309020205020404"/>
                      </a:endParaRPr>
                    </a:p>
                  </a:txBody>
                  <a:tcPr marL="53899" marR="538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各会员国主权平等，履行宪章规定的义务，以和平方式解决国际争端，不得对其他国家进行武力威胁或使用武力，集体协作，不干涉任何国家的内政</a:t>
                      </a:r>
                      <a:endParaRPr lang="zh-CN" sz="2800" kern="100" dirty="0">
                        <a:effectLst/>
                        <a:latin typeface="宋体" panose="02010600030101010101" pitchFamily="2" charset="-122"/>
                        <a:cs typeface="Courier New" panose="02070309020205020404"/>
                      </a:endParaRPr>
                    </a:p>
                  </a:txBody>
                  <a:tcPr marL="53899" marR="538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550545" y="342900"/>
          <a:ext cx="11089005" cy="1280160"/>
        </p:xfrm>
        <a:graphic>
          <a:graphicData uri="http://schemas.openxmlformats.org/drawingml/2006/table">
            <a:tbl>
              <a:tblPr/>
              <a:tblGrid>
                <a:gridCol w="1050290"/>
                <a:gridCol w="10038715"/>
              </a:tblGrid>
              <a:tr h="1280160">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作用</a:t>
                      </a:r>
                      <a:endParaRPr lang="zh-CN" sz="2800" kern="100">
                        <a:effectLst/>
                        <a:latin typeface="宋体" panose="02010600030101010101" pitchFamily="2" charset="-122"/>
                        <a:cs typeface="Courier New" panose="02070309020205020404"/>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a:solidFill>
                            <a:srgbClr val="0000CC"/>
                          </a:solidFill>
                          <a:effectLst/>
                          <a:latin typeface="楷体" panose="02010609060101010101" pitchFamily="49" charset="-122"/>
                          <a:ea typeface="楷体" panose="02010609060101010101" pitchFamily="49" charset="-122"/>
                          <a:cs typeface="Times New Roman" panose="02020603050405020304"/>
                        </a:rPr>
                        <a:t>在维护世界和平与安全，促进经济、社会的发展，以及实行人道主义援助等方面发挥着积极作用</a:t>
                      </a:r>
                      <a:endParaRPr lang="zh-CN" sz="2800" kern="100">
                        <a:solidFill>
                          <a:srgbClr val="0000CC"/>
                        </a:solidFill>
                        <a:effectLst/>
                        <a:latin typeface="楷体" panose="02010609060101010101" pitchFamily="49" charset="-122"/>
                        <a:ea typeface="楷体" panose="02010609060101010101" pitchFamily="49" charset="-122"/>
                        <a:cs typeface="Times New Roman" panose="02020603050405020304"/>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550545" y="1618615"/>
            <a:ext cx="11089005" cy="5058410"/>
          </a:xfrm>
          <a:prstGeom prst="rect">
            <a:avLst/>
          </a:prstGeom>
        </p:spPr>
        <p:txBody>
          <a:bodyPr wrap="square" lIns="121898" tIns="60948" rIns="121898" bIns="60948">
            <a:spAutoFit/>
          </a:bodyPr>
          <a:p>
            <a:pPr algn="just">
              <a:lnSpc>
                <a:spcPct val="150000"/>
              </a:lnSpc>
              <a:spcAft>
                <a:spcPts val="0"/>
              </a:spcAft>
            </a:pPr>
            <a:r>
              <a:rPr lang="en-US" altLang="zh-CN" kern="100" dirty="0">
                <a:latin typeface="楷体" panose="02010609060101010101" pitchFamily="49" charset="-122"/>
                <a:ea typeface="楷体" panose="02010609060101010101" pitchFamily="49" charset="-122"/>
                <a:cs typeface="Courier New" panose="02070309020205020404"/>
              </a:rPr>
              <a:t>2.</a:t>
            </a:r>
            <a:r>
              <a:rPr lang="zh-CN" altLang="zh-CN" kern="100" dirty="0">
                <a:latin typeface="楷体" panose="02010609060101010101" pitchFamily="49" charset="-122"/>
                <a:ea typeface="楷体" panose="02010609060101010101" pitchFamily="49" charset="-122"/>
                <a:cs typeface="Times New Roman" panose="02020603050405020304"/>
              </a:rPr>
              <a:t>历史地、辩证地理解联合国的作用</a:t>
            </a:r>
            <a:endParaRPr lang="zh-CN" altLang="zh-CN" kern="100" dirty="0">
              <a:latin typeface="楷体" panose="02010609060101010101" pitchFamily="49" charset="-122"/>
              <a:ea typeface="楷体" panose="02010609060101010101" pitchFamily="49" charset="-122"/>
              <a:cs typeface="Courier New" panose="02070309020205020404"/>
            </a:endParaRPr>
          </a:p>
          <a:p>
            <a:pPr algn="just">
              <a:lnSpc>
                <a:spcPct val="150000"/>
              </a:lnSpc>
              <a:spcAft>
                <a:spcPts val="0"/>
              </a:spcAft>
            </a:pPr>
            <a:r>
              <a:rPr lang="en-US" altLang="zh-CN" kern="100" dirty="0">
                <a:latin typeface="楷体" panose="02010609060101010101" pitchFamily="49" charset="-122"/>
                <a:ea typeface="楷体" panose="02010609060101010101" pitchFamily="49" charset="-122"/>
                <a:cs typeface="Courier New" panose="02070309020205020404"/>
              </a:rPr>
              <a:t>(1)</a:t>
            </a:r>
            <a:r>
              <a:rPr lang="zh-CN" altLang="zh-CN" kern="100" dirty="0">
                <a:latin typeface="楷体" panose="02010609060101010101" pitchFamily="49" charset="-122"/>
                <a:ea typeface="楷体" panose="02010609060101010101" pitchFamily="49" charset="-122"/>
                <a:cs typeface="Times New Roman" panose="02020603050405020304"/>
              </a:rPr>
              <a:t>坚持历史的观点：既要看到联合国发展过程中曾经走过的弯路，也要立足于现实，肯定其在当今世界中不可或缺的作用，同时要着眼于未来，正确认识联合国改革的必要性。</a:t>
            </a:r>
            <a:endParaRPr lang="zh-CN" altLang="zh-CN" kern="100" dirty="0">
              <a:latin typeface="楷体" panose="02010609060101010101" pitchFamily="49" charset="-122"/>
              <a:ea typeface="楷体" panose="02010609060101010101" pitchFamily="49" charset="-122"/>
              <a:cs typeface="Courier New" panose="02070309020205020404"/>
            </a:endParaRPr>
          </a:p>
          <a:p>
            <a:pPr algn="just">
              <a:lnSpc>
                <a:spcPct val="150000"/>
              </a:lnSpc>
              <a:spcAft>
                <a:spcPts val="0"/>
              </a:spcAft>
            </a:pPr>
            <a:r>
              <a:rPr lang="en-US" altLang="zh-CN" kern="100" dirty="0">
                <a:latin typeface="楷体" panose="02010609060101010101" pitchFamily="49" charset="-122"/>
                <a:ea typeface="楷体" panose="02010609060101010101" pitchFamily="49" charset="-122"/>
                <a:cs typeface="Courier New" panose="02070309020205020404"/>
              </a:rPr>
              <a:t>(2)</a:t>
            </a:r>
            <a:r>
              <a:rPr lang="zh-CN" altLang="zh-CN" kern="100" dirty="0">
                <a:latin typeface="楷体" panose="02010609060101010101" pitchFamily="49" charset="-122"/>
                <a:ea typeface="楷体" panose="02010609060101010101" pitchFamily="49" charset="-122"/>
                <a:cs typeface="Times New Roman" panose="02020603050405020304"/>
              </a:rPr>
              <a:t>坚持辩证的观点：既要看到联合国曾经取得过辉煌的业绩和成就，又要看到其也有挫折和不足，对许多世界焦点问题的解决显得软弱无力，有待于更多地参与全球性事务并采取更有力的措施。</a:t>
            </a:r>
            <a:endParaRPr lang="zh-CN" altLang="zh-CN" kern="100" dirty="0">
              <a:latin typeface="楷体" panose="02010609060101010101" pitchFamily="49" charset="-122"/>
              <a:ea typeface="楷体" panose="02010609060101010101" pitchFamily="49" charset="-122"/>
              <a:cs typeface="Courier New" panose="02070309020205020404"/>
            </a:endParaRPr>
          </a:p>
          <a:p>
            <a:pPr algn="just">
              <a:lnSpc>
                <a:spcPct val="150000"/>
              </a:lnSpc>
              <a:spcAft>
                <a:spcPts val="0"/>
              </a:spcAft>
            </a:pPr>
            <a:r>
              <a:rPr lang="en-US" altLang="zh-CN" kern="100" dirty="0">
                <a:latin typeface="楷体" panose="02010609060101010101" pitchFamily="49" charset="-122"/>
                <a:ea typeface="楷体" panose="02010609060101010101" pitchFamily="49" charset="-122"/>
                <a:cs typeface="Courier New" panose="02070309020205020404"/>
              </a:rPr>
              <a:t>(3)</a:t>
            </a:r>
            <a:r>
              <a:rPr lang="zh-CN" altLang="zh-CN" kern="100" dirty="0">
                <a:latin typeface="楷体" panose="02010609060101010101" pitchFamily="49" charset="-122"/>
                <a:ea typeface="楷体" panose="02010609060101010101" pitchFamily="49" charset="-122"/>
                <a:cs typeface="Times New Roman" panose="02020603050405020304"/>
              </a:rPr>
              <a:t>明确</a:t>
            </a:r>
            <a:r>
              <a:rPr lang="zh-CN" altLang="zh-CN" kern="100" dirty="0">
                <a:solidFill>
                  <a:srgbClr val="FF0000"/>
                </a:solidFill>
                <a:latin typeface="楷体" panose="02010609060101010101" pitchFamily="49" charset="-122"/>
                <a:ea typeface="楷体" panose="02010609060101010101" pitchFamily="49" charset="-122"/>
                <a:cs typeface="Times New Roman" panose="02020603050405020304"/>
              </a:rPr>
              <a:t>在国际事务中应发挥联合国的主导作用。联合国的作用只能加强，不能削弱。</a:t>
            </a:r>
            <a:endParaRPr lang="zh-CN" altLang="zh-CN" kern="100" dirty="0">
              <a:solidFill>
                <a:srgbClr val="FF0000"/>
              </a:solidFill>
              <a:effectLst/>
              <a:latin typeface="楷体" panose="02010609060101010101" pitchFamily="49" charset="-122"/>
              <a:ea typeface="楷体" panose="02010609060101010101" pitchFamily="49" charset="-122"/>
              <a:cs typeface="Times New Roman" panose="02020603050405020304"/>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14020" y="3161030"/>
            <a:ext cx="11574145" cy="3321050"/>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楷体" panose="02010609060101010101" pitchFamily="49" charset="-122"/>
                <a:ea typeface="楷体" panose="02010609060101010101" pitchFamily="49" charset="-122"/>
                <a:cs typeface="Courier New" panose="02070309020205020404"/>
              </a:rPr>
              <a:t>3.</a:t>
            </a:r>
            <a:r>
              <a:rPr lang="zh-CN" altLang="zh-CN" sz="2800" kern="100" dirty="0">
                <a:latin typeface="楷体" panose="02010609060101010101" pitchFamily="49" charset="-122"/>
                <a:ea typeface="楷体" panose="02010609060101010101" pitchFamily="49" charset="-122"/>
                <a:cs typeface="Times New Roman" panose="02020603050405020304"/>
              </a:rPr>
              <a:t>正确理解中国与联合国的关系</a:t>
            </a:r>
            <a:endParaRPr lang="zh-CN" altLang="zh-CN" sz="2800" kern="100" dirty="0">
              <a:latin typeface="楷体" panose="02010609060101010101" pitchFamily="49" charset="-122"/>
              <a:ea typeface="楷体" panose="02010609060101010101" pitchFamily="49" charset="-122"/>
              <a:cs typeface="Courier New" panose="02070309020205020404"/>
            </a:endParaRPr>
          </a:p>
          <a:p>
            <a:pPr algn="just">
              <a:lnSpc>
                <a:spcPct val="150000"/>
              </a:lnSpc>
              <a:spcAft>
                <a:spcPts val="0"/>
              </a:spcAft>
            </a:pPr>
            <a:r>
              <a:rPr lang="en-US" altLang="zh-CN" sz="2800" kern="100" dirty="0">
                <a:latin typeface="楷体" panose="02010609060101010101" pitchFamily="49" charset="-122"/>
                <a:ea typeface="楷体" panose="02010609060101010101" pitchFamily="49" charset="-122"/>
                <a:cs typeface="Courier New" panose="02070309020205020404"/>
              </a:rPr>
              <a:t>(1)</a:t>
            </a:r>
            <a:r>
              <a:rPr lang="zh-CN" altLang="zh-CN" sz="2800" kern="100" dirty="0">
                <a:latin typeface="楷体" panose="02010609060101010101" pitchFamily="49" charset="-122"/>
                <a:ea typeface="楷体" panose="02010609060101010101" pitchFamily="49" charset="-122"/>
                <a:cs typeface="Times New Roman" panose="02020603050405020304"/>
              </a:rPr>
              <a:t>中国支持联合国的各项工作是有原则的。中国并不是支持联合国的一切活动，而是支持联合国及其专门机构有利于世界和平与发展的活动。</a:t>
            </a:r>
            <a:endParaRPr lang="zh-CN" altLang="zh-CN" sz="2800" kern="100" dirty="0">
              <a:latin typeface="楷体" panose="02010609060101010101" pitchFamily="49" charset="-122"/>
              <a:ea typeface="楷体" panose="02010609060101010101" pitchFamily="49" charset="-122"/>
              <a:cs typeface="Courier New" panose="02070309020205020404"/>
            </a:endParaRPr>
          </a:p>
          <a:p>
            <a:pPr algn="just">
              <a:lnSpc>
                <a:spcPct val="150000"/>
              </a:lnSpc>
              <a:spcAft>
                <a:spcPts val="0"/>
              </a:spcAft>
            </a:pPr>
            <a:r>
              <a:rPr lang="en-US" altLang="zh-CN" sz="2800" kern="100" dirty="0">
                <a:latin typeface="楷体" panose="02010609060101010101" pitchFamily="49" charset="-122"/>
                <a:ea typeface="楷体" panose="02010609060101010101" pitchFamily="49" charset="-122"/>
                <a:cs typeface="Courier New" panose="02070309020205020404"/>
              </a:rPr>
              <a:t>(2)</a:t>
            </a:r>
            <a:r>
              <a:rPr lang="zh-CN" altLang="zh-CN" sz="2800" kern="100" dirty="0">
                <a:solidFill>
                  <a:srgbClr val="FF0000"/>
                </a:solidFill>
                <a:latin typeface="楷体" panose="02010609060101010101" pitchFamily="49" charset="-122"/>
                <a:ea typeface="楷体" panose="02010609060101010101" pitchFamily="49" charset="-122"/>
                <a:cs typeface="Times New Roman" panose="02020603050405020304"/>
              </a:rPr>
              <a:t>中国在联合国发挥的建设性作用展示了负责任大国的形象。</a:t>
            </a:r>
            <a:endParaRPr lang="zh-CN" altLang="zh-CN" sz="2800" kern="100" dirty="0">
              <a:solidFill>
                <a:srgbClr val="FF0000"/>
              </a:solidFill>
              <a:latin typeface="楷体" panose="02010609060101010101" pitchFamily="49" charset="-122"/>
              <a:ea typeface="楷体" panose="02010609060101010101" pitchFamily="49" charset="-122"/>
              <a:cs typeface="Times New Roman" panose="02020603050405020304"/>
            </a:endParaRPr>
          </a:p>
          <a:p>
            <a:pPr algn="just">
              <a:lnSpc>
                <a:spcPct val="150000"/>
              </a:lnSpc>
              <a:spcAft>
                <a:spcPts val="0"/>
              </a:spcAft>
            </a:pPr>
            <a:r>
              <a:rPr lang="en-US" altLang="zh-CN" sz="2800" kern="100" dirty="0">
                <a:latin typeface="楷体" panose="02010609060101010101" pitchFamily="49" charset="-122"/>
                <a:ea typeface="楷体" panose="02010609060101010101" pitchFamily="49" charset="-122"/>
                <a:cs typeface="Courier New" panose="02070309020205020404"/>
              </a:rPr>
              <a:t>(3)</a:t>
            </a:r>
            <a:r>
              <a:rPr lang="zh-CN" altLang="zh-CN" sz="2800" kern="100" dirty="0">
                <a:solidFill>
                  <a:srgbClr val="FF0000"/>
                </a:solidFill>
                <a:latin typeface="楷体" panose="02010609060101010101" pitchFamily="49" charset="-122"/>
                <a:ea typeface="楷体" panose="02010609060101010101" pitchFamily="49" charset="-122"/>
                <a:cs typeface="Times New Roman" panose="02020603050405020304"/>
              </a:rPr>
              <a:t>我国对联合国的事业作出了重要贡献，也从联合国得到了有益的支援</a:t>
            </a:r>
            <a:r>
              <a:rPr lang="zh-CN" altLang="zh-CN" sz="2800" kern="100" dirty="0" smtClean="0">
                <a:solidFill>
                  <a:srgbClr val="FF0000"/>
                </a:solidFill>
                <a:latin typeface="楷体" panose="02010609060101010101" pitchFamily="49" charset="-122"/>
                <a:ea typeface="楷体" panose="02010609060101010101" pitchFamily="49" charset="-122"/>
                <a:cs typeface="Times New Roman" panose="02020603050405020304"/>
              </a:rPr>
              <a:t>。</a:t>
            </a:r>
            <a:endParaRPr lang="zh-CN" altLang="zh-CN" sz="2800" kern="100" dirty="0" smtClean="0">
              <a:solidFill>
                <a:srgbClr val="FF0000"/>
              </a:solidFill>
              <a:latin typeface="楷体" panose="02010609060101010101" pitchFamily="49" charset="-122"/>
              <a:ea typeface="楷体" panose="02010609060101010101" pitchFamily="49" charset="-122"/>
              <a:cs typeface="Times New Roman" panose="02020603050405020304"/>
            </a:endParaRPr>
          </a:p>
        </p:txBody>
      </p:sp>
      <p:graphicFrame>
        <p:nvGraphicFramePr>
          <p:cNvPr id="3" name="表格 2"/>
          <p:cNvGraphicFramePr>
            <a:graphicFrameLocks noGrp="1"/>
          </p:cNvGraphicFramePr>
          <p:nvPr/>
        </p:nvGraphicFramePr>
        <p:xfrm>
          <a:off x="550590" y="312490"/>
          <a:ext cx="11089005" cy="2795270"/>
        </p:xfrm>
        <a:graphic>
          <a:graphicData uri="http://schemas.openxmlformats.org/drawingml/2006/table">
            <a:tbl>
              <a:tblPr/>
              <a:tblGrid>
                <a:gridCol w="1050232"/>
                <a:gridCol w="10039000"/>
              </a:tblGrid>
              <a:tr h="2795219">
                <a:tc>
                  <a:txBody>
                    <a:bodyPr/>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中国与联合国</a:t>
                      </a:r>
                      <a:endParaRPr lang="zh-CN" sz="2800" kern="100">
                        <a:effectLst/>
                        <a:latin typeface="宋体" panose="02010600030101010101" pitchFamily="2" charset="-122"/>
                        <a:cs typeface="Courier New" panose="02070309020205020404"/>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l">
                        <a:lnSpc>
                          <a:spcPct val="150000"/>
                        </a:lnSpc>
                        <a:spcAft>
                          <a:spcPts val="0"/>
                        </a:spcAft>
                      </a:pPr>
                      <a:r>
                        <a:rPr lang="zh-CN" sz="2800" b="1" kern="100" dirty="0">
                          <a:solidFill>
                            <a:srgbClr val="FF0000"/>
                          </a:solidFill>
                          <a:effectLst/>
                          <a:latin typeface="楷体" panose="02010609060101010101" pitchFamily="49" charset="-122"/>
                          <a:ea typeface="楷体" panose="02010609060101010101" pitchFamily="49" charset="-122"/>
                          <a:cs typeface="Times New Roman" panose="02020603050405020304"/>
                        </a:rPr>
                        <a:t>中国作为联合国的创始国和安理会常任理事国之一，</a:t>
                      </a:r>
                      <a:endParaRPr lang="zh-CN" sz="2800" b="1" kern="100" dirty="0">
                        <a:solidFill>
                          <a:srgbClr val="FF0000"/>
                        </a:solidFill>
                        <a:effectLst/>
                        <a:latin typeface="楷体" panose="02010609060101010101" pitchFamily="49" charset="-122"/>
                        <a:ea typeface="楷体" panose="02010609060101010101" pitchFamily="49" charset="-122"/>
                        <a:cs typeface="Times New Roman" panose="02020603050405020304"/>
                      </a:endParaRPr>
                    </a:p>
                    <a:p>
                      <a:pPr algn="l">
                        <a:lnSpc>
                          <a:spcPct val="150000"/>
                        </a:lnSpc>
                        <a:spcAft>
                          <a:spcPts val="0"/>
                        </a:spcAft>
                      </a:pPr>
                      <a:r>
                        <a:rPr lang="zh-CN" sz="2800" b="1" kern="100" dirty="0">
                          <a:solidFill>
                            <a:srgbClr val="FF0000"/>
                          </a:solidFill>
                          <a:effectLst/>
                          <a:latin typeface="楷体" panose="02010609060101010101" pitchFamily="49" charset="-122"/>
                          <a:ea typeface="楷体" panose="02010609060101010101" pitchFamily="49" charset="-122"/>
                          <a:cs typeface="Times New Roman" panose="02020603050405020304"/>
                        </a:rPr>
                        <a:t>一贯遵循《联合国宪章》的宗旨和原则，</a:t>
                      </a:r>
                      <a:endParaRPr lang="zh-CN" sz="2800" b="1" kern="100" dirty="0">
                        <a:solidFill>
                          <a:srgbClr val="FF0000"/>
                        </a:solidFill>
                        <a:effectLst/>
                        <a:latin typeface="楷体" panose="02010609060101010101" pitchFamily="49" charset="-122"/>
                        <a:ea typeface="楷体" panose="02010609060101010101" pitchFamily="49" charset="-122"/>
                        <a:cs typeface="Times New Roman" panose="02020603050405020304"/>
                      </a:endParaRPr>
                    </a:p>
                    <a:p>
                      <a:pPr algn="l">
                        <a:lnSpc>
                          <a:spcPct val="150000"/>
                        </a:lnSpc>
                        <a:spcAft>
                          <a:spcPts val="0"/>
                        </a:spcAft>
                      </a:pPr>
                      <a:r>
                        <a:rPr lang="zh-CN" sz="2800" b="1" kern="100" dirty="0">
                          <a:solidFill>
                            <a:srgbClr val="FF0000"/>
                          </a:solidFill>
                          <a:effectLst/>
                          <a:latin typeface="楷体" panose="02010609060101010101" pitchFamily="49" charset="-122"/>
                          <a:ea typeface="楷体" panose="02010609060101010101" pitchFamily="49" charset="-122"/>
                          <a:cs typeface="Times New Roman" panose="02020603050405020304"/>
                        </a:rPr>
                        <a:t>支持按《联合国宪章》精神所进行的各项工作，</a:t>
                      </a:r>
                      <a:endParaRPr lang="zh-CN" sz="2800" b="1" kern="100" dirty="0">
                        <a:solidFill>
                          <a:srgbClr val="FF0000"/>
                        </a:solidFill>
                        <a:effectLst/>
                        <a:latin typeface="楷体" panose="02010609060101010101" pitchFamily="49" charset="-122"/>
                        <a:ea typeface="楷体" panose="02010609060101010101" pitchFamily="49" charset="-122"/>
                        <a:cs typeface="Times New Roman" panose="02020603050405020304"/>
                      </a:endParaRPr>
                    </a:p>
                    <a:p>
                      <a:pPr algn="l">
                        <a:lnSpc>
                          <a:spcPct val="150000"/>
                        </a:lnSpc>
                        <a:spcAft>
                          <a:spcPts val="0"/>
                        </a:spcAft>
                      </a:pPr>
                      <a:r>
                        <a:rPr lang="zh-CN" sz="2800" b="1" kern="100" dirty="0">
                          <a:solidFill>
                            <a:srgbClr val="FF0000"/>
                          </a:solidFill>
                          <a:effectLst/>
                          <a:latin typeface="楷体" panose="02010609060101010101" pitchFamily="49" charset="-122"/>
                          <a:ea typeface="楷体" panose="02010609060101010101" pitchFamily="49" charset="-122"/>
                          <a:cs typeface="Times New Roman" panose="02020603050405020304"/>
                        </a:rPr>
                        <a:t>积极参加联合国及其专门机构有利于世界和平与发展的活动</a:t>
                      </a:r>
                      <a:endParaRPr lang="zh-CN" sz="2800" b="1" kern="100" dirty="0">
                        <a:solidFill>
                          <a:srgbClr val="FF0000"/>
                        </a:solidFill>
                        <a:effectLst/>
                        <a:latin typeface="楷体" panose="02010609060101010101" pitchFamily="49" charset="-122"/>
                        <a:ea typeface="楷体" panose="02010609060101010101" pitchFamily="49" charset="-122"/>
                        <a:cs typeface="Times New Roman" panose="02020603050405020304"/>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706016"/>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5474" y="549474"/>
            <a:ext cx="2088232" cy="668428"/>
          </a:xfrm>
          <a:prstGeom prst="rect">
            <a:avLst/>
          </a:prstGeom>
        </p:spPr>
        <p:txBody>
          <a:bodyPr wrap="square" lIns="121898" tIns="60948" rIns="121898" bIns="60948">
            <a:spAutoFit/>
          </a:bodyPr>
          <a:lstStyle/>
          <a:p>
            <a:pPr algn="ctr" defTabSz="-635">
              <a:lnSpc>
                <a:spcPct val="150000"/>
              </a:lnSpc>
              <a:spcAft>
                <a:spcPts val="0"/>
              </a:spcAft>
              <a:tabLst>
                <a:tab pos="1890395" algn="l"/>
              </a:tabLst>
            </a:pPr>
            <a:r>
              <a:rPr lang="zh-CN" altLang="en-US" sz="2800" b="1" dirty="0" smtClean="0">
                <a:solidFill>
                  <a:schemeClr val="bg1"/>
                </a:solidFill>
                <a:latin typeface="黑体" panose="02010609060101010101" pitchFamily="49" charset="-122"/>
                <a:ea typeface="黑体" panose="02010609060101010101" pitchFamily="49" charset="-122"/>
              </a:rPr>
              <a:t>命题探究</a:t>
            </a:r>
            <a:endParaRPr lang="zh-CN" altLang="en-US" sz="2800" b="1" dirty="0">
              <a:solidFill>
                <a:schemeClr val="bg1"/>
              </a:solidFill>
              <a:latin typeface="黑体" panose="02010609060101010101" pitchFamily="49" charset="-122"/>
              <a:ea typeface="黑体" panose="02010609060101010101" pitchFamily="49" charset="-122"/>
            </a:endParaRPr>
          </a:p>
        </p:txBody>
      </p:sp>
      <p:graphicFrame>
        <p:nvGraphicFramePr>
          <p:cNvPr id="4" name="表格 3"/>
          <p:cNvGraphicFramePr>
            <a:graphicFrameLocks noGrp="1"/>
          </p:cNvGraphicFramePr>
          <p:nvPr/>
        </p:nvGraphicFramePr>
        <p:xfrm>
          <a:off x="550590" y="1721958"/>
          <a:ext cx="11161240" cy="4464496"/>
        </p:xfrm>
        <a:graphic>
          <a:graphicData uri="http://schemas.openxmlformats.org/drawingml/2006/table">
            <a:tbl>
              <a:tblPr/>
              <a:tblGrid>
                <a:gridCol w="3816424"/>
                <a:gridCol w="7344816"/>
              </a:tblGrid>
              <a:tr h="676505">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考情速查</a:t>
                      </a:r>
                      <a:endParaRPr lang="zh-CN" sz="28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命题揭秘</a:t>
                      </a:r>
                      <a:endParaRPr lang="zh-CN" sz="28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87991">
                <a:tc>
                  <a:txBody>
                    <a:bodyPr/>
                    <a:lstStyle/>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2014·</a:t>
                      </a:r>
                      <a:r>
                        <a:rPr lang="zh-CN" sz="2800" kern="100">
                          <a:effectLst/>
                          <a:latin typeface="Times New Roman" panose="02020603050405020304"/>
                          <a:ea typeface="华文细黑" panose="02010600040101010101" charset="-122"/>
                          <a:cs typeface="Times New Roman" panose="02020603050405020304"/>
                        </a:rPr>
                        <a:t>新课标全国</a:t>
                      </a:r>
                      <a:r>
                        <a:rPr lang="zh-CN" sz="2800" kern="100">
                          <a:effectLst/>
                          <a:latin typeface="Times New Roman" panose="02020603050405020304"/>
                          <a:cs typeface="宋体" panose="02010600030101010101" pitchFamily="2" charset="-122"/>
                        </a:rPr>
                        <a:t>Ⅰ</a:t>
                      </a:r>
                      <a:r>
                        <a:rPr lang="zh-CN" sz="2800" kern="100">
                          <a:effectLst/>
                          <a:latin typeface="Times New Roman" panose="02020603050405020304"/>
                          <a:ea typeface="华文细黑" panose="02010600040101010101" charset="-122"/>
                          <a:cs typeface="Times New Roman" panose="02020603050405020304"/>
                        </a:rPr>
                        <a:t>，</a:t>
                      </a:r>
                      <a:r>
                        <a:rPr lang="en-US" sz="2800" kern="100">
                          <a:effectLst/>
                          <a:latin typeface="Times New Roman" panose="02020603050405020304"/>
                          <a:ea typeface="华文细黑" panose="02010600040101010101" charset="-122"/>
                          <a:cs typeface="Courier New" panose="02070309020205020404"/>
                        </a:rPr>
                        <a:t>18</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2015·</a:t>
                      </a:r>
                      <a:r>
                        <a:rPr lang="zh-CN" sz="2800" kern="100">
                          <a:effectLst/>
                          <a:latin typeface="Times New Roman" panose="02020603050405020304"/>
                          <a:ea typeface="华文细黑" panose="02010600040101010101" charset="-122"/>
                          <a:cs typeface="Times New Roman" panose="02020603050405020304"/>
                        </a:rPr>
                        <a:t>北京高考，</a:t>
                      </a:r>
                      <a:r>
                        <a:rPr lang="en-US" sz="2800" kern="100">
                          <a:effectLst/>
                          <a:latin typeface="Times New Roman" panose="02020603050405020304"/>
                          <a:ea typeface="华文细黑" panose="02010600040101010101" charset="-122"/>
                          <a:cs typeface="Courier New" panose="02070309020205020404"/>
                        </a:rPr>
                        <a:t>31</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2014·</a:t>
                      </a:r>
                      <a:r>
                        <a:rPr lang="zh-CN" sz="2800" kern="100">
                          <a:effectLst/>
                          <a:latin typeface="Times New Roman" panose="02020603050405020304"/>
                          <a:ea typeface="华文细黑" panose="02010600040101010101" charset="-122"/>
                          <a:cs typeface="Times New Roman" panose="02020603050405020304"/>
                        </a:rPr>
                        <a:t>北京高考，</a:t>
                      </a:r>
                      <a:r>
                        <a:rPr lang="en-US" sz="2800" kern="100">
                          <a:effectLst/>
                          <a:latin typeface="Times New Roman" panose="02020603050405020304"/>
                          <a:ea typeface="华文细黑" panose="02010600040101010101" charset="-122"/>
                          <a:cs typeface="Courier New" panose="02070309020205020404"/>
                        </a:rPr>
                        <a:t>31</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2013·</a:t>
                      </a:r>
                      <a:r>
                        <a:rPr lang="zh-CN" sz="2800" kern="100">
                          <a:effectLst/>
                          <a:latin typeface="Times New Roman" panose="02020603050405020304"/>
                          <a:ea typeface="华文细黑" panose="02010600040101010101" charset="-122"/>
                          <a:cs typeface="Times New Roman" panose="02020603050405020304"/>
                        </a:rPr>
                        <a:t>海南高考，</a:t>
                      </a:r>
                      <a:r>
                        <a:rPr lang="en-US" sz="2800" kern="100">
                          <a:effectLst/>
                          <a:latin typeface="Times New Roman" panose="02020603050405020304"/>
                          <a:ea typeface="华文细黑" panose="02010600040101010101" charset="-122"/>
                          <a:cs typeface="Courier New" panose="02070309020205020404"/>
                        </a:rPr>
                        <a:t>14</a:t>
                      </a:r>
                      <a:endParaRPr lang="zh-CN" sz="28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对于国际组织，主要以选择题的形式考查其分类或作用。对于联合国，常常以一些重大国际热点问题为背景，主要采用选择题形式，考查联合国的宗旨、作用或中国与联合国的关系。</a:t>
                      </a:r>
                      <a:endParaRPr lang="zh-CN" sz="28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20559" y="-98598"/>
            <a:ext cx="11458743" cy="687600"/>
          </a:xfrm>
          <a:prstGeom prst="rect">
            <a:avLst/>
          </a:prstGeom>
        </p:spPr>
        <p:txBody>
          <a:bodyPr wrap="square" lIns="121898" tIns="60948" rIns="121898" bIns="60948">
            <a:spAutoFit/>
          </a:bodyPr>
          <a:lstStyle/>
          <a:p>
            <a:pPr algn="just" defTabSz="-635">
              <a:lnSpc>
                <a:spcPct val="150000"/>
              </a:lnSpc>
              <a:spcAft>
                <a:spcPts val="0"/>
              </a:spcAft>
              <a:tabLst>
                <a:tab pos="1890395" algn="l"/>
              </a:tabLst>
            </a:pPr>
            <a:r>
              <a:rPr lang="zh-CN" altLang="en-US" sz="2800" b="1" kern="100" dirty="0">
                <a:solidFill>
                  <a:srgbClr val="0000FF"/>
                </a:solidFill>
                <a:latin typeface="Times New Roman" panose="02020603050405020304" pitchFamily="18" charset="0"/>
                <a:cs typeface="Times New Roman" panose="02020603050405020304" pitchFamily="18" charset="0"/>
              </a:rPr>
              <a:t>考向</a:t>
            </a:r>
            <a:r>
              <a:rPr lang="en-US" altLang="zh-CN" sz="2800" b="1" kern="100" dirty="0">
                <a:solidFill>
                  <a:srgbClr val="0000FF"/>
                </a:solidFill>
                <a:latin typeface="Times New Roman" panose="02020603050405020304" pitchFamily="18" charset="0"/>
                <a:cs typeface="Times New Roman" panose="02020603050405020304" pitchFamily="18" charset="0"/>
              </a:rPr>
              <a:t>1</a:t>
            </a:r>
            <a:r>
              <a:rPr lang="zh-CN" altLang="en-US" sz="2800" b="1" kern="100" dirty="0">
                <a:solidFill>
                  <a:srgbClr val="0000FF"/>
                </a:solidFill>
                <a:latin typeface="Times New Roman" panose="02020603050405020304" pitchFamily="18" charset="0"/>
                <a:cs typeface="Times New Roman" panose="02020603050405020304" pitchFamily="18" charset="0"/>
              </a:rPr>
              <a:t>　中国与国际组织</a:t>
            </a:r>
            <a:r>
              <a:rPr lang="en-US" altLang="zh-CN" sz="2800" b="1" kern="100" dirty="0">
                <a:solidFill>
                  <a:srgbClr val="0000FF"/>
                </a:solidFill>
                <a:latin typeface="Times New Roman" panose="02020603050405020304" pitchFamily="18" charset="0"/>
                <a:cs typeface="Times New Roman" panose="02020603050405020304" pitchFamily="18" charset="0"/>
              </a:rPr>
              <a:t>(</a:t>
            </a:r>
            <a:r>
              <a:rPr lang="zh-CN" altLang="en-US" sz="2800" b="1" kern="100" dirty="0">
                <a:solidFill>
                  <a:srgbClr val="0000FF"/>
                </a:solidFill>
                <a:latin typeface="Times New Roman" panose="02020603050405020304" pitchFamily="18" charset="0"/>
                <a:cs typeface="Times New Roman" panose="02020603050405020304" pitchFamily="18" charset="0"/>
              </a:rPr>
              <a:t>联合国</a:t>
            </a:r>
            <a:r>
              <a:rPr lang="en-US" altLang="zh-CN" sz="2800" b="1" kern="100" dirty="0">
                <a:solidFill>
                  <a:srgbClr val="0000FF"/>
                </a:solidFill>
                <a:latin typeface="Times New Roman" panose="02020603050405020304" pitchFamily="18" charset="0"/>
                <a:cs typeface="Times New Roman" panose="02020603050405020304" pitchFamily="18" charset="0"/>
              </a:rPr>
              <a:t>)</a:t>
            </a:r>
            <a:r>
              <a:rPr lang="zh-CN" altLang="en-US" sz="2800" b="1" kern="100" dirty="0">
                <a:solidFill>
                  <a:srgbClr val="0000FF"/>
                </a:solidFill>
                <a:latin typeface="Times New Roman" panose="02020603050405020304" pitchFamily="18" charset="0"/>
                <a:cs typeface="Times New Roman" panose="02020603050405020304" pitchFamily="18" charset="0"/>
              </a:rPr>
              <a:t>的关系</a:t>
            </a:r>
            <a:endParaRPr lang="zh-CN" altLang="zh-CN" sz="2800" kern="100" dirty="0">
              <a:solidFill>
                <a:srgbClr val="0000FF"/>
              </a:solidFill>
              <a:effectLst/>
              <a:latin typeface="Times New Roman" panose="02020603050405020304" pitchFamily="18" charset="0"/>
              <a:cs typeface="Times New Roman" panose="02020603050405020304" pitchFamily="18" charset="0"/>
            </a:endParaRPr>
          </a:p>
        </p:txBody>
      </p:sp>
      <p:sp>
        <p:nvSpPr>
          <p:cNvPr id="4" name="矩形 3"/>
          <p:cNvSpPr/>
          <p:nvPr/>
        </p:nvSpPr>
        <p:spPr>
          <a:xfrm>
            <a:off x="388311" y="549474"/>
            <a:ext cx="11179503" cy="1303177"/>
          </a:xfrm>
          <a:prstGeom prst="rect">
            <a:avLst/>
          </a:prstGeom>
        </p:spPr>
        <p:txBody>
          <a:bodyPr>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典例</a:t>
            </a:r>
            <a:r>
              <a:rPr lang="en-US" altLang="zh-CN" sz="2800" b="1" kern="100" dirty="0">
                <a:solidFill>
                  <a:srgbClr val="E36C0A"/>
                </a:solidFill>
                <a:latin typeface="Times New Roman" panose="02020603050405020304"/>
                <a:cs typeface="Times New Roman" panose="02020603050405020304"/>
              </a:rPr>
              <a:t>3</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北京高考</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下图为一组纪念邮票展品，其最适合归入的主题是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pic>
        <p:nvPicPr>
          <p:cNvPr id="14337" name="Picture 1" descr="E:\张红\2016\幻灯片\一轮\政治\通用\WORD\82.TIF"/>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902566" y="1883842"/>
            <a:ext cx="6784928" cy="1693967"/>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507907" y="3722019"/>
            <a:ext cx="11179503" cy="2595839"/>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中国积极推动发展中国家组建国际组织</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中国广泛参与亚太国家和地区经济合作</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中国在政府间国际组织中发挥重要作用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中国努力促进科学文化领域的国际交流</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8" name="圆角矩形 7">
            <a:hlinkClick r:id="rId2"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478582" y="872365"/>
            <a:ext cx="11121743" cy="5293733"/>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本题考查国家和国际组织的知识。图中的第一枚邮票是中国加入世界贸易组织，第二枚邮票是中国恢复联合国合法席位，第三枚邮票是中国举办亚太经济合作组织会议，据此可判断</a:t>
            </a: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与邮票反映的主题不吻合，因为参与</a:t>
            </a:r>
            <a:r>
              <a:rPr lang="en-US" altLang="zh-CN" sz="2800" kern="100" dirty="0">
                <a:latin typeface="Times New Roman" panose="02020603050405020304"/>
                <a:ea typeface="华文细黑" panose="02010600040101010101" charset="-122"/>
                <a:cs typeface="Courier New" panose="02070309020205020404"/>
              </a:rPr>
              <a:t>WTO</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APEC</a:t>
            </a:r>
            <a:r>
              <a:rPr lang="zh-CN" altLang="zh-CN" sz="2800" kern="100" dirty="0">
                <a:latin typeface="Times New Roman" panose="02020603050405020304"/>
                <a:ea typeface="华文细黑" panose="02010600040101010101" charset="-122"/>
                <a:cs typeface="Times New Roman" panose="02020603050405020304"/>
              </a:rPr>
              <a:t>组织的国家和地区不仅有发展中国家和地区、亚太地区的国家和地区，</a:t>
            </a: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与邮票反映的主题不符，</a:t>
            </a:r>
            <a:r>
              <a:rPr lang="en-US" altLang="zh-CN" sz="2800" kern="100" dirty="0">
                <a:latin typeface="Times New Roman" panose="02020603050405020304"/>
                <a:ea typeface="华文细黑" panose="02010600040101010101" charset="-122"/>
                <a:cs typeface="Courier New" panose="02070309020205020404"/>
              </a:rPr>
              <a:t>WTO</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APEC</a:t>
            </a:r>
            <a:r>
              <a:rPr lang="zh-CN" altLang="zh-CN" sz="2800" kern="100" dirty="0">
                <a:latin typeface="Times New Roman" panose="02020603050405020304"/>
                <a:ea typeface="华文细黑" panose="02010600040101010101" charset="-122"/>
                <a:cs typeface="Times New Roman" panose="02020603050405020304"/>
              </a:rPr>
              <a:t>组织均为经济组织，而非科学文化领域的国际组织，运用排除法可选出正确答案</a:t>
            </a: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rgbClr val="E36C0A"/>
                </a:solidFill>
                <a:latin typeface="Times New Roman" panose="02020603050405020304"/>
                <a:cs typeface="Times New Roman" panose="02020603050405020304"/>
              </a:rPr>
              <a:t>C</a:t>
            </a:r>
            <a:endParaRPr lang="zh-CN" altLang="zh-CN" sz="2800" kern="100" dirty="0">
              <a:solidFill>
                <a:srgbClr val="E36C0A"/>
              </a:solidFill>
              <a:latin typeface="Times New Roman" panose="02020603050405020304"/>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03225" y="945515"/>
            <a:ext cx="11383645" cy="4968240"/>
          </a:xfrm>
          <a:prstGeom prst="rect">
            <a:avLst/>
          </a:prstGeom>
          <a:noFill/>
        </p:spPr>
        <p:txBody>
          <a:bodyPr wrap="square" rtlCol="0" anchor="t">
            <a:spAutoFit/>
          </a:bodyPr>
          <a:p>
            <a:r>
              <a:rPr lang="zh-CN" altLang="en-US" sz="3200">
                <a:latin typeface="宋体" panose="02010600030101010101" pitchFamily="2" charset="-122"/>
                <a:ea typeface="宋体" panose="02010600030101010101" pitchFamily="2" charset="-122"/>
              </a:rPr>
              <a:t>18．在联合国成立70周年峰会上，国家主席习近平宣布中国成立“南南合作援助基金”，增加对最不发达国家投资，免除对有关最不发达国家、内陆发展中国家、小岛屿发展中国家截至2015年底到期未还的政府间无息贷款债务。这些措施</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①体现了中国作为一个发展中大国的奉献与担当</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②坚持并弘扬了联合国宪章的宗旨和原则</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③维护了发展中国家优先发展的权利</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④奠定了南南合作的经济基础</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A.①②   B.①③   C.②④  D.③④</a:t>
            </a:r>
            <a:endParaRPr lang="zh-CN" altLang="en-US" sz="3200">
              <a:latin typeface="宋体" panose="02010600030101010101" pitchFamily="2" charset="-122"/>
              <a:ea typeface="宋体" panose="02010600030101010101" pitchFamily="2" charset="-122"/>
            </a:endParaRPr>
          </a:p>
          <a:p>
            <a:endParaRPr lang="zh-CN" altLang="en-US" sz="3200">
              <a:latin typeface="宋体" panose="02010600030101010101" pitchFamily="2" charset="-122"/>
              <a:ea typeface="宋体" panose="02010600030101010101" pitchFamily="2" charset="-122"/>
            </a:endParaRPr>
          </a:p>
        </p:txBody>
      </p:sp>
      <p:sp>
        <p:nvSpPr>
          <p:cNvPr id="3" name="文本框 2"/>
          <p:cNvSpPr txBox="1"/>
          <p:nvPr/>
        </p:nvSpPr>
        <p:spPr>
          <a:xfrm>
            <a:off x="506095" y="231775"/>
            <a:ext cx="5982970" cy="457200"/>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rPr>
              <a:t>2016年高考文综政治试题（全国Ⅱ卷）</a:t>
            </a:r>
            <a:endParaRPr lang="zh-CN" altLang="en-US">
              <a:latin typeface="方正舒体" panose="02010601030101010101" charset="-122"/>
              <a:ea typeface="方正舒体" panose="02010601030101010101" charset="-122"/>
            </a:endParaRPr>
          </a:p>
        </p:txBody>
      </p:sp>
      <p:sp>
        <p:nvSpPr>
          <p:cNvPr id="4" name="矩形 3"/>
          <p:cNvSpPr/>
          <p:nvPr/>
        </p:nvSpPr>
        <p:spPr>
          <a:xfrm>
            <a:off x="10659745" y="2628900"/>
            <a:ext cx="643890" cy="1188720"/>
          </a:xfrm>
          <a:prstGeom prst="rect">
            <a:avLst/>
          </a:prstGeom>
          <a:noFill/>
          <a:ln>
            <a:noFill/>
          </a:ln>
        </p:spPr>
        <p:txBody>
          <a:bodyPr wrap="none" rtlCol="0" anchor="t">
            <a:spAutoFit/>
          </a:bodyPr>
          <a:p>
            <a:pPr algn="ctr"/>
            <a:r>
              <a:rPr lang="en-US" altLang="zh-CN" sz="72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宋体" panose="02010600030101010101" pitchFamily="2" charset="-122"/>
                <a:ea typeface="宋体" panose="02010600030101010101" pitchFamily="2" charset="-122"/>
              </a:rPr>
              <a:t>A</a:t>
            </a:r>
            <a:endParaRPr lang="en-US" altLang="zh-CN" sz="72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46735" y="1125220"/>
            <a:ext cx="11234420" cy="4480560"/>
          </a:xfrm>
          <a:prstGeom prst="rect">
            <a:avLst/>
          </a:prstGeom>
          <a:noFill/>
        </p:spPr>
        <p:txBody>
          <a:bodyPr wrap="square" rtlCol="0" anchor="t">
            <a:spAutoFit/>
          </a:bodyPr>
          <a:p>
            <a:r>
              <a:rPr lang="zh-CN" altLang="en-US" sz="3200">
                <a:latin typeface="宋体" panose="02010600030101010101" pitchFamily="2" charset="-122"/>
                <a:ea typeface="宋体" panose="02010600030101010101" pitchFamily="2" charset="-122"/>
              </a:rPr>
              <a:t>14．2013年1月，世界卫生组织正式批准中国食品药品检定研究院生物制品检定所为世卫组织生物制品标准化和评价合作中心。这是全球第七个，也是发展中国家首个世卫组织生物制品标准化和评价合作中心。世卫组织的这一决定</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①增加了中国在世卫组织的代表权和发言权</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②有利于中国与世界各国进行科技交流与合作</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③表明中国在国际生物制品领域的竞争力提高</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④体现了世卫组织对国际生物制品检定工作拥有管辖主权   </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A．①②    B．①④   C．②③   D．③④</a:t>
            </a:r>
            <a:endParaRPr lang="zh-CN" altLang="en-US" sz="3200">
              <a:latin typeface="宋体" panose="02010600030101010101" pitchFamily="2" charset="-122"/>
              <a:ea typeface="宋体" panose="02010600030101010101" pitchFamily="2" charset="-122"/>
            </a:endParaRPr>
          </a:p>
        </p:txBody>
      </p:sp>
      <p:sp>
        <p:nvSpPr>
          <p:cNvPr id="3" name="文本框 2"/>
          <p:cNvSpPr txBox="1"/>
          <p:nvPr/>
        </p:nvSpPr>
        <p:spPr>
          <a:xfrm>
            <a:off x="546735" y="287020"/>
            <a:ext cx="2332355" cy="459105"/>
          </a:xfrm>
          <a:prstGeom prst="rect">
            <a:avLst/>
          </a:prstGeom>
          <a:noFill/>
        </p:spPr>
        <p:txBody>
          <a:bodyPr wrap="none" rtlCol="0" anchor="t">
            <a:spAutoFit/>
          </a:bodyPr>
          <a:p>
            <a:r>
              <a:rPr lang="en-US" altLang="zh-CN" kern="100" dirty="0">
                <a:latin typeface="方正舒体" panose="02010601030101010101" charset="-122"/>
                <a:ea typeface="方正舒体" panose="02010601030101010101" charset="-122"/>
                <a:cs typeface="Courier New" panose="02070309020205020404"/>
                <a:sym typeface="+mn-ea"/>
              </a:rPr>
              <a:t>(2013·</a:t>
            </a:r>
            <a:r>
              <a:rPr lang="zh-CN" altLang="en-US" kern="100" dirty="0">
                <a:latin typeface="方正舒体" panose="02010601030101010101" charset="-122"/>
                <a:ea typeface="方正舒体" panose="02010601030101010101" charset="-122"/>
                <a:cs typeface="Courier New" panose="02070309020205020404"/>
                <a:sym typeface="+mn-ea"/>
              </a:rPr>
              <a:t>海南</a:t>
            </a:r>
            <a:r>
              <a:rPr lang="zh-CN" altLang="zh-CN" kern="100" dirty="0">
                <a:latin typeface="方正舒体" panose="02010601030101010101" charset="-122"/>
                <a:ea typeface="方正舒体" panose="02010601030101010101" charset="-122"/>
                <a:cs typeface="Times New Roman" panose="02020603050405020304"/>
                <a:sym typeface="+mn-ea"/>
              </a:rPr>
              <a:t>高考</a:t>
            </a:r>
            <a:r>
              <a:rPr lang="en-US" altLang="zh-CN" kern="100" dirty="0">
                <a:latin typeface="方正舒体" panose="02010601030101010101" charset="-122"/>
                <a:ea typeface="方正舒体" panose="02010601030101010101" charset="-122"/>
                <a:cs typeface="Courier New" panose="02070309020205020404"/>
                <a:sym typeface="+mn-ea"/>
              </a:rPr>
              <a:t>)</a:t>
            </a:r>
            <a:endParaRPr lang="zh-CN" altLang="en-US">
              <a:latin typeface="方正舒体" panose="02010601030101010101" charset="-122"/>
              <a:ea typeface="方正舒体" panose="02010601030101010101" charset="-122"/>
            </a:endParaRPr>
          </a:p>
        </p:txBody>
      </p:sp>
      <p:sp>
        <p:nvSpPr>
          <p:cNvPr id="4" name="矩形 3"/>
          <p:cNvSpPr/>
          <p:nvPr/>
        </p:nvSpPr>
        <p:spPr>
          <a:xfrm>
            <a:off x="10659745" y="2628900"/>
            <a:ext cx="643890" cy="1188720"/>
          </a:xfrm>
          <a:prstGeom prst="rect">
            <a:avLst/>
          </a:prstGeom>
          <a:noFill/>
          <a:ln>
            <a:noFill/>
          </a:ln>
        </p:spPr>
        <p:txBody>
          <a:bodyPr wrap="none" rtlCol="0" anchor="t">
            <a:spAutoFit/>
          </a:bodyPr>
          <a:p>
            <a:pPr algn="ctr"/>
            <a:r>
              <a:rPr lang="en-US" altLang="zh-CN" sz="72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宋体" panose="02010600030101010101" pitchFamily="2" charset="-122"/>
                <a:ea typeface="宋体" panose="02010600030101010101" pitchFamily="2" charset="-122"/>
              </a:rPr>
              <a:t>C</a:t>
            </a:r>
            <a:endParaRPr lang="en-US" altLang="zh-CN" sz="72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50878" y="549474"/>
            <a:ext cx="11232960" cy="58582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跟踪训练</a:t>
            </a:r>
            <a:r>
              <a:rPr lang="en-US" altLang="zh-CN" sz="2800" b="1" kern="100" dirty="0">
                <a:solidFill>
                  <a:srgbClr val="E36C0A"/>
                </a:solidFill>
                <a:latin typeface="Times New Roman" panose="02020603050405020304"/>
                <a:cs typeface="Times New Roman" panose="02020603050405020304"/>
              </a:rPr>
              <a:t>3</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年是世界人民反法西斯战争胜利</a:t>
            </a:r>
            <a:r>
              <a:rPr lang="en-US" altLang="zh-CN" sz="2800" kern="100" dirty="0">
                <a:latin typeface="Times New Roman" panose="02020603050405020304"/>
                <a:ea typeface="华文细黑" panose="02010600040101010101" charset="-122"/>
                <a:cs typeface="Courier New" panose="02070309020205020404"/>
              </a:rPr>
              <a:t>70</a:t>
            </a:r>
            <a:r>
              <a:rPr lang="zh-CN" altLang="zh-CN" sz="2800" kern="100" dirty="0">
                <a:latin typeface="Times New Roman" panose="02020603050405020304"/>
                <a:ea typeface="华文细黑" panose="02010600040101010101" charset="-122"/>
                <a:cs typeface="Times New Roman" panose="02020603050405020304"/>
              </a:rPr>
              <a:t>周年。</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维护二战胜利成果和战后国际秩序，决不允许开历史倒车。</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中国作为联合国常任理事国之一，理应担当起这个责任和使命。中国提出并积极倡导共同、综合、合作、可持续的亚洲安全观，以实际行动切实加强亚洲各国的沟通、理解与合作。这表明</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中国是战后国际秩序的实际主宰者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中国是《联合国宪章》的坚定支持者　</a:t>
            </a: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中国是维护亚洲安全的中坚力量　</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独立自主是我国外交政策的基本目标</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③④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②③</a:t>
            </a:r>
            <a:endParaRPr lang="zh-CN" altLang="zh-CN" sz="1050" kern="100" dirty="0">
              <a:effectLst/>
              <a:latin typeface="宋体" panose="02010600030101010101" pitchFamily="2" charset="-122"/>
              <a:cs typeface="Courier New" panose="02070309020205020404"/>
            </a:endParaRPr>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4" name="圆角矩形 3">
            <a:hlinkClick r:id="rId1"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462739" y="1588963"/>
            <a:ext cx="11232960" cy="4001071"/>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本题考查我国独立自主的和平外交政策与联合国。材料表明中国是《联合国宪章》的坚定支持者，中国是维护亚洲安全的中坚力量，</a:t>
            </a:r>
            <a:r>
              <a:rPr lang="zh-CN" altLang="zh-CN" sz="2800" kern="100" dirty="0">
                <a:latin typeface="Times New Roman" panose="02020603050405020304"/>
                <a:cs typeface="宋体" panose="02010600030101010101" pitchFamily="2" charset="-122"/>
              </a:rPr>
              <a:t>②③</a:t>
            </a:r>
            <a:r>
              <a:rPr lang="zh-CN" altLang="zh-CN" sz="2800" kern="100" dirty="0">
                <a:latin typeface="Times New Roman" panose="02020603050405020304"/>
                <a:ea typeface="华文细黑" panose="02010600040101010101" charset="-122"/>
                <a:cs typeface="Times New Roman" panose="02020603050405020304"/>
              </a:rPr>
              <a:t>正确</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中</a:t>
            </a:r>
            <a:r>
              <a:rPr lang="zh-CN" altLang="zh-CN" sz="2800" kern="100" dirty="0">
                <a:latin typeface="Times New Roman" panose="02020603050405020304"/>
                <a:ea typeface="华文细黑" panose="02010600040101010101" charset="-122"/>
                <a:cs typeface="Times New Roman" panose="02020603050405020304"/>
              </a:rPr>
              <a:t>国是战后国际秩序的积极建设者，不是实际主宰者，</a:t>
            </a: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说法错误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独立自主</a:t>
            </a:r>
            <a:r>
              <a:rPr lang="zh-CN" altLang="zh-CN" sz="2800" kern="100" dirty="0">
                <a:latin typeface="Times New Roman" panose="02020603050405020304"/>
                <a:ea typeface="华文细黑" panose="02010600040101010101" charset="-122"/>
                <a:cs typeface="Times New Roman" panose="02020603050405020304"/>
              </a:rPr>
              <a:t>是我国外交政策的基本立场，</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说法错误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rgbClr val="E36C0A"/>
                </a:solidFill>
                <a:latin typeface="Times New Roman" panose="02020603050405020304"/>
                <a:cs typeface="Times New Roman" panose="02020603050405020304"/>
              </a:rPr>
              <a:t>D</a:t>
            </a:r>
            <a:endParaRPr lang="zh-CN" altLang="zh-CN" sz="2800" kern="100" dirty="0">
              <a:solidFill>
                <a:srgbClr val="E36C0A"/>
              </a:solidFill>
              <a:latin typeface="Times New Roman" panose="02020603050405020304"/>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linds(horizontal)">
                                      <p:cBhvr>
                                        <p:cTn id="15" dur="750"/>
                                        <p:tgtEl>
                                          <p:spTgt spid="2">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blinds(horizontal)">
                                      <p:cBhvr>
                                        <p:cTn id="19" dur="75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99621" y="145731"/>
            <a:ext cx="11458743" cy="687600"/>
          </a:xfrm>
          <a:prstGeom prst="rect">
            <a:avLst/>
          </a:prstGeom>
        </p:spPr>
        <p:txBody>
          <a:bodyPr wrap="square" lIns="121898" tIns="60948" rIns="121898" bIns="60948">
            <a:spAutoFit/>
          </a:bodyPr>
          <a:lstStyle/>
          <a:p>
            <a:pPr algn="just" defTabSz="-635">
              <a:lnSpc>
                <a:spcPct val="150000"/>
              </a:lnSpc>
              <a:spcAft>
                <a:spcPts val="0"/>
              </a:spcAft>
              <a:tabLst>
                <a:tab pos="1890395" algn="l"/>
              </a:tabLst>
            </a:pPr>
            <a:r>
              <a:rPr lang="zh-CN" altLang="en-US" sz="2800" b="1" kern="100" dirty="0">
                <a:solidFill>
                  <a:srgbClr val="0000FF"/>
                </a:solidFill>
                <a:latin typeface="Times New Roman" panose="02020603050405020304" pitchFamily="18" charset="0"/>
                <a:cs typeface="Times New Roman" panose="02020603050405020304" pitchFamily="18" charset="0"/>
              </a:rPr>
              <a:t>考向</a:t>
            </a:r>
            <a:r>
              <a:rPr lang="en-US" altLang="zh-CN" sz="2800" b="1" kern="100" dirty="0">
                <a:solidFill>
                  <a:srgbClr val="0000FF"/>
                </a:solidFill>
                <a:latin typeface="Times New Roman" panose="02020603050405020304" pitchFamily="18" charset="0"/>
                <a:cs typeface="Times New Roman" panose="02020603050405020304" pitchFamily="18" charset="0"/>
              </a:rPr>
              <a:t>2</a:t>
            </a:r>
            <a:r>
              <a:rPr lang="zh-CN" altLang="en-US" sz="2800" b="1" kern="100" dirty="0">
                <a:solidFill>
                  <a:srgbClr val="0000FF"/>
                </a:solidFill>
                <a:latin typeface="Times New Roman" panose="02020603050405020304" pitchFamily="18" charset="0"/>
                <a:cs typeface="Times New Roman" panose="02020603050405020304" pitchFamily="18" charset="0"/>
              </a:rPr>
              <a:t>　联合国的性质、宗旨和作用</a:t>
            </a:r>
            <a:endParaRPr lang="zh-CN" altLang="zh-CN" sz="2800" kern="100" dirty="0">
              <a:solidFill>
                <a:srgbClr val="0000FF"/>
              </a:solidFill>
              <a:effectLst/>
              <a:latin typeface="Times New Roman" panose="02020603050405020304" pitchFamily="18" charset="0"/>
              <a:cs typeface="Times New Roman" panose="02020603050405020304" pitchFamily="18" charset="0"/>
            </a:endParaRPr>
          </a:p>
        </p:txBody>
      </p:sp>
      <p:sp>
        <p:nvSpPr>
          <p:cNvPr id="4" name="矩形 3"/>
          <p:cNvSpPr/>
          <p:nvPr/>
        </p:nvSpPr>
        <p:spPr>
          <a:xfrm>
            <a:off x="348704" y="842661"/>
            <a:ext cx="11179503" cy="5827493"/>
          </a:xfrm>
          <a:prstGeom prst="rect">
            <a:avLst/>
          </a:prstGeom>
        </p:spPr>
        <p:txBody>
          <a:bodyPr>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典例</a:t>
            </a:r>
            <a:r>
              <a:rPr lang="en-US" altLang="zh-CN" sz="2800" b="1" kern="100" dirty="0">
                <a:solidFill>
                  <a:srgbClr val="E36C0A"/>
                </a:solidFill>
                <a:latin typeface="Times New Roman" panose="02020603050405020304"/>
                <a:cs typeface="Times New Roman" panose="02020603050405020304"/>
              </a:rPr>
              <a:t>4</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(2014·</a:t>
            </a:r>
            <a:r>
              <a:rPr lang="zh-CN" altLang="zh-CN" sz="2800" kern="100" dirty="0">
                <a:latin typeface="Times New Roman" panose="02020603050405020304"/>
                <a:ea typeface="华文细黑" panose="02010600040101010101" charset="-122"/>
                <a:cs typeface="Times New Roman" panose="02020603050405020304"/>
              </a:rPr>
              <a:t>新课标全国</a:t>
            </a:r>
            <a:r>
              <a:rPr lang="zh-CN" altLang="zh-CN" sz="2800" kern="100" dirty="0">
                <a:latin typeface="Times New Roman" panose="02020603050405020304"/>
                <a:cs typeface="宋体" panose="02010600030101010101" pitchFamily="2" charset="-122"/>
              </a:rPr>
              <a:t>Ⅰ</a:t>
            </a:r>
            <a:r>
              <a:rPr lang="en-US" altLang="zh-CN" sz="2800" kern="100" dirty="0">
                <a:latin typeface="Times New Roman" panose="02020603050405020304"/>
                <a:ea typeface="华文细黑" panose="02010600040101010101" charset="-122"/>
                <a:cs typeface="Courier New" panose="02070309020205020404"/>
              </a:rPr>
              <a:t>)2013</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3</a:t>
            </a:r>
            <a:r>
              <a:rPr lang="zh-CN" altLang="zh-CN" sz="2800" kern="100" dirty="0">
                <a:latin typeface="Times New Roman" panose="02020603050405020304"/>
                <a:ea typeface="华文细黑" panose="02010600040101010101" charset="-122"/>
                <a:cs typeface="Times New Roman" panose="02020603050405020304"/>
              </a:rPr>
              <a:t>月，联合国安理会通过决议，授权在刚果</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金</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的联合国维和部队部署专门的军事干预旅，负责解除当地武装团体的作战能力，在必要时采取行动保护平民，并协助刚果</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金</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政府维持地区的安全稳定。安理会上述决议表明</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联合国积极参与成员国刚果</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金</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的和平重建工作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联合国代行成员国刚果</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金</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的部分独立权和自卫权</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联合国是成员国以集体方式应对安全威胁的有效平台</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联合国把使用武力作为解决地区安全问题的主要手段</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②④</a:t>
            </a:r>
            <a:endParaRPr lang="zh-CN" altLang="zh-CN" sz="1050" kern="100" dirty="0">
              <a:effectLst/>
              <a:latin typeface="宋体" panose="02010600030101010101" pitchFamily="2" charset="-122"/>
              <a:cs typeface="Courier New" panose="02070309020205020404"/>
            </a:endParaRPr>
          </a:p>
        </p:txBody>
      </p:sp>
      <p:sp>
        <p:nvSpPr>
          <p:cNvPr id="2" name="Rectangle 2"/>
          <p:cNvSpPr>
            <a:spLocks noChangeArrowheads="1"/>
          </p:cNvSpPr>
          <p:nvPr/>
        </p:nvSpPr>
        <p:spPr bwMode="auto">
          <a:xfrm>
            <a:off x="-97482" y="100313"/>
            <a:ext cx="12190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6" name="圆角矩形 5">
            <a:hlinkClick r:id="rId1"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406574" y="1443206"/>
            <a:ext cx="11121743" cy="3354740"/>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联合国安理会授权在刚果</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金</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的联合国维和部队部署专门的军事干预旅，协助刚果</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金</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政府维持地区的安全稳定，这体现了联合国是成员国以集体方式应对安全威胁的有效平台，联合国积极参与成员国刚果</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金</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的和平重建工作。</a:t>
            </a:r>
            <a:r>
              <a:rPr lang="zh-CN" altLang="zh-CN" sz="2800" kern="100" dirty="0">
                <a:latin typeface="Times New Roman" panose="02020603050405020304"/>
                <a:cs typeface="宋体" panose="02010600030101010101" pitchFamily="2" charset="-122"/>
              </a:rPr>
              <a:t>①③</a:t>
            </a:r>
            <a:r>
              <a:rPr lang="zh-CN" altLang="zh-CN" sz="2800" kern="100" dirty="0">
                <a:latin typeface="Times New Roman" panose="02020603050405020304"/>
                <a:ea typeface="华文细黑" panose="02010600040101010101" charset="-122"/>
                <a:cs typeface="Times New Roman" panose="02020603050405020304"/>
              </a:rPr>
              <a:t>符合题意，选</a:t>
            </a: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a:t>
            </a:r>
            <a:r>
              <a:rPr lang="zh-CN" altLang="zh-CN" sz="2800" kern="100" dirty="0">
                <a:latin typeface="Times New Roman" panose="02020603050405020304"/>
                <a:cs typeface="宋体" panose="02010600030101010101" pitchFamily="2" charset="-122"/>
              </a:rPr>
              <a:t>②④</a:t>
            </a:r>
            <a:r>
              <a:rPr lang="zh-CN" altLang="zh-CN" sz="2800" kern="100" dirty="0">
                <a:latin typeface="Times New Roman" panose="02020603050405020304"/>
                <a:ea typeface="华文细黑" panose="02010600040101010101" charset="-122"/>
                <a:cs typeface="Times New Roman" panose="02020603050405020304"/>
              </a:rPr>
              <a:t>观点明显错误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rgbClr val="E36C0A"/>
                </a:solidFill>
                <a:latin typeface="Times New Roman" panose="02020603050405020304"/>
                <a:cs typeface="Times New Roman" panose="02020603050405020304"/>
              </a:rPr>
              <a:t>A</a:t>
            </a:r>
            <a:endParaRPr lang="zh-CN" altLang="zh-CN" sz="2800" kern="100" dirty="0">
              <a:solidFill>
                <a:srgbClr val="E36C0A"/>
              </a:solidFill>
              <a:latin typeface="Times New Roman" panose="02020603050405020304"/>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14020" y="1071245"/>
            <a:ext cx="11043920" cy="3992880"/>
          </a:xfrm>
          <a:prstGeom prst="rect">
            <a:avLst/>
          </a:prstGeom>
          <a:noFill/>
        </p:spPr>
        <p:txBody>
          <a:bodyPr wrap="square" rtlCol="0" anchor="t">
            <a:spAutoFit/>
          </a:bodyPr>
          <a:p>
            <a:r>
              <a:rPr lang="zh-CN" altLang="en-US" sz="3200">
                <a:latin typeface="宋体" panose="02010600030101010101" pitchFamily="2" charset="-122"/>
                <a:ea typeface="宋体" panose="02010600030101010101" pitchFamily="2" charset="-122"/>
              </a:rPr>
              <a:t>17．当今世界，各大国应超越零和博弈、集团政治等旧的思维方式，建立长期、稳定、健康发展的新型大国关系。这就需要各国</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①坚持独立自主的和平外交政策</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②在平等互信基础上实现合作共赢</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③遵循《联合国宪章》的宗旨和原则</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④在维护共同利益基础上消除利益差别</a:t>
            </a:r>
            <a:endParaRPr lang="zh-CN" altLang="en-US" sz="3200">
              <a:latin typeface="宋体" panose="02010600030101010101" pitchFamily="2" charset="-122"/>
              <a:ea typeface="宋体" panose="02010600030101010101" pitchFamily="2" charset="-122"/>
            </a:endParaRPr>
          </a:p>
          <a:p>
            <a:r>
              <a:rPr lang="zh-CN" altLang="en-US" sz="3200">
                <a:latin typeface="宋体" panose="02010600030101010101" pitchFamily="2" charset="-122"/>
                <a:ea typeface="宋体" panose="02010600030101010101" pitchFamily="2" charset="-122"/>
              </a:rPr>
              <a:t>A．①②   B．①③   C．②③   D．②④</a:t>
            </a:r>
            <a:endParaRPr lang="zh-CN" altLang="en-US" sz="3200">
              <a:latin typeface="宋体" panose="02010600030101010101" pitchFamily="2" charset="-122"/>
              <a:ea typeface="宋体" panose="02010600030101010101" pitchFamily="2" charset="-122"/>
            </a:endParaRPr>
          </a:p>
        </p:txBody>
      </p:sp>
      <p:sp>
        <p:nvSpPr>
          <p:cNvPr id="3" name="文本框 2"/>
          <p:cNvSpPr txBox="1"/>
          <p:nvPr/>
        </p:nvSpPr>
        <p:spPr>
          <a:xfrm>
            <a:off x="414020" y="136525"/>
            <a:ext cx="6089650" cy="457200"/>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rPr>
              <a:t>201</a:t>
            </a:r>
            <a:r>
              <a:rPr lang="en-US" altLang="zh-CN">
                <a:latin typeface="方正舒体" panose="02010601030101010101" charset="-122"/>
                <a:ea typeface="方正舒体" panose="02010601030101010101" charset="-122"/>
              </a:rPr>
              <a:t>3</a:t>
            </a:r>
            <a:r>
              <a:rPr lang="zh-CN" altLang="en-US">
                <a:latin typeface="方正舒体" panose="02010601030101010101" charset="-122"/>
                <a:ea typeface="方正舒体" panose="02010601030101010101" charset="-122"/>
              </a:rPr>
              <a:t>年高考文综政治试题（江苏卷）</a:t>
            </a:r>
            <a:endParaRPr lang="zh-CN" altLang="en-US">
              <a:latin typeface="方正舒体" panose="02010601030101010101" charset="-122"/>
              <a:ea typeface="方正舒体" panose="02010601030101010101" charset="-122"/>
            </a:endParaRPr>
          </a:p>
        </p:txBody>
      </p:sp>
      <p:sp>
        <p:nvSpPr>
          <p:cNvPr id="4" name="矩形 3"/>
          <p:cNvSpPr/>
          <p:nvPr/>
        </p:nvSpPr>
        <p:spPr>
          <a:xfrm>
            <a:off x="10659745" y="2628900"/>
            <a:ext cx="643890" cy="1188720"/>
          </a:xfrm>
          <a:prstGeom prst="rect">
            <a:avLst/>
          </a:prstGeom>
          <a:noFill/>
          <a:ln>
            <a:noFill/>
          </a:ln>
        </p:spPr>
        <p:txBody>
          <a:bodyPr wrap="none" rtlCol="0" anchor="t">
            <a:spAutoFit/>
          </a:bodyPr>
          <a:p>
            <a:pPr algn="ctr"/>
            <a:r>
              <a:rPr lang="en-US" altLang="zh-CN" sz="72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宋体" panose="02010600030101010101" pitchFamily="2" charset="-122"/>
                <a:ea typeface="宋体" panose="02010600030101010101" pitchFamily="2" charset="-122"/>
              </a:rPr>
              <a:t>C</a:t>
            </a:r>
            <a:endParaRPr lang="en-US" altLang="zh-CN" sz="72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62915" y="909320"/>
            <a:ext cx="11400155" cy="5241290"/>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跟踪训练</a:t>
            </a:r>
            <a:r>
              <a:rPr lang="en-US" altLang="zh-CN" sz="2800" b="1" kern="100" dirty="0">
                <a:solidFill>
                  <a:srgbClr val="E36C0A"/>
                </a:solidFill>
                <a:latin typeface="Times New Roman" panose="02020603050405020304"/>
                <a:cs typeface="Times New Roman" panose="02020603050405020304"/>
              </a:rPr>
              <a:t>4</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4</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14</a:t>
            </a:r>
            <a:r>
              <a:rPr lang="zh-CN" altLang="zh-CN" sz="2800" kern="100" dirty="0">
                <a:latin typeface="Times New Roman" panose="02020603050405020304"/>
                <a:ea typeface="华文细黑" panose="02010600040101010101" charset="-122"/>
                <a:cs typeface="Times New Roman" panose="02020603050405020304"/>
              </a:rPr>
              <a:t>日，联合国安理会以</a:t>
            </a:r>
            <a:r>
              <a:rPr lang="en-US" altLang="zh-CN" sz="2800" kern="100" dirty="0">
                <a:latin typeface="Times New Roman" panose="02020603050405020304"/>
                <a:ea typeface="华文细黑" panose="02010600040101010101" charset="-122"/>
                <a:cs typeface="Courier New" panose="02070309020205020404"/>
              </a:rPr>
              <a:t>14</a:t>
            </a:r>
            <a:r>
              <a:rPr lang="zh-CN" altLang="zh-CN" sz="2800" kern="100" dirty="0">
                <a:latin typeface="Times New Roman" panose="02020603050405020304"/>
                <a:ea typeface="华文细黑" panose="02010600040101010101" charset="-122"/>
                <a:cs typeface="Times New Roman" panose="02020603050405020304"/>
              </a:rPr>
              <a:t>票赞成、</a:t>
            </a: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票弃权通过了关于也门问题的第</a:t>
            </a:r>
            <a:r>
              <a:rPr lang="en-US" altLang="zh-CN" sz="2800" kern="100" dirty="0">
                <a:latin typeface="Times New Roman" panose="02020603050405020304"/>
                <a:ea typeface="华文细黑" panose="02010600040101010101" charset="-122"/>
                <a:cs typeface="Courier New" panose="02070309020205020404"/>
              </a:rPr>
              <a:t>2216</a:t>
            </a:r>
            <a:r>
              <a:rPr lang="zh-CN" altLang="zh-CN" sz="2800" kern="100" dirty="0">
                <a:latin typeface="Times New Roman" panose="02020603050405020304"/>
                <a:ea typeface="华文细黑" panose="02010600040101010101" charset="-122"/>
                <a:cs typeface="Times New Roman" panose="02020603050405020304"/>
              </a:rPr>
              <a:t>号决议。决议重申支持也门统一、主权、独立和领土完整，明确要求也门各方通过协商对话和平解决分歧等。联合国的决议表明</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主权是国家统一而不可分割的最高权力，必须受到尊重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联合国以维护国际和平与安全为宗旨　</a:t>
            </a: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联合国一直是世界和平的坚定维护者　</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以和平方式解决国际争端是主权国家的权利</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③④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①④</a:t>
            </a:r>
            <a:endParaRPr lang="zh-CN" altLang="zh-CN" sz="1050" kern="100" dirty="0">
              <a:effectLst/>
              <a:latin typeface="宋体" panose="02010600030101010101" pitchFamily="2" charset="-122"/>
              <a:cs typeface="Courier New" panose="02070309020205020404"/>
            </a:endParaRPr>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4" name="圆角矩形 3">
            <a:hlinkClick r:id="rId1" action="ppaction://hlinksldjump"/>
          </p:cNvPr>
          <p:cNvSpPr/>
          <p:nvPr/>
        </p:nvSpPr>
        <p:spPr>
          <a:xfrm>
            <a:off x="9767614"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5" name="圆角矩形 4">
            <a:hlinkClick r:id="rId2" action="ppaction://hlinksldjump"/>
          </p:cNvPr>
          <p:cNvSpPr/>
          <p:nvPr/>
        </p:nvSpPr>
        <p:spPr>
          <a:xfrm>
            <a:off x="11386786" y="665634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anose="02010609060101010101" pitchFamily="49" charset="-122"/>
                <a:ea typeface="黑体" panose="02010609060101010101" pitchFamily="49" charset="-122"/>
              </a:rPr>
              <a:t>返回</a:t>
            </a:r>
            <a:endParaRPr lang="zh-CN" altLang="en-US" sz="1400"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406574" y="333450"/>
            <a:ext cx="11121743" cy="4647402"/>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联合国安理会重申支持也门统一、主权、独立和领土完整，明确要求也门各方通过协商对话和平解决分歧，这表明主权是国家统一而不可分割的最高权力，必须受到尊重，联合国以维护国际和平与安全为宗旨，</a:t>
            </a:r>
            <a:r>
              <a:rPr lang="zh-CN" altLang="zh-CN" sz="2800" kern="100" dirty="0">
                <a:latin typeface="Times New Roman" panose="02020603050405020304"/>
                <a:cs typeface="宋体" panose="02010600030101010101" pitchFamily="2" charset="-122"/>
              </a:rPr>
              <a:t>①②</a:t>
            </a:r>
            <a:r>
              <a:rPr lang="zh-CN" altLang="zh-CN" sz="2800" kern="100" dirty="0">
                <a:latin typeface="Times New Roman" panose="02020603050405020304"/>
                <a:ea typeface="华文细黑" panose="02010600040101010101" charset="-122"/>
                <a:cs typeface="Times New Roman" panose="02020603050405020304"/>
              </a:rPr>
              <a:t>符合题意</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中的一直是和平的坚定维护者说法错误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以</a:t>
            </a:r>
            <a:r>
              <a:rPr lang="zh-CN" altLang="zh-CN" sz="2800" kern="100" dirty="0">
                <a:latin typeface="Times New Roman" panose="02020603050405020304"/>
                <a:ea typeface="华文细黑" panose="02010600040101010101" charset="-122"/>
                <a:cs typeface="Times New Roman" panose="02020603050405020304"/>
              </a:rPr>
              <a:t>和平方式解决国际争端是主权国家的义务，</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是错误的</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rgbClr val="E36C0A"/>
                </a:solidFill>
                <a:latin typeface="Times New Roman" panose="02020603050405020304"/>
                <a:cs typeface="Times New Roman" panose="02020603050405020304"/>
              </a:rPr>
              <a:t>A</a:t>
            </a:r>
            <a:endParaRPr lang="zh-CN" altLang="zh-CN" sz="2800" kern="100" dirty="0">
              <a:solidFill>
                <a:srgbClr val="E36C0A"/>
              </a:solidFill>
              <a:latin typeface="Times New Roman" panose="02020603050405020304"/>
              <a:cs typeface="Times New Roman" panose="02020603050405020304"/>
            </a:endParaRPr>
          </a:p>
        </p:txBody>
      </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5" name="圆角矩形 4">
            <a:hlinkClick r:id="rId1" action="ppaction://hlinksldjump"/>
          </p:cNvPr>
          <p:cNvSpPr/>
          <p:nvPr/>
        </p:nvSpPr>
        <p:spPr>
          <a:xfrm>
            <a:off x="11386786" y="665634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anose="02010609060101010101" pitchFamily="49" charset="-122"/>
                <a:ea typeface="黑体" panose="02010609060101010101" pitchFamily="49" charset="-122"/>
              </a:rPr>
              <a:t>返回</a:t>
            </a:r>
            <a:endParaRPr lang="zh-CN" altLang="en-US" sz="1400" dirty="0">
              <a:solidFill>
                <a:srgbClr val="0000FF"/>
              </a:solidFill>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750"/>
                                        <p:tgtEl>
                                          <p:spTgt spid="3">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750"/>
                                        <p:tgtEl>
                                          <p:spTgt spid="3">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750"/>
                                        <p:tgtEl>
                                          <p:spTgt spid="3">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75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217805" y="486410"/>
            <a:ext cx="11616690" cy="5939790"/>
          </a:xfrm>
          <a:prstGeom prst="rect">
            <a:avLst/>
          </a:prstGeom>
          <a:noFill/>
          <a:ln w="9525">
            <a:noFill/>
          </a:ln>
        </p:spPr>
        <p:txBody>
          <a:bodyPr wrap="square">
            <a:spAutoFit/>
          </a:bodyPr>
          <a:p>
            <a:pPr marL="0" indent="0" algn="l">
              <a:lnSpc>
                <a:spcPct val="120000"/>
              </a:lnSpc>
            </a:pPr>
            <a:r>
              <a:rPr lang="en-US" altLang="zh-CN" sz="3200" b="0" u="none">
                <a:solidFill>
                  <a:srgbClr val="000000"/>
                </a:solidFill>
                <a:latin typeface="宋体" panose="02010600030101010101" pitchFamily="2" charset="-122"/>
                <a:ea typeface="宋体" panose="02010600030101010101" pitchFamily="2" charset="-122"/>
                <a:cs typeface="宋体" panose="02010600030101010101" pitchFamily="2" charset="-122"/>
              </a:rPr>
              <a:t>14.</a:t>
            </a:r>
            <a:r>
              <a:rPr lang="en-US" altLang="zh-CN" sz="3200" b="0" u="none">
                <a:solidFill>
                  <a:srgbClr val="000000"/>
                </a:solidFill>
                <a:latin typeface="楷体_GB2312" charset="0"/>
                <a:ea typeface="楷体_GB2312" charset="0"/>
                <a:cs typeface="楷体_GB2312" charset="0"/>
              </a:rPr>
              <a:t>[2009</a:t>
            </a:r>
            <a:r>
              <a:rPr lang="zh-CN" altLang="en-US" sz="3200" b="0" u="none">
                <a:solidFill>
                  <a:srgbClr val="000000"/>
                </a:solidFill>
                <a:latin typeface="楷体_GB2312" charset="0"/>
                <a:ea typeface="楷体_GB2312" charset="0"/>
                <a:cs typeface="楷体_GB2312" charset="0"/>
              </a:rPr>
              <a:t>山东文综</a:t>
            </a:r>
            <a:r>
              <a:rPr lang="en-US" altLang="zh-CN" sz="3200" b="0" u="none">
                <a:solidFill>
                  <a:srgbClr val="000000"/>
                </a:solidFill>
                <a:latin typeface="楷体_GB2312" charset="0"/>
                <a:ea typeface="楷体_GB2312" charset="0"/>
                <a:cs typeface="楷体_GB2312" charset="0"/>
              </a:rPr>
              <a:t>36]</a:t>
            </a:r>
            <a:r>
              <a:rPr lang="zh-CN" altLang="en-US" sz="3200" b="0" u="none">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en-US" altLang="zh-CN" sz="3200" b="0" u="none">
                <a:solidFill>
                  <a:srgbClr val="000000"/>
                </a:solidFill>
                <a:latin typeface="宋体" panose="02010600030101010101" pitchFamily="2" charset="-122"/>
                <a:ea typeface="宋体" panose="02010600030101010101" pitchFamily="2" charset="-122"/>
                <a:cs typeface="宋体" panose="02010600030101010101" pitchFamily="2" charset="-122"/>
              </a:rPr>
              <a:t>lO</a:t>
            </a:r>
            <a:r>
              <a:rPr lang="zh-CN" altLang="en-US" sz="3200" b="0" u="none">
                <a:solidFill>
                  <a:srgbClr val="000000"/>
                </a:solidFill>
                <a:latin typeface="宋体" panose="02010600030101010101" pitchFamily="2" charset="-122"/>
                <a:ea typeface="宋体" panose="02010600030101010101" pitchFamily="2" charset="-122"/>
                <a:cs typeface="宋体" panose="02010600030101010101" pitchFamily="2" charset="-122"/>
              </a:rPr>
              <a:t>分）   </a:t>
            </a:r>
            <a:r>
              <a:rPr lang="zh-CN" altLang="en-US" sz="3200" b="0" u="none">
                <a:solidFill>
                  <a:srgbClr val="000000"/>
                </a:solidFill>
                <a:latin typeface="楷体" panose="02010609060101010101" pitchFamily="49" charset="-122"/>
                <a:ea typeface="楷体" panose="02010609060101010101" pitchFamily="49" charset="-122"/>
                <a:cs typeface="宋体" panose="02010600030101010101" pitchFamily="2" charset="-122"/>
              </a:rPr>
              <a:t> 由于贫旧和连年战乱等原因，亚丁湾、索马里海域的海盗问题日益严重，威胁了国际重要航道的安全。联合国安理会依据</a:t>
            </a:r>
            <a:r>
              <a:rPr lang="en-US" altLang="zh-CN" sz="3200" b="0" u="none">
                <a:solidFill>
                  <a:srgbClr val="000000"/>
                </a:solidFill>
                <a:latin typeface="楷体" panose="02010609060101010101" pitchFamily="49" charset="-122"/>
                <a:ea typeface="楷体" panose="02010609060101010101" pitchFamily="49" charset="-122"/>
                <a:cs typeface="宋体" panose="02010600030101010101" pitchFamily="2" charset="-122"/>
              </a:rPr>
              <a:t>《</a:t>
            </a:r>
            <a:r>
              <a:rPr lang="zh-CN" altLang="en-US" sz="3200" b="0" u="none">
                <a:solidFill>
                  <a:srgbClr val="000000"/>
                </a:solidFill>
                <a:latin typeface="楷体" panose="02010609060101010101" pitchFamily="49" charset="-122"/>
                <a:ea typeface="楷体" panose="02010609060101010101" pitchFamily="49" charset="-122"/>
                <a:cs typeface="宋体" panose="02010600030101010101" pitchFamily="2" charset="-122"/>
              </a:rPr>
              <a:t>联合固宪章</a:t>
            </a:r>
            <a:r>
              <a:rPr lang="en-US" altLang="zh-CN" sz="3200" b="0" u="none">
                <a:solidFill>
                  <a:srgbClr val="000000"/>
                </a:solidFill>
                <a:latin typeface="楷体" panose="02010609060101010101" pitchFamily="49" charset="-122"/>
                <a:ea typeface="楷体" panose="02010609060101010101" pitchFamily="49" charset="-122"/>
                <a:cs typeface="宋体" panose="02010600030101010101" pitchFamily="2" charset="-122"/>
              </a:rPr>
              <a:t>》</a:t>
            </a:r>
            <a:r>
              <a:rPr lang="zh-CN" altLang="en-US" sz="3200" b="0" u="none">
                <a:solidFill>
                  <a:srgbClr val="000000"/>
                </a:solidFill>
                <a:latin typeface="楷体" panose="02010609060101010101" pitchFamily="49" charset="-122"/>
                <a:ea typeface="楷体" panose="02010609060101010101" pitchFamily="49" charset="-122"/>
                <a:cs typeface="宋体" panose="02010600030101010101" pitchFamily="2" charset="-122"/>
              </a:rPr>
              <a:t>作出协议，授权外国军队与索马里过渡政府合作打击海盗。美国、饿罗斯等国战舰陆续开赴该海域，我国政府也于</a:t>
            </a:r>
            <a:r>
              <a:rPr lang="en-US" altLang="zh-CN" sz="3200" b="0" u="none">
                <a:solidFill>
                  <a:srgbClr val="000000"/>
                </a:solidFill>
                <a:latin typeface="楷体" panose="02010609060101010101" pitchFamily="49" charset="-122"/>
                <a:ea typeface="楷体" panose="02010609060101010101" pitchFamily="49" charset="-122"/>
                <a:cs typeface="宋体" panose="02010600030101010101" pitchFamily="2" charset="-122"/>
              </a:rPr>
              <a:t>2008</a:t>
            </a:r>
            <a:r>
              <a:rPr lang="zh-CN" altLang="en-US" sz="3200" b="0" u="none">
                <a:solidFill>
                  <a:srgbClr val="000000"/>
                </a:solidFill>
                <a:latin typeface="楷体" panose="02010609060101010101" pitchFamily="49" charset="-122"/>
                <a:ea typeface="楷体" panose="02010609060101010101" pitchFamily="49" charset="-122"/>
                <a:cs typeface="宋体" panose="02010600030101010101" pitchFamily="2" charset="-122"/>
              </a:rPr>
              <a:t>年</a:t>
            </a:r>
            <a:r>
              <a:rPr lang="en-US" altLang="zh-CN" sz="3200" b="0" u="none">
                <a:solidFill>
                  <a:srgbClr val="000000"/>
                </a:solidFill>
                <a:latin typeface="楷体" panose="02010609060101010101" pitchFamily="49" charset="-122"/>
                <a:ea typeface="楷体" panose="02010609060101010101" pitchFamily="49" charset="-122"/>
                <a:cs typeface="宋体" panose="02010600030101010101" pitchFamily="2" charset="-122"/>
              </a:rPr>
              <a:t>12</a:t>
            </a:r>
            <a:r>
              <a:rPr lang="zh-CN" altLang="en-US" sz="3200" b="0" u="none">
                <a:solidFill>
                  <a:srgbClr val="000000"/>
                </a:solidFill>
                <a:latin typeface="楷体" panose="02010609060101010101" pitchFamily="49" charset="-122"/>
                <a:ea typeface="楷体" panose="02010609060101010101" pitchFamily="49" charset="-122"/>
                <a:cs typeface="宋体" panose="02010600030101010101" pitchFamily="2" charset="-122"/>
              </a:rPr>
              <a:t>月派出了护航舰队。</a:t>
            </a:r>
            <a:endParaRPr lang="zh-CN" altLang="en-US" sz="3200" b="0" u="none">
              <a:solidFill>
                <a:srgbClr val="000000"/>
              </a:solidFill>
              <a:latin typeface="楷体" panose="02010609060101010101" pitchFamily="49" charset="-122"/>
              <a:ea typeface="楷体" panose="02010609060101010101" pitchFamily="49" charset="-122"/>
              <a:cs typeface="宋体" panose="02010600030101010101" pitchFamily="2" charset="-122"/>
            </a:endParaRPr>
          </a:p>
          <a:p>
            <a:pPr marL="0" indent="0" algn="l">
              <a:lnSpc>
                <a:spcPct val="120000"/>
              </a:lnSpc>
            </a:pPr>
            <a:endParaRPr lang="zh-CN" altLang="en-US" sz="3200" b="0" u="none">
              <a:solidFill>
                <a:srgbClr val="000000"/>
              </a:solidFill>
              <a:latin typeface="宋体" panose="02010600030101010101" pitchFamily="2" charset="-122"/>
              <a:ea typeface="宋体" panose="02010600030101010101" pitchFamily="2" charset="-122"/>
              <a:cs typeface="宋体" panose="02010600030101010101" pitchFamily="2" charset="-122"/>
            </a:endParaRPr>
          </a:p>
          <a:p>
            <a:pPr marL="0" indent="0" algn="l">
              <a:lnSpc>
                <a:spcPct val="120000"/>
              </a:lnSpc>
            </a:pPr>
            <a:r>
              <a:rPr lang="en-US" altLang="zh-CN" sz="3200" b="0" u="none">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zh-CN" altLang="en-US" sz="3200" b="0" u="none">
                <a:solidFill>
                  <a:srgbClr val="000000"/>
                </a:solidFill>
                <a:latin typeface="宋体" panose="02010600030101010101" pitchFamily="2" charset="-122"/>
                <a:ea typeface="宋体" panose="02010600030101010101" pitchFamily="2" charset="-122"/>
                <a:cs typeface="宋体" panose="02010600030101010101" pitchFamily="2" charset="-122"/>
              </a:rPr>
              <a:t>假如你是外交部发言人，请结合材料，阐述我罔政府在同际社会打击索马里海盗问题上的主张。（</a:t>
            </a:r>
            <a:r>
              <a:rPr lang="en-US" altLang="zh-CN" sz="3200" b="0" u="none">
                <a:solidFill>
                  <a:srgbClr val="000000"/>
                </a:solidFill>
                <a:latin typeface="宋体" panose="02010600030101010101" pitchFamily="2" charset="-122"/>
                <a:ea typeface="宋体" panose="02010600030101010101" pitchFamily="2" charset="-122"/>
                <a:cs typeface="宋体" panose="02010600030101010101" pitchFamily="2" charset="-122"/>
              </a:rPr>
              <a:t>8</a:t>
            </a:r>
            <a:r>
              <a:rPr lang="zh-CN" altLang="en-US" sz="3200" b="0" u="none">
                <a:solidFill>
                  <a:srgbClr val="000000"/>
                </a:solidFill>
                <a:latin typeface="宋体" panose="02010600030101010101" pitchFamily="2" charset="-122"/>
                <a:ea typeface="宋体" panose="02010600030101010101" pitchFamily="2" charset="-122"/>
                <a:cs typeface="宋体" panose="02010600030101010101" pitchFamily="2" charset="-122"/>
              </a:rPr>
              <a:t>分） </a:t>
            </a:r>
            <a:endParaRPr lang="zh-CN" altLang="en-US" sz="320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08330" y="594995"/>
            <a:ext cx="11570970" cy="5943600"/>
          </a:xfrm>
          <a:prstGeom prst="rect">
            <a:avLst/>
          </a:prstGeom>
          <a:noFill/>
        </p:spPr>
        <p:txBody>
          <a:bodyPr wrap="square" rtlCol="0" anchor="t">
            <a:spAutoFit/>
          </a:bodyPr>
          <a:p>
            <a:pPr marL="0" indent="0" algn="l"/>
            <a:r>
              <a:rPr lang="en-US" altLang="zh-CN" sz="3200" b="1">
                <a:solidFill>
                  <a:srgbClr val="0033CC"/>
                </a:solidFill>
                <a:latin typeface="仿宋" panose="02010609060101010101" charset="-122"/>
                <a:ea typeface="仿宋" panose="02010609060101010101" charset="-122"/>
                <a:cs typeface="仿宋_GB2312" charset="0"/>
                <a:sym typeface="+mn-ea"/>
              </a:rPr>
              <a:t>①</a:t>
            </a:r>
            <a:r>
              <a:rPr lang="zh-CN" altLang="en-US" sz="3200" b="1">
                <a:solidFill>
                  <a:srgbClr val="0033CC"/>
                </a:solidFill>
                <a:latin typeface="仿宋" panose="02010609060101010101" charset="-122"/>
                <a:ea typeface="仿宋" panose="02010609060101010101" charset="-122"/>
                <a:cs typeface="仿宋_GB2312" charset="0"/>
                <a:sym typeface="+mn-ea"/>
              </a:rPr>
              <a:t>各国应尊重联台国权威，发挥联合国特别是安理会在维护国际和平与安全方面的核心作用；</a:t>
            </a:r>
            <a:endParaRPr lang="zh-CN" altLang="en-US" sz="3200" b="1">
              <a:solidFill>
                <a:srgbClr val="0033CC"/>
              </a:solidFill>
              <a:latin typeface="仿宋" panose="02010609060101010101" charset="-122"/>
              <a:ea typeface="仿宋" panose="02010609060101010101" charset="-122"/>
              <a:cs typeface="仿宋_GB2312" charset="0"/>
              <a:sym typeface="+mn-ea"/>
            </a:endParaRPr>
          </a:p>
          <a:p>
            <a:pPr marL="0" indent="0" algn="l"/>
            <a:r>
              <a:rPr lang="en-US" altLang="zh-CN" sz="3200" b="1">
                <a:solidFill>
                  <a:srgbClr val="0033CC"/>
                </a:solidFill>
                <a:latin typeface="仿宋" panose="02010609060101010101" charset="-122"/>
                <a:ea typeface="仿宋" panose="02010609060101010101" charset="-122"/>
                <a:cs typeface="仿宋_GB2312" charset="0"/>
                <a:sym typeface="+mn-ea"/>
              </a:rPr>
              <a:t>②</a:t>
            </a:r>
            <a:r>
              <a:rPr lang="zh-CN" altLang="en-US" sz="3200" b="1">
                <a:solidFill>
                  <a:srgbClr val="0033CC"/>
                </a:solidFill>
                <a:latin typeface="仿宋" panose="02010609060101010101" charset="-122"/>
                <a:ea typeface="仿宋" panose="02010609060101010101" charset="-122"/>
                <a:cs typeface="仿宋_GB2312" charset="0"/>
                <a:sym typeface="+mn-ea"/>
              </a:rPr>
              <a:t>国际社会打击海盗的行动应严格遵守</a:t>
            </a:r>
            <a:r>
              <a:rPr lang="en-US" altLang="zh-CN" sz="3200" b="1">
                <a:solidFill>
                  <a:srgbClr val="0033CC"/>
                </a:solidFill>
                <a:latin typeface="仿宋" panose="02010609060101010101" charset="-122"/>
                <a:ea typeface="仿宋" panose="02010609060101010101" charset="-122"/>
                <a:cs typeface="仿宋_GB2312" charset="0"/>
                <a:sym typeface="+mn-ea"/>
              </a:rPr>
              <a:t>《</a:t>
            </a:r>
            <a:r>
              <a:rPr lang="zh-CN" altLang="en-US" sz="3200" b="1">
                <a:solidFill>
                  <a:srgbClr val="0033CC"/>
                </a:solidFill>
                <a:latin typeface="仿宋" panose="02010609060101010101" charset="-122"/>
                <a:ea typeface="仿宋" panose="02010609060101010101" charset="-122"/>
                <a:cs typeface="仿宋_GB2312" charset="0"/>
                <a:sym typeface="+mn-ea"/>
              </a:rPr>
              <a:t>联台国宪章</a:t>
            </a:r>
            <a:r>
              <a:rPr lang="en-US" altLang="zh-CN" sz="3200" b="1">
                <a:solidFill>
                  <a:srgbClr val="0033CC"/>
                </a:solidFill>
                <a:latin typeface="仿宋" panose="02010609060101010101" charset="-122"/>
                <a:ea typeface="仿宋" panose="02010609060101010101" charset="-122"/>
                <a:cs typeface="仿宋_GB2312" charset="0"/>
                <a:sym typeface="+mn-ea"/>
              </a:rPr>
              <a:t>》</a:t>
            </a:r>
            <a:r>
              <a:rPr lang="zh-CN" altLang="en-US" sz="3200" b="1">
                <a:solidFill>
                  <a:srgbClr val="0033CC"/>
                </a:solidFill>
                <a:latin typeface="仿宋" panose="02010609060101010101" charset="-122"/>
                <a:ea typeface="仿宋" panose="02010609060101010101" charset="-122"/>
                <a:cs typeface="仿宋_GB2312" charset="0"/>
                <a:sym typeface="+mn-ea"/>
              </a:rPr>
              <a:t>和安理会决议；</a:t>
            </a:r>
            <a:endParaRPr lang="zh-CN" altLang="en-US" sz="3200" b="1">
              <a:solidFill>
                <a:srgbClr val="0033CC"/>
              </a:solidFill>
              <a:latin typeface="仿宋" panose="02010609060101010101" charset="-122"/>
              <a:ea typeface="仿宋" panose="02010609060101010101" charset="-122"/>
              <a:cs typeface="仿宋_GB2312" charset="0"/>
              <a:sym typeface="+mn-ea"/>
            </a:endParaRPr>
          </a:p>
          <a:p>
            <a:pPr marL="0" indent="0" algn="l"/>
            <a:r>
              <a:rPr lang="en-US" altLang="zh-CN" sz="3200" b="1">
                <a:solidFill>
                  <a:srgbClr val="0033CC"/>
                </a:solidFill>
                <a:latin typeface="仿宋" panose="02010609060101010101" charset="-122"/>
                <a:ea typeface="仿宋" panose="02010609060101010101" charset="-122"/>
                <a:cs typeface="仿宋_GB2312" charset="0"/>
                <a:sym typeface="+mn-ea"/>
              </a:rPr>
              <a:t>③</a:t>
            </a:r>
            <a:r>
              <a:rPr lang="zh-CN" altLang="en-US" sz="3200" b="1">
                <a:solidFill>
                  <a:srgbClr val="0033CC"/>
                </a:solidFill>
                <a:latin typeface="仿宋" panose="02010609060101010101" charset="-122"/>
                <a:ea typeface="仿宋" panose="02010609060101010101" charset="-122"/>
                <a:cs typeface="仿宋_GB2312" charset="0"/>
                <a:sym typeface="+mn-ea"/>
              </a:rPr>
              <a:t>打由海盗符合国际社会的共同利益，中国政府支持国际社会扣击海盗的努力；</a:t>
            </a:r>
            <a:endParaRPr lang="zh-CN" altLang="en-US" sz="3200" b="1">
              <a:solidFill>
                <a:srgbClr val="0033CC"/>
              </a:solidFill>
              <a:latin typeface="仿宋" panose="02010609060101010101" charset="-122"/>
              <a:ea typeface="仿宋" panose="02010609060101010101" charset="-122"/>
              <a:cs typeface="仿宋_GB2312" charset="0"/>
              <a:sym typeface="+mn-ea"/>
            </a:endParaRPr>
          </a:p>
          <a:p>
            <a:pPr marL="0" indent="0" algn="l"/>
            <a:r>
              <a:rPr lang="en-US" altLang="zh-CN" sz="3200" b="1">
                <a:solidFill>
                  <a:srgbClr val="0033CC"/>
                </a:solidFill>
                <a:latin typeface="仿宋" panose="02010609060101010101" charset="-122"/>
                <a:ea typeface="仿宋" panose="02010609060101010101" charset="-122"/>
                <a:cs typeface="宋体" panose="02010600030101010101" pitchFamily="2" charset="-122"/>
                <a:sym typeface="+mn-ea"/>
              </a:rPr>
              <a:t>④</a:t>
            </a:r>
            <a:r>
              <a:rPr lang="zh-CN" altLang="en-US" sz="3200" b="1">
                <a:solidFill>
                  <a:srgbClr val="0033CC"/>
                </a:solidFill>
                <a:latin typeface="仿宋" panose="02010609060101010101" charset="-122"/>
                <a:ea typeface="仿宋" panose="02010609060101010101" charset="-122"/>
                <a:cs typeface="仿宋_GB2312" charset="0"/>
                <a:sym typeface="+mn-ea"/>
              </a:rPr>
              <a:t>国际社会应帮助索马里发展经济，减少战乱，消除海盗产生的社会根源。</a:t>
            </a:r>
            <a:endParaRPr lang="zh-CN" altLang="en-US" sz="3200" b="1">
              <a:solidFill>
                <a:srgbClr val="0033CC"/>
              </a:solidFill>
              <a:latin typeface="仿宋" panose="02010609060101010101" charset="-122"/>
              <a:ea typeface="仿宋" panose="02010609060101010101" charset="-122"/>
              <a:cs typeface="仿宋_GB2312" charset="0"/>
              <a:sym typeface="+mn-ea"/>
            </a:endParaRPr>
          </a:p>
          <a:p>
            <a:pPr marL="0" indent="0" algn="l"/>
            <a:r>
              <a:rPr lang="zh-CN" altLang="en-US" sz="3200">
                <a:solidFill>
                  <a:srgbClr val="0000FF"/>
                </a:solidFill>
                <a:latin typeface="仿宋_GB2312" charset="0"/>
                <a:ea typeface="仿宋_GB2312" charset="0"/>
                <a:cs typeface="仿宋_GB2312" charset="0"/>
                <a:sym typeface="+mn-ea"/>
              </a:rPr>
              <a:t>  （若答出“符合中国的国家利益”、“应避免发生人道王义危机”、“国际社会应帮助索马里加强本国能力建设”、“中国是负责任的大国”、“中国坚持独立自主的和平外交政策”等言之有理的答案，可酌情给分）</a:t>
            </a:r>
            <a:endParaRPr lang="zh-CN" altLang="en-US" sz="320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a:off x="2604" y="909514"/>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4" name="矩形 3"/>
          <p:cNvSpPr/>
          <p:nvPr/>
        </p:nvSpPr>
        <p:spPr>
          <a:xfrm>
            <a:off x="227833" y="1557586"/>
            <a:ext cx="11291298" cy="656077"/>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国际关系及其决定性因素</a:t>
            </a:r>
            <a:endParaRPr lang="zh-CN" altLang="zh-CN" sz="1050" kern="100" dirty="0">
              <a:effectLst/>
              <a:latin typeface="宋体" panose="02010600030101010101" pitchFamily="2" charset="-122"/>
              <a:cs typeface="Courier New" panose="02070309020205020404"/>
            </a:endParaRPr>
          </a:p>
        </p:txBody>
      </p:sp>
      <p:sp>
        <p:nvSpPr>
          <p:cNvPr id="10" name="矩形 9"/>
          <p:cNvSpPr/>
          <p:nvPr/>
        </p:nvSpPr>
        <p:spPr>
          <a:xfrm>
            <a:off x="-27915" y="293609"/>
            <a:ext cx="12387817" cy="553998"/>
          </a:xfrm>
          <a:prstGeom prst="rect">
            <a:avLst/>
          </a:prstGeom>
        </p:spPr>
        <p:txBody>
          <a:bodyPr>
            <a:spAutoFit/>
          </a:bodyPr>
          <a:lstStyle/>
          <a:p>
            <a:r>
              <a:rPr lang="zh-CN" altLang="en-US" sz="3000" b="1" dirty="0">
                <a:solidFill>
                  <a:srgbClr val="0000FF"/>
                </a:solidFill>
                <a:latin typeface="微软雅黑" panose="020B0503020204020204" pitchFamily="34" charset="-122"/>
                <a:ea typeface="微软雅黑" panose="020B0503020204020204" pitchFamily="34" charset="-122"/>
              </a:rPr>
              <a:t>考点三　国际关系的决定因素</a:t>
            </a:r>
            <a:endParaRPr lang="zh-CN" altLang="en-US" sz="3000" b="1" dirty="0">
              <a:solidFill>
                <a:srgbClr val="0000FF"/>
              </a:solidFill>
              <a:latin typeface="微软雅黑" panose="020B0503020204020204" pitchFamily="34" charset="-122"/>
              <a:ea typeface="微软雅黑" panose="020B0503020204020204" pitchFamily="34" charset="-122"/>
            </a:endParaRPr>
          </a:p>
        </p:txBody>
      </p:sp>
      <p:sp>
        <p:nvSpPr>
          <p:cNvPr id="14" name="矩形 13"/>
          <p:cNvSpPr/>
          <p:nvPr/>
        </p:nvSpPr>
        <p:spPr>
          <a:xfrm>
            <a:off x="-25474" y="909514"/>
            <a:ext cx="2088232" cy="668428"/>
          </a:xfrm>
          <a:prstGeom prst="rect">
            <a:avLst/>
          </a:prstGeom>
        </p:spPr>
        <p:txBody>
          <a:bodyPr wrap="square" lIns="121898" tIns="60948" rIns="121898" bIns="60948">
            <a:spAutoFit/>
          </a:bodyPr>
          <a:lstStyle/>
          <a:p>
            <a:pPr algn="ctr" defTabSz="-635">
              <a:lnSpc>
                <a:spcPct val="150000"/>
              </a:lnSpc>
              <a:spcAft>
                <a:spcPts val="0"/>
              </a:spcAft>
              <a:tabLst>
                <a:tab pos="1890395" algn="l"/>
              </a:tabLst>
            </a:pPr>
            <a:r>
              <a:rPr lang="zh-CN" altLang="en-US" sz="2800" b="1" dirty="0" smtClean="0">
                <a:solidFill>
                  <a:schemeClr val="bg1"/>
                </a:solidFill>
                <a:latin typeface="黑体" panose="02010609060101010101" pitchFamily="49" charset="-122"/>
                <a:ea typeface="黑体" panose="02010609060101010101" pitchFamily="49" charset="-122"/>
              </a:rPr>
              <a:t>考点梳理</a:t>
            </a:r>
            <a:endParaRPr lang="zh-CN" altLang="zh-CN" sz="2800" kern="100" dirty="0">
              <a:solidFill>
                <a:schemeClr val="bg1"/>
              </a:solidFill>
              <a:effectLst/>
              <a:latin typeface="宋体" panose="02010600030101010101" pitchFamily="2" charset="-122"/>
              <a:cs typeface="Courier New" panose="02070309020205020404"/>
            </a:endParaRPr>
          </a:p>
        </p:txBody>
      </p:sp>
      <p:graphicFrame>
        <p:nvGraphicFramePr>
          <p:cNvPr id="5" name="表格 4"/>
          <p:cNvGraphicFramePr>
            <a:graphicFrameLocks noGrp="1"/>
          </p:cNvGraphicFramePr>
          <p:nvPr/>
        </p:nvGraphicFramePr>
        <p:xfrm>
          <a:off x="406574" y="2421682"/>
          <a:ext cx="11305256" cy="3672408"/>
        </p:xfrm>
        <a:graphic>
          <a:graphicData uri="http://schemas.openxmlformats.org/drawingml/2006/table">
            <a:tbl>
              <a:tblPr/>
              <a:tblGrid>
                <a:gridCol w="1897331"/>
                <a:gridCol w="9407925"/>
              </a:tblGrid>
              <a:tr h="1740282">
                <a:tc>
                  <a:txBody>
                    <a:bodyPr/>
                    <a:lstStyle/>
                    <a:p>
                      <a:pPr algn="ctr">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含义</a:t>
                      </a:r>
                      <a:endParaRPr lang="zh-CN" sz="2800" kern="100" dirty="0">
                        <a:effectLst/>
                        <a:latin typeface="宋体" panose="02010600030101010101" pitchFamily="2" charset="-122"/>
                        <a:cs typeface="Courier New" panose="02070309020205020404"/>
                      </a:endParaRPr>
                    </a:p>
                  </a:txBody>
                  <a:tcPr marL="60637" marR="606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国际关系是国家之间、国际组织之间以及国家与国际组织之间的关系。其中，最主要的是国家与国家之间的关系</a:t>
                      </a:r>
                      <a:endParaRPr lang="zh-CN" sz="2800" kern="100">
                        <a:effectLst/>
                        <a:latin typeface="宋体" panose="02010600030101010101" pitchFamily="2" charset="-122"/>
                        <a:cs typeface="Courier New" panose="02070309020205020404"/>
                      </a:endParaRPr>
                    </a:p>
                  </a:txBody>
                  <a:tcPr marL="60637" marR="606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71330">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实质</a:t>
                      </a:r>
                      <a:endParaRPr lang="zh-CN" sz="2800" kern="100">
                        <a:effectLst/>
                        <a:latin typeface="宋体" panose="02010600030101010101" pitchFamily="2" charset="-122"/>
                        <a:cs typeface="Courier New" panose="02070309020205020404"/>
                      </a:endParaRPr>
                    </a:p>
                  </a:txBody>
                  <a:tcPr marL="60637" marR="606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是一种利益关系</a:t>
                      </a:r>
                      <a:endParaRPr lang="zh-CN" sz="2800" kern="100">
                        <a:effectLst/>
                        <a:latin typeface="宋体" panose="02010600030101010101" pitchFamily="2" charset="-122"/>
                        <a:cs typeface="Courier New" panose="02070309020205020404"/>
                      </a:endParaRPr>
                    </a:p>
                  </a:txBody>
                  <a:tcPr marL="60637" marR="606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60796">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内容</a:t>
                      </a:r>
                      <a:endParaRPr lang="zh-CN" sz="2800" kern="100">
                        <a:effectLst/>
                        <a:latin typeface="宋体" panose="02010600030101010101" pitchFamily="2" charset="-122"/>
                        <a:cs typeface="Courier New" panose="02070309020205020404"/>
                      </a:endParaRPr>
                    </a:p>
                  </a:txBody>
                  <a:tcPr marL="60637" marR="606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多方面的，有政治、经济、文化、军事关系等</a:t>
                      </a:r>
                      <a:endParaRPr lang="zh-CN" sz="2800" kern="100" dirty="0">
                        <a:effectLst/>
                        <a:latin typeface="宋体" panose="02010600030101010101" pitchFamily="2" charset="-122"/>
                        <a:cs typeface="Courier New" panose="02070309020205020404"/>
                      </a:endParaRPr>
                    </a:p>
                  </a:txBody>
                  <a:tcPr marL="60637" marR="606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对角圆角矩形 7"/>
          <p:cNvSpPr/>
          <p:nvPr/>
        </p:nvSpPr>
        <p:spPr>
          <a:xfrm>
            <a:off x="10271670" y="562645"/>
            <a:ext cx="1514726"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anose="020B0503020204020204" pitchFamily="34" charset="-122"/>
                <a:ea typeface="微软雅黑" panose="020B0503020204020204" pitchFamily="34" charset="-122"/>
              </a:rPr>
              <a:t>考点梳理</a:t>
            </a:r>
            <a:endParaRPr lang="zh-CN" altLang="en-US"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910630" y="1485578"/>
          <a:ext cx="10225136" cy="3816424"/>
        </p:xfrm>
        <a:graphic>
          <a:graphicData uri="http://schemas.openxmlformats.org/drawingml/2006/table">
            <a:tbl>
              <a:tblPr/>
              <a:tblGrid>
                <a:gridCol w="1800652"/>
                <a:gridCol w="8424484"/>
              </a:tblGrid>
              <a:tr h="848094">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形式</a:t>
                      </a:r>
                      <a:endParaRPr lang="zh-CN" sz="2800" kern="100">
                        <a:effectLst/>
                        <a:latin typeface="宋体" panose="02010600030101010101" pitchFamily="2" charset="-122"/>
                        <a:cs typeface="Courier New" panose="02070309020205020404"/>
                      </a:endParaRPr>
                    </a:p>
                  </a:txBody>
                  <a:tcPr marL="53899" marR="538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复杂多样的，竞争、合作与冲突是其基本形式</a:t>
                      </a:r>
                      <a:endParaRPr lang="zh-CN" sz="2800" kern="100">
                        <a:effectLst/>
                        <a:latin typeface="宋体" panose="02010600030101010101" pitchFamily="2" charset="-122"/>
                        <a:cs typeface="Courier New" panose="02070309020205020404"/>
                      </a:endParaRPr>
                    </a:p>
                  </a:txBody>
                  <a:tcPr marL="53899" marR="538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68330">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决定</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因素</a:t>
                      </a:r>
                      <a:endParaRPr lang="zh-CN" sz="2800" kern="100">
                        <a:effectLst/>
                        <a:latin typeface="宋体" panose="02010600030101010101" pitchFamily="2" charset="-122"/>
                        <a:cs typeface="Courier New" panose="02070309020205020404"/>
                      </a:endParaRPr>
                    </a:p>
                  </a:txBody>
                  <a:tcPr marL="53899" marR="538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国家利益是国际关系的决定性因素。维护国家利益是主权国家对外活动的出发点和落脚点。国家间的共同利益是国家合作的基础，而利益对立则是引起国家冲突的根源</a:t>
                      </a:r>
                      <a:endParaRPr lang="zh-CN" sz="2800" kern="100" dirty="0">
                        <a:effectLst/>
                        <a:latin typeface="宋体" panose="02010600030101010101" pitchFamily="2" charset="-122"/>
                        <a:cs typeface="Courier New" panose="02070309020205020404"/>
                      </a:endParaRPr>
                    </a:p>
                  </a:txBody>
                  <a:tcPr marL="53899" marR="538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971297" y="960686"/>
            <a:ext cx="10020453" cy="3887731"/>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维护我国的国家利益</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我国国家利益的主要内容包括：国家主权，国家安全，领土完整，国家统一，我国宪法确立的国家政治制度和社会大局稳定，经济社会可持续发展的基本保障。</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我国在维护自身利益的同时，兼顾他国合理关切，在谋求本国发展中促进各国共同发展。</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18542" y="1413570"/>
            <a:ext cx="10020453" cy="656846"/>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在</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国家利益</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问题上存在的一些认识误区</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0" y="685660"/>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5474" y="529118"/>
            <a:ext cx="2088232" cy="668428"/>
          </a:xfrm>
          <a:prstGeom prst="rect">
            <a:avLst/>
          </a:prstGeom>
        </p:spPr>
        <p:txBody>
          <a:bodyPr wrap="square" lIns="121898" tIns="60948" rIns="121898" bIns="60948">
            <a:spAutoFit/>
          </a:bodyPr>
          <a:lstStyle/>
          <a:p>
            <a:pPr algn="ctr" defTabSz="-635">
              <a:lnSpc>
                <a:spcPct val="150000"/>
              </a:lnSpc>
              <a:spcAft>
                <a:spcPts val="0"/>
              </a:spcAft>
              <a:tabLst>
                <a:tab pos="1890395" algn="l"/>
              </a:tabLst>
            </a:pPr>
            <a:r>
              <a:rPr lang="zh-CN" altLang="en-US" sz="2800" b="1" kern="100" dirty="0" smtClean="0">
                <a:solidFill>
                  <a:schemeClr val="bg1"/>
                </a:solidFill>
                <a:effectLst/>
                <a:latin typeface="宋体" panose="02010600030101010101" pitchFamily="2" charset="-122"/>
                <a:cs typeface="Courier New" panose="02070309020205020404"/>
              </a:rPr>
              <a:t>拓展深化</a:t>
            </a:r>
            <a:endParaRPr lang="zh-CN" altLang="zh-CN" sz="2800" b="1" kern="100" dirty="0">
              <a:solidFill>
                <a:schemeClr val="bg1"/>
              </a:solidFill>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406574" y="2349674"/>
          <a:ext cx="11521280" cy="3672408"/>
        </p:xfrm>
        <a:graphic>
          <a:graphicData uri="http://schemas.openxmlformats.org/drawingml/2006/table">
            <a:tbl>
              <a:tblPr/>
              <a:tblGrid>
                <a:gridCol w="5976664"/>
                <a:gridCol w="5544616"/>
              </a:tblGrid>
              <a:tr h="562372">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误区</a:t>
                      </a:r>
                      <a:endParaRPr lang="zh-CN" sz="2800" kern="100">
                        <a:effectLst/>
                        <a:latin typeface="宋体" panose="02010600030101010101" pitchFamily="2" charset="-122"/>
                        <a:cs typeface="Courier New" panose="02070309020205020404"/>
                      </a:endParaRPr>
                    </a:p>
                  </a:txBody>
                  <a:tcPr marL="60637" marR="606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更正</a:t>
                      </a:r>
                      <a:endParaRPr lang="zh-CN" sz="2800" kern="100">
                        <a:effectLst/>
                        <a:latin typeface="宋体" panose="02010600030101010101" pitchFamily="2" charset="-122"/>
                        <a:cs typeface="Courier New" panose="02070309020205020404"/>
                      </a:endParaRPr>
                    </a:p>
                  </a:txBody>
                  <a:tcPr marL="60637" marR="606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24745">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国家利益是影响国际关系的唯一因素</a:t>
                      </a:r>
                      <a:endParaRPr lang="zh-CN" sz="2800" kern="100">
                        <a:effectLst/>
                        <a:latin typeface="宋体" panose="02010600030101010101" pitchFamily="2" charset="-122"/>
                        <a:cs typeface="Courier New" panose="02070309020205020404"/>
                      </a:endParaRPr>
                    </a:p>
                  </a:txBody>
                  <a:tcPr marL="60637" marR="606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国家利益是国际关系的决定性因素</a:t>
                      </a:r>
                      <a:endParaRPr lang="zh-CN" sz="2800" kern="100">
                        <a:effectLst/>
                        <a:latin typeface="宋体" panose="02010600030101010101" pitchFamily="2" charset="-122"/>
                        <a:cs typeface="Courier New" panose="02070309020205020404"/>
                      </a:endParaRPr>
                    </a:p>
                  </a:txBody>
                  <a:tcPr marL="60637" marR="606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7583">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共同利益是一国对外活动的出发点和落脚点</a:t>
                      </a:r>
                      <a:endParaRPr lang="zh-CN" sz="2800" kern="100" dirty="0">
                        <a:effectLst/>
                        <a:latin typeface="宋体" panose="02010600030101010101" pitchFamily="2" charset="-122"/>
                        <a:cs typeface="Courier New" panose="02070309020205020404"/>
                      </a:endParaRPr>
                    </a:p>
                  </a:txBody>
                  <a:tcPr marL="60637" marR="606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维护</a:t>
                      </a:r>
                      <a:r>
                        <a:rPr lang="en-US" sz="2800" kern="100" dirty="0">
                          <a:effectLst/>
                          <a:latin typeface="Times New Roman" panose="02020603050405020304"/>
                          <a:ea typeface="华文细黑" panose="02010600040101010101" charset="-122"/>
                          <a:cs typeface="Courier New" panose="02070309020205020404"/>
                        </a:rPr>
                        <a:t>(</a:t>
                      </a:r>
                      <a:r>
                        <a:rPr lang="zh-CN" sz="2800" kern="100" dirty="0">
                          <a:effectLst/>
                          <a:latin typeface="Times New Roman" panose="02020603050405020304"/>
                          <a:ea typeface="华文细黑" panose="02010600040101010101" charset="-122"/>
                          <a:cs typeface="Times New Roman" panose="02020603050405020304"/>
                        </a:rPr>
                        <a:t>本国</a:t>
                      </a:r>
                      <a:r>
                        <a:rPr lang="en-US" sz="2800" kern="100" dirty="0">
                          <a:effectLst/>
                          <a:latin typeface="Times New Roman" panose="02020603050405020304"/>
                          <a:ea typeface="华文细黑" panose="02010600040101010101" charset="-122"/>
                          <a:cs typeface="Courier New" panose="02070309020205020404"/>
                        </a:rPr>
                        <a:t>)</a:t>
                      </a:r>
                      <a:r>
                        <a:rPr lang="zh-CN" sz="2800" kern="100" dirty="0">
                          <a:effectLst/>
                          <a:latin typeface="Times New Roman" panose="02020603050405020304"/>
                          <a:ea typeface="华文细黑" panose="02010600040101010101" charset="-122"/>
                          <a:cs typeface="Times New Roman" panose="02020603050405020304"/>
                        </a:rPr>
                        <a:t>国家利益是一国对外活动的出发点和落脚点</a:t>
                      </a:r>
                      <a:endParaRPr lang="zh-CN" sz="2800" kern="100" dirty="0">
                        <a:effectLst/>
                        <a:latin typeface="宋体" panose="02010600030101010101" pitchFamily="2" charset="-122"/>
                        <a:cs typeface="Courier New" panose="02070309020205020404"/>
                      </a:endParaRPr>
                    </a:p>
                  </a:txBody>
                  <a:tcPr marL="60637" marR="6063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334566" y="477466"/>
          <a:ext cx="11521280" cy="5137570"/>
        </p:xfrm>
        <a:graphic>
          <a:graphicData uri="http://schemas.openxmlformats.org/drawingml/2006/table">
            <a:tbl>
              <a:tblPr/>
              <a:tblGrid>
                <a:gridCol w="5760640"/>
                <a:gridCol w="5760640"/>
              </a:tblGrid>
              <a:tr h="1440160">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世界各国的国家利益是相同的</a:t>
                      </a:r>
                      <a:r>
                        <a:rPr lang="en-US" sz="2800" kern="100" dirty="0">
                          <a:effectLst/>
                          <a:latin typeface="Times New Roman" panose="02020603050405020304"/>
                          <a:ea typeface="华文细黑" panose="02010600040101010101" charset="-122"/>
                          <a:cs typeface="Courier New" panose="02070309020205020404"/>
                        </a:rPr>
                        <a:t>(</a:t>
                      </a:r>
                      <a:r>
                        <a:rPr lang="zh-CN" sz="2800" kern="100" dirty="0">
                          <a:effectLst/>
                          <a:latin typeface="Times New Roman" panose="02020603050405020304"/>
                          <a:ea typeface="华文细黑" panose="02010600040101010101" charset="-122"/>
                          <a:cs typeface="Times New Roman" panose="02020603050405020304"/>
                        </a:rPr>
                        <a:t>根本利益是一致的</a:t>
                      </a:r>
                      <a:r>
                        <a:rPr lang="en-US" sz="2800" kern="100" dirty="0">
                          <a:effectLst/>
                          <a:latin typeface="Times New Roman" panose="02020603050405020304"/>
                          <a:ea typeface="华文细黑" panose="02010600040101010101" charset="-122"/>
                          <a:cs typeface="Courier New" panose="02070309020205020404"/>
                        </a:rPr>
                        <a:t>)</a:t>
                      </a:r>
                      <a:endParaRPr lang="zh-CN" sz="2800" kern="100" dirty="0">
                        <a:effectLst/>
                        <a:latin typeface="宋体" panose="02010600030101010101" pitchFamily="2" charset="-122"/>
                        <a:cs typeface="Courier New" panose="02070309020205020404"/>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国家不同，国家利益也就不同</a:t>
                      </a:r>
                      <a:endParaRPr lang="zh-CN" sz="2800" kern="100">
                        <a:effectLst/>
                        <a:latin typeface="宋体" panose="02010600030101010101" pitchFamily="2" charset="-122"/>
                        <a:cs typeface="Courier New" panose="02070309020205020404"/>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41226">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国家间如果存在利益对立就不能实现合作；国家间存在共同利益就不会出现冲突</a:t>
                      </a:r>
                      <a:endParaRPr lang="zh-CN" sz="2800" kern="100" dirty="0">
                        <a:effectLst/>
                        <a:latin typeface="宋体" panose="02010600030101010101" pitchFamily="2" charset="-122"/>
                        <a:cs typeface="Courier New" panose="02070309020205020404"/>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任何国家间都既存在共同利益，也存在利益差别，因此国家间经常会同时存在合作与冲突</a:t>
                      </a:r>
                      <a:endParaRPr lang="zh-CN" sz="2800" kern="100" dirty="0">
                        <a:effectLst/>
                        <a:latin typeface="宋体" panose="02010600030101010101" pitchFamily="2" charset="-122"/>
                        <a:cs typeface="Courier New" panose="02070309020205020404"/>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56184">
                <a:tc>
                  <a:txBody>
                    <a:bodyPr/>
                    <a:lstStyle/>
                    <a:p>
                      <a:pPr algn="l">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为了维护本国国家利益可以牺牲其他国家的利益</a:t>
                      </a:r>
                      <a:endParaRPr lang="zh-CN" sz="2800" kern="100">
                        <a:effectLst/>
                        <a:latin typeface="宋体" panose="02010600030101010101" pitchFamily="2" charset="-122"/>
                        <a:cs typeface="Courier New" panose="02070309020205020404"/>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任何国家都不应以维护本国国家利益为理由，损害其他国家的利益</a:t>
                      </a:r>
                      <a:endParaRPr lang="zh-CN" sz="2800" kern="100" dirty="0">
                        <a:effectLst/>
                        <a:latin typeface="宋体" panose="02010600030101010101" pitchFamily="2" charset="-122"/>
                        <a:cs typeface="Courier New" panose="02070309020205020404"/>
                      </a:endParaRPr>
                    </a:p>
                  </a:txBody>
                  <a:tcPr marL="32340" marR="323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0550" y="261442"/>
            <a:ext cx="11633436" cy="656846"/>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全面理解维护我国的国家利益</a:t>
            </a:r>
            <a:endParaRPr lang="zh-CN" altLang="zh-CN" sz="1050" kern="100" dirty="0">
              <a:effectLst/>
              <a:latin typeface="宋体" panose="02010600030101010101" pitchFamily="2" charset="-122"/>
              <a:cs typeface="Courier New" panose="02070309020205020404"/>
            </a:endParaRPr>
          </a:p>
        </p:txBody>
      </p:sp>
      <p:sp>
        <p:nvSpPr>
          <p:cNvPr id="12" name="Rectangle 7"/>
          <p:cNvSpPr>
            <a:spLocks noChangeArrowheads="1"/>
          </p:cNvSpPr>
          <p:nvPr/>
        </p:nvSpPr>
        <p:spPr bwMode="auto">
          <a:xfrm>
            <a:off x="-25474" y="1888998"/>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graphicFrame>
        <p:nvGraphicFramePr>
          <p:cNvPr id="5" name="表格 4"/>
          <p:cNvGraphicFramePr>
            <a:graphicFrameLocks noGrp="1"/>
          </p:cNvGraphicFramePr>
          <p:nvPr/>
        </p:nvGraphicFramePr>
        <p:xfrm>
          <a:off x="406574" y="1341562"/>
          <a:ext cx="11417412" cy="3917060"/>
        </p:xfrm>
        <a:graphic>
          <a:graphicData uri="http://schemas.openxmlformats.org/drawingml/2006/table">
            <a:tbl>
              <a:tblPr/>
              <a:tblGrid>
                <a:gridCol w="2194432"/>
                <a:gridCol w="9222980"/>
              </a:tblGrid>
              <a:tr h="3917060">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为什么维护</a:t>
                      </a:r>
                      <a:endParaRPr lang="zh-CN" sz="2800" kern="100">
                        <a:effectLst/>
                        <a:latin typeface="宋体" panose="02010600030101010101" pitchFamily="2" charset="-122"/>
                        <a:cs typeface="Courier New" panose="02070309020205020404"/>
                      </a:endParaRPr>
                    </a:p>
                  </a:txBody>
                  <a:tcPr marL="53899" marR="538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cs typeface="宋体" panose="02010600030101010101" pitchFamily="2" charset="-122"/>
                        </a:rPr>
                        <a:t>①</a:t>
                      </a:r>
                      <a:r>
                        <a:rPr lang="zh-CN" sz="2800" kern="100" dirty="0">
                          <a:effectLst/>
                          <a:latin typeface="Times New Roman" panose="02020603050405020304"/>
                          <a:ea typeface="华文细黑" panose="02010600040101010101" charset="-122"/>
                          <a:cs typeface="Times New Roman" panose="02020603050405020304"/>
                        </a:rPr>
                        <a:t>维护国家利益是主权国家对外活动的出发点和落脚点，是国际关系的决定性因素</a:t>
                      </a:r>
                      <a:endParaRPr lang="zh-CN" sz="2800" kern="100" dirty="0">
                        <a:effectLst/>
                        <a:latin typeface="宋体" panose="02010600030101010101" pitchFamily="2" charset="-122"/>
                        <a:cs typeface="Courier New" panose="02070309020205020404"/>
                      </a:endParaRPr>
                    </a:p>
                    <a:p>
                      <a:pPr algn="l">
                        <a:lnSpc>
                          <a:spcPct val="150000"/>
                        </a:lnSpc>
                        <a:spcAft>
                          <a:spcPts val="0"/>
                        </a:spcAft>
                      </a:pPr>
                      <a:r>
                        <a:rPr lang="zh-CN" sz="2800" kern="100" dirty="0">
                          <a:effectLst/>
                          <a:latin typeface="Times New Roman" panose="02020603050405020304"/>
                          <a:cs typeface="宋体" panose="02010600030101010101" pitchFamily="2" charset="-122"/>
                        </a:rPr>
                        <a:t>②</a:t>
                      </a:r>
                      <a:r>
                        <a:rPr lang="zh-CN" sz="2800" kern="100" dirty="0">
                          <a:effectLst/>
                          <a:latin typeface="Times New Roman" panose="02020603050405020304"/>
                          <a:ea typeface="华文细黑" panose="02010600040101010101" charset="-122"/>
                          <a:cs typeface="Times New Roman" panose="02020603050405020304"/>
                        </a:rPr>
                        <a:t>我国是人民当家作主的社会主义国家，国家利益与人民的根本利益相一致。维护我国的国家利益就是维护广大人民的根本利益，是完全正当的、正义的</a:t>
                      </a:r>
                      <a:endParaRPr lang="zh-CN" sz="2800" kern="100" dirty="0">
                        <a:effectLst/>
                        <a:latin typeface="宋体" panose="02010600030101010101" pitchFamily="2" charset="-122"/>
                        <a:cs typeface="Courier New" panose="02070309020205020404"/>
                      </a:endParaRPr>
                    </a:p>
                  </a:txBody>
                  <a:tcPr marL="53899" marR="5389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7"/>
          <p:cNvSpPr>
            <a:spLocks noChangeArrowheads="1"/>
          </p:cNvSpPr>
          <p:nvPr/>
        </p:nvSpPr>
        <p:spPr bwMode="auto">
          <a:xfrm>
            <a:off x="-25474" y="1529038"/>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graphicFrame>
        <p:nvGraphicFramePr>
          <p:cNvPr id="3" name="表格 2"/>
          <p:cNvGraphicFramePr>
            <a:graphicFrameLocks noGrp="1"/>
          </p:cNvGraphicFramePr>
          <p:nvPr/>
        </p:nvGraphicFramePr>
        <p:xfrm>
          <a:off x="622598" y="405458"/>
          <a:ext cx="10945216" cy="5760720"/>
        </p:xfrm>
        <a:graphic>
          <a:graphicData uri="http://schemas.openxmlformats.org/drawingml/2006/table">
            <a:tbl>
              <a:tblPr/>
              <a:tblGrid>
                <a:gridCol w="936104"/>
                <a:gridCol w="10009112"/>
              </a:tblGrid>
              <a:tr h="3312368">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怎样维护</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cs typeface="宋体" panose="02010600030101010101" pitchFamily="2" charset="-122"/>
                        </a:rPr>
                        <a:t>①</a:t>
                      </a:r>
                      <a:r>
                        <a:rPr lang="zh-CN" sz="2800" kern="100" dirty="0">
                          <a:effectLst/>
                          <a:latin typeface="Times New Roman" panose="02020603050405020304"/>
                          <a:ea typeface="华文细黑" panose="02010600040101010101" charset="-122"/>
                          <a:cs typeface="Times New Roman" panose="02020603050405020304"/>
                        </a:rPr>
                        <a:t>在当代国际社会中，中国要坚定地维护自己的国家利益。要始终把国家的主权和安全放在第一位，抵制外国干涉我国的内政；要增强我国的综合国力；要坚持独立自主的和平外交政策；坚持中国特色社会主义道路；遵循《联合国宪章》的宗旨和原则；坚持和平共处五项原则</a:t>
                      </a:r>
                      <a:endParaRPr lang="zh-CN" sz="2800" kern="100" dirty="0">
                        <a:effectLst/>
                        <a:latin typeface="宋体" panose="02010600030101010101" pitchFamily="2" charset="-122"/>
                        <a:cs typeface="Courier New" panose="02070309020205020404"/>
                      </a:endParaRPr>
                    </a:p>
                    <a:p>
                      <a:pPr algn="l">
                        <a:lnSpc>
                          <a:spcPct val="150000"/>
                        </a:lnSpc>
                        <a:spcAft>
                          <a:spcPts val="0"/>
                        </a:spcAft>
                      </a:pPr>
                      <a:r>
                        <a:rPr lang="zh-CN" sz="2800" kern="100" dirty="0">
                          <a:effectLst/>
                          <a:latin typeface="Times New Roman" panose="02020603050405020304"/>
                          <a:cs typeface="宋体" panose="02010600030101010101" pitchFamily="2" charset="-122"/>
                        </a:rPr>
                        <a:t>②</a:t>
                      </a:r>
                      <a:r>
                        <a:rPr lang="zh-CN" sz="2800" kern="100" dirty="0">
                          <a:effectLst/>
                          <a:latin typeface="Times New Roman" panose="02020603050405020304"/>
                          <a:ea typeface="华文细黑" panose="02010600040101010101" charset="-122"/>
                          <a:cs typeface="Times New Roman" panose="02020603050405020304"/>
                        </a:rPr>
                        <a:t>我国在维护自身利益的同时，兼顾他国合理关切，在谋求本国发展中促进各国共同发展</a:t>
                      </a:r>
                      <a:endParaRPr lang="zh-CN" sz="2800" kern="100" dirty="0">
                        <a:effectLst/>
                        <a:latin typeface="宋体" panose="02010600030101010101" pitchFamily="2" charset="-122"/>
                        <a:cs typeface="Courier New" panose="02070309020205020404"/>
                      </a:endParaRPr>
                    </a:p>
                    <a:p>
                      <a:pPr algn="l">
                        <a:lnSpc>
                          <a:spcPct val="150000"/>
                        </a:lnSpc>
                        <a:spcAft>
                          <a:spcPts val="0"/>
                        </a:spcAft>
                      </a:pPr>
                      <a:r>
                        <a:rPr lang="zh-CN" sz="2800" kern="100" dirty="0">
                          <a:effectLst/>
                          <a:latin typeface="Times New Roman" panose="02020603050405020304"/>
                          <a:cs typeface="宋体" panose="02010600030101010101" pitchFamily="2" charset="-122"/>
                        </a:rPr>
                        <a:t>③</a:t>
                      </a:r>
                      <a:r>
                        <a:rPr lang="zh-CN" sz="2800" kern="100" dirty="0">
                          <a:effectLst/>
                          <a:latin typeface="Times New Roman" panose="02020603050405020304"/>
                          <a:ea typeface="华文细黑" panose="02010600040101010101" charset="-122"/>
                          <a:cs typeface="Times New Roman" panose="02020603050405020304"/>
                        </a:rPr>
                        <a:t>从公民角度看，要自觉履行维护国家安全、荣誉和利益的政治义务，同损害国家利益的现象作斗争</a:t>
                      </a:r>
                      <a:endParaRPr lang="zh-CN" sz="2800" kern="100" dirty="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417984"/>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5474" y="261442"/>
            <a:ext cx="2088232" cy="668428"/>
          </a:xfrm>
          <a:prstGeom prst="rect">
            <a:avLst/>
          </a:prstGeom>
        </p:spPr>
        <p:txBody>
          <a:bodyPr wrap="square" lIns="121898" tIns="60948" rIns="121898" bIns="60948">
            <a:spAutoFit/>
          </a:bodyPr>
          <a:lstStyle/>
          <a:p>
            <a:pPr algn="ctr" defTabSz="-635">
              <a:lnSpc>
                <a:spcPct val="150000"/>
              </a:lnSpc>
              <a:spcAft>
                <a:spcPts val="0"/>
              </a:spcAft>
              <a:tabLst>
                <a:tab pos="1890395" algn="l"/>
              </a:tabLst>
            </a:pPr>
            <a:r>
              <a:rPr lang="zh-CN" altLang="en-US" sz="2800" b="1" kern="100" dirty="0" smtClean="0">
                <a:solidFill>
                  <a:schemeClr val="bg1"/>
                </a:solidFill>
                <a:latin typeface="宋体" panose="02010600030101010101" pitchFamily="2" charset="-122"/>
                <a:cs typeface="Courier New" panose="02070309020205020404"/>
              </a:rPr>
              <a:t>命题探究</a:t>
            </a:r>
            <a:endParaRPr lang="zh-CN" altLang="en-US" sz="2800" b="1" kern="100" dirty="0">
              <a:solidFill>
                <a:schemeClr val="bg1"/>
              </a:solidFill>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478579" y="1341562"/>
          <a:ext cx="11305258" cy="5058332"/>
        </p:xfrm>
        <a:graphic>
          <a:graphicData uri="http://schemas.openxmlformats.org/drawingml/2006/table">
            <a:tbl>
              <a:tblPr/>
              <a:tblGrid>
                <a:gridCol w="5652629"/>
                <a:gridCol w="5652629"/>
              </a:tblGrid>
              <a:tr h="936104">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考情速查</a:t>
                      </a:r>
                      <a:endParaRPr lang="zh-CN" sz="2800" kern="100">
                        <a:effectLst/>
                        <a:latin typeface="宋体" panose="02010600030101010101" pitchFamily="2" charset="-122"/>
                        <a:cs typeface="Courier New" panose="02070309020205020404"/>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命题揭秘</a:t>
                      </a:r>
                      <a:endParaRPr lang="zh-CN" sz="2800" kern="100">
                        <a:effectLst/>
                        <a:latin typeface="宋体" panose="02010600030101010101" pitchFamily="2" charset="-122"/>
                        <a:cs typeface="Courier New" panose="02070309020205020404"/>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22228">
                <a:tc>
                  <a:txBody>
                    <a:bodyPr/>
                    <a:lstStyle/>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2015·</a:t>
                      </a:r>
                      <a:r>
                        <a:rPr lang="zh-CN" sz="2800" kern="100">
                          <a:effectLst/>
                          <a:latin typeface="Times New Roman" panose="02020603050405020304"/>
                          <a:ea typeface="华文细黑" panose="02010600040101010101" charset="-122"/>
                          <a:cs typeface="Times New Roman" panose="02020603050405020304"/>
                        </a:rPr>
                        <a:t>安徽高考，</a:t>
                      </a:r>
                      <a:r>
                        <a:rPr lang="en-US" sz="2800" kern="100">
                          <a:effectLst/>
                          <a:latin typeface="Times New Roman" panose="02020603050405020304"/>
                          <a:ea typeface="华文细黑" panose="02010600040101010101" charset="-122"/>
                          <a:cs typeface="Courier New" panose="02070309020205020404"/>
                        </a:rPr>
                        <a:t>6</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2014·</a:t>
                      </a:r>
                      <a:r>
                        <a:rPr lang="zh-CN" sz="2800" kern="100">
                          <a:effectLst/>
                          <a:latin typeface="Times New Roman" panose="02020603050405020304"/>
                          <a:ea typeface="华文细黑" panose="02010600040101010101" charset="-122"/>
                          <a:cs typeface="Times New Roman" panose="02020603050405020304"/>
                        </a:rPr>
                        <a:t>广东高考，</a:t>
                      </a:r>
                      <a:r>
                        <a:rPr lang="en-US" sz="2800" kern="100">
                          <a:effectLst/>
                          <a:latin typeface="Times New Roman" panose="02020603050405020304"/>
                          <a:ea typeface="华文细黑" panose="02010600040101010101" charset="-122"/>
                          <a:cs typeface="Courier New" panose="02070309020205020404"/>
                        </a:rPr>
                        <a:t>28</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2014·</a:t>
                      </a:r>
                      <a:r>
                        <a:rPr lang="zh-CN" sz="2800" kern="100">
                          <a:effectLst/>
                          <a:latin typeface="Times New Roman" panose="02020603050405020304"/>
                          <a:ea typeface="华文细黑" panose="02010600040101010101" charset="-122"/>
                          <a:cs typeface="Times New Roman" panose="02020603050405020304"/>
                        </a:rPr>
                        <a:t>天津高考，</a:t>
                      </a:r>
                      <a:r>
                        <a:rPr lang="en-US" sz="2800" kern="100">
                          <a:effectLst/>
                          <a:latin typeface="Times New Roman" panose="02020603050405020304"/>
                          <a:ea typeface="华文细黑" panose="02010600040101010101" charset="-122"/>
                          <a:cs typeface="Courier New" panose="02070309020205020404"/>
                        </a:rPr>
                        <a:t>9</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2013·</a:t>
                      </a:r>
                      <a:r>
                        <a:rPr lang="zh-CN" sz="2800" kern="100">
                          <a:effectLst/>
                          <a:latin typeface="Times New Roman" panose="02020603050405020304"/>
                          <a:ea typeface="华文细黑" panose="02010600040101010101" charset="-122"/>
                          <a:cs typeface="Times New Roman" panose="02020603050405020304"/>
                        </a:rPr>
                        <a:t>福建高考，</a:t>
                      </a:r>
                      <a:r>
                        <a:rPr lang="en-US" sz="2800" kern="100">
                          <a:effectLst/>
                          <a:latin typeface="Times New Roman" panose="02020603050405020304"/>
                          <a:ea typeface="华文细黑" panose="02010600040101010101" charset="-122"/>
                          <a:cs typeface="Courier New" panose="02070309020205020404"/>
                        </a:rPr>
                        <a:t>27</a:t>
                      </a:r>
                      <a:endParaRPr lang="zh-CN" sz="2800" kern="100">
                        <a:effectLst/>
                        <a:latin typeface="宋体" panose="02010600030101010101" pitchFamily="2" charset="-122"/>
                        <a:cs typeface="Courier New" panose="02070309020205020404"/>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此考点常以重大国际热点活动为背景，分析说明我国在处理国际关系时所采取的方针、政策和措施的原因，着重考查国际关系的基本形式和国际关系的决定性因素。</a:t>
                      </a:r>
                      <a:endParaRPr lang="zh-CN" sz="2800" kern="100" dirty="0">
                        <a:effectLst/>
                        <a:latin typeface="宋体" panose="02010600030101010101" pitchFamily="2" charset="-122"/>
                        <a:cs typeface="Courier New" panose="02070309020205020404"/>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39470" y="752475"/>
            <a:ext cx="10602595" cy="5795010"/>
          </a:xfrm>
          <a:prstGeom prst="rect">
            <a:avLst/>
          </a:prstGeom>
          <a:noFill/>
        </p:spPr>
        <p:txBody>
          <a:bodyPr wrap="square" rtlCol="0" anchor="t">
            <a:spAutoFit/>
          </a:bodyPr>
          <a:p>
            <a:pPr>
              <a:lnSpc>
                <a:spcPct val="130000"/>
              </a:lnSpc>
            </a:pPr>
            <a:r>
              <a:rPr lang="en-US" altLang="zh-CN" sz="3200">
                <a:latin typeface="宋体" panose="02010600030101010101" pitchFamily="2" charset="-122"/>
                <a:ea typeface="宋体" panose="02010600030101010101" pitchFamily="2" charset="-122"/>
              </a:rPr>
              <a:t>  </a:t>
            </a:r>
            <a:r>
              <a:rPr lang="zh-CN" altLang="en-US" sz="3200">
                <a:latin typeface="宋体" panose="02010600030101010101" pitchFamily="2" charset="-122"/>
                <a:ea typeface="宋体" panose="02010600030101010101" pitchFamily="2" charset="-122"/>
              </a:rPr>
              <a:t>17．2016年3月23日，澜沧江—湄公河合作首次领导人会议在海南三亚召开。中国、泰国、柬埔寨、老挝、缅甸、越南六国领导人围绕“同饮一江水，命运紧相连”的会议主题，共商澜湄合作发展大计。澜湄合作机制的启动</a:t>
            </a:r>
            <a:endParaRPr lang="zh-CN" altLang="en-US" sz="3200">
              <a:latin typeface="宋体" panose="02010600030101010101" pitchFamily="2" charset="-122"/>
              <a:ea typeface="宋体" panose="02010600030101010101" pitchFamily="2" charset="-122"/>
            </a:endParaRPr>
          </a:p>
          <a:p>
            <a:pPr>
              <a:lnSpc>
                <a:spcPct val="130000"/>
              </a:lnSpc>
            </a:pPr>
            <a:r>
              <a:rPr lang="zh-CN" altLang="en-US" sz="3200">
                <a:latin typeface="宋体" panose="02010600030101010101" pitchFamily="2" charset="-122"/>
                <a:ea typeface="宋体" panose="02010600030101010101" pitchFamily="2" charset="-122"/>
                <a:sym typeface="+mn-ea"/>
              </a:rPr>
              <a:t>  ①</a:t>
            </a:r>
            <a:r>
              <a:rPr lang="zh-CN" altLang="en-US" sz="3200">
                <a:latin typeface="宋体" panose="02010600030101010101" pitchFamily="2" charset="-122"/>
                <a:ea typeface="宋体" panose="02010600030101010101" pitchFamily="2" charset="-122"/>
              </a:rPr>
              <a:t>有助于构建中国—东盟命运共同体</a:t>
            </a:r>
            <a:endParaRPr lang="zh-CN" altLang="en-US" sz="3200">
              <a:latin typeface="宋体" panose="02010600030101010101" pitchFamily="2" charset="-122"/>
              <a:ea typeface="宋体" panose="02010600030101010101" pitchFamily="2" charset="-122"/>
            </a:endParaRPr>
          </a:p>
          <a:p>
            <a:pPr>
              <a:lnSpc>
                <a:spcPct val="130000"/>
              </a:lnSpc>
            </a:pPr>
            <a:r>
              <a:rPr lang="zh-CN" altLang="en-US" sz="3200">
                <a:latin typeface="宋体" panose="02010600030101010101" pitchFamily="2" charset="-122"/>
                <a:ea typeface="宋体" panose="02010600030101010101" pitchFamily="2" charset="-122"/>
                <a:sym typeface="+mn-ea"/>
              </a:rPr>
              <a:t>  ②</a:t>
            </a:r>
            <a:r>
              <a:rPr lang="zh-CN" altLang="en-US" sz="3200">
                <a:latin typeface="宋体" panose="02010600030101010101" pitchFamily="2" charset="-122"/>
                <a:ea typeface="宋体" panose="02010600030101010101" pitchFamily="2" charset="-122"/>
              </a:rPr>
              <a:t>说明国家间的共同利益是国家合作的基础</a:t>
            </a:r>
            <a:endParaRPr lang="zh-CN" altLang="en-US" sz="3200">
              <a:latin typeface="宋体" panose="02010600030101010101" pitchFamily="2" charset="-122"/>
              <a:ea typeface="宋体" panose="02010600030101010101" pitchFamily="2" charset="-122"/>
            </a:endParaRPr>
          </a:p>
          <a:p>
            <a:pPr>
              <a:lnSpc>
                <a:spcPct val="130000"/>
              </a:lnSpc>
            </a:pPr>
            <a:r>
              <a:rPr lang="zh-CN" altLang="en-US" sz="3200">
                <a:latin typeface="宋体" panose="02010600030101010101" pitchFamily="2" charset="-122"/>
                <a:ea typeface="宋体" panose="02010600030101010101" pitchFamily="2" charset="-122"/>
                <a:sym typeface="+mn-ea"/>
              </a:rPr>
              <a:t>  ③</a:t>
            </a:r>
            <a:r>
              <a:rPr lang="zh-CN" altLang="en-US" sz="3200">
                <a:latin typeface="宋体" panose="02010600030101010101" pitchFamily="2" charset="-122"/>
                <a:ea typeface="宋体" panose="02010600030101010101" pitchFamily="2" charset="-122"/>
              </a:rPr>
              <a:t>体现了国际组织在促进国家间合作的作用</a:t>
            </a:r>
            <a:endParaRPr lang="zh-CN" altLang="en-US" sz="3200">
              <a:latin typeface="宋体" panose="02010600030101010101" pitchFamily="2" charset="-122"/>
              <a:ea typeface="宋体" panose="02010600030101010101" pitchFamily="2" charset="-122"/>
            </a:endParaRPr>
          </a:p>
          <a:p>
            <a:pPr>
              <a:lnSpc>
                <a:spcPct val="130000"/>
              </a:lnSpc>
            </a:pPr>
            <a:r>
              <a:rPr lang="zh-CN" altLang="en-US" sz="3200">
                <a:latin typeface="宋体" panose="02010600030101010101" pitchFamily="2" charset="-122"/>
                <a:ea typeface="宋体" panose="02010600030101010101" pitchFamily="2" charset="-122"/>
                <a:sym typeface="+mn-ea"/>
              </a:rPr>
              <a:t>  ④</a:t>
            </a:r>
            <a:r>
              <a:rPr lang="zh-CN" altLang="en-US" sz="3200">
                <a:latin typeface="宋体" panose="02010600030101010101" pitchFamily="2" charset="-122"/>
                <a:ea typeface="宋体" panose="02010600030101010101" pitchFamily="2" charset="-122"/>
              </a:rPr>
              <a:t>说明加强与周边国家合作是我国外交政策的基本立场</a:t>
            </a:r>
            <a:endParaRPr lang="zh-CN" altLang="en-US" sz="3200">
              <a:latin typeface="宋体" panose="02010600030101010101" pitchFamily="2" charset="-122"/>
              <a:ea typeface="宋体" panose="02010600030101010101" pitchFamily="2" charset="-122"/>
            </a:endParaRPr>
          </a:p>
          <a:p>
            <a:pPr>
              <a:lnSpc>
                <a:spcPct val="130000"/>
              </a:lnSpc>
            </a:pPr>
            <a:r>
              <a:rPr lang="zh-CN" altLang="en-US" sz="3200">
                <a:latin typeface="宋体" panose="02010600030101010101" pitchFamily="2" charset="-122"/>
                <a:ea typeface="宋体" panose="02010600030101010101" pitchFamily="2" charset="-122"/>
              </a:rPr>
              <a:t>  A.①②  B.①③  C.②④   D.③④</a:t>
            </a:r>
            <a:endParaRPr lang="zh-CN" altLang="en-US" sz="3200">
              <a:latin typeface="宋体" panose="02010600030101010101" pitchFamily="2" charset="-122"/>
              <a:ea typeface="宋体" panose="02010600030101010101" pitchFamily="2" charset="-122"/>
            </a:endParaRPr>
          </a:p>
        </p:txBody>
      </p:sp>
      <p:sp>
        <p:nvSpPr>
          <p:cNvPr id="3" name="文本框 2"/>
          <p:cNvSpPr txBox="1"/>
          <p:nvPr/>
        </p:nvSpPr>
        <p:spPr>
          <a:xfrm>
            <a:off x="10005060" y="2899410"/>
            <a:ext cx="2540000" cy="1432560"/>
          </a:xfrm>
          <a:prstGeom prst="rect">
            <a:avLst/>
          </a:prstGeom>
          <a:noFill/>
        </p:spPr>
        <p:txBody>
          <a:bodyPr wrap="square" rtlCol="0" anchor="t">
            <a:spAutoFit/>
          </a:bodyPr>
          <a:p>
            <a:r>
              <a:rPr lang="zh-CN" altLang="en-US" sz="8800">
                <a:solidFill>
                  <a:srgbClr val="FF0000"/>
                </a:solidFill>
              </a:rPr>
              <a:t>A</a:t>
            </a:r>
            <a:endParaRPr lang="zh-CN" altLang="en-US" sz="8800">
              <a:solidFill>
                <a:srgbClr val="FF0000"/>
              </a:solidFill>
            </a:endParaRPr>
          </a:p>
        </p:txBody>
      </p:sp>
      <p:sp>
        <p:nvSpPr>
          <p:cNvPr id="4" name="文本框 3"/>
          <p:cNvSpPr txBox="1"/>
          <p:nvPr/>
        </p:nvSpPr>
        <p:spPr>
          <a:xfrm>
            <a:off x="423545" y="295275"/>
            <a:ext cx="5025390" cy="457200"/>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rPr>
              <a:t>2016年高考政治试题（江苏卷）</a:t>
            </a:r>
            <a:endParaRPr lang="zh-CN" altLang="en-US">
              <a:latin typeface="方正舒体" panose="02010601030101010101" charset="-122"/>
              <a:ea typeface="方正舒体" panose="0201060103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94055" y="716280"/>
            <a:ext cx="10801985" cy="5986780"/>
          </a:xfrm>
          <a:prstGeom prst="rect">
            <a:avLst/>
          </a:prstGeom>
          <a:noFill/>
        </p:spPr>
        <p:txBody>
          <a:bodyPr wrap="square" rtlCol="0" anchor="t">
            <a:spAutoFit/>
          </a:bodyPr>
          <a:p>
            <a:pPr>
              <a:lnSpc>
                <a:spcPct val="110000"/>
              </a:lnSpc>
            </a:pPr>
            <a:r>
              <a:rPr lang="en-US" altLang="zh-CN" sz="3200">
                <a:latin typeface="宋体" panose="02010600030101010101" pitchFamily="2" charset="-122"/>
                <a:ea typeface="宋体" panose="02010600030101010101" pitchFamily="2" charset="-122"/>
              </a:rPr>
              <a:t>  </a:t>
            </a:r>
            <a:r>
              <a:rPr lang="zh-CN" altLang="en-US" sz="3200">
                <a:latin typeface="宋体" panose="02010600030101010101" pitchFamily="2" charset="-122"/>
                <a:ea typeface="宋体" panose="02010600030101010101" pitchFamily="2" charset="-122"/>
              </a:rPr>
              <a:t>3．2015年，中国外交交出了一份令人欣喜的成绩单。从夯实构建中美新型大国关系共识，到巩固深化中非全面战略合作伙伴关系：从参与解决伊核问题，到推动巴黎气候大会协议达成；从中韩、中澳自贸协定生效，进口商品降价，到多国调整对华签证政策，出入境更加方便，中国与世界进入了深度互动。从中可以看出</a:t>
            </a:r>
            <a:endParaRPr lang="zh-CN" altLang="en-US" sz="3200">
              <a:latin typeface="宋体" panose="02010600030101010101" pitchFamily="2" charset="-122"/>
              <a:ea typeface="宋体" panose="02010600030101010101" pitchFamily="2" charset="-122"/>
            </a:endParaRPr>
          </a:p>
          <a:p>
            <a:pPr>
              <a:lnSpc>
                <a:spcPct val="110000"/>
              </a:lnSpc>
            </a:pPr>
            <a:r>
              <a:rPr lang="zh-CN" altLang="en-US" sz="3200">
                <a:latin typeface="宋体" panose="02010600030101010101" pitchFamily="2" charset="-122"/>
                <a:ea typeface="宋体" panose="02010600030101010101" pitchFamily="2" charset="-122"/>
              </a:rPr>
              <a:t>  ①中国已成为维护世界秩序的主导力量</a:t>
            </a:r>
            <a:endParaRPr lang="zh-CN" altLang="en-US" sz="3200">
              <a:latin typeface="宋体" panose="02010600030101010101" pitchFamily="2" charset="-122"/>
              <a:ea typeface="宋体" panose="02010600030101010101" pitchFamily="2" charset="-122"/>
            </a:endParaRPr>
          </a:p>
          <a:p>
            <a:pPr>
              <a:lnSpc>
                <a:spcPct val="110000"/>
              </a:lnSpc>
            </a:pPr>
            <a:r>
              <a:rPr lang="zh-CN" altLang="en-US" sz="3200">
                <a:latin typeface="宋体" panose="02010600030101010101" pitchFamily="2" charset="-122"/>
                <a:ea typeface="宋体" panose="02010600030101010101" pitchFamily="2" charset="-122"/>
              </a:rPr>
              <a:t>  ②中国是维护世界和平与发展的重要力量</a:t>
            </a:r>
            <a:endParaRPr lang="zh-CN" altLang="en-US" sz="3200">
              <a:latin typeface="宋体" panose="02010600030101010101" pitchFamily="2" charset="-122"/>
              <a:ea typeface="宋体" panose="02010600030101010101" pitchFamily="2" charset="-122"/>
            </a:endParaRPr>
          </a:p>
          <a:p>
            <a:pPr>
              <a:lnSpc>
                <a:spcPct val="110000"/>
              </a:lnSpc>
            </a:pPr>
            <a:r>
              <a:rPr lang="zh-CN" altLang="en-US" sz="3200">
                <a:latin typeface="宋体" panose="02010600030101010101" pitchFamily="2" charset="-122"/>
                <a:ea typeface="宋体" panose="02010600030101010101" pitchFamily="2" charset="-122"/>
              </a:rPr>
              <a:t>  ③国际关系时由国家间的共同利益决定的</a:t>
            </a:r>
            <a:endParaRPr lang="zh-CN" altLang="en-US" sz="3200">
              <a:latin typeface="宋体" panose="02010600030101010101" pitchFamily="2" charset="-122"/>
              <a:ea typeface="宋体" panose="02010600030101010101" pitchFamily="2" charset="-122"/>
            </a:endParaRPr>
          </a:p>
          <a:p>
            <a:pPr>
              <a:lnSpc>
                <a:spcPct val="110000"/>
              </a:lnSpc>
            </a:pPr>
            <a:r>
              <a:rPr lang="zh-CN" altLang="en-US" sz="3200">
                <a:latin typeface="宋体" panose="02010600030101010101" pitchFamily="2" charset="-122"/>
                <a:ea typeface="宋体" panose="02010600030101010101" pitchFamily="2" charset="-122"/>
              </a:rPr>
              <a:t>  ④我国的外交政策是为人民的利益服务的</a:t>
            </a:r>
            <a:endParaRPr lang="zh-CN" altLang="en-US" sz="3200">
              <a:latin typeface="宋体" panose="02010600030101010101" pitchFamily="2" charset="-122"/>
              <a:ea typeface="宋体" panose="02010600030101010101" pitchFamily="2" charset="-122"/>
            </a:endParaRPr>
          </a:p>
          <a:p>
            <a:pPr>
              <a:lnSpc>
                <a:spcPct val="110000"/>
              </a:lnSpc>
            </a:pPr>
            <a:r>
              <a:rPr lang="zh-CN" altLang="en-US" sz="3200">
                <a:latin typeface="宋体" panose="02010600030101010101" pitchFamily="2" charset="-122"/>
                <a:ea typeface="宋体" panose="02010600030101010101" pitchFamily="2" charset="-122"/>
              </a:rPr>
              <a:t>  A.①②   B.①③   C.②④  D.③④</a:t>
            </a:r>
            <a:endParaRPr lang="en-US" altLang="zh-CN" sz="3200">
              <a:latin typeface="宋体" panose="02010600030101010101" pitchFamily="2" charset="-122"/>
              <a:ea typeface="宋体" panose="02010600030101010101" pitchFamily="2" charset="-122"/>
            </a:endParaRPr>
          </a:p>
        </p:txBody>
      </p:sp>
      <p:sp>
        <p:nvSpPr>
          <p:cNvPr id="3" name="文本框 2"/>
          <p:cNvSpPr txBox="1"/>
          <p:nvPr/>
        </p:nvSpPr>
        <p:spPr>
          <a:xfrm>
            <a:off x="10756900" y="4387215"/>
            <a:ext cx="524510" cy="1310640"/>
          </a:xfrm>
          <a:prstGeom prst="rect">
            <a:avLst/>
          </a:prstGeom>
          <a:noFill/>
        </p:spPr>
        <p:txBody>
          <a:bodyPr wrap="square" rtlCol="0" anchor="t">
            <a:spAutoFit/>
          </a:bodyPr>
          <a:p>
            <a:r>
              <a:rPr lang="en-US" altLang="zh-CN" sz="8000">
                <a:solidFill>
                  <a:srgbClr val="FF0000"/>
                </a:solidFill>
                <a:sym typeface="+mn-ea"/>
              </a:rPr>
              <a:t>C</a:t>
            </a:r>
            <a:endParaRPr lang="en-US" altLang="zh-CN" sz="8000">
              <a:solidFill>
                <a:srgbClr val="FF0000"/>
              </a:solidFill>
              <a:sym typeface="+mn-ea"/>
            </a:endParaRPr>
          </a:p>
        </p:txBody>
      </p:sp>
      <p:sp>
        <p:nvSpPr>
          <p:cNvPr id="4" name="文本框 3"/>
          <p:cNvSpPr txBox="1"/>
          <p:nvPr/>
        </p:nvSpPr>
        <p:spPr>
          <a:xfrm>
            <a:off x="694055" y="259080"/>
            <a:ext cx="5129530" cy="457200"/>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rPr>
              <a:t>2016年高考文综政治试题（天津卷）</a:t>
            </a:r>
            <a:endParaRPr lang="zh-CN" altLang="en-US">
              <a:latin typeface="方正舒体" panose="02010601030101010101" charset="-122"/>
              <a:ea typeface="方正舒体" panose="0201060103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14985" y="960755"/>
            <a:ext cx="11038840" cy="5029200"/>
          </a:xfrm>
          <a:prstGeom prst="rect">
            <a:avLst/>
          </a:prstGeom>
          <a:noFill/>
        </p:spPr>
        <p:txBody>
          <a:bodyPr wrap="square" rtlCol="0" anchor="t">
            <a:spAutoFit/>
          </a:bodyPr>
          <a:p>
            <a:r>
              <a:rPr lang="en-US" altLang="zh-CN" sz="3600">
                <a:latin typeface="宋体" panose="02010600030101010101" pitchFamily="2" charset="-122"/>
                <a:ea typeface="宋体" panose="02010600030101010101" pitchFamily="2" charset="-122"/>
              </a:rPr>
              <a:t>  </a:t>
            </a:r>
            <a:r>
              <a:rPr lang="zh-CN" altLang="en-US" sz="3600">
                <a:latin typeface="宋体" panose="02010600030101010101" pitchFamily="2" charset="-122"/>
                <a:ea typeface="宋体" panose="02010600030101010101" pitchFamily="2" charset="-122"/>
              </a:rPr>
              <a:t>28.2013年7月16日，在军方的支持下，埃及政府宣布重启国家过渡进程。其后，美国和欧盟表示将重新审视对埃关系，海湾合作委员会成员国则力挺埃及军方，而伊朗和土耳其对埃及过渡政府持反对态度。国际社会不同反应的根本原因是</a:t>
            </a:r>
            <a:endParaRPr lang="zh-CN" altLang="en-US" sz="3600">
              <a:latin typeface="宋体" panose="02010600030101010101" pitchFamily="2" charset="-122"/>
              <a:ea typeface="宋体" panose="02010600030101010101" pitchFamily="2" charset="-122"/>
            </a:endParaRPr>
          </a:p>
          <a:p>
            <a:r>
              <a:rPr lang="zh-CN" altLang="en-US" sz="3600">
                <a:latin typeface="宋体" panose="02010600030101010101" pitchFamily="2" charset="-122"/>
                <a:ea typeface="宋体" panose="02010600030101010101" pitchFamily="2" charset="-122"/>
              </a:rPr>
              <a:t>  A.国家之间利益的差异性 </a:t>
            </a:r>
            <a:endParaRPr lang="zh-CN" altLang="en-US" sz="3600">
              <a:latin typeface="宋体" panose="02010600030101010101" pitchFamily="2" charset="-122"/>
              <a:ea typeface="宋体" panose="02010600030101010101" pitchFamily="2" charset="-122"/>
            </a:endParaRPr>
          </a:p>
          <a:p>
            <a:r>
              <a:rPr lang="zh-CN" altLang="en-US" sz="3600">
                <a:latin typeface="宋体" panose="02010600030101010101" pitchFamily="2" charset="-122"/>
                <a:ea typeface="宋体" panose="02010600030101010101" pitchFamily="2" charset="-122"/>
              </a:rPr>
              <a:t>  B.国际关系内容和形式的多样性</a:t>
            </a:r>
            <a:endParaRPr lang="zh-CN" altLang="en-US" sz="3600">
              <a:latin typeface="宋体" panose="02010600030101010101" pitchFamily="2" charset="-122"/>
              <a:ea typeface="宋体" panose="02010600030101010101" pitchFamily="2" charset="-122"/>
            </a:endParaRPr>
          </a:p>
          <a:p>
            <a:r>
              <a:rPr lang="zh-CN" altLang="en-US" sz="3600">
                <a:latin typeface="宋体" panose="02010600030101010101" pitchFamily="2" charset="-122"/>
                <a:ea typeface="宋体" panose="02010600030101010101" pitchFamily="2" charset="-122"/>
              </a:rPr>
              <a:t>  C.世界多极化的深入发展</a:t>
            </a:r>
            <a:endParaRPr lang="zh-CN" altLang="en-US" sz="3600">
              <a:latin typeface="宋体" panose="02010600030101010101" pitchFamily="2" charset="-122"/>
              <a:ea typeface="宋体" panose="02010600030101010101" pitchFamily="2" charset="-122"/>
            </a:endParaRPr>
          </a:p>
          <a:p>
            <a:r>
              <a:rPr lang="zh-CN" altLang="en-US" sz="3600">
                <a:latin typeface="宋体" panose="02010600030101010101" pitchFamily="2" charset="-122"/>
                <a:ea typeface="宋体" panose="02010600030101010101" pitchFamily="2" charset="-122"/>
              </a:rPr>
              <a:t>  D.大国和国际组织对他国内政的干涉</a:t>
            </a:r>
            <a:endParaRPr lang="zh-CN" altLang="en-US" sz="3600">
              <a:latin typeface="宋体" panose="02010600030101010101" pitchFamily="2" charset="-122"/>
              <a:ea typeface="宋体" panose="02010600030101010101" pitchFamily="2" charset="-122"/>
            </a:endParaRPr>
          </a:p>
        </p:txBody>
      </p:sp>
      <p:sp>
        <p:nvSpPr>
          <p:cNvPr id="3" name="文本框 2"/>
          <p:cNvSpPr txBox="1"/>
          <p:nvPr/>
        </p:nvSpPr>
        <p:spPr>
          <a:xfrm>
            <a:off x="256540" y="305435"/>
            <a:ext cx="5510530" cy="457200"/>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rPr>
              <a:t>2014年高考文综政治试题（广东卷）</a:t>
            </a:r>
            <a:endParaRPr lang="zh-CN" altLang="en-US">
              <a:latin typeface="方正舒体" panose="02010601030101010101" charset="-122"/>
              <a:ea typeface="方正舒体" panose="02010601030101010101" charset="-122"/>
            </a:endParaRPr>
          </a:p>
        </p:txBody>
      </p:sp>
      <p:sp>
        <p:nvSpPr>
          <p:cNvPr id="4" name="文本框 3"/>
          <p:cNvSpPr txBox="1"/>
          <p:nvPr/>
        </p:nvSpPr>
        <p:spPr>
          <a:xfrm>
            <a:off x="10608310" y="3993515"/>
            <a:ext cx="746125" cy="1432560"/>
          </a:xfrm>
          <a:prstGeom prst="rect">
            <a:avLst/>
          </a:prstGeom>
          <a:noFill/>
        </p:spPr>
        <p:txBody>
          <a:bodyPr wrap="none" rtlCol="0" anchor="t">
            <a:spAutoFit/>
          </a:bodyPr>
          <a:p>
            <a:r>
              <a:rPr lang="zh-CN" altLang="en-US" sz="8800" b="1">
                <a:solidFill>
                  <a:srgbClr val="FF0000"/>
                </a:solidFill>
                <a:latin typeface="宋体" panose="02010600030101010101" pitchFamily="2" charset="-122"/>
                <a:ea typeface="宋体" panose="02010600030101010101" pitchFamily="2" charset="-122"/>
                <a:sym typeface="+mn-ea"/>
              </a:rPr>
              <a:t>A</a:t>
            </a:r>
            <a:endParaRPr lang="zh-CN" altLang="en-US" sz="8800" b="1">
              <a:solidFill>
                <a:srgbClr val="FF0000"/>
              </a:solidFill>
              <a:latin typeface="宋体" panose="02010600030101010101" pitchFamily="2" charset="-122"/>
              <a:ea typeface="宋体" panose="0201060003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49605" y="914400"/>
            <a:ext cx="11056620" cy="6126480"/>
          </a:xfrm>
          <a:prstGeom prst="rect">
            <a:avLst/>
          </a:prstGeom>
          <a:noFill/>
        </p:spPr>
        <p:txBody>
          <a:bodyPr wrap="square" rtlCol="0" anchor="t">
            <a:spAutoFit/>
          </a:bodyPr>
          <a:p>
            <a:r>
              <a:rPr lang="zh-CN" altLang="en-US" sz="3600"/>
              <a:t>材料二  </a:t>
            </a:r>
            <a:r>
              <a:rPr lang="zh-CN" altLang="en-US" sz="3600">
                <a:latin typeface="楷体" panose="02010609060101010101" pitchFamily="49" charset="-122"/>
                <a:ea typeface="楷体" panose="02010609060101010101" pitchFamily="49" charset="-122"/>
              </a:rPr>
              <a:t>文化交流逐步增进了国家间的合作。2013年6月，中国国家主席习近平与美国总统奥巴马在美国举行“庄园会晤”。两国元首就共同构建不冲突、不对抗、相互尊重、合作共赢的新型大国关系达成重要共识，国际社会对此充满期待。但也有一些西方人士担忧，中美两国在思维方式、价值观念等方面存在的差异会影响新型大国关系的构建。</a:t>
            </a:r>
            <a:endParaRPr lang="zh-CN" altLang="en-US" sz="3600">
              <a:latin typeface="楷体" panose="02010609060101010101" pitchFamily="49" charset="-122"/>
              <a:ea typeface="楷体" panose="02010609060101010101" pitchFamily="49" charset="-122"/>
            </a:endParaRPr>
          </a:p>
          <a:p>
            <a:r>
              <a:rPr lang="zh-CN" altLang="en-US" sz="3600">
                <a:latin typeface="宋体" panose="02010600030101010101" pitchFamily="2" charset="-122"/>
                <a:ea typeface="宋体" panose="02010600030101010101" pitchFamily="2" charset="-122"/>
              </a:rPr>
              <a:t>（3）运用“文化与政治的关系”和“当代国际社会”的知识，对材料二中一些西方人士的担忧进行评析。（12分）</a:t>
            </a:r>
            <a:endParaRPr lang="zh-CN" altLang="en-US" sz="3600">
              <a:latin typeface="宋体" panose="02010600030101010101" pitchFamily="2" charset="-122"/>
              <a:ea typeface="宋体" panose="02010600030101010101" pitchFamily="2" charset="-122"/>
            </a:endParaRPr>
          </a:p>
          <a:p>
            <a:endParaRPr lang="zh-CN" altLang="en-US" sz="3600"/>
          </a:p>
        </p:txBody>
      </p:sp>
      <p:sp>
        <p:nvSpPr>
          <p:cNvPr id="3" name="文本框 2"/>
          <p:cNvSpPr txBox="1"/>
          <p:nvPr/>
        </p:nvSpPr>
        <p:spPr>
          <a:xfrm>
            <a:off x="649605" y="229235"/>
            <a:ext cx="5236845" cy="457200"/>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rPr>
              <a:t>2014年高考文综政治试题（福建卷）</a:t>
            </a:r>
            <a:endParaRPr lang="zh-CN" altLang="en-US">
              <a:latin typeface="方正舒体" panose="02010601030101010101" charset="-122"/>
              <a:ea typeface="方正舒体" panose="02010601030101010101" charset="-122"/>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52145" y="762000"/>
            <a:ext cx="11026775" cy="5577840"/>
          </a:xfrm>
          <a:prstGeom prst="rect">
            <a:avLst/>
          </a:prstGeom>
          <a:noFill/>
        </p:spPr>
        <p:txBody>
          <a:bodyPr wrap="square" rtlCol="0" anchor="t">
            <a:spAutoFit/>
          </a:bodyPr>
          <a:p>
            <a:r>
              <a:rPr lang="zh-CN" altLang="en-US" sz="4000">
                <a:latin typeface="仿宋" panose="02010609060101010101" charset="-122"/>
                <a:ea typeface="仿宋" panose="02010609060101010101" charset="-122"/>
                <a:sym typeface="+mn-ea"/>
              </a:rPr>
              <a:t>①</a:t>
            </a:r>
            <a:r>
              <a:rPr lang="zh-CN" altLang="en-US" sz="4000">
                <a:solidFill>
                  <a:srgbClr val="FF0000"/>
                </a:solidFill>
                <a:latin typeface="仿宋" panose="02010609060101010101" charset="-122"/>
                <a:ea typeface="仿宋" panose="02010609060101010101" charset="-122"/>
                <a:sym typeface="+mn-ea"/>
              </a:rPr>
              <a:t>文化与政治相互影响、相互交融。</a:t>
            </a:r>
            <a:r>
              <a:rPr lang="zh-CN" altLang="en-US" sz="4000">
                <a:latin typeface="仿宋" panose="02010609060101010101" charset="-122"/>
                <a:ea typeface="仿宋" panose="02010609060101010101" charset="-122"/>
                <a:sym typeface="+mn-ea"/>
              </a:rPr>
              <a:t>中美文化差异可能会阻碍新型大国关系的构建，但不同文化间的借鉴交流也可以促进新型大国关系的构建。</a:t>
            </a:r>
            <a:endParaRPr lang="zh-CN" altLang="en-US" sz="4000">
              <a:latin typeface="仿宋" panose="02010609060101010101" charset="-122"/>
              <a:ea typeface="仿宋" panose="02010609060101010101" charset="-122"/>
              <a:sym typeface="+mn-ea"/>
            </a:endParaRPr>
          </a:p>
          <a:p>
            <a:r>
              <a:rPr lang="zh-CN" altLang="en-US" sz="4000">
                <a:latin typeface="仿宋" panose="02010609060101010101" charset="-122"/>
                <a:ea typeface="仿宋" panose="02010609060101010101" charset="-122"/>
                <a:sym typeface="+mn-ea"/>
              </a:rPr>
              <a:t>②</a:t>
            </a:r>
            <a:r>
              <a:rPr lang="zh-CN" altLang="en-US" sz="4000">
                <a:solidFill>
                  <a:srgbClr val="FF0000"/>
                </a:solidFill>
                <a:latin typeface="仿宋" panose="02010609060101010101" charset="-122"/>
                <a:ea typeface="仿宋" panose="02010609060101010101" charset="-122"/>
                <a:sym typeface="+mn-ea"/>
              </a:rPr>
              <a:t>国家间出现的复杂关系是多种因素综合作用的结果，国家利益是国际关系的决定性因素。国家间的共同利益是国家合作的基础，利益对立则是引起国家冲突的根源。</a:t>
            </a:r>
            <a:r>
              <a:rPr lang="zh-CN" altLang="en-US" sz="4000">
                <a:latin typeface="仿宋" panose="02010609060101010101" charset="-122"/>
                <a:ea typeface="仿宋" panose="02010609060101010101" charset="-122"/>
                <a:sym typeface="+mn-ea"/>
              </a:rPr>
              <a:t>虽然中美两国存在着价值观念等文化差异，但两国之间也存在着广泛的共同利益，这是构建新型大国关系的基础。</a:t>
            </a:r>
            <a:endParaRPr lang="zh-CN" altLang="en-US" sz="4000">
              <a:latin typeface="仿宋" panose="02010609060101010101" charset="-122"/>
              <a:ea typeface="仿宋" panose="02010609060101010101" charset="-122"/>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95630" y="1271905"/>
            <a:ext cx="8968740" cy="5212080"/>
          </a:xfrm>
          <a:prstGeom prst="rect">
            <a:avLst/>
          </a:prstGeom>
          <a:noFill/>
        </p:spPr>
        <p:txBody>
          <a:bodyPr wrap="square" rtlCol="0" anchor="t">
            <a:spAutoFit/>
          </a:bodyPr>
          <a:p>
            <a:r>
              <a:rPr lang="zh-CN" altLang="en-US"/>
              <a:t>17. 2014年5月,中国与肯尼亚正式签署蒙内铁路项目合作协议。该铁路将由中国公司承建,中国的资金、技术、标准、装备制造和管理经验将惠及铁路沿线的非洲国家。对此理解正确的是</a:t>
            </a:r>
            <a:endParaRPr lang="zh-CN" altLang="en-US"/>
          </a:p>
          <a:p>
            <a:r>
              <a:rPr lang="zh-CN" altLang="en-US"/>
              <a:t>①平等互利是我国外交政策的宗旨   ②促进发展是中非共同关注的主题  ③体现了中非平等互信、合作共赢   ④国际援助是促进非洲发展的根本途径</a:t>
            </a:r>
            <a:endParaRPr lang="zh-CN" altLang="en-US"/>
          </a:p>
          <a:p>
            <a:r>
              <a:rPr lang="zh-CN" altLang="en-US"/>
              <a:t>A.①③      B. ①④      C. ②③      D. ②④</a:t>
            </a:r>
            <a:endParaRPr lang="zh-CN" altLang="en-US"/>
          </a:p>
          <a:p>
            <a:r>
              <a:rPr lang="zh-CN" altLang="en-US"/>
              <a:t>18. 2013年上半年,围绕中国出口欧盟的光伏产品,中欧双方剑拔弩张，贸易战一触即发。下半年，通过谈判协商，中欧关系大为改观。中欧关系发生这种变化的原因在于</a:t>
            </a:r>
            <a:endParaRPr lang="zh-CN" altLang="en-US"/>
          </a:p>
          <a:p>
            <a:r>
              <a:rPr lang="zh-CN" altLang="en-US"/>
              <a:t>A. 世界多极化的趋势不可逆转</a:t>
            </a:r>
            <a:endParaRPr lang="zh-CN" altLang="en-US"/>
          </a:p>
          <a:p>
            <a:r>
              <a:rPr lang="zh-CN" altLang="en-US"/>
              <a:t>B. 竞争、合作与冲突是国际关系的基本形式</a:t>
            </a:r>
            <a:endParaRPr lang="zh-CN" altLang="en-US"/>
          </a:p>
          <a:p>
            <a:r>
              <a:rPr lang="zh-CN" altLang="en-US"/>
              <a:t>C. 国家利益是国际关系的决定因素</a:t>
            </a:r>
            <a:endParaRPr lang="zh-CN" altLang="en-US"/>
          </a:p>
          <a:p>
            <a:r>
              <a:rPr lang="zh-CN" altLang="en-US"/>
              <a:t>D. 和平共处五项原则是国际交往的基本准则</a:t>
            </a:r>
            <a:endParaRPr lang="zh-CN" altLang="en-US"/>
          </a:p>
        </p:txBody>
      </p:sp>
      <p:sp>
        <p:nvSpPr>
          <p:cNvPr id="3" name="文本框 2"/>
          <p:cNvSpPr txBox="1"/>
          <p:nvPr/>
        </p:nvSpPr>
        <p:spPr>
          <a:xfrm>
            <a:off x="9378950" y="1018540"/>
            <a:ext cx="2540000" cy="822960"/>
          </a:xfrm>
          <a:prstGeom prst="rect">
            <a:avLst/>
          </a:prstGeom>
          <a:noFill/>
        </p:spPr>
        <p:txBody>
          <a:bodyPr wrap="square" rtlCol="0" anchor="t">
            <a:spAutoFit/>
          </a:bodyPr>
          <a:p>
            <a:r>
              <a:rPr lang="zh-CN" altLang="en-US"/>
              <a:t>2014年高考政治试题（江苏卷）</a:t>
            </a:r>
            <a:endParaRPr lang="zh-CN" altLang="en-US"/>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4598" y="189434"/>
            <a:ext cx="11458743" cy="687600"/>
          </a:xfrm>
          <a:prstGeom prst="rect">
            <a:avLst/>
          </a:prstGeom>
        </p:spPr>
        <p:txBody>
          <a:bodyPr wrap="square" lIns="121898" tIns="60948" rIns="121898" bIns="60948">
            <a:spAutoFit/>
          </a:bodyPr>
          <a:lstStyle/>
          <a:p>
            <a:pPr algn="just" defTabSz="-635">
              <a:lnSpc>
                <a:spcPct val="150000"/>
              </a:lnSpc>
              <a:spcAft>
                <a:spcPts val="0"/>
              </a:spcAft>
              <a:tabLst>
                <a:tab pos="1890395" algn="l"/>
              </a:tabLst>
            </a:pPr>
            <a:r>
              <a:rPr lang="zh-CN" altLang="en-US" sz="2800" b="1" kern="100" dirty="0">
                <a:solidFill>
                  <a:srgbClr val="0000FF"/>
                </a:solidFill>
                <a:latin typeface="Times New Roman" panose="02020603050405020304" pitchFamily="18" charset="0"/>
                <a:cs typeface="Times New Roman" panose="02020603050405020304" pitchFamily="18" charset="0"/>
              </a:rPr>
              <a:t>考向</a:t>
            </a:r>
            <a:r>
              <a:rPr lang="en-US" altLang="zh-CN" sz="2800" b="1" kern="100" dirty="0">
                <a:solidFill>
                  <a:srgbClr val="0000FF"/>
                </a:solidFill>
                <a:latin typeface="Times New Roman" panose="02020603050405020304" pitchFamily="18" charset="0"/>
                <a:cs typeface="Times New Roman" panose="02020603050405020304" pitchFamily="18" charset="0"/>
              </a:rPr>
              <a:t>1</a:t>
            </a:r>
            <a:r>
              <a:rPr lang="zh-CN" altLang="en-US" sz="2800" b="1" kern="100" dirty="0">
                <a:solidFill>
                  <a:srgbClr val="0000FF"/>
                </a:solidFill>
                <a:latin typeface="Times New Roman" panose="02020603050405020304" pitchFamily="18" charset="0"/>
                <a:cs typeface="Times New Roman" panose="02020603050405020304" pitchFamily="18" charset="0"/>
              </a:rPr>
              <a:t>　国际关系的决定因素</a:t>
            </a:r>
            <a:endParaRPr lang="zh-CN" altLang="zh-CN" sz="2800" kern="100" dirty="0">
              <a:solidFill>
                <a:srgbClr val="0000FF"/>
              </a:solidFill>
              <a:effectLst/>
              <a:latin typeface="Times New Roman" panose="02020603050405020304" pitchFamily="18" charset="0"/>
              <a:cs typeface="Times New Roman" panose="02020603050405020304" pitchFamily="18" charset="0"/>
            </a:endParaRPr>
          </a:p>
        </p:txBody>
      </p:sp>
      <p:sp>
        <p:nvSpPr>
          <p:cNvPr id="4" name="矩形 3"/>
          <p:cNvSpPr/>
          <p:nvPr/>
        </p:nvSpPr>
        <p:spPr>
          <a:xfrm>
            <a:off x="273357" y="909514"/>
            <a:ext cx="11633436" cy="5181162"/>
          </a:xfrm>
          <a:prstGeom prst="rect">
            <a:avLst/>
          </a:prstGeom>
        </p:spPr>
        <p:txBody>
          <a:bodyPr>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典例</a:t>
            </a:r>
            <a:r>
              <a:rPr lang="en-US" altLang="zh-CN" sz="2800" b="1" kern="100" dirty="0">
                <a:solidFill>
                  <a:srgbClr val="E36C0A"/>
                </a:solidFill>
                <a:latin typeface="Times New Roman" panose="02020603050405020304"/>
                <a:cs typeface="Times New Roman" panose="02020603050405020304"/>
              </a:rPr>
              <a:t>5</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安徽高考</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签证是指一国主管机关在本国或外国公民所持的护照或其他旅行证件上签注、盖印，表示准其出入本国国境。近年来，我国在签证便利化方面取得重要进展，仅</a:t>
            </a:r>
            <a:r>
              <a:rPr lang="en-US" altLang="zh-CN" sz="2800" kern="100" dirty="0">
                <a:latin typeface="Times New Roman" panose="02020603050405020304"/>
                <a:ea typeface="华文细黑" panose="02010600040101010101" charset="-122"/>
                <a:cs typeface="Courier New" panose="02070309020205020404"/>
              </a:rPr>
              <a:t>2014</a:t>
            </a:r>
            <a:r>
              <a:rPr lang="zh-CN" altLang="zh-CN" sz="2800" kern="100" dirty="0">
                <a:latin typeface="Times New Roman" panose="02020603050405020304"/>
                <a:ea typeface="华文细黑" panose="02010600040101010101" charset="-122"/>
                <a:cs typeface="Times New Roman" panose="02020603050405020304"/>
              </a:rPr>
              <a:t>年就同</a:t>
            </a:r>
            <a:r>
              <a:rPr lang="en-US" altLang="zh-CN" sz="2800" kern="100" dirty="0">
                <a:latin typeface="Times New Roman" panose="02020603050405020304"/>
                <a:ea typeface="华文细黑" panose="02010600040101010101" charset="-122"/>
                <a:cs typeface="Courier New" panose="02070309020205020404"/>
              </a:rPr>
              <a:t>24</a:t>
            </a:r>
            <a:r>
              <a:rPr lang="zh-CN" altLang="zh-CN" sz="2800" kern="100" dirty="0">
                <a:latin typeface="Times New Roman" panose="02020603050405020304"/>
                <a:ea typeface="华文细黑" panose="02010600040101010101" charset="-122"/>
                <a:cs typeface="Times New Roman" panose="02020603050405020304"/>
              </a:rPr>
              <a:t>个国家签署了互免或者简化签证手续的协议。这一进展</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表明国家力量是国际关系的决定性因素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离不开我国综合国力和国际地位的提升　</a:t>
            </a: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是由我国在联合国的地位和作用决定的　</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说明国家合作以国家间共同利益为基础</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③④</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7" name="圆角矩形 6">
            <a:hlinkClick r:id="rId1"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397103" y="333450"/>
            <a:ext cx="11458743" cy="4647402"/>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国际关系的决定因素是国家利益，不是国家力量，</a:t>
            </a: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错误，不选</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我国</a:t>
            </a:r>
            <a:r>
              <a:rPr lang="zh-CN" altLang="zh-CN" sz="2800" kern="100" dirty="0">
                <a:latin typeface="Times New Roman" panose="02020603050405020304"/>
                <a:ea typeface="华文细黑" panose="02010600040101010101" charset="-122"/>
                <a:cs typeface="Times New Roman" panose="02020603050405020304"/>
              </a:rPr>
              <a:t>在联合国的地位和作用不是决定其他国家与我国签证的决定性因素，</a:t>
            </a: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我国</a:t>
            </a:r>
            <a:r>
              <a:rPr lang="zh-CN" altLang="zh-CN" sz="2800" kern="100" dirty="0">
                <a:latin typeface="Times New Roman" panose="02020603050405020304"/>
                <a:ea typeface="华文细黑" panose="02010600040101010101" charset="-122"/>
                <a:cs typeface="Times New Roman" panose="02020603050405020304"/>
              </a:rPr>
              <a:t>与其他国家互免或简化签证手续一是反映了我国国际地位的提高，得到了其他国家的信任和理解，二是我国与其他国家有着广泛的共同利益，</a:t>
            </a:r>
            <a:r>
              <a:rPr lang="zh-CN" altLang="zh-CN" sz="2800" kern="100" dirty="0">
                <a:latin typeface="Times New Roman" panose="02020603050405020304"/>
                <a:cs typeface="宋体" panose="02010600030101010101" pitchFamily="2" charset="-122"/>
              </a:rPr>
              <a:t>②④</a:t>
            </a:r>
            <a:r>
              <a:rPr lang="zh-CN" altLang="zh-CN" sz="2800" kern="100" dirty="0">
                <a:latin typeface="Times New Roman" panose="02020603050405020304"/>
                <a:ea typeface="华文细黑" panose="02010600040101010101" charset="-122"/>
                <a:cs typeface="Times New Roman" panose="02020603050405020304"/>
              </a:rPr>
              <a:t>符合题意。正确答案</a:t>
            </a: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rgbClr val="E36C0A"/>
                </a:solidFill>
                <a:latin typeface="Times New Roman" panose="02020603050405020304"/>
                <a:cs typeface="Times New Roman" panose="02020603050405020304"/>
              </a:rPr>
              <a:t>C</a:t>
            </a:r>
            <a:endParaRPr lang="zh-CN" altLang="zh-CN" sz="2800" kern="100" dirty="0">
              <a:solidFill>
                <a:srgbClr val="E36C0A"/>
              </a:solidFill>
              <a:latin typeface="Times New Roman" panose="02020603050405020304"/>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linds(horizontal)">
                                      <p:cBhvr>
                                        <p:cTn id="15" dur="750"/>
                                        <p:tgtEl>
                                          <p:spTgt spid="2">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blinds(horizontal)">
                                      <p:cBhvr>
                                        <p:cTn id="19" dur="75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2" name="矩形 1"/>
          <p:cNvSpPr/>
          <p:nvPr/>
        </p:nvSpPr>
        <p:spPr>
          <a:xfrm>
            <a:off x="397103" y="405458"/>
            <a:ext cx="11458743" cy="3919254"/>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跟踪训练</a:t>
            </a:r>
            <a:r>
              <a:rPr lang="en-US" altLang="zh-CN" sz="2800" b="1" kern="100" dirty="0">
                <a:solidFill>
                  <a:srgbClr val="E36C0A"/>
                </a:solidFill>
                <a:latin typeface="Times New Roman" panose="02020603050405020304"/>
                <a:cs typeface="Times New Roman" panose="02020603050405020304"/>
              </a:rPr>
              <a:t>5</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9</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22</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25</a:t>
            </a:r>
            <a:r>
              <a:rPr lang="zh-CN" altLang="zh-CN" sz="2800" kern="100" dirty="0">
                <a:latin typeface="Times New Roman" panose="02020603050405020304"/>
                <a:ea typeface="华文细黑" panose="02010600040101010101" charset="-122"/>
                <a:cs typeface="Times New Roman" panose="02020603050405020304"/>
              </a:rPr>
              <a:t>日，国家主席习近平对美国进行国事访问，中美就共同推进新型大国关系达成重要共识。推进中美新型大国关系建设</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顺应了时代的发展潮流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符合双方的共同利益　</a:t>
            </a: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体现了世界多极化发展趋势　</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消除了双方的误解与分歧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③④</a:t>
            </a:r>
            <a:endParaRPr lang="zh-CN" altLang="zh-CN" sz="1050" kern="100" dirty="0">
              <a:effectLst/>
              <a:latin typeface="宋体" panose="02010600030101010101" pitchFamily="2" charset="-122"/>
              <a:cs typeface="Courier New" panose="02070309020205020404"/>
            </a:endParaRPr>
          </a:p>
        </p:txBody>
      </p:sp>
      <p:sp>
        <p:nvSpPr>
          <p:cNvPr id="3" name="矩形 2"/>
          <p:cNvSpPr/>
          <p:nvPr/>
        </p:nvSpPr>
        <p:spPr>
          <a:xfrm>
            <a:off x="1054646" y="1713177"/>
            <a:ext cx="493376" cy="687600"/>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solidFill>
                  <a:srgbClr val="E36C0A"/>
                </a:solidFill>
                <a:latin typeface="Times New Roman" panose="02020603050405020304"/>
                <a:cs typeface="Times New Roman" panose="02020603050405020304"/>
              </a:rPr>
              <a:t>A</a:t>
            </a:r>
            <a:endParaRPr lang="zh-CN" altLang="zh-CN" sz="2800" kern="100" dirty="0">
              <a:solidFill>
                <a:srgbClr val="E36C0A"/>
              </a:solidFill>
              <a:latin typeface="Times New Roman" panose="02020603050405020304"/>
              <a:cs typeface="Times New Roman" panose="02020603050405020304"/>
            </a:endParaRPr>
          </a:p>
        </p:txBody>
      </p:sp>
      <p:sp>
        <p:nvSpPr>
          <p:cNvPr id="4" name="圆角矩形 3"/>
          <p:cNvSpPr/>
          <p:nvPr/>
        </p:nvSpPr>
        <p:spPr>
          <a:xfrm>
            <a:off x="11265357" y="6649268"/>
            <a:ext cx="888681"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18542" y="261442"/>
            <a:ext cx="11458743" cy="687600"/>
          </a:xfrm>
          <a:prstGeom prst="rect">
            <a:avLst/>
          </a:prstGeom>
        </p:spPr>
        <p:txBody>
          <a:bodyPr wrap="square" lIns="121898" tIns="60948" rIns="121898" bIns="60948">
            <a:spAutoFit/>
          </a:bodyPr>
          <a:lstStyle/>
          <a:p>
            <a:pPr algn="just" defTabSz="-635">
              <a:lnSpc>
                <a:spcPct val="150000"/>
              </a:lnSpc>
              <a:spcAft>
                <a:spcPts val="0"/>
              </a:spcAft>
              <a:tabLst>
                <a:tab pos="1890395" algn="l"/>
              </a:tabLst>
            </a:pPr>
            <a:r>
              <a:rPr lang="zh-CN" altLang="en-US" sz="2800" b="1" kern="100" dirty="0">
                <a:solidFill>
                  <a:srgbClr val="0000FF"/>
                </a:solidFill>
                <a:latin typeface="Times New Roman" panose="02020603050405020304" pitchFamily="18" charset="0"/>
                <a:cs typeface="Times New Roman" panose="02020603050405020304" pitchFamily="18" charset="0"/>
              </a:rPr>
              <a:t>考向</a:t>
            </a:r>
            <a:r>
              <a:rPr lang="en-US" altLang="zh-CN" sz="2800" b="1" kern="100" dirty="0">
                <a:solidFill>
                  <a:srgbClr val="0000FF"/>
                </a:solidFill>
                <a:latin typeface="Times New Roman" panose="02020603050405020304" pitchFamily="18" charset="0"/>
                <a:cs typeface="Times New Roman" panose="02020603050405020304" pitchFamily="18" charset="0"/>
              </a:rPr>
              <a:t>2</a:t>
            </a:r>
            <a:r>
              <a:rPr lang="zh-CN" altLang="en-US" sz="2800" b="1" kern="100" dirty="0">
                <a:solidFill>
                  <a:srgbClr val="0000FF"/>
                </a:solidFill>
                <a:latin typeface="Times New Roman" panose="02020603050405020304" pitchFamily="18" charset="0"/>
                <a:cs typeface="Times New Roman" panose="02020603050405020304" pitchFamily="18" charset="0"/>
              </a:rPr>
              <a:t>　坚定地维护我国的国家利益</a:t>
            </a:r>
            <a:endParaRPr lang="zh-CN" altLang="zh-CN" sz="2800" kern="100" dirty="0">
              <a:solidFill>
                <a:srgbClr val="0000FF"/>
              </a:solidFill>
              <a:effectLst/>
              <a:latin typeface="Times New Roman" panose="02020603050405020304" pitchFamily="18" charset="0"/>
              <a:cs typeface="Times New Roman" panose="02020603050405020304" pitchFamily="18" charset="0"/>
            </a:endParaRPr>
          </a:p>
        </p:txBody>
      </p:sp>
      <p:sp>
        <p:nvSpPr>
          <p:cNvPr id="4" name="矩形 3"/>
          <p:cNvSpPr/>
          <p:nvPr/>
        </p:nvSpPr>
        <p:spPr>
          <a:xfrm>
            <a:off x="196044" y="971644"/>
            <a:ext cx="11749770" cy="3970318"/>
          </a:xfrm>
          <a:prstGeom prst="rect">
            <a:avLst/>
          </a:prstGeom>
        </p:spPr>
        <p:txBody>
          <a:bodyPr>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典例</a:t>
            </a:r>
            <a:r>
              <a:rPr lang="en-US" altLang="zh-CN" sz="2800" b="1" kern="100" dirty="0">
                <a:solidFill>
                  <a:srgbClr val="E36C0A"/>
                </a:solidFill>
                <a:latin typeface="Times New Roman" panose="02020603050405020304"/>
                <a:cs typeface="Times New Roman" panose="02020603050405020304"/>
              </a:rPr>
              <a:t>6</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(2013·</a:t>
            </a:r>
            <a:r>
              <a:rPr lang="zh-CN" altLang="zh-CN" sz="2800" kern="100" dirty="0">
                <a:latin typeface="Times New Roman" panose="02020603050405020304"/>
                <a:ea typeface="华文细黑" panose="02010600040101010101" charset="-122"/>
                <a:cs typeface="Times New Roman" panose="02020603050405020304"/>
              </a:rPr>
              <a:t>福建高考</a:t>
            </a:r>
            <a:r>
              <a:rPr lang="en-US" altLang="zh-CN" sz="2800" kern="100" dirty="0">
                <a:latin typeface="Times New Roman" panose="02020603050405020304"/>
                <a:ea typeface="华文细黑" panose="02010600040101010101" charset="-122"/>
                <a:cs typeface="Courier New" panose="02070309020205020404"/>
              </a:rPr>
              <a:t>)2012</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9</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10</a:t>
            </a:r>
            <a:r>
              <a:rPr lang="zh-CN" altLang="zh-CN" sz="2800" kern="100" dirty="0">
                <a:latin typeface="Times New Roman" panose="02020603050405020304"/>
                <a:ea typeface="华文细黑" panose="02010600040101010101" charset="-122"/>
                <a:cs typeface="Times New Roman" panose="02020603050405020304"/>
              </a:rPr>
              <a:t>日，中国政府公布钓鱼岛及其附属岛屿的领海基线，声明将根据中国法律和国际法的有关规定，稳步推进对钓鱼岛的管理。这表明中国</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坚决捍卫对钓鱼岛固有的主权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坚定维护国家利益的态度和决心　</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始终不渝坚持走和平发展道路　</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致力于维护世界人民的共同利益</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a:t>
            </a: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cs typeface="宋体" panose="02010600030101010101" pitchFamily="2" charset="-122"/>
              </a:rPr>
              <a:t>②③④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①②④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①③④</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6" name="圆角矩形 5">
            <a:hlinkClick r:id="rId1"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397103" y="261442"/>
            <a:ext cx="11458743" cy="4647402"/>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中国对钓鱼岛岛屿拥有无可争辩的主权，我国政府公布钓鱼岛及其附属岛屿的领海基线，对钓鱼岛进行管理，是捍卫国家主权、维护国家利益的体现，同时维护我国的主权也体现了我国独立自主和平外交政策的基本目标和基本立场，</a:t>
            </a:r>
            <a:r>
              <a:rPr lang="zh-CN" altLang="zh-CN" sz="2800" kern="100" dirty="0">
                <a:latin typeface="Times New Roman" panose="02020603050405020304"/>
                <a:cs typeface="宋体" panose="02010600030101010101" pitchFamily="2" charset="-122"/>
              </a:rPr>
              <a:t>①②③</a:t>
            </a:r>
            <a:r>
              <a:rPr lang="zh-CN" altLang="zh-CN" sz="2800" kern="100" dirty="0">
                <a:latin typeface="Times New Roman" panose="02020603050405020304"/>
                <a:ea typeface="华文细黑" panose="02010600040101010101" charset="-122"/>
                <a:cs typeface="Times New Roman" panose="02020603050405020304"/>
              </a:rPr>
              <a:t>符合题意</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材料</a:t>
            </a:r>
            <a:r>
              <a:rPr lang="zh-CN" altLang="zh-CN" sz="2800" kern="100" dirty="0">
                <a:latin typeface="Times New Roman" panose="02020603050405020304"/>
                <a:ea typeface="华文细黑" panose="02010600040101010101" charset="-122"/>
                <a:cs typeface="Times New Roman" panose="02020603050405020304"/>
              </a:rPr>
              <a:t>体现的是维护我国的国家利益而不是维护世界人民的共同利益，排除</a:t>
            </a:r>
            <a:r>
              <a:rPr lang="zh-CN" altLang="zh-CN" sz="2800" kern="100" dirty="0">
                <a:latin typeface="Times New Roman" panose="02020603050405020304"/>
                <a:cs typeface="宋体" panose="02010600030101010101" pitchFamily="2" charset="-122"/>
              </a:rPr>
              <a:t>④</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rgbClr val="E36C0A"/>
                </a:solidFill>
                <a:latin typeface="Times New Roman" panose="02020603050405020304"/>
                <a:cs typeface="Times New Roman" panose="02020603050405020304"/>
              </a:rPr>
              <a:t>A</a:t>
            </a:r>
            <a:endParaRPr lang="zh-CN" altLang="zh-CN" sz="2800" kern="100" dirty="0">
              <a:solidFill>
                <a:srgbClr val="E36C0A"/>
              </a:solidFill>
              <a:latin typeface="Times New Roman" panose="02020603050405020304"/>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linds(horizontal)">
                                      <p:cBhvr>
                                        <p:cTn id="15" dur="75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56186" y="261442"/>
            <a:ext cx="11011628" cy="5858246"/>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跟踪训练</a:t>
            </a:r>
            <a:r>
              <a:rPr lang="en-US" altLang="zh-CN" sz="2800" b="1" kern="100" dirty="0">
                <a:solidFill>
                  <a:srgbClr val="E36C0A"/>
                </a:solidFill>
                <a:latin typeface="Times New Roman" panose="02020603050405020304"/>
                <a:cs typeface="Times New Roman" panose="02020603050405020304"/>
              </a:rPr>
              <a:t>6</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9</a:t>
            </a:r>
            <a:r>
              <a:rPr lang="zh-CN" altLang="zh-CN" sz="2800" kern="100" dirty="0">
                <a:latin typeface="Times New Roman" panose="02020603050405020304"/>
                <a:ea typeface="华文细黑" panose="02010600040101010101" charset="-122"/>
                <a:cs typeface="Times New Roman" panose="02020603050405020304"/>
              </a:rPr>
              <a:t>月，国家主席习近平在联大全面阐述了新型国际关系理念，提出了打造人类命运共同体</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五位一体</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的总布局和总路径。这一理念</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得到国际社会广泛认同和支持，尤其是得到非洲、亚洲等地区其他发展中国家的支持，因为这些国家在与中国的合作中经济增长、社会发展，得到了实惠</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。这其中蕴含的道理有</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我国坚持公正合理共赢地处理国际关系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促进世界经济发展是各国外交的出发点和落脚点　</a:t>
            </a: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我国在兼顾他国合理关切中拓展了发展空间　</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维护共同利益是我国外交政策的根本目标</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③④</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8905891" y="2848927"/>
            <a:ext cx="573691" cy="687600"/>
          </a:xfrm>
          <a:prstGeom prst="rect">
            <a:avLst/>
          </a:prstGeom>
        </p:spPr>
        <p:txBody>
          <a:bodyPr wrap="square" lIns="121898" tIns="60948" rIns="121898" bIns="60948">
            <a:spAutoFit/>
          </a:bodyPr>
          <a:lstStyle/>
          <a:p>
            <a:pPr algn="just">
              <a:lnSpc>
                <a:spcPct val="150000"/>
              </a:lnSpc>
              <a:spcAft>
                <a:spcPts val="0"/>
              </a:spcAft>
            </a:pPr>
            <a:r>
              <a:rPr lang="en-US" altLang="zh-CN" sz="2800" dirty="0" smtClean="0">
                <a:solidFill>
                  <a:schemeClr val="accent6">
                    <a:lumMod val="75000"/>
                  </a:schemeClr>
                </a:solidFill>
                <a:latin typeface="Times New Roman" panose="02020603050405020304" pitchFamily="18" charset="0"/>
                <a:cs typeface="Times New Roman" panose="02020603050405020304" pitchFamily="18" charset="0"/>
              </a:rPr>
              <a:t>B</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7" name="矩形 6"/>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8" name="圆角矩形 7"/>
          <p:cNvSpPr/>
          <p:nvPr/>
        </p:nvSpPr>
        <p:spPr>
          <a:xfrm>
            <a:off x="10271670" y="6649268"/>
            <a:ext cx="888681"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9" name="圆角矩形 8">
            <a:hlinkClick r:id="rId1" action="ppaction://hlinksldjump"/>
          </p:cNvPr>
          <p:cNvSpPr/>
          <p:nvPr/>
        </p:nvSpPr>
        <p:spPr>
          <a:xfrm>
            <a:off x="11376626" y="665634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anose="02010609060101010101" pitchFamily="49" charset="-122"/>
                <a:ea typeface="黑体" panose="02010609060101010101" pitchFamily="49" charset="-122"/>
              </a:rPr>
              <a:t>返回</a:t>
            </a:r>
            <a:endParaRPr lang="zh-CN" altLang="en-US" sz="1400"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5" grpId="0"/>
      <p:bldP spid="5" grpId="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17" name="矩形 16"/>
          <p:cNvSpPr/>
          <p:nvPr/>
        </p:nvSpPr>
        <p:spPr>
          <a:xfrm>
            <a:off x="109071" y="909514"/>
            <a:ext cx="11458743" cy="687600"/>
          </a:xfrm>
          <a:prstGeom prst="rect">
            <a:avLst/>
          </a:prstGeom>
        </p:spPr>
        <p:txBody>
          <a:bodyPr wrap="square" lIns="121898" tIns="60948" rIns="121898" bIns="60948">
            <a:spAutoFit/>
          </a:bodyPr>
          <a:lstStyle/>
          <a:p>
            <a:pPr algn="just" defTabSz="-635">
              <a:lnSpc>
                <a:spcPct val="150000"/>
              </a:lnSpc>
              <a:spcAft>
                <a:spcPts val="0"/>
              </a:spcAft>
              <a:tabLst>
                <a:tab pos="1890395" algn="l"/>
              </a:tabLst>
            </a:pPr>
            <a:r>
              <a:rPr lang="zh-CN" altLang="en-US" sz="2800" b="1" kern="100" dirty="0">
                <a:solidFill>
                  <a:schemeClr val="accent6">
                    <a:lumMod val="75000"/>
                  </a:schemeClr>
                </a:solidFill>
                <a:latin typeface="Times New Roman" panose="02020603050405020304" pitchFamily="18" charset="0"/>
                <a:cs typeface="Times New Roman" panose="02020603050405020304" pitchFamily="18" charset="0"/>
              </a:rPr>
              <a:t>易错点</a:t>
            </a:r>
            <a:r>
              <a:rPr lang="en-US" altLang="zh-CN" sz="2800" b="1" kern="100" dirty="0">
                <a:solidFill>
                  <a:schemeClr val="accent6">
                    <a:lumMod val="75000"/>
                  </a:schemeClr>
                </a:solidFill>
                <a:latin typeface="Times New Roman" panose="02020603050405020304" pitchFamily="18" charset="0"/>
                <a:cs typeface="Times New Roman" panose="02020603050405020304" pitchFamily="18" charset="0"/>
              </a:rPr>
              <a:t>1</a:t>
            </a:r>
            <a:r>
              <a:rPr lang="zh-CN" altLang="en-US" sz="2800" b="1" kern="100" dirty="0">
                <a:solidFill>
                  <a:schemeClr val="accent6">
                    <a:lumMod val="75000"/>
                  </a:schemeClr>
                </a:solidFill>
                <a:latin typeface="Times New Roman" panose="02020603050405020304" pitchFamily="18" charset="0"/>
                <a:cs typeface="Times New Roman" panose="02020603050405020304" pitchFamily="18" charset="0"/>
              </a:rPr>
              <a:t>　领土是一个国家的生命和灵魂</a:t>
            </a:r>
            <a:endParaRPr lang="zh-CN" altLang="zh-CN" sz="2800" b="1" kern="100" dirty="0">
              <a:solidFill>
                <a:schemeClr val="accent6">
                  <a:lumMod val="75000"/>
                </a:schemeClr>
              </a:solidFill>
              <a:effectLst/>
              <a:latin typeface="Times New Roman" panose="02020603050405020304" pitchFamily="18" charset="0"/>
              <a:cs typeface="Times New Roman" panose="02020603050405020304" pitchFamily="18" charset="0"/>
            </a:endParaRPr>
          </a:p>
        </p:txBody>
      </p:sp>
      <p:grpSp>
        <p:nvGrpSpPr>
          <p:cNvPr id="2" name="组合 1"/>
          <p:cNvGrpSpPr/>
          <p:nvPr/>
        </p:nvGrpSpPr>
        <p:grpSpPr>
          <a:xfrm>
            <a:off x="178975" y="1619434"/>
            <a:ext cx="10973938" cy="818643"/>
            <a:chOff x="178975" y="1619434"/>
            <a:chExt cx="10973938" cy="818643"/>
          </a:xfrm>
        </p:grpSpPr>
        <p:sp>
          <p:nvSpPr>
            <p:cNvPr id="9" name="矩形 8"/>
            <p:cNvSpPr/>
            <p:nvPr/>
          </p:nvSpPr>
          <p:spPr>
            <a:xfrm>
              <a:off x="190550" y="1619434"/>
              <a:ext cx="10962363" cy="818643"/>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defTabSz="-635">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panose="02020603050405020304"/>
                <a:ea typeface="华文细黑" panose="02010600040101010101" charset="-122"/>
                <a:cs typeface="Times New Roman" panose="02020603050405020304"/>
              </a:endParaRPr>
            </a:p>
          </p:txBody>
        </p:sp>
        <p:sp>
          <p:nvSpPr>
            <p:cNvPr id="8" name="矩形 7"/>
            <p:cNvSpPr/>
            <p:nvPr/>
          </p:nvSpPr>
          <p:spPr>
            <a:xfrm>
              <a:off x="178975" y="1629594"/>
              <a:ext cx="10221865" cy="656077"/>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提醒　</a:t>
              </a:r>
              <a:r>
                <a:rPr lang="zh-CN" altLang="zh-CN" sz="2800" kern="100" dirty="0">
                  <a:latin typeface="Times New Roman" panose="02020603050405020304"/>
                  <a:ea typeface="华文细黑" panose="02010600040101010101" charset="-122"/>
                  <a:cs typeface="Times New Roman" panose="02020603050405020304"/>
                </a:rPr>
                <a:t>主权是一个国家的生命和灵魂，是国家存在的最重要因素。</a:t>
              </a:r>
              <a:endParaRPr lang="zh-CN" altLang="zh-CN" sz="1050" kern="100" dirty="0">
                <a:effectLst/>
                <a:latin typeface="宋体" panose="02010600030101010101" pitchFamily="2" charset="-122"/>
                <a:cs typeface="Courier New" panose="02070309020205020404"/>
              </a:endParaRPr>
            </a:p>
          </p:txBody>
        </p:sp>
      </p:grpSp>
      <p:sp>
        <p:nvSpPr>
          <p:cNvPr id="6" name="矩形 5"/>
          <p:cNvSpPr/>
          <p:nvPr/>
        </p:nvSpPr>
        <p:spPr>
          <a:xfrm>
            <a:off x="171140" y="2637706"/>
            <a:ext cx="11404211" cy="4064677"/>
          </a:xfrm>
          <a:prstGeom prst="rect">
            <a:avLst/>
          </a:prstGeom>
        </p:spPr>
        <p:txBody>
          <a:bodyPr>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矫正训练</a:t>
            </a:r>
            <a:r>
              <a:rPr lang="en-US" altLang="zh-CN" sz="2800" b="1" kern="100" dirty="0">
                <a:solidFill>
                  <a:srgbClr val="E36C0A"/>
                </a:solidFill>
                <a:latin typeface="Times New Roman" panose="02020603050405020304"/>
                <a:cs typeface="Times New Roman" panose="02020603050405020304"/>
              </a:rPr>
              <a:t>1</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(2012·</a:t>
            </a:r>
            <a:r>
              <a:rPr lang="zh-CN" altLang="zh-CN" sz="2800" kern="100" dirty="0">
                <a:latin typeface="Times New Roman" panose="02020603050405020304"/>
                <a:ea typeface="华文细黑" panose="02010600040101010101" charset="-122"/>
                <a:cs typeface="Times New Roman" panose="02020603050405020304"/>
              </a:rPr>
              <a:t>浙江高考</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黄岩岛自古以来就是中国的领土，但菲律宾政府无视历史事实，一再制造事端，企图侵占黄岩岛。对此，中国政府作出了强烈反应。上述事实表明</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国家利益是国际关系的决定性因素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领土是一个国家的生命和灵魂　</a:t>
            </a: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利益对立是国家冲突的根源　</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干涉别国内政是非正义的、错误的</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③④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②④</a:t>
            </a:r>
            <a:endParaRPr lang="zh-CN" altLang="zh-CN" sz="1050" kern="100" dirty="0">
              <a:effectLst/>
              <a:latin typeface="宋体" panose="02010600030101010101" pitchFamily="2" charset="-122"/>
              <a:cs typeface="Courier New" panose="02070309020205020404"/>
            </a:endParaRPr>
          </a:p>
        </p:txBody>
      </p:sp>
      <p:cxnSp>
        <p:nvCxnSpPr>
          <p:cNvPr id="7" name="直接连接符 6"/>
          <p:cNvCxnSpPr/>
          <p:nvPr/>
        </p:nvCxnSpPr>
        <p:spPr>
          <a:xfrm>
            <a:off x="2604" y="909514"/>
            <a:ext cx="12187809" cy="0"/>
          </a:xfrm>
          <a:prstGeom prst="line">
            <a:avLst/>
          </a:prstGeom>
          <a:ln w="12700">
            <a:solidFill>
              <a:srgbClr val="0000FF"/>
            </a:solidFill>
          </a:ln>
        </p:spPr>
        <p:style>
          <a:lnRef idx="2">
            <a:schemeClr val="dk1"/>
          </a:lnRef>
          <a:fillRef idx="0">
            <a:schemeClr val="dk1"/>
          </a:fillRef>
          <a:effectRef idx="1">
            <a:schemeClr val="dk1"/>
          </a:effectRef>
          <a:fontRef idx="minor">
            <a:schemeClr val="tx1"/>
          </a:fontRef>
        </p:style>
      </p:cxnSp>
      <p:sp>
        <p:nvSpPr>
          <p:cNvPr id="10" name="矩形 9"/>
          <p:cNvSpPr/>
          <p:nvPr/>
        </p:nvSpPr>
        <p:spPr>
          <a:xfrm>
            <a:off x="190550" y="261442"/>
            <a:ext cx="2236510" cy="584775"/>
          </a:xfrm>
          <a:prstGeom prst="rect">
            <a:avLst/>
          </a:prstGeom>
        </p:spPr>
        <p:txBody>
          <a:bodyPr wrap="none">
            <a:spAutoFit/>
          </a:bodyPr>
          <a:lstStyle/>
          <a:p>
            <a:pPr lvl="0"/>
            <a:r>
              <a:rPr lang="zh-CN" altLang="en-US" sz="3200" b="1" dirty="0">
                <a:solidFill>
                  <a:srgbClr val="0000FF"/>
                </a:solidFill>
                <a:latin typeface="微软雅黑" panose="020B0503020204020204" pitchFamily="34" charset="-122"/>
                <a:ea typeface="微软雅黑" panose="020B0503020204020204" pitchFamily="34" charset="-122"/>
              </a:rPr>
              <a:t>易错点剖析</a:t>
            </a:r>
            <a:endParaRPr lang="zh-CN" altLang="en-US" sz="3200" b="1" dirty="0">
              <a:solidFill>
                <a:srgbClr val="0000FF"/>
              </a:solidFill>
              <a:latin typeface="微软雅黑" panose="020B0503020204020204" pitchFamily="34" charset="-122"/>
              <a:ea typeface="微软雅黑" panose="020B0503020204020204" pitchFamily="34" charset="-122"/>
            </a:endParaRPr>
          </a:p>
        </p:txBody>
      </p:sp>
      <p:sp>
        <p:nvSpPr>
          <p:cNvPr id="11" name="对角圆角矩形 10"/>
          <p:cNvSpPr/>
          <p:nvPr/>
        </p:nvSpPr>
        <p:spPr>
          <a:xfrm>
            <a:off x="10343678" y="518166"/>
            <a:ext cx="1514726"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anose="020B0503020204020204" pitchFamily="34" charset="-122"/>
                <a:ea typeface="微软雅黑" panose="020B0503020204020204" pitchFamily="34" charset="-122"/>
              </a:rPr>
              <a:t>易</a:t>
            </a:r>
            <a:r>
              <a:rPr lang="zh-CN" altLang="en-US" b="1" dirty="0" smtClean="0">
                <a:solidFill>
                  <a:schemeClr val="bg1"/>
                </a:solidFill>
                <a:latin typeface="微软雅黑" panose="020B0503020204020204" pitchFamily="34" charset="-122"/>
                <a:ea typeface="微软雅黑" panose="020B0503020204020204" pitchFamily="34" charset="-122"/>
              </a:rPr>
              <a:t>错矫正</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14" name="圆角矩形 13"/>
          <p:cNvSpPr/>
          <p:nvPr/>
        </p:nvSpPr>
        <p:spPr>
          <a:xfrm>
            <a:off x="9751810"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提醒</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15" name="圆角矩形 14">
            <a:hlinkClick r:id="rId1"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矩形 10"/>
          <p:cNvSpPr/>
          <p:nvPr/>
        </p:nvSpPr>
        <p:spPr>
          <a:xfrm>
            <a:off x="492540" y="687095"/>
            <a:ext cx="11291298" cy="5262979"/>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审题时抓住</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黄岩岛</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是中国的领土</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中国政府作出了强烈反应</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等有效的</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题眼</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信息是解答本题的关键。从菲律宾挑起事端及中国政府作出强烈反应可以看出，国家利益是国际关系的决定性因素，利益对立是引起国家冲突的根源，</a:t>
            </a:r>
            <a:r>
              <a:rPr lang="zh-CN" altLang="zh-CN" sz="2800" kern="100" dirty="0">
                <a:latin typeface="Times New Roman" panose="02020603050405020304"/>
                <a:cs typeface="宋体" panose="02010600030101010101" pitchFamily="2" charset="-122"/>
              </a:rPr>
              <a:t>①③</a:t>
            </a:r>
            <a:r>
              <a:rPr lang="zh-CN" altLang="zh-CN" sz="2800" kern="100" dirty="0">
                <a:latin typeface="Times New Roman" panose="02020603050405020304"/>
                <a:ea typeface="华文细黑" panose="02010600040101010101" charset="-122"/>
                <a:cs typeface="Times New Roman" panose="02020603050405020304"/>
              </a:rPr>
              <a:t>正确</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主权</a:t>
            </a:r>
            <a:r>
              <a:rPr lang="zh-CN" altLang="zh-CN" sz="2800" kern="100" dirty="0">
                <a:latin typeface="Times New Roman" panose="02020603050405020304"/>
                <a:ea typeface="华文细黑" panose="02010600040101010101" charset="-122"/>
                <a:cs typeface="Times New Roman" panose="02020603050405020304"/>
              </a:rPr>
              <a:t>是国家的生命和灵魂，</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观点错误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领土</a:t>
            </a:r>
            <a:r>
              <a:rPr lang="zh-CN" altLang="zh-CN" sz="2800" kern="100" dirty="0">
                <a:latin typeface="Times New Roman" panose="02020603050405020304"/>
                <a:ea typeface="华文细黑" panose="02010600040101010101" charset="-122"/>
                <a:cs typeface="Times New Roman" panose="02020603050405020304"/>
              </a:rPr>
              <a:t>问题不单纯是内政问题，而是涉及我国主权的严重问题，</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不符合题意。故正确答案为</a:t>
            </a: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rgbClr val="E36C0A"/>
                </a:solidFill>
                <a:latin typeface="Times New Roman" panose="02020603050405020304"/>
                <a:cs typeface="Times New Roman" panose="02020603050405020304"/>
              </a:rPr>
              <a:t>C</a:t>
            </a:r>
            <a:endParaRPr lang="zh-CN" altLang="zh-CN" sz="2800" kern="100" dirty="0">
              <a:solidFill>
                <a:srgbClr val="E36C0A"/>
              </a:solidFill>
              <a:latin typeface="Times New Roman" panose="02020603050405020304"/>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linds(horizontal)">
                                      <p:cBhvr>
                                        <p:cTn id="7" dur="750"/>
                                        <p:tgtEl>
                                          <p:spTgt spid="11">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blinds(horizontal)">
                                      <p:cBhvr>
                                        <p:cTn id="11" dur="750"/>
                                        <p:tgtEl>
                                          <p:spTgt spid="11">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blinds(horizontal)">
                                      <p:cBhvr>
                                        <p:cTn id="15" dur="750"/>
                                        <p:tgtEl>
                                          <p:spTgt spid="11">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Effect transition="in" filter="blinds(horizontal)">
                                      <p:cBhvr>
                                        <p:cTn id="19" dur="75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478582" y="1485578"/>
            <a:ext cx="10902601" cy="687600"/>
          </a:xfrm>
          <a:prstGeom prst="rect">
            <a:avLst/>
          </a:prstGeom>
        </p:spPr>
        <p:txBody>
          <a:bodyPr wrap="square" lIns="121898" tIns="60948" rIns="121898" bIns="60948">
            <a:spAutoFit/>
          </a:bodyPr>
          <a:lstStyle/>
          <a:p>
            <a:pPr indent="-1751330" algn="just" defTabSz="-635">
              <a:lnSpc>
                <a:spcPct val="150000"/>
              </a:lnSpc>
              <a:tabLst>
                <a:tab pos="1890395" algn="l"/>
              </a:tabLst>
            </a:pPr>
            <a:r>
              <a:rPr lang="zh-CN" altLang="en-US" sz="2800" b="1" kern="100" dirty="0">
                <a:solidFill>
                  <a:schemeClr val="accent6">
                    <a:lumMod val="75000"/>
                  </a:schemeClr>
                </a:solidFill>
                <a:latin typeface="Times New Roman" panose="02020603050405020304" pitchFamily="18" charset="0"/>
                <a:cs typeface="Times New Roman" panose="02020603050405020304" pitchFamily="18" charset="0"/>
              </a:rPr>
              <a:t>易错点</a:t>
            </a:r>
            <a:r>
              <a:rPr lang="en-US" altLang="zh-CN" sz="2800" b="1" kern="100" dirty="0">
                <a:solidFill>
                  <a:schemeClr val="accent6">
                    <a:lumMod val="75000"/>
                  </a:schemeClr>
                </a:solidFill>
                <a:latin typeface="Times New Roman" panose="02020603050405020304" pitchFamily="18" charset="0"/>
                <a:cs typeface="Times New Roman" panose="02020603050405020304" pitchFamily="18" charset="0"/>
              </a:rPr>
              <a:t>2</a:t>
            </a:r>
            <a:r>
              <a:rPr lang="zh-CN" altLang="en-US" sz="2800" b="1" kern="100" dirty="0">
                <a:solidFill>
                  <a:schemeClr val="accent6">
                    <a:lumMod val="75000"/>
                  </a:schemeClr>
                </a:solidFill>
                <a:latin typeface="Times New Roman" panose="02020603050405020304" pitchFamily="18" charset="0"/>
                <a:cs typeface="Times New Roman" panose="02020603050405020304" pitchFamily="18" charset="0"/>
              </a:rPr>
              <a:t>　混淆国际组织的类型</a:t>
            </a:r>
            <a:endParaRPr lang="zh-CN" altLang="zh-CN" sz="2800" b="1" kern="100" dirty="0">
              <a:solidFill>
                <a:schemeClr val="accent6">
                  <a:lumMod val="75000"/>
                </a:schemeClr>
              </a:solidFill>
              <a:latin typeface="Times New Roman" panose="02020603050405020304" pitchFamily="18" charset="0"/>
              <a:cs typeface="Times New Roman" panose="02020603050405020304" pitchFamily="18" charset="0"/>
            </a:endParaRPr>
          </a:p>
        </p:txBody>
      </p:sp>
      <p:grpSp>
        <p:nvGrpSpPr>
          <p:cNvPr id="2" name="组合 1"/>
          <p:cNvGrpSpPr/>
          <p:nvPr/>
        </p:nvGrpSpPr>
        <p:grpSpPr>
          <a:xfrm>
            <a:off x="478582" y="2277666"/>
            <a:ext cx="10518154" cy="2595069"/>
            <a:chOff x="478582" y="2277666"/>
            <a:chExt cx="10518154" cy="2595069"/>
          </a:xfrm>
        </p:grpSpPr>
        <p:sp>
          <p:nvSpPr>
            <p:cNvPr id="6" name="矩形 5"/>
            <p:cNvSpPr/>
            <p:nvPr/>
          </p:nvSpPr>
          <p:spPr>
            <a:xfrm>
              <a:off x="478582" y="2300704"/>
              <a:ext cx="10518154" cy="2569250"/>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defTabSz="-635">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panose="02020603050405020304"/>
                <a:ea typeface="华文细黑" panose="02010600040101010101" charset="-122"/>
                <a:cs typeface="Times New Roman" panose="02020603050405020304"/>
              </a:endParaRPr>
            </a:p>
          </p:txBody>
        </p:sp>
        <p:sp>
          <p:nvSpPr>
            <p:cNvPr id="8" name="矩形 7"/>
            <p:cNvSpPr/>
            <p:nvPr/>
          </p:nvSpPr>
          <p:spPr>
            <a:xfrm>
              <a:off x="622598" y="2277666"/>
              <a:ext cx="10120658" cy="2595069"/>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提醒　</a:t>
              </a:r>
              <a:r>
                <a:rPr lang="zh-CN" altLang="zh-CN" sz="2800" kern="100" dirty="0">
                  <a:latin typeface="Times New Roman" panose="02020603050405020304"/>
                  <a:ea typeface="华文细黑" panose="02010600040101010101" charset="-122"/>
                  <a:cs typeface="Times New Roman" panose="02020603050405020304"/>
                </a:rPr>
                <a:t>国际组织的类型有政府间和非政府的、世界性和区域性的。比较难区分的是政府间与非政府的国际组织。如果必须是由主权国家才能参加的，则是政府间的国际组织，而如果地区也能参加，则属于非政府的国际组织。</a:t>
              </a:r>
              <a:endParaRPr lang="zh-CN" altLang="zh-CN" sz="1050" kern="100" dirty="0">
                <a:effectLst/>
                <a:latin typeface="宋体" panose="02010600030101010101" pitchFamily="2" charset="-122"/>
                <a:cs typeface="Courier New" panose="02070309020205020404"/>
              </a:endParaRPr>
            </a:p>
          </p:txBody>
        </p:sp>
      </p:gr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5" name="圆角矩形 4"/>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提醒</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420532" y="1629526"/>
            <a:ext cx="11291298" cy="3888500"/>
          </a:xfrm>
          <a:prstGeom prst="rect">
            <a:avLst/>
          </a:prstGeom>
        </p:spPr>
        <p:txBody>
          <a:bodyPr>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矫正训练</a:t>
            </a:r>
            <a:r>
              <a:rPr lang="en-US" altLang="zh-CN" sz="2800" b="1" kern="100" dirty="0">
                <a:solidFill>
                  <a:srgbClr val="E36C0A"/>
                </a:solidFill>
                <a:latin typeface="Times New Roman" panose="02020603050405020304"/>
                <a:cs typeface="Times New Roman" panose="02020603050405020304"/>
              </a:rPr>
              <a:t>2</a:t>
            </a:r>
            <a:r>
              <a:rPr lang="zh-CN" altLang="zh-CN" sz="2800" kern="100" dirty="0">
                <a:latin typeface="Times New Roman" panose="02020603050405020304"/>
                <a:ea typeface="华文细黑" panose="02010600040101010101" charset="-122"/>
                <a:cs typeface="Times New Roman" panose="02020603050405020304"/>
              </a:rPr>
              <a:t>　博鳌亚洲论坛自</a:t>
            </a:r>
            <a:r>
              <a:rPr lang="en-US" altLang="zh-CN" sz="2800" kern="100" dirty="0">
                <a:latin typeface="Times New Roman" panose="02020603050405020304"/>
                <a:ea typeface="华文细黑" panose="02010600040101010101" charset="-122"/>
                <a:cs typeface="Courier New" panose="02070309020205020404"/>
              </a:rPr>
              <a:t>2001</a:t>
            </a:r>
            <a:r>
              <a:rPr lang="zh-CN" altLang="zh-CN" sz="2800" kern="100" dirty="0">
                <a:latin typeface="Times New Roman" panose="02020603050405020304"/>
                <a:ea typeface="华文细黑" panose="02010600040101010101" charset="-122"/>
                <a:cs typeface="Times New Roman" panose="02020603050405020304"/>
              </a:rPr>
              <a:t>年成立以来已经走过了不平凡的</a:t>
            </a:r>
            <a:r>
              <a:rPr lang="en-US" altLang="zh-CN" sz="2800" kern="100" dirty="0">
                <a:latin typeface="Times New Roman" panose="02020603050405020304"/>
                <a:ea typeface="华文细黑" panose="02010600040101010101" charset="-122"/>
                <a:cs typeface="Courier New" panose="02070309020205020404"/>
              </a:rPr>
              <a:t>16</a:t>
            </a:r>
            <a:r>
              <a:rPr lang="zh-CN" altLang="zh-CN" sz="2800" kern="100" dirty="0">
                <a:latin typeface="Times New Roman" panose="02020603050405020304"/>
                <a:ea typeface="华文细黑" panose="02010600040101010101" charset="-122"/>
                <a:cs typeface="Times New Roman" panose="02020603050405020304"/>
              </a:rPr>
              <a:t>年。博鳌亚洲论坛是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亚太经合组织主导的非政府组织</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立足亚洲面向世界的全球论坛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世界性的政府间国际组织</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区域性的政府间国际组织</a:t>
            </a:r>
            <a:endParaRPr lang="zh-CN" altLang="zh-CN" sz="1050" kern="100" dirty="0">
              <a:effectLst/>
              <a:latin typeface="宋体" panose="02010600030101010101" pitchFamily="2" charset="-122"/>
              <a:cs typeface="Courier New" panose="02070309020205020404"/>
            </a:endParaRPr>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4" name="圆角矩形 3">
            <a:hlinkClick r:id="rId1"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479744" y="765498"/>
            <a:ext cx="11232086" cy="3323987"/>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博鳌亚洲论坛由</a:t>
            </a:r>
            <a:r>
              <a:rPr lang="en-US" altLang="zh-CN" sz="2800" kern="100" dirty="0">
                <a:latin typeface="Times New Roman" panose="02020603050405020304"/>
                <a:ea typeface="华文细黑" panose="02010600040101010101" charset="-122"/>
                <a:cs typeface="Courier New" panose="02070309020205020404"/>
              </a:rPr>
              <a:t>26</a:t>
            </a:r>
            <a:r>
              <a:rPr lang="zh-CN" altLang="zh-CN" sz="2800" kern="100" dirty="0">
                <a:latin typeface="Times New Roman" panose="02020603050405020304"/>
                <a:ea typeface="华文细黑" panose="02010600040101010101" charset="-122"/>
                <a:cs typeface="Times New Roman" panose="02020603050405020304"/>
              </a:rPr>
              <a:t>个国家的代表共同发起成立，是一个非政府、非营利的国际组织，</a:t>
            </a: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博</a:t>
            </a:r>
            <a:r>
              <a:rPr lang="zh-CN" altLang="zh-CN" sz="2800" kern="100" dirty="0">
                <a:latin typeface="Times New Roman" panose="02020603050405020304"/>
                <a:ea typeface="华文细黑" panose="02010600040101010101" charset="-122"/>
                <a:cs typeface="Times New Roman" panose="02020603050405020304"/>
              </a:rPr>
              <a:t>鳌亚洲论坛是独立的组织，不依附于亚太经合组织，</a:t>
            </a: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由</a:t>
            </a:r>
            <a:r>
              <a:rPr lang="zh-CN" altLang="zh-CN" sz="2800" kern="100" dirty="0">
                <a:latin typeface="Times New Roman" panose="02020603050405020304"/>
                <a:ea typeface="华文细黑" panose="02010600040101010101" charset="-122"/>
                <a:cs typeface="Times New Roman" panose="02020603050405020304"/>
              </a:rPr>
              <a:t>材料</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推动共同发展、共建和谐亚洲</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得出</a:t>
            </a: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项符合题意</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rgbClr val="E36C0A"/>
                </a:solidFill>
                <a:latin typeface="Times New Roman" panose="02020603050405020304"/>
                <a:cs typeface="Times New Roman" panose="02020603050405020304"/>
              </a:rPr>
              <a:t>B</a:t>
            </a:r>
            <a:endParaRPr lang="zh-CN" altLang="zh-CN" sz="2800" kern="100" dirty="0">
              <a:solidFill>
                <a:srgbClr val="E36C0A"/>
              </a:solidFill>
              <a:latin typeface="Times New Roman" panose="02020603050405020304"/>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750"/>
                                        <p:tgtEl>
                                          <p:spTgt spid="3">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750"/>
                                        <p:tgtEl>
                                          <p:spTgt spid="3">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750"/>
                                        <p:tgtEl>
                                          <p:spTgt spid="3">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75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592006" y="1269554"/>
            <a:ext cx="10687776" cy="691768"/>
          </a:xfrm>
          <a:prstGeom prst="rect">
            <a:avLst/>
          </a:prstGeom>
        </p:spPr>
        <p:txBody>
          <a:bodyPr wrap="square" lIns="121898" tIns="60948" rIns="121898" bIns="60948">
            <a:spAutoFit/>
          </a:bodyPr>
          <a:lstStyle/>
          <a:p>
            <a:pPr indent="-1751330" algn="just" defTabSz="-635">
              <a:lnSpc>
                <a:spcPct val="150000"/>
              </a:lnSpc>
              <a:tabLst>
                <a:tab pos="1890395" algn="l"/>
              </a:tabLst>
            </a:pPr>
            <a:r>
              <a:rPr lang="zh-CN" altLang="en-US" sz="2800" b="1" kern="100" dirty="0">
                <a:solidFill>
                  <a:schemeClr val="accent6">
                    <a:lumMod val="75000"/>
                  </a:schemeClr>
                </a:solidFill>
                <a:latin typeface="Times New Roman" panose="02020603050405020304"/>
                <a:ea typeface="华文细黑" panose="02010600040101010101" charset="-122"/>
                <a:cs typeface="Times New Roman" panose="02020603050405020304"/>
              </a:rPr>
              <a:t>易错点</a:t>
            </a:r>
            <a:r>
              <a:rPr lang="en-US" altLang="zh-CN" sz="2800" b="1" kern="100" dirty="0">
                <a:solidFill>
                  <a:schemeClr val="accent6">
                    <a:lumMod val="75000"/>
                  </a:schemeClr>
                </a:solidFill>
                <a:latin typeface="Times New Roman" panose="02020603050405020304"/>
                <a:ea typeface="华文细黑" panose="02010600040101010101" charset="-122"/>
                <a:cs typeface="Times New Roman" panose="02020603050405020304"/>
              </a:rPr>
              <a:t>3</a:t>
            </a:r>
            <a:r>
              <a:rPr lang="zh-CN" altLang="en-US" sz="2800" b="1" kern="100" dirty="0">
                <a:solidFill>
                  <a:schemeClr val="accent6">
                    <a:lumMod val="75000"/>
                  </a:schemeClr>
                </a:solidFill>
                <a:latin typeface="Times New Roman" panose="02020603050405020304"/>
                <a:ea typeface="华文细黑" panose="02010600040101010101" charset="-122"/>
                <a:cs typeface="Times New Roman" panose="02020603050405020304"/>
              </a:rPr>
              <a:t>　对中国与联合国的关系理解错误</a:t>
            </a:r>
            <a:endParaRPr lang="zh-CN" altLang="zh-CN" sz="2800" b="1" kern="100" dirty="0">
              <a:solidFill>
                <a:schemeClr val="accent6">
                  <a:lumMod val="75000"/>
                </a:schemeClr>
              </a:solidFill>
              <a:latin typeface="Times New Roman" panose="02020603050405020304"/>
              <a:ea typeface="华文细黑" panose="02010600040101010101" charset="-122"/>
              <a:cs typeface="Times New Roman" panose="02020603050405020304"/>
            </a:endParaRPr>
          </a:p>
        </p:txBody>
      </p:sp>
      <p:grpSp>
        <p:nvGrpSpPr>
          <p:cNvPr id="2" name="组合 1"/>
          <p:cNvGrpSpPr/>
          <p:nvPr/>
        </p:nvGrpSpPr>
        <p:grpSpPr>
          <a:xfrm>
            <a:off x="511605" y="2205658"/>
            <a:ext cx="11118513" cy="1952827"/>
            <a:chOff x="511605" y="2205658"/>
            <a:chExt cx="11118513" cy="1952827"/>
          </a:xfrm>
        </p:grpSpPr>
        <p:sp>
          <p:nvSpPr>
            <p:cNvPr id="6" name="矩形 5"/>
            <p:cNvSpPr/>
            <p:nvPr/>
          </p:nvSpPr>
          <p:spPr>
            <a:xfrm>
              <a:off x="511605" y="2295696"/>
              <a:ext cx="11118513" cy="1862789"/>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defTabSz="-635">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panose="02020603050405020304"/>
                <a:ea typeface="华文细黑" panose="02010600040101010101" charset="-122"/>
                <a:cs typeface="Times New Roman" panose="02020603050405020304"/>
              </a:endParaRPr>
            </a:p>
          </p:txBody>
        </p:sp>
        <p:sp>
          <p:nvSpPr>
            <p:cNvPr id="8" name="矩形 7"/>
            <p:cNvSpPr/>
            <p:nvPr/>
          </p:nvSpPr>
          <p:spPr>
            <a:xfrm>
              <a:off x="600167" y="2205658"/>
              <a:ext cx="10751623" cy="1948739"/>
            </a:xfrm>
            <a:prstGeom prst="rect">
              <a:avLst/>
            </a:prstGeom>
          </p:spPr>
          <p:txBody>
            <a:bodyPr wrap="square">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提醒　</a:t>
              </a:r>
              <a:r>
                <a:rPr lang="zh-CN" altLang="zh-CN" sz="2800" kern="100" dirty="0">
                  <a:latin typeface="Times New Roman" panose="02020603050405020304"/>
                  <a:ea typeface="华文细黑" panose="02010600040101010101" charset="-122"/>
                  <a:cs typeface="Times New Roman" panose="02020603050405020304"/>
                </a:rPr>
                <a:t>中国一贯遵循联合国宪章的宗旨和原则，支持按《联合国宪章》精神所进行的各项工作，但并不意味着中国支持联合国的各项工作。</a:t>
              </a:r>
              <a:endParaRPr lang="zh-CN" altLang="zh-CN" sz="1050" kern="100" dirty="0">
                <a:effectLst/>
                <a:latin typeface="宋体" panose="02010600030101010101" pitchFamily="2" charset="-122"/>
                <a:cs typeface="Courier New" panose="02070309020205020404"/>
              </a:endParaRPr>
            </a:p>
          </p:txBody>
        </p:sp>
      </p:gr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5" name="圆角矩形 4"/>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提醒</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17816" y="117426"/>
            <a:ext cx="11068815" cy="4534831"/>
          </a:xfrm>
          <a:prstGeom prst="rect">
            <a:avLst/>
          </a:prstGeom>
        </p:spPr>
        <p:txBody>
          <a:bodyPr>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矫正训练</a:t>
            </a:r>
            <a:r>
              <a:rPr lang="en-US" altLang="zh-CN" sz="2800" b="1" kern="100" dirty="0">
                <a:solidFill>
                  <a:srgbClr val="E36C0A"/>
                </a:solidFill>
                <a:latin typeface="Times New Roman" panose="02020603050405020304"/>
                <a:cs typeface="Times New Roman" panose="02020603050405020304"/>
              </a:rPr>
              <a:t>3</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(2014·</a:t>
            </a:r>
            <a:r>
              <a:rPr lang="zh-CN" altLang="zh-CN" sz="2800" kern="100" dirty="0">
                <a:latin typeface="Times New Roman" panose="02020603050405020304"/>
                <a:ea typeface="华文细黑" panose="02010600040101010101" charset="-122"/>
                <a:cs typeface="Times New Roman" panose="02020603050405020304"/>
              </a:rPr>
              <a:t>北京高考改编</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在自然界面前，没有哪个国家或个人可以免责。</a:t>
            </a:r>
            <a:r>
              <a:rPr lang="en-US" altLang="zh-CN" sz="2800" kern="100" dirty="0">
                <a:latin typeface="Times New Roman" panose="02020603050405020304"/>
                <a:ea typeface="华文细黑" panose="02010600040101010101" charset="-122"/>
                <a:cs typeface="Courier New" panose="02070309020205020404"/>
              </a:rPr>
              <a:t>2013</a:t>
            </a:r>
            <a:r>
              <a:rPr lang="zh-CN" altLang="zh-CN" sz="2800" kern="100" dirty="0">
                <a:latin typeface="Times New Roman" panose="02020603050405020304"/>
                <a:ea typeface="华文细黑" panose="02010600040101010101" charset="-122"/>
                <a:cs typeface="Times New Roman" panose="02020603050405020304"/>
              </a:rPr>
              <a:t>年，我国关于推动绿色经济和生态文明建设的提案获得了联合国环境规划署的批准。这说明我国</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主动承担国际责任，赢得国际社会肯定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积极参加联合国工作，发挥建设性作用　</a:t>
            </a: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维持国际社会现状，参与多边规则制定　</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中国支持联合国开展的各项工作</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③④</a:t>
            </a:r>
            <a:endParaRPr lang="zh-CN" altLang="zh-CN" sz="1050" kern="100" dirty="0">
              <a:effectLst/>
              <a:latin typeface="宋体" panose="02010600030101010101" pitchFamily="2" charset="-122"/>
              <a:cs typeface="Courier New" panose="02070309020205020404"/>
            </a:endParaRPr>
          </a:p>
        </p:txBody>
      </p:sp>
      <p:sp>
        <p:nvSpPr>
          <p:cNvPr id="3" name="矩形 2"/>
          <p:cNvSpPr/>
          <p:nvPr/>
        </p:nvSpPr>
        <p:spPr>
          <a:xfrm>
            <a:off x="478582" y="4528541"/>
            <a:ext cx="11068815" cy="1948739"/>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　</a:t>
            </a:r>
            <a:r>
              <a:rPr lang="zh-CN" altLang="zh-CN" sz="2800" kern="100" dirty="0" smtClean="0">
                <a:latin typeface="Times New Roman" panose="02020603050405020304"/>
                <a:ea typeface="华文细黑" panose="02010600040101010101" charset="-122"/>
                <a:cs typeface="Times New Roman" panose="02020603050405020304"/>
              </a:rPr>
              <a:t>题眼是</a:t>
            </a:r>
            <a:r>
              <a:rPr lang="en-US" altLang="zh-CN" sz="2800" kern="100" dirty="0" smtClean="0">
                <a:latin typeface="Times New Roman" panose="02020603050405020304"/>
                <a:ea typeface="华文细黑" panose="02010600040101010101" charset="-122"/>
                <a:cs typeface="Courier New" panose="02070309020205020404"/>
              </a:rPr>
              <a:t>“</a:t>
            </a:r>
            <a:r>
              <a:rPr lang="zh-CN" altLang="zh-CN" sz="2800" kern="100" dirty="0" smtClean="0">
                <a:latin typeface="Times New Roman" panose="02020603050405020304"/>
                <a:ea typeface="华文细黑" panose="02010600040101010101" charset="-122"/>
                <a:cs typeface="Times New Roman" panose="02020603050405020304"/>
              </a:rPr>
              <a:t>我国关于推动绿色经济和生态文明建设的提案获得了联合国环境规划署的批准</a:t>
            </a:r>
            <a:r>
              <a:rPr lang="en-US" altLang="zh-CN" sz="2800" kern="100" dirty="0" smtClean="0">
                <a:latin typeface="Times New Roman" panose="02020603050405020304"/>
                <a:ea typeface="华文细黑" panose="02010600040101010101" charset="-122"/>
                <a:cs typeface="Courier New" panose="02070309020205020404"/>
              </a:rPr>
              <a:t>”</a:t>
            </a:r>
            <a:r>
              <a:rPr lang="zh-CN" altLang="zh-CN" sz="2800" kern="100" dirty="0" smtClean="0">
                <a:latin typeface="Times New Roman" panose="02020603050405020304"/>
                <a:ea typeface="华文细黑" panose="02010600040101010101" charset="-122"/>
                <a:cs typeface="Times New Roman" panose="02020603050405020304"/>
              </a:rPr>
              <a:t>。这一提案体现了我国主动承担国际责任、积极参加联合国工作，</a:t>
            </a:r>
            <a:r>
              <a:rPr lang="zh-CN" altLang="zh-CN" sz="2800" kern="100" dirty="0" smtClean="0">
                <a:latin typeface="Times New Roman" panose="02020603050405020304"/>
                <a:cs typeface="宋体" panose="02010600030101010101" pitchFamily="2" charset="-122"/>
              </a:rPr>
              <a:t>①②</a:t>
            </a:r>
            <a:r>
              <a:rPr lang="zh-CN" altLang="zh-CN" sz="2800" kern="100" dirty="0" smtClean="0">
                <a:latin typeface="Times New Roman" panose="02020603050405020304"/>
                <a:ea typeface="华文细黑" panose="02010600040101010101" charset="-122"/>
                <a:cs typeface="Times New Roman" panose="02020603050405020304"/>
              </a:rPr>
              <a:t>符合题意。</a:t>
            </a:r>
            <a:endParaRPr lang="zh-CN" altLang="zh-CN" sz="1050" kern="100" dirty="0">
              <a:effectLst/>
              <a:latin typeface="宋体" panose="02010600030101010101" pitchFamily="2" charset="-122"/>
              <a:cs typeface="Courier New" panose="02070309020205020404"/>
            </a:endParaRPr>
          </a:p>
        </p:txBody>
      </p:sp>
      <p:sp>
        <p:nvSpPr>
          <p:cNvPr id="4" name="矩形 3"/>
          <p:cNvSpPr/>
          <p:nvPr/>
        </p:nvSpPr>
        <p:spPr>
          <a:xfrm>
            <a:off x="7641492" y="1401995"/>
            <a:ext cx="576671" cy="656846"/>
          </a:xfrm>
          <a:prstGeom prst="rect">
            <a:avLst/>
          </a:prstGeom>
        </p:spPr>
        <p:txBody>
          <a:bodyPr>
            <a:spAutoFit/>
          </a:bodyPr>
          <a:lstStyle/>
          <a:p>
            <a:pPr lvl="0" algn="just">
              <a:lnSpc>
                <a:spcPct val="150000"/>
              </a:lnSpc>
            </a:pPr>
            <a:r>
              <a:rPr lang="en-US" altLang="zh-CN" sz="2800" kern="100" dirty="0">
                <a:solidFill>
                  <a:srgbClr val="E36C0A"/>
                </a:solidFill>
                <a:latin typeface="Times New Roman" panose="02020603050405020304"/>
                <a:cs typeface="Times New Roman" panose="02020603050405020304"/>
              </a:rPr>
              <a:t>A</a:t>
            </a:r>
            <a:endParaRPr lang="zh-CN" altLang="zh-CN" sz="2800" kern="100" dirty="0">
              <a:solidFill>
                <a:srgbClr val="E36C0A"/>
              </a:solidFill>
              <a:latin typeface="Times New Roman" panose="02020603050405020304"/>
              <a:cs typeface="Times New Roman" panose="02020603050405020304"/>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6" name="圆角矩形 5"/>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linds(horizont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3">
                                            <p:txEl>
                                              <p:pRg st="0" end="0"/>
                                            </p:txEl>
                                          </p:spTgt>
                                        </p:tgtEl>
                                      </p:cBhvr>
                                    </p:animEffect>
                                    <p:set>
                                      <p:cBhvr>
                                        <p:cTn id="17" dur="1" fill="hold">
                                          <p:stCondLst>
                                            <p:cond delay="499"/>
                                          </p:stCondLst>
                                        </p:cTn>
                                        <p:tgtEl>
                                          <p:spTgt spid="3">
                                            <p:txEl>
                                              <p:pRg st="0" end="0"/>
                                            </p:txEl>
                                          </p:spTgt>
                                        </p:tgtEl>
                                        <p:attrNameLst>
                                          <p:attrName>style.visibility</p:attrName>
                                        </p:attrNameLst>
                                      </p:cBhvr>
                                      <p:to>
                                        <p:strVal val="hidden"/>
                                      </p:to>
                                    </p:set>
                                  </p:childTnLst>
                                </p:cTn>
                              </p:par>
                              <p:par>
                                <p:cTn id="18" presetID="10" presetClass="exit" presetSubtype="0" fill="hold" nodeType="withEffect">
                                  <p:stCondLst>
                                    <p:cond delay="0"/>
                                  </p:stCondLst>
                                  <p:childTnLst>
                                    <p:animEffect transition="out" filter="fade">
                                      <p:cBhvr>
                                        <p:cTn id="19" dur="500"/>
                                        <p:tgtEl>
                                          <p:spTgt spid="4">
                                            <p:txEl>
                                              <p:pRg st="0" end="0"/>
                                            </p:txEl>
                                          </p:spTgt>
                                        </p:tgtEl>
                                      </p:cBhvr>
                                    </p:animEffect>
                                    <p:set>
                                      <p:cBhvr>
                                        <p:cTn id="20" dur="1" fill="hold">
                                          <p:stCondLst>
                                            <p:cond delay="499"/>
                                          </p:stCondLst>
                                        </p:cTn>
                                        <p:tgtEl>
                                          <p:spTgt spid="4">
                                            <p:txEl>
                                              <p:pRg st="0" end="0"/>
                                            </p:txEl>
                                          </p:spTgt>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412171" y="837506"/>
            <a:ext cx="11011627" cy="687600"/>
          </a:xfrm>
          <a:prstGeom prst="rect">
            <a:avLst/>
          </a:prstGeom>
        </p:spPr>
        <p:txBody>
          <a:bodyPr wrap="square" lIns="121898" tIns="60948" rIns="121898" bIns="60948">
            <a:spAutoFit/>
          </a:bodyPr>
          <a:lstStyle/>
          <a:p>
            <a:pPr indent="-1751330" algn="just" defTabSz="-635">
              <a:lnSpc>
                <a:spcPct val="150000"/>
              </a:lnSpc>
              <a:tabLst>
                <a:tab pos="1890395" algn="l"/>
              </a:tabLst>
            </a:pPr>
            <a:r>
              <a:rPr lang="zh-CN" altLang="en-US" sz="2800" b="1" kern="100" dirty="0">
                <a:solidFill>
                  <a:schemeClr val="accent6">
                    <a:lumMod val="75000"/>
                  </a:schemeClr>
                </a:solidFill>
                <a:latin typeface="Times New Roman" panose="02020603050405020304" pitchFamily="18" charset="0"/>
                <a:cs typeface="Times New Roman" panose="02020603050405020304" pitchFamily="18" charset="0"/>
              </a:rPr>
              <a:t>易错点</a:t>
            </a:r>
            <a:r>
              <a:rPr lang="en-US" altLang="zh-CN" sz="2800" b="1" kern="100" dirty="0">
                <a:solidFill>
                  <a:schemeClr val="accent6">
                    <a:lumMod val="75000"/>
                  </a:schemeClr>
                </a:solidFill>
                <a:latin typeface="Times New Roman" panose="02020603050405020304" pitchFamily="18" charset="0"/>
                <a:cs typeface="Times New Roman" panose="02020603050405020304" pitchFamily="18" charset="0"/>
              </a:rPr>
              <a:t>4</a:t>
            </a:r>
            <a:r>
              <a:rPr lang="zh-CN" altLang="en-US" sz="2800" b="1" kern="100" dirty="0">
                <a:solidFill>
                  <a:schemeClr val="accent6">
                    <a:lumMod val="75000"/>
                  </a:schemeClr>
                </a:solidFill>
                <a:latin typeface="Times New Roman" panose="02020603050405020304" pitchFamily="18" charset="0"/>
                <a:cs typeface="Times New Roman" panose="02020603050405020304" pitchFamily="18" charset="0"/>
              </a:rPr>
              <a:t>　各国在维护共同利益的基础上能消除利益差别</a:t>
            </a:r>
            <a:endParaRPr lang="zh-CN" altLang="zh-CN" sz="2800" b="1" kern="100" dirty="0">
              <a:solidFill>
                <a:schemeClr val="accent6">
                  <a:lumMod val="75000"/>
                </a:schemeClr>
              </a:solidFill>
              <a:latin typeface="Times New Roman" panose="02020603050405020304" pitchFamily="18" charset="0"/>
              <a:cs typeface="Times New Roman" panose="02020603050405020304" pitchFamily="18" charset="0"/>
            </a:endParaRPr>
          </a:p>
        </p:txBody>
      </p:sp>
      <p:grpSp>
        <p:nvGrpSpPr>
          <p:cNvPr id="2" name="组合 1"/>
          <p:cNvGrpSpPr/>
          <p:nvPr/>
        </p:nvGrpSpPr>
        <p:grpSpPr>
          <a:xfrm>
            <a:off x="478582" y="1557586"/>
            <a:ext cx="10518154" cy="2798331"/>
            <a:chOff x="478582" y="1557586"/>
            <a:chExt cx="10518154" cy="2798331"/>
          </a:xfrm>
        </p:grpSpPr>
        <p:sp>
          <p:nvSpPr>
            <p:cNvPr id="6" name="矩形 5"/>
            <p:cNvSpPr/>
            <p:nvPr/>
          </p:nvSpPr>
          <p:spPr>
            <a:xfrm>
              <a:off x="478582" y="1585429"/>
              <a:ext cx="10518154" cy="2770488"/>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defTabSz="-635">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panose="02020603050405020304"/>
                <a:ea typeface="华文细黑" panose="02010600040101010101" charset="-122"/>
                <a:cs typeface="Times New Roman" panose="02020603050405020304"/>
              </a:endParaRPr>
            </a:p>
          </p:txBody>
        </p:sp>
        <p:sp>
          <p:nvSpPr>
            <p:cNvPr id="8" name="矩形 7"/>
            <p:cNvSpPr/>
            <p:nvPr/>
          </p:nvSpPr>
          <p:spPr>
            <a:xfrm>
              <a:off x="478582" y="1557586"/>
              <a:ext cx="10427325" cy="2595069"/>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提醒　</a:t>
              </a:r>
              <a:r>
                <a:rPr lang="zh-CN" altLang="zh-CN" sz="2800" kern="100" dirty="0">
                  <a:latin typeface="Times New Roman" panose="02020603050405020304"/>
                  <a:ea typeface="华文细黑" panose="02010600040101010101" charset="-122"/>
                  <a:cs typeface="Times New Roman" panose="02020603050405020304"/>
                </a:rPr>
                <a:t>国家利益是决定国际关系的决定性因素，国家之间既有共同利益也有利益的对立和差别，国家之间共同利益的存在不能理解为根本利益一致，国家之间的利益对立和差别是客观存在的，不能消除。</a:t>
              </a:r>
              <a:endParaRPr lang="zh-CN" altLang="zh-CN" sz="1050" kern="100" dirty="0">
                <a:effectLst/>
                <a:latin typeface="宋体" panose="02010600030101010101" pitchFamily="2" charset="-122"/>
                <a:cs typeface="Courier New" panose="02070309020205020404"/>
              </a:endParaRPr>
            </a:p>
          </p:txBody>
        </p:sp>
      </p:gr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5" name="圆角矩形 4"/>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提醒</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04852" y="981522"/>
            <a:ext cx="11291298" cy="4534831"/>
          </a:xfrm>
          <a:prstGeom prst="rect">
            <a:avLst/>
          </a:prstGeom>
        </p:spPr>
        <p:txBody>
          <a:bodyPr>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矫正训练</a:t>
            </a:r>
            <a:r>
              <a:rPr lang="en-US" altLang="zh-CN" sz="2800" b="1" kern="100" dirty="0">
                <a:solidFill>
                  <a:srgbClr val="E36C0A"/>
                </a:solidFill>
                <a:latin typeface="Times New Roman" panose="02020603050405020304"/>
                <a:cs typeface="Times New Roman" panose="02020603050405020304"/>
              </a:rPr>
              <a:t>4</a:t>
            </a:r>
            <a:r>
              <a:rPr lang="zh-CN" altLang="zh-CN" sz="2800" b="1" kern="100" dirty="0">
                <a:solidFill>
                  <a:srgbClr val="E36C0A"/>
                </a:solidFill>
                <a:latin typeface="Times New Roman" panose="02020603050405020304"/>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(2013·</a:t>
            </a:r>
            <a:r>
              <a:rPr lang="zh-CN" altLang="zh-CN" sz="2800" kern="100" dirty="0">
                <a:latin typeface="Times New Roman" panose="02020603050405020304"/>
                <a:ea typeface="华文细黑" panose="02010600040101010101" charset="-122"/>
                <a:cs typeface="Times New Roman" panose="02020603050405020304"/>
              </a:rPr>
              <a:t>江苏高考</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当今世界，各大国应超越零和博弈、集团政治等旧的思维方式，建立长期、稳定、健康发展的新型大国关系。这就需要各国</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坚持独立自主的和平外交政策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在平等互信基础上实现合作共赢　</a:t>
            </a: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遵循《联合国宪章》的宗旨和原则　</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在维护共同利益基础上消除利益差别</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②④</a:t>
            </a:r>
            <a:endParaRPr lang="zh-CN" altLang="zh-CN" sz="1050" kern="100" dirty="0">
              <a:effectLst/>
              <a:latin typeface="宋体" panose="02010600030101010101" pitchFamily="2" charset="-122"/>
              <a:cs typeface="Courier New" panose="02070309020205020404"/>
            </a:endParaRPr>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4" name="圆角矩形 3">
            <a:hlinkClick r:id="rId1"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矩形 10"/>
          <p:cNvSpPr/>
          <p:nvPr/>
        </p:nvSpPr>
        <p:spPr>
          <a:xfrm>
            <a:off x="636556" y="693490"/>
            <a:ext cx="11291298" cy="3970318"/>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本题考查国际关系的有关知识。</a:t>
            </a: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是我国的外交政策，材料说的是各国，两者不吻合</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强调共同利益，符合题意</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正确，有利于维护世界和平与发展</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错误，忽视了各国具体利益</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rgbClr val="E36C0A"/>
                </a:solidFill>
                <a:latin typeface="Times New Roman" panose="02020603050405020304"/>
                <a:cs typeface="Times New Roman" panose="02020603050405020304"/>
              </a:rPr>
              <a:t>C</a:t>
            </a:r>
            <a:endParaRPr lang="zh-CN" altLang="zh-CN" sz="2800" kern="100" dirty="0">
              <a:solidFill>
                <a:srgbClr val="E36C0A"/>
              </a:solidFill>
              <a:latin typeface="Times New Roman" panose="02020603050405020304"/>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linds(horizontal)">
                                      <p:cBhvr>
                                        <p:cTn id="7" dur="750"/>
                                        <p:tgtEl>
                                          <p:spTgt spid="11">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blinds(horizontal)">
                                      <p:cBhvr>
                                        <p:cTn id="11" dur="750"/>
                                        <p:tgtEl>
                                          <p:spTgt spid="11">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blinds(horizontal)">
                                      <p:cBhvr>
                                        <p:cTn id="15" dur="750"/>
                                        <p:tgtEl>
                                          <p:spTgt spid="11">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Effect transition="in" filter="blinds(horizontal)">
                                      <p:cBhvr>
                                        <p:cTn id="19" dur="750"/>
                                        <p:tgtEl>
                                          <p:spTgt spid="11">
                                            <p:txEl>
                                              <p:pRg st="3" end="3"/>
                                            </p:txEl>
                                          </p:spTgt>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11">
                                            <p:txEl>
                                              <p:pRg st="4" end="4"/>
                                            </p:txEl>
                                          </p:spTgt>
                                        </p:tgtEl>
                                        <p:attrNameLst>
                                          <p:attrName>style.visibility</p:attrName>
                                        </p:attrNameLst>
                                      </p:cBhvr>
                                      <p:to>
                                        <p:strVal val="visible"/>
                                      </p:to>
                                    </p:set>
                                    <p:animEffect transition="in" filter="blinds(horizontal)">
                                      <p:cBhvr>
                                        <p:cTn id="23" dur="75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412171" y="1341562"/>
            <a:ext cx="11011627" cy="687600"/>
          </a:xfrm>
          <a:prstGeom prst="rect">
            <a:avLst/>
          </a:prstGeom>
        </p:spPr>
        <p:txBody>
          <a:bodyPr wrap="square" lIns="121898" tIns="60948" rIns="121898" bIns="60948">
            <a:spAutoFit/>
          </a:bodyPr>
          <a:lstStyle/>
          <a:p>
            <a:pPr indent="-1751330" algn="just" defTabSz="-635">
              <a:lnSpc>
                <a:spcPct val="150000"/>
              </a:lnSpc>
              <a:tabLst>
                <a:tab pos="1890395" algn="l"/>
              </a:tabLst>
            </a:pPr>
            <a:r>
              <a:rPr lang="zh-CN" altLang="en-US" sz="2800" b="1" kern="100" dirty="0">
                <a:solidFill>
                  <a:schemeClr val="accent6">
                    <a:lumMod val="75000"/>
                  </a:schemeClr>
                </a:solidFill>
                <a:latin typeface="Times New Roman" panose="02020603050405020304" pitchFamily="18" charset="0"/>
                <a:cs typeface="Times New Roman" panose="02020603050405020304" pitchFamily="18" charset="0"/>
              </a:rPr>
              <a:t>易错点</a:t>
            </a:r>
            <a:r>
              <a:rPr lang="en-US" altLang="zh-CN" sz="2800" b="1" kern="100" dirty="0">
                <a:solidFill>
                  <a:schemeClr val="accent6">
                    <a:lumMod val="75000"/>
                  </a:schemeClr>
                </a:solidFill>
                <a:latin typeface="Times New Roman" panose="02020603050405020304" pitchFamily="18" charset="0"/>
                <a:cs typeface="Times New Roman" panose="02020603050405020304" pitchFamily="18" charset="0"/>
              </a:rPr>
              <a:t>5</a:t>
            </a:r>
            <a:r>
              <a:rPr lang="zh-CN" altLang="en-US" sz="2800" b="1" kern="100" dirty="0">
                <a:solidFill>
                  <a:schemeClr val="accent6">
                    <a:lumMod val="75000"/>
                  </a:schemeClr>
                </a:solidFill>
                <a:latin typeface="Times New Roman" panose="02020603050405020304" pitchFamily="18" charset="0"/>
                <a:cs typeface="Times New Roman" panose="02020603050405020304" pitchFamily="18" charset="0"/>
              </a:rPr>
              <a:t>　维护共同利益是对外活动的目的</a:t>
            </a:r>
            <a:endParaRPr lang="zh-CN" altLang="zh-CN" sz="2800" b="1" kern="100" dirty="0">
              <a:solidFill>
                <a:schemeClr val="accent6">
                  <a:lumMod val="75000"/>
                </a:schemeClr>
              </a:solidFill>
              <a:latin typeface="Times New Roman" panose="02020603050405020304" pitchFamily="18" charset="0"/>
              <a:cs typeface="Times New Roman" panose="02020603050405020304" pitchFamily="18" charset="0"/>
            </a:endParaRPr>
          </a:p>
        </p:txBody>
      </p:sp>
      <p:grpSp>
        <p:nvGrpSpPr>
          <p:cNvPr id="2" name="组合 1"/>
          <p:cNvGrpSpPr/>
          <p:nvPr/>
        </p:nvGrpSpPr>
        <p:grpSpPr>
          <a:xfrm>
            <a:off x="478582" y="2205658"/>
            <a:ext cx="10518154" cy="1754832"/>
            <a:chOff x="478582" y="2205658"/>
            <a:chExt cx="10518154" cy="1754832"/>
          </a:xfrm>
        </p:grpSpPr>
        <p:sp>
          <p:nvSpPr>
            <p:cNvPr id="6" name="矩形 5"/>
            <p:cNvSpPr/>
            <p:nvPr/>
          </p:nvSpPr>
          <p:spPr>
            <a:xfrm>
              <a:off x="478582" y="2205658"/>
              <a:ext cx="10518154" cy="1754832"/>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defTabSz="-635">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panose="02020603050405020304"/>
                <a:ea typeface="华文细黑" panose="02010600040101010101" charset="-122"/>
                <a:cs typeface="Times New Roman" panose="02020603050405020304"/>
              </a:endParaRPr>
            </a:p>
          </p:txBody>
        </p:sp>
        <p:sp>
          <p:nvSpPr>
            <p:cNvPr id="8" name="矩形 7"/>
            <p:cNvSpPr/>
            <p:nvPr/>
          </p:nvSpPr>
          <p:spPr>
            <a:xfrm>
              <a:off x="478582" y="2343410"/>
              <a:ext cx="10427325" cy="1302408"/>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提醒　</a:t>
              </a:r>
              <a:r>
                <a:rPr lang="zh-CN" altLang="zh-CN" sz="2800" kern="100" dirty="0">
                  <a:latin typeface="Times New Roman" panose="02020603050405020304"/>
                  <a:ea typeface="华文细黑" panose="02010600040101010101" charset="-122"/>
                  <a:cs typeface="Times New Roman" panose="02020603050405020304"/>
                </a:rPr>
                <a:t>维护国家利益是主权国家对外活动的出发点和落脚点，是一个国家对外活动的目的。</a:t>
              </a:r>
              <a:endParaRPr lang="zh-CN" altLang="zh-CN" sz="1050" kern="100" dirty="0">
                <a:effectLst/>
                <a:latin typeface="宋体" panose="02010600030101010101" pitchFamily="2" charset="-122"/>
                <a:cs typeface="Courier New" panose="02070309020205020404"/>
              </a:endParaRPr>
            </a:p>
          </p:txBody>
        </p:sp>
      </p:gr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5" name="圆角矩形 4"/>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提醒</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04852" y="1199219"/>
            <a:ext cx="11291298" cy="4534831"/>
          </a:xfrm>
          <a:prstGeom prst="rect">
            <a:avLst/>
          </a:prstGeom>
        </p:spPr>
        <p:txBody>
          <a:bodyPr>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矫正训练</a:t>
            </a:r>
            <a:r>
              <a:rPr lang="en-US" altLang="zh-CN" sz="2800" b="1" kern="100" dirty="0">
                <a:solidFill>
                  <a:srgbClr val="E36C0A"/>
                </a:solidFill>
                <a:latin typeface="Times New Roman" panose="02020603050405020304"/>
                <a:cs typeface="Times New Roman" panose="02020603050405020304"/>
              </a:rPr>
              <a:t>5</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(2014·</a:t>
            </a:r>
            <a:r>
              <a:rPr lang="zh-CN" altLang="zh-CN" sz="2800" kern="100" dirty="0">
                <a:latin typeface="Times New Roman" panose="02020603050405020304"/>
                <a:ea typeface="华文细黑" panose="02010600040101010101" charset="-122"/>
                <a:cs typeface="Times New Roman" panose="02020603050405020304"/>
              </a:rPr>
              <a:t>天津高考</a:t>
            </a:r>
            <a:r>
              <a:rPr lang="en-US" altLang="zh-CN" sz="2800" kern="100" dirty="0">
                <a:latin typeface="Times New Roman" panose="02020603050405020304"/>
                <a:ea typeface="华文细黑" panose="02010600040101010101" charset="-122"/>
                <a:cs typeface="Courier New" panose="02070309020205020404"/>
              </a:rPr>
              <a:t>)2014</a:t>
            </a:r>
            <a:r>
              <a:rPr lang="zh-CN" altLang="zh-CN" sz="2800" kern="100" dirty="0">
                <a:latin typeface="Times New Roman" panose="02020603050405020304"/>
                <a:ea typeface="华文细黑" panose="02010600040101010101" charset="-122"/>
                <a:cs typeface="Times New Roman" panose="02020603050405020304"/>
              </a:rPr>
              <a:t>年是中法建交</a:t>
            </a:r>
            <a:r>
              <a:rPr lang="en-US" altLang="zh-CN" sz="2800" kern="100" dirty="0">
                <a:latin typeface="Times New Roman" panose="02020603050405020304"/>
                <a:ea typeface="华文细黑" panose="02010600040101010101" charset="-122"/>
                <a:cs typeface="Courier New" panose="02070309020205020404"/>
              </a:rPr>
              <a:t>50</a:t>
            </a:r>
            <a:r>
              <a:rPr lang="zh-CN" altLang="zh-CN" sz="2800" kern="100" dirty="0">
                <a:latin typeface="Times New Roman" panose="02020603050405020304"/>
                <a:ea typeface="华文细黑" panose="02010600040101010101" charset="-122"/>
                <a:cs typeface="Times New Roman" panose="02020603050405020304"/>
              </a:rPr>
              <a:t>周年。</a:t>
            </a:r>
            <a:r>
              <a:rPr lang="en-US" altLang="zh-CN" sz="2800" kern="100" dirty="0">
                <a:latin typeface="Times New Roman" panose="02020603050405020304"/>
                <a:ea typeface="华文细黑" panose="02010600040101010101" charset="-122"/>
                <a:cs typeface="Courier New" panose="02070309020205020404"/>
              </a:rPr>
              <a:t>50</a:t>
            </a:r>
            <a:r>
              <a:rPr lang="zh-CN" altLang="zh-CN" sz="2800" kern="100" dirty="0">
                <a:latin typeface="Times New Roman" panose="02020603050405020304"/>
                <a:ea typeface="华文细黑" panose="02010600040101010101" charset="-122"/>
                <a:cs typeface="Times New Roman" panose="02020603050405020304"/>
              </a:rPr>
              <a:t>年来，两国在国际事务中始终保持密切沟通，妥善处理涉及对方核心利益和重大关切的问题，积极倡导和致力于多边主义和国际关系民主化，推动国际秩序朝着更加合理公正的方向发展。这表明中法两国</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坚持相互尊重，求同存异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始终不渝地走和平发展道路　</a:t>
            </a: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共同促进世界向多极化发展　</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把维护共同利益作为对外活动的目的</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③④</a:t>
            </a:r>
            <a:endParaRPr lang="zh-CN" altLang="zh-CN" sz="1050" kern="100" dirty="0">
              <a:effectLst/>
              <a:latin typeface="宋体" panose="02010600030101010101" pitchFamily="2" charset="-122"/>
              <a:cs typeface="Courier New" panose="02070309020205020404"/>
            </a:endParaRPr>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4" name="圆角矩形 3">
            <a:hlinkClick r:id="rId1" action="ppaction://hlinksldjump"/>
          </p:cNvPr>
          <p:cNvSpPr/>
          <p:nvPr/>
        </p:nvSpPr>
        <p:spPr>
          <a:xfrm>
            <a:off x="9767614"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5" name="圆角矩形 4">
            <a:hlinkClick r:id="rId2" action="ppaction://hlinksldjump"/>
          </p:cNvPr>
          <p:cNvSpPr/>
          <p:nvPr/>
        </p:nvSpPr>
        <p:spPr>
          <a:xfrm>
            <a:off x="11355418" y="665634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anose="02010609060101010101" pitchFamily="49" charset="-122"/>
                <a:ea typeface="黑体" panose="02010609060101010101" pitchFamily="49" charset="-122"/>
              </a:rPr>
              <a:t>返回</a:t>
            </a:r>
            <a:endParaRPr lang="zh-CN" altLang="en-US" sz="1400"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71007" y="333450"/>
            <a:ext cx="11068815" cy="5262979"/>
          </a:xfrm>
          <a:prstGeom prst="rect">
            <a:avLst/>
          </a:prstGeom>
        </p:spPr>
        <p:txBody>
          <a:bodyPr>
            <a:spAutoFit/>
          </a:bodyPr>
          <a:lstStyle/>
          <a:p>
            <a:pPr>
              <a:lnSpc>
                <a:spcPct val="150000"/>
              </a:lnSpc>
            </a:pPr>
            <a:r>
              <a:rPr lang="zh-CN" altLang="zh-CN" sz="2800" b="1" kern="100" dirty="0" smtClean="0">
                <a:solidFill>
                  <a:srgbClr val="0000FF"/>
                </a:solidFill>
                <a:latin typeface="Times New Roman" panose="02020603050405020304"/>
                <a:cs typeface="Times New Roman" panose="02020603050405020304"/>
              </a:rPr>
              <a:t>解析　</a:t>
            </a:r>
            <a:r>
              <a:rPr lang="zh-CN" altLang="zh-CN" sz="2800" kern="100" dirty="0" smtClean="0">
                <a:latin typeface="Times New Roman" panose="02020603050405020304"/>
                <a:ea typeface="华文细黑" panose="02010600040101010101" charset="-122"/>
                <a:cs typeface="Times New Roman" panose="02020603050405020304"/>
              </a:rPr>
              <a:t>材料中的中法两国妥善处理涉及对方核心利益和重大关切的问题</a:t>
            </a:r>
            <a:r>
              <a:rPr lang="zh-CN" altLang="zh-CN" sz="2800" kern="100" dirty="0">
                <a:latin typeface="Times New Roman" panose="02020603050405020304"/>
                <a:ea typeface="华文细黑" panose="02010600040101010101" charset="-122"/>
                <a:cs typeface="Times New Roman" panose="02020603050405020304"/>
              </a:rPr>
              <a:t>，体现了中法两国相互尊重，求同存异，</a:t>
            </a: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符合题意</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题目</a:t>
            </a:r>
            <a:r>
              <a:rPr lang="zh-CN" altLang="zh-CN" sz="2800" kern="100" dirty="0">
                <a:latin typeface="Times New Roman" panose="02020603050405020304"/>
                <a:ea typeface="华文细黑" panose="02010600040101010101" charset="-122"/>
                <a:cs typeface="Times New Roman" panose="02020603050405020304"/>
              </a:rPr>
              <a:t>要求是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表明中法两国</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，而始终不渝地走和平发展道路是我国的外交政策，</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不符合题意</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积极</a:t>
            </a:r>
            <a:r>
              <a:rPr lang="zh-CN" altLang="zh-CN" sz="2800" kern="100" dirty="0">
                <a:latin typeface="Times New Roman" panose="02020603050405020304"/>
                <a:ea typeface="华文细黑" panose="02010600040101010101" charset="-122"/>
                <a:cs typeface="Times New Roman" panose="02020603050405020304"/>
              </a:rPr>
              <a:t>倡导和致力于多边主义和国际关系民主化，体现了</a:t>
            </a:r>
            <a:r>
              <a:rPr lang="zh-CN" altLang="zh-CN" sz="2800" kern="100" dirty="0">
                <a:latin typeface="Times New Roman" panose="02020603050405020304"/>
                <a:cs typeface="宋体" panose="02010600030101010101" pitchFamily="2" charset="-122"/>
              </a:rPr>
              <a:t>③</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维护</a:t>
            </a:r>
            <a:r>
              <a:rPr lang="zh-CN" altLang="zh-CN" sz="2800" kern="100" dirty="0">
                <a:latin typeface="Times New Roman" panose="02020603050405020304"/>
                <a:ea typeface="华文细黑" panose="02010600040101010101" charset="-122"/>
                <a:cs typeface="Times New Roman" panose="02020603050405020304"/>
              </a:rPr>
              <a:t>本国的国家利益是一个国家对外活动的目的，</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说法错误。故选</a:t>
            </a: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项</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rgbClr val="E36C0A"/>
                </a:solidFill>
                <a:latin typeface="Times New Roman" panose="02020603050405020304"/>
                <a:cs typeface="Times New Roman" panose="02020603050405020304"/>
              </a:rPr>
              <a:t>B</a:t>
            </a:r>
            <a:endParaRPr lang="zh-CN" altLang="zh-CN" sz="2800" kern="100" dirty="0">
              <a:solidFill>
                <a:srgbClr val="E36C0A"/>
              </a:solidFill>
              <a:latin typeface="Times New Roman" panose="02020603050405020304"/>
              <a:cs typeface="Times New Roman" panose="02020603050405020304"/>
            </a:endParaRPr>
          </a:p>
        </p:txBody>
      </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5" name="圆角矩形 4">
            <a:hlinkClick r:id="rId1" action="ppaction://hlinksldjump"/>
          </p:cNvPr>
          <p:cNvSpPr/>
          <p:nvPr/>
        </p:nvSpPr>
        <p:spPr>
          <a:xfrm>
            <a:off x="11355418" y="665634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anose="02010609060101010101" pitchFamily="49" charset="-122"/>
                <a:ea typeface="黑体" panose="02010609060101010101" pitchFamily="49" charset="-122"/>
              </a:rPr>
              <a:t>返回</a:t>
            </a:r>
            <a:endParaRPr lang="zh-CN" altLang="en-US" sz="1400"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linds(horizontal)">
                                      <p:cBhvr>
                                        <p:cTn id="7" dur="750"/>
                                        <p:tgtEl>
                                          <p:spTgt spid="11">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blinds(horizontal)">
                                      <p:cBhvr>
                                        <p:cTn id="11" dur="750"/>
                                        <p:tgtEl>
                                          <p:spTgt spid="11">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blinds(horizontal)">
                                      <p:cBhvr>
                                        <p:cTn id="15" dur="750"/>
                                        <p:tgtEl>
                                          <p:spTgt spid="11">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Effect transition="in" filter="blinds(horizontal)">
                                      <p:cBhvr>
                                        <p:cTn id="19" dur="750"/>
                                        <p:tgtEl>
                                          <p:spTgt spid="11">
                                            <p:txEl>
                                              <p:pRg st="3" end="3"/>
                                            </p:txEl>
                                          </p:spTgt>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11">
                                            <p:txEl>
                                              <p:pRg st="4" end="4"/>
                                            </p:txEl>
                                          </p:spTgt>
                                        </p:tgtEl>
                                        <p:attrNameLst>
                                          <p:attrName>style.visibility</p:attrName>
                                        </p:attrNameLst>
                                      </p:cBhvr>
                                      <p:to>
                                        <p:strVal val="visible"/>
                                      </p:to>
                                    </p:set>
                                    <p:animEffect transition="in" filter="blinds(horizontal)">
                                      <p:cBhvr>
                                        <p:cTn id="23" dur="75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604" y="909514"/>
            <a:ext cx="12187809" cy="0"/>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4" name="矩形 3"/>
          <p:cNvSpPr/>
          <p:nvPr/>
        </p:nvSpPr>
        <p:spPr>
          <a:xfrm>
            <a:off x="46534" y="2207021"/>
            <a:ext cx="11584757" cy="4616648"/>
          </a:xfrm>
          <a:prstGeom prst="rect">
            <a:avLst/>
          </a:prstGeom>
        </p:spPr>
        <p:txBody>
          <a:bodyPr>
            <a:spAutoFit/>
          </a:bodyPr>
          <a:lstStyle/>
          <a:p>
            <a:pPr>
              <a:lnSpc>
                <a:spcPct val="150000"/>
              </a:lnSpc>
            </a:pPr>
            <a:r>
              <a:rPr lang="zh-CN" altLang="en-US" sz="2800" b="1" dirty="0" smtClean="0">
                <a:solidFill>
                  <a:schemeClr val="accent6">
                    <a:lumMod val="75000"/>
                  </a:schemeClr>
                </a:solidFill>
                <a:latin typeface="Times New Roman" panose="02020603050405020304" pitchFamily="18" charset="0"/>
                <a:ea typeface="华文细黑" panose="02010600040101010101" charset="-122"/>
              </a:rPr>
              <a:t>背景扫描        </a:t>
            </a:r>
            <a:r>
              <a:rPr lang="zh-CN" altLang="zh-CN" sz="2800" kern="100" dirty="0" smtClean="0">
                <a:latin typeface="Times New Roman" panose="02020603050405020304"/>
                <a:ea typeface="华文细黑" panose="02010600040101010101" charset="-122"/>
                <a:cs typeface="Times New Roman" panose="02020603050405020304"/>
              </a:rPr>
              <a:t>中国</a:t>
            </a:r>
            <a:r>
              <a:rPr lang="zh-CN" altLang="zh-CN" sz="2800" kern="100" dirty="0">
                <a:latin typeface="Times New Roman" panose="02020603050405020304"/>
                <a:ea typeface="华文细黑" panose="02010600040101010101" charset="-122"/>
                <a:cs typeface="Times New Roman" panose="02020603050405020304"/>
              </a:rPr>
              <a:t>对南沙群岛及其附近海域</a:t>
            </a:r>
            <a:r>
              <a:rPr lang="zh-CN" altLang="zh-CN" sz="2800" kern="100" dirty="0" smtClean="0">
                <a:latin typeface="Times New Roman" panose="02020603050405020304"/>
                <a:ea typeface="华文细黑" panose="02010600040101010101" charset="-122"/>
                <a:cs typeface="Times New Roman" panose="02020603050405020304"/>
              </a:rPr>
              <a:t>拥有</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无可争辩</a:t>
            </a:r>
            <a:r>
              <a:rPr lang="zh-CN" altLang="zh-CN" sz="2800" kern="100" dirty="0">
                <a:latin typeface="Times New Roman" panose="02020603050405020304"/>
                <a:ea typeface="华文细黑" panose="02010600040101010101" charset="-122"/>
                <a:cs typeface="Times New Roman" panose="02020603050405020304"/>
              </a:rPr>
              <a:t>的主权。近年来，少数东盟国家屡屡</a:t>
            </a:r>
            <a:r>
              <a:rPr lang="zh-CN" altLang="zh-CN" sz="2800" kern="100" dirty="0" smtClean="0">
                <a:latin typeface="Times New Roman" panose="02020603050405020304"/>
                <a:ea typeface="华文细黑" panose="02010600040101010101" charset="-122"/>
                <a:cs typeface="Times New Roman" panose="02020603050405020304"/>
              </a:rPr>
              <a:t>采</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取</a:t>
            </a:r>
            <a:r>
              <a:rPr lang="zh-CN" altLang="zh-CN" sz="2800" kern="100" dirty="0">
                <a:latin typeface="Times New Roman" panose="02020603050405020304"/>
                <a:ea typeface="华文细黑" panose="02010600040101010101" charset="-122"/>
                <a:cs typeface="Times New Roman" panose="02020603050405020304"/>
              </a:rPr>
              <a:t>挑衅行动，侵犯我国南海主权，破坏地区和</a:t>
            </a:r>
            <a:r>
              <a:rPr lang="zh-CN" altLang="zh-CN" sz="2800" kern="100" dirty="0" smtClean="0">
                <a:latin typeface="Times New Roman" panose="02020603050405020304"/>
                <a:ea typeface="华文细黑" panose="02010600040101010101" charset="-122"/>
                <a:cs typeface="Times New Roman" panose="02020603050405020304"/>
              </a:rPr>
              <a:t>平稳</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定</a:t>
            </a:r>
            <a:r>
              <a:rPr lang="zh-CN" altLang="zh-CN" sz="2800" kern="100" dirty="0">
                <a:latin typeface="Times New Roman" panose="02020603050405020304"/>
                <a:ea typeface="华文细黑" panose="02010600040101010101" charset="-122"/>
                <a:cs typeface="Times New Roman" panose="02020603050405020304"/>
              </a:rPr>
              <a:t>。国家主席习近平</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10</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18</a:t>
            </a:r>
            <a:r>
              <a:rPr lang="zh-CN" altLang="zh-CN" sz="2800" kern="100" dirty="0">
                <a:latin typeface="Times New Roman" panose="02020603050405020304"/>
                <a:ea typeface="华文细黑" panose="02010600040101010101" charset="-122"/>
                <a:cs typeface="Times New Roman" panose="02020603050405020304"/>
              </a:rPr>
              <a:t>日接受路透社</a:t>
            </a:r>
            <a:r>
              <a:rPr lang="zh-CN" altLang="zh-CN" sz="2800" kern="100" dirty="0" smtClean="0">
                <a:latin typeface="Times New Roman" panose="02020603050405020304"/>
                <a:ea typeface="华文细黑" panose="02010600040101010101" charset="-122"/>
                <a:cs typeface="Times New Roman" panose="02020603050405020304"/>
              </a:rPr>
              <a:t>采</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访</a:t>
            </a:r>
            <a:r>
              <a:rPr lang="zh-CN" altLang="zh-CN" sz="2800" kern="100" dirty="0">
                <a:latin typeface="Times New Roman" panose="02020603050405020304"/>
                <a:ea typeface="华文细黑" panose="02010600040101010101" charset="-122"/>
                <a:cs typeface="Times New Roman" panose="02020603050405020304"/>
              </a:rPr>
              <a:t>时指出，</a:t>
            </a:r>
            <a:r>
              <a:rPr lang="zh-CN" altLang="zh-CN" sz="2800" u="wavy" kern="100" dirty="0">
                <a:latin typeface="Times New Roman" panose="02020603050405020304"/>
                <a:ea typeface="华文细黑" panose="02010600040101010101" charset="-122"/>
                <a:cs typeface="Times New Roman" panose="02020603050405020304"/>
              </a:rPr>
              <a:t>南海诸岛自古以来就是中国领土，这是老祖宗留下的。任何人要侵犯中国的主权和相关权益，中国人民都不会答应</a:t>
            </a:r>
            <a:r>
              <a:rPr lang="zh-CN" altLang="zh-CN" sz="2800" kern="100" baseline="300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。中国在南海采取的有关行动，是维护自身领土主权的正当反应。</a:t>
            </a:r>
            <a:r>
              <a:rPr lang="zh-CN" altLang="zh-CN" sz="2800" u="wavy" kern="100" dirty="0">
                <a:latin typeface="Times New Roman" panose="02020603050405020304"/>
                <a:ea typeface="华文细黑" panose="02010600040101010101" charset="-122"/>
                <a:cs typeface="Times New Roman" panose="02020603050405020304"/>
              </a:rPr>
              <a:t>对本国领土范围外的</a:t>
            </a:r>
            <a:r>
              <a:rPr lang="zh-CN" altLang="zh-CN" sz="2800" u="wavy" kern="100" dirty="0" smtClean="0">
                <a:latin typeface="Times New Roman" panose="02020603050405020304"/>
                <a:ea typeface="华文细黑" panose="02010600040101010101" charset="-122"/>
                <a:cs typeface="Times New Roman" panose="02020603050405020304"/>
              </a:rPr>
              <a:t>土地</a:t>
            </a:r>
            <a:endParaRPr lang="zh-CN" altLang="zh-CN" sz="1050" kern="100" dirty="0">
              <a:effectLst/>
              <a:latin typeface="宋体" panose="02010600030101010101" pitchFamily="2" charset="-122"/>
              <a:cs typeface="Courier New" panose="02070309020205020404"/>
            </a:endParaRPr>
          </a:p>
        </p:txBody>
      </p:sp>
      <p:sp>
        <p:nvSpPr>
          <p:cNvPr id="10" name="矩形 9"/>
          <p:cNvSpPr/>
          <p:nvPr/>
        </p:nvSpPr>
        <p:spPr>
          <a:xfrm>
            <a:off x="10425" y="324739"/>
            <a:ext cx="8461045" cy="584775"/>
          </a:xfrm>
          <a:prstGeom prst="rect">
            <a:avLst/>
          </a:prstGeom>
        </p:spPr>
        <p:txBody>
          <a:bodyPr>
            <a:spAutoFit/>
          </a:bodyPr>
          <a:lstStyle/>
          <a:p>
            <a:pPr defTabSz="-635">
              <a:spcAft>
                <a:spcPts val="0"/>
              </a:spcAft>
              <a:tabLst>
                <a:tab pos="1890395" algn="l"/>
              </a:tabLst>
            </a:pPr>
            <a:r>
              <a:rPr lang="zh-CN" altLang="en-US" sz="3200" b="1" dirty="0">
                <a:solidFill>
                  <a:srgbClr val="0000FF"/>
                </a:solidFill>
                <a:latin typeface="微软雅黑" panose="020B0503020204020204" pitchFamily="34" charset="-122"/>
                <a:ea typeface="微软雅黑" panose="020B0503020204020204" pitchFamily="34" charset="-122"/>
              </a:rPr>
              <a:t>坚决维护　领土主权</a:t>
            </a:r>
            <a:endParaRPr lang="zh-CN" altLang="en-US" sz="3200" b="1" dirty="0">
              <a:solidFill>
                <a:srgbClr val="0000FF"/>
              </a:solidFill>
              <a:latin typeface="微软雅黑" panose="020B0503020204020204" pitchFamily="34" charset="-122"/>
              <a:ea typeface="微软雅黑" panose="020B0503020204020204" pitchFamily="34" charset="-122"/>
            </a:endParaRPr>
          </a:p>
        </p:txBody>
      </p:sp>
      <p:sp>
        <p:nvSpPr>
          <p:cNvPr id="14" name="矩形 13"/>
          <p:cNvSpPr/>
          <p:nvPr/>
        </p:nvSpPr>
        <p:spPr>
          <a:xfrm>
            <a:off x="0" y="1557586"/>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97482" y="1380688"/>
            <a:ext cx="2088232" cy="668428"/>
          </a:xfrm>
          <a:prstGeom prst="rect">
            <a:avLst/>
          </a:prstGeom>
        </p:spPr>
        <p:txBody>
          <a:bodyPr wrap="square" lIns="121898" tIns="60948" rIns="121898" bIns="60948">
            <a:spAutoFit/>
          </a:bodyPr>
          <a:lstStyle/>
          <a:p>
            <a:pPr algn="ctr" defTabSz="-635">
              <a:lnSpc>
                <a:spcPct val="150000"/>
              </a:lnSpc>
              <a:spcAft>
                <a:spcPts val="0"/>
              </a:spcAft>
              <a:tabLst>
                <a:tab pos="1890395" algn="l"/>
              </a:tabLst>
            </a:pPr>
            <a:r>
              <a:rPr lang="zh-CN" altLang="en-US" sz="2800" b="1" kern="100" dirty="0">
                <a:solidFill>
                  <a:schemeClr val="bg1"/>
                </a:solidFill>
                <a:latin typeface="宋体" panose="02010600030101010101" pitchFamily="2" charset="-122"/>
                <a:cs typeface="Courier New" panose="02070309020205020404"/>
              </a:rPr>
              <a:t>热点解读</a:t>
            </a:r>
            <a:endParaRPr lang="zh-CN" altLang="en-US" sz="2800" b="1" kern="100" dirty="0">
              <a:solidFill>
                <a:schemeClr val="bg1"/>
              </a:solidFill>
              <a:latin typeface="宋体" panose="02010600030101010101" pitchFamily="2" charset="-122"/>
              <a:cs typeface="Courier New" panose="02070309020205020404"/>
            </a:endParaRPr>
          </a:p>
        </p:txBody>
      </p:sp>
      <p:pic>
        <p:nvPicPr>
          <p:cNvPr id="23554" name="Picture 2" descr="\\张红\f\2016PPT原文件\大一轮\人教版政治\+86.TIF"/>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8176437" y="2326524"/>
            <a:ext cx="3391377" cy="2560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对角圆角矩形 8"/>
          <p:cNvSpPr/>
          <p:nvPr/>
        </p:nvSpPr>
        <p:spPr>
          <a:xfrm>
            <a:off x="9263558" y="518166"/>
            <a:ext cx="1872208"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anose="020B0503020204020204" pitchFamily="34" charset="-122"/>
                <a:ea typeface="微软雅黑" panose="020B0503020204020204" pitchFamily="34" charset="-122"/>
              </a:rPr>
              <a:t>热点</a:t>
            </a:r>
            <a:r>
              <a:rPr lang="zh-CN" altLang="en-US" b="1" dirty="0" smtClean="0">
                <a:solidFill>
                  <a:schemeClr val="bg1"/>
                </a:solidFill>
                <a:latin typeface="微软雅黑" panose="020B0503020204020204" pitchFamily="34" charset="-122"/>
                <a:ea typeface="微软雅黑" panose="020B0503020204020204" pitchFamily="34" charset="-122"/>
              </a:rPr>
              <a:t>聚焦</a:t>
            </a:r>
            <a:endParaRPr lang="zh-CN" altLang="en-US"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451635" y="838207"/>
            <a:ext cx="11404211" cy="1302408"/>
          </a:xfrm>
          <a:prstGeom prst="rect">
            <a:avLst/>
          </a:prstGeom>
        </p:spPr>
        <p:txBody>
          <a:bodyPr>
            <a:spAutoFit/>
          </a:bodyPr>
          <a:lstStyle/>
          <a:p>
            <a:pPr lvl="0">
              <a:lnSpc>
                <a:spcPct val="150000"/>
              </a:lnSpc>
            </a:pPr>
            <a:r>
              <a:rPr lang="zh-CN" altLang="zh-CN" sz="2800" u="wavy" kern="100" dirty="0">
                <a:solidFill>
                  <a:prstClr val="black"/>
                </a:solidFill>
                <a:latin typeface="Times New Roman" panose="02020603050405020304"/>
                <a:ea typeface="华文细黑" panose="02010600040101010101" charset="-122"/>
                <a:cs typeface="Times New Roman" panose="02020603050405020304"/>
              </a:rPr>
              <a:t>提出主权要求，那是扩张主义。中国从未那么做过，不应当受到怀疑和指责</a:t>
            </a:r>
            <a:r>
              <a:rPr lang="zh-CN" altLang="zh-CN" sz="2800" kern="100" dirty="0">
                <a:solidFill>
                  <a:prstClr val="black"/>
                </a:solidFill>
                <a:latin typeface="Times New Roman" panose="02020603050405020304"/>
                <a:ea typeface="华文细黑" panose="02010600040101010101" charset="-122"/>
                <a:cs typeface="Times New Roman" panose="02020603050405020304"/>
              </a:rPr>
              <a:t>。</a:t>
            </a:r>
            <a:r>
              <a:rPr lang="zh-CN" altLang="zh-CN" sz="2800" kern="100" baseline="30000" dirty="0" smtClean="0">
                <a:solidFill>
                  <a:prstClr val="black"/>
                </a:solidFill>
                <a:latin typeface="Times New Roman" panose="02020603050405020304"/>
                <a:cs typeface="宋体" panose="02010600030101010101" pitchFamily="2" charset="-122"/>
              </a:rPr>
              <a:t>②</a:t>
            </a:r>
            <a:r>
              <a:rPr lang="en-US" altLang="zh-CN" sz="2800" kern="100" baseline="30000" dirty="0" smtClean="0">
                <a:solidFill>
                  <a:prstClr val="black"/>
                </a:solidFill>
                <a:latin typeface="Times New Roman" panose="02020603050405020304"/>
                <a:cs typeface="宋体" panose="02010600030101010101" pitchFamily="2" charset="-122"/>
              </a:rPr>
              <a:t>	</a:t>
            </a:r>
            <a:endParaRPr lang="zh-CN" altLang="zh-CN" sz="1050" kern="100" dirty="0">
              <a:solidFill>
                <a:prstClr val="black"/>
              </a:solidFill>
              <a:latin typeface="宋体" panose="02010600030101010101" pitchFamily="2" charset="-122"/>
              <a:cs typeface="Courier New" panose="02070309020205020404"/>
            </a:endParaRPr>
          </a:p>
        </p:txBody>
      </p:sp>
      <p:sp>
        <p:nvSpPr>
          <p:cNvPr id="3" name="矩形 2"/>
          <p:cNvSpPr/>
          <p:nvPr/>
        </p:nvSpPr>
        <p:spPr>
          <a:xfrm>
            <a:off x="379627" y="2134351"/>
            <a:ext cx="11404211" cy="3887731"/>
          </a:xfrm>
          <a:prstGeom prst="rect">
            <a:avLst/>
          </a:prstGeom>
        </p:spPr>
        <p:txBody>
          <a:bodyPr>
            <a:spAutoFit/>
          </a:bodyPr>
          <a:lstStyle/>
          <a:p>
            <a:pPr>
              <a:lnSpc>
                <a:spcPct val="150000"/>
              </a:lnSpc>
            </a:pPr>
            <a:r>
              <a:rPr lang="en-US" altLang="zh-CN" sz="2800" kern="100" dirty="0">
                <a:latin typeface="Times New Roman" panose="02020603050405020304"/>
                <a:ea typeface="华文细黑" panose="02010600040101010101" charset="-122"/>
              </a:rPr>
              <a:t>2015</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rPr>
              <a:t>10</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rPr>
              <a:t>27</a:t>
            </a:r>
            <a:r>
              <a:rPr lang="zh-CN" altLang="zh-CN" sz="2800" kern="100" dirty="0">
                <a:latin typeface="Times New Roman" panose="02020603050405020304"/>
                <a:ea typeface="华文细黑" panose="02010600040101010101" charset="-122"/>
                <a:cs typeface="Times New Roman" panose="02020603050405020304"/>
              </a:rPr>
              <a:t>日，美国拉森号军舰未经中国政府允许，非法进入中国南沙群岛有关岛礁邻近海域。中方有关部门依法对美方舰艇实施了监视、跟踪和警告。</a:t>
            </a:r>
            <a:r>
              <a:rPr lang="zh-CN" altLang="zh-CN" sz="2800" u="wavy" kern="100" dirty="0">
                <a:latin typeface="Times New Roman" panose="02020603050405020304"/>
                <a:ea typeface="华文细黑" panose="02010600040101010101" charset="-122"/>
                <a:cs typeface="Times New Roman" panose="02020603050405020304"/>
              </a:rPr>
              <a:t>美方军舰有关行为威胁中国主权和安全利益，危及岛礁人员及设施安全，损害地区和平稳定。中方对此表示强烈不满和坚决反对，强烈敦促美方，珍惜中美关系来之不易的积极发展势头，停止采取任何威胁中国主权和安全利益的行动</a:t>
            </a:r>
            <a:r>
              <a:rPr lang="zh-CN" altLang="zh-CN" sz="2800" kern="100" dirty="0">
                <a:latin typeface="Times New Roman" panose="02020603050405020304"/>
                <a:ea typeface="华文细黑" panose="02010600040101010101" charset="-122"/>
                <a:cs typeface="Times New Roman" panose="02020603050405020304"/>
              </a:rPr>
              <a:t>。</a:t>
            </a:r>
            <a:r>
              <a:rPr lang="zh-CN" altLang="zh-CN" sz="2800" kern="100" baseline="30000" dirty="0">
                <a:latin typeface="Times New Roman" panose="02020603050405020304"/>
                <a:ea typeface="宋体" panose="02010600030101010101" pitchFamily="2" charset="-122"/>
                <a:cs typeface="宋体" panose="02010600030101010101" pitchFamily="2" charset="-122"/>
              </a:rPr>
              <a:t>③</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409601" y="1702303"/>
            <a:ext cx="11518253" cy="3887731"/>
          </a:xfrm>
          <a:prstGeom prst="rect">
            <a:avLst/>
          </a:prstGeom>
        </p:spPr>
        <p:txBody>
          <a:bodyPr>
            <a:spAutoFit/>
          </a:bodyPr>
          <a:lstStyle/>
          <a:p>
            <a:pPr>
              <a:lnSpc>
                <a:spcPct val="150000"/>
              </a:lnSpc>
            </a:pPr>
            <a:r>
              <a:rPr lang="zh-CN" altLang="en-US" sz="2800" b="1" dirty="0" smtClean="0">
                <a:solidFill>
                  <a:schemeClr val="accent6">
                    <a:lumMod val="75000"/>
                  </a:schemeClr>
                </a:solidFill>
                <a:latin typeface="+mj-ea"/>
              </a:rPr>
              <a:t>考点对接    </a:t>
            </a:r>
            <a:r>
              <a:rPr lang="zh-CN" altLang="zh-CN" sz="2800" kern="100" dirty="0" smtClean="0">
                <a:latin typeface="Times New Roman" panose="02020603050405020304"/>
                <a:ea typeface="华文细黑" panose="02010600040101010101" charset="-122"/>
                <a:cs typeface="Times New Roman" panose="02020603050405020304"/>
              </a:rPr>
              <a:t>信息点</a:t>
            </a: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　主权作为国家统一而不可分割的最高权力，是一个国家的生命和灵魂。维护国家利益是一国对外活动的出发点和落脚点。</a:t>
            </a:r>
            <a:endParaRPr lang="zh-CN" altLang="zh-CN" sz="1050" kern="100" dirty="0">
              <a:latin typeface="宋体" panose="02010600030101010101" pitchFamily="2" charset="-122"/>
              <a:cs typeface="Courier New" panose="02070309020205020404"/>
            </a:endParaRPr>
          </a:p>
          <a:p>
            <a:pPr>
              <a:lnSpc>
                <a:spcPct val="150000"/>
              </a:lnSpc>
            </a:pPr>
            <a:r>
              <a:rPr lang="zh-CN" altLang="zh-CN" sz="2800" kern="100" dirty="0">
                <a:latin typeface="Times New Roman" panose="02020603050405020304"/>
                <a:ea typeface="华文细黑" panose="02010600040101010101" charset="-122"/>
                <a:cs typeface="Times New Roman" panose="02020603050405020304"/>
              </a:rPr>
              <a:t>信息点</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　维护国家的领土主权，要坚持独立自主的和平外交政策，坚决反对霸权主义和强权政治。</a:t>
            </a:r>
            <a:endParaRPr lang="zh-CN" altLang="zh-CN" sz="1050" kern="100" dirty="0">
              <a:latin typeface="宋体" panose="02010600030101010101" pitchFamily="2" charset="-122"/>
              <a:cs typeface="Courier New" panose="02070309020205020404"/>
            </a:endParaRPr>
          </a:p>
          <a:p>
            <a:pPr>
              <a:lnSpc>
                <a:spcPct val="150000"/>
              </a:lnSpc>
            </a:pPr>
            <a:r>
              <a:rPr lang="zh-CN" altLang="zh-CN" sz="2800" kern="100" dirty="0">
                <a:latin typeface="Times New Roman" panose="02020603050405020304"/>
                <a:ea typeface="华文细黑" panose="02010600040101010101" charset="-122"/>
                <a:cs typeface="Times New Roman" panose="02020603050405020304"/>
              </a:rPr>
              <a:t>信息点</a:t>
            </a:r>
            <a:r>
              <a:rPr lang="zh-CN" altLang="zh-CN" sz="2800" kern="100" dirty="0">
                <a:latin typeface="Times New Roman" panose="02020603050405020304"/>
                <a:ea typeface="宋体" panose="02010600030101010101" pitchFamily="2" charset="-122"/>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　我国要坚定地维护自己的国家利益，始终把国家的主权和安全放在第一位，反对任何国家侵犯我国的领土主权，干涉我国的内政。</a:t>
            </a:r>
            <a:endParaRPr lang="zh-CN" altLang="zh-CN" sz="1050" b="1"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66614" y="2493690"/>
            <a:ext cx="10487531" cy="2677656"/>
          </a:xfrm>
          <a:prstGeom prst="rect">
            <a:avLst/>
          </a:prstGeom>
        </p:spPr>
        <p:txBody>
          <a:bodyPr>
            <a:spAutoFit/>
          </a:bodyPr>
          <a:lstStyle/>
          <a:p>
            <a:pPr defTabSz="-635">
              <a:lnSpc>
                <a:spcPct val="150000"/>
              </a:lnSpc>
              <a:tabLst>
                <a:tab pos="2070735" algn="l"/>
              </a:tabLst>
            </a:pPr>
            <a:r>
              <a:rPr lang="zh-CN" altLang="en-US" sz="2800" b="1" dirty="0" smtClean="0">
                <a:solidFill>
                  <a:schemeClr val="accent6">
                    <a:lumMod val="75000"/>
                  </a:schemeClr>
                </a:solidFill>
                <a:latin typeface="+mj-ea"/>
              </a:rPr>
              <a:t>命题</a:t>
            </a:r>
            <a:r>
              <a:rPr lang="zh-CN" altLang="en-US" sz="2800" b="1" smtClean="0">
                <a:solidFill>
                  <a:schemeClr val="accent6">
                    <a:lumMod val="75000"/>
                  </a:schemeClr>
                </a:solidFill>
                <a:latin typeface="+mj-ea"/>
              </a:rPr>
              <a:t>猜想    </a:t>
            </a:r>
            <a:r>
              <a:rPr lang="zh-CN" altLang="zh-CN" sz="2800" kern="100" smtClean="0">
                <a:latin typeface="Times New Roman" panose="02020603050405020304"/>
                <a:ea typeface="华文细黑" panose="02010600040101010101" charset="-122"/>
                <a:cs typeface="Times New Roman" panose="02020603050405020304"/>
              </a:rPr>
              <a:t>近年来</a:t>
            </a:r>
            <a:r>
              <a:rPr lang="zh-CN" altLang="zh-CN" sz="2800" kern="100" dirty="0">
                <a:latin typeface="Times New Roman" panose="02020603050405020304"/>
                <a:ea typeface="华文细黑" panose="02010600040101010101" charset="-122"/>
                <a:cs typeface="Times New Roman" panose="02020603050405020304"/>
              </a:rPr>
              <a:t>，少数东盟国家屡屡采取挑衅行动，侵犯我国南海主权，破坏地区和平稳定。高考可能以此为背景，考查主权国家、国际关系的决定性因素、当今时代的主题、我国的外交政策等。</a:t>
            </a:r>
            <a:endParaRPr lang="zh-CN" altLang="zh-CN" sz="1050" kern="100" dirty="0">
              <a:effectLst/>
              <a:latin typeface="宋体" panose="02010600030101010101" pitchFamily="2" charset="-122"/>
              <a:cs typeface="Courier New" panose="02070309020205020404"/>
            </a:endParaRPr>
          </a:p>
        </p:txBody>
      </p:sp>
      <p:sp>
        <p:nvSpPr>
          <p:cNvPr id="8" name="矩形 7"/>
          <p:cNvSpPr/>
          <p:nvPr/>
        </p:nvSpPr>
        <p:spPr>
          <a:xfrm>
            <a:off x="0" y="1341562"/>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7482" y="1164664"/>
            <a:ext cx="2088232" cy="668428"/>
          </a:xfrm>
          <a:prstGeom prst="rect">
            <a:avLst/>
          </a:prstGeom>
        </p:spPr>
        <p:txBody>
          <a:bodyPr wrap="square" lIns="121898" tIns="60948" rIns="121898" bIns="60948">
            <a:spAutoFit/>
          </a:bodyPr>
          <a:lstStyle/>
          <a:p>
            <a:pPr algn="ctr" defTabSz="-635">
              <a:lnSpc>
                <a:spcPct val="150000"/>
              </a:lnSpc>
              <a:spcAft>
                <a:spcPts val="0"/>
              </a:spcAft>
              <a:tabLst>
                <a:tab pos="1890395" algn="l"/>
              </a:tabLst>
            </a:pPr>
            <a:r>
              <a:rPr lang="zh-CN" altLang="en-US" sz="2800" b="1" kern="100" dirty="0">
                <a:solidFill>
                  <a:schemeClr val="bg1"/>
                </a:solidFill>
                <a:latin typeface="宋体" panose="02010600030101010101" pitchFamily="2" charset="-122"/>
                <a:cs typeface="Courier New" panose="02070309020205020404"/>
              </a:rPr>
              <a:t>命题前瞻</a:t>
            </a:r>
            <a:endParaRPr lang="zh-CN" altLang="en-US" sz="2800" b="1" kern="100" dirty="0">
              <a:solidFill>
                <a:schemeClr val="bg1"/>
              </a:solidFill>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43095" y="837506"/>
            <a:ext cx="11584759" cy="5262979"/>
          </a:xfrm>
          <a:prstGeom prst="rect">
            <a:avLst/>
          </a:prstGeom>
        </p:spPr>
        <p:txBody>
          <a:bodyPr>
            <a:spAutoFit/>
          </a:bodyPr>
          <a:lstStyle/>
          <a:p>
            <a:pPr>
              <a:lnSpc>
                <a:spcPct val="150000"/>
              </a:lnSpc>
            </a:pPr>
            <a:r>
              <a:rPr lang="zh-CN" altLang="en-US" sz="2800" b="1" dirty="0" smtClean="0">
                <a:solidFill>
                  <a:schemeClr val="accent6">
                    <a:lumMod val="75000"/>
                  </a:schemeClr>
                </a:solidFill>
                <a:latin typeface="+mj-ea"/>
              </a:rPr>
              <a:t>命题预测    </a:t>
            </a:r>
            <a:r>
              <a:rPr lang="en-US" altLang="zh-CN" sz="2800" kern="100" dirty="0" smtClean="0">
                <a:latin typeface="Times New Roman" panose="02020603050405020304"/>
                <a:ea typeface="华文细黑" panose="02010600040101010101" charset="-122"/>
                <a:cs typeface="Courier New" panose="02070309020205020404"/>
              </a:rPr>
              <a:t> 1</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我国外交部发言人在答记者问时强调：在领土主权和海洋权益问题上，中国绝不接受强加于中国的任何方案，绝不接受单方面诉诸第三方争议解决办法。中国敦促有关国家尽快回到谈判协商解决争议的正确轨道上来。下列能作为我国外交部发言人讲话依据的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nSpc>
                <a:spcPct val="150000"/>
              </a:lnSpc>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我国坚持独立自主的和平发展道路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国家间利益的相悖是冲突的根源　</a:t>
            </a: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以和平方式解决国际争端是主权国家的义务　</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联合国应在国际事务中发挥主导作用</a:t>
            </a:r>
            <a:endParaRPr lang="zh-CN" altLang="zh-CN" sz="1050" kern="100" dirty="0">
              <a:latin typeface="宋体" panose="02010600030101010101" pitchFamily="2" charset="-122"/>
              <a:cs typeface="Courier New" panose="02070309020205020404"/>
            </a:endParaRPr>
          </a:p>
          <a:p>
            <a:pPr>
              <a:lnSpc>
                <a:spcPct val="150000"/>
              </a:lnSpc>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a:t>
            </a:r>
            <a:r>
              <a:rPr lang="zh-CN" altLang="zh-CN" sz="2800" kern="100" dirty="0" smtClean="0">
                <a:latin typeface="Times New Roman" panose="02020603050405020304"/>
                <a:cs typeface="宋体" panose="02010600030101010101" pitchFamily="2" charset="-122"/>
              </a:rPr>
              <a:t>④</a:t>
            </a:r>
            <a:endParaRPr lang="zh-CN" altLang="zh-CN" sz="1050" kern="100" dirty="0">
              <a:latin typeface="宋体" panose="02010600030101010101" pitchFamily="2" charset="-122"/>
              <a:cs typeface="Courier New" panose="02070309020205020404"/>
            </a:endParaRPr>
          </a:p>
        </p:txBody>
      </p:sp>
      <p:sp>
        <p:nvSpPr>
          <p:cNvPr id="2" name="矩形 1"/>
          <p:cNvSpPr/>
          <p:nvPr/>
        </p:nvSpPr>
        <p:spPr>
          <a:xfrm>
            <a:off x="9611294" y="2891013"/>
            <a:ext cx="444352" cy="523220"/>
          </a:xfrm>
          <a:prstGeom prst="rect">
            <a:avLst/>
          </a:prstGeom>
        </p:spPr>
        <p:txBody>
          <a:bodyPr wrap="none">
            <a:spAutoFit/>
          </a:bodyPr>
          <a:lstStyle/>
          <a:p>
            <a:r>
              <a:rPr lang="en-US" altLang="zh-CN" sz="2800" kern="100" dirty="0">
                <a:solidFill>
                  <a:schemeClr val="accent6">
                    <a:lumMod val="75000"/>
                  </a:schemeClr>
                </a:solidFill>
                <a:latin typeface="Times New Roman" panose="02020603050405020304"/>
                <a:ea typeface="华文细黑" panose="02010600040101010101" charset="-122"/>
                <a:cs typeface="Courier New" panose="02070309020205020404"/>
              </a:rPr>
              <a:t>A</a:t>
            </a:r>
            <a:endParaRPr lang="zh-CN" altLang="en-US" sz="2800" kern="100" dirty="0">
              <a:solidFill>
                <a:schemeClr val="accent6">
                  <a:lumMod val="75000"/>
                </a:schemeClr>
              </a:solidFill>
              <a:latin typeface="Times New Roman" panose="02020603050405020304"/>
              <a:ea typeface="华文细黑" panose="02010600040101010101" charset="-122"/>
              <a:cs typeface="Courier New" panose="02070309020205020404"/>
            </a:endParaRPr>
          </a:p>
        </p:txBody>
      </p:sp>
      <p:sp>
        <p:nvSpPr>
          <p:cNvPr id="4" name="Rectangle 21">
            <a:hlinkClick r:id="rId1" action="ppaction://hlinksldjump"/>
          </p:cNvPr>
          <p:cNvSpPr>
            <a:spLocks noChangeArrowheads="1"/>
          </p:cNvSpPr>
          <p:nvPr/>
        </p:nvSpPr>
        <p:spPr bwMode="auto">
          <a:xfrm>
            <a:off x="186552"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5" name="Rectangle 21">
            <a:hlinkClick r:id="rId2" action="ppaction://hlinksldjump"/>
          </p:cNvPr>
          <p:cNvSpPr>
            <a:spLocks noChangeArrowheads="1"/>
          </p:cNvSpPr>
          <p:nvPr/>
        </p:nvSpPr>
        <p:spPr bwMode="auto">
          <a:xfrm>
            <a:off x="620475"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7" name="Rectangle 21">
            <a:hlinkClick r:id="rId3" action="ppaction://hlinksldjump"/>
          </p:cNvPr>
          <p:cNvSpPr>
            <a:spLocks noChangeArrowheads="1"/>
          </p:cNvSpPr>
          <p:nvPr/>
        </p:nvSpPr>
        <p:spPr bwMode="auto">
          <a:xfrm>
            <a:off x="1054398"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8" name="直接连接符 7"/>
          <p:cNvCxnSpPr/>
          <p:nvPr/>
        </p:nvCxnSpPr>
        <p:spPr>
          <a:xfrm>
            <a:off x="25473" y="729395"/>
            <a:ext cx="12118405" cy="35906"/>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9" name="矩形 8"/>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10" name="圆角矩形 9"/>
          <p:cNvSpPr/>
          <p:nvPr/>
        </p:nvSpPr>
        <p:spPr>
          <a:xfrm>
            <a:off x="11346146" y="6649268"/>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2" grpId="0"/>
      <p:bldP spid="2" grpId="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49346" y="840920"/>
            <a:ext cx="11749770" cy="5181162"/>
          </a:xfrm>
          <a:prstGeom prst="rect">
            <a:avLst/>
          </a:prstGeom>
        </p:spPr>
        <p:txBody>
          <a:bodyPr>
            <a:spAutoFit/>
          </a:bodyPr>
          <a:lstStyle/>
          <a:p>
            <a:pPr>
              <a:lnSpc>
                <a:spcPct val="150000"/>
              </a:lnSpc>
            </a:pPr>
            <a:r>
              <a:rPr lang="en-US" altLang="zh-CN" sz="2800" kern="100" dirty="0">
                <a:latin typeface="Times New Roman" panose="02020603050405020304"/>
                <a:ea typeface="华文细黑" panose="02010600040101010101" charset="-122"/>
                <a:cs typeface="Courier New" panose="02070309020205020404"/>
              </a:rPr>
              <a:t>2.2015</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9</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16</a:t>
            </a:r>
            <a:r>
              <a:rPr lang="zh-CN" altLang="zh-CN" sz="2800" kern="100" dirty="0">
                <a:latin typeface="Times New Roman" panose="02020603050405020304"/>
                <a:ea typeface="华文细黑" panose="02010600040101010101" charset="-122"/>
                <a:cs typeface="Times New Roman" panose="02020603050405020304"/>
              </a:rPr>
              <a:t>日，外交部长王毅在外交部第十四届</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蓝厅论坛</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上表示，南沙群岛是中国的领土，中方对此拥有充足的历史和法理依据。维护自身领土主权，防止正当权益受到蚕食，天经地义，理所当然。我国坚持上述立场是因为</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nSpc>
                <a:spcPct val="150000"/>
              </a:lnSpc>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主权是国家统一而不可分割的最高权力</a:t>
            </a:r>
            <a:endParaRPr lang="zh-CN" altLang="zh-CN" sz="1050" kern="100" dirty="0">
              <a:latin typeface="宋体" panose="02010600030101010101" pitchFamily="2" charset="-122"/>
              <a:cs typeface="Courier New" panose="02070309020205020404"/>
            </a:endParaRPr>
          </a:p>
          <a:p>
            <a:pPr>
              <a:lnSpc>
                <a:spcPct val="150000"/>
              </a:lnSpc>
            </a:pP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国家利益是国际关系的决定因素</a:t>
            </a:r>
            <a:endParaRPr lang="zh-CN" altLang="zh-CN" sz="1050" kern="100" dirty="0">
              <a:latin typeface="宋体" panose="02010600030101010101" pitchFamily="2" charset="-122"/>
              <a:cs typeface="Courier New" panose="02070309020205020404"/>
            </a:endParaRPr>
          </a:p>
          <a:p>
            <a:pPr>
              <a:lnSpc>
                <a:spcPct val="150000"/>
              </a:lnSpc>
            </a:pP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领土是一个国家的生命和灵魂</a:t>
            </a:r>
            <a:endParaRPr lang="zh-CN" altLang="zh-CN" sz="1050" kern="100" dirty="0">
              <a:latin typeface="宋体" panose="02010600030101010101" pitchFamily="2" charset="-122"/>
              <a:cs typeface="Courier New" panose="02070309020205020404"/>
            </a:endParaRPr>
          </a:p>
          <a:p>
            <a:pPr>
              <a:lnSpc>
                <a:spcPct val="150000"/>
              </a:lnSpc>
            </a:pP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各国享有主权平等和内政不受干涉的权利</a:t>
            </a:r>
            <a:endParaRPr lang="zh-CN" altLang="zh-CN" sz="1050" kern="100" dirty="0">
              <a:effectLst/>
              <a:latin typeface="宋体" panose="02010600030101010101" pitchFamily="2" charset="-122"/>
              <a:cs typeface="Courier New" panose="02070309020205020404"/>
            </a:endParaRPr>
          </a:p>
        </p:txBody>
      </p:sp>
      <p:sp>
        <p:nvSpPr>
          <p:cNvPr id="3" name="Rectangle 21">
            <a:hlinkClick r:id="rId1" action="ppaction://hlinksldjump"/>
          </p:cNvPr>
          <p:cNvSpPr>
            <a:spLocks noChangeArrowheads="1"/>
          </p:cNvSpPr>
          <p:nvPr/>
        </p:nvSpPr>
        <p:spPr bwMode="auto">
          <a:xfrm>
            <a:off x="186552"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4" name="Rectangle 21">
            <a:hlinkClick r:id="rId2" action="ppaction://hlinksldjump"/>
          </p:cNvPr>
          <p:cNvSpPr>
            <a:spLocks noChangeArrowheads="1"/>
          </p:cNvSpPr>
          <p:nvPr/>
        </p:nvSpPr>
        <p:spPr bwMode="auto">
          <a:xfrm>
            <a:off x="620475"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5" name="Rectangle 21">
            <a:hlinkClick r:id="rId3" action="ppaction://hlinksldjump"/>
          </p:cNvPr>
          <p:cNvSpPr>
            <a:spLocks noChangeArrowheads="1"/>
          </p:cNvSpPr>
          <p:nvPr/>
        </p:nvSpPr>
        <p:spPr bwMode="auto">
          <a:xfrm>
            <a:off x="1054398"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6" name="直接连接符 5"/>
          <p:cNvCxnSpPr/>
          <p:nvPr/>
        </p:nvCxnSpPr>
        <p:spPr>
          <a:xfrm>
            <a:off x="25473" y="729395"/>
            <a:ext cx="12118405" cy="35906"/>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7" name="矩形 6"/>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8" name="圆角矩形 7">
            <a:hlinkClick r:id="rId4"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622598" y="1125538"/>
            <a:ext cx="10850716" cy="3970318"/>
          </a:xfrm>
          <a:prstGeom prst="rect">
            <a:avLst/>
          </a:prstGeom>
        </p:spPr>
        <p:txBody>
          <a:bodyPr>
            <a:spAutoFit/>
          </a:bodyPr>
          <a:lstStyle/>
          <a:p>
            <a:pPr>
              <a:lnSpc>
                <a:spcPct val="150000"/>
              </a:lnSpc>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材料强调我国坚决维护国家领土主权，突出了领土主权的重要性，</a:t>
            </a: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符合题意</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en-US" altLang="zh-CN" sz="2800" kern="100" dirty="0" smtClean="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与题意不符，排除</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主权</a:t>
            </a:r>
            <a:r>
              <a:rPr lang="zh-CN" altLang="zh-CN" sz="2800" kern="100" dirty="0">
                <a:latin typeface="Times New Roman" panose="02020603050405020304"/>
                <a:ea typeface="华文细黑" panose="02010600040101010101" charset="-122"/>
                <a:cs typeface="Times New Roman" panose="02020603050405020304"/>
              </a:rPr>
              <a:t>是一个国家的生命和灵魂，</a:t>
            </a: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说法错误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en-US" altLang="zh-CN" sz="2800" kern="100" dirty="0" smtClean="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与题意不符</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rgbClr val="E36C0A"/>
                </a:solidFill>
                <a:latin typeface="Times New Roman" panose="02020603050405020304"/>
                <a:cs typeface="Times New Roman" panose="02020603050405020304"/>
              </a:rPr>
              <a:t>A</a:t>
            </a:r>
            <a:endParaRPr lang="zh-CN" altLang="zh-CN" sz="2800" kern="100" dirty="0">
              <a:solidFill>
                <a:srgbClr val="E36C0A"/>
              </a:solidFill>
              <a:latin typeface="Times New Roman" panose="02020603050405020304"/>
              <a:cs typeface="Times New Roman" panose="02020603050405020304"/>
            </a:endParaRPr>
          </a:p>
        </p:txBody>
      </p:sp>
      <p:sp>
        <p:nvSpPr>
          <p:cNvPr id="3" name="Rectangle 21">
            <a:hlinkClick r:id="rId1" action="ppaction://hlinksldjump"/>
          </p:cNvPr>
          <p:cNvSpPr>
            <a:spLocks noChangeArrowheads="1"/>
          </p:cNvSpPr>
          <p:nvPr/>
        </p:nvSpPr>
        <p:spPr bwMode="auto">
          <a:xfrm>
            <a:off x="186552"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4" name="Rectangle 21">
            <a:hlinkClick r:id="rId2" action="ppaction://hlinksldjump"/>
          </p:cNvPr>
          <p:cNvSpPr>
            <a:spLocks noChangeArrowheads="1"/>
          </p:cNvSpPr>
          <p:nvPr/>
        </p:nvSpPr>
        <p:spPr bwMode="auto">
          <a:xfrm>
            <a:off x="620475"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5" name="Rectangle 21">
            <a:hlinkClick r:id="rId3" action="ppaction://hlinksldjump"/>
          </p:cNvPr>
          <p:cNvSpPr>
            <a:spLocks noChangeArrowheads="1"/>
          </p:cNvSpPr>
          <p:nvPr/>
        </p:nvSpPr>
        <p:spPr bwMode="auto">
          <a:xfrm>
            <a:off x="1054398"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6" name="直接连接符 5"/>
          <p:cNvCxnSpPr/>
          <p:nvPr/>
        </p:nvCxnSpPr>
        <p:spPr>
          <a:xfrm>
            <a:off x="25473" y="729395"/>
            <a:ext cx="12118405" cy="35906"/>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linds(horizontal)">
                                      <p:cBhvr>
                                        <p:cTn id="7" dur="750"/>
                                        <p:tgtEl>
                                          <p:spTgt spid="11">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blinds(horizontal)">
                                      <p:cBhvr>
                                        <p:cTn id="11" dur="750"/>
                                        <p:tgtEl>
                                          <p:spTgt spid="11">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blinds(horizontal)">
                                      <p:cBhvr>
                                        <p:cTn id="15" dur="750"/>
                                        <p:tgtEl>
                                          <p:spTgt spid="11">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Effect transition="in" filter="blinds(horizontal)">
                                      <p:cBhvr>
                                        <p:cTn id="19" dur="750"/>
                                        <p:tgtEl>
                                          <p:spTgt spid="11">
                                            <p:txEl>
                                              <p:pRg st="3" end="3"/>
                                            </p:txEl>
                                          </p:spTgt>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11">
                                            <p:txEl>
                                              <p:pRg st="4" end="4"/>
                                            </p:txEl>
                                          </p:spTgt>
                                        </p:tgtEl>
                                        <p:attrNameLst>
                                          <p:attrName>style.visibility</p:attrName>
                                        </p:attrNameLst>
                                      </p:cBhvr>
                                      <p:to>
                                        <p:strVal val="visible"/>
                                      </p:to>
                                    </p:set>
                                    <p:animEffect transition="in" filter="blinds(horizontal)">
                                      <p:cBhvr>
                                        <p:cTn id="23" dur="75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435091" y="698645"/>
            <a:ext cx="11420755" cy="5827493"/>
          </a:xfrm>
          <a:prstGeom prst="rect">
            <a:avLst/>
          </a:prstGeom>
        </p:spPr>
        <p:txBody>
          <a:bodyPr wrap="square">
            <a:spAutoFit/>
          </a:bodyPr>
          <a:lstStyle/>
          <a:p>
            <a:pPr>
              <a:lnSpc>
                <a:spcPct val="150000"/>
              </a:lnSpc>
            </a:pPr>
            <a:r>
              <a:rPr lang="en-US" altLang="zh-CN" sz="2800" kern="100" dirty="0">
                <a:latin typeface="Times New Roman" panose="02020603050405020304"/>
                <a:ea typeface="华文细黑" panose="02010600040101010101" charset="-122"/>
                <a:cs typeface="Courier New" panose="02070309020205020404"/>
              </a:rPr>
              <a:t>3.</a:t>
            </a:r>
            <a:r>
              <a:rPr lang="zh-CN" altLang="zh-CN" sz="2800" kern="100" dirty="0">
                <a:latin typeface="Times New Roman" panose="02020603050405020304"/>
                <a:ea typeface="华文细黑" panose="02010600040101010101" charset="-122"/>
                <a:cs typeface="Times New Roman" panose="02020603050405020304"/>
              </a:rPr>
              <a:t>习近平主席在访美时谈到我们愿同美方加深对彼此战略走向、发展道路的了解，多一些理解、少一些隔阂，多一些信任、少一些猜忌，防止战略误解误判。要坚持以事实为依据，防止三人成虎，也不疑邻盗斧，不能戴着有色眼镜观察对方。世界上本无</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修昔底德陷阱</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，但大国之间一旦发生战略误判，就可能自己给自己造成</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修昔底德陷阱</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。下列有利于处理中美关系的选项是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nSpc>
                <a:spcPct val="150000"/>
              </a:lnSpc>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加强沟通，正确判断彼此意图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扩大出口，加强中美经贸往来</a:t>
            </a:r>
            <a:endParaRPr lang="zh-CN" altLang="zh-CN" sz="1050" kern="100" dirty="0">
              <a:latin typeface="宋体" panose="02010600030101010101" pitchFamily="2" charset="-122"/>
              <a:cs typeface="Courier New" panose="02070309020205020404"/>
            </a:endParaRPr>
          </a:p>
          <a:p>
            <a:pPr>
              <a:lnSpc>
                <a:spcPct val="150000"/>
              </a:lnSpc>
            </a:pP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巩固同盟，促进战略安全合作　</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促进交往，广泛培植人民友谊</a:t>
            </a:r>
            <a:endParaRPr lang="zh-CN" altLang="zh-CN" sz="1050" kern="100" dirty="0">
              <a:latin typeface="宋体" panose="02010600030101010101" pitchFamily="2" charset="-122"/>
              <a:cs typeface="Courier New" panose="02070309020205020404"/>
            </a:endParaRPr>
          </a:p>
          <a:p>
            <a:pPr>
              <a:lnSpc>
                <a:spcPct val="150000"/>
              </a:lnSpc>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①③</a:t>
            </a:r>
            <a:endParaRPr lang="zh-CN" altLang="zh-CN" sz="1050" kern="100" dirty="0">
              <a:effectLst/>
              <a:latin typeface="宋体" panose="02010600030101010101" pitchFamily="2" charset="-122"/>
              <a:cs typeface="Courier New" panose="02070309020205020404"/>
            </a:endParaRPr>
          </a:p>
        </p:txBody>
      </p:sp>
      <p:sp>
        <p:nvSpPr>
          <p:cNvPr id="4" name="矩形 3"/>
          <p:cNvSpPr/>
          <p:nvPr/>
        </p:nvSpPr>
        <p:spPr>
          <a:xfrm>
            <a:off x="4655046" y="3925076"/>
            <a:ext cx="654508" cy="656846"/>
          </a:xfrm>
          <a:prstGeom prst="rect">
            <a:avLst/>
          </a:prstGeom>
        </p:spPr>
        <p:txBody>
          <a:bodyPr wrap="square">
            <a:spAutoFit/>
          </a:bodyPr>
          <a:lstStyle/>
          <a:p>
            <a:pPr>
              <a:lnSpc>
                <a:spcPct val="150000"/>
              </a:lnSpc>
            </a:pPr>
            <a:r>
              <a:rPr lang="en-US" altLang="zh-CN" sz="2800" kern="100" dirty="0">
                <a:solidFill>
                  <a:srgbClr val="E36C0A"/>
                </a:solidFill>
                <a:latin typeface="Times New Roman" panose="02020603050405020304"/>
                <a:cs typeface="Times New Roman" panose="02020603050405020304"/>
              </a:rPr>
              <a:t>A</a:t>
            </a:r>
            <a:endParaRPr lang="zh-CN" altLang="zh-CN" sz="2800" kern="100" dirty="0">
              <a:solidFill>
                <a:srgbClr val="E36C0A"/>
              </a:solidFill>
              <a:latin typeface="Times New Roman" panose="02020603050405020304"/>
              <a:cs typeface="Times New Roman" panose="02020603050405020304"/>
            </a:endParaRPr>
          </a:p>
        </p:txBody>
      </p:sp>
      <p:sp>
        <p:nvSpPr>
          <p:cNvPr id="6" name="Rectangle 21">
            <a:hlinkClick r:id="rId1" action="ppaction://hlinksldjump"/>
          </p:cNvPr>
          <p:cNvSpPr>
            <a:spLocks noChangeArrowheads="1"/>
          </p:cNvSpPr>
          <p:nvPr/>
        </p:nvSpPr>
        <p:spPr bwMode="auto">
          <a:xfrm>
            <a:off x="186552"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7" name="Rectangle 21">
            <a:hlinkClick r:id="rId2" action="ppaction://hlinksldjump"/>
          </p:cNvPr>
          <p:cNvSpPr>
            <a:spLocks noChangeArrowheads="1"/>
          </p:cNvSpPr>
          <p:nvPr/>
        </p:nvSpPr>
        <p:spPr bwMode="auto">
          <a:xfrm>
            <a:off x="620475"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3" action="ppaction://hlinksldjump"/>
          </p:cNvPr>
          <p:cNvSpPr>
            <a:spLocks noChangeArrowheads="1"/>
          </p:cNvSpPr>
          <p:nvPr/>
        </p:nvSpPr>
        <p:spPr bwMode="auto">
          <a:xfrm>
            <a:off x="1054398"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10" name="直接连接符 9"/>
          <p:cNvCxnSpPr/>
          <p:nvPr/>
        </p:nvCxnSpPr>
        <p:spPr>
          <a:xfrm>
            <a:off x="25473" y="729395"/>
            <a:ext cx="12118405" cy="35906"/>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1" name="矩形 1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12" name="圆角矩形 11"/>
          <p:cNvSpPr/>
          <p:nvPr/>
        </p:nvSpPr>
        <p:spPr>
          <a:xfrm>
            <a:off x="10327874" y="6649268"/>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14" name="圆角矩形 13">
            <a:hlinkClick r:id="rId4" action="ppaction://hlinksldjump"/>
          </p:cNvPr>
          <p:cNvSpPr/>
          <p:nvPr/>
        </p:nvSpPr>
        <p:spPr>
          <a:xfrm>
            <a:off x="11407994" y="665634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anose="02010609060101010101" pitchFamily="49" charset="-122"/>
                <a:ea typeface="黑体" panose="02010609060101010101" pitchFamily="49" charset="-122"/>
              </a:rPr>
              <a:t>返回</a:t>
            </a:r>
            <a:endParaRPr lang="zh-CN" altLang="en-US" sz="1400"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4" grpId="0"/>
      <p:bldP spid="4" grpId="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8" name="矩形 17"/>
          <p:cNvSpPr/>
          <p:nvPr/>
        </p:nvSpPr>
        <p:spPr>
          <a:xfrm>
            <a:off x="191504" y="258220"/>
            <a:ext cx="1980029" cy="630942"/>
          </a:xfrm>
          <a:prstGeom prst="rect">
            <a:avLst/>
          </a:prstGeom>
        </p:spPr>
        <p:txBody>
          <a:bodyPr wrap="none">
            <a:spAutoFit/>
          </a:bodyPr>
          <a:lstStyle/>
          <a:p>
            <a:pPr lvl="0">
              <a:defRPr/>
            </a:pPr>
            <a:r>
              <a:rPr lang="zh-CN" altLang="en-US" sz="3500" b="1" dirty="0" smtClean="0">
                <a:solidFill>
                  <a:srgbClr val="0000FF"/>
                </a:solidFill>
                <a:latin typeface="+mj-ea"/>
                <a:ea typeface="+mj-ea"/>
              </a:rPr>
              <a:t>练出高分</a:t>
            </a:r>
            <a:endParaRPr lang="zh-CN" altLang="zh-CN" sz="3500" b="1" dirty="0">
              <a:solidFill>
                <a:srgbClr val="0000FF"/>
              </a:solidFill>
              <a:latin typeface="+mj-ea"/>
              <a:ea typeface="+mj-ea"/>
            </a:endParaRPr>
          </a:p>
        </p:txBody>
      </p:sp>
      <p:cxnSp>
        <p:nvCxnSpPr>
          <p:cNvPr id="19" name="直接连接符 18"/>
          <p:cNvCxnSpPr/>
          <p:nvPr/>
        </p:nvCxnSpPr>
        <p:spPr>
          <a:xfrm>
            <a:off x="2604" y="909514"/>
            <a:ext cx="12187809" cy="0"/>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0" name="矩形 19"/>
          <p:cNvSpPr/>
          <p:nvPr/>
        </p:nvSpPr>
        <p:spPr>
          <a:xfrm>
            <a:off x="324112" y="1272968"/>
            <a:ext cx="11572430" cy="5181162"/>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一、选择题</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1.2015</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10</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27</a:t>
            </a:r>
            <a:r>
              <a:rPr lang="zh-CN" altLang="zh-CN" sz="2800" kern="100" dirty="0">
                <a:latin typeface="Times New Roman" panose="02020603050405020304"/>
                <a:ea typeface="华文细黑" panose="02010600040101010101" charset="-122"/>
                <a:cs typeface="Times New Roman" panose="02020603050405020304"/>
              </a:rPr>
              <a:t>日，美国军舰未经中国政府允许，非法进入中国南沙群岛有关岛礁邻近海域。中方有关部门依法对美方舰艇实施了监视、跟踪和警告。我国这样做是基于</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维护主权已成为国家当前中心工作</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主权是一国统一而不可分割的最高权力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任何国家和地区都有自己的主权</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主权对内表现为国家最高权力的独立性</a:t>
            </a:r>
            <a:endParaRPr lang="zh-CN" altLang="zh-CN" sz="1050" kern="100" dirty="0">
              <a:effectLst/>
              <a:latin typeface="宋体" panose="02010600030101010101" pitchFamily="2" charset="-122"/>
              <a:cs typeface="Courier New" panose="02070309020205020404"/>
            </a:endParaRPr>
          </a:p>
        </p:txBody>
      </p:sp>
      <p:sp>
        <p:nvSpPr>
          <p:cNvPr id="17"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 name="矩形 1"/>
          <p:cNvSpPr/>
          <p:nvPr/>
        </p:nvSpPr>
        <p:spPr>
          <a:xfrm>
            <a:off x="4280390" y="3350197"/>
            <a:ext cx="423514" cy="523220"/>
          </a:xfrm>
          <a:prstGeom prst="rect">
            <a:avLst/>
          </a:prstGeom>
        </p:spPr>
        <p:txBody>
          <a:bodyPr wrap="none">
            <a:spAutoFit/>
          </a:bodyPr>
          <a:lstStyle/>
          <a:p>
            <a:r>
              <a:rPr lang="en-US" altLang="zh-CN" sz="2800" kern="100" dirty="0" smtClean="0">
                <a:solidFill>
                  <a:schemeClr val="accent6">
                    <a:lumMod val="75000"/>
                  </a:schemeClr>
                </a:solidFill>
                <a:latin typeface="Times New Roman" panose="02020603050405020304"/>
                <a:ea typeface="华文细黑" panose="02010600040101010101" charset="-122"/>
                <a:cs typeface="Courier New" panose="02070309020205020404"/>
              </a:rPr>
              <a:t>B</a:t>
            </a:r>
            <a:endParaRPr lang="zh-CN" altLang="en-US" sz="2800" kern="100" dirty="0">
              <a:solidFill>
                <a:schemeClr val="accent6">
                  <a:lumMod val="75000"/>
                </a:schemeClr>
              </a:solidFill>
              <a:latin typeface="Times New Roman" panose="02020603050405020304"/>
              <a:ea typeface="华文细黑" panose="02010600040101010101" charset="-122"/>
              <a:cs typeface="Courier New" panose="02070309020205020404"/>
            </a:endParaRPr>
          </a:p>
        </p:txBody>
      </p:sp>
      <p:sp>
        <p:nvSpPr>
          <p:cNvPr id="23" name="矩形 2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24" name="圆角矩形 23"/>
          <p:cNvSpPr/>
          <p:nvPr/>
        </p:nvSpPr>
        <p:spPr>
          <a:xfrm>
            <a:off x="11355418" y="6649268"/>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2" grpId="0"/>
      <p:bldP spid="2" grpId="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48524" y="1549450"/>
            <a:ext cx="11291298" cy="4616648"/>
          </a:xfrm>
          <a:prstGeom prst="rect">
            <a:avLst/>
          </a:prstGeom>
        </p:spPr>
        <p:txBody>
          <a:bodyPr wrap="square">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开启海外追逃常态化。</a:t>
            </a:r>
            <a:r>
              <a:rPr lang="en-US" altLang="zh-CN" sz="2800" kern="100" dirty="0">
                <a:latin typeface="Times New Roman" panose="02020603050405020304"/>
                <a:ea typeface="华文细黑" panose="02010600040101010101" charset="-122"/>
                <a:cs typeface="Courier New" panose="02070309020205020404"/>
              </a:rPr>
              <a:t>12</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日，由最高法、最高检、公安部、外交部联合发布的</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自首通告</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正式期满，在此前的</a:t>
            </a:r>
            <a:r>
              <a:rPr lang="en-US" altLang="zh-CN" sz="2800" kern="100" dirty="0">
                <a:latin typeface="Times New Roman" panose="02020603050405020304"/>
                <a:ea typeface="华文细黑" panose="02010600040101010101" charset="-122"/>
                <a:cs typeface="Courier New" panose="02070309020205020404"/>
              </a:rPr>
              <a:t>52</a:t>
            </a:r>
            <a:r>
              <a:rPr lang="zh-CN" altLang="zh-CN" sz="2800" kern="100" dirty="0">
                <a:latin typeface="Times New Roman" panose="02020603050405020304"/>
                <a:ea typeface="华文细黑" panose="02010600040101010101" charset="-122"/>
                <a:cs typeface="Times New Roman" panose="02020603050405020304"/>
              </a:rPr>
              <a:t>天内，已有</a:t>
            </a:r>
            <a:r>
              <a:rPr lang="en-US" altLang="zh-CN" sz="2800" kern="100" dirty="0">
                <a:latin typeface="Times New Roman" panose="02020603050405020304"/>
                <a:ea typeface="华文细黑" panose="02010600040101010101" charset="-122"/>
                <a:cs typeface="Courier New" panose="02070309020205020404"/>
              </a:rPr>
              <a:t>173</a:t>
            </a:r>
            <a:r>
              <a:rPr lang="zh-CN" altLang="zh-CN" sz="2800" kern="100" dirty="0">
                <a:latin typeface="Times New Roman" panose="02020603050405020304"/>
                <a:ea typeface="华文细黑" panose="02010600040101010101" charset="-122"/>
                <a:cs typeface="Times New Roman" panose="02020603050405020304"/>
              </a:rPr>
              <a:t>名逃往境外的经济犯罪嫌疑人自首。我国发起</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猎狐</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行动</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是主权国家行使管辖权的表现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表明任何公民的违法犯罪行为都会受到法律制裁　</a:t>
            </a: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是主权国家行使平等权的表现　</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符合外交政策的宗旨维护世界和平促进共同发展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③④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a:t>
            </a:r>
            <a:r>
              <a:rPr lang="zh-CN" altLang="zh-CN" sz="2800" kern="100" dirty="0" smtClean="0">
                <a:latin typeface="Times New Roman" panose="02020603050405020304"/>
                <a:cs typeface="宋体" panose="02010600030101010101" pitchFamily="2" charset="-122"/>
              </a:rPr>
              <a:t>④</a:t>
            </a:r>
            <a:endParaRPr lang="zh-CN" altLang="zh-CN" sz="1050" kern="100" dirty="0">
              <a:latin typeface="宋体" panose="02010600030101010101" pitchFamily="2" charset="-122"/>
              <a:cs typeface="Courier New" panose="02070309020205020404"/>
            </a:endParaRPr>
          </a:p>
        </p:txBody>
      </p:sp>
      <p:sp>
        <p:nvSpPr>
          <p:cNvPr id="18"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33" name="矩形 32"/>
          <p:cNvSpPr/>
          <p:nvPr/>
        </p:nvSpPr>
        <p:spPr>
          <a:xfrm>
            <a:off x="8471470" y="2972038"/>
            <a:ext cx="444352" cy="523220"/>
          </a:xfrm>
          <a:prstGeom prst="rect">
            <a:avLst/>
          </a:prstGeom>
        </p:spPr>
        <p:txBody>
          <a:bodyPr wrap="none">
            <a:spAutoFit/>
          </a:bodyPr>
          <a:lstStyle/>
          <a:p>
            <a:r>
              <a:rPr lang="en-US" altLang="zh-CN" sz="2800" kern="100" dirty="0" smtClean="0">
                <a:solidFill>
                  <a:schemeClr val="accent6">
                    <a:lumMod val="75000"/>
                  </a:schemeClr>
                </a:solidFill>
                <a:latin typeface="Times New Roman" panose="02020603050405020304"/>
                <a:ea typeface="华文细黑" panose="02010600040101010101" charset="-122"/>
                <a:cs typeface="Courier New" panose="02070309020205020404"/>
              </a:rPr>
              <a:t>A</a:t>
            </a:r>
            <a:endParaRPr lang="zh-CN" altLang="en-US" sz="2800" kern="100" dirty="0">
              <a:solidFill>
                <a:schemeClr val="accent6">
                  <a:lumMod val="75000"/>
                </a:schemeClr>
              </a:solidFill>
              <a:latin typeface="Times New Roman" panose="02020603050405020304"/>
              <a:ea typeface="华文细黑" panose="02010600040101010101" charset="-122"/>
              <a:cs typeface="Courier New" panose="02070309020205020404"/>
            </a:endParaRPr>
          </a:p>
        </p:txBody>
      </p:sp>
      <p:sp>
        <p:nvSpPr>
          <p:cNvPr id="34" name="矩形 3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6" name="圆角矩形 35"/>
          <p:cNvSpPr/>
          <p:nvPr/>
        </p:nvSpPr>
        <p:spPr>
          <a:xfrm>
            <a:off x="11355418" y="6649268"/>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blinds(horizontal)">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3"/>
                                        </p:tgtEl>
                                      </p:cBhvr>
                                    </p:animEffect>
                                    <p:set>
                                      <p:cBhvr>
                                        <p:cTn id="12" dur="1" fill="hold">
                                          <p:stCondLst>
                                            <p:cond delay="4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6"/>
                  </p:tgtEl>
                </p:cond>
              </p:nextCondLst>
            </p:seq>
          </p:childTnLst>
        </p:cTn>
      </p:par>
    </p:tnLst>
    <p:bldLst>
      <p:bldP spid="33" grpId="0"/>
      <p:bldP spid="33" grpId="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45939" y="1485578"/>
            <a:ext cx="11409907" cy="4616648"/>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3.“</a:t>
            </a:r>
            <a:r>
              <a:rPr lang="zh-CN" altLang="zh-CN" sz="2800" kern="100" dirty="0">
                <a:latin typeface="Times New Roman" panose="02020603050405020304"/>
                <a:ea typeface="华文细黑" panose="02010600040101010101" charset="-122"/>
                <a:cs typeface="Times New Roman" panose="02020603050405020304"/>
              </a:rPr>
              <a:t>鞋子合不合脚，自己穿着才知道。一个国家的发展道路合不合适，只有这个国家的人民才最有发言权。</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习近平的这段话表明，在处理国际关系时应该</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坚持主权国家的平等权利，反对干涉别国内政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尊重各国人民的自主选择，维护国际公平正义　</a:t>
            </a: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坚定维护本国国家利益，同时尊重其他国家的利益　</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增强本国的综合国力，力图在国际竞争中占据优势</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③④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①④</a:t>
            </a:r>
            <a:endParaRPr lang="zh-CN" altLang="zh-CN" sz="1050" kern="100" dirty="0">
              <a:effectLst/>
              <a:latin typeface="宋体" panose="02010600030101010101" pitchFamily="2" charset="-122"/>
              <a:cs typeface="Courier New" panose="02070309020205020404"/>
            </a:endParaRPr>
          </a:p>
        </p:txBody>
      </p:sp>
      <p:sp>
        <p:nvSpPr>
          <p:cNvPr id="16"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0" name="直接连接符 29"/>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32" name="矩形 31"/>
          <p:cNvSpPr/>
          <p:nvPr/>
        </p:nvSpPr>
        <p:spPr>
          <a:xfrm>
            <a:off x="2195199" y="2793297"/>
            <a:ext cx="496186" cy="656846"/>
          </a:xfrm>
          <a:prstGeom prst="rect">
            <a:avLst/>
          </a:prstGeom>
        </p:spPr>
        <p:txBody>
          <a:bodyPr>
            <a:spAutoFit/>
          </a:bodyPr>
          <a:lstStyle/>
          <a:p>
            <a:pPr algn="just">
              <a:lnSpc>
                <a:spcPct val="150000"/>
              </a:lnSpc>
              <a:spcAft>
                <a:spcPts val="0"/>
              </a:spcAft>
            </a:pPr>
            <a:r>
              <a:rPr lang="en-US" altLang="zh-CN" sz="2800" dirty="0" smtClean="0">
                <a:solidFill>
                  <a:schemeClr val="accent6">
                    <a:lumMod val="75000"/>
                  </a:schemeClr>
                </a:solidFill>
                <a:latin typeface="Times New Roman" panose="02020603050405020304" pitchFamily="18" charset="0"/>
                <a:cs typeface="Times New Roman" panose="02020603050405020304" pitchFamily="18" charset="0"/>
              </a:rPr>
              <a:t>A</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31" name="矩形 3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3" name="圆角矩形 32"/>
          <p:cNvSpPr/>
          <p:nvPr/>
        </p:nvSpPr>
        <p:spPr>
          <a:xfrm>
            <a:off x="11355418" y="6649268"/>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linds(horizontal)">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2"/>
                                        </p:tgtEl>
                                      </p:cBhvr>
                                    </p:animEffect>
                                    <p:set>
                                      <p:cBhvr>
                                        <p:cTn id="1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3"/>
                  </p:tgtEl>
                </p:cond>
              </p:nextCondLst>
            </p:seq>
          </p:childTnLst>
        </p:cTn>
      </p:par>
    </p:tnLst>
    <p:bldLst>
      <p:bldP spid="32" grpId="0"/>
      <p:bldP spid="32" grpId="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6899" y="1413570"/>
            <a:ext cx="11296939" cy="4616648"/>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4.</a:t>
            </a:r>
            <a:r>
              <a:rPr lang="zh-CN" altLang="zh-CN" sz="2800" kern="100" dirty="0">
                <a:latin typeface="Times New Roman" panose="02020603050405020304"/>
                <a:ea typeface="华文细黑" panose="02010600040101010101" charset="-122"/>
                <a:cs typeface="Times New Roman" panose="02020603050405020304"/>
              </a:rPr>
              <a:t>马来西亚民航客机</a:t>
            </a:r>
            <a:r>
              <a:rPr lang="en-US" altLang="zh-CN" sz="2800" kern="100" dirty="0">
                <a:latin typeface="Times New Roman" panose="02020603050405020304"/>
                <a:ea typeface="华文细黑" panose="02010600040101010101" charset="-122"/>
                <a:cs typeface="Courier New" panose="02070309020205020404"/>
              </a:rPr>
              <a:t>MH370</a:t>
            </a:r>
            <a:r>
              <a:rPr lang="zh-CN" altLang="zh-CN" sz="2800" kern="100" dirty="0">
                <a:latin typeface="Times New Roman" panose="02020603050405020304"/>
                <a:ea typeface="华文细黑" panose="02010600040101010101" charset="-122"/>
                <a:cs typeface="Times New Roman" panose="02020603050405020304"/>
              </a:rPr>
              <a:t>失联后，包括中美澳等许多国家相继投入了许多人力物力进行搜索，为了援助行动的顺利开展，有些国家还开放了领海领空。这说明</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维护国家利益是主权国家对外活动的出发点和落脚点</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在人道主义救援面前，人权高于主权</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政治分歧在人道主义救援面前显得微不足道</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主权国家必须承担相应的国际义务</a:t>
            </a:r>
            <a:endParaRPr lang="zh-CN" altLang="zh-CN" sz="1050" kern="100" dirty="0">
              <a:effectLst/>
              <a:latin typeface="宋体" panose="02010600030101010101" pitchFamily="2" charset="-122"/>
              <a:cs typeface="Courier New" panose="02070309020205020404"/>
            </a:endParaRPr>
          </a:p>
        </p:txBody>
      </p:sp>
      <p:sp>
        <p:nvSpPr>
          <p:cNvPr id="18"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35" name="矩形 3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6" name="圆角矩形 35">
            <a:hlinkClick r:id="rId15"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486899" y="1341562"/>
            <a:ext cx="11296939" cy="4616648"/>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为搜寻失联的</a:t>
            </a:r>
            <a:r>
              <a:rPr lang="en-US" altLang="zh-CN" sz="2800" kern="100" dirty="0">
                <a:latin typeface="Times New Roman" panose="02020603050405020304"/>
                <a:ea typeface="华文细黑" panose="02010600040101010101" charset="-122"/>
                <a:cs typeface="Courier New" panose="02070309020205020404"/>
              </a:rPr>
              <a:t>MH370</a:t>
            </a:r>
            <a:r>
              <a:rPr lang="zh-CN" altLang="zh-CN" sz="2800" kern="100" dirty="0">
                <a:latin typeface="Times New Roman" panose="02020603050405020304"/>
                <a:ea typeface="华文细黑" panose="02010600040101010101" charset="-122"/>
                <a:cs typeface="Times New Roman" panose="02020603050405020304"/>
              </a:rPr>
              <a:t>，中美澳等许多国家相继投入了许多人力物力进行搜索，有些国家还开放了领海领空，这是主权国家积极承担相应国际义务的体现，故</a:t>
            </a: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正确</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kern="100" dirty="0" smtClean="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与题意无关</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kern="100" dirty="0" smtClean="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说法错误，主权高于人权</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kern="100" dirty="0" smtClean="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说法不符合题意</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rgbClr val="E36C0A"/>
                </a:solidFill>
                <a:latin typeface="Times New Roman" panose="02020603050405020304"/>
                <a:cs typeface="Times New Roman" panose="02020603050405020304"/>
              </a:rPr>
              <a:t>D</a:t>
            </a:r>
            <a:endParaRPr lang="zh-CN" altLang="zh-CN" sz="2800" kern="100" dirty="0">
              <a:solidFill>
                <a:srgbClr val="E36C0A"/>
              </a:solidFill>
              <a:latin typeface="Times New Roman" panose="02020603050405020304"/>
              <a:cs typeface="Times New Roman" panose="02020603050405020304"/>
            </a:endParaRPr>
          </a:p>
        </p:txBody>
      </p:sp>
      <p:sp>
        <p:nvSpPr>
          <p:cNvPr id="18"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750"/>
                                        <p:tgtEl>
                                          <p:spTgt spid="3">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750"/>
                                        <p:tgtEl>
                                          <p:spTgt spid="3">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750"/>
                                        <p:tgtEl>
                                          <p:spTgt spid="3">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750"/>
                                        <p:tgtEl>
                                          <p:spTgt spid="3">
                                            <p:txEl>
                                              <p:pRg st="3" end="3"/>
                                            </p:txEl>
                                          </p:spTgt>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linds(horizontal)">
                                      <p:cBhvr>
                                        <p:cTn id="23" dur="75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59280" y="837506"/>
            <a:ext cx="11057038" cy="3888500"/>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5.</a:t>
            </a:r>
            <a:r>
              <a:rPr lang="zh-CN" altLang="zh-CN" sz="2800" kern="100" dirty="0">
                <a:latin typeface="Times New Roman" panose="02020603050405020304"/>
                <a:ea typeface="华文细黑" panose="02010600040101010101" charset="-122"/>
                <a:cs typeface="Times New Roman" panose="02020603050405020304"/>
              </a:rPr>
              <a:t>博鳌亚洲论坛</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年年会于</a:t>
            </a:r>
            <a:r>
              <a:rPr lang="en-US" altLang="zh-CN" sz="2800" kern="100" dirty="0">
                <a:latin typeface="Times New Roman" panose="02020603050405020304"/>
                <a:ea typeface="华文细黑" panose="02010600040101010101" charset="-122"/>
                <a:cs typeface="Courier New" panose="02070309020205020404"/>
              </a:rPr>
              <a:t>3</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29</a:t>
            </a:r>
            <a:r>
              <a:rPr lang="zh-CN" altLang="zh-CN" sz="2800" kern="100" dirty="0">
                <a:latin typeface="Times New Roman" panose="02020603050405020304"/>
                <a:ea typeface="华文细黑" panose="02010600040101010101" charset="-122"/>
                <a:cs typeface="Times New Roman" panose="02020603050405020304"/>
              </a:rPr>
              <a:t>日下午在海南博鳌落下帷幕。这里的博鳌亚洲论坛是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亚太经合组织主导的非政府组织</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区域性的非政府的国际组织</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世界性的政府间国际组织</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区域性的政府间国际组织</a:t>
            </a:r>
            <a:endParaRPr lang="zh-CN" altLang="zh-CN" sz="1050" kern="100" dirty="0">
              <a:effectLst/>
              <a:latin typeface="宋体" panose="02010600030101010101" pitchFamily="2" charset="-122"/>
              <a:cs typeface="Courier New" panose="02070309020205020404"/>
            </a:endParaRPr>
          </a:p>
        </p:txBody>
      </p:sp>
      <p:sp>
        <p:nvSpPr>
          <p:cNvPr id="18"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33" name="矩形 3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4" name="圆角矩形 33"/>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35" name="矩形 34"/>
          <p:cNvSpPr/>
          <p:nvPr/>
        </p:nvSpPr>
        <p:spPr>
          <a:xfrm>
            <a:off x="553058" y="4548242"/>
            <a:ext cx="10947562" cy="2031325"/>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博鳌亚洲论坛为非官方、非营利性、定期、定址的国际组织，</a:t>
            </a: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符合题意，故</a:t>
            </a: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博</a:t>
            </a:r>
            <a:r>
              <a:rPr lang="zh-CN" altLang="zh-CN" sz="2800" kern="100" dirty="0">
                <a:latin typeface="Times New Roman" panose="02020603050405020304"/>
                <a:ea typeface="华文细黑" panose="02010600040101010101" charset="-122"/>
                <a:cs typeface="Times New Roman" panose="02020603050405020304"/>
              </a:rPr>
              <a:t>鳌亚洲论坛和亚太经合组织是两个不同的国际组织，</a:t>
            </a: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p:txBody>
      </p:sp>
      <p:sp>
        <p:nvSpPr>
          <p:cNvPr id="36" name="矩形 35"/>
          <p:cNvSpPr/>
          <p:nvPr/>
        </p:nvSpPr>
        <p:spPr>
          <a:xfrm>
            <a:off x="3784323" y="1495738"/>
            <a:ext cx="428515" cy="661207"/>
          </a:xfrm>
          <a:prstGeom prst="rect">
            <a:avLst/>
          </a:prstGeom>
        </p:spPr>
        <p:txBody>
          <a:bodyPr>
            <a:spAutoFit/>
          </a:bodyPr>
          <a:lstStyle/>
          <a:p>
            <a:pPr lvl="0" algn="just">
              <a:lnSpc>
                <a:spcPct val="150000"/>
              </a:lnSpc>
            </a:pPr>
            <a:r>
              <a:rPr lang="en-US" altLang="zh-CN" sz="2800" kern="100" dirty="0">
                <a:solidFill>
                  <a:srgbClr val="E36C0A"/>
                </a:solidFill>
                <a:latin typeface="Times New Roman" panose="02020603050405020304"/>
                <a:cs typeface="Times New Roman" panose="02020603050405020304"/>
              </a:rPr>
              <a:t>B</a:t>
            </a:r>
            <a:endParaRPr lang="zh-CN" altLang="zh-CN" sz="2800" kern="100" dirty="0">
              <a:solidFill>
                <a:srgbClr val="E36C0A"/>
              </a:solidFill>
              <a:latin typeface="Times New Roman" panose="02020603050405020304"/>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5">
                                            <p:txEl>
                                              <p:pRg st="0" end="0"/>
                                            </p:txEl>
                                          </p:spTgt>
                                        </p:tgtEl>
                                        <p:attrNameLst>
                                          <p:attrName>style.visibility</p:attrName>
                                        </p:attrNameLst>
                                      </p:cBhvr>
                                      <p:to>
                                        <p:strVal val="visible"/>
                                      </p:to>
                                    </p:set>
                                    <p:animEffect transition="in" filter="blinds(horizontal)">
                                      <p:cBhvr>
                                        <p:cTn id="7" dur="500"/>
                                        <p:tgtEl>
                                          <p:spTgt spid="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5">
                                            <p:txEl>
                                              <p:pRg st="1" end="1"/>
                                            </p:txEl>
                                          </p:spTgt>
                                        </p:tgtEl>
                                        <p:attrNameLst>
                                          <p:attrName>style.visibility</p:attrName>
                                        </p:attrNameLst>
                                      </p:cBhvr>
                                      <p:to>
                                        <p:strVal val="visible"/>
                                      </p:to>
                                    </p:set>
                                    <p:animEffect transition="in" filter="blinds(horizontal)">
                                      <p:cBhvr>
                                        <p:cTn id="12" dur="500"/>
                                        <p:tgtEl>
                                          <p:spTgt spid="3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6">
                                            <p:txEl>
                                              <p:pRg st="0" end="0"/>
                                            </p:txEl>
                                          </p:spTgt>
                                        </p:tgtEl>
                                        <p:attrNameLst>
                                          <p:attrName>style.visibility</p:attrName>
                                        </p:attrNameLst>
                                      </p:cBhvr>
                                      <p:to>
                                        <p:strVal val="visible"/>
                                      </p:to>
                                    </p:set>
                                    <p:animEffect transition="in" filter="blinds(horizontal)">
                                      <p:cBhvr>
                                        <p:cTn id="17" dur="500"/>
                                        <p:tgtEl>
                                          <p:spTgt spid="3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5">
                                            <p:txEl>
                                              <p:pRg st="0" end="0"/>
                                            </p:txEl>
                                          </p:spTgt>
                                        </p:tgtEl>
                                      </p:cBhvr>
                                    </p:animEffect>
                                    <p:set>
                                      <p:cBhvr>
                                        <p:cTn id="22" dur="1" fill="hold">
                                          <p:stCondLst>
                                            <p:cond delay="499"/>
                                          </p:stCondLst>
                                        </p:cTn>
                                        <p:tgtEl>
                                          <p:spTgt spid="35">
                                            <p:txEl>
                                              <p:pRg st="0" end="0"/>
                                            </p:txEl>
                                          </p:spTgt>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35">
                                            <p:txEl>
                                              <p:pRg st="1" end="1"/>
                                            </p:txEl>
                                          </p:spTgt>
                                        </p:tgtEl>
                                      </p:cBhvr>
                                    </p:animEffect>
                                    <p:set>
                                      <p:cBhvr>
                                        <p:cTn id="25" dur="1" fill="hold">
                                          <p:stCondLst>
                                            <p:cond delay="499"/>
                                          </p:stCondLst>
                                        </p:cTn>
                                        <p:tgtEl>
                                          <p:spTgt spid="35">
                                            <p:txEl>
                                              <p:pRg st="1" end="1"/>
                                            </p:txEl>
                                          </p:spTgt>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36">
                                            <p:txEl>
                                              <p:pRg st="0" end="0"/>
                                            </p:txEl>
                                          </p:spTgt>
                                        </p:tgtEl>
                                      </p:cBhvr>
                                    </p:animEffect>
                                    <p:set>
                                      <p:cBhvr>
                                        <p:cTn id="28" dur="1" fill="hold">
                                          <p:stCondLst>
                                            <p:cond delay="499"/>
                                          </p:stCondLst>
                                        </p:cTn>
                                        <p:tgtEl>
                                          <p:spTgt spid="36">
                                            <p:txEl>
                                              <p:pRg st="0" end="0"/>
                                            </p:txEl>
                                          </p:spTgt>
                                        </p:tgtEl>
                                        <p:attrNameLst>
                                          <p:attrName>style.visibility</p:attrName>
                                        </p:attrNameLst>
                                      </p:cBhvr>
                                      <p:to>
                                        <p:strVal val="hidden"/>
                                      </p:to>
                                    </p:set>
                                  </p:childTnLst>
                                </p:cTn>
                              </p:par>
                            </p:childTnLst>
                          </p:cTn>
                        </p:par>
                      </p:childTnLst>
                    </p:cTn>
                  </p:par>
                </p:childTnLst>
              </p:cTn>
              <p:nextCondLst>
                <p:cond evt="onClick" delay="0">
                  <p:tgtEl>
                    <p:spTgt spid="34"/>
                  </p:tgtEl>
                </p:cond>
              </p:nextCondLst>
            </p:seq>
          </p:childTnLst>
        </p:cTn>
      </p:par>
    </p:tnLst>
    <p:bldLst>
      <p:bldP spid="35" grpId="0" build="allAtOnce"/>
      <p:bldP spid="36" grpId="0" build="allAtOnce"/>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73931" y="1187668"/>
            <a:ext cx="11409907" cy="3970318"/>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6.2015</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9</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26</a:t>
            </a:r>
            <a:r>
              <a:rPr lang="zh-CN" altLang="zh-CN" sz="2800" kern="100" dirty="0">
                <a:latin typeface="Times New Roman" panose="02020603050405020304"/>
                <a:ea typeface="华文细黑" panose="02010600040101010101" charset="-122"/>
                <a:cs typeface="Times New Roman" panose="02020603050405020304"/>
              </a:rPr>
              <a:t>日，国家主席习近平在联大发表演讲强调：</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中国在联合国的一票永远属于发展中国家。</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多年来，我国始终做世界和平的建设者、全球发展的贡献者、国际秩序的维护者，令人鼓舞。这些做法</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意在维护联合国的权威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遵循了联合国宪章的宗旨和</a:t>
            </a:r>
            <a:r>
              <a:rPr lang="zh-CN" altLang="zh-CN" sz="2800" kern="100" dirty="0" smtClean="0">
                <a:latin typeface="Times New Roman" panose="02020603050405020304"/>
                <a:ea typeface="华文细黑" panose="02010600040101010101" charset="-122"/>
                <a:cs typeface="Times New Roman" panose="02020603050405020304"/>
              </a:rPr>
              <a:t>原则</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符合我国外交政策的宗旨　</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有利于提高我国的综合国力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③④</a:t>
            </a:r>
            <a:endParaRPr lang="zh-CN" altLang="zh-CN" sz="1050" kern="100" dirty="0">
              <a:effectLst/>
              <a:latin typeface="宋体" panose="02010600030101010101" pitchFamily="2" charset="-122"/>
              <a:cs typeface="Courier New" panose="02070309020205020404"/>
            </a:endParaRPr>
          </a:p>
        </p:txBody>
      </p:sp>
      <p:sp>
        <p:nvSpPr>
          <p:cNvPr id="5" name="Rectangle 5"/>
          <p:cNvSpPr>
            <a:spLocks noChangeArrowheads="1"/>
          </p:cNvSpPr>
          <p:nvPr/>
        </p:nvSpPr>
        <p:spPr bwMode="auto">
          <a:xfrm>
            <a:off x="0" y="8001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19"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3" name="直接连接符 32"/>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34" name="矩形 33"/>
          <p:cNvSpPr/>
          <p:nvPr/>
        </p:nvSpPr>
        <p:spPr>
          <a:xfrm>
            <a:off x="10355253" y="2472480"/>
            <a:ext cx="540401" cy="656846"/>
          </a:xfrm>
          <a:prstGeom prst="rect">
            <a:avLst/>
          </a:prstGeom>
        </p:spPr>
        <p:txBody>
          <a:bodyPr>
            <a:spAutoFit/>
          </a:bodyPr>
          <a:lstStyle/>
          <a:p>
            <a:pPr algn="just">
              <a:lnSpc>
                <a:spcPct val="150000"/>
              </a:lnSpc>
              <a:spcAft>
                <a:spcPts val="0"/>
              </a:spcAft>
            </a:pPr>
            <a:r>
              <a:rPr lang="en-US" altLang="zh-CN" sz="2800" kern="100" dirty="0">
                <a:solidFill>
                  <a:srgbClr val="E36C0A"/>
                </a:solidFill>
                <a:latin typeface="Times New Roman" panose="02020603050405020304"/>
                <a:cs typeface="Times New Roman" panose="02020603050405020304"/>
              </a:rPr>
              <a:t>B</a:t>
            </a:r>
            <a:endParaRPr lang="zh-CN" altLang="zh-CN" sz="2800" kern="100" dirty="0">
              <a:solidFill>
                <a:srgbClr val="E36C0A"/>
              </a:solidFill>
              <a:latin typeface="Times New Roman" panose="02020603050405020304"/>
              <a:cs typeface="Times New Roman" panose="02020603050405020304"/>
            </a:endParaRPr>
          </a:p>
        </p:txBody>
      </p:sp>
      <p:sp>
        <p:nvSpPr>
          <p:cNvPr id="35" name="矩形 3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6" name="圆角矩形 35"/>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blinds(horizontal)">
                                      <p:cBhvr>
                                        <p:cTn id="7" dur="500"/>
                                        <p:tgtEl>
                                          <p:spTgt spid="3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4">
                                            <p:txEl>
                                              <p:pRg st="0" end="0"/>
                                            </p:txEl>
                                          </p:spTgt>
                                        </p:tgtEl>
                                      </p:cBhvr>
                                    </p:animEffect>
                                    <p:set>
                                      <p:cBhvr>
                                        <p:cTn id="12" dur="1" fill="hold">
                                          <p:stCondLst>
                                            <p:cond delay="499"/>
                                          </p:stCondLst>
                                        </p:cTn>
                                        <p:tgtEl>
                                          <p:spTgt spid="34">
                                            <p:txEl>
                                              <p:pRg st="0" end="0"/>
                                            </p:txEl>
                                          </p:spTgt>
                                        </p:tgtEl>
                                        <p:attrNameLst>
                                          <p:attrName>style.visibility</p:attrName>
                                        </p:attrNameLst>
                                      </p:cBhvr>
                                      <p:to>
                                        <p:strVal val="hidden"/>
                                      </p:to>
                                    </p:set>
                                  </p:childTnLst>
                                </p:cTn>
                              </p:par>
                            </p:childTnLst>
                          </p:cTn>
                        </p:par>
                      </p:childTnLst>
                    </p:cTn>
                  </p:par>
                </p:childTnLst>
              </p:cTn>
              <p:nextCondLst>
                <p:cond evt="onClick" delay="0">
                  <p:tgtEl>
                    <p:spTgt spid="36"/>
                  </p:tgtEl>
                </p:cond>
              </p:nextCondLst>
            </p:seq>
          </p:childTnLst>
        </p:cTn>
      </p:par>
    </p:tnLst>
    <p:bldLst>
      <p:bldP spid="34" grpId="0" build="allAtOnce"/>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34566" y="1197546"/>
            <a:ext cx="11409907" cy="3970318"/>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7.</a:t>
            </a:r>
            <a:r>
              <a:rPr lang="zh-CN" altLang="zh-CN" sz="2800" kern="100" dirty="0">
                <a:latin typeface="Times New Roman" panose="02020603050405020304"/>
                <a:ea typeface="华文细黑" panose="02010600040101010101" charset="-122"/>
                <a:cs typeface="Times New Roman" panose="02020603050405020304"/>
              </a:rPr>
              <a:t>许多像非盟这类的国际组织在国际社会中发挥着重要作用。下列关于国际组织的作用说法正确的是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促进国家之间的政治、经济、文化、科学技术的交流与合作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调节国际争端，缓解国家间的矛盾，维护世界和平　</a:t>
            </a: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维护各国人民的共同利益　</a:t>
            </a:r>
            <a:r>
              <a:rPr lang="zh-CN" altLang="zh-CN" sz="2800" kern="100" dirty="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协调国际政治、经济关系</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②③④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①③④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①②④</a:t>
            </a:r>
            <a:endParaRPr lang="zh-CN" altLang="zh-CN" sz="1050" kern="100" dirty="0">
              <a:effectLst/>
              <a:latin typeface="宋体" panose="02010600030101010101" pitchFamily="2" charset="-122"/>
              <a:cs typeface="Courier New" panose="02070309020205020404"/>
            </a:endParaRPr>
          </a:p>
        </p:txBody>
      </p:sp>
      <p:sp>
        <p:nvSpPr>
          <p:cNvPr id="17"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1" name="直接连接符 30"/>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32" name="矩形 31"/>
          <p:cNvSpPr/>
          <p:nvPr/>
        </p:nvSpPr>
        <p:spPr>
          <a:xfrm>
            <a:off x="5327206" y="1857193"/>
            <a:ext cx="540401" cy="656846"/>
          </a:xfrm>
          <a:prstGeom prst="rect">
            <a:avLst/>
          </a:prstGeom>
        </p:spPr>
        <p:txBody>
          <a:bodyPr>
            <a:spAutoFit/>
          </a:bodyPr>
          <a:lstStyle/>
          <a:p>
            <a:pPr algn="just">
              <a:lnSpc>
                <a:spcPct val="150000"/>
              </a:lnSpc>
              <a:spcAft>
                <a:spcPts val="0"/>
              </a:spcAft>
            </a:pP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D</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33" name="矩形 32"/>
          <p:cNvSpPr/>
          <p:nvPr/>
        </p:nvSpPr>
        <p:spPr>
          <a:xfrm>
            <a:off x="334566" y="5077973"/>
            <a:ext cx="11409907" cy="656077"/>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解析　</a:t>
            </a: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说法错误，国际组织主要维护各自所代表的国家的利益。</a:t>
            </a:r>
            <a:endParaRPr lang="zh-CN" altLang="zh-CN" sz="1050" kern="100" dirty="0">
              <a:effectLst/>
              <a:latin typeface="宋体" panose="02010600030101010101" pitchFamily="2" charset="-122"/>
              <a:cs typeface="Courier New" panose="02070309020205020404"/>
            </a:endParaRPr>
          </a:p>
        </p:txBody>
      </p:sp>
      <p:sp>
        <p:nvSpPr>
          <p:cNvPr id="34" name="矩形 3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5" name="圆角矩形 34"/>
          <p:cNvSpPr/>
          <p:nvPr/>
        </p:nvSpPr>
        <p:spPr>
          <a:xfrm>
            <a:off x="10889296"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blinds(horizontal)">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blinds(horizontal)">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33"/>
                                        </p:tgtEl>
                                      </p:cBhvr>
                                    </p:animEffect>
                                    <p:set>
                                      <p:cBhvr>
                                        <p:cTn id="17" dur="1" fill="hold">
                                          <p:stCondLst>
                                            <p:cond delay="499"/>
                                          </p:stCondLst>
                                        </p:cTn>
                                        <p:tgtEl>
                                          <p:spTgt spid="33"/>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32"/>
                                        </p:tgtEl>
                                      </p:cBhvr>
                                    </p:animEffect>
                                    <p:set>
                                      <p:cBhvr>
                                        <p:cTn id="20"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5"/>
                  </p:tgtEl>
                </p:cond>
              </p:nextCondLst>
            </p:seq>
          </p:childTnLst>
        </p:cTn>
      </p:par>
    </p:tnLst>
    <p:bldLst>
      <p:bldP spid="32" grpId="0"/>
      <p:bldP spid="32" grpId="1"/>
      <p:bldP spid="33" grpId="0"/>
      <p:bldP spid="33" grpId="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78582" y="909514"/>
            <a:ext cx="11010769" cy="4616648"/>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8.2015</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7</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20</a:t>
            </a:r>
            <a:r>
              <a:rPr lang="zh-CN" altLang="zh-CN" sz="2800" kern="100" dirty="0">
                <a:latin typeface="Times New Roman" panose="02020603050405020304"/>
                <a:ea typeface="华文细黑" panose="02010600040101010101" charset="-122"/>
                <a:cs typeface="Times New Roman" panose="02020603050405020304"/>
              </a:rPr>
              <a:t>日，联合国安理会一致通过伊朗核协议。美、英、中、俄、德、法、伊朗认为应在联合国框架内解决伊核问题。该协议通过为推进伊朗无核化迈出关键一步。该协议通过</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cs typeface="宋体" panose="02010600030101010101" pitchFamily="2" charset="-122"/>
              </a:rPr>
              <a:t>①</a:t>
            </a:r>
            <a:r>
              <a:rPr lang="zh-CN" altLang="zh-CN" sz="2800" kern="100" dirty="0">
                <a:latin typeface="Times New Roman" panose="02020603050405020304"/>
                <a:ea typeface="华文细黑" panose="02010600040101010101" charset="-122"/>
                <a:cs typeface="Times New Roman" panose="02020603050405020304"/>
              </a:rPr>
              <a:t>表明联合国具有促进各国经济发展的作用　</a:t>
            </a:r>
            <a:r>
              <a:rPr lang="zh-CN" altLang="zh-CN" sz="2800" kern="100" dirty="0">
                <a:latin typeface="Times New Roman" panose="02020603050405020304"/>
                <a:cs typeface="宋体" panose="02010600030101010101" pitchFamily="2" charset="-122"/>
              </a:rPr>
              <a:t>②</a:t>
            </a:r>
            <a:r>
              <a:rPr lang="zh-CN" altLang="zh-CN" sz="2800" kern="100" dirty="0">
                <a:latin typeface="Times New Roman" panose="02020603050405020304"/>
                <a:ea typeface="华文细黑" panose="02010600040101010101" charset="-122"/>
                <a:cs typeface="Times New Roman" panose="02020603050405020304"/>
              </a:rPr>
              <a:t>说明国家利益决定着国际关系的演变　</a:t>
            </a:r>
            <a:r>
              <a:rPr lang="zh-CN" altLang="zh-CN" sz="2800" kern="100" dirty="0">
                <a:latin typeface="Times New Roman" panose="02020603050405020304"/>
                <a:cs typeface="宋体" panose="02010600030101010101" pitchFamily="2" charset="-122"/>
              </a:rPr>
              <a:t>③</a:t>
            </a:r>
            <a:r>
              <a:rPr lang="zh-CN" altLang="zh-CN" sz="2800" kern="100" dirty="0">
                <a:latin typeface="Times New Roman" panose="02020603050405020304"/>
                <a:ea typeface="华文细黑" panose="02010600040101010101" charset="-122"/>
                <a:cs typeface="Times New Roman" panose="02020603050405020304"/>
              </a:rPr>
              <a:t>标志着发展中国家成为国际新秩序的主力军　</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cs typeface="宋体" panose="02010600030101010101" pitchFamily="2" charset="-122"/>
              </a:rPr>
              <a:t>④</a:t>
            </a:r>
            <a:r>
              <a:rPr lang="zh-CN" altLang="zh-CN" sz="2800" kern="100" dirty="0">
                <a:latin typeface="Times New Roman" panose="02020603050405020304"/>
                <a:ea typeface="华文细黑" panose="02010600040101010101" charset="-122"/>
                <a:cs typeface="Times New Roman" panose="02020603050405020304"/>
              </a:rPr>
              <a:t>积极回应了世界人民的渴望和期盼</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cs typeface="宋体" panose="02010600030101010101" pitchFamily="2" charset="-122"/>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cs typeface="宋体" panose="02010600030101010101" pitchFamily="2" charset="-122"/>
              </a:rPr>
              <a:t>②④</a:t>
            </a:r>
            <a:endParaRPr lang="zh-CN" altLang="zh-CN" sz="1050" kern="100" dirty="0">
              <a:effectLst/>
              <a:latin typeface="宋体" panose="02010600030101010101" pitchFamily="2" charset="-122"/>
              <a:cs typeface="Courier New" panose="02070309020205020404"/>
            </a:endParaRPr>
          </a:p>
        </p:txBody>
      </p:sp>
      <p:sp>
        <p:nvSpPr>
          <p:cNvPr id="17"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1" name="直接连接符 30"/>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32" name="矩形 31"/>
          <p:cNvSpPr/>
          <p:nvPr/>
        </p:nvSpPr>
        <p:spPr>
          <a:xfrm>
            <a:off x="490157" y="5376763"/>
            <a:ext cx="11010769" cy="1302408"/>
          </a:xfrm>
          <a:prstGeom prst="rect">
            <a:avLst/>
          </a:prstGeom>
        </p:spPr>
        <p:txBody>
          <a:bodyPr>
            <a:spAutoFit/>
          </a:bodyPr>
          <a:lstStyle/>
          <a:p>
            <a:pPr lvl="0" algn="just">
              <a:lnSpc>
                <a:spcPct val="150000"/>
              </a:lnSpc>
            </a:pPr>
            <a:r>
              <a:rPr lang="zh-CN" altLang="zh-CN" sz="2800" b="1" kern="100" dirty="0">
                <a:solidFill>
                  <a:srgbClr val="0000FF"/>
                </a:solidFill>
                <a:latin typeface="Times New Roman" panose="02020603050405020304"/>
                <a:cs typeface="Times New Roman" panose="02020603050405020304"/>
              </a:rPr>
              <a:t>解析　</a:t>
            </a:r>
            <a:r>
              <a:rPr lang="zh-CN" altLang="zh-CN" sz="2800" kern="100" dirty="0">
                <a:solidFill>
                  <a:prstClr val="black"/>
                </a:solidFill>
                <a:latin typeface="Times New Roman" panose="02020603050405020304"/>
                <a:ea typeface="华文细黑" panose="02010600040101010101" charset="-122"/>
                <a:cs typeface="Times New Roman" panose="02020603050405020304"/>
              </a:rPr>
              <a:t>材料体现了联合国在维护和平方面所起的作用，</a:t>
            </a:r>
            <a:r>
              <a:rPr lang="zh-CN" altLang="zh-CN" sz="2800" kern="100" dirty="0">
                <a:solidFill>
                  <a:prstClr val="black"/>
                </a:solidFill>
                <a:latin typeface="Times New Roman" panose="02020603050405020304"/>
                <a:cs typeface="宋体" panose="02010600030101010101" pitchFamily="2" charset="-122"/>
              </a:rPr>
              <a:t>①</a:t>
            </a:r>
            <a:r>
              <a:rPr lang="zh-CN" altLang="zh-CN" sz="2800" kern="100" dirty="0">
                <a:solidFill>
                  <a:prstClr val="black"/>
                </a:solidFill>
                <a:latin typeface="Times New Roman" panose="02020603050405020304"/>
                <a:ea typeface="华文细黑" panose="02010600040101010101" charset="-122"/>
                <a:cs typeface="Times New Roman" panose="02020603050405020304"/>
              </a:rPr>
              <a:t>不符合题意。</a:t>
            </a:r>
            <a:r>
              <a:rPr lang="zh-CN" altLang="zh-CN" sz="2800" kern="100" dirty="0">
                <a:solidFill>
                  <a:prstClr val="black"/>
                </a:solidFill>
                <a:latin typeface="Times New Roman" panose="02020603050405020304"/>
                <a:cs typeface="宋体" panose="02010600030101010101" pitchFamily="2" charset="-122"/>
              </a:rPr>
              <a:t>③</a:t>
            </a:r>
            <a:r>
              <a:rPr lang="zh-CN" altLang="zh-CN" sz="2800" kern="100" dirty="0">
                <a:solidFill>
                  <a:prstClr val="black"/>
                </a:solidFill>
                <a:latin typeface="Times New Roman" panose="02020603050405020304"/>
                <a:ea typeface="华文细黑" panose="02010600040101010101" charset="-122"/>
                <a:cs typeface="Times New Roman" panose="02020603050405020304"/>
              </a:rPr>
              <a:t>观点错误。</a:t>
            </a:r>
            <a:endParaRPr lang="zh-CN" altLang="zh-CN" sz="1050" kern="100" dirty="0">
              <a:solidFill>
                <a:prstClr val="black"/>
              </a:solidFill>
              <a:latin typeface="宋体" panose="02010600030101010101" pitchFamily="2" charset="-122"/>
              <a:cs typeface="Courier New" panose="02070309020205020404"/>
            </a:endParaRPr>
          </a:p>
        </p:txBody>
      </p:sp>
      <p:sp>
        <p:nvSpPr>
          <p:cNvPr id="33" name="矩形 32"/>
          <p:cNvSpPr/>
          <p:nvPr/>
        </p:nvSpPr>
        <p:spPr>
          <a:xfrm>
            <a:off x="7932548" y="2205658"/>
            <a:ext cx="573647" cy="656846"/>
          </a:xfrm>
          <a:prstGeom prst="rect">
            <a:avLst/>
          </a:prstGeom>
        </p:spPr>
        <p:txBody>
          <a:bodyPr>
            <a:spAutoFit/>
          </a:bodyPr>
          <a:lstStyle/>
          <a:p>
            <a:pPr lvl="0" algn="just">
              <a:lnSpc>
                <a:spcPct val="150000"/>
              </a:lnSpc>
            </a:pPr>
            <a:r>
              <a:rPr lang="en-US" altLang="zh-CN" sz="2800" kern="100" dirty="0">
                <a:solidFill>
                  <a:srgbClr val="E36C0A"/>
                </a:solidFill>
                <a:latin typeface="Times New Roman" panose="02020603050405020304"/>
                <a:cs typeface="Times New Roman" panose="02020603050405020304"/>
              </a:rPr>
              <a:t>D</a:t>
            </a:r>
            <a:endParaRPr lang="zh-CN" altLang="zh-CN" sz="2800" kern="100" dirty="0">
              <a:solidFill>
                <a:srgbClr val="E36C0A"/>
              </a:solidFill>
              <a:latin typeface="Times New Roman" panose="02020603050405020304"/>
              <a:cs typeface="Times New Roman" panose="02020603050405020304"/>
            </a:endParaRPr>
          </a:p>
        </p:txBody>
      </p:sp>
      <p:sp>
        <p:nvSpPr>
          <p:cNvPr id="34" name="矩形 3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5" name="圆角矩形 34"/>
          <p:cNvSpPr/>
          <p:nvPr/>
        </p:nvSpPr>
        <p:spPr>
          <a:xfrm>
            <a:off x="10889296"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linds(horizontal)">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blinds(horizontal)">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32"/>
                                        </p:tgtEl>
                                      </p:cBhvr>
                                    </p:animEffect>
                                    <p:set>
                                      <p:cBhvr>
                                        <p:cTn id="17" dur="1" fill="hold">
                                          <p:stCondLst>
                                            <p:cond delay="499"/>
                                          </p:stCondLst>
                                        </p:cTn>
                                        <p:tgtEl>
                                          <p:spTgt spid="32"/>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33"/>
                                        </p:tgtEl>
                                      </p:cBhvr>
                                    </p:animEffect>
                                    <p:set>
                                      <p:cBhvr>
                                        <p:cTn id="20" dur="1" fill="hold">
                                          <p:stCondLst>
                                            <p:cond delay="4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childTnLst>
        </p:cTn>
      </p:par>
    </p:tnLst>
    <p:bldLst>
      <p:bldP spid="32" grpId="0"/>
      <p:bldP spid="32" grpId="1"/>
      <p:bldP spid="33" grpId="0"/>
      <p:bldP spid="33" grpId="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97995" y="1151246"/>
            <a:ext cx="11457851" cy="4534831"/>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9.</a:t>
            </a:r>
            <a:r>
              <a:rPr lang="zh-CN" altLang="zh-CN" sz="2800" kern="100" dirty="0">
                <a:latin typeface="Times New Roman" panose="02020603050405020304"/>
                <a:ea typeface="华文细黑" panose="02010600040101010101" charset="-122"/>
                <a:cs typeface="Times New Roman" panose="02020603050405020304"/>
              </a:rPr>
              <a:t>由中国发起的亚洲基础设施投资银行于</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年年底正式成立，其创始成员国涵盖了除美国、加拿大、日本之外的主要经济发达国家，以及亚欧区域的大部分国家，成员遍及五大洲。由此可见</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合作共赢已成为各国外交的基本立场</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我国在亚洲事务中的主导作用日益凸显</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国际组织日渐成为国际关系最主要的参加者</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国家利益是主权国家对外活动的出发点</a:t>
            </a:r>
            <a:endParaRPr lang="zh-CN" altLang="zh-CN" sz="1050" kern="100" dirty="0">
              <a:effectLst/>
              <a:latin typeface="宋体" panose="02010600030101010101" pitchFamily="2" charset="-122"/>
              <a:cs typeface="Courier New" panose="02070309020205020404"/>
            </a:endParaRPr>
          </a:p>
        </p:txBody>
      </p:sp>
      <p:sp>
        <p:nvSpPr>
          <p:cNvPr id="16"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0" name="直接连接符 29"/>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31" name="矩形 30"/>
          <p:cNvSpPr/>
          <p:nvPr/>
        </p:nvSpPr>
        <p:spPr>
          <a:xfrm>
            <a:off x="8625729" y="2470540"/>
            <a:ext cx="542671" cy="656846"/>
          </a:xfrm>
          <a:prstGeom prst="rect">
            <a:avLst/>
          </a:prstGeom>
        </p:spPr>
        <p:txBody>
          <a:bodyPr>
            <a:spAutoFit/>
          </a:bodyPr>
          <a:lstStyle/>
          <a:p>
            <a:pPr algn="just">
              <a:lnSpc>
                <a:spcPct val="150000"/>
              </a:lnSpc>
              <a:spcAft>
                <a:spcPts val="0"/>
              </a:spcAft>
            </a:pPr>
            <a:r>
              <a:rPr lang="en-US" altLang="zh-CN" sz="2800" dirty="0" smtClean="0">
                <a:solidFill>
                  <a:schemeClr val="accent6">
                    <a:lumMod val="75000"/>
                  </a:schemeClr>
                </a:solidFill>
                <a:latin typeface="Times New Roman" panose="02020603050405020304" pitchFamily="18" charset="0"/>
                <a:cs typeface="Times New Roman" panose="02020603050405020304" pitchFamily="18" charset="0"/>
              </a:rPr>
              <a:t>D</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32" name="矩形 31"/>
          <p:cNvSpPr/>
          <p:nvPr/>
        </p:nvSpPr>
        <p:spPr>
          <a:xfrm>
            <a:off x="334566" y="5653268"/>
            <a:ext cx="11457851" cy="656846"/>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解析　</a:t>
            </a:r>
            <a:r>
              <a:rPr lang="zh-CN" altLang="zh-CN" sz="2800" kern="100" dirty="0">
                <a:latin typeface="Times New Roman" panose="02020603050405020304"/>
                <a:ea typeface="华文细黑" panose="02010600040101010101" charset="-122"/>
                <a:cs typeface="Times New Roman" panose="02020603050405020304"/>
              </a:rPr>
              <a:t>我国在国际事务中发挥着重要作用，但不能说主导作用，</a:t>
            </a: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项不选。</a:t>
            </a:r>
            <a:endParaRPr lang="zh-CN" altLang="zh-CN" sz="1050" kern="100" dirty="0">
              <a:effectLst/>
              <a:latin typeface="宋体" panose="02010600030101010101" pitchFamily="2" charset="-122"/>
              <a:cs typeface="Courier New" panose="02070309020205020404"/>
            </a:endParaRPr>
          </a:p>
        </p:txBody>
      </p:sp>
      <p:sp>
        <p:nvSpPr>
          <p:cNvPr id="33" name="矩形 3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4" name="圆角矩形 33"/>
          <p:cNvSpPr/>
          <p:nvPr/>
        </p:nvSpPr>
        <p:spPr>
          <a:xfrm>
            <a:off x="10889296"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linds(horizontal)">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blinds(horizontal)">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32"/>
                                        </p:tgtEl>
                                      </p:cBhvr>
                                    </p:animEffect>
                                    <p:set>
                                      <p:cBhvr>
                                        <p:cTn id="17" dur="1" fill="hold">
                                          <p:stCondLst>
                                            <p:cond delay="499"/>
                                          </p:stCondLst>
                                        </p:cTn>
                                        <p:tgtEl>
                                          <p:spTgt spid="32"/>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31"/>
                                        </p:tgtEl>
                                      </p:cBhvr>
                                    </p:animEffect>
                                    <p:set>
                                      <p:cBhvr>
                                        <p:cTn id="2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4"/>
                  </p:tgtEl>
                </p:cond>
              </p:nextCondLst>
            </p:seq>
          </p:childTnLst>
        </p:cTn>
      </p:par>
    </p:tnLst>
    <p:bldLst>
      <p:bldP spid="31" grpId="0"/>
      <p:bldP spid="31" grpId="1"/>
      <p:bldP spid="32" grpId="0"/>
      <p:bldP spid="32" grpId="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54735" y="1271227"/>
            <a:ext cx="11185087" cy="4534831"/>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10.2015</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7</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9</a:t>
            </a:r>
            <a:r>
              <a:rPr lang="zh-CN" altLang="zh-CN" sz="2800" kern="100" dirty="0">
                <a:latin typeface="Times New Roman" panose="02020603050405020304"/>
                <a:ea typeface="华文细黑" panose="02010600040101010101" charset="-122"/>
                <a:cs typeface="Times New Roman" panose="02020603050405020304"/>
              </a:rPr>
              <a:t>日，金砖国家领导人第七次会晤在俄罗斯乌法举行。峰会期间，相关国家将通过积极对接，批准文件等方式打造合作共赢的利益共同体，在多方面取得重要成果。这表明</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国家利益是国家生存和发展的权益</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国家间的共同利益是国家合作的基础</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每个国家都尊重其他国家的正当利益</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和平共处五项原则是各国处理对外关系的基本准则</a:t>
            </a:r>
            <a:endParaRPr lang="zh-CN" altLang="zh-CN" sz="1050" kern="100" dirty="0">
              <a:effectLst/>
              <a:latin typeface="宋体" panose="02010600030101010101" pitchFamily="2" charset="-122"/>
              <a:cs typeface="Courier New" panose="02070309020205020404"/>
            </a:endParaRPr>
          </a:p>
        </p:txBody>
      </p:sp>
      <p:sp>
        <p:nvSpPr>
          <p:cNvPr id="18"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34" name="矩形 33"/>
          <p:cNvSpPr/>
          <p:nvPr/>
        </p:nvSpPr>
        <p:spPr>
          <a:xfrm>
            <a:off x="7895406" y="2628932"/>
            <a:ext cx="582730" cy="656846"/>
          </a:xfrm>
          <a:prstGeom prst="rect">
            <a:avLst/>
          </a:prstGeom>
        </p:spPr>
        <p:txBody>
          <a:bodyPr>
            <a:spAutoFit/>
          </a:bodyPr>
          <a:lstStyle/>
          <a:p>
            <a:pPr algn="just">
              <a:lnSpc>
                <a:spcPct val="150000"/>
              </a:lnSpc>
              <a:spcAft>
                <a:spcPts val="0"/>
              </a:spcAft>
            </a:pPr>
            <a:r>
              <a:rPr lang="en-US" altLang="zh-CN" sz="2800" kern="100" dirty="0">
                <a:solidFill>
                  <a:srgbClr val="E36C0A"/>
                </a:solidFill>
                <a:latin typeface="Times New Roman" panose="02020603050405020304"/>
                <a:cs typeface="Times New Roman" panose="02020603050405020304"/>
              </a:rPr>
              <a:t>B</a:t>
            </a:r>
            <a:endParaRPr lang="zh-CN" altLang="zh-CN" sz="2800" kern="100" dirty="0">
              <a:solidFill>
                <a:srgbClr val="E36C0A"/>
              </a:solidFill>
              <a:latin typeface="Times New Roman" panose="02020603050405020304"/>
              <a:cs typeface="Times New Roman" panose="02020603050405020304"/>
            </a:endParaRPr>
          </a:p>
        </p:txBody>
      </p:sp>
      <p:sp>
        <p:nvSpPr>
          <p:cNvPr id="33" name="矩形 3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5" name="圆角矩形 34"/>
          <p:cNvSpPr/>
          <p:nvPr/>
        </p:nvSpPr>
        <p:spPr>
          <a:xfrm>
            <a:off x="11367354" y="6649268"/>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linds(horizontal)">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4"/>
                                        </p:tgtEl>
                                      </p:cBhvr>
                                    </p:animEffect>
                                    <p:set>
                                      <p:cBhvr>
                                        <p:cTn id="12" dur="1" fill="hold">
                                          <p:stCondLst>
                                            <p:cond delay="4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5"/>
                  </p:tgtEl>
                </p:cond>
              </p:nextCondLst>
            </p:seq>
          </p:childTnLst>
        </p:cTn>
      </p:par>
    </p:tnLst>
    <p:bldLst>
      <p:bldP spid="34" grpId="0"/>
      <p:bldP spid="34" grpId="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5" name="直接连接符 34"/>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7" name="矩形 6"/>
          <p:cNvSpPr/>
          <p:nvPr/>
        </p:nvSpPr>
        <p:spPr>
          <a:xfrm>
            <a:off x="448744" y="1187644"/>
            <a:ext cx="11179503" cy="4534831"/>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11.</a:t>
            </a:r>
            <a:r>
              <a:rPr lang="zh-CN" altLang="zh-CN" sz="2800" kern="100" dirty="0">
                <a:latin typeface="Times New Roman" panose="02020603050405020304"/>
                <a:ea typeface="华文细黑" panose="02010600040101010101" charset="-122"/>
                <a:cs typeface="Times New Roman" panose="02020603050405020304"/>
              </a:rPr>
              <a:t>我国政府表示，以后将坚持在钓鱼岛海域的常态化巡航执法，并继续对南海我管辖海域开展巡航，深入开展</a:t>
            </a:r>
            <a:r>
              <a:rPr lang="en-US" altLang="zh-CN" sz="2800" kern="100" dirty="0">
                <a:latin typeface="Times New Roman" panose="02020603050405020304"/>
                <a:ea typeface="华文细黑" panose="02010600040101010101" charset="-122"/>
                <a:cs typeface="Courier New" panose="02070309020205020404"/>
              </a:rPr>
              <a:t>200</a:t>
            </a:r>
            <a:r>
              <a:rPr lang="zh-CN" altLang="zh-CN" sz="2800" kern="100" dirty="0">
                <a:latin typeface="Times New Roman" panose="02020603050405020304"/>
                <a:ea typeface="华文细黑" panose="02010600040101010101" charset="-122"/>
                <a:cs typeface="Times New Roman" panose="02020603050405020304"/>
              </a:rPr>
              <a:t>海里外大陆架划界重大问题研究。如果就此撰写一篇新闻稿，你认为最恰当的标题是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维护和平，促进发展，推动建设和谐世界</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宣示主权，加强管理，维护国家海洋权益</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增进互信，加强合作，和平解决国际争端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勇于担当，展示形象，积极参与国际事务</a:t>
            </a:r>
            <a:endParaRPr lang="zh-CN" altLang="zh-CN" sz="1050" kern="100" dirty="0">
              <a:effectLst/>
              <a:latin typeface="宋体" panose="02010600030101010101" pitchFamily="2" charset="-122"/>
              <a:cs typeface="Courier New" panose="02070309020205020404"/>
            </a:endParaRPr>
          </a:p>
        </p:txBody>
      </p:sp>
      <p:sp>
        <p:nvSpPr>
          <p:cNvPr id="18" name="矩形 17"/>
          <p:cNvSpPr/>
          <p:nvPr/>
        </p:nvSpPr>
        <p:spPr>
          <a:xfrm>
            <a:off x="429724" y="5653268"/>
            <a:ext cx="11179503" cy="656846"/>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解析　</a:t>
            </a:r>
            <a:r>
              <a:rPr lang="zh-CN" altLang="zh-CN" sz="2800" kern="100" dirty="0">
                <a:latin typeface="Times New Roman" panose="02020603050405020304"/>
                <a:ea typeface="华文细黑" panose="02010600040101010101" charset="-122"/>
                <a:cs typeface="Times New Roman" panose="02020603050405020304"/>
              </a:rPr>
              <a:t>题干主旨是维护我国的主权。故本题选</a:t>
            </a: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19" name="矩形 18"/>
          <p:cNvSpPr/>
          <p:nvPr/>
        </p:nvSpPr>
        <p:spPr>
          <a:xfrm>
            <a:off x="10078349" y="2484673"/>
            <a:ext cx="481353" cy="656846"/>
          </a:xfrm>
          <a:prstGeom prst="rect">
            <a:avLst/>
          </a:prstGeom>
        </p:spPr>
        <p:txBody>
          <a:bodyPr>
            <a:spAutoFit/>
          </a:bodyPr>
          <a:lstStyle/>
          <a:p>
            <a:pPr algn="just">
              <a:lnSpc>
                <a:spcPct val="150000"/>
              </a:lnSpc>
              <a:spcAft>
                <a:spcPts val="0"/>
              </a:spcAft>
            </a:pPr>
            <a:r>
              <a:rPr lang="en-US" altLang="zh-CN" sz="2800" kern="100" dirty="0">
                <a:solidFill>
                  <a:srgbClr val="E36C0A"/>
                </a:solidFill>
                <a:latin typeface="Times New Roman" panose="02020603050405020304"/>
                <a:cs typeface="Times New Roman" panose="02020603050405020304"/>
              </a:rPr>
              <a:t>B</a:t>
            </a:r>
            <a:endParaRPr lang="zh-CN" altLang="zh-CN" sz="2800" kern="100" dirty="0">
              <a:solidFill>
                <a:srgbClr val="E36C0A"/>
              </a:solidFill>
              <a:latin typeface="Times New Roman" panose="02020603050405020304"/>
              <a:cs typeface="Times New Roman" panose="02020603050405020304"/>
            </a:endParaRPr>
          </a:p>
        </p:txBody>
      </p:sp>
      <p:sp>
        <p:nvSpPr>
          <p:cNvPr id="20" name="矩形 19"/>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6" name="圆角矩形 35"/>
          <p:cNvSpPr/>
          <p:nvPr/>
        </p:nvSpPr>
        <p:spPr>
          <a:xfrm>
            <a:off x="10889296"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linds(horizont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18"/>
                                        </p:tgtEl>
                                      </p:cBhvr>
                                    </p:animEffect>
                                    <p:set>
                                      <p:cBhvr>
                                        <p:cTn id="17" dur="1" fill="hold">
                                          <p:stCondLst>
                                            <p:cond delay="499"/>
                                          </p:stCondLst>
                                        </p:cTn>
                                        <p:tgtEl>
                                          <p:spTgt spid="18"/>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19"/>
                                        </p:tgtEl>
                                      </p:cBhvr>
                                    </p:animEffect>
                                    <p:set>
                                      <p:cBhvr>
                                        <p:cTn id="20"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36"/>
                  </p:tgtEl>
                </p:cond>
              </p:nextCondLst>
            </p:seq>
          </p:childTnLst>
        </p:cTn>
      </p:par>
    </p:tnLst>
    <p:bldLst>
      <p:bldP spid="18" grpId="0"/>
      <p:bldP spid="18" grpId="1"/>
      <p:bldP spid="19" grpId="0"/>
      <p:bldP spid="19" grpId="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09996" y="1199219"/>
            <a:ext cx="10947562" cy="4534831"/>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12.2015</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6</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日，中韩自贸协定正式签署，至此，与中国签署自贸协定的国家和地区已达</a:t>
            </a:r>
            <a:r>
              <a:rPr lang="en-US" altLang="zh-CN" sz="2800" kern="100" dirty="0">
                <a:latin typeface="Times New Roman" panose="02020603050405020304"/>
                <a:ea typeface="华文细黑" panose="02010600040101010101" charset="-122"/>
                <a:cs typeface="Courier New" panose="02070309020205020404"/>
              </a:rPr>
              <a:t>20</a:t>
            </a:r>
            <a:r>
              <a:rPr lang="zh-CN" altLang="zh-CN" sz="2800" kern="100" dirty="0">
                <a:latin typeface="Times New Roman" panose="02020603050405020304"/>
                <a:ea typeface="华文细黑" panose="02010600040101010101" charset="-122"/>
                <a:cs typeface="Times New Roman" panose="02020603050405020304"/>
              </a:rPr>
              <a:t>多个。近年来，我国积极运用国际规则，实现了从</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旁观者、跟随者</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到</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参与者、引领者</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的转变。这说明</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我国积极拓展自身的国家利益</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我国主导形成了国际经济新秩序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各国国家利益根本上是一致的</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我国从贸易大国转变为贸易强国</a:t>
            </a:r>
            <a:endParaRPr lang="zh-CN" altLang="zh-CN" sz="1050" kern="100" dirty="0">
              <a:effectLst/>
              <a:latin typeface="宋体" panose="02010600030101010101" pitchFamily="2" charset="-122"/>
              <a:cs typeface="Courier New" panose="02070309020205020404"/>
            </a:endParaRPr>
          </a:p>
        </p:txBody>
      </p:sp>
      <p:sp>
        <p:nvSpPr>
          <p:cNvPr id="22"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7" name="直接连接符 36"/>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18" name="矩形 17"/>
          <p:cNvSpPr/>
          <p:nvPr/>
        </p:nvSpPr>
        <p:spPr>
          <a:xfrm>
            <a:off x="10127654" y="2449306"/>
            <a:ext cx="518504" cy="656846"/>
          </a:xfrm>
          <a:prstGeom prst="rect">
            <a:avLst/>
          </a:prstGeom>
        </p:spPr>
        <p:txBody>
          <a:bodyPr>
            <a:spAutoFit/>
          </a:bodyPr>
          <a:lstStyle/>
          <a:p>
            <a:pPr algn="just">
              <a:lnSpc>
                <a:spcPct val="150000"/>
              </a:lnSpc>
              <a:spcAft>
                <a:spcPts val="0"/>
              </a:spcAft>
            </a:pPr>
            <a:r>
              <a:rPr lang="en-US" altLang="zh-CN" sz="2800" kern="100" dirty="0">
                <a:solidFill>
                  <a:srgbClr val="E36C0A"/>
                </a:solidFill>
                <a:latin typeface="Times New Roman" panose="02020603050405020304"/>
                <a:cs typeface="Times New Roman" panose="02020603050405020304"/>
              </a:rPr>
              <a:t>A</a:t>
            </a:r>
            <a:endParaRPr lang="zh-CN" altLang="zh-CN" sz="2800" kern="100" dirty="0">
              <a:solidFill>
                <a:srgbClr val="E36C0A"/>
              </a:solidFill>
              <a:latin typeface="Times New Roman" panose="02020603050405020304"/>
              <a:cs typeface="Times New Roman" panose="02020603050405020304"/>
            </a:endParaRPr>
          </a:p>
        </p:txBody>
      </p:sp>
      <p:sp>
        <p:nvSpPr>
          <p:cNvPr id="19" name="矩形 18"/>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20" name="圆角矩形 19"/>
          <p:cNvSpPr/>
          <p:nvPr/>
        </p:nvSpPr>
        <p:spPr>
          <a:xfrm>
            <a:off x="11275517" y="6649268"/>
            <a:ext cx="888681"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18"/>
                                        </p:tgtEl>
                                      </p:cBhvr>
                                    </p:animEffect>
                                    <p:set>
                                      <p:cBhvr>
                                        <p:cTn id="12"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8" grpId="0"/>
      <p:bldP spid="18" grpId="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97562" y="1047135"/>
            <a:ext cx="11688154" cy="5262979"/>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二、非选择题</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13.</a:t>
            </a:r>
            <a:r>
              <a:rPr lang="zh-CN" altLang="zh-CN" sz="2800" kern="100" dirty="0">
                <a:latin typeface="Times New Roman" panose="02020603050405020304"/>
                <a:ea typeface="华文细黑" panose="02010600040101010101" charset="-122"/>
                <a:cs typeface="Times New Roman" panose="02020603050405020304"/>
              </a:rPr>
              <a:t>应英国女王伊丽莎白二世邀请，中国国家主席习近平于</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10</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19</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23</a:t>
            </a:r>
            <a:r>
              <a:rPr lang="zh-CN" altLang="zh-CN" sz="2800" kern="100" dirty="0">
                <a:latin typeface="Times New Roman" panose="02020603050405020304"/>
                <a:ea typeface="华文细黑" panose="02010600040101010101" charset="-122"/>
                <a:cs typeface="Times New Roman" panose="02020603050405020304"/>
              </a:rPr>
              <a:t>日对英国进行国事访问。英国是第一个承认新中国的西方大国，也是率先同中国建立全面战略伙伴关系的欧盟国家；是除香港外最大人民币境外交易中心，也是吸引中国留学生、开办孔子学院最多的欧盟国家。英国还是首个发行人民币国债的西方国家、最早申请加入亚洲基础设施投资银行的西方大国。站在全面战略伙伴关系的新起点，中英两国携手，共同开启中英全面战略伙伴关系的</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黄金时代</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smtClean="0">
                <a:latin typeface="Times New Roman" panose="02020603050405020304"/>
                <a:ea typeface="华文细黑" panose="02010600040101010101" charset="-122"/>
                <a:cs typeface="Times New Roman" panose="02020603050405020304"/>
              </a:rPr>
              <a:t>。</a:t>
            </a:r>
            <a:endParaRPr lang="zh-CN" altLang="zh-CN" sz="1050" kern="100" dirty="0">
              <a:latin typeface="宋体" panose="02010600030101010101" pitchFamily="2" charset="-122"/>
              <a:cs typeface="Courier New" panose="02070309020205020404"/>
            </a:endParaRPr>
          </a:p>
        </p:txBody>
      </p:sp>
      <p:sp>
        <p:nvSpPr>
          <p:cNvPr id="3"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5"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6"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7"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19" name="直接连接符 18"/>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19270" y="765498"/>
            <a:ext cx="11464568" cy="1152367"/>
          </a:xfrm>
          <a:prstGeom prst="rect">
            <a:avLst/>
          </a:prstGeom>
        </p:spPr>
        <p:txBody>
          <a:bodyPr wrap="square">
            <a:spAutoFit/>
          </a:bodyPr>
          <a:lstStyle/>
          <a:p>
            <a:pPr lvl="0" algn="just">
              <a:lnSpc>
                <a:spcPct val="130000"/>
              </a:lnSpc>
            </a:pPr>
            <a:r>
              <a:rPr lang="zh-CN" altLang="zh-CN" sz="2800" kern="100" dirty="0">
                <a:solidFill>
                  <a:prstClr val="black"/>
                </a:solidFill>
                <a:latin typeface="Times New Roman" panose="02020603050405020304"/>
                <a:ea typeface="华文细黑" panose="02010600040101010101" charset="-122"/>
                <a:cs typeface="Times New Roman" panose="02020603050405020304"/>
              </a:rPr>
              <a:t>结合材料，运用国际社会有关知识，分析中英为什么会共同开启两国</a:t>
            </a:r>
            <a:r>
              <a:rPr lang="en-US" altLang="zh-CN" sz="2800" kern="100" dirty="0">
                <a:solidFill>
                  <a:prstClr val="black"/>
                </a:solidFill>
                <a:latin typeface="Times New Roman" panose="02020603050405020304"/>
                <a:ea typeface="华文细黑" panose="02010600040101010101" charset="-122"/>
                <a:cs typeface="Courier New" panose="02070309020205020404"/>
              </a:rPr>
              <a:t>“</a:t>
            </a:r>
            <a:r>
              <a:rPr lang="zh-CN" altLang="zh-CN" sz="2800" kern="100" dirty="0">
                <a:solidFill>
                  <a:prstClr val="black"/>
                </a:solidFill>
                <a:latin typeface="Times New Roman" panose="02020603050405020304"/>
                <a:ea typeface="华文细黑" panose="02010600040101010101" charset="-122"/>
                <a:cs typeface="Times New Roman" panose="02020603050405020304"/>
              </a:rPr>
              <a:t>黄金时代</a:t>
            </a:r>
            <a:r>
              <a:rPr lang="en-US" altLang="zh-CN" sz="2800" kern="100" dirty="0">
                <a:solidFill>
                  <a:prstClr val="black"/>
                </a:solidFill>
                <a:latin typeface="Times New Roman" panose="02020603050405020304"/>
                <a:ea typeface="华文细黑" panose="02010600040101010101" charset="-122"/>
                <a:cs typeface="Courier New" panose="02070309020205020404"/>
              </a:rPr>
              <a:t>”</a:t>
            </a:r>
            <a:r>
              <a:rPr lang="zh-CN" altLang="zh-CN" sz="2800" kern="100" dirty="0">
                <a:solidFill>
                  <a:prstClr val="black"/>
                </a:solidFill>
                <a:latin typeface="Times New Roman" panose="02020603050405020304"/>
                <a:ea typeface="华文细黑" panose="02010600040101010101" charset="-122"/>
                <a:cs typeface="Times New Roman" panose="02020603050405020304"/>
              </a:rPr>
              <a:t>？</a:t>
            </a:r>
            <a:endParaRPr lang="zh-CN" altLang="zh-CN" sz="1050" kern="100" dirty="0">
              <a:solidFill>
                <a:prstClr val="black"/>
              </a:solidFill>
              <a:latin typeface="宋体" panose="02010600030101010101" pitchFamily="2" charset="-122"/>
              <a:cs typeface="Courier New" panose="02070309020205020404"/>
            </a:endParaRPr>
          </a:p>
        </p:txBody>
      </p:sp>
      <p:sp>
        <p:nvSpPr>
          <p:cNvPr id="20" name="矩形 19"/>
          <p:cNvSpPr/>
          <p:nvPr/>
        </p:nvSpPr>
        <p:spPr>
          <a:xfrm>
            <a:off x="319270" y="1924085"/>
            <a:ext cx="11464568" cy="4695644"/>
          </a:xfrm>
          <a:prstGeom prst="rect">
            <a:avLst/>
          </a:prstGeom>
        </p:spPr>
        <p:txBody>
          <a:bodyPr wrap="square">
            <a:spAutoFit/>
          </a:bodyPr>
          <a:lstStyle/>
          <a:p>
            <a:pPr algn="just">
              <a:lnSpc>
                <a:spcPct val="120000"/>
              </a:lnSpc>
              <a:spcAft>
                <a:spcPts val="0"/>
              </a:spcAft>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rgbClr val="E36C0A"/>
                </a:solidFill>
                <a:latin typeface="Times New Roman" panose="02020603050405020304"/>
                <a:ea typeface="华文细黑" panose="02010600040101010101" charset="-122"/>
                <a:cs typeface="Courier New" panose="02070309020205020404"/>
              </a:rPr>
              <a:t>(1)</a:t>
            </a:r>
            <a:r>
              <a:rPr lang="zh-CN" altLang="zh-CN" sz="2800" kern="100" dirty="0">
                <a:solidFill>
                  <a:srgbClr val="E36C0A"/>
                </a:solidFill>
                <a:latin typeface="Times New Roman" panose="02020603050405020304"/>
                <a:ea typeface="华文细黑" panose="02010600040101010101" charset="-122"/>
                <a:cs typeface="Times New Roman" panose="02020603050405020304"/>
              </a:rPr>
              <a:t>国际关系的实质是一种利益关系，维护国家利益是主权国家对外活动的出发点和落脚点。中英两国的</a:t>
            </a:r>
            <a:r>
              <a:rPr lang="en-US" altLang="zh-CN" sz="2800" kern="100" dirty="0">
                <a:solidFill>
                  <a:srgbClr val="E36C0A"/>
                </a:solidFill>
                <a:latin typeface="Times New Roman" panose="02020603050405020304"/>
                <a:ea typeface="华文细黑" panose="02010600040101010101" charset="-122"/>
                <a:cs typeface="Courier New" panose="02070309020205020404"/>
              </a:rPr>
              <a:t>“</a:t>
            </a:r>
            <a:r>
              <a:rPr lang="zh-CN" altLang="zh-CN" sz="2800" kern="100" dirty="0">
                <a:solidFill>
                  <a:srgbClr val="E36C0A"/>
                </a:solidFill>
                <a:latin typeface="Times New Roman" panose="02020603050405020304"/>
                <a:ea typeface="华文细黑" panose="02010600040101010101" charset="-122"/>
                <a:cs typeface="Times New Roman" panose="02020603050405020304"/>
              </a:rPr>
              <a:t>黄金时代</a:t>
            </a:r>
            <a:r>
              <a:rPr lang="en-US" altLang="zh-CN" sz="2800" kern="100" dirty="0">
                <a:solidFill>
                  <a:srgbClr val="E36C0A"/>
                </a:solidFill>
                <a:latin typeface="Times New Roman" panose="02020603050405020304"/>
                <a:ea typeface="华文细黑" panose="02010600040101010101" charset="-122"/>
                <a:cs typeface="Courier New" panose="02070309020205020404"/>
              </a:rPr>
              <a:t>”</a:t>
            </a:r>
            <a:r>
              <a:rPr lang="zh-CN" altLang="zh-CN" sz="2800" kern="100" dirty="0">
                <a:solidFill>
                  <a:srgbClr val="E36C0A"/>
                </a:solidFill>
                <a:latin typeface="Times New Roman" panose="02020603050405020304"/>
                <a:ea typeface="华文细黑" panose="02010600040101010101" charset="-122"/>
                <a:cs typeface="Times New Roman" panose="02020603050405020304"/>
              </a:rPr>
              <a:t>符合中国的国家利益。</a:t>
            </a:r>
            <a:endParaRPr lang="zh-CN" altLang="zh-CN" sz="1050" kern="100" dirty="0">
              <a:latin typeface="宋体" panose="02010600030101010101" pitchFamily="2" charset="-122"/>
              <a:cs typeface="Courier New" panose="02070309020205020404"/>
            </a:endParaRPr>
          </a:p>
          <a:p>
            <a:pPr algn="just">
              <a:lnSpc>
                <a:spcPct val="120000"/>
              </a:lnSpc>
              <a:spcAft>
                <a:spcPts val="0"/>
              </a:spcAft>
            </a:pPr>
            <a:r>
              <a:rPr lang="en-US" altLang="zh-CN" sz="2800" kern="100" dirty="0">
                <a:solidFill>
                  <a:srgbClr val="E36C0A"/>
                </a:solidFill>
                <a:latin typeface="Times New Roman" panose="02020603050405020304"/>
                <a:ea typeface="华文细黑" panose="02010600040101010101" charset="-122"/>
                <a:cs typeface="Courier New" panose="02070309020205020404"/>
              </a:rPr>
              <a:t>(2)</a:t>
            </a:r>
            <a:r>
              <a:rPr lang="zh-CN" altLang="zh-CN" sz="2800" kern="100" dirty="0">
                <a:solidFill>
                  <a:srgbClr val="E36C0A"/>
                </a:solidFill>
                <a:latin typeface="Times New Roman" panose="02020603050405020304"/>
                <a:ea typeface="华文细黑" panose="02010600040101010101" charset="-122"/>
                <a:cs typeface="Times New Roman" panose="02020603050405020304"/>
              </a:rPr>
              <a:t>国家利益决定国际关系，国家间的共同利益是国家合作的基础。中英两国在经济、政治、社会等各方面存在着共同利益，加强合作是两国走向</a:t>
            </a:r>
            <a:r>
              <a:rPr lang="en-US" altLang="zh-CN" sz="2800" kern="100" dirty="0">
                <a:solidFill>
                  <a:srgbClr val="E36C0A"/>
                </a:solidFill>
                <a:latin typeface="Times New Roman" panose="02020603050405020304"/>
                <a:ea typeface="华文细黑" panose="02010600040101010101" charset="-122"/>
                <a:cs typeface="Courier New" panose="02070309020205020404"/>
              </a:rPr>
              <a:t>“</a:t>
            </a:r>
            <a:r>
              <a:rPr lang="zh-CN" altLang="zh-CN" sz="2800" kern="100" dirty="0">
                <a:solidFill>
                  <a:srgbClr val="E36C0A"/>
                </a:solidFill>
                <a:latin typeface="Times New Roman" panose="02020603050405020304"/>
                <a:ea typeface="华文细黑" panose="02010600040101010101" charset="-122"/>
                <a:cs typeface="Times New Roman" panose="02020603050405020304"/>
              </a:rPr>
              <a:t>黄金时代</a:t>
            </a:r>
            <a:r>
              <a:rPr lang="en-US" altLang="zh-CN" sz="2800" kern="100" dirty="0">
                <a:solidFill>
                  <a:srgbClr val="E36C0A"/>
                </a:solidFill>
                <a:latin typeface="Times New Roman" panose="02020603050405020304"/>
                <a:ea typeface="华文细黑" panose="02010600040101010101" charset="-122"/>
                <a:cs typeface="Courier New" panose="02070309020205020404"/>
              </a:rPr>
              <a:t>”</a:t>
            </a:r>
            <a:r>
              <a:rPr lang="zh-CN" altLang="zh-CN" sz="2800" kern="100" dirty="0">
                <a:solidFill>
                  <a:srgbClr val="E36C0A"/>
                </a:solidFill>
                <a:latin typeface="Times New Roman" panose="02020603050405020304"/>
                <a:ea typeface="华文细黑" panose="02010600040101010101" charset="-122"/>
                <a:cs typeface="Times New Roman" panose="02020603050405020304"/>
              </a:rPr>
              <a:t>的正确选择。</a:t>
            </a:r>
            <a:endParaRPr lang="zh-CN" altLang="zh-CN" sz="1050" kern="100" dirty="0">
              <a:latin typeface="宋体" panose="02010600030101010101" pitchFamily="2" charset="-122"/>
              <a:cs typeface="Courier New" panose="02070309020205020404"/>
            </a:endParaRPr>
          </a:p>
          <a:p>
            <a:pPr algn="just">
              <a:lnSpc>
                <a:spcPct val="120000"/>
              </a:lnSpc>
              <a:spcAft>
                <a:spcPts val="0"/>
              </a:spcAft>
            </a:pPr>
            <a:r>
              <a:rPr lang="en-US" altLang="zh-CN" sz="2800" kern="100" dirty="0">
                <a:solidFill>
                  <a:srgbClr val="E36C0A"/>
                </a:solidFill>
                <a:latin typeface="Times New Roman" panose="02020603050405020304"/>
                <a:ea typeface="华文细黑" panose="02010600040101010101" charset="-122"/>
                <a:cs typeface="Courier New" panose="02070309020205020404"/>
              </a:rPr>
              <a:t>(3)</a:t>
            </a:r>
            <a:r>
              <a:rPr lang="zh-CN" altLang="zh-CN" sz="2800" kern="100" dirty="0">
                <a:solidFill>
                  <a:srgbClr val="E36C0A"/>
                </a:solidFill>
                <a:latin typeface="Times New Roman" panose="02020603050405020304"/>
                <a:ea typeface="华文细黑" panose="02010600040101010101" charset="-122"/>
                <a:cs typeface="Times New Roman" panose="02020603050405020304"/>
              </a:rPr>
              <a:t>和平与发展是当今时代的主题。中英携手合作有利于为发展两国关系创造和平的国际环境。</a:t>
            </a:r>
            <a:endParaRPr lang="zh-CN" altLang="zh-CN" sz="1050" kern="100" dirty="0">
              <a:latin typeface="宋体" panose="02010600030101010101" pitchFamily="2" charset="-122"/>
              <a:cs typeface="Courier New" panose="02070309020205020404"/>
            </a:endParaRPr>
          </a:p>
          <a:p>
            <a:pPr algn="just">
              <a:lnSpc>
                <a:spcPct val="120000"/>
              </a:lnSpc>
              <a:spcAft>
                <a:spcPts val="0"/>
              </a:spcAft>
            </a:pPr>
            <a:r>
              <a:rPr lang="en-US" altLang="zh-CN" sz="2800" kern="100" dirty="0">
                <a:solidFill>
                  <a:srgbClr val="E36C0A"/>
                </a:solidFill>
                <a:latin typeface="Times New Roman" panose="02020603050405020304"/>
                <a:ea typeface="华文细黑" panose="02010600040101010101" charset="-122"/>
                <a:cs typeface="Courier New" panose="02070309020205020404"/>
              </a:rPr>
              <a:t>(4)</a:t>
            </a:r>
            <a:r>
              <a:rPr lang="zh-CN" altLang="zh-CN" sz="2800" kern="100" dirty="0">
                <a:solidFill>
                  <a:srgbClr val="E36C0A"/>
                </a:solidFill>
                <a:latin typeface="Times New Roman" panose="02020603050405020304"/>
                <a:ea typeface="华文细黑" panose="02010600040101010101" charset="-122"/>
                <a:cs typeface="Times New Roman" panose="02020603050405020304"/>
              </a:rPr>
              <a:t>我国奉行独立自主的和平外交政策。中英两国和平共处迎来两国关系的黄金时代。</a:t>
            </a:r>
            <a:endParaRPr lang="zh-CN" altLang="zh-CN" sz="1050" kern="100" dirty="0">
              <a:effectLst/>
              <a:latin typeface="宋体" panose="02010600030101010101" pitchFamily="2" charset="-122"/>
              <a:cs typeface="Courier New" panose="02070309020205020404"/>
            </a:endParaRPr>
          </a:p>
        </p:txBody>
      </p:sp>
      <p:sp>
        <p:nvSpPr>
          <p:cNvPr id="5"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7"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8"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21" name="直接连接符 20"/>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22" name="矩形 21"/>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23" name="圆角矩形 22"/>
          <p:cNvSpPr/>
          <p:nvPr/>
        </p:nvSpPr>
        <p:spPr>
          <a:xfrm>
            <a:off x="11295837" y="6649268"/>
            <a:ext cx="888681"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Effect transition="in" filter="blinds(horizontal)">
                                      <p:cBhvr>
                                        <p:cTn id="7" dur="500"/>
                                        <p:tgtEl>
                                          <p:spTgt spid="2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0">
                                            <p:txEl>
                                              <p:pRg st="1" end="1"/>
                                            </p:txEl>
                                          </p:spTgt>
                                        </p:tgtEl>
                                        <p:attrNameLst>
                                          <p:attrName>style.visibility</p:attrName>
                                        </p:attrNameLst>
                                      </p:cBhvr>
                                      <p:to>
                                        <p:strVal val="visible"/>
                                      </p:to>
                                    </p:set>
                                    <p:animEffect transition="in" filter="blinds(horizontal)">
                                      <p:cBhvr>
                                        <p:cTn id="12" dur="500"/>
                                        <p:tgtEl>
                                          <p:spTgt spid="2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blinds(horizontal)">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blinds(horizontal)">
                                      <p:cBhvr>
                                        <p:cTn id="22" dur="500"/>
                                        <p:tgtEl>
                                          <p:spTgt spid="2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20">
                                            <p:txEl>
                                              <p:pRg st="0" end="0"/>
                                            </p:txEl>
                                          </p:spTgt>
                                        </p:tgtEl>
                                      </p:cBhvr>
                                    </p:animEffect>
                                    <p:set>
                                      <p:cBhvr>
                                        <p:cTn id="27" dur="1" fill="hold">
                                          <p:stCondLst>
                                            <p:cond delay="499"/>
                                          </p:stCondLst>
                                        </p:cTn>
                                        <p:tgtEl>
                                          <p:spTgt spid="20">
                                            <p:txEl>
                                              <p:pRg st="0" end="0"/>
                                            </p:txEl>
                                          </p:spTgt>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500"/>
                                        <p:tgtEl>
                                          <p:spTgt spid="20">
                                            <p:txEl>
                                              <p:pRg st="1" end="1"/>
                                            </p:txEl>
                                          </p:spTgt>
                                        </p:tgtEl>
                                      </p:cBhvr>
                                    </p:animEffect>
                                    <p:set>
                                      <p:cBhvr>
                                        <p:cTn id="30" dur="1" fill="hold">
                                          <p:stCondLst>
                                            <p:cond delay="499"/>
                                          </p:stCondLst>
                                        </p:cTn>
                                        <p:tgtEl>
                                          <p:spTgt spid="20">
                                            <p:txEl>
                                              <p:pRg st="1" end="1"/>
                                            </p:txEl>
                                          </p:spTgt>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500"/>
                                        <p:tgtEl>
                                          <p:spTgt spid="20">
                                            <p:txEl>
                                              <p:pRg st="2" end="2"/>
                                            </p:txEl>
                                          </p:spTgt>
                                        </p:tgtEl>
                                      </p:cBhvr>
                                    </p:animEffect>
                                    <p:set>
                                      <p:cBhvr>
                                        <p:cTn id="33" dur="1" fill="hold">
                                          <p:stCondLst>
                                            <p:cond delay="499"/>
                                          </p:stCondLst>
                                        </p:cTn>
                                        <p:tgtEl>
                                          <p:spTgt spid="20">
                                            <p:txEl>
                                              <p:pRg st="2" end="2"/>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20">
                                            <p:txEl>
                                              <p:pRg st="3" end="3"/>
                                            </p:txEl>
                                          </p:spTgt>
                                        </p:tgtEl>
                                      </p:cBhvr>
                                    </p:animEffect>
                                    <p:set>
                                      <p:cBhvr>
                                        <p:cTn id="36" dur="1" fill="hold">
                                          <p:stCondLst>
                                            <p:cond delay="499"/>
                                          </p:stCondLst>
                                        </p:cTn>
                                        <p:tgtEl>
                                          <p:spTgt spid="20">
                                            <p:txEl>
                                              <p:pRg st="3" end="3"/>
                                            </p:txEl>
                                          </p:spTgt>
                                        </p:tgtEl>
                                        <p:attrNameLst>
                                          <p:attrName>style.visibility</p:attrName>
                                        </p:attrNameLst>
                                      </p:cBhvr>
                                      <p:to>
                                        <p:strVal val="hidden"/>
                                      </p:to>
                                    </p:set>
                                  </p:childTnLst>
                                </p:cTn>
                              </p:par>
                            </p:childTnLst>
                          </p:cTn>
                        </p:par>
                      </p:childTnLst>
                    </p:cTn>
                  </p:par>
                </p:childTnLst>
              </p:cTn>
              <p:nextCondLst>
                <p:cond evt="onClick" delay="0">
                  <p:tgtEl>
                    <p:spTgt spid="23"/>
                  </p:tgtEl>
                </p:cond>
              </p:nextCondLst>
            </p:seq>
          </p:childTnLst>
        </p:cTn>
      </p:par>
    </p:tnLst>
    <p:bldLst>
      <p:bldP spid="20" grpId="0" build="allAtOnce"/>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7"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8"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21" name="直接连接符 20"/>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20" name="矩形 19"/>
          <p:cNvSpPr/>
          <p:nvPr/>
        </p:nvSpPr>
        <p:spPr>
          <a:xfrm>
            <a:off x="608507" y="1485578"/>
            <a:ext cx="10743283" cy="4534062"/>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14.“</a:t>
            </a:r>
            <a:r>
              <a:rPr lang="zh-CN" altLang="zh-CN" sz="2800" kern="100" dirty="0">
                <a:latin typeface="Times New Roman" panose="02020603050405020304"/>
                <a:ea typeface="华文细黑" panose="02010600040101010101" charset="-122"/>
                <a:cs typeface="Times New Roman" panose="02020603050405020304"/>
              </a:rPr>
              <a:t>一带一路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是实现中华民族振兴的战略构想，更是沿线各国的共同事业；</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一带一路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在平等的文化认同框架下谈合作；</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一带一路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是开放包容的经济合作倡议，有意愿的国家和经济体均可参与进来。浙江省是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一带一路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共建的省份，杭州是全国首个跨境电子商务综合试验区，这就应当发挥特色优势，依托跨境电商园区平台，入驻企业可以共享物流、信息和仓储等电商全产业链服务，让本土企业有更加快捷的渠道走出去，引领新常态下实现经济平稳创新发展。</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5"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6"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7"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19" name="直接连接符 18"/>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18" name="矩形 17"/>
          <p:cNvSpPr/>
          <p:nvPr/>
        </p:nvSpPr>
        <p:spPr>
          <a:xfrm>
            <a:off x="388873" y="909514"/>
            <a:ext cx="11404211" cy="5627118"/>
          </a:xfrm>
          <a:prstGeom prst="rect">
            <a:avLst/>
          </a:prstGeom>
        </p:spPr>
        <p:txBody>
          <a:bodyPr>
            <a:spAutoFit/>
          </a:bodyPr>
          <a:lstStyle/>
          <a:p>
            <a:pPr algn="just">
              <a:lnSpc>
                <a:spcPct val="140000"/>
              </a:lnSpc>
              <a:spcAft>
                <a:spcPts val="0"/>
              </a:spcAft>
            </a:pPr>
            <a:r>
              <a:rPr lang="zh-CN" altLang="zh-CN" sz="2600" kern="100" dirty="0">
                <a:latin typeface="Times New Roman" panose="02020603050405020304"/>
                <a:ea typeface="华文细黑" panose="02010600040101010101" charset="-122"/>
                <a:cs typeface="Times New Roman" panose="02020603050405020304"/>
              </a:rPr>
              <a:t>依据材料，运用走近国际社会的知识，分析</a:t>
            </a:r>
            <a:r>
              <a:rPr lang="en-US" altLang="zh-CN" sz="2600" kern="100" dirty="0">
                <a:latin typeface="Times New Roman" panose="02020603050405020304"/>
                <a:ea typeface="华文细黑" panose="02010600040101010101" charset="-122"/>
                <a:cs typeface="Courier New" panose="02070309020205020404"/>
              </a:rPr>
              <a:t>“</a:t>
            </a:r>
            <a:r>
              <a:rPr lang="zh-CN" altLang="zh-CN" sz="2600" kern="100" dirty="0">
                <a:latin typeface="Times New Roman" panose="02020603050405020304"/>
                <a:ea typeface="华文细黑" panose="02010600040101010101" charset="-122"/>
                <a:cs typeface="Times New Roman" panose="02020603050405020304"/>
              </a:rPr>
              <a:t>一带一路</a:t>
            </a:r>
            <a:r>
              <a:rPr lang="en-US" altLang="zh-CN" sz="2600" kern="100" dirty="0">
                <a:latin typeface="Times New Roman" panose="02020603050405020304"/>
                <a:ea typeface="华文细黑" panose="02010600040101010101" charset="-122"/>
                <a:cs typeface="Courier New" panose="02070309020205020404"/>
              </a:rPr>
              <a:t>”</a:t>
            </a:r>
            <a:r>
              <a:rPr lang="zh-CN" altLang="zh-CN" sz="2600" kern="100" dirty="0">
                <a:latin typeface="Times New Roman" panose="02020603050405020304"/>
                <a:ea typeface="华文细黑" panose="02010600040101010101" charset="-122"/>
                <a:cs typeface="Times New Roman" panose="02020603050405020304"/>
              </a:rPr>
              <a:t>战略构想体现的道理。</a:t>
            </a:r>
            <a:endParaRPr lang="zh-CN" altLang="zh-CN" sz="2600" kern="100" dirty="0">
              <a:latin typeface="宋体" panose="02010600030101010101" pitchFamily="2" charset="-122"/>
              <a:cs typeface="Courier New" panose="02070309020205020404"/>
            </a:endParaRPr>
          </a:p>
          <a:p>
            <a:pPr algn="just">
              <a:lnSpc>
                <a:spcPct val="140000"/>
              </a:lnSpc>
              <a:spcAft>
                <a:spcPts val="0"/>
              </a:spcAft>
            </a:pPr>
            <a:r>
              <a:rPr lang="zh-CN" altLang="zh-CN" sz="2600" b="1" kern="100" dirty="0">
                <a:solidFill>
                  <a:srgbClr val="0000FF"/>
                </a:solidFill>
                <a:latin typeface="Times New Roman" panose="02020603050405020304"/>
                <a:cs typeface="Times New Roman" panose="02020603050405020304"/>
              </a:rPr>
              <a:t>答案　</a:t>
            </a:r>
            <a:r>
              <a:rPr lang="en-US" altLang="zh-CN" sz="2600" kern="100" dirty="0">
                <a:solidFill>
                  <a:schemeClr val="accent6">
                    <a:lumMod val="75000"/>
                  </a:schemeClr>
                </a:solidFill>
                <a:latin typeface="Times New Roman" panose="02020603050405020304"/>
                <a:ea typeface="华文细黑" panose="02010600040101010101" charset="-122"/>
                <a:cs typeface="Courier New" panose="02070309020205020404"/>
              </a:rPr>
              <a:t>(1)</a:t>
            </a:r>
            <a:r>
              <a:rPr lang="zh-CN" altLang="zh-CN" sz="2600" kern="100" dirty="0">
                <a:solidFill>
                  <a:schemeClr val="accent6">
                    <a:lumMod val="75000"/>
                  </a:schemeClr>
                </a:solidFill>
                <a:latin typeface="Times New Roman" panose="02020603050405020304"/>
                <a:ea typeface="华文细黑" panose="02010600040101010101" charset="-122"/>
                <a:cs typeface="Times New Roman" panose="02020603050405020304"/>
              </a:rPr>
              <a:t>我国提出的</a:t>
            </a:r>
            <a:r>
              <a:rPr lang="en-US" altLang="zh-CN" sz="2600" kern="100" dirty="0">
                <a:solidFill>
                  <a:schemeClr val="accent6">
                    <a:lumMod val="75000"/>
                  </a:schemeClr>
                </a:solidFill>
                <a:latin typeface="Times New Roman" panose="02020603050405020304"/>
                <a:ea typeface="华文细黑" panose="02010600040101010101" charset="-122"/>
                <a:cs typeface="Courier New" panose="02070309020205020404"/>
              </a:rPr>
              <a:t>“</a:t>
            </a:r>
            <a:r>
              <a:rPr lang="zh-CN" altLang="zh-CN" sz="2600" kern="100" dirty="0">
                <a:solidFill>
                  <a:schemeClr val="accent6">
                    <a:lumMod val="75000"/>
                  </a:schemeClr>
                </a:solidFill>
                <a:latin typeface="Times New Roman" panose="02020603050405020304"/>
                <a:ea typeface="华文细黑" panose="02010600040101010101" charset="-122"/>
                <a:cs typeface="Times New Roman" panose="02020603050405020304"/>
              </a:rPr>
              <a:t>一带一路</a:t>
            </a:r>
            <a:r>
              <a:rPr lang="en-US" altLang="zh-CN" sz="2600" kern="100" dirty="0">
                <a:solidFill>
                  <a:schemeClr val="accent6">
                    <a:lumMod val="75000"/>
                  </a:schemeClr>
                </a:solidFill>
                <a:latin typeface="Times New Roman" panose="02020603050405020304"/>
                <a:ea typeface="华文细黑" panose="02010600040101010101" charset="-122"/>
                <a:cs typeface="Courier New" panose="02070309020205020404"/>
              </a:rPr>
              <a:t>”</a:t>
            </a:r>
            <a:r>
              <a:rPr lang="zh-CN" altLang="zh-CN" sz="2600" kern="100" dirty="0">
                <a:solidFill>
                  <a:schemeClr val="accent6">
                    <a:lumMod val="75000"/>
                  </a:schemeClr>
                </a:solidFill>
                <a:latin typeface="Times New Roman" panose="02020603050405020304"/>
                <a:ea typeface="华文细黑" panose="02010600040101010101" charset="-122"/>
                <a:cs typeface="Times New Roman" panose="02020603050405020304"/>
              </a:rPr>
              <a:t>是实现中华民族振兴的战略构想，体现了维护国家利益是主权国家对外活动的出发点和落脚点。</a:t>
            </a:r>
            <a:endParaRPr lang="zh-CN" altLang="zh-CN" sz="2600" kern="100" dirty="0">
              <a:solidFill>
                <a:schemeClr val="accent6">
                  <a:lumMod val="75000"/>
                </a:schemeClr>
              </a:solidFill>
              <a:latin typeface="宋体" panose="02010600030101010101" pitchFamily="2" charset="-122"/>
              <a:cs typeface="Courier New" panose="02070309020205020404"/>
            </a:endParaRPr>
          </a:p>
          <a:p>
            <a:pPr algn="just">
              <a:lnSpc>
                <a:spcPct val="140000"/>
              </a:lnSpc>
              <a:spcAft>
                <a:spcPts val="0"/>
              </a:spcAft>
            </a:pPr>
            <a:r>
              <a:rPr lang="en-US" altLang="zh-CN" sz="2600" kern="100" dirty="0">
                <a:solidFill>
                  <a:schemeClr val="accent6">
                    <a:lumMod val="75000"/>
                  </a:schemeClr>
                </a:solidFill>
                <a:latin typeface="Times New Roman" panose="02020603050405020304"/>
                <a:ea typeface="华文细黑" panose="02010600040101010101" charset="-122"/>
                <a:cs typeface="Courier New" panose="02070309020205020404"/>
              </a:rPr>
              <a:t>(2)“</a:t>
            </a:r>
            <a:r>
              <a:rPr lang="zh-CN" altLang="zh-CN" sz="2600" kern="100" dirty="0">
                <a:solidFill>
                  <a:schemeClr val="accent6">
                    <a:lumMod val="75000"/>
                  </a:schemeClr>
                </a:solidFill>
                <a:latin typeface="Times New Roman" panose="02020603050405020304"/>
                <a:ea typeface="华文细黑" panose="02010600040101010101" charset="-122"/>
                <a:cs typeface="Times New Roman" panose="02020603050405020304"/>
              </a:rPr>
              <a:t>一带一路</a:t>
            </a:r>
            <a:r>
              <a:rPr lang="en-US" altLang="zh-CN" sz="2600" kern="100" dirty="0">
                <a:solidFill>
                  <a:schemeClr val="accent6">
                    <a:lumMod val="75000"/>
                  </a:schemeClr>
                </a:solidFill>
                <a:latin typeface="Times New Roman" panose="02020603050405020304"/>
                <a:ea typeface="华文细黑" panose="02010600040101010101" charset="-122"/>
                <a:cs typeface="Courier New" panose="02070309020205020404"/>
              </a:rPr>
              <a:t>”</a:t>
            </a:r>
            <a:r>
              <a:rPr lang="zh-CN" altLang="zh-CN" sz="2600" kern="100" dirty="0">
                <a:solidFill>
                  <a:schemeClr val="accent6">
                    <a:lumMod val="75000"/>
                  </a:schemeClr>
                </a:solidFill>
                <a:latin typeface="Times New Roman" panose="02020603050405020304"/>
                <a:ea typeface="华文细黑" panose="02010600040101010101" charset="-122"/>
                <a:cs typeface="Times New Roman" panose="02020603050405020304"/>
              </a:rPr>
              <a:t>更是沿线各国的共同事业，体现了国家间的共同利益是国家合作的基础。</a:t>
            </a:r>
            <a:endParaRPr lang="zh-CN" altLang="zh-CN" sz="2600" kern="100" dirty="0">
              <a:solidFill>
                <a:schemeClr val="accent6">
                  <a:lumMod val="75000"/>
                </a:schemeClr>
              </a:solidFill>
              <a:latin typeface="宋体" panose="02010600030101010101" pitchFamily="2" charset="-122"/>
              <a:cs typeface="Courier New" panose="02070309020205020404"/>
            </a:endParaRPr>
          </a:p>
          <a:p>
            <a:pPr algn="just">
              <a:lnSpc>
                <a:spcPct val="140000"/>
              </a:lnSpc>
              <a:spcAft>
                <a:spcPts val="0"/>
              </a:spcAft>
            </a:pPr>
            <a:r>
              <a:rPr lang="en-US" altLang="zh-CN" sz="2600" kern="100" dirty="0">
                <a:solidFill>
                  <a:schemeClr val="accent6">
                    <a:lumMod val="75000"/>
                  </a:schemeClr>
                </a:solidFill>
                <a:latin typeface="Times New Roman" panose="02020603050405020304"/>
                <a:ea typeface="华文细黑" panose="02010600040101010101" charset="-122"/>
                <a:cs typeface="Courier New" panose="02070309020205020404"/>
              </a:rPr>
              <a:t>(3)“</a:t>
            </a:r>
            <a:r>
              <a:rPr lang="zh-CN" altLang="zh-CN" sz="2600" kern="100" dirty="0">
                <a:solidFill>
                  <a:schemeClr val="accent6">
                    <a:lumMod val="75000"/>
                  </a:schemeClr>
                </a:solidFill>
                <a:latin typeface="Times New Roman" panose="02020603050405020304"/>
                <a:ea typeface="华文细黑" panose="02010600040101010101" charset="-122"/>
                <a:cs typeface="Times New Roman" panose="02020603050405020304"/>
              </a:rPr>
              <a:t>一带一路</a:t>
            </a:r>
            <a:r>
              <a:rPr lang="en-US" altLang="zh-CN" sz="2600" kern="100" dirty="0">
                <a:solidFill>
                  <a:schemeClr val="accent6">
                    <a:lumMod val="75000"/>
                  </a:schemeClr>
                </a:solidFill>
                <a:latin typeface="Times New Roman" panose="02020603050405020304"/>
                <a:ea typeface="华文细黑" panose="02010600040101010101" charset="-122"/>
                <a:cs typeface="Courier New" panose="02070309020205020404"/>
              </a:rPr>
              <a:t>”</a:t>
            </a:r>
            <a:r>
              <a:rPr lang="zh-CN" altLang="zh-CN" sz="2600" kern="100" dirty="0">
                <a:solidFill>
                  <a:schemeClr val="accent6">
                    <a:lumMod val="75000"/>
                  </a:schemeClr>
                </a:solidFill>
                <a:latin typeface="Times New Roman" panose="02020603050405020304"/>
                <a:ea typeface="华文细黑" panose="02010600040101010101" charset="-122"/>
                <a:cs typeface="Times New Roman" panose="02020603050405020304"/>
              </a:rPr>
              <a:t>在平等的文化认同框架下谈合作，充分考虑不同国家的发展水平和承受力，体现了平等权是主权国家的基本权利之一。</a:t>
            </a:r>
            <a:endParaRPr lang="zh-CN" altLang="zh-CN" sz="2600" kern="100" dirty="0">
              <a:solidFill>
                <a:schemeClr val="accent6">
                  <a:lumMod val="75000"/>
                </a:schemeClr>
              </a:solidFill>
              <a:latin typeface="宋体" panose="02010600030101010101" pitchFamily="2" charset="-122"/>
              <a:cs typeface="Courier New" panose="02070309020205020404"/>
            </a:endParaRPr>
          </a:p>
          <a:p>
            <a:pPr algn="just">
              <a:lnSpc>
                <a:spcPct val="140000"/>
              </a:lnSpc>
              <a:spcAft>
                <a:spcPts val="0"/>
              </a:spcAft>
            </a:pPr>
            <a:r>
              <a:rPr lang="en-US" altLang="zh-CN" sz="2600" kern="100" dirty="0">
                <a:solidFill>
                  <a:schemeClr val="accent6">
                    <a:lumMod val="75000"/>
                  </a:schemeClr>
                </a:solidFill>
                <a:latin typeface="Times New Roman" panose="02020603050405020304"/>
                <a:ea typeface="华文细黑" panose="02010600040101010101" charset="-122"/>
                <a:cs typeface="Courier New" panose="02070309020205020404"/>
              </a:rPr>
              <a:t>(4)“</a:t>
            </a:r>
            <a:r>
              <a:rPr lang="zh-CN" altLang="zh-CN" sz="2600" kern="100" dirty="0">
                <a:solidFill>
                  <a:schemeClr val="accent6">
                    <a:lumMod val="75000"/>
                  </a:schemeClr>
                </a:solidFill>
                <a:latin typeface="Times New Roman" panose="02020603050405020304"/>
                <a:ea typeface="华文细黑" panose="02010600040101010101" charset="-122"/>
                <a:cs typeface="Times New Roman" panose="02020603050405020304"/>
              </a:rPr>
              <a:t>一带一路</a:t>
            </a:r>
            <a:r>
              <a:rPr lang="en-US" altLang="zh-CN" sz="2600" kern="100" dirty="0">
                <a:solidFill>
                  <a:schemeClr val="accent6">
                    <a:lumMod val="75000"/>
                  </a:schemeClr>
                </a:solidFill>
                <a:latin typeface="Times New Roman" panose="02020603050405020304"/>
                <a:ea typeface="华文细黑" panose="02010600040101010101" charset="-122"/>
                <a:cs typeface="Courier New" panose="02070309020205020404"/>
              </a:rPr>
              <a:t>”</a:t>
            </a:r>
            <a:r>
              <a:rPr lang="zh-CN" altLang="zh-CN" sz="2600" kern="100" dirty="0">
                <a:solidFill>
                  <a:schemeClr val="accent6">
                    <a:lumMod val="75000"/>
                  </a:schemeClr>
                </a:solidFill>
                <a:latin typeface="Times New Roman" panose="02020603050405020304"/>
                <a:ea typeface="华文细黑" panose="02010600040101010101" charset="-122"/>
                <a:cs typeface="Times New Roman" panose="02020603050405020304"/>
              </a:rPr>
              <a:t>是开放包容的经济合作倡议，有意愿的国家和经济体均可参与进来，体现了我国在维护自身利益的同时，兼顾他国合理关切，在谋求本国发展中促进各国共同发展。</a:t>
            </a:r>
            <a:endParaRPr lang="zh-CN" altLang="zh-CN" sz="2600" kern="100" dirty="0">
              <a:solidFill>
                <a:schemeClr val="accent6">
                  <a:lumMod val="75000"/>
                </a:schemeClr>
              </a:solidFill>
              <a:effectLst/>
              <a:latin typeface="宋体" panose="02010600030101010101" pitchFamily="2" charset="-122"/>
              <a:cs typeface="Courier New" panose="02070309020205020404"/>
            </a:endParaRPr>
          </a:p>
        </p:txBody>
      </p:sp>
      <p:sp>
        <p:nvSpPr>
          <p:cNvPr id="21" name="矩形 2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22" name="圆角矩形 21"/>
          <p:cNvSpPr/>
          <p:nvPr/>
        </p:nvSpPr>
        <p:spPr>
          <a:xfrm>
            <a:off x="10271670" y="6649268"/>
            <a:ext cx="888681"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23" name="圆角矩形 22">
            <a:hlinkClick r:id="rId15" action="ppaction://hlinksldjump"/>
          </p:cNvPr>
          <p:cNvSpPr/>
          <p:nvPr/>
        </p:nvSpPr>
        <p:spPr>
          <a:xfrm>
            <a:off x="11351790" y="665634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anose="02010609060101010101" pitchFamily="49" charset="-122"/>
                <a:ea typeface="黑体" panose="02010609060101010101" pitchFamily="49" charset="-122"/>
              </a:rPr>
              <a:t>返回</a:t>
            </a:r>
            <a:endParaRPr lang="zh-CN" altLang="en-US" sz="1400"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8">
                                            <p:txEl>
                                              <p:pRg st="1" end="1"/>
                                            </p:txEl>
                                          </p:spTgt>
                                        </p:tgtEl>
                                        <p:attrNameLst>
                                          <p:attrName>style.visibility</p:attrName>
                                        </p:attrNameLst>
                                      </p:cBhvr>
                                      <p:to>
                                        <p:strVal val="visible"/>
                                      </p:to>
                                    </p:set>
                                    <p:animEffect transition="in" filter="blinds(horizontal)">
                                      <p:cBhvr>
                                        <p:cTn id="7" dur="500"/>
                                        <p:tgtEl>
                                          <p:spTgt spid="1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8">
                                            <p:txEl>
                                              <p:pRg st="2" end="2"/>
                                            </p:txEl>
                                          </p:spTgt>
                                        </p:tgtEl>
                                        <p:attrNameLst>
                                          <p:attrName>style.visibility</p:attrName>
                                        </p:attrNameLst>
                                      </p:cBhvr>
                                      <p:to>
                                        <p:strVal val="visible"/>
                                      </p:to>
                                    </p:set>
                                    <p:animEffect transition="in" filter="blinds(horizontal)">
                                      <p:cBhvr>
                                        <p:cTn id="12" dur="500"/>
                                        <p:tgtEl>
                                          <p:spTgt spid="1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8">
                                            <p:txEl>
                                              <p:pRg st="3" end="3"/>
                                            </p:txEl>
                                          </p:spTgt>
                                        </p:tgtEl>
                                        <p:attrNameLst>
                                          <p:attrName>style.visibility</p:attrName>
                                        </p:attrNameLst>
                                      </p:cBhvr>
                                      <p:to>
                                        <p:strVal val="visible"/>
                                      </p:to>
                                    </p:set>
                                    <p:animEffect transition="in" filter="blinds(horizontal)">
                                      <p:cBhvr>
                                        <p:cTn id="17" dur="500"/>
                                        <p:tgtEl>
                                          <p:spTgt spid="1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8">
                                            <p:txEl>
                                              <p:pRg st="4" end="4"/>
                                            </p:txEl>
                                          </p:spTgt>
                                        </p:tgtEl>
                                        <p:attrNameLst>
                                          <p:attrName>style.visibility</p:attrName>
                                        </p:attrNameLst>
                                      </p:cBhvr>
                                      <p:to>
                                        <p:strVal val="visible"/>
                                      </p:to>
                                    </p:set>
                                    <p:animEffect transition="in" filter="blinds(horizontal)">
                                      <p:cBhvr>
                                        <p:cTn id="22" dur="500"/>
                                        <p:tgtEl>
                                          <p:spTgt spid="1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18">
                                            <p:txEl>
                                              <p:pRg st="1" end="1"/>
                                            </p:txEl>
                                          </p:spTgt>
                                        </p:tgtEl>
                                      </p:cBhvr>
                                    </p:animEffect>
                                    <p:set>
                                      <p:cBhvr>
                                        <p:cTn id="27" dur="1" fill="hold">
                                          <p:stCondLst>
                                            <p:cond delay="499"/>
                                          </p:stCondLst>
                                        </p:cTn>
                                        <p:tgtEl>
                                          <p:spTgt spid="18">
                                            <p:txEl>
                                              <p:pRg st="1" end="1"/>
                                            </p:txEl>
                                          </p:spTgt>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18">
                                            <p:txEl>
                                              <p:pRg st="2" end="2"/>
                                            </p:txEl>
                                          </p:spTgt>
                                        </p:tgtEl>
                                      </p:cBhvr>
                                    </p:animEffect>
                                    <p:set>
                                      <p:cBhvr>
                                        <p:cTn id="30" dur="1" fill="hold">
                                          <p:stCondLst>
                                            <p:cond delay="499"/>
                                          </p:stCondLst>
                                        </p:cTn>
                                        <p:tgtEl>
                                          <p:spTgt spid="18">
                                            <p:txEl>
                                              <p:pRg st="2" end="2"/>
                                            </p:txEl>
                                          </p:spTgt>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500"/>
                                        <p:tgtEl>
                                          <p:spTgt spid="18">
                                            <p:txEl>
                                              <p:pRg st="3" end="3"/>
                                            </p:txEl>
                                          </p:spTgt>
                                        </p:tgtEl>
                                      </p:cBhvr>
                                    </p:animEffect>
                                    <p:set>
                                      <p:cBhvr>
                                        <p:cTn id="33" dur="1" fill="hold">
                                          <p:stCondLst>
                                            <p:cond delay="499"/>
                                          </p:stCondLst>
                                        </p:cTn>
                                        <p:tgtEl>
                                          <p:spTgt spid="18">
                                            <p:txEl>
                                              <p:pRg st="3" end="3"/>
                                            </p:txEl>
                                          </p:spTgt>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18">
                                            <p:txEl>
                                              <p:pRg st="4" end="4"/>
                                            </p:txEl>
                                          </p:spTgt>
                                        </p:tgtEl>
                                      </p:cBhvr>
                                    </p:animEffect>
                                    <p:set>
                                      <p:cBhvr>
                                        <p:cTn id="36" dur="1" fill="hold">
                                          <p:stCondLst>
                                            <p:cond delay="499"/>
                                          </p:stCondLst>
                                        </p:cTn>
                                        <p:tgtEl>
                                          <p:spTgt spid="18">
                                            <p:txEl>
                                              <p:pRg st="4" end="4"/>
                                            </p:txEl>
                                          </p:spTgt>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7"/>
          <p:cNvSpPr>
            <a:spLocks noChangeArrowheads="1"/>
          </p:cNvSpPr>
          <p:nvPr/>
        </p:nvSpPr>
        <p:spPr bwMode="gray">
          <a:xfrm>
            <a:off x="0" y="2216059"/>
            <a:ext cx="12190413" cy="2223023"/>
          </a:xfrm>
          <a:prstGeom prst="rect">
            <a:avLst/>
          </a:prstGeom>
          <a:solidFill>
            <a:srgbClr val="00CCFF"/>
          </a:solidFill>
          <a:ln w="9525">
            <a:noFill/>
            <a:miter lim="800000"/>
          </a:ln>
        </p:spPr>
        <p:txBody>
          <a:bodyPr wrap="none" lIns="91375" tIns="45688" rIns="91375" bIns="45688" anchor="ctr"/>
          <a:lstStyle/>
          <a:p>
            <a:pPr>
              <a:defRPr/>
            </a:pPr>
            <a:endParaRPr lang="zh-CN" altLang="en-US" kern="0">
              <a:solidFill>
                <a:sysClr val="windowText" lastClr="000000"/>
              </a:solidFill>
              <a:latin typeface="Arial" panose="020B0604020202020204"/>
            </a:endParaRPr>
          </a:p>
        </p:txBody>
      </p:sp>
      <p:sp>
        <p:nvSpPr>
          <p:cNvPr id="7" name="矩形 6"/>
          <p:cNvSpPr/>
          <p:nvPr/>
        </p:nvSpPr>
        <p:spPr>
          <a:xfrm>
            <a:off x="3790218" y="2235464"/>
            <a:ext cx="5113300" cy="1410354"/>
          </a:xfrm>
          <a:prstGeom prst="rect">
            <a:avLst/>
          </a:prstGeom>
        </p:spPr>
        <p:txBody>
          <a:bodyPr wrap="square" lIns="91410" tIns="45704" rIns="91410" bIns="45704">
            <a:spAutoFit/>
          </a:bodyPr>
          <a:lstStyle/>
          <a:p>
            <a:pPr algn="ctr">
              <a:lnSpc>
                <a:spcPct val="130000"/>
              </a:lnSpc>
              <a:defRPr/>
            </a:pPr>
            <a:r>
              <a:rPr lang="zh-CN" altLang="en-US" sz="7300" b="1" dirty="0" smtClean="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anose="020B0503020204020204" pitchFamily="34" charset="-122"/>
                <a:ea typeface="微软雅黑" panose="020B0503020204020204" pitchFamily="34" charset="-122"/>
              </a:rPr>
              <a:t>本课结束</a:t>
            </a:r>
            <a:endParaRPr lang="zh-CN" altLang="en-US" sz="7300" b="1" dirty="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anose="020B0503020204020204" pitchFamily="34" charset="-122"/>
              <a:ea typeface="微软雅黑" panose="020B0503020204020204" pitchFamily="34" charset="-122"/>
            </a:endParaRPr>
          </a:p>
        </p:txBody>
      </p:sp>
      <p:sp>
        <p:nvSpPr>
          <p:cNvPr id="8" name="标题 1"/>
          <p:cNvSpPr txBox="1"/>
          <p:nvPr/>
        </p:nvSpPr>
        <p:spPr>
          <a:xfrm>
            <a:off x="2793174" y="3468210"/>
            <a:ext cx="5471896"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400" b="1" dirty="0">
                <a:solidFill>
                  <a:schemeClr val="bg1"/>
                </a:solidFill>
                <a:latin typeface="微软雅黑" panose="020B0503020204020204" pitchFamily="34" charset="-122"/>
                <a:ea typeface="微软雅黑" panose="020B0503020204020204" pitchFamily="34" charset="-122"/>
              </a:rPr>
              <a:t>更多精彩内容请登录：</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标题 1">
            <a:hlinkClick r:id="rId1"/>
          </p:cNvPr>
          <p:cNvSpPr txBox="1"/>
          <p:nvPr/>
        </p:nvSpPr>
        <p:spPr>
          <a:xfrm>
            <a:off x="5896103" y="3429794"/>
            <a:ext cx="3968431"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700" b="1" dirty="0">
                <a:solidFill>
                  <a:schemeClr val="bg1"/>
                </a:solidFill>
                <a:latin typeface="微软雅黑" panose="020B0503020204020204" pitchFamily="34" charset="-122"/>
                <a:ea typeface="微软雅黑" panose="020B0503020204020204" pitchFamily="34" charset="-122"/>
              </a:rPr>
              <a:t>www.91taoke.com</a:t>
            </a:r>
            <a:endParaRPr lang="zh-CN" altLang="en-US" sz="27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435">
                                          <p:stCondLst>
                                            <p:cond delay="0"/>
                                          </p:stCondLst>
                                        </p:cTn>
                                        <p:tgtEl>
                                          <p:spTgt spid="8"/>
                                        </p:tgtEl>
                                      </p:cBhvr>
                                    </p:animEffect>
                                    <p:anim calcmode="lin" valueType="num">
                                      <p:cBhvr>
                                        <p:cTn id="8" dur="1367"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8"/>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8"/>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8"/>
                                        </p:tgtEl>
                                        <p:attrNameLst>
                                          <p:attrName>ppt_y</p:attrName>
                                        </p:attrNameLst>
                                      </p:cBhvr>
                                      <p:tavLst>
                                        <p:tav tm="0" fmla="#ppt_y-sin(pi*$)/81">
                                          <p:val>
                                            <p:fltVal val="0"/>
                                          </p:val>
                                        </p:tav>
                                        <p:tav tm="100000">
                                          <p:val>
                                            <p:fltVal val="1"/>
                                          </p:val>
                                        </p:tav>
                                      </p:tavLst>
                                    </p:anim>
                                    <p:animScale>
                                      <p:cBhvr>
                                        <p:cTn id="13" dur="20">
                                          <p:stCondLst>
                                            <p:cond delay="487"/>
                                          </p:stCondLst>
                                        </p:cTn>
                                        <p:tgtEl>
                                          <p:spTgt spid="8"/>
                                        </p:tgtEl>
                                      </p:cBhvr>
                                      <p:to x="100000" y="60000"/>
                                    </p:animScale>
                                    <p:animScale>
                                      <p:cBhvr>
                                        <p:cTn id="14" dur="124" decel="50000">
                                          <p:stCondLst>
                                            <p:cond delay="507"/>
                                          </p:stCondLst>
                                        </p:cTn>
                                        <p:tgtEl>
                                          <p:spTgt spid="8"/>
                                        </p:tgtEl>
                                      </p:cBhvr>
                                      <p:to x="100000" y="100000"/>
                                    </p:animScale>
                                    <p:animScale>
                                      <p:cBhvr>
                                        <p:cTn id="15" dur="20">
                                          <p:stCondLst>
                                            <p:cond delay="984"/>
                                          </p:stCondLst>
                                        </p:cTn>
                                        <p:tgtEl>
                                          <p:spTgt spid="8"/>
                                        </p:tgtEl>
                                      </p:cBhvr>
                                      <p:to x="100000" y="80000"/>
                                    </p:animScale>
                                    <p:animScale>
                                      <p:cBhvr>
                                        <p:cTn id="16" dur="124" decel="50000">
                                          <p:stCondLst>
                                            <p:cond delay="1004"/>
                                          </p:stCondLst>
                                        </p:cTn>
                                        <p:tgtEl>
                                          <p:spTgt spid="8"/>
                                        </p:tgtEl>
                                      </p:cBhvr>
                                      <p:to x="100000" y="100000"/>
                                    </p:animScale>
                                    <p:animScale>
                                      <p:cBhvr>
                                        <p:cTn id="17" dur="20">
                                          <p:stCondLst>
                                            <p:cond delay="1231"/>
                                          </p:stCondLst>
                                        </p:cTn>
                                        <p:tgtEl>
                                          <p:spTgt spid="8"/>
                                        </p:tgtEl>
                                      </p:cBhvr>
                                      <p:to x="100000" y="90000"/>
                                    </p:animScale>
                                    <p:animScale>
                                      <p:cBhvr>
                                        <p:cTn id="18" dur="124" decel="50000">
                                          <p:stCondLst>
                                            <p:cond delay="1251"/>
                                          </p:stCondLst>
                                        </p:cTn>
                                        <p:tgtEl>
                                          <p:spTgt spid="8"/>
                                        </p:tgtEl>
                                      </p:cBhvr>
                                      <p:to x="100000" y="100000"/>
                                    </p:animScale>
                                    <p:animScale>
                                      <p:cBhvr>
                                        <p:cTn id="19" dur="20">
                                          <p:stCondLst>
                                            <p:cond delay="1356"/>
                                          </p:stCondLst>
                                        </p:cTn>
                                        <p:tgtEl>
                                          <p:spTgt spid="8"/>
                                        </p:tgtEl>
                                      </p:cBhvr>
                                      <p:to x="100000" y="95000"/>
                                    </p:animScale>
                                    <p:animScale>
                                      <p:cBhvr>
                                        <p:cTn id="20" dur="124" decel="50000">
                                          <p:stCondLst>
                                            <p:cond delay="1376"/>
                                          </p:stCondLst>
                                        </p:cTn>
                                        <p:tgtEl>
                                          <p:spTgt spid="8"/>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435">
                                          <p:stCondLst>
                                            <p:cond delay="0"/>
                                          </p:stCondLst>
                                        </p:cTn>
                                        <p:tgtEl>
                                          <p:spTgt spid="9"/>
                                        </p:tgtEl>
                                      </p:cBhvr>
                                    </p:animEffect>
                                    <p:anim calcmode="lin" valueType="num">
                                      <p:cBhvr>
                                        <p:cTn id="24" dur="1367"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9"/>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9"/>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9"/>
                                        </p:tgtEl>
                                        <p:attrNameLst>
                                          <p:attrName>ppt_y</p:attrName>
                                        </p:attrNameLst>
                                      </p:cBhvr>
                                      <p:tavLst>
                                        <p:tav tm="0" fmla="#ppt_y-sin(pi*$)/81">
                                          <p:val>
                                            <p:fltVal val="0"/>
                                          </p:val>
                                        </p:tav>
                                        <p:tav tm="100000">
                                          <p:val>
                                            <p:fltVal val="1"/>
                                          </p:val>
                                        </p:tav>
                                      </p:tavLst>
                                    </p:anim>
                                    <p:animScale>
                                      <p:cBhvr>
                                        <p:cTn id="29" dur="20">
                                          <p:stCondLst>
                                            <p:cond delay="487"/>
                                          </p:stCondLst>
                                        </p:cTn>
                                        <p:tgtEl>
                                          <p:spTgt spid="9"/>
                                        </p:tgtEl>
                                      </p:cBhvr>
                                      <p:to x="100000" y="60000"/>
                                    </p:animScale>
                                    <p:animScale>
                                      <p:cBhvr>
                                        <p:cTn id="30" dur="124" decel="50000">
                                          <p:stCondLst>
                                            <p:cond delay="507"/>
                                          </p:stCondLst>
                                        </p:cTn>
                                        <p:tgtEl>
                                          <p:spTgt spid="9"/>
                                        </p:tgtEl>
                                      </p:cBhvr>
                                      <p:to x="100000" y="100000"/>
                                    </p:animScale>
                                    <p:animScale>
                                      <p:cBhvr>
                                        <p:cTn id="31" dur="20">
                                          <p:stCondLst>
                                            <p:cond delay="984"/>
                                          </p:stCondLst>
                                        </p:cTn>
                                        <p:tgtEl>
                                          <p:spTgt spid="9"/>
                                        </p:tgtEl>
                                      </p:cBhvr>
                                      <p:to x="100000" y="80000"/>
                                    </p:animScale>
                                    <p:animScale>
                                      <p:cBhvr>
                                        <p:cTn id="32" dur="124" decel="50000">
                                          <p:stCondLst>
                                            <p:cond delay="1004"/>
                                          </p:stCondLst>
                                        </p:cTn>
                                        <p:tgtEl>
                                          <p:spTgt spid="9"/>
                                        </p:tgtEl>
                                      </p:cBhvr>
                                      <p:to x="100000" y="100000"/>
                                    </p:animScale>
                                    <p:animScale>
                                      <p:cBhvr>
                                        <p:cTn id="33" dur="20">
                                          <p:stCondLst>
                                            <p:cond delay="1231"/>
                                          </p:stCondLst>
                                        </p:cTn>
                                        <p:tgtEl>
                                          <p:spTgt spid="9"/>
                                        </p:tgtEl>
                                      </p:cBhvr>
                                      <p:to x="100000" y="90000"/>
                                    </p:animScale>
                                    <p:animScale>
                                      <p:cBhvr>
                                        <p:cTn id="34" dur="124" decel="50000">
                                          <p:stCondLst>
                                            <p:cond delay="1251"/>
                                          </p:stCondLst>
                                        </p:cTn>
                                        <p:tgtEl>
                                          <p:spTgt spid="9"/>
                                        </p:tgtEl>
                                      </p:cBhvr>
                                      <p:to x="100000" y="100000"/>
                                    </p:animScale>
                                    <p:animScale>
                                      <p:cBhvr>
                                        <p:cTn id="35" dur="20">
                                          <p:stCondLst>
                                            <p:cond delay="1356"/>
                                          </p:stCondLst>
                                        </p:cTn>
                                        <p:tgtEl>
                                          <p:spTgt spid="9"/>
                                        </p:tgtEl>
                                      </p:cBhvr>
                                      <p:to x="100000" y="95000"/>
                                    </p:animScale>
                                    <p:animScale>
                                      <p:cBhvr>
                                        <p:cTn id="36" dur="124" decel="50000">
                                          <p:stCondLst>
                                            <p:cond delay="1376"/>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theme/theme1.xml><?xml version="1.0" encoding="utf-8"?>
<a:theme xmlns:a="http://schemas.openxmlformats.org/drawingml/2006/main" name="6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17853</Words>
  <Application>WPS 演示</Application>
  <PresentationFormat>自定义</PresentationFormat>
  <Paragraphs>1542</Paragraphs>
  <Slides>101</Slides>
  <Notes>5</Notes>
  <HiddenSlides>13</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101</vt:i4>
      </vt:variant>
    </vt:vector>
  </HeadingPairs>
  <TitlesOfParts>
    <vt:vector size="124" baseType="lpstr">
      <vt:lpstr>Arial</vt:lpstr>
      <vt:lpstr>宋体</vt:lpstr>
      <vt:lpstr>Wingdings</vt:lpstr>
      <vt:lpstr>Times New Roman</vt:lpstr>
      <vt:lpstr>微软雅黑</vt:lpstr>
      <vt:lpstr>Times New Roman</vt:lpstr>
      <vt:lpstr>华文细黑</vt:lpstr>
      <vt:lpstr>Courier New</vt:lpstr>
      <vt:lpstr>Arial Black</vt:lpstr>
      <vt:lpstr>黑体</vt:lpstr>
      <vt:lpstr>Cambria Math</vt:lpstr>
      <vt:lpstr>楷体</vt:lpstr>
      <vt:lpstr>方正舒体</vt:lpstr>
      <vt:lpstr>楷体_GB2312</vt:lpstr>
      <vt:lpstr>仿宋</vt:lpstr>
      <vt:lpstr>仿宋_GB2312</vt:lpstr>
      <vt:lpstr>Broadway</vt:lpstr>
      <vt:lpstr>经典繁仿黑</vt:lpstr>
      <vt:lpstr>Arial</vt:lpstr>
      <vt:lpstr>新宋体</vt:lpstr>
      <vt:lpstr>Calibri</vt:lpstr>
      <vt:lpstr>Arial Unicode MS</vt:lpstr>
      <vt:lpstr>6_Office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ASUS</cp:lastModifiedBy>
  <cp:revision>927</cp:revision>
  <dcterms:created xsi:type="dcterms:W3CDTF">2014-11-27T01:03:00Z</dcterms:created>
  <dcterms:modified xsi:type="dcterms:W3CDTF">2016-11-23T07:37:36Z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2052-10.1.0.6065</vt:lpwstr>
  </property>
</Properties>
</file>