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7"/>
  </p:notesMasterIdLst>
  <p:handoutMasterIdLst>
    <p:handoutMasterId r:id="rId28"/>
  </p:handoutMasterIdLst>
  <p:sldIdLst>
    <p:sldId id="261" r:id="rId2"/>
    <p:sldId id="256" r:id="rId3"/>
    <p:sldId id="262" r:id="rId4"/>
    <p:sldId id="331" r:id="rId5"/>
    <p:sldId id="282" r:id="rId6"/>
    <p:sldId id="332" r:id="rId7"/>
    <p:sldId id="333" r:id="rId8"/>
    <p:sldId id="334" r:id="rId9"/>
    <p:sldId id="310" r:id="rId10"/>
    <p:sldId id="336" r:id="rId11"/>
    <p:sldId id="311" r:id="rId12"/>
    <p:sldId id="330" r:id="rId13"/>
    <p:sldId id="314" r:id="rId14"/>
    <p:sldId id="317" r:id="rId15"/>
    <p:sldId id="339" r:id="rId16"/>
    <p:sldId id="318" r:id="rId17"/>
    <p:sldId id="321" r:id="rId18"/>
    <p:sldId id="300" r:id="rId19"/>
    <p:sldId id="322" r:id="rId20"/>
    <p:sldId id="316" r:id="rId21"/>
    <p:sldId id="323" r:id="rId22"/>
    <p:sldId id="337" r:id="rId23"/>
    <p:sldId id="338" r:id="rId24"/>
    <p:sldId id="340" r:id="rId25"/>
    <p:sldId id="293" r:id="rId26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0" autoAdjust="0"/>
    <p:restoredTop sz="94660"/>
  </p:normalViewPr>
  <p:slideViewPr>
    <p:cSldViewPr>
      <p:cViewPr varScale="1">
        <p:scale>
          <a:sx n="78" d="100"/>
          <a:sy n="78" d="100"/>
        </p:scale>
        <p:origin x="-894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31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ECA95D-E8F0-42A5-9361-85C8CBF42F9D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2016/5/31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7.png"/><Relationship Id="rId4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3.bin"/><Relationship Id="rId4" Type="http://schemas.openxmlformats.org/officeDocument/2006/relationships/oleObject" Target="../embeddings/oleObject22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1312863"/>
            <a:ext cx="6481763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第九讲</a:t>
            </a:r>
            <a:endParaRPr lang="en-US" altLang="zh-CN" sz="44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 dirty="0">
              <a:latin typeface="Franklin Gothic Book"/>
            </a:endParaRPr>
          </a:p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抽样方法与概率</a:t>
            </a:r>
            <a:endParaRPr lang="zh-CN" altLang="en-US" sz="4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5536" y="1462013"/>
            <a:ext cx="4052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统计方法与随机事件的概率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520" y="77155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一、学习目标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1520" y="205898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二、重点难点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7504" y="2787774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用样本估计总体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——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直方图的认识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670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随机事件的概率及两种概率模型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813941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三、知识构架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95536" y="1275606"/>
          <a:ext cx="4824536" cy="3270831"/>
        </p:xfrm>
        <a:graphic>
          <a:graphicData uri="http://schemas.openxmlformats.org/presentationml/2006/ole">
            <p:oleObj spid="_x0000_s18437" name="Microsoft Equation 3.0" r:id="rId4" imgW="3085920" imgH="226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074" name="Object 2"/>
          <p:cNvGraphicFramePr>
            <a:graphicFrameLocks noChangeAspect="1"/>
          </p:cNvGraphicFramePr>
          <p:nvPr/>
        </p:nvGraphicFramePr>
        <p:xfrm>
          <a:off x="107504" y="843558"/>
          <a:ext cx="5616625" cy="3312368"/>
        </p:xfrm>
        <a:graphic>
          <a:graphicData uri="http://schemas.openxmlformats.org/presentationml/2006/ole">
            <p:oleObj spid="_x0000_s131074" name="Microsoft Equation 3.0" r:id="rId3" imgW="2768400" imgH="1752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62753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四、思想方法剖析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131590"/>
            <a:ext cx="676875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1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抽样方法：简单随机抽样（抽签法）、系统抽样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（总体数量较大时分段进行）、分层抽样（总体中的个体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有明显的差异）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2355726"/>
            <a:ext cx="68407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用样本估计总体：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对样本进行分析来研究总体的分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布情况，对样本进行分析常采取两种方式：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列频率分布表；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做频率分布直方图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茎叶图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771550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3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散点回归：变量间的相关关系、回归直线方程及求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法（最小二乘法）、列联表与独立性检验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668745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4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事件及分类：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必然事件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不可能事件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随机事件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7504" y="2171640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5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频率与概率：频率具有偶然性，概率具有必然性，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是事件的本质属性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437" y="3075806"/>
            <a:ext cx="65197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6、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事件的包含、并事件、交事件、相等事件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、互斥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事件、对立事件等，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4025" y="803488"/>
            <a:ext cx="26372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7、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事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件的概率计算，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2048" y="1347614"/>
            <a:ext cx="6228184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8、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古典概型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：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1）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使用条件：试验结果的有限性和所有结果的等可能性。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）解题步骤；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①求出总的基本事件数；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②求出事件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所包含的基本事件数，然后利用公式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32098" name="Object 2"/>
          <p:cNvGraphicFramePr>
            <a:graphicFrameLocks noChangeAspect="1"/>
          </p:cNvGraphicFramePr>
          <p:nvPr/>
        </p:nvGraphicFramePr>
        <p:xfrm>
          <a:off x="1530519" y="3291830"/>
          <a:ext cx="3545537" cy="720080"/>
        </p:xfrm>
        <a:graphic>
          <a:graphicData uri="http://schemas.openxmlformats.org/presentationml/2006/ole">
            <p:oleObj spid="_x0000_s132098" name="Microsoft Equation 3.0" r:id="rId3" imgW="1193760" imgH="266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555526"/>
            <a:ext cx="5862502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9、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）几何概率模型：如果每个事件发生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的概率只与构成该事件区域的长度（面积或体积）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成比例，则称这样的概率模型为几何概率模型；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 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512" y="3003798"/>
            <a:ext cx="64087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10、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几何概型的特点：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试验所有可能出现的结果（基本事件）有无限多个；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每个基本事件出现的可能性相等．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23528" y="1851670"/>
            <a:ext cx="6141859" cy="1152128"/>
            <a:chOff x="323528" y="1851670"/>
            <a:chExt cx="6141859" cy="1152128"/>
          </a:xfrm>
        </p:grpSpPr>
        <p:graphicFrame>
          <p:nvGraphicFramePr>
            <p:cNvPr id="133122" name="Object 2"/>
            <p:cNvGraphicFramePr>
              <a:graphicFrameLocks noChangeAspect="1"/>
            </p:cNvGraphicFramePr>
            <p:nvPr/>
          </p:nvGraphicFramePr>
          <p:xfrm>
            <a:off x="323528" y="2283718"/>
            <a:ext cx="6141859" cy="720080"/>
          </p:xfrm>
          <a:graphic>
            <a:graphicData uri="http://schemas.openxmlformats.org/presentationml/2006/ole">
              <p:oleObj spid="_x0000_s133122" name="Microsoft Equation 3.0" r:id="rId3" imgW="3682800" imgH="431640" progId="Equation.3">
                <p:embed/>
              </p:oleObj>
            </a:graphicData>
          </a:graphic>
        </p:graphicFrame>
        <p:sp>
          <p:nvSpPr>
            <p:cNvPr id="5" name="矩形 4"/>
            <p:cNvSpPr/>
            <p:nvPr/>
          </p:nvSpPr>
          <p:spPr>
            <a:xfrm>
              <a:off x="944465" y="1851670"/>
              <a:ext cx="341151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）几何概型的概率公式：</a:t>
              </a:r>
              <a:endParaRPr lang="zh-CN" altLang="en-US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36"/>
          <p:cNvSpPr>
            <a:spLocks noChangeArrowheads="1"/>
          </p:cNvSpPr>
          <p:nvPr/>
        </p:nvSpPr>
        <p:spPr bwMode="auto">
          <a:xfrm>
            <a:off x="-756592" y="3910285"/>
            <a:ext cx="79559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     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79512" y="1131590"/>
            <a:ext cx="64807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某单位有工程师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人，技术员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人，技工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人，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要从这些人中抽取一个容量为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的样本．如果采用系统抽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样法和分层抽样方法抽取，不用剔除个体；如果样本容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量增加一个，则在采用系统抽样时，需要在总体中先剔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个个体．求样本容量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79512" y="3450362"/>
            <a:ext cx="64087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无论哪一种抽样，必得保证从每个层面中抽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出的样本为正整数，而且每个个体被抽中的概率相等，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这是解决这个问题的根本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2008" y="555526"/>
            <a:ext cx="6012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总体容量为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6+12+18=36(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．当样本容量是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时，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5496" y="908001"/>
            <a:ext cx="6624736" cy="655637"/>
            <a:chOff x="35496" y="1124025"/>
            <a:chExt cx="6624736" cy="655637"/>
          </a:xfrm>
        </p:grpSpPr>
        <p:sp>
          <p:nvSpPr>
            <p:cNvPr id="6" name="矩形 5"/>
            <p:cNvSpPr/>
            <p:nvPr/>
          </p:nvSpPr>
          <p:spPr>
            <a:xfrm>
              <a:off x="35496" y="1235536"/>
              <a:ext cx="66247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由题，系统抽样的间隔为   ，分层抽样每份的比例   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6434" name="Object 2"/>
            <p:cNvGraphicFramePr>
              <a:graphicFrameLocks noChangeAspect="1"/>
            </p:cNvGraphicFramePr>
            <p:nvPr/>
          </p:nvGraphicFramePr>
          <p:xfrm>
            <a:off x="2915816" y="1131590"/>
            <a:ext cx="487363" cy="647700"/>
          </p:xfrm>
          <a:graphic>
            <a:graphicData uri="http://schemas.openxmlformats.org/presentationml/2006/ole">
              <p:oleObj spid="_x0000_s146434" name="Microsoft Equation 3.0" r:id="rId3" imgW="215640" imgH="393480" progId="Equation.3">
                <p:embed/>
              </p:oleObj>
            </a:graphicData>
          </a:graphic>
        </p:graphicFrame>
        <p:graphicFrame>
          <p:nvGraphicFramePr>
            <p:cNvPr id="146435" name="Object 3"/>
            <p:cNvGraphicFramePr>
              <a:graphicFrameLocks noChangeAspect="1"/>
            </p:cNvGraphicFramePr>
            <p:nvPr/>
          </p:nvGraphicFramePr>
          <p:xfrm>
            <a:off x="5868144" y="1124025"/>
            <a:ext cx="360363" cy="655637"/>
          </p:xfrm>
          <a:graphic>
            <a:graphicData uri="http://schemas.openxmlformats.org/presentationml/2006/ole">
              <p:oleObj spid="_x0000_s146435" name="Microsoft Equation 3.0" r:id="rId4" imgW="215640" imgH="393480" progId="Equation.3">
                <p:embed/>
              </p:oleObj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35496" y="1491630"/>
            <a:ext cx="6480720" cy="1293168"/>
            <a:chOff x="35496" y="1707654"/>
            <a:chExt cx="6480720" cy="1293168"/>
          </a:xfrm>
        </p:grpSpPr>
        <p:sp>
          <p:nvSpPr>
            <p:cNvPr id="9" name="矩形 8"/>
            <p:cNvSpPr/>
            <p:nvPr/>
          </p:nvSpPr>
          <p:spPr>
            <a:xfrm>
              <a:off x="35496" y="1853411"/>
              <a:ext cx="64807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抽取工程师             抽取技术员           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抽取技工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6436" name="Object 4"/>
            <p:cNvGraphicFramePr>
              <a:graphicFrameLocks noChangeAspect="1"/>
            </p:cNvGraphicFramePr>
            <p:nvPr/>
          </p:nvGraphicFramePr>
          <p:xfrm>
            <a:off x="1403648" y="1707654"/>
            <a:ext cx="1609069" cy="648271"/>
          </p:xfrm>
          <a:graphic>
            <a:graphicData uri="http://schemas.openxmlformats.org/presentationml/2006/ole">
              <p:oleObj spid="_x0000_s146436" name="Microsoft Equation 3.0" r:id="rId5" imgW="977760" imgH="393480" progId="Equation.3">
                <p:embed/>
              </p:oleObj>
            </a:graphicData>
          </a:graphic>
        </p:graphicFrame>
        <p:graphicFrame>
          <p:nvGraphicFramePr>
            <p:cNvPr id="146437" name="Object 5"/>
            <p:cNvGraphicFramePr>
              <a:graphicFrameLocks noChangeAspect="1"/>
            </p:cNvGraphicFramePr>
            <p:nvPr/>
          </p:nvGraphicFramePr>
          <p:xfrm>
            <a:off x="4381886" y="1739205"/>
            <a:ext cx="1630274" cy="616521"/>
          </p:xfrm>
          <a:graphic>
            <a:graphicData uri="http://schemas.openxmlformats.org/presentationml/2006/ole">
              <p:oleObj spid="_x0000_s146437" name="Microsoft Equation 3.0" r:id="rId6" imgW="1041120" imgH="393480" progId="Equation.3">
                <p:embed/>
              </p:oleObj>
            </a:graphicData>
          </a:graphic>
        </p:graphicFrame>
        <p:graphicFrame>
          <p:nvGraphicFramePr>
            <p:cNvPr id="146438" name="Object 6"/>
            <p:cNvGraphicFramePr>
              <a:graphicFrameLocks noChangeAspect="1"/>
            </p:cNvGraphicFramePr>
            <p:nvPr/>
          </p:nvGraphicFramePr>
          <p:xfrm>
            <a:off x="1188492" y="2355726"/>
            <a:ext cx="1701194" cy="645096"/>
          </p:xfrm>
          <a:graphic>
            <a:graphicData uri="http://schemas.openxmlformats.org/presentationml/2006/ole">
              <p:oleObj spid="_x0000_s146438" name="Microsoft Equation 3.0" r:id="rId7" imgW="1041120" imgH="393480" progId="Equation.3">
                <p:embed/>
              </p:oleObj>
            </a:graphicData>
          </a:graphic>
        </p:graphicFrame>
      </p:grpSp>
      <p:sp>
        <p:nvSpPr>
          <p:cNvPr id="13" name="矩形 12"/>
          <p:cNvSpPr/>
          <p:nvPr/>
        </p:nvSpPr>
        <p:spPr>
          <a:xfrm>
            <a:off x="2915816" y="2243648"/>
            <a:ext cx="3240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应是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的倍数，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36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的约数，</a:t>
            </a:r>
            <a:endParaRPr lang="zh-CN" altLang="en-US" sz="2000" dirty="0"/>
          </a:p>
        </p:txBody>
      </p:sp>
      <p:sp>
        <p:nvSpPr>
          <p:cNvPr id="14" name="矩形 13"/>
          <p:cNvSpPr/>
          <p:nvPr/>
        </p:nvSpPr>
        <p:spPr>
          <a:xfrm>
            <a:off x="22993" y="2787774"/>
            <a:ext cx="62051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当样本容量为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(n+1)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时，总体中要剔除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个个体，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3550" y="3724151"/>
            <a:ext cx="3288080" cy="647700"/>
            <a:chOff x="43550" y="3940175"/>
            <a:chExt cx="3288080" cy="647700"/>
          </a:xfrm>
        </p:grpSpPr>
        <p:sp>
          <p:nvSpPr>
            <p:cNvPr id="16" name="矩形 15"/>
            <p:cNvSpPr/>
            <p:nvPr/>
          </p:nvSpPr>
          <p:spPr>
            <a:xfrm>
              <a:off x="43550" y="4083918"/>
              <a:ext cx="328808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   因为     必须是整数，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6440" name="Object 8"/>
            <p:cNvGraphicFramePr>
              <a:graphicFrameLocks noChangeAspect="1"/>
            </p:cNvGraphicFramePr>
            <p:nvPr/>
          </p:nvGraphicFramePr>
          <p:xfrm>
            <a:off x="1076747" y="3940175"/>
            <a:ext cx="542925" cy="647700"/>
          </p:xfrm>
          <a:graphic>
            <a:graphicData uri="http://schemas.openxmlformats.org/presentationml/2006/ole">
              <p:oleObj spid="_x0000_s146440" name="Microsoft Equation 3.0" r:id="rId8" imgW="330120" imgH="393480" progId="Equation.3">
                <p:embed/>
              </p:oleObj>
            </a:graphicData>
          </a:graphic>
        </p:graphicFrame>
      </p:grpSp>
      <p:sp>
        <p:nvSpPr>
          <p:cNvPr id="18" name="矩形 17"/>
          <p:cNvSpPr/>
          <p:nvPr/>
        </p:nvSpPr>
        <p:spPr>
          <a:xfrm>
            <a:off x="3043664" y="3867894"/>
            <a:ext cx="25122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∴n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只能取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n=6.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5496" y="3147814"/>
            <a:ext cx="3312368" cy="647700"/>
            <a:chOff x="35496" y="3363838"/>
            <a:chExt cx="3312368" cy="647700"/>
          </a:xfrm>
        </p:grpSpPr>
        <p:graphicFrame>
          <p:nvGraphicFramePr>
            <p:cNvPr id="146439" name="Object 7"/>
            <p:cNvGraphicFramePr>
              <a:graphicFrameLocks noChangeAspect="1"/>
            </p:cNvGraphicFramePr>
            <p:nvPr/>
          </p:nvGraphicFramePr>
          <p:xfrm>
            <a:off x="2720802" y="3363838"/>
            <a:ext cx="627062" cy="647700"/>
          </p:xfrm>
          <a:graphic>
            <a:graphicData uri="http://schemas.openxmlformats.org/presentationml/2006/ole">
              <p:oleObj spid="_x0000_s146439" name="Microsoft Equation 3.0" r:id="rId9" imgW="380880" imgH="393480" progId="Equation.3">
                <p:embed/>
              </p:oleObj>
            </a:graphicData>
          </a:graphic>
        </p:graphicFrame>
        <p:sp>
          <p:nvSpPr>
            <p:cNvPr id="24" name="矩形 23"/>
            <p:cNvSpPr/>
            <p:nvPr/>
          </p:nvSpPr>
          <p:spPr>
            <a:xfrm>
              <a:off x="35496" y="3539792"/>
              <a:ext cx="289534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所以系统抽样的间隔为 </a:t>
              </a:r>
              <a:endParaRPr lang="zh-CN" altLang="en-US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5496" y="482352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分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析某次考试成绩，用简单随机抽样从某班中抽取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25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名学生的成绩（百分制）作为样本，得到频率分布表如下： 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23528" y="1385357"/>
          <a:ext cx="6408713" cy="822960"/>
        </p:xfrm>
        <a:graphic>
          <a:graphicData uri="http://schemas.openxmlformats.org/drawingml/2006/table">
            <a:tbl>
              <a:tblPr/>
              <a:tblGrid>
                <a:gridCol w="908756"/>
                <a:gridCol w="1098453"/>
                <a:gridCol w="1099735"/>
                <a:gridCol w="1101017"/>
                <a:gridCol w="1099735"/>
                <a:gridCol w="1101017"/>
              </a:tblGrid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Calibri"/>
                          <a:ea typeface="宋体"/>
                          <a:cs typeface="Times New Roman"/>
                        </a:rPr>
                        <a:t>分数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[50,60</a:t>
                      </a:r>
                      <a:r>
                        <a:rPr lang="zh-CN" sz="1800" b="1" kern="100"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[60,70</a:t>
                      </a:r>
                      <a:r>
                        <a:rPr lang="zh-CN" sz="1800" b="1" kern="100"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[70,80</a:t>
                      </a:r>
                      <a:r>
                        <a:rPr lang="zh-CN" sz="1800" b="1" kern="100"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[80,90</a:t>
                      </a:r>
                      <a:r>
                        <a:rPr lang="zh-CN" sz="1800" b="1" kern="100"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[90,100]</a:t>
                      </a:r>
                      <a:endParaRPr lang="zh-CN" sz="1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 dirty="0">
                          <a:latin typeface="Calibri"/>
                          <a:ea typeface="宋体"/>
                          <a:cs typeface="Times New Roman"/>
                        </a:rPr>
                        <a:t>频数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2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3</a:t>
                      </a:r>
                      <a:endParaRPr lang="zh-CN" sz="1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9</a:t>
                      </a:r>
                      <a:endParaRPr lang="zh-CN" sz="1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>
                          <a:latin typeface="宋体"/>
                          <a:ea typeface="宋体"/>
                          <a:cs typeface="Times New Roman"/>
                        </a:rPr>
                        <a:t>1</a:t>
                      </a:r>
                      <a:endParaRPr lang="zh-CN" sz="1800" b="1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800" b="1" kern="100">
                          <a:latin typeface="Calibri"/>
                          <a:ea typeface="宋体"/>
                          <a:cs typeface="Times New Roman"/>
                        </a:rPr>
                        <a:t>频率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0.08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0.12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0.36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latin typeface="宋体"/>
                          <a:ea typeface="宋体"/>
                          <a:cs typeface="Times New Roman"/>
                        </a:rPr>
                        <a:t>0.04</a:t>
                      </a:r>
                      <a:endParaRPr lang="zh-CN" sz="1800" b="1" kern="100" dirty="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35496" y="3540953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从成绩在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[50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）的学生中任选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人，求至少有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人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[60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）中的概率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96" y="2244809"/>
            <a:ext cx="6804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求样本频率分布表中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的值，并根据上述频率分布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 marL="457200" indent="-457200"/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pPr marL="457200" indent="-457200"/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表，作出样本频率分布直方图；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496" y="3075806"/>
            <a:ext cx="6876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计算这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25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名学生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成绩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的平均数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方差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、中位数及众数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00268" y="699542"/>
            <a:ext cx="6527749" cy="913458"/>
            <a:chOff x="100268" y="699542"/>
            <a:chExt cx="6527749" cy="913458"/>
          </a:xfrm>
        </p:grpSpPr>
        <p:sp>
          <p:nvSpPr>
            <p:cNvPr id="129032" name="Rectangle 8"/>
            <p:cNvSpPr>
              <a:spLocks noChangeArrowheads="1"/>
            </p:cNvSpPr>
            <p:nvPr/>
          </p:nvSpPr>
          <p:spPr bwMode="auto">
            <a:xfrm>
              <a:off x="100268" y="782003"/>
              <a:ext cx="6527749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20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:(1)</a:t>
              </a:r>
              <a:r>
                <a:rPr kumimoji="0" lang="zh-CN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由频数总数求出</a:t>
              </a:r>
              <a:r>
                <a:rPr kumimoji="0" lang="en-US" altLang="zh-CN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kumimoji="0" lang="zh-CN" altLang="en-US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的值，                   </a:t>
              </a:r>
              <a:r>
                <a:rPr kumimoji="0" lang="en-US" altLang="zh-CN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,</a:t>
              </a:r>
            </a:p>
            <a:p>
              <a:pPr lvl="0"/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/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求出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b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的值，再画出频率分布直方图；</a:t>
              </a:r>
              <a:endPara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129034" name="Object 10"/>
            <p:cNvGraphicFramePr>
              <a:graphicFrameLocks noChangeAspect="1"/>
            </p:cNvGraphicFramePr>
            <p:nvPr/>
          </p:nvGraphicFramePr>
          <p:xfrm>
            <a:off x="3779912" y="699542"/>
            <a:ext cx="2376264" cy="648072"/>
          </p:xfrm>
          <a:graphic>
            <a:graphicData uri="http://schemas.openxmlformats.org/presentationml/2006/ole">
              <p:oleObj spid="_x0000_s129034" name="Microsoft Equation 3.0" r:id="rId3" imgW="1536480" imgH="419040" progId="Equation.3">
                <p:embed/>
              </p:oleObj>
            </a:graphicData>
          </a:graphic>
        </p:graphicFrame>
      </p:grpSp>
      <p:sp>
        <p:nvSpPr>
          <p:cNvPr id="15" name="矩形 14"/>
          <p:cNvSpPr/>
          <p:nvPr/>
        </p:nvSpPr>
        <p:spPr>
          <a:xfrm>
            <a:off x="35496" y="1635646"/>
            <a:ext cx="612068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由相应公式求得平均数（中间值与相应频率之积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的和）与方差，中位数即为直方图面积平分处，众数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即为频率最高处的中间值；</a:t>
            </a:r>
            <a:endParaRPr lang="zh-CN" altLang="en-US" sz="2000" dirty="0"/>
          </a:p>
        </p:txBody>
      </p:sp>
      <p:sp>
        <p:nvSpPr>
          <p:cNvPr id="16" name="矩形 15"/>
          <p:cNvSpPr/>
          <p:nvPr/>
        </p:nvSpPr>
        <p:spPr>
          <a:xfrm>
            <a:off x="53752" y="2931790"/>
            <a:ext cx="603041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(3)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求出成绩在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[50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60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）和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[60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70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）的学生数，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用列举法求出成绩在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[50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70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）的学生任选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人的方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法有多少种以及至少有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人的成绩在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[60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70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）中的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eaLnBrk="0" hangingPunct="0"/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方法数，计算概率即可．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5496" y="843558"/>
            <a:ext cx="6768752" cy="1512168"/>
            <a:chOff x="35496" y="843558"/>
            <a:chExt cx="6768752" cy="1512168"/>
          </a:xfrm>
        </p:grpSpPr>
        <p:sp>
          <p:nvSpPr>
            <p:cNvPr id="9" name="矩形 8"/>
            <p:cNvSpPr/>
            <p:nvPr/>
          </p:nvSpPr>
          <p:spPr>
            <a:xfrm>
              <a:off x="35496" y="843558"/>
              <a:ext cx="6768752" cy="13542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解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  <a:sym typeface="Wingdings" pitchFamily="2" charset="2"/>
                </a:rPr>
                <a:t>:(1)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由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2+3+9+a+1=25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a=10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；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endParaRPr lang="en-US" altLang="zh-CN" sz="1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由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∴b=0.4,</a:t>
              </a:r>
            </a:p>
          </p:txBody>
        </p:sp>
        <p:graphicFrame>
          <p:nvGraphicFramePr>
            <p:cNvPr id="104463" name="Object 15"/>
            <p:cNvGraphicFramePr>
              <a:graphicFrameLocks noChangeAspect="1"/>
            </p:cNvGraphicFramePr>
            <p:nvPr/>
          </p:nvGraphicFramePr>
          <p:xfrm>
            <a:off x="472190" y="1635646"/>
            <a:ext cx="1003466" cy="720080"/>
          </p:xfrm>
          <a:graphic>
            <a:graphicData uri="http://schemas.openxmlformats.org/presentationml/2006/ole">
              <p:oleObj spid="_x0000_s104463" name="Microsoft Equation 3.0" r:id="rId3" imgW="609480" imgH="393480" progId="Equation.3">
                <p:embed/>
              </p:oleObj>
            </a:graphicData>
          </a:graphic>
        </p:graphicFrame>
      </p:grpSp>
      <p:sp>
        <p:nvSpPr>
          <p:cNvPr id="104507" name="Rectangle 5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04525" name="Rectangle 7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35496" y="2964889"/>
            <a:ext cx="7776864" cy="830997"/>
            <a:chOff x="35496" y="3971840"/>
            <a:chExt cx="7776864" cy="830997"/>
          </a:xfrm>
        </p:grpSpPr>
        <p:sp>
          <p:nvSpPr>
            <p:cNvPr id="57" name="矩形 56"/>
            <p:cNvSpPr/>
            <p:nvPr/>
          </p:nvSpPr>
          <p:spPr>
            <a:xfrm>
              <a:off x="35496" y="3971840"/>
              <a:ext cx="777686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(2)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平均数为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:</a:t>
              </a: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55×0.08+65×0.12+75×0.36+85×0.4+95×0.04=77;</a:t>
              </a:r>
              <a:endParaRPr lang="zh-CN" altLang="en-US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04526" name="Object 78"/>
            <p:cNvGraphicFramePr>
              <a:graphicFrameLocks noChangeAspect="1"/>
            </p:cNvGraphicFramePr>
            <p:nvPr/>
          </p:nvGraphicFramePr>
          <p:xfrm>
            <a:off x="179512" y="4371950"/>
            <a:ext cx="432048" cy="386569"/>
          </p:xfrm>
          <a:graphic>
            <a:graphicData uri="http://schemas.openxmlformats.org/presentationml/2006/ole">
              <p:oleObj spid="_x0000_s104526" name="Microsoft Equation 3.0" r:id="rId4" imgW="241200" imgH="215640" progId="Equation.3">
                <p:embed/>
              </p:oleObj>
            </a:graphicData>
          </a:graphic>
        </p:graphicFrame>
      </p:grpSp>
      <p:sp>
        <p:nvSpPr>
          <p:cNvPr id="61" name="矩形 60"/>
          <p:cNvSpPr/>
          <p:nvPr/>
        </p:nvSpPr>
        <p:spPr>
          <a:xfrm>
            <a:off x="35496" y="2355726"/>
            <a:ext cx="2765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频率分布直方图如右：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4528" name="Picture 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771550"/>
            <a:ext cx="41243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07654"/>
            <a:ext cx="41243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直接连接符 7"/>
          <p:cNvCxnSpPr/>
          <p:nvPr/>
        </p:nvCxnSpPr>
        <p:spPr>
          <a:xfrm>
            <a:off x="5383957" y="2369269"/>
            <a:ext cx="0" cy="1944216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5134410" y="400261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x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34031" y="1779662"/>
            <a:ext cx="41059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中位数：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设成绩比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70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超过的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部分为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作出此虚线，虚线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左右两边的面积各为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0.5,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0.08+0.12+0.036x=0.5,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x≈8.33,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∴中位数为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78.33,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41320" name="Object 8"/>
          <p:cNvGraphicFramePr>
            <a:graphicFrameLocks noChangeAspect="1"/>
          </p:cNvGraphicFramePr>
          <p:nvPr/>
        </p:nvGraphicFramePr>
        <p:xfrm>
          <a:off x="186159" y="867866"/>
          <a:ext cx="6042025" cy="839788"/>
        </p:xfrm>
        <a:graphic>
          <a:graphicData uri="http://schemas.openxmlformats.org/presentationml/2006/ole">
            <p:oleObj spid="_x0000_s141320" name="Microsoft Equation 3.0" r:id="rId4" imgW="3504960" imgH="482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496" y="1596873"/>
            <a:ext cx="6480720" cy="2991101"/>
            <a:chOff x="35496" y="2499742"/>
            <a:chExt cx="6480720" cy="2991101"/>
          </a:xfrm>
        </p:grpSpPr>
        <p:sp>
          <p:nvSpPr>
            <p:cNvPr id="5" name="矩形 4"/>
            <p:cNvSpPr/>
            <p:nvPr/>
          </p:nvSpPr>
          <p:spPr>
            <a:xfrm>
              <a:off x="35496" y="2499742"/>
              <a:ext cx="6480720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从成绩在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[50,70)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的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5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名学生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任选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人的方法有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10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列举略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),</a:t>
              </a: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其中至少有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人的成绩在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[60,70)</a:t>
              </a: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中方法有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9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列举略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),</a:t>
              </a: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所以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所求概率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6" name="Object 6"/>
            <p:cNvGraphicFramePr>
              <a:graphicFrameLocks noChangeAspect="1"/>
            </p:cNvGraphicFramePr>
            <p:nvPr/>
          </p:nvGraphicFramePr>
          <p:xfrm>
            <a:off x="1763688" y="4803998"/>
            <a:ext cx="864096" cy="686845"/>
          </p:xfrm>
          <a:graphic>
            <a:graphicData uri="http://schemas.openxmlformats.org/presentationml/2006/ole">
              <p:oleObj spid="_x0000_s154626" name="Microsoft Equation 3.0" r:id="rId3" imgW="495000" imgH="393480" progId="Equation.3">
                <p:embed/>
              </p:oleObj>
            </a:graphicData>
          </a:graphic>
        </p:graphicFrame>
      </p:grpSp>
      <p:pic>
        <p:nvPicPr>
          <p:cNvPr id="7" name="Picture 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32051" y="1131590"/>
            <a:ext cx="41243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72008" y="699542"/>
            <a:ext cx="6516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成绩在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[50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60)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的学生共有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记为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a,b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[60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70)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共有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记为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c,d,e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83" name="Rectangle 15"/>
          <p:cNvSpPr>
            <a:spLocks noChangeArrowheads="1"/>
          </p:cNvSpPr>
          <p:nvPr/>
        </p:nvSpPr>
        <p:spPr bwMode="auto">
          <a:xfrm>
            <a:off x="35496" y="339502"/>
            <a:ext cx="655272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★★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探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究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 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甲、乙两名学同参加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100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米达标训练，在相同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条件下两人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10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次训练的成绩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单位：秒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如下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 </a:t>
            </a:r>
          </a:p>
        </p:txBody>
      </p:sp>
      <p:sp>
        <p:nvSpPr>
          <p:cNvPr id="109585" name="Rectangle 17"/>
          <p:cNvSpPr>
            <a:spLocks noChangeArrowheads="1"/>
          </p:cNvSpPr>
          <p:nvPr/>
        </p:nvSpPr>
        <p:spPr bwMode="auto">
          <a:xfrm>
            <a:off x="93884" y="2165251"/>
            <a:ext cx="663835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请作出样本数据的茎叶图；如果从甲、乙两名同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学中选一名参加学校的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100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米比赛，从成绩的稳定性方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面考虑，选派谁参加比赛更好，并说明理由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不用计算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．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从甲、乙两人的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10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次训练成绩中各随机抽取一次，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求抽取的成绩中至少有一个比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12.8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秒差的概率．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经过对甲、乙两位同学的多次成绩的统计，甲、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乙的成绩都均匀分布在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[11.5,14.5]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之间，现甲、乙比</a:t>
            </a: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赛一次，求甲、乙成绩之差的绝对值小于</a:t>
            </a:r>
            <a:r>
              <a:rPr kumimoji="0" lang="en-US" altLang="zh-CN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0.8</a:t>
            </a:r>
            <a:r>
              <a:rPr kumimoji="0" lang="zh-CN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秒的概率．</a:t>
            </a: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07504" y="1059582"/>
          <a:ext cx="752433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30"/>
                <a:gridCol w="684030"/>
                <a:gridCol w="684030"/>
                <a:gridCol w="684030"/>
                <a:gridCol w="684030"/>
                <a:gridCol w="684030"/>
                <a:gridCol w="684030"/>
                <a:gridCol w="684030"/>
                <a:gridCol w="684030"/>
                <a:gridCol w="684030"/>
                <a:gridCol w="68403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甲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11.6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12.2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13.2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13.9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14.0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11.5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13.1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14.5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11.7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14.3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乙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12.3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13.3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14.3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11.7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12.0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12.8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13.2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13.8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14.1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12.5</a:t>
                      </a:r>
                      <a:endParaRPr lang="zh-CN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alpha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3" grpId="0"/>
      <p:bldP spid="1095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79512" y="3108905"/>
            <a:ext cx="6678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由题意列出甲、乙成绩的约束条件，作出事件区域，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利用几何概型（面积比）求概率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4016" y="843558"/>
            <a:ext cx="6660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由表格数据列出茎叶图，可知乙的成绩较为集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中，差异程度较小；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9512" y="1725365"/>
            <a:ext cx="667848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甲、乙两人至少有一个比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秒差对立事件为甲、乙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两人均不比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秒差，可用对立事件发生的概率解得两人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至少有一个比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秒差的事件概率；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5496" y="699542"/>
            <a:ext cx="3539752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           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从图中可以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看出，乙的成绩较为集中，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差异程度较小，应选派乙同学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代表班级参加比赛较好．</a:t>
            </a:r>
            <a:endParaRPr lang="zh-CN" altLang="en-US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2008" y="2427734"/>
            <a:ext cx="66602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设事件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为：甲的成绩低于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，事件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为：乙的成绩低于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，则甲、乙两人成绩至少有一个低于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12.8</a:t>
            </a:r>
            <a:r>
              <a:rPr lang="zh-CN" altLang="zh-CN" b="1" dirty="0" smtClean="0">
                <a:latin typeface="楷体" pitchFamily="49" charset="-122"/>
                <a:ea typeface="楷体" pitchFamily="49" charset="-122"/>
              </a:rPr>
              <a:t>秒的概率为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:</a:t>
            </a:r>
            <a:endParaRPr lang="zh-CN" altLang="zh-CN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85013" name="Object 21"/>
          <p:cNvGraphicFramePr>
            <a:graphicFrameLocks noChangeAspect="1"/>
          </p:cNvGraphicFramePr>
          <p:nvPr/>
        </p:nvGraphicFramePr>
        <p:xfrm>
          <a:off x="395534" y="3219822"/>
          <a:ext cx="3693313" cy="720080"/>
        </p:xfrm>
        <a:graphic>
          <a:graphicData uri="http://schemas.openxmlformats.org/presentationml/2006/ole">
            <p:oleObj spid="_x0000_s85013" name="Microsoft Equation 3.0" r:id="rId3" imgW="2019240" imgH="393480" progId="Equation.3">
              <p:embed/>
            </p:oleObj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563888" y="699544"/>
          <a:ext cx="3672408" cy="1728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051"/>
                <a:gridCol w="459051"/>
                <a:gridCol w="459051"/>
                <a:gridCol w="459051"/>
                <a:gridCol w="459051"/>
                <a:gridCol w="459051"/>
                <a:gridCol w="459051"/>
                <a:gridCol w="459051"/>
              </a:tblGrid>
              <a:tr h="345638"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b="1" dirty="0" smtClean="0">
                          <a:solidFill>
                            <a:schemeClr val="tx1"/>
                          </a:solidFill>
                        </a:rPr>
                        <a:t>甲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b="1" dirty="0" smtClean="0">
                          <a:solidFill>
                            <a:schemeClr val="tx1"/>
                          </a:solidFill>
                        </a:rPr>
                        <a:t>乙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endParaRPr lang="zh-CN" altLang="en-US" sz="1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8" name="直接连接符 7"/>
          <p:cNvCxnSpPr/>
          <p:nvPr/>
        </p:nvCxnSpPr>
        <p:spPr>
          <a:xfrm>
            <a:off x="5436096" y="699542"/>
            <a:ext cx="0" cy="165618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932040" y="699542"/>
            <a:ext cx="0" cy="165618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45047" y="699542"/>
            <a:ext cx="21226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解：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茎叶图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07504" y="2571750"/>
            <a:ext cx="4968552" cy="1152128"/>
            <a:chOff x="35496" y="2067694"/>
            <a:chExt cx="4968552" cy="1152128"/>
          </a:xfrm>
        </p:grpSpPr>
        <p:sp>
          <p:nvSpPr>
            <p:cNvPr id="16" name="矩形 15"/>
            <p:cNvSpPr/>
            <p:nvPr/>
          </p:nvSpPr>
          <p:spPr>
            <a:xfrm>
              <a:off x="35496" y="2067694"/>
              <a:ext cx="496855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所以，甲，乙成绩之差的绝对值小于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x-none" altLang="zh-CN" sz="2000" b="1" dirty="0" smtClean="0">
                  <a:latin typeface="楷体" pitchFamily="49" charset="-122"/>
                  <a:ea typeface="楷体" pitchFamily="49" charset="-122"/>
                </a:rPr>
                <a:t>0.8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秒的概率为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18791" name="Object 7"/>
            <p:cNvGraphicFramePr>
              <a:graphicFrameLocks noChangeAspect="1"/>
            </p:cNvGraphicFramePr>
            <p:nvPr/>
          </p:nvGraphicFramePr>
          <p:xfrm>
            <a:off x="1796208" y="2571750"/>
            <a:ext cx="1839688" cy="648072"/>
          </p:xfrm>
          <a:graphic>
            <a:graphicData uri="http://schemas.openxmlformats.org/presentationml/2006/ole">
              <p:oleObj spid="_x0000_s118791" name="Microsoft Equation 3.0" r:id="rId3" imgW="1117440" imgH="393480" progId="Equation.3">
                <p:embed/>
              </p:oleObj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107504" y="1063064"/>
            <a:ext cx="8496944" cy="932622"/>
            <a:chOff x="107504" y="1063064"/>
            <a:chExt cx="8496944" cy="932622"/>
          </a:xfrm>
        </p:grpSpPr>
        <p:sp>
          <p:nvSpPr>
            <p:cNvPr id="12" name="矩形 11"/>
            <p:cNvSpPr/>
            <p:nvPr/>
          </p:nvSpPr>
          <p:spPr>
            <a:xfrm>
              <a:off x="107504" y="1063064"/>
              <a:ext cx="8496944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altLang="zh-CN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得－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0.8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＋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x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y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0.8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＋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x.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    ，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如图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18793" name="Object 9"/>
            <p:cNvGraphicFramePr>
              <a:graphicFrameLocks noChangeAspect="1"/>
            </p:cNvGraphicFramePr>
            <p:nvPr/>
          </p:nvGraphicFramePr>
          <p:xfrm>
            <a:off x="3275855" y="1131590"/>
            <a:ext cx="1656183" cy="864096"/>
          </p:xfrm>
          <a:graphic>
            <a:graphicData uri="http://schemas.openxmlformats.org/presentationml/2006/ole">
              <p:oleObj spid="_x0000_s118793" name="Microsoft Equation 3.0" r:id="rId4" imgW="876240" imgH="457200" progId="Equation.3">
                <p:embed/>
              </p:oleObj>
            </a:graphicData>
          </a:graphic>
        </p:graphicFrame>
      </p:grpSp>
      <p:sp>
        <p:nvSpPr>
          <p:cNvPr id="9" name="矩形 8"/>
          <p:cNvSpPr/>
          <p:nvPr/>
        </p:nvSpPr>
        <p:spPr>
          <a:xfrm>
            <a:off x="35496" y="699542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设甲同学的成绩为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，乙同学的成绩为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|x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y|&lt;0.8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</a:t>
            </a:r>
            <a:endParaRPr lang="zh-CN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504" y="1995686"/>
            <a:ext cx="49696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阴影部分面积为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:3×3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2.2×2.2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4.16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851670"/>
            <a:ext cx="17145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7504" y="828457"/>
            <a:ext cx="676875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已知关于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x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的一元二次函数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f(x)= ax</a:t>
            </a:r>
            <a:r>
              <a:rPr lang="en-US" altLang="zh-CN" sz="2000" b="1" baseline="4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-4bx+1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．</a:t>
            </a:r>
          </a:p>
          <a:p>
            <a:endParaRPr lang="en-US" altLang="zh-CN" sz="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设集合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P={1,2,3}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Q={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1,1,2,3,4},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分别从集合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P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Q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中随机取一个数作为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，求函数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y=f(x)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在区间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[1,+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上是增函数的概率；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107504" y="2552586"/>
            <a:ext cx="6696744" cy="1675348"/>
            <a:chOff x="107504" y="2067694"/>
            <a:chExt cx="6696744" cy="1675348"/>
          </a:xfrm>
        </p:grpSpPr>
        <p:graphicFrame>
          <p:nvGraphicFramePr>
            <p:cNvPr id="115719" name="Object 7"/>
            <p:cNvGraphicFramePr>
              <a:graphicFrameLocks noChangeAspect="1"/>
            </p:cNvGraphicFramePr>
            <p:nvPr/>
          </p:nvGraphicFramePr>
          <p:xfrm>
            <a:off x="2805232" y="2067694"/>
            <a:ext cx="1550744" cy="1296144"/>
          </p:xfrm>
          <a:graphic>
            <a:graphicData uri="http://schemas.openxmlformats.org/presentationml/2006/ole">
              <p:oleObj spid="_x0000_s115719" name="Microsoft Equation 3.0" r:id="rId3" imgW="850680" imgH="711000" progId="Equation.3">
                <p:embed/>
              </p:oleObj>
            </a:graphicData>
          </a:graphic>
        </p:graphicFrame>
        <p:sp>
          <p:nvSpPr>
            <p:cNvPr id="12" name="矩形 11"/>
            <p:cNvSpPr/>
            <p:nvPr/>
          </p:nvSpPr>
          <p:spPr>
            <a:xfrm>
              <a:off x="107504" y="2511936"/>
              <a:ext cx="6696744" cy="12311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）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设点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a,b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是区域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  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内的随机点，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10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求函数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y=f(x)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在区间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[1,+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上是增函数的概率．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07504" y="809293"/>
            <a:ext cx="63367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因为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y=f(x)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在区间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[1,+∞)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上是增函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数，只需函数对称轴不大于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即可，然后写出所有的基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本事件，找出满足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的基本事件，分别计算其个数，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再利用古典概型的概率公式可得函数递增的概率；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</a:t>
            </a:r>
          </a:p>
          <a:p>
            <a:endParaRPr lang="en-US" altLang="zh-CN" sz="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7504" y="2485221"/>
            <a:ext cx="633670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(2)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(a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是区域内的随机点，由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知满足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时，函数在区间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[1,+∞)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上是增函数，所以满足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条件的点应在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所给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区域内，因此这是几何概型问题，分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别求这两个区域的面积，通过面积比可得所求概率．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07504" y="667613"/>
            <a:ext cx="6336704" cy="680001"/>
            <a:chOff x="107504" y="667613"/>
            <a:chExt cx="6336704" cy="680001"/>
          </a:xfrm>
        </p:grpSpPr>
        <p:sp>
          <p:nvSpPr>
            <p:cNvPr id="4" name="矩形 3"/>
            <p:cNvSpPr/>
            <p:nvPr/>
          </p:nvSpPr>
          <p:spPr>
            <a:xfrm>
              <a:off x="107504" y="771550"/>
              <a:ext cx="597666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解：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）∵函数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f(X)=ax</a:t>
              </a:r>
              <a:r>
                <a:rPr lang="en-US" altLang="zh-CN" sz="2000" b="1" baseline="38000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-4bx+1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图象的对称轴为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7458" name="Object 2"/>
            <p:cNvGraphicFramePr>
              <a:graphicFrameLocks noChangeAspect="1"/>
            </p:cNvGraphicFramePr>
            <p:nvPr/>
          </p:nvGraphicFramePr>
          <p:xfrm>
            <a:off x="5651500" y="667613"/>
            <a:ext cx="792708" cy="680001"/>
          </p:xfrm>
          <a:graphic>
            <a:graphicData uri="http://schemas.openxmlformats.org/presentationml/2006/ole">
              <p:oleObj spid="_x0000_s147458" name="Microsoft Equation 3.0" r:id="rId3" imgW="457200" imgH="393480" progId="Equation.3">
                <p:embed/>
              </p:oleObj>
            </a:graphicData>
          </a:graphic>
        </p:graphicFrame>
      </p:grpSp>
      <p:sp>
        <p:nvSpPr>
          <p:cNvPr id="6" name="矩形 5"/>
          <p:cNvSpPr/>
          <p:nvPr/>
        </p:nvSpPr>
        <p:spPr>
          <a:xfrm>
            <a:off x="179512" y="1275606"/>
            <a:ext cx="49616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要使此函数在区间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[1，+∞）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上为增函数，</a:t>
            </a:r>
            <a:endParaRPr lang="zh-CN" altLang="en-US" sz="20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07504" y="1635646"/>
            <a:ext cx="5670376" cy="720080"/>
            <a:chOff x="107504" y="1635646"/>
            <a:chExt cx="5670376" cy="720080"/>
          </a:xfrm>
        </p:grpSpPr>
        <p:sp>
          <p:nvSpPr>
            <p:cNvPr id="7" name="矩形 6"/>
            <p:cNvSpPr/>
            <p:nvPr/>
          </p:nvSpPr>
          <p:spPr>
            <a:xfrm>
              <a:off x="107504" y="1779662"/>
              <a:ext cx="56703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当且仅当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＞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0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且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2b≤a .</a:t>
              </a:r>
              <a:endParaRPr lang="zh-CN" altLang="en-US" sz="2000" dirty="0"/>
            </a:p>
          </p:txBody>
        </p:sp>
        <p:graphicFrame>
          <p:nvGraphicFramePr>
            <p:cNvPr id="147459" name="Object 3"/>
            <p:cNvGraphicFramePr>
              <a:graphicFrameLocks noChangeAspect="1"/>
            </p:cNvGraphicFramePr>
            <p:nvPr/>
          </p:nvGraphicFramePr>
          <p:xfrm>
            <a:off x="2009230" y="1635646"/>
            <a:ext cx="690562" cy="720080"/>
          </p:xfrm>
          <a:graphic>
            <a:graphicData uri="http://schemas.openxmlformats.org/presentationml/2006/ole">
              <p:oleObj spid="_x0000_s147459" name="Microsoft Equation 3.0" r:id="rId4" imgW="419040" imgH="393480" progId="Equation.3">
                <p:embed/>
              </p:oleObj>
            </a:graphicData>
          </a:graphic>
        </p:graphicFrame>
      </p:grpSp>
      <p:sp>
        <p:nvSpPr>
          <p:cNvPr id="9" name="矩形 8"/>
          <p:cNvSpPr/>
          <p:nvPr/>
        </p:nvSpPr>
        <p:spPr>
          <a:xfrm>
            <a:off x="125760" y="2315656"/>
            <a:ext cx="6678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a=1,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b=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1;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a=2,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b=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1,1;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a=3,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b=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1,1;</a:t>
            </a:r>
          </a:p>
        </p:txBody>
      </p:sp>
      <p:sp>
        <p:nvSpPr>
          <p:cNvPr id="10" name="矩形 9"/>
          <p:cNvSpPr/>
          <p:nvPr/>
        </p:nvSpPr>
        <p:spPr>
          <a:xfrm>
            <a:off x="98079" y="2850490"/>
            <a:ext cx="47067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∴事件包含基本事件的个数是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1+2+2=5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7504" y="3292202"/>
            <a:ext cx="2016224" cy="647700"/>
            <a:chOff x="107504" y="3292202"/>
            <a:chExt cx="2016224" cy="647700"/>
          </a:xfrm>
        </p:grpSpPr>
        <p:sp>
          <p:nvSpPr>
            <p:cNvPr id="11" name="矩形 10"/>
            <p:cNvSpPr/>
            <p:nvPr/>
          </p:nvSpPr>
          <p:spPr>
            <a:xfrm>
              <a:off x="107504" y="3395776"/>
              <a:ext cx="1217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∴概率为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47460" name="Object 4"/>
            <p:cNvGraphicFramePr>
              <a:graphicFrameLocks noChangeAspect="1"/>
            </p:cNvGraphicFramePr>
            <p:nvPr/>
          </p:nvGraphicFramePr>
          <p:xfrm>
            <a:off x="1309341" y="3292202"/>
            <a:ext cx="814387" cy="647700"/>
          </p:xfrm>
          <a:graphic>
            <a:graphicData uri="http://schemas.openxmlformats.org/presentationml/2006/ole">
              <p:oleObj spid="_x0000_s147460" name="Microsoft Equation 3.0" r:id="rId5" imgW="49500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2008" y="771550"/>
            <a:ext cx="6948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(2) 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由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知当且仅当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2b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≤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时，函数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f(X)=ax</a:t>
            </a:r>
            <a:r>
              <a:rPr lang="en-US" altLang="zh-CN" sz="2000" b="1" baseline="4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-4bx+1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在区间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[1,+∞)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上为增函数，</a:t>
            </a:r>
            <a:endParaRPr lang="zh-CN" altLang="en-US" sz="2000" dirty="0"/>
          </a:p>
        </p:txBody>
      </p:sp>
      <p:grpSp>
        <p:nvGrpSpPr>
          <p:cNvPr id="7" name="组合 6"/>
          <p:cNvGrpSpPr/>
          <p:nvPr/>
        </p:nvGrpSpPr>
        <p:grpSpPr>
          <a:xfrm>
            <a:off x="107504" y="1275606"/>
            <a:ext cx="7200800" cy="1152128"/>
            <a:chOff x="107504" y="1275606"/>
            <a:chExt cx="7200800" cy="1152128"/>
          </a:xfrm>
        </p:grpSpPr>
        <p:sp>
          <p:nvSpPr>
            <p:cNvPr id="5" name="矩形 4"/>
            <p:cNvSpPr/>
            <p:nvPr/>
          </p:nvSpPr>
          <p:spPr>
            <a:xfrm>
              <a:off x="107504" y="1635646"/>
              <a:ext cx="72008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依条件可知试验的全部结果所构成的区域为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      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6" name="Object 6"/>
            <p:cNvGraphicFramePr>
              <a:graphicFrameLocks noChangeAspect="1"/>
            </p:cNvGraphicFramePr>
            <p:nvPr/>
          </p:nvGraphicFramePr>
          <p:xfrm>
            <a:off x="5096630" y="1275606"/>
            <a:ext cx="1851634" cy="1152128"/>
          </p:xfrm>
          <a:graphic>
            <a:graphicData uri="http://schemas.openxmlformats.org/presentationml/2006/ole">
              <p:oleObj spid="_x0000_s148482" name="Microsoft Equation 3.0" r:id="rId3" imgW="1143000" imgH="711000" progId="Equation.3">
                <p:embed/>
              </p:oleObj>
            </a:graphicData>
          </a:graphic>
        </p:graphicFrame>
      </p:grpSp>
      <p:sp>
        <p:nvSpPr>
          <p:cNvPr id="8" name="矩形 7"/>
          <p:cNvSpPr/>
          <p:nvPr/>
        </p:nvSpPr>
        <p:spPr>
          <a:xfrm>
            <a:off x="101872" y="2099632"/>
            <a:ext cx="48301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构成所求事件的区域为三角形部分．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图：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8826" y="2571750"/>
            <a:ext cx="16573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组合 9"/>
          <p:cNvGrpSpPr/>
          <p:nvPr/>
        </p:nvGrpSpPr>
        <p:grpSpPr>
          <a:xfrm>
            <a:off x="4930874" y="3723878"/>
            <a:ext cx="720080" cy="288032"/>
            <a:chOff x="4860032" y="3939902"/>
            <a:chExt cx="720080" cy="288032"/>
          </a:xfrm>
        </p:grpSpPr>
        <p:cxnSp>
          <p:nvCxnSpPr>
            <p:cNvPr id="11" name="直接连接符 10"/>
            <p:cNvCxnSpPr/>
            <p:nvPr/>
          </p:nvCxnSpPr>
          <p:spPr>
            <a:xfrm flipH="1">
              <a:off x="4860032" y="3939902"/>
              <a:ext cx="504056" cy="288032"/>
            </a:xfrm>
            <a:prstGeom prst="line">
              <a:avLst/>
            </a:prstGeom>
            <a:ln w="2540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5076056" y="4011910"/>
              <a:ext cx="360040" cy="216024"/>
            </a:xfrm>
            <a:prstGeom prst="line">
              <a:avLst/>
            </a:prstGeom>
            <a:ln w="2540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5220072" y="4092302"/>
              <a:ext cx="296416" cy="135632"/>
            </a:xfrm>
            <a:prstGeom prst="line">
              <a:avLst/>
            </a:prstGeom>
            <a:ln w="2540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364088" y="4155926"/>
              <a:ext cx="216024" cy="72008"/>
            </a:xfrm>
            <a:prstGeom prst="line">
              <a:avLst/>
            </a:prstGeom>
            <a:ln w="2540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100163" y="2499742"/>
            <a:ext cx="3147819" cy="1080120"/>
            <a:chOff x="100163" y="2499742"/>
            <a:chExt cx="3147819" cy="1080120"/>
          </a:xfrm>
        </p:grpSpPr>
        <p:sp>
          <p:nvSpPr>
            <p:cNvPr id="15" name="矩形 14"/>
            <p:cNvSpPr/>
            <p:nvPr/>
          </p:nvSpPr>
          <p:spPr>
            <a:xfrm>
              <a:off x="100163" y="2819712"/>
              <a:ext cx="2385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由        得交点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endParaRPr lang="zh-CN" altLang="zh-CN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6" name="Object 7"/>
            <p:cNvGraphicFramePr>
              <a:graphicFrameLocks noChangeAspect="1"/>
            </p:cNvGraphicFramePr>
            <p:nvPr/>
          </p:nvGraphicFramePr>
          <p:xfrm>
            <a:off x="467544" y="2499742"/>
            <a:ext cx="1038577" cy="1080120"/>
          </p:xfrm>
          <a:graphic>
            <a:graphicData uri="http://schemas.openxmlformats.org/presentationml/2006/ole">
              <p:oleObj spid="_x0000_s148483" name="Microsoft Equation 3.0" r:id="rId5" imgW="634680" imgH="660240" progId="Equation.3">
                <p:embed/>
              </p:oleObj>
            </a:graphicData>
          </a:graphic>
        </p:graphicFrame>
        <p:graphicFrame>
          <p:nvGraphicFramePr>
            <p:cNvPr id="17" name="Object 8"/>
            <p:cNvGraphicFramePr>
              <a:graphicFrameLocks noChangeAspect="1"/>
            </p:cNvGraphicFramePr>
            <p:nvPr/>
          </p:nvGraphicFramePr>
          <p:xfrm>
            <a:off x="2411760" y="2715766"/>
            <a:ext cx="836222" cy="648072"/>
          </p:xfrm>
          <a:graphic>
            <a:graphicData uri="http://schemas.openxmlformats.org/presentationml/2006/ole">
              <p:oleObj spid="_x0000_s148484" name="Microsoft Equation 3.0" r:id="rId6" imgW="507960" imgH="393480" progId="Equation.3">
                <p:embed/>
              </p:oleObj>
            </a:graphicData>
          </a:graphic>
        </p:graphicFrame>
      </p:grpSp>
      <p:grpSp>
        <p:nvGrpSpPr>
          <p:cNvPr id="19" name="组合 18"/>
          <p:cNvGrpSpPr/>
          <p:nvPr/>
        </p:nvGrpSpPr>
        <p:grpSpPr>
          <a:xfrm>
            <a:off x="-23650" y="3291830"/>
            <a:ext cx="4307618" cy="1296144"/>
            <a:chOff x="120366" y="3291830"/>
            <a:chExt cx="4307618" cy="1296144"/>
          </a:xfrm>
        </p:grpSpPr>
        <p:sp>
          <p:nvSpPr>
            <p:cNvPr id="20" name="矩形 19"/>
            <p:cNvSpPr/>
            <p:nvPr/>
          </p:nvSpPr>
          <p:spPr>
            <a:xfrm>
              <a:off x="120366" y="3723878"/>
              <a:ext cx="250741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即所求事件的概率为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21" name="Object 9"/>
            <p:cNvGraphicFramePr>
              <a:graphicFrameLocks noChangeAspect="1"/>
            </p:cNvGraphicFramePr>
            <p:nvPr/>
          </p:nvGraphicFramePr>
          <p:xfrm>
            <a:off x="2548575" y="3291830"/>
            <a:ext cx="1879409" cy="1296144"/>
          </p:xfrm>
          <a:graphic>
            <a:graphicData uri="http://schemas.openxmlformats.org/presentationml/2006/ole">
              <p:oleObj spid="_x0000_s148485" name="Microsoft Equation 3.0" r:id="rId7" imgW="1104840" imgH="76176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3298" y="483518"/>
            <a:ext cx="649492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★★★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变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式：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甲乙两人相约明早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点至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点在校门口见面，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在这一个小时内两人在任一时刻到达都是随机的，约定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先到的只最多等待后到的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15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分钟，若后到的还没到，先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到的即离开，求他们俩能见到面的概率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4716016" y="1744241"/>
          <a:ext cx="461640" cy="720080"/>
        </p:xfrm>
        <a:graphic>
          <a:graphicData uri="http://schemas.openxmlformats.org/presentationml/2006/ole">
            <p:oleObj spid="_x0000_s160770" name="Microsoft Equation 3.0" r:id="rId3" imgW="2030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、课堂回顾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3298" y="1164689"/>
            <a:ext cx="53427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本讲的重点即为抽样方法、频率分布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直方图及两种特殊的概率模型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10" name="矩形 9"/>
          <p:cNvSpPr/>
          <p:nvPr/>
        </p:nvSpPr>
        <p:spPr>
          <a:xfrm>
            <a:off x="93298" y="1995686"/>
            <a:ext cx="534279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对于直方图的认识是一个重点，纵轴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一般是频率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/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组距，所以直方图的面积之和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（频率之和）为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1.</a:t>
            </a:r>
            <a:endParaRPr lang="zh-CN" altLang="en-US" sz="2000" dirty="0"/>
          </a:p>
        </p:txBody>
      </p:sp>
      <p:sp>
        <p:nvSpPr>
          <p:cNvPr id="11" name="矩形 10"/>
          <p:cNvSpPr/>
          <p:nvPr/>
        </p:nvSpPr>
        <p:spPr>
          <a:xfrm>
            <a:off x="93298" y="3291830"/>
            <a:ext cx="547739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两种特殊的概率模型中的古典概型是高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考的重点，更多的是结合频率分布直方图出大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6562</TotalTime>
  <Words>2757</Words>
  <Application>Microsoft Office PowerPoint</Application>
  <PresentationFormat>全屏显示(16:9)</PresentationFormat>
  <Paragraphs>317</Paragraphs>
  <Slides>25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542</cp:revision>
  <dcterms:created xsi:type="dcterms:W3CDTF">2016-03-07T00:49:06Z</dcterms:created>
  <dcterms:modified xsi:type="dcterms:W3CDTF">2016-05-31T01:58:42Z</dcterms:modified>
</cp:coreProperties>
</file>