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7" r:id="rId2"/>
    <p:sldId id="293" r:id="rId3"/>
    <p:sldId id="294" r:id="rId4"/>
    <p:sldId id="295" r:id="rId5"/>
    <p:sldId id="308" r:id="rId6"/>
    <p:sldId id="296" r:id="rId7"/>
    <p:sldId id="297" r:id="rId8"/>
    <p:sldId id="298" r:id="rId9"/>
    <p:sldId id="300" r:id="rId10"/>
    <p:sldId id="301" r:id="rId11"/>
    <p:sldId id="302" r:id="rId12"/>
    <p:sldId id="303" r:id="rId13"/>
    <p:sldId id="304" r:id="rId14"/>
    <p:sldId id="309" r:id="rId15"/>
    <p:sldId id="305" r:id="rId16"/>
    <p:sldId id="306" r:id="rId17"/>
    <p:sldId id="310" r:id="rId18"/>
    <p:sldId id="289" r:id="rId19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3201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86402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296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72805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160064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592076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024089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456102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64E6"/>
    <a:srgbClr val="2878E6"/>
    <a:srgbClr val="36B2E6"/>
    <a:srgbClr val="CF3221"/>
    <a:srgbClr val="FFFFFF"/>
    <a:srgbClr val="287F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71" autoAdjust="0"/>
    <p:restoredTop sz="94660"/>
  </p:normalViewPr>
  <p:slideViewPr>
    <p:cSldViewPr>
      <p:cViewPr varScale="1">
        <p:scale>
          <a:sx n="121" d="100"/>
          <a:sy n="121" d="100"/>
        </p:scale>
        <p:origin x="-648" y="-96"/>
      </p:cViewPr>
      <p:guideLst>
        <p:guide orient="horz" pos="2041"/>
        <p:guide pos="362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92342CB-CBD6-4964-B2EE-905FE3FD65B5}" type="datetimeFigureOut">
              <a:rPr lang="en-US"/>
              <a:pPr>
                <a:defRPr/>
              </a:pPr>
              <a:t>5/3/2018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6D5383E-8F28-449A-81BB-0821DCC33C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603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32012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64026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96038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28051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60064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92076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24089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56102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1522076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588"/>
            <a:ext cx="11522074" cy="5234230"/>
          </a:xfrm>
          <a:prstGeom prst="rect">
            <a:avLst/>
          </a:prstGeom>
          <a:noFill/>
          <a:effectLst>
            <a:glow>
              <a:schemeClr val="accent1">
                <a:alpha val="42000"/>
              </a:schemeClr>
            </a:glow>
          </a:effectLst>
          <a:extLst/>
        </p:spPr>
      </p:pic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0759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2000" contrast="-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273"/>
            <a:ext cx="11522075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3955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1043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27523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261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15966"/>
            <a:ext cx="11522075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9674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112712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2CA30-799A-4943-A2C5-AC4D05A98B4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94918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print"/>
          <a:srcRect l="2599" r="5874" b="5262"/>
          <a:stretch/>
        </p:blipFill>
        <p:spPr>
          <a:xfrm>
            <a:off x="4448" y="5544150"/>
            <a:ext cx="11522075" cy="9956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617" y="72002"/>
            <a:ext cx="10588389" cy="64801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3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A258050E-B668-4FA7-85AD-C750C80A6E9B}" type="datetimeFigureOut">
              <a:rPr lang="en-US" smtClean="0"/>
              <a:pPr/>
              <a:t>5/3/2018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63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Two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86" y="1"/>
            <a:ext cx="8906190" cy="79202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104" y="1584045"/>
            <a:ext cx="5088916" cy="3752657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57055" y="1584043"/>
            <a:ext cx="5088916" cy="3752656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/>
          <a:lstStyle/>
          <a:p>
            <a:fld id="{A258050E-B668-4FA7-85AD-C750C80A6E9B}" type="datetimeFigureOut">
              <a:rPr lang="en-US" smtClean="0"/>
              <a:pPr/>
              <a:t>5/3/2018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/>
          <a:lstStyle/>
          <a:p>
            <a:fld id="{240D5ECE-8B49-45CD-BE81-EF81920D196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2534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1"/>
          <p:cNvSpPr/>
          <p:nvPr/>
        </p:nvSpPr>
        <p:spPr>
          <a:xfrm>
            <a:off x="10252683" y="501013"/>
            <a:ext cx="1033820" cy="349510"/>
          </a:xfrm>
          <a:prstGeom prst="rect">
            <a:avLst/>
          </a:prstGeom>
        </p:spPr>
        <p:txBody>
          <a:bodyPr lIns="86402" tIns="43201" rIns="86402" bIns="43201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 </a:t>
            </a:r>
            <a:fld id="{A8B14BF4-8C6C-4D3D-9648-A9C5D25E0111}" type="slidenum">
              <a:rPr lang="zh-CN" altLang="en-US" sz="1500">
                <a:solidFill>
                  <a:schemeClr val="bg1"/>
                </a:solidFill>
                <a:latin typeface="+mn-lt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lang="zh-CN" altLang="en-US" sz="1500" dirty="0">
                <a:solidFill>
                  <a:schemeClr val="bg1"/>
                </a:solidFill>
                <a:latin typeface="+mn-lt"/>
                <a:ea typeface="+mn-ea"/>
              </a:rPr>
              <a:t>  </a:t>
            </a: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页</a:t>
            </a:r>
          </a:p>
        </p:txBody>
      </p:sp>
      <p:pic>
        <p:nvPicPr>
          <p:cNvPr id="9" name="Picture 8" descr="91淘课logo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708" r:id="rId2"/>
    <p:sldLayoutId id="2147483710" r:id="rId3"/>
    <p:sldLayoutId id="2147483712" r:id="rId4"/>
    <p:sldLayoutId id="2147483714" r:id="rId5"/>
    <p:sldLayoutId id="2147483716" r:id="rId6"/>
    <p:sldLayoutId id="2147483717" r:id="rId7"/>
    <p:sldLayoutId id="2147483720" r:id="rId8"/>
    <p:sldLayoutId id="2147483722" r:id="rId9"/>
    <p:sldLayoutId id="2147483723" r:id="rId10"/>
    <p:sldLayoutId id="2147483724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5pPr>
      <a:lvl6pPr marL="432012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6pPr>
      <a:lvl7pPr marL="864026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7pPr>
      <a:lvl8pPr marL="1296038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8pPr>
      <a:lvl9pPr marL="1728051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24010" indent="-32401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2021" indent="-270008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32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44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4058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70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08083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096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108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012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026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8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8051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064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6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4089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102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jpeg"/><Relationship Id="rId5" Type="http://schemas.openxmlformats.org/officeDocument/2006/relationships/slide" Target="slide15.xml"/><Relationship Id="rId4" Type="http://schemas.openxmlformats.org/officeDocument/2006/relationships/slide" Target="slide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yefulpresentations.co.uk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" y="0"/>
            <a:ext cx="11522075" cy="456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11" tIns="43205" rIns="86411" bIns="4320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/>
            <a:r>
              <a:rPr lang="zh-CN" altLang="en-US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第五课  企业与劳动者 第</a:t>
            </a:r>
            <a:r>
              <a:rPr lang="en-US" altLang="zh-CN" sz="2400" b="1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课时</a:t>
            </a:r>
            <a:endParaRPr lang="en-US" altLang="zh-CN" sz="24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" y="4104183"/>
            <a:ext cx="11522076" cy="101058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86411" tIns="43205" rIns="86411" bIns="43205">
            <a:spAutoFit/>
          </a:bodyPr>
          <a:lstStyle/>
          <a:p>
            <a:pPr algn="ctr">
              <a:defRPr/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软雅黑"/>
                <a:ea typeface="微软雅黑"/>
                <a:cs typeface="微软雅黑"/>
              </a:rPr>
              <a:t>新时代的劳动者</a:t>
            </a:r>
            <a:endParaRPr lang="zh-CN" altLang="en-US" sz="6000" b="1" dirty="0">
              <a:effectLst>
                <a:outerShdw blurRad="38100" dist="38100" dir="2700000" algn="tl">
                  <a:srgbClr val="C0C0C0"/>
                </a:outerShdw>
              </a:effectLst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2527135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文本框 41985"/>
          <p:cNvSpPr txBox="1">
            <a:spLocks noChangeArrowheads="1"/>
          </p:cNvSpPr>
          <p:nvPr/>
        </p:nvSpPr>
        <p:spPr bwMode="auto">
          <a:xfrm>
            <a:off x="5630825" y="935831"/>
            <a:ext cx="4624833" cy="83668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阿“傍”求职记</a:t>
            </a:r>
            <a:r>
              <a:rPr lang="zh-CN" altLang="en-US" sz="33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</a:t>
            </a:r>
          </a:p>
        </p:txBody>
      </p:sp>
      <p:sp>
        <p:nvSpPr>
          <p:cNvPr id="5122" name="文本框 41986"/>
          <p:cNvSpPr txBox="1">
            <a:spLocks noChangeArrowheads="1"/>
          </p:cNvSpPr>
          <p:nvPr/>
        </p:nvSpPr>
        <p:spPr bwMode="auto">
          <a:xfrm>
            <a:off x="6193085" y="2015951"/>
            <a:ext cx="4616852" cy="7920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US" altLang="zh-CN" sz="3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3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第一</a:t>
            </a:r>
            <a:r>
              <a:rPr lang="zh-CN" altLang="en-US" sz="33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回   </a:t>
            </a:r>
            <a:r>
              <a:rPr lang="zh-CN" altLang="en-US" sz="3300" dirty="0">
                <a:latin typeface="Times New Roman" pitchFamily="18" charset="0"/>
                <a:ea typeface="微软雅黑" pitchFamily="34" charset="-122"/>
                <a:cs typeface="Times New Roman" pitchFamily="18" charset="0"/>
                <a:hlinkClick r:id="rId2" action="ppaction://hlinksldjump"/>
              </a:rPr>
              <a:t>傍老一族</a:t>
            </a:r>
            <a:endParaRPr lang="zh-CN" altLang="en-US" sz="33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123" name="文本框 41987"/>
          <p:cNvSpPr txBox="1">
            <a:spLocks noChangeArrowheads="1"/>
          </p:cNvSpPr>
          <p:nvPr/>
        </p:nvSpPr>
        <p:spPr bwMode="auto">
          <a:xfrm>
            <a:off x="6191931" y="2939321"/>
            <a:ext cx="4618006" cy="71110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US" altLang="zh-CN" sz="33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3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第二回   </a:t>
            </a:r>
            <a:r>
              <a:rPr lang="zh-CN" altLang="en-US" sz="3300" dirty="0">
                <a:latin typeface="Times New Roman" pitchFamily="18" charset="0"/>
                <a:ea typeface="微软雅黑" pitchFamily="34" charset="-122"/>
                <a:cs typeface="Times New Roman" pitchFamily="18" charset="0"/>
                <a:hlinkClick r:id="rId3" action="ppaction://hlinksldjump"/>
              </a:rPr>
              <a:t>艰难求职</a:t>
            </a:r>
            <a:endParaRPr lang="zh-CN" altLang="en-US" sz="33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124" name="文本框 41988"/>
          <p:cNvSpPr txBox="1">
            <a:spLocks noChangeArrowheads="1"/>
          </p:cNvSpPr>
          <p:nvPr/>
        </p:nvSpPr>
        <p:spPr bwMode="auto">
          <a:xfrm>
            <a:off x="6193085" y="3744143"/>
            <a:ext cx="4680520" cy="7200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US" altLang="zh-CN" sz="33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3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第三回   </a:t>
            </a:r>
            <a:r>
              <a:rPr lang="zh-CN" altLang="en-US" sz="3300" dirty="0">
                <a:latin typeface="Times New Roman" pitchFamily="18" charset="0"/>
                <a:ea typeface="微软雅黑" pitchFamily="34" charset="-122"/>
                <a:cs typeface="Times New Roman" pitchFamily="18" charset="0"/>
                <a:hlinkClick r:id="rId4" action="ppaction://hlinksldjump"/>
              </a:rPr>
              <a:t>频频受欺</a:t>
            </a:r>
            <a:endParaRPr lang="zh-CN" altLang="en-US" sz="33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125" name="文本框 41989"/>
          <p:cNvSpPr txBox="1">
            <a:spLocks noChangeArrowheads="1"/>
          </p:cNvSpPr>
          <p:nvPr/>
        </p:nvSpPr>
        <p:spPr bwMode="auto">
          <a:xfrm>
            <a:off x="6172962" y="4536231"/>
            <a:ext cx="4700643" cy="7200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CN" altLang="en-US" sz="33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第四</a:t>
            </a:r>
            <a:r>
              <a:rPr lang="zh-CN" altLang="en-US" sz="33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回    </a:t>
            </a:r>
            <a:r>
              <a:rPr lang="zh-CN" altLang="en-US" sz="33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  <a:hlinkClick r:id="rId5" action="ppaction://hlinksldjump"/>
              </a:rPr>
              <a:t>结      局</a:t>
            </a:r>
            <a:endParaRPr lang="zh-CN" altLang="en-US" sz="33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5126" name="图片 41991" descr="123672767346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485" y="813274"/>
            <a:ext cx="4704847" cy="46081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5127" name="文本框 41992"/>
          <p:cNvSpPr txBox="1">
            <a:spLocks noChangeArrowheads="1"/>
          </p:cNvSpPr>
          <p:nvPr/>
        </p:nvSpPr>
        <p:spPr bwMode="auto">
          <a:xfrm>
            <a:off x="1142002" y="2370376"/>
            <a:ext cx="211256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4000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阿“傍”</a:t>
            </a:r>
          </a:p>
        </p:txBody>
      </p:sp>
    </p:spTree>
    <p:extLst>
      <p:ext uri="{BB962C8B-B14F-4D97-AF65-F5344CB8AC3E}">
        <p14:creationId xmlns:p14="http://schemas.microsoft.com/office/powerpoint/2010/main" val="56248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43010"/>
          <p:cNvSpPr txBox="1">
            <a:spLocks noChangeArrowheads="1"/>
          </p:cNvSpPr>
          <p:nvPr/>
        </p:nvSpPr>
        <p:spPr bwMode="auto">
          <a:xfrm>
            <a:off x="4042685" y="270934"/>
            <a:ext cx="3422561" cy="68531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第一回   傍老一族</a:t>
            </a:r>
          </a:p>
        </p:txBody>
      </p:sp>
      <p:sp>
        <p:nvSpPr>
          <p:cNvPr id="6148" name="矩形 43012"/>
          <p:cNvSpPr>
            <a:spLocks noChangeArrowheads="1"/>
          </p:cNvSpPr>
          <p:nvPr/>
        </p:nvSpPr>
        <p:spPr bwMode="auto">
          <a:xfrm>
            <a:off x="2088629" y="5166123"/>
            <a:ext cx="2540458" cy="627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“提款机”</a:t>
            </a:r>
          </a:p>
        </p:txBody>
      </p:sp>
      <p:sp>
        <p:nvSpPr>
          <p:cNvPr id="6149" name="矩形 43013"/>
          <p:cNvSpPr>
            <a:spLocks noChangeArrowheads="1"/>
          </p:cNvSpPr>
          <p:nvPr/>
        </p:nvSpPr>
        <p:spPr bwMode="auto">
          <a:xfrm>
            <a:off x="5599115" y="5148598"/>
            <a:ext cx="4958002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如何看待“傍老一族”？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023" y="1093527"/>
            <a:ext cx="4680520" cy="390310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5977061" y="1093527"/>
            <a:ext cx="4392488" cy="38939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从小过惯衣来伸手、饭来张口生活的阿“傍” ，大学毕业后，总嫌工作太苦太累，于是就赋闲在家，整日打麻将、上网，成了“傍老一族”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20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矩形 44033"/>
          <p:cNvSpPr>
            <a:spLocks noChangeArrowheads="1"/>
          </p:cNvSpPr>
          <p:nvPr/>
        </p:nvSpPr>
        <p:spPr bwMode="auto">
          <a:xfrm>
            <a:off x="3587768" y="250199"/>
            <a:ext cx="4607685" cy="825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flatTx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CN" altLang="en-US" sz="36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一、劳动和就业</a:t>
            </a:r>
          </a:p>
        </p:txBody>
      </p:sp>
      <p:sp>
        <p:nvSpPr>
          <p:cNvPr id="44035" name="矩形 44034"/>
          <p:cNvSpPr>
            <a:spLocks noChangeArrowheads="1"/>
          </p:cNvSpPr>
          <p:nvPr/>
        </p:nvSpPr>
        <p:spPr bwMode="auto">
          <a:xfrm>
            <a:off x="704712" y="1497979"/>
            <a:ext cx="3187346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flatTx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）劳动的含义</a:t>
            </a:r>
          </a:p>
        </p:txBody>
      </p:sp>
      <p:sp>
        <p:nvSpPr>
          <p:cNvPr id="7171" name="矩形 44035"/>
          <p:cNvSpPr>
            <a:spLocks noChangeArrowheads="1"/>
          </p:cNvSpPr>
          <p:nvPr/>
        </p:nvSpPr>
        <p:spPr bwMode="auto">
          <a:xfrm>
            <a:off x="663741" y="3189478"/>
            <a:ext cx="1046588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flatTx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endParaRPr lang="zh-CN" altLang="zh-CN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4037" name="文本框 44036"/>
          <p:cNvSpPr txBox="1">
            <a:spLocks noChangeArrowheads="1"/>
          </p:cNvSpPr>
          <p:nvPr/>
        </p:nvSpPr>
        <p:spPr bwMode="auto">
          <a:xfrm>
            <a:off x="936501" y="2167948"/>
            <a:ext cx="980060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劳动是劳动者的脑力和体力的支出，是物质财富和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精神财富的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创造活动。</a:t>
            </a:r>
          </a:p>
        </p:txBody>
      </p:sp>
      <p:sp>
        <p:nvSpPr>
          <p:cNvPr id="7173" name="文本框 44037"/>
          <p:cNvSpPr txBox="1">
            <a:spLocks noChangeArrowheads="1"/>
          </p:cNvSpPr>
          <p:nvPr/>
        </p:nvSpPr>
        <p:spPr bwMode="auto">
          <a:xfrm>
            <a:off x="1431880" y="4269508"/>
            <a:ext cx="528095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flatTx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endParaRPr lang="zh-CN" altLang="zh-CN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4039" name="文本框 44038"/>
          <p:cNvSpPr txBox="1">
            <a:spLocks noChangeArrowheads="1"/>
          </p:cNvSpPr>
          <p:nvPr/>
        </p:nvSpPr>
        <p:spPr bwMode="auto">
          <a:xfrm>
            <a:off x="792485" y="3426785"/>
            <a:ext cx="4800865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flatTx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）劳动的意义</a:t>
            </a:r>
          </a:p>
        </p:txBody>
      </p:sp>
      <p:sp>
        <p:nvSpPr>
          <p:cNvPr id="44040" name="文本框 44039"/>
          <p:cNvSpPr txBox="1">
            <a:spLocks noChangeArrowheads="1"/>
          </p:cNvSpPr>
          <p:nvPr/>
        </p:nvSpPr>
        <p:spPr bwMode="auto">
          <a:xfrm>
            <a:off x="936501" y="4089082"/>
            <a:ext cx="986509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劳动是人们取得收入、获得生存的谋生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手段。 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劳动是人类文明进步发展的源泉。创造文明、创造财富，促进人的发展、推动社会的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进步。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4041" name="文本框 44040"/>
          <p:cNvSpPr txBox="1">
            <a:spLocks noChangeArrowheads="1"/>
          </p:cNvSpPr>
          <p:nvPr/>
        </p:nvSpPr>
        <p:spPr bwMode="auto">
          <a:xfrm>
            <a:off x="1077735" y="822353"/>
            <a:ext cx="1728192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flatTx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36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7" grpId="0"/>
      <p:bldP spid="44039" grpId="0"/>
      <p:bldP spid="44040" grpId="0"/>
      <p:bldP spid="440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44041"/>
          <p:cNvSpPr txBox="1">
            <a:spLocks noChangeArrowheads="1"/>
          </p:cNvSpPr>
          <p:nvPr/>
        </p:nvSpPr>
        <p:spPr bwMode="auto">
          <a:xfrm>
            <a:off x="720477" y="935831"/>
            <a:ext cx="4032448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flatTx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）劳动者的地位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864493" y="1727919"/>
            <a:ext cx="9217024" cy="130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flatTx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劳动者是生产过程的主体，在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生产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力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发展中起主导作用。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864493" y="3036546"/>
            <a:ext cx="545120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flatTx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我国劳动者分工不同，地位平等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都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为社会主义现代化建设作贡献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都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应该得到承认和尊重。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070" y="2015951"/>
            <a:ext cx="4325961" cy="2949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58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文本框 48129"/>
          <p:cNvSpPr txBox="1">
            <a:spLocks noChangeArrowheads="1"/>
          </p:cNvSpPr>
          <p:nvPr/>
        </p:nvSpPr>
        <p:spPr bwMode="auto">
          <a:xfrm>
            <a:off x="1035826" y="403671"/>
            <a:ext cx="3136698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就业</a:t>
            </a:r>
            <a:r>
              <a:rPr lang="zh-CN" altLang="en-US" sz="28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意义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8131" name="文本框 48130"/>
          <p:cNvSpPr txBox="1">
            <a:spLocks noChangeArrowheads="1"/>
          </p:cNvSpPr>
          <p:nvPr/>
        </p:nvSpPr>
        <p:spPr bwMode="auto">
          <a:xfrm>
            <a:off x="997817" y="1223863"/>
            <a:ext cx="907936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就业是民生之本，对整个社会生产和发展具有重要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意义；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8134" name="文本框 48133"/>
          <p:cNvSpPr txBox="1">
            <a:spLocks noChangeArrowheads="1"/>
          </p:cNvSpPr>
          <p:nvPr/>
        </p:nvSpPr>
        <p:spPr bwMode="auto">
          <a:xfrm>
            <a:off x="1007986" y="1950560"/>
            <a:ext cx="1000963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劳动者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通过就业取得报酬，从而获得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生活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来源，使社会劳动力能够不断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再生产；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8135" name="文本框 48134"/>
          <p:cNvSpPr txBox="1">
            <a:spLocks noChangeArrowheads="1"/>
          </p:cNvSpPr>
          <p:nvPr/>
        </p:nvSpPr>
        <p:spPr bwMode="auto">
          <a:xfrm>
            <a:off x="997817" y="3208829"/>
            <a:ext cx="998238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有利于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其实现自身的社会价值，丰富精神生活，提高精神境界，从而促进人的全面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发展；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8137" name="文本框 48136"/>
          <p:cNvSpPr txBox="1">
            <a:spLocks noChangeArrowheads="1"/>
          </p:cNvSpPr>
          <p:nvPr/>
        </p:nvSpPr>
        <p:spPr bwMode="auto">
          <a:xfrm>
            <a:off x="1035826" y="4464223"/>
            <a:ext cx="987145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就业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使劳动力与生产资料相结合，生产出社会所需要的物质财富和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精神财富。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756" y="5328319"/>
            <a:ext cx="845912" cy="834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149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4" grpId="0"/>
      <p:bldP spid="48135" grpId="0"/>
      <p:bldP spid="481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矩形 56323"/>
          <p:cNvSpPr>
            <a:spLocks noChangeArrowheads="1"/>
          </p:cNvSpPr>
          <p:nvPr/>
        </p:nvSpPr>
        <p:spPr bwMode="auto">
          <a:xfrm>
            <a:off x="1728589" y="5409854"/>
            <a:ext cx="561662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阿“傍”为什么这么难找到工作？</a:t>
            </a:r>
          </a:p>
        </p:txBody>
      </p:sp>
      <p:sp>
        <p:nvSpPr>
          <p:cNvPr id="9220" name="矩形 56324"/>
          <p:cNvSpPr>
            <a:spLocks noChangeArrowheads="1"/>
          </p:cNvSpPr>
          <p:nvPr/>
        </p:nvSpPr>
        <p:spPr bwMode="auto">
          <a:xfrm>
            <a:off x="500113" y="1032810"/>
            <a:ext cx="7531357" cy="44911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FF0000">
                <a:alpha val="0"/>
              </a:srgbClr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后来，家庭生活出现危机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，阿“傍” 不得不找工作。他想找份“工资高、工作体面”的工作。他不知道市场上需要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什么样的人才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。并且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阿“傍”大学的专业成绩并不突出，在学校也很少参加实践活动，简历上空空如也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。每到招聘都水泄不通。每次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阿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“傍” 投出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的简历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都石沉大海。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9228" name="图片 56348" descr="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37301" y="1066558"/>
            <a:ext cx="269031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图片 56349" descr="2b30a0ec1752370a63d09f3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37301" y="3278370"/>
            <a:ext cx="2666151" cy="2131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4138314" y="232839"/>
            <a:ext cx="3168352" cy="66229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第二回   艰难</a:t>
            </a:r>
            <a:r>
              <a:rPr lang="zh-CN" altLang="en-US" sz="2800" b="1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求职</a:t>
            </a:r>
            <a:endParaRPr lang="zh-CN" altLang="en-US" sz="2800" b="1" dirty="0">
              <a:solidFill>
                <a:srgbClr val="C0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60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文本框 57345"/>
          <p:cNvSpPr txBox="1">
            <a:spLocks noChangeArrowheads="1"/>
          </p:cNvSpPr>
          <p:nvPr/>
        </p:nvSpPr>
        <p:spPr bwMode="auto">
          <a:xfrm>
            <a:off x="1224534" y="1143719"/>
            <a:ext cx="8136904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）原因：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①客观原因</a:t>
            </a:r>
            <a:endParaRPr lang="zh-CN" altLang="en-US" sz="2800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marL="0" lvl="2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人口总量与劳动力总量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较大；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marL="0" lvl="2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劳动力素质与社会经济发展的需要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不完全适应；  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marL="0" lvl="2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劳动力市场不完善，就业信息不通畅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等。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②主观原因</a:t>
            </a:r>
            <a:endParaRPr lang="zh-CN" altLang="en-US" sz="2800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marL="0" lvl="2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劳动者就业观念不合理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96541" y="564815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lang="zh-CN" altLang="en-US" sz="28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我国的就业形势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严峻</a:t>
            </a:r>
            <a:endParaRPr lang="zh-CN" altLang="en-US" sz="28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26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文本框 59393"/>
          <p:cNvSpPr txBox="1">
            <a:spLocks noChangeArrowheads="1"/>
          </p:cNvSpPr>
          <p:nvPr/>
        </p:nvSpPr>
        <p:spPr bwMode="auto">
          <a:xfrm>
            <a:off x="542945" y="719807"/>
            <a:ext cx="2247403" cy="58086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①对</a:t>
            </a:r>
            <a:r>
              <a:rPr lang="zh-CN" altLang="en-US" sz="24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国家来说</a:t>
            </a:r>
          </a:p>
        </p:txBody>
      </p:sp>
      <p:sp>
        <p:nvSpPr>
          <p:cNvPr id="59395" name="文本框 59394"/>
          <p:cNvSpPr txBox="1">
            <a:spLocks noChangeArrowheads="1"/>
          </p:cNvSpPr>
          <p:nvPr/>
        </p:nvSpPr>
        <p:spPr bwMode="auto">
          <a:xfrm>
            <a:off x="514119" y="1371919"/>
            <a:ext cx="18205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根本措施：</a:t>
            </a:r>
          </a:p>
        </p:txBody>
      </p:sp>
      <p:sp>
        <p:nvSpPr>
          <p:cNvPr id="59396" name="文本框 59395"/>
          <p:cNvSpPr txBox="1">
            <a:spLocks noChangeArrowheads="1"/>
          </p:cNvSpPr>
          <p:nvPr/>
        </p:nvSpPr>
        <p:spPr bwMode="auto">
          <a:xfrm>
            <a:off x="2114588" y="1371919"/>
            <a:ext cx="5080915" cy="58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大力发展经济，促进就业</a:t>
            </a:r>
          </a:p>
        </p:txBody>
      </p:sp>
      <p:sp>
        <p:nvSpPr>
          <p:cNvPr id="59397" name="文本框 59396"/>
          <p:cNvSpPr txBox="1">
            <a:spLocks noChangeArrowheads="1"/>
          </p:cNvSpPr>
          <p:nvPr/>
        </p:nvSpPr>
        <p:spPr bwMode="auto">
          <a:xfrm>
            <a:off x="484109" y="1952784"/>
            <a:ext cx="18205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具体措施：</a:t>
            </a:r>
          </a:p>
        </p:txBody>
      </p:sp>
      <p:sp>
        <p:nvSpPr>
          <p:cNvPr id="59398" name="文本框 59397"/>
          <p:cNvSpPr txBox="1">
            <a:spLocks noChangeArrowheads="1"/>
          </p:cNvSpPr>
          <p:nvPr/>
        </p:nvSpPr>
        <p:spPr bwMode="auto">
          <a:xfrm>
            <a:off x="2114587" y="1945793"/>
            <a:ext cx="839897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sz="24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实施就业优先战略和积极的就业政策，</a:t>
            </a:r>
            <a:r>
              <a:rPr lang="zh-CN" altLang="zh-CN" sz="2400" dirty="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制定劳动者</a:t>
            </a:r>
            <a:r>
              <a:rPr lang="zh-CN" altLang="zh-CN" sz="24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自主就业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、市场调节就业、政府促进就业和鼓励创业的方针。</a:t>
            </a:r>
            <a:endParaRPr lang="en-US" altLang="zh-CN" sz="2400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2294" name="文本框 59398"/>
          <p:cNvSpPr txBox="1">
            <a:spLocks noChangeArrowheads="1"/>
          </p:cNvSpPr>
          <p:nvPr/>
        </p:nvSpPr>
        <p:spPr bwMode="auto">
          <a:xfrm>
            <a:off x="576461" y="3067467"/>
            <a:ext cx="2180372" cy="58086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  <a:flatTx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②对</a:t>
            </a:r>
            <a:r>
              <a:rPr lang="zh-CN" altLang="en-US" sz="24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企业来说</a:t>
            </a:r>
          </a:p>
        </p:txBody>
      </p:sp>
      <p:sp>
        <p:nvSpPr>
          <p:cNvPr id="59400" name="文本框 59399"/>
          <p:cNvSpPr txBox="1">
            <a:spLocks noChangeArrowheads="1"/>
          </p:cNvSpPr>
          <p:nvPr/>
        </p:nvSpPr>
        <p:spPr bwMode="auto">
          <a:xfrm>
            <a:off x="448463" y="3527767"/>
            <a:ext cx="1031407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flatTx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要扩大规模 ，贯彻落实党和国家的就业政策，要积极承担更多的社会责任</a:t>
            </a:r>
            <a:r>
              <a:rPr lang="zh-CN" altLang="en-US" sz="2400" dirty="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。增强</a:t>
            </a:r>
            <a:r>
              <a:rPr lang="zh-CN" altLang="en-US" sz="24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法律意识，依法与劳动者签订劳动合同，要提高职业道德，自觉维护劳动者的合法权益。</a:t>
            </a:r>
          </a:p>
        </p:txBody>
      </p:sp>
      <p:sp>
        <p:nvSpPr>
          <p:cNvPr id="12296" name="文本框 59400"/>
          <p:cNvSpPr txBox="1">
            <a:spLocks noChangeArrowheads="1"/>
          </p:cNvSpPr>
          <p:nvPr/>
        </p:nvSpPr>
        <p:spPr bwMode="auto">
          <a:xfrm>
            <a:off x="393827" y="143743"/>
            <a:ext cx="4718849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4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4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）解决就业难的措施</a:t>
            </a:r>
          </a:p>
        </p:txBody>
      </p:sp>
      <p:sp>
        <p:nvSpPr>
          <p:cNvPr id="12297" name="文本框 59401"/>
          <p:cNvSpPr txBox="1">
            <a:spLocks noChangeArrowheads="1"/>
          </p:cNvSpPr>
          <p:nvPr/>
        </p:nvSpPr>
        <p:spPr bwMode="auto">
          <a:xfrm>
            <a:off x="576461" y="5155699"/>
            <a:ext cx="3014680" cy="58086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③对</a:t>
            </a:r>
            <a:r>
              <a:rPr lang="zh-CN" altLang="en-US" sz="24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劳动者个人来说</a:t>
            </a:r>
          </a:p>
        </p:txBody>
      </p:sp>
      <p:sp>
        <p:nvSpPr>
          <p:cNvPr id="59403" name="文本框 59402"/>
          <p:cNvSpPr txBox="1">
            <a:spLocks noChangeArrowheads="1"/>
          </p:cNvSpPr>
          <p:nvPr/>
        </p:nvSpPr>
        <p:spPr bwMode="auto">
          <a:xfrm>
            <a:off x="418677" y="5611550"/>
            <a:ext cx="10343862" cy="58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既要发扬艰苦奋斗自强不息的精神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；又要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树立正确的就业观念，积极就业。</a:t>
            </a:r>
          </a:p>
        </p:txBody>
      </p:sp>
    </p:spTree>
    <p:extLst>
      <p:ext uri="{BB962C8B-B14F-4D97-AF65-F5344CB8AC3E}">
        <p14:creationId xmlns:p14="http://schemas.microsoft.com/office/powerpoint/2010/main" val="247656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 animBg="1"/>
      <p:bldP spid="59395" grpId="0"/>
      <p:bldP spid="59396" grpId="0"/>
      <p:bldP spid="59397" grpId="0"/>
      <p:bldP spid="59398" grpId="0"/>
      <p:bldP spid="12294" grpId="0" animBg="1"/>
      <p:bldP spid="59400" grpId="0"/>
      <p:bldP spid="12297" grpId="0" animBg="1"/>
      <p:bldP spid="5940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67587" descr="VWLO}Q$%R5U8FYD4%A`[I~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0517" y="1605851"/>
            <a:ext cx="9279237" cy="422652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314" name="文本框 67588"/>
          <p:cNvSpPr txBox="1">
            <a:spLocks noChangeArrowheads="1"/>
          </p:cNvSpPr>
          <p:nvPr/>
        </p:nvSpPr>
        <p:spPr bwMode="auto">
          <a:xfrm>
            <a:off x="4135959" y="215751"/>
            <a:ext cx="3168352" cy="743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“傍”族</a:t>
            </a:r>
            <a:r>
              <a:rPr lang="zh-CN" altLang="en-US" sz="3200" b="1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话就业</a:t>
            </a:r>
            <a:endParaRPr lang="zh-CN" altLang="en-US" sz="3200" b="1" dirty="0">
              <a:solidFill>
                <a:srgbClr val="C0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7590" name="椭圆形标注 67589"/>
          <p:cNvSpPr>
            <a:spLocks noChangeArrowheads="1"/>
          </p:cNvSpPr>
          <p:nvPr/>
        </p:nvSpPr>
        <p:spPr bwMode="auto">
          <a:xfrm>
            <a:off x="1167350" y="4282752"/>
            <a:ext cx="2304613" cy="1872195"/>
          </a:xfrm>
          <a:prstGeom prst="wedgeEllipseCallout">
            <a:avLst>
              <a:gd name="adj1" fmla="val 32813"/>
              <a:gd name="adj2" fmla="val -77971"/>
            </a:avLst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prstShdw prst="shdw17" dist="17961" dir="2700000">
              <a:srgbClr val="5C995C"/>
            </a:prstShdw>
          </a:effectLst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树立竞争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就业观</a:t>
            </a:r>
          </a:p>
        </p:txBody>
      </p:sp>
      <p:sp>
        <p:nvSpPr>
          <p:cNvPr id="67591" name="椭圆形标注 67590"/>
          <p:cNvSpPr>
            <a:spLocks noChangeArrowheads="1"/>
          </p:cNvSpPr>
          <p:nvPr/>
        </p:nvSpPr>
        <p:spPr bwMode="auto">
          <a:xfrm>
            <a:off x="4896941" y="4464223"/>
            <a:ext cx="3540638" cy="1584176"/>
          </a:xfrm>
          <a:prstGeom prst="wedgeEllipseCallout">
            <a:avLst>
              <a:gd name="adj1" fmla="val 33663"/>
              <a:gd name="adj2" fmla="val -50897"/>
            </a:avLst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prstShdw prst="shdw17" dist="17961" dir="2700000">
              <a:srgbClr val="5C995C"/>
            </a:prstShdw>
          </a:effectLst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树立多种方式就业观</a:t>
            </a:r>
          </a:p>
        </p:txBody>
      </p:sp>
      <p:sp>
        <p:nvSpPr>
          <p:cNvPr id="67592" name="椭圆形标注 67591"/>
          <p:cNvSpPr>
            <a:spLocks noChangeArrowheads="1"/>
          </p:cNvSpPr>
          <p:nvPr/>
        </p:nvSpPr>
        <p:spPr bwMode="auto">
          <a:xfrm>
            <a:off x="7043437" y="863823"/>
            <a:ext cx="3922362" cy="851238"/>
          </a:xfrm>
          <a:prstGeom prst="wedgeEllipseCallout">
            <a:avLst>
              <a:gd name="adj1" fmla="val -12566"/>
              <a:gd name="adj2" fmla="val 111392"/>
            </a:avLst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prstShdw prst="shdw17" dist="17961" dir="2700000">
              <a:srgbClr val="5C995C"/>
            </a:prstShdw>
          </a:effectLst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树立职业平等观</a:t>
            </a:r>
          </a:p>
        </p:txBody>
      </p:sp>
      <p:sp>
        <p:nvSpPr>
          <p:cNvPr id="67593" name="椭圆形标注 67592"/>
          <p:cNvSpPr>
            <a:spLocks noChangeArrowheads="1"/>
          </p:cNvSpPr>
          <p:nvPr/>
        </p:nvSpPr>
        <p:spPr bwMode="auto">
          <a:xfrm rot="10765283" flipV="1">
            <a:off x="1408254" y="1105481"/>
            <a:ext cx="3904703" cy="839132"/>
          </a:xfrm>
          <a:prstGeom prst="wedgeEllipseCallout">
            <a:avLst>
              <a:gd name="adj1" fmla="val -68614"/>
              <a:gd name="adj2" fmla="val 30039"/>
            </a:avLst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prstShdw prst="shdw17" dist="17961" dir="2700000">
              <a:srgbClr val="5C995C"/>
            </a:prstShdw>
          </a:effectLst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树立自主择业观</a:t>
            </a:r>
          </a:p>
        </p:txBody>
      </p:sp>
    </p:spTree>
    <p:extLst>
      <p:ext uri="{BB962C8B-B14F-4D97-AF65-F5344CB8AC3E}">
        <p14:creationId xmlns:p14="http://schemas.microsoft.com/office/powerpoint/2010/main" val="35702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0" grpId="0" animBg="1"/>
      <p:bldP spid="67591" grpId="0" animBg="1"/>
      <p:bldP spid="67592" grpId="0" animBg="1"/>
      <p:bldP spid="6759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文本框 60419"/>
          <p:cNvSpPr txBox="1">
            <a:spLocks noChangeArrowheads="1"/>
          </p:cNvSpPr>
          <p:nvPr/>
        </p:nvSpPr>
        <p:spPr bwMode="auto">
          <a:xfrm>
            <a:off x="1080517" y="950056"/>
            <a:ext cx="3747543" cy="6622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①要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树立自主择业观</a:t>
            </a:r>
          </a:p>
        </p:txBody>
      </p:sp>
      <p:sp>
        <p:nvSpPr>
          <p:cNvPr id="60421" name="文本框 60420"/>
          <p:cNvSpPr txBox="1">
            <a:spLocks noChangeArrowheads="1"/>
          </p:cNvSpPr>
          <p:nvPr/>
        </p:nvSpPr>
        <p:spPr bwMode="auto">
          <a:xfrm>
            <a:off x="1113872" y="2303983"/>
            <a:ext cx="3576748" cy="6622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②要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树立竞争就业观</a:t>
            </a:r>
          </a:p>
        </p:txBody>
      </p:sp>
      <p:sp>
        <p:nvSpPr>
          <p:cNvPr id="60422" name="文本框 60421"/>
          <p:cNvSpPr txBox="1">
            <a:spLocks noChangeArrowheads="1"/>
          </p:cNvSpPr>
          <p:nvPr/>
        </p:nvSpPr>
        <p:spPr bwMode="auto">
          <a:xfrm>
            <a:off x="1152482" y="3546491"/>
            <a:ext cx="3191496" cy="6622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③树立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职业平等观 </a:t>
            </a:r>
          </a:p>
        </p:txBody>
      </p:sp>
      <p:sp>
        <p:nvSpPr>
          <p:cNvPr id="60423" name="文本框 60422"/>
          <p:cNvSpPr txBox="1">
            <a:spLocks noChangeArrowheads="1"/>
          </p:cNvSpPr>
          <p:nvPr/>
        </p:nvSpPr>
        <p:spPr bwMode="auto">
          <a:xfrm>
            <a:off x="1170436" y="4824263"/>
            <a:ext cx="3911576" cy="6622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④树立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多种方式就业观</a:t>
            </a:r>
          </a:p>
        </p:txBody>
      </p:sp>
      <p:sp>
        <p:nvSpPr>
          <p:cNvPr id="14346" name="文本框 60430"/>
          <p:cNvSpPr txBox="1">
            <a:spLocks noChangeArrowheads="1"/>
          </p:cNvSpPr>
          <p:nvPr/>
        </p:nvSpPr>
        <p:spPr bwMode="auto">
          <a:xfrm>
            <a:off x="965805" y="143743"/>
            <a:ext cx="4320837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树立</a:t>
            </a:r>
            <a:r>
              <a:rPr lang="zh-CN" altLang="en-US" sz="28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正确的择业就业观</a:t>
            </a:r>
          </a:p>
        </p:txBody>
      </p:sp>
      <p:sp>
        <p:nvSpPr>
          <p:cNvPr id="13" name="文本框 61445"/>
          <p:cNvSpPr txBox="1">
            <a:spLocks noChangeArrowheads="1"/>
          </p:cNvSpPr>
          <p:nvPr/>
        </p:nvSpPr>
        <p:spPr bwMode="auto">
          <a:xfrm>
            <a:off x="1857160" y="1565319"/>
            <a:ext cx="798343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——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根据个人的兴趣、专长和条件选择职业</a:t>
            </a:r>
          </a:p>
        </p:txBody>
      </p:sp>
      <p:sp>
        <p:nvSpPr>
          <p:cNvPr id="14" name="文本框 62469"/>
          <p:cNvSpPr txBox="1">
            <a:spLocks noChangeArrowheads="1"/>
          </p:cNvSpPr>
          <p:nvPr/>
        </p:nvSpPr>
        <p:spPr bwMode="auto">
          <a:xfrm>
            <a:off x="1863477" y="2880047"/>
            <a:ext cx="914531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——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提高技能和素质，积极主动地适应劳动力市场的需要</a:t>
            </a:r>
          </a:p>
        </p:txBody>
      </p:sp>
      <p:sp>
        <p:nvSpPr>
          <p:cNvPr id="15" name="文本框 63495"/>
          <p:cNvSpPr txBox="1">
            <a:spLocks noChangeArrowheads="1"/>
          </p:cNvSpPr>
          <p:nvPr/>
        </p:nvSpPr>
        <p:spPr bwMode="auto">
          <a:xfrm>
            <a:off x="1848836" y="4134325"/>
            <a:ext cx="6145107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——</a:t>
            </a:r>
            <a:r>
              <a:rPr lang="zh-CN" altLang="en-US" sz="28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“</a:t>
            </a:r>
            <a:r>
              <a:rPr lang="zh-CN" altLang="en-US" sz="2800" dirty="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三百六十行，行行出状元”</a:t>
            </a:r>
            <a:endParaRPr lang="zh-CN" altLang="en-US" sz="2800" dirty="0">
              <a:solidFill>
                <a:srgbClr val="00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6" name="文本框 64515"/>
          <p:cNvSpPr txBox="1">
            <a:spLocks noChangeArrowheads="1"/>
          </p:cNvSpPr>
          <p:nvPr/>
        </p:nvSpPr>
        <p:spPr bwMode="auto">
          <a:xfrm>
            <a:off x="1848837" y="5342544"/>
            <a:ext cx="736858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——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要多方式、多渠道地选择就业，实现就业</a:t>
            </a:r>
          </a:p>
        </p:txBody>
      </p:sp>
      <p:pic>
        <p:nvPicPr>
          <p:cNvPr id="17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756" y="5328319"/>
            <a:ext cx="845912" cy="834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676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animBg="1"/>
      <p:bldP spid="60421" grpId="0" animBg="1"/>
      <p:bldP spid="60422" grpId="0" animBg="1"/>
      <p:bldP spid="60423" grpId="0" animBg="1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20477" y="5407263"/>
            <a:ext cx="7016523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（</a:t>
            </a:r>
            <a:r>
              <a:rPr lang="en-US" altLang="zh-CN" sz="2800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2</a:t>
            </a: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）为什么要维护阿“傍”的这些权利？ </a:t>
            </a: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500369" y="942767"/>
            <a:ext cx="10623559" cy="3932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 cap="rnd" cmpd="thinThick">
            <a:noFill/>
            <a:prstDash val="sysDot"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数月后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，经朋友介绍，阿“傍”在一家私营机械厂上班了，但是不久，阿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“傍”母亲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病了，他向单位提出休假探亲，单位以他在本地结婚为由，不批探亲假；阿“傍”工作的工厂既有刺耳的噪音，又有刺眼的电焊强光，阿“傍”向工厂要求发放劳动安全卫生防护用品，改善劳动条件，遭到厂长拒绝，有时还恶意扣发阿“傍” 的工资；单位只给资格老的职工办理社会保险，阿“傍”等不在其中。</a:t>
            </a:r>
          </a:p>
        </p:txBody>
      </p:sp>
      <p:sp>
        <p:nvSpPr>
          <p:cNvPr id="19459" name="文本框 49155"/>
          <p:cNvSpPr txBox="1">
            <a:spLocks noChangeArrowheads="1"/>
          </p:cNvSpPr>
          <p:nvPr/>
        </p:nvSpPr>
        <p:spPr bwMode="auto">
          <a:xfrm>
            <a:off x="4243426" y="215751"/>
            <a:ext cx="3154565" cy="69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第三回   频频受欺</a:t>
            </a:r>
          </a:p>
        </p:txBody>
      </p:sp>
      <p:sp>
        <p:nvSpPr>
          <p:cNvPr id="19461" name="Text Box 4"/>
          <p:cNvSpPr txBox="1">
            <a:spLocks noChangeArrowheads="1"/>
          </p:cNvSpPr>
          <p:nvPr/>
        </p:nvSpPr>
        <p:spPr bwMode="auto">
          <a:xfrm>
            <a:off x="720477" y="4759191"/>
            <a:ext cx="6896318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（</a:t>
            </a:r>
            <a:r>
              <a:rPr lang="en-US" altLang="zh-CN" sz="2800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）该厂厂长侵犯了阿“傍”哪些权利？ </a:t>
            </a:r>
          </a:p>
        </p:txBody>
      </p:sp>
    </p:spTree>
    <p:extLst>
      <p:ext uri="{BB962C8B-B14F-4D97-AF65-F5344CB8AC3E}">
        <p14:creationId xmlns:p14="http://schemas.microsoft.com/office/powerpoint/2010/main" val="150792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19458" grpId="0" animBg="1"/>
      <p:bldP spid="194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框 50204"/>
          <p:cNvSpPr txBox="1">
            <a:spLocks noChangeArrowheads="1"/>
          </p:cNvSpPr>
          <p:nvPr/>
        </p:nvSpPr>
        <p:spPr bwMode="auto">
          <a:xfrm>
            <a:off x="1058170" y="2274657"/>
            <a:ext cx="4846882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为什么</a:t>
            </a:r>
            <a:r>
              <a:rPr lang="zh-CN" altLang="en-US" sz="28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要维护劳动者权益</a:t>
            </a:r>
          </a:p>
        </p:txBody>
      </p:sp>
      <p:sp>
        <p:nvSpPr>
          <p:cNvPr id="50206" name="文本框 50205"/>
          <p:cNvSpPr txBox="1">
            <a:spLocks noChangeArrowheads="1"/>
          </p:cNvSpPr>
          <p:nvPr/>
        </p:nvSpPr>
        <p:spPr bwMode="auto">
          <a:xfrm>
            <a:off x="936501" y="2936954"/>
            <a:ext cx="1000911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）是社会主义制度的本质要求。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）是保障劳动者主人翁地位的前提。是充分调动和发挥劳动者的积极性、创造性的保证。</a:t>
            </a:r>
          </a:p>
        </p:txBody>
      </p:sp>
      <p:sp>
        <p:nvSpPr>
          <p:cNvPr id="20483" name="文本框 50206"/>
          <p:cNvSpPr txBox="1">
            <a:spLocks noChangeArrowheads="1"/>
          </p:cNvSpPr>
          <p:nvPr/>
        </p:nvSpPr>
        <p:spPr bwMode="auto">
          <a:xfrm>
            <a:off x="1074075" y="1612360"/>
            <a:ext cx="5983106" cy="662297"/>
          </a:xfrm>
          <a:prstGeom prst="rect">
            <a:avLst/>
          </a:prstGeom>
          <a:noFill/>
          <a:ln w="38100" cmpd="dbl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维护劳动者的权益是非常重要的。</a:t>
            </a:r>
          </a:p>
        </p:txBody>
      </p:sp>
      <p:sp>
        <p:nvSpPr>
          <p:cNvPr id="20484" name="矩形 50207"/>
          <p:cNvSpPr>
            <a:spLocks noChangeArrowheads="1"/>
          </p:cNvSpPr>
          <p:nvPr/>
        </p:nvSpPr>
        <p:spPr bwMode="auto">
          <a:xfrm>
            <a:off x="3204752" y="633446"/>
            <a:ext cx="5400600" cy="825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36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二、依法维护劳动者权益</a:t>
            </a:r>
          </a:p>
        </p:txBody>
      </p:sp>
    </p:spTree>
    <p:extLst>
      <p:ext uri="{BB962C8B-B14F-4D97-AF65-F5344CB8AC3E}">
        <p14:creationId xmlns:p14="http://schemas.microsoft.com/office/powerpoint/2010/main" val="35028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P spid="50206" grpId="0"/>
      <p:bldP spid="204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49170"/>
          <p:cNvSpPr txBox="1">
            <a:spLocks noChangeArrowheads="1"/>
          </p:cNvSpPr>
          <p:nvPr/>
        </p:nvSpPr>
        <p:spPr bwMode="auto">
          <a:xfrm>
            <a:off x="3312765" y="287759"/>
            <a:ext cx="5544616" cy="5904656"/>
          </a:xfrm>
          <a:prstGeom prst="rect">
            <a:avLst/>
          </a:prstGeom>
          <a:noFill/>
          <a:ln w="57150" cmpd="thinThick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/>
          <a:lstStyle/>
          <a:p>
            <a:pPr marL="342900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2.</a:t>
            </a:r>
            <a:r>
              <a:rPr lang="zh-CN" altLang="en-US" sz="28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我国</a:t>
            </a:r>
            <a:r>
              <a:rPr lang="zh-CN" altLang="en-US" sz="28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劳动者享有的权利包括：</a:t>
            </a:r>
          </a:p>
          <a:p>
            <a:pPr marL="342900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平等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就业和选择职业的权利；</a:t>
            </a:r>
          </a:p>
          <a:p>
            <a:pPr marL="342900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取得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劳动报酬的权利；</a:t>
            </a:r>
          </a:p>
          <a:p>
            <a:pPr marL="342900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休息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、休假的权利；</a:t>
            </a:r>
          </a:p>
          <a:p>
            <a:pPr marL="342900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获得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劳动安全卫生保护的权利；</a:t>
            </a:r>
          </a:p>
          <a:p>
            <a:pPr marL="342900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接受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职业技能培训的权利</a:t>
            </a:r>
          </a:p>
          <a:p>
            <a:pPr marL="342900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享受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社会保险和福利的权利</a:t>
            </a:r>
          </a:p>
          <a:p>
            <a:pPr marL="342900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提请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劳动争议处理的权利；</a:t>
            </a:r>
          </a:p>
          <a:p>
            <a:pPr marL="342900"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法律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规定的其他权利。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756" y="5328319"/>
            <a:ext cx="845912" cy="834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609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矩形 54273"/>
          <p:cNvSpPr>
            <a:spLocks noChangeArrowheads="1"/>
          </p:cNvSpPr>
          <p:nvPr/>
        </p:nvSpPr>
        <p:spPr bwMode="auto">
          <a:xfrm>
            <a:off x="896485" y="868425"/>
            <a:ext cx="10193144" cy="1809006"/>
          </a:xfrm>
          <a:prstGeom prst="rect">
            <a:avLst/>
          </a:prstGeom>
          <a:noFill/>
          <a:ln w="28575" cap="rnd">
            <a:noFill/>
            <a:prstDash val="sysDot"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阿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“傍”在多次找老板协商无果的情况下，采取了以下手段：唆使人爬到该厂新建筑的吊塔上扬言跳塔，纠集工友罢工，在厂门打出标语，将老板从办公室揪出到街上游行。</a:t>
            </a:r>
          </a:p>
        </p:txBody>
      </p:sp>
      <p:pic>
        <p:nvPicPr>
          <p:cNvPr id="21506" name="图片 54274" descr="756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45212" y="3036083"/>
            <a:ext cx="3513961" cy="1716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图片 54275" descr="17811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44874" y="3036083"/>
            <a:ext cx="3268885" cy="1716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图片 54276" descr="跳楼讨薪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8509" y="3013651"/>
            <a:ext cx="2816879" cy="1738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4"/>
          <p:cNvSpPr txBox="1">
            <a:spLocks noChangeArrowheads="1"/>
          </p:cNvSpPr>
          <p:nvPr/>
        </p:nvSpPr>
        <p:spPr bwMode="auto">
          <a:xfrm>
            <a:off x="992001" y="4919761"/>
            <a:ext cx="9617732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（</a:t>
            </a:r>
            <a:r>
              <a:rPr lang="en-US" altLang="zh-CN" sz="2800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1</a:t>
            </a:r>
            <a:r>
              <a:rPr lang="zh-CN" altLang="en-US" sz="2800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）你</a:t>
            </a: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认为阿“傍”这样做对吗？</a:t>
            </a:r>
            <a:endParaRPr lang="zh-CN" altLang="en-US" sz="2800" dirty="0">
              <a:solidFill>
                <a:srgbClr val="C0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1510" name="文本框 54278"/>
          <p:cNvSpPr txBox="1">
            <a:spLocks noChangeArrowheads="1"/>
          </p:cNvSpPr>
          <p:nvPr/>
        </p:nvSpPr>
        <p:spPr bwMode="auto">
          <a:xfrm>
            <a:off x="4456818" y="178506"/>
            <a:ext cx="2744379" cy="68531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altLang="zh-CN" sz="2800" b="1" dirty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800" b="1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第四回    </a:t>
            </a:r>
            <a:r>
              <a:rPr lang="zh-CN" altLang="en-US" sz="2800" b="1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结局</a:t>
            </a:r>
            <a:endParaRPr lang="zh-CN" altLang="en-US" sz="2800" b="1" dirty="0">
              <a:solidFill>
                <a:srgbClr val="C0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1511" name="Text Box 4"/>
          <p:cNvSpPr txBox="1">
            <a:spLocks noChangeArrowheads="1"/>
          </p:cNvSpPr>
          <p:nvPr/>
        </p:nvSpPr>
        <p:spPr bwMode="auto">
          <a:xfrm>
            <a:off x="992001" y="5472335"/>
            <a:ext cx="71453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（</a:t>
            </a:r>
            <a:r>
              <a:rPr lang="en-US" altLang="zh-CN" sz="2800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2</a:t>
            </a:r>
            <a:r>
              <a:rPr lang="zh-CN" altLang="en-US" sz="2800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）出谋划策</a:t>
            </a: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，如何维护阿“傍”的权益</a:t>
            </a:r>
            <a:r>
              <a:rPr lang="zh-CN" altLang="en-US" sz="2800" dirty="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  <a:sym typeface="Wingdings" pitchFamily="2" charset="2"/>
              </a:rPr>
              <a:t>？</a:t>
            </a:r>
            <a:endParaRPr lang="zh-CN" altLang="en-US" sz="2800" dirty="0">
              <a:solidFill>
                <a:srgbClr val="C0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81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  <p:bldP spid="21509" grpId="0"/>
      <p:bldP spid="215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矩形 7169"/>
          <p:cNvSpPr>
            <a:spLocks noChangeArrowheads="1"/>
          </p:cNvSpPr>
          <p:nvPr/>
        </p:nvSpPr>
        <p:spPr bwMode="auto">
          <a:xfrm>
            <a:off x="655817" y="388657"/>
            <a:ext cx="4467523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8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、如何维护劳动者的权益</a:t>
            </a:r>
          </a:p>
        </p:txBody>
      </p:sp>
      <p:sp>
        <p:nvSpPr>
          <p:cNvPr id="7178" name="文本框 7177"/>
          <p:cNvSpPr txBox="1">
            <a:spLocks noChangeArrowheads="1"/>
          </p:cNvSpPr>
          <p:nvPr/>
        </p:nvSpPr>
        <p:spPr bwMode="auto">
          <a:xfrm>
            <a:off x="636283" y="3728210"/>
            <a:ext cx="4332666" cy="73866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）用人单位（企业）：</a:t>
            </a:r>
          </a:p>
        </p:txBody>
      </p:sp>
      <p:sp>
        <p:nvSpPr>
          <p:cNvPr id="7179" name="矩形 7178"/>
          <p:cNvSpPr>
            <a:spLocks noChangeArrowheads="1"/>
          </p:cNvSpPr>
          <p:nvPr/>
        </p:nvSpPr>
        <p:spPr bwMode="auto">
          <a:xfrm>
            <a:off x="592418" y="4390317"/>
            <a:ext cx="989103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应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增强法律意识，提高职业道德素质，自觉遵守劳动法，自觉维护劳动者的权益。</a:t>
            </a:r>
          </a:p>
        </p:txBody>
      </p:sp>
      <p:sp>
        <p:nvSpPr>
          <p:cNvPr id="7180" name="文本框 7179"/>
          <p:cNvSpPr txBox="1">
            <a:spLocks noChangeArrowheads="1"/>
          </p:cNvSpPr>
          <p:nvPr/>
        </p:nvSpPr>
        <p:spPr bwMode="auto">
          <a:xfrm>
            <a:off x="738401" y="1151855"/>
            <a:ext cx="2574364" cy="6622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国家：</a:t>
            </a:r>
          </a:p>
        </p:txBody>
      </p:sp>
      <p:sp>
        <p:nvSpPr>
          <p:cNvPr id="7181" name="文本框 7180"/>
          <p:cNvSpPr txBox="1">
            <a:spLocks noChangeArrowheads="1"/>
          </p:cNvSpPr>
          <p:nvPr/>
        </p:nvSpPr>
        <p:spPr bwMode="auto">
          <a:xfrm>
            <a:off x="636283" y="1807703"/>
            <a:ext cx="9847172" cy="20313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  <a:flatTx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实施积极的就业政策，多渠道扩大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就业； 加强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劳动保护，改善劳动条件，完善社会保障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体系； 实施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劳动法，规范劳动合同制度，并依法惩处侵犯劳动者权益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的行为。 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26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 animBg="1"/>
      <p:bldP spid="7179" grpId="0"/>
      <p:bldP spid="7180" grpId="0" animBg="1"/>
      <p:bldP spid="718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7170"/>
          <p:cNvSpPr txBox="1">
            <a:spLocks noChangeArrowheads="1"/>
          </p:cNvSpPr>
          <p:nvPr/>
        </p:nvSpPr>
        <p:spPr bwMode="auto">
          <a:xfrm>
            <a:off x="840882" y="575791"/>
            <a:ext cx="2777629" cy="6622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2864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2800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</a:t>
            </a:r>
            <a:r>
              <a:rPr lang="zh-CN" altLang="en-US" sz="2800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劳动者：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89573" y="1393214"/>
            <a:ext cx="1030005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①基础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：自觉履行劳动者的义务，是获得权利、维护权益的基础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807968" y="3383231"/>
            <a:ext cx="102280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③途径：投诉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、协商、申请调解、申请仲裁、向法院起诉等加以维护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" name="文本框 7184"/>
          <p:cNvSpPr txBox="1">
            <a:spLocks noChangeArrowheads="1"/>
          </p:cNvSpPr>
          <p:nvPr/>
        </p:nvSpPr>
        <p:spPr bwMode="auto">
          <a:xfrm>
            <a:off x="807968" y="4680247"/>
            <a:ext cx="595826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④劳动者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要增强权利意识和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法律意识。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807968" y="2033476"/>
            <a:ext cx="1002288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②依据：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签订劳动合同 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平等自愿、协商一致、不得违反法律行政法规的规定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1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756" y="5328319"/>
            <a:ext cx="845912" cy="834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869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6621" y="4070942"/>
            <a:ext cx="4066583" cy="1041353"/>
          </a:xfrm>
          <a:prstGeom prst="rect">
            <a:avLst/>
          </a:prstGeom>
          <a:noFill/>
        </p:spPr>
        <p:txBody>
          <a:bodyPr wrap="none" lIns="86402" tIns="43201" rIns="86402" bIns="4320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谢 谢 观 看</a:t>
            </a:r>
          </a:p>
        </p:txBody>
      </p:sp>
      <p:pic>
        <p:nvPicPr>
          <p:cNvPr id="3" name="Picture 3" descr="C:\Users\user\Desktop\未标题-4 拷贝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221" y="4549527"/>
            <a:ext cx="337960" cy="38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54">
            <a:hlinkClick r:id="rId3"/>
          </p:cNvPr>
          <p:cNvSpPr txBox="1">
            <a:spLocks noChangeArrowheads="1"/>
          </p:cNvSpPr>
          <p:nvPr/>
        </p:nvSpPr>
        <p:spPr bwMode="auto">
          <a:xfrm>
            <a:off x="7057181" y="4581262"/>
            <a:ext cx="4474806" cy="315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1" tIns="43190" rIns="86381" bIns="43190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19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http://www.91taoke.com</a:t>
            </a:r>
          </a:p>
        </p:txBody>
      </p:sp>
    </p:spTree>
    <p:extLst>
      <p:ext uri="{BB962C8B-B14F-4D97-AF65-F5344CB8AC3E}">
        <p14:creationId xmlns:p14="http://schemas.microsoft.com/office/powerpoint/2010/main" val="14952534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PPT模版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PPT模版</Template>
  <TotalTime>127</TotalTime>
  <Words>1133</Words>
  <Application>Microsoft Office PowerPoint</Application>
  <PresentationFormat>自定义</PresentationFormat>
  <Paragraphs>99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PPT模版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Young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Terry</dc:creator>
  <cp:lastModifiedBy>Administrator</cp:lastModifiedBy>
  <cp:revision>27</cp:revision>
  <dcterms:created xsi:type="dcterms:W3CDTF">2016-11-15T01:36:28Z</dcterms:created>
  <dcterms:modified xsi:type="dcterms:W3CDTF">2018-05-03T06:24:33Z</dcterms:modified>
</cp:coreProperties>
</file>