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gif" ContentType="image/gif"/>
  <Default Extension="bin" ContentType="application/vnd.openxmlformats-officedocument.oleObject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audio1.bin" ContentType="audio/unknown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6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271" r:id="rId23"/>
    <p:sldId id="299" r:id="rId24"/>
    <p:sldId id="300" r:id="rId25"/>
    <p:sldId id="301" r:id="rId26"/>
    <p:sldId id="302" r:id="rId27"/>
    <p:sldId id="303" r:id="rId28"/>
    <p:sldId id="304" r:id="rId29"/>
    <p:sldId id="305" r:id="rId30"/>
    <p:sldId id="306" r:id="rId31"/>
    <p:sldId id="307" r:id="rId32"/>
    <p:sldId id="308" r:id="rId33"/>
    <p:sldId id="309" r:id="rId34"/>
    <p:sldId id="310" r:id="rId35"/>
    <p:sldId id="311" r:id="rId36"/>
    <p:sldId id="312" r:id="rId37"/>
    <p:sldId id="313" r:id="rId38"/>
    <p:sldId id="314" r:id="rId39"/>
    <p:sldId id="315" r:id="rId40"/>
    <p:sldId id="316" r:id="rId41"/>
    <p:sldId id="317" r:id="rId42"/>
    <p:sldId id="318" r:id="rId43"/>
    <p:sldId id="319" r:id="rId44"/>
    <p:sldId id="320" r:id="rId45"/>
    <p:sldId id="321" r:id="rId46"/>
    <p:sldId id="322" r:id="rId47"/>
    <p:sldId id="323" r:id="rId48"/>
    <p:sldId id="324" r:id="rId49"/>
    <p:sldId id="325" r:id="rId5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5">
          <p15:clr>
            <a:srgbClr val="A4A3A4"/>
          </p15:clr>
        </p15:guide>
        <p15:guide id="2" pos="3795">
          <p15:clr>
            <a:srgbClr val="A4A3A4"/>
          </p15:clr>
        </p15:guide>
        <p15:guide id="3" pos="1844">
          <p15:clr>
            <a:srgbClr val="A4A3A4"/>
          </p15:clr>
        </p15:guide>
        <p15:guide id="4" pos="678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C9DA"/>
    <a:srgbClr val="4BACC6"/>
    <a:srgbClr val="31859C"/>
    <a:srgbClr val="2D7A8F"/>
    <a:srgbClr val="93CDDD"/>
    <a:srgbClr val="FFFF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54" autoAdjust="0"/>
    <p:restoredTop sz="91744" autoAdjust="0"/>
  </p:normalViewPr>
  <p:slideViewPr>
    <p:cSldViewPr snapToGrid="0">
      <p:cViewPr>
        <p:scale>
          <a:sx n="104" d="100"/>
          <a:sy n="104" d="100"/>
        </p:scale>
        <p:origin x="1456" y="496"/>
      </p:cViewPr>
      <p:guideLst>
        <p:guide orient="horz" pos="2155"/>
        <p:guide pos="3795"/>
        <p:guide pos="1844"/>
        <p:guide pos="67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0" cy="72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notesMaster" Target="notesMasters/notesMaster1.xml"/><Relationship Id="rId52" Type="http://schemas.openxmlformats.org/officeDocument/2006/relationships/presProps" Target="presProps.xml"/><Relationship Id="rId53" Type="http://schemas.openxmlformats.org/officeDocument/2006/relationships/viewProps" Target="viewProps.xml"/><Relationship Id="rId54" Type="http://schemas.openxmlformats.org/officeDocument/2006/relationships/theme" Target="theme/theme1.xml"/><Relationship Id="rId55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4" Type="http://schemas.openxmlformats.org/officeDocument/2006/relationships/image" Target="../media/image16.wmf"/><Relationship Id="rId1" Type="http://schemas.openxmlformats.org/officeDocument/2006/relationships/image" Target="../media/image13.wmf"/><Relationship Id="rId2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2018/3/1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8434" name="备注占位符 2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zh-CN" altLang="en-US">
              <a:latin typeface="Arial" charset="0"/>
              <a:ea typeface="宋体" charset="-122"/>
            </a:endParaRPr>
          </a:p>
        </p:txBody>
      </p:sp>
      <p:sp>
        <p:nvSpPr>
          <p:cNvPr id="18435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fld id="{105B9C99-5E6B-CC4D-B9AB-AFF433ADE8B0}" type="slidenum">
              <a:rPr lang="en-US" altLang="zh-CN">
                <a:latin typeface="Arial" charset="0"/>
                <a:ea typeface="宋体" charset="-122"/>
              </a:rPr>
              <a:pPr/>
              <a:t>15</a:t>
            </a:fld>
            <a:endParaRPr lang="en-US" altLang="zh-CN">
              <a:latin typeface="Arial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63768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fld id="{96C369FB-849C-A342-B2E6-248F0E9EEB15}" type="slidenum">
              <a:rPr lang="en-US" altLang="zh-CN"/>
              <a:pPr eaLnBrk="1" hangingPunct="1">
                <a:spcBef>
                  <a:spcPct val="0"/>
                </a:spcBef>
              </a:pPr>
              <a:t>23</a:t>
            </a:fld>
            <a:endParaRPr lang="en-US" altLang="zh-CN"/>
          </a:p>
        </p:txBody>
      </p:sp>
      <p:sp>
        <p:nvSpPr>
          <p:cNvPr id="307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zh-CN" altLang="zh-CN">
              <a:latin typeface="Arial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87226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fld id="{1345D05B-FCD2-A145-8E48-F09C888F36E2}" type="slidenum">
              <a:rPr lang="en-US" altLang="zh-CN"/>
              <a:pPr eaLnBrk="1" hangingPunct="1">
                <a:spcBef>
                  <a:spcPct val="0"/>
                </a:spcBef>
              </a:pPr>
              <a:t>29</a:t>
            </a:fld>
            <a:endParaRPr lang="en-US" altLang="zh-CN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CN">
                <a:latin typeface="Arial" charset="0"/>
                <a:ea typeface="宋体" charset="-122"/>
              </a:rPr>
              <a:t>www.czsx.com.cn</a:t>
            </a:r>
          </a:p>
        </p:txBody>
      </p:sp>
    </p:spTree>
    <p:extLst>
      <p:ext uri="{BB962C8B-B14F-4D97-AF65-F5344CB8AC3E}">
        <p14:creationId xmlns:p14="http://schemas.microsoft.com/office/powerpoint/2010/main" val="2092680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fld id="{CB3FFEE5-DFB1-3846-8B33-1664272B8BE9}" type="slidenum">
              <a:rPr lang="en-US" altLang="zh-CN"/>
              <a:pPr eaLnBrk="1" hangingPunct="1">
                <a:spcBef>
                  <a:spcPct val="0"/>
                </a:spcBef>
              </a:pPr>
              <a:t>45</a:t>
            </a:fld>
            <a:endParaRPr lang="en-US" altLang="zh-CN"/>
          </a:p>
        </p:txBody>
      </p:sp>
      <p:sp>
        <p:nvSpPr>
          <p:cNvPr id="32771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2772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zh-CN" altLang="zh-CN">
              <a:latin typeface="Arial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5449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fld id="{6756BCBA-BE2D-6146-B672-E0E22464BF33}" type="slidenum">
              <a:rPr lang="en-US" altLang="zh-CN"/>
              <a:pPr eaLnBrk="1" hangingPunct="1">
                <a:spcBef>
                  <a:spcPct val="0"/>
                </a:spcBef>
              </a:pPr>
              <a:t>46</a:t>
            </a:fld>
            <a:endParaRPr lang="en-US" altLang="zh-CN"/>
          </a:p>
        </p:txBody>
      </p:sp>
      <p:sp>
        <p:nvSpPr>
          <p:cNvPr id="33795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3796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zh-CN" altLang="zh-CN">
              <a:latin typeface="Arial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62473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fld id="{F1D80795-C8BD-2144-8D84-EEC7BF6F9C39}" type="slidenum">
              <a:rPr lang="en-US" altLang="zh-CN"/>
              <a:pPr eaLnBrk="1" hangingPunct="1">
                <a:spcBef>
                  <a:spcPct val="0"/>
                </a:spcBef>
              </a:pPr>
              <a:t>47</a:t>
            </a:fld>
            <a:endParaRPr lang="en-US" altLang="zh-CN"/>
          </a:p>
        </p:txBody>
      </p:sp>
      <p:sp>
        <p:nvSpPr>
          <p:cNvPr id="34819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4820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zh-CN" altLang="zh-CN">
              <a:latin typeface="Arial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4174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fld id="{A0F8DC2E-522D-E44C-9E36-596B54566324}" type="slidenum">
              <a:rPr lang="en-US" altLang="zh-CN"/>
              <a:pPr eaLnBrk="1" hangingPunct="1">
                <a:spcBef>
                  <a:spcPct val="0"/>
                </a:spcBef>
              </a:pPr>
              <a:t>48</a:t>
            </a:fld>
            <a:endParaRPr lang="en-US" altLang="zh-CN"/>
          </a:p>
        </p:txBody>
      </p:sp>
      <p:sp>
        <p:nvSpPr>
          <p:cNvPr id="35843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5844" name="Rectangle 3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CN">
                <a:latin typeface="Arial" charset="0"/>
                <a:ea typeface="宋体" charset="-122"/>
              </a:rPr>
              <a:t>www.1230.org </a:t>
            </a:r>
            <a:r>
              <a:rPr lang="zh-CN" altLang="en-US">
                <a:latin typeface="Arial" charset="0"/>
                <a:ea typeface="宋体" charset="-122"/>
              </a:rPr>
              <a:t>初中数学资源网 课件</a:t>
            </a:r>
          </a:p>
          <a:p>
            <a:endParaRPr lang="en-US" altLang="zh-CN">
              <a:latin typeface="Arial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96164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fld id="{042C4979-BDAB-CA4A-A503-9C90902CC6B7}" type="slidenum">
              <a:rPr lang="en-US" altLang="zh-CN"/>
              <a:pPr eaLnBrk="1" hangingPunct="1">
                <a:spcBef>
                  <a:spcPct val="0"/>
                </a:spcBef>
              </a:pPr>
              <a:t>49</a:t>
            </a:fld>
            <a:endParaRPr lang="en-US" altLang="zh-CN"/>
          </a:p>
        </p:txBody>
      </p:sp>
      <p:sp>
        <p:nvSpPr>
          <p:cNvPr id="36867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6868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zh-CN" altLang="zh-CN">
              <a:latin typeface="Arial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605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2018/3/1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2018/3/1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2018/3/1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710598-BA71-364F-8694-C69EE0CE525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73554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90000"/>
            </a:schemeClr>
          </a:fgClr>
          <a:bgClr>
            <a:srgbClr val="FFFFE7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38B6D-CF5A-41D0-9C0F-51A82D06A773}" type="datetimeFigureOut">
              <a:rPr lang="zh-CN" altLang="en-US" smtClean="0"/>
              <a:t>2018/3/1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.baidu.com/i?ct=503316480&amp;z=354668850&amp;tn=baiduimagedetail&amp;word=&#38081;&#36335;" TargetMode="External"/><Relationship Id="rId4" Type="http://schemas.openxmlformats.org/officeDocument/2006/relationships/image" Target="../media/image2.jpeg"/><Relationship Id="rId5" Type="http://schemas.openxmlformats.org/officeDocument/2006/relationships/hyperlink" Target="http://www.fssport.com/cpjs/product8.htm" TargetMode="External"/><Relationship Id="rId6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4.png"/><Relationship Id="rId5" Type="http://schemas.openxmlformats.org/officeDocument/2006/relationships/oleObject" Target="../embeddings/oleObject2.bin"/><Relationship Id="rId6" Type="http://schemas.openxmlformats.org/officeDocument/2006/relationships/image" Target="../media/image5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3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13.wmf"/><Relationship Id="rId5" Type="http://schemas.openxmlformats.org/officeDocument/2006/relationships/oleObject" Target="../embeddings/oleObject4.bin"/><Relationship Id="rId6" Type="http://schemas.openxmlformats.org/officeDocument/2006/relationships/image" Target="../media/image14.wmf"/><Relationship Id="rId7" Type="http://schemas.openxmlformats.org/officeDocument/2006/relationships/oleObject" Target="../embeddings/oleObject5.bin"/><Relationship Id="rId8" Type="http://schemas.openxmlformats.org/officeDocument/2006/relationships/image" Target="../media/image15.wmf"/><Relationship Id="rId9" Type="http://schemas.openxmlformats.org/officeDocument/2006/relationships/oleObject" Target="../embeddings/oleObject6.bin"/><Relationship Id="rId10" Type="http://schemas.openxmlformats.org/officeDocument/2006/relationships/image" Target="../media/image16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4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gi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4" Type="http://schemas.openxmlformats.org/officeDocument/2006/relationships/image" Target="../media/image21.jpeg"/><Relationship Id="rId5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.bin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gi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gif"/><Relationship Id="rId3" Type="http://schemas.openxmlformats.org/officeDocument/2006/relationships/image" Target="../media/image19.gi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gif"/><Relationship Id="rId3" Type="http://schemas.openxmlformats.org/officeDocument/2006/relationships/image" Target="../media/image26.gi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gi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audio" Target="../media/audio1.bin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audio" Target="../media/audio1.bin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audio" Target="../media/audio1.bin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4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2692131" y="674225"/>
            <a:ext cx="6807739" cy="5509551"/>
            <a:chOff x="2755278" y="719435"/>
            <a:chExt cx="6807739" cy="550955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任意多边形 17"/>
            <p:cNvSpPr/>
            <p:nvPr/>
          </p:nvSpPr>
          <p:spPr>
            <a:xfrm rot="20107535" flipH="1">
              <a:off x="8359057" y="2468574"/>
              <a:ext cx="1203960" cy="1726000"/>
            </a:xfrm>
            <a:custGeom>
              <a:avLst/>
              <a:gdLst>
                <a:gd name="connsiteX0" fmla="*/ 391160 w 1203960"/>
                <a:gd name="connsiteY0" fmla="*/ 5080 h 1539240"/>
                <a:gd name="connsiteX1" fmla="*/ 391160 w 1203960"/>
                <a:gd name="connsiteY1" fmla="*/ 5080 h 1539240"/>
                <a:gd name="connsiteX2" fmla="*/ 228600 w 1203960"/>
                <a:gd name="connsiteY2" fmla="*/ 5080 h 1539240"/>
                <a:gd name="connsiteX3" fmla="*/ 0 w 1203960"/>
                <a:gd name="connsiteY3" fmla="*/ 0 h 1539240"/>
                <a:gd name="connsiteX4" fmla="*/ 462280 w 1203960"/>
                <a:gd name="connsiteY4" fmla="*/ 690880 h 1539240"/>
                <a:gd name="connsiteX5" fmla="*/ 304800 w 1203960"/>
                <a:gd name="connsiteY5" fmla="*/ 1539240 h 1539240"/>
                <a:gd name="connsiteX6" fmla="*/ 1203960 w 1203960"/>
                <a:gd name="connsiteY6" fmla="*/ 1402080 h 1539240"/>
                <a:gd name="connsiteX7" fmla="*/ 391160 w 1203960"/>
                <a:gd name="connsiteY7" fmla="*/ 5080 h 1539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03960" h="1539240">
                  <a:moveTo>
                    <a:pt x="391160" y="5080"/>
                  </a:moveTo>
                  <a:lnTo>
                    <a:pt x="391160" y="5080"/>
                  </a:lnTo>
                  <a:lnTo>
                    <a:pt x="228600" y="5080"/>
                  </a:lnTo>
                  <a:lnTo>
                    <a:pt x="0" y="0"/>
                  </a:lnTo>
                  <a:lnTo>
                    <a:pt x="462280" y="690880"/>
                  </a:lnTo>
                  <a:lnTo>
                    <a:pt x="304800" y="1539240"/>
                  </a:lnTo>
                  <a:lnTo>
                    <a:pt x="1203960" y="1402080"/>
                  </a:lnTo>
                  <a:lnTo>
                    <a:pt x="391160" y="5080"/>
                  </a:lnTo>
                  <a:close/>
                </a:path>
              </a:pathLst>
            </a:custGeom>
            <a:solidFill>
              <a:srgbClr val="93CDDD"/>
            </a:solidFill>
            <a:ln w="1905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2755278" y="3650589"/>
              <a:ext cx="1203960" cy="1642845"/>
            </a:xfrm>
            <a:custGeom>
              <a:avLst/>
              <a:gdLst>
                <a:gd name="connsiteX0" fmla="*/ 391160 w 1203960"/>
                <a:gd name="connsiteY0" fmla="*/ 5080 h 1539240"/>
                <a:gd name="connsiteX1" fmla="*/ 391160 w 1203960"/>
                <a:gd name="connsiteY1" fmla="*/ 5080 h 1539240"/>
                <a:gd name="connsiteX2" fmla="*/ 228600 w 1203960"/>
                <a:gd name="connsiteY2" fmla="*/ 5080 h 1539240"/>
                <a:gd name="connsiteX3" fmla="*/ 0 w 1203960"/>
                <a:gd name="connsiteY3" fmla="*/ 0 h 1539240"/>
                <a:gd name="connsiteX4" fmla="*/ 462280 w 1203960"/>
                <a:gd name="connsiteY4" fmla="*/ 690880 h 1539240"/>
                <a:gd name="connsiteX5" fmla="*/ 304800 w 1203960"/>
                <a:gd name="connsiteY5" fmla="*/ 1539240 h 1539240"/>
                <a:gd name="connsiteX6" fmla="*/ 1203960 w 1203960"/>
                <a:gd name="connsiteY6" fmla="*/ 1402080 h 1539240"/>
                <a:gd name="connsiteX7" fmla="*/ 391160 w 1203960"/>
                <a:gd name="connsiteY7" fmla="*/ 5080 h 1539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03960" h="1539240">
                  <a:moveTo>
                    <a:pt x="391160" y="5080"/>
                  </a:moveTo>
                  <a:lnTo>
                    <a:pt x="391160" y="5080"/>
                  </a:lnTo>
                  <a:lnTo>
                    <a:pt x="228600" y="5080"/>
                  </a:lnTo>
                  <a:lnTo>
                    <a:pt x="0" y="0"/>
                  </a:lnTo>
                  <a:lnTo>
                    <a:pt x="462280" y="690880"/>
                  </a:lnTo>
                  <a:lnTo>
                    <a:pt x="304800" y="1539240"/>
                  </a:lnTo>
                  <a:lnTo>
                    <a:pt x="1203960" y="1402080"/>
                  </a:lnTo>
                  <a:lnTo>
                    <a:pt x="391160" y="5080"/>
                  </a:lnTo>
                  <a:close/>
                </a:path>
              </a:pathLst>
            </a:custGeom>
            <a:solidFill>
              <a:srgbClr val="93CDDD"/>
            </a:solidFill>
            <a:ln w="1905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10085321">
              <a:off x="3379477" y="4770313"/>
              <a:ext cx="538978" cy="451412"/>
            </a:xfrm>
            <a:prstGeom prst="triangle">
              <a:avLst>
                <a:gd name="adj" fmla="val 0"/>
              </a:avLst>
            </a:prstGeom>
            <a:solidFill>
              <a:srgbClr val="4BACC6"/>
            </a:solidFill>
            <a:ln w="1905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10085321">
              <a:off x="8669098" y="3680404"/>
              <a:ext cx="538978" cy="451412"/>
            </a:xfrm>
            <a:prstGeom prst="triangle">
              <a:avLst>
                <a:gd name="adj" fmla="val 100000"/>
              </a:avLst>
            </a:prstGeom>
            <a:solidFill>
              <a:srgbClr val="4BACC6"/>
            </a:solidFill>
            <a:ln w="1905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3338694" y="719435"/>
              <a:ext cx="5509550" cy="5509551"/>
              <a:chOff x="4896092" y="1180617"/>
              <a:chExt cx="4259483" cy="4259484"/>
            </a:xfrm>
          </p:grpSpPr>
          <p:sp>
            <p:nvSpPr>
              <p:cNvPr id="5" name="三十二角星 4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381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381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3" name="矩形 12"/>
            <p:cNvSpPr/>
            <p:nvPr/>
          </p:nvSpPr>
          <p:spPr>
            <a:xfrm rot="20901515">
              <a:off x="3108342" y="2660412"/>
              <a:ext cx="5899941" cy="1658242"/>
            </a:xfrm>
            <a:prstGeom prst="rect">
              <a:avLst/>
            </a:prstGeom>
            <a:solidFill>
              <a:srgbClr val="93CDDD"/>
            </a:solidFill>
            <a:ln w="1905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文本框 23"/>
          <p:cNvSpPr txBox="1"/>
          <p:nvPr/>
        </p:nvSpPr>
        <p:spPr>
          <a:xfrm rot="20877186">
            <a:off x="2622733" y="2828957"/>
            <a:ext cx="64340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5.2.1</a:t>
            </a:r>
            <a:r>
              <a:rPr lang="zh-CN" altLang="en-US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平行线</a:t>
            </a:r>
            <a:endParaRPr lang="zh-CN" altLang="en-US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 rot="20681872">
            <a:off x="5911884" y="4079352"/>
            <a:ext cx="28385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中大</a:t>
            </a:r>
            <a:r>
              <a:rPr lang="zh-CN" altLang="en-US" sz="28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附中 梁海丽</a:t>
            </a:r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u=3164563187,4126766121&amp;g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3" y="549275"/>
            <a:ext cx="2246312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3" descr="u=3951135728,1546198980&amp;gp=0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25" y="536575"/>
            <a:ext cx="260985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4" descr="8137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488" y="3489326"/>
            <a:ext cx="2519362" cy="314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6527801" y="4076700"/>
            <a:ext cx="3095625" cy="1944688"/>
          </a:xfrm>
        </p:spPr>
        <p:txBody>
          <a:bodyPr/>
          <a:lstStyle/>
          <a:p>
            <a:pPr algn="l" eaLnBrk="1" hangingPunct="1"/>
            <a:r>
              <a:rPr lang="zh-CN" altLang="en-US" sz="3600">
                <a:ea typeface="华文中宋" charset="-122"/>
              </a:rPr>
              <a:t>生活中许多事物都给我们平行线的印象。</a:t>
            </a:r>
          </a:p>
        </p:txBody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3143250" y="765176"/>
            <a:ext cx="1296988" cy="1312863"/>
            <a:chOff x="1619672" y="764704"/>
            <a:chExt cx="1296144" cy="1313734"/>
          </a:xfrm>
        </p:grpSpPr>
        <p:cxnSp>
          <p:nvCxnSpPr>
            <p:cNvPr id="3" name="直接连接符 2"/>
            <p:cNvCxnSpPr/>
            <p:nvPr/>
          </p:nvCxnSpPr>
          <p:spPr>
            <a:xfrm flipV="1">
              <a:off x="1619672" y="764704"/>
              <a:ext cx="360128" cy="1270843"/>
            </a:xfrm>
            <a:prstGeom prst="line">
              <a:avLst/>
            </a:prstGeom>
            <a:ln w="508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 flipV="1">
              <a:off x="2555688" y="764704"/>
              <a:ext cx="360128" cy="1313734"/>
            </a:xfrm>
            <a:prstGeom prst="line">
              <a:avLst/>
            </a:prstGeom>
            <a:ln w="508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84" name="组合 7183"/>
          <p:cNvGrpSpPr>
            <a:grpSpLocks/>
          </p:cNvGrpSpPr>
          <p:nvPr/>
        </p:nvGrpSpPr>
        <p:grpSpPr bwMode="auto">
          <a:xfrm>
            <a:off x="6743700" y="554039"/>
            <a:ext cx="2312988" cy="2803525"/>
            <a:chOff x="5220072" y="554438"/>
            <a:chExt cx="2311874" cy="2802554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5220072" y="554438"/>
              <a:ext cx="864771" cy="2802554"/>
            </a:xfrm>
            <a:prstGeom prst="line">
              <a:avLst/>
            </a:prstGeom>
            <a:ln w="508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5688159" y="554438"/>
              <a:ext cx="1843787" cy="2658141"/>
            </a:xfrm>
            <a:prstGeom prst="line">
              <a:avLst/>
            </a:prstGeom>
            <a:ln w="508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81" name="组合 7180"/>
          <p:cNvGrpSpPr>
            <a:grpSpLocks/>
          </p:cNvGrpSpPr>
          <p:nvPr/>
        </p:nvGrpSpPr>
        <p:grpSpPr bwMode="auto">
          <a:xfrm>
            <a:off x="3324225" y="4221163"/>
            <a:ext cx="935038" cy="260350"/>
            <a:chOff x="1799692" y="4221088"/>
            <a:chExt cx="936104" cy="260412"/>
          </a:xfrm>
        </p:grpSpPr>
        <p:cxnSp>
          <p:nvCxnSpPr>
            <p:cNvPr id="23" name="直接连接符 22"/>
            <p:cNvCxnSpPr/>
            <p:nvPr/>
          </p:nvCxnSpPr>
          <p:spPr>
            <a:xfrm flipV="1">
              <a:off x="1799692" y="4221088"/>
              <a:ext cx="756511" cy="107976"/>
            </a:xfrm>
            <a:prstGeom prst="line">
              <a:avLst/>
            </a:prstGeom>
            <a:ln w="508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1952266" y="4275076"/>
              <a:ext cx="783530" cy="206424"/>
            </a:xfrm>
            <a:prstGeom prst="line">
              <a:avLst/>
            </a:prstGeom>
            <a:ln w="508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273193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1" name="Object 2"/>
          <p:cNvGraphicFramePr>
            <a:graphicFrameLocks noChangeAspect="1"/>
          </p:cNvGraphicFramePr>
          <p:nvPr/>
        </p:nvGraphicFramePr>
        <p:xfrm>
          <a:off x="2711451" y="593725"/>
          <a:ext cx="2519363" cy="360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r:id="rId3" imgW="1600000" imgH="2219635" progId="Paint.Picture">
                  <p:embed/>
                </p:oleObj>
              </mc:Choice>
              <mc:Fallback>
                <p:oleObj r:id="rId3" imgW="1600000" imgH="2219635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1451" y="593725"/>
                        <a:ext cx="2519363" cy="3600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1" name="Line 3"/>
          <p:cNvSpPr>
            <a:spLocks noChangeShapeType="1"/>
          </p:cNvSpPr>
          <p:nvPr/>
        </p:nvSpPr>
        <p:spPr bwMode="auto">
          <a:xfrm>
            <a:off x="3648075" y="476251"/>
            <a:ext cx="0" cy="388937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ea typeface="宋体" charset="-122"/>
            </a:endParaRP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4151313" y="476251"/>
            <a:ext cx="0" cy="388937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ea typeface="宋体" charset="-122"/>
            </a:endParaRPr>
          </a:p>
        </p:txBody>
      </p:sp>
      <p:graphicFrame>
        <p:nvGraphicFramePr>
          <p:cNvPr id="5124" name="Object 5"/>
          <p:cNvGraphicFramePr>
            <a:graphicFrameLocks noChangeAspect="1"/>
          </p:cNvGraphicFramePr>
          <p:nvPr/>
        </p:nvGraphicFramePr>
        <p:xfrm>
          <a:off x="5519738" y="765175"/>
          <a:ext cx="4608512" cy="3671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r:id="rId5" imgW="2580952" imgH="1857143" progId="Paint.Picture">
                  <p:embed/>
                </p:oleObj>
              </mc:Choice>
              <mc:Fallback>
                <p:oleObj r:id="rId5" imgW="2580952" imgH="1857143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9738" y="765175"/>
                        <a:ext cx="4608512" cy="3671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4" name="Line 6"/>
          <p:cNvSpPr>
            <a:spLocks noChangeShapeType="1"/>
          </p:cNvSpPr>
          <p:nvPr/>
        </p:nvSpPr>
        <p:spPr bwMode="auto">
          <a:xfrm>
            <a:off x="5448300" y="2924175"/>
            <a:ext cx="446405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ea typeface="宋体" charset="-122"/>
            </a:endParaRPr>
          </a:p>
        </p:txBody>
      </p:sp>
      <p:sp>
        <p:nvSpPr>
          <p:cNvPr id="12295" name="Line 7"/>
          <p:cNvSpPr>
            <a:spLocks noChangeShapeType="1"/>
          </p:cNvSpPr>
          <p:nvPr/>
        </p:nvSpPr>
        <p:spPr bwMode="auto">
          <a:xfrm>
            <a:off x="5375276" y="2205038"/>
            <a:ext cx="4537075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918393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 txBox="1">
            <a:spLocks noChangeArrowheads="1"/>
          </p:cNvSpPr>
          <p:nvPr/>
        </p:nvSpPr>
        <p:spPr bwMode="auto">
          <a:xfrm>
            <a:off x="1703389" y="908051"/>
            <a:ext cx="4537075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40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一、平行线的定义</a:t>
            </a:r>
            <a:r>
              <a:rPr lang="en-US" altLang="zh-CN" sz="40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:</a:t>
            </a:r>
          </a:p>
        </p:txBody>
      </p:sp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1992313" y="1989138"/>
            <a:ext cx="849630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同一平面内</a:t>
            </a:r>
            <a:r>
              <a:rPr lang="zh-CN" altLang="en-US" sz="4400">
                <a:latin typeface="华文中宋" charset="-122"/>
                <a:ea typeface="华文中宋" charset="-122"/>
              </a:rPr>
              <a:t>，</a:t>
            </a:r>
            <a:r>
              <a:rPr lang="zh-CN" altLang="en-US" sz="44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不相交</a:t>
            </a:r>
            <a:r>
              <a:rPr lang="zh-CN" altLang="en-US" sz="4400">
                <a:latin typeface="华文中宋" charset="-122"/>
                <a:ea typeface="华文中宋" charset="-122"/>
              </a:rPr>
              <a:t>的</a:t>
            </a:r>
            <a:r>
              <a:rPr lang="zh-CN" altLang="en-US" sz="4400">
                <a:solidFill>
                  <a:srgbClr val="0000FF"/>
                </a:solidFill>
                <a:ea typeface="华文中宋" charset="-122"/>
              </a:rPr>
              <a:t>两条</a:t>
            </a:r>
            <a:r>
              <a:rPr lang="zh-CN" altLang="en-US" sz="44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直线</a:t>
            </a:r>
            <a:r>
              <a:rPr lang="zh-CN" altLang="en-US" sz="4400">
                <a:latin typeface="华文中宋" charset="-122"/>
                <a:ea typeface="华文中宋" charset="-122"/>
              </a:rPr>
              <a:t>叫做平行线</a:t>
            </a:r>
            <a:endParaRPr lang="en-US" altLang="zh-CN" sz="4400">
              <a:latin typeface="华文中宋" charset="-122"/>
              <a:ea typeface="华文中宋" charset="-122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992313" y="3860801"/>
            <a:ext cx="303371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3600">
                <a:ea typeface="宋体" charset="-122"/>
              </a:rPr>
              <a:t>特征：</a:t>
            </a:r>
            <a:endParaRPr lang="en-US" altLang="zh-CN" sz="3600">
              <a:ea typeface="宋体" charset="-122"/>
            </a:endParaRPr>
          </a:p>
          <a:p>
            <a:pPr eaLnBrk="0" hangingPunct="0"/>
            <a:r>
              <a:rPr lang="en-US" altLang="zh-CN" sz="3600">
                <a:ea typeface="宋体" charset="-122"/>
              </a:rPr>
              <a:t>1 </a:t>
            </a:r>
            <a:r>
              <a:rPr lang="zh-CN" altLang="en-US" sz="3600">
                <a:ea typeface="宋体" charset="-122"/>
              </a:rPr>
              <a:t>同一平面内</a:t>
            </a:r>
            <a:endParaRPr lang="en-US" altLang="zh-CN" sz="3600">
              <a:ea typeface="宋体" charset="-122"/>
            </a:endParaRPr>
          </a:p>
          <a:p>
            <a:pPr eaLnBrk="0" hangingPunct="0"/>
            <a:r>
              <a:rPr lang="en-US" altLang="zh-CN" sz="3600">
                <a:ea typeface="宋体" charset="-122"/>
              </a:rPr>
              <a:t>2 </a:t>
            </a:r>
            <a:r>
              <a:rPr lang="zh-CN" altLang="en-US" sz="3600">
                <a:ea typeface="宋体" charset="-122"/>
              </a:rPr>
              <a:t>不相交</a:t>
            </a:r>
            <a:endParaRPr lang="en-US" altLang="zh-CN" sz="3600">
              <a:ea typeface="宋体" charset="-122"/>
            </a:endParaRPr>
          </a:p>
          <a:p>
            <a:pPr eaLnBrk="0" hangingPunct="0"/>
            <a:r>
              <a:rPr lang="en-US" altLang="zh-CN" sz="3600">
                <a:ea typeface="宋体" charset="-122"/>
              </a:rPr>
              <a:t>3 </a:t>
            </a:r>
            <a:r>
              <a:rPr lang="zh-CN" altLang="en-US" sz="3600">
                <a:ea typeface="宋体" charset="-122"/>
              </a:rPr>
              <a:t>两条直线</a:t>
            </a:r>
          </a:p>
        </p:txBody>
      </p:sp>
    </p:spTree>
    <p:extLst>
      <p:ext uri="{BB962C8B-B14F-4D97-AF65-F5344CB8AC3E}">
        <p14:creationId xmlns:p14="http://schemas.microsoft.com/office/powerpoint/2010/main" val="204723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Box 1"/>
          <p:cNvSpPr txBox="1">
            <a:spLocks noChangeArrowheads="1"/>
          </p:cNvSpPr>
          <p:nvPr/>
        </p:nvSpPr>
        <p:spPr bwMode="auto">
          <a:xfrm>
            <a:off x="2063750" y="1484313"/>
            <a:ext cx="72009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3600" b="1">
                <a:ea typeface="宋体" charset="-122"/>
              </a:rPr>
              <a:t>注意：</a:t>
            </a:r>
            <a:endParaRPr lang="en-US" altLang="zh-CN" sz="3600" b="1">
              <a:ea typeface="宋体" charset="-122"/>
            </a:endParaRPr>
          </a:p>
          <a:p>
            <a:pPr eaLnBrk="0" hangingPunct="0"/>
            <a:r>
              <a:rPr lang="en-US" altLang="zh-CN" sz="3600" b="1">
                <a:ea typeface="宋体" charset="-122"/>
              </a:rPr>
              <a:t>1 </a:t>
            </a:r>
            <a:r>
              <a:rPr lang="zh-CN" altLang="en-US" sz="3600" b="1">
                <a:ea typeface="宋体" charset="-122"/>
              </a:rPr>
              <a:t>不能将</a:t>
            </a:r>
            <a:r>
              <a:rPr lang="en-US" altLang="zh-CN" sz="3600" b="1">
                <a:ea typeface="宋体" charset="-122"/>
              </a:rPr>
              <a:t>"</a:t>
            </a:r>
            <a:r>
              <a:rPr lang="zh-CN" altLang="en-US" sz="3600" b="1">
                <a:ea typeface="宋体" charset="-122"/>
              </a:rPr>
              <a:t>两条直线</a:t>
            </a:r>
            <a:r>
              <a:rPr lang="en-US" altLang="zh-CN" sz="3600" b="1">
                <a:ea typeface="宋体" charset="-122"/>
              </a:rPr>
              <a:t>"</a:t>
            </a:r>
            <a:r>
              <a:rPr lang="zh-CN" altLang="en-US" sz="3600" b="1">
                <a:ea typeface="宋体" charset="-122"/>
              </a:rPr>
              <a:t>改为</a:t>
            </a:r>
            <a:r>
              <a:rPr lang="en-US" altLang="zh-CN" sz="3600" b="1">
                <a:ea typeface="宋体" charset="-122"/>
              </a:rPr>
              <a:t>"</a:t>
            </a:r>
            <a:r>
              <a:rPr lang="zh-CN" altLang="en-US" sz="3600" b="1">
                <a:ea typeface="宋体" charset="-122"/>
              </a:rPr>
              <a:t>两条线段</a:t>
            </a:r>
            <a:r>
              <a:rPr lang="en-US" altLang="zh-CN" sz="3600" b="1">
                <a:ea typeface="宋体" charset="-122"/>
              </a:rPr>
              <a:t>"</a:t>
            </a:r>
            <a:r>
              <a:rPr lang="zh-CN" altLang="en-US" sz="3600" b="1">
                <a:ea typeface="宋体" charset="-122"/>
              </a:rPr>
              <a:t>或</a:t>
            </a:r>
            <a:r>
              <a:rPr lang="en-US" altLang="zh-CN" sz="3600" b="1">
                <a:ea typeface="宋体" charset="-122"/>
              </a:rPr>
              <a:t>"</a:t>
            </a:r>
            <a:r>
              <a:rPr lang="zh-CN" altLang="en-US" sz="3600" b="1">
                <a:ea typeface="宋体" charset="-122"/>
              </a:rPr>
              <a:t>两条射线</a:t>
            </a:r>
            <a:r>
              <a:rPr lang="en-US" altLang="zh-CN" sz="3600" b="1">
                <a:ea typeface="宋体" charset="-122"/>
              </a:rPr>
              <a:t>"</a:t>
            </a:r>
            <a:endParaRPr lang="zh-CN" altLang="en-US" sz="3600" b="1">
              <a:ea typeface="宋体" charset="-122"/>
            </a:endParaRPr>
          </a:p>
        </p:txBody>
      </p:sp>
      <p:sp>
        <p:nvSpPr>
          <p:cNvPr id="7170" name="TextBox 2"/>
          <p:cNvSpPr txBox="1">
            <a:spLocks noChangeArrowheads="1"/>
          </p:cNvSpPr>
          <p:nvPr/>
        </p:nvSpPr>
        <p:spPr bwMode="auto">
          <a:xfrm>
            <a:off x="2063751" y="3516313"/>
            <a:ext cx="56880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600" b="1">
                <a:ea typeface="宋体" charset="-122"/>
              </a:rPr>
              <a:t>2 </a:t>
            </a:r>
            <a:r>
              <a:rPr lang="zh-CN" altLang="en-US" sz="3600" b="1">
                <a:ea typeface="宋体" charset="-122"/>
              </a:rPr>
              <a:t>不能将</a:t>
            </a:r>
            <a:r>
              <a:rPr lang="en-US" altLang="zh-CN" sz="3600" b="1">
                <a:ea typeface="宋体" charset="-122"/>
              </a:rPr>
              <a:t>"</a:t>
            </a:r>
            <a:r>
              <a:rPr lang="zh-CN" altLang="en-US" sz="3600" b="1">
                <a:ea typeface="宋体" charset="-122"/>
              </a:rPr>
              <a:t>同一平面内</a:t>
            </a:r>
            <a:r>
              <a:rPr lang="en-US" altLang="zh-CN" sz="3600" b="1">
                <a:ea typeface="宋体" charset="-122"/>
              </a:rPr>
              <a:t>"</a:t>
            </a:r>
            <a:r>
              <a:rPr lang="zh-CN" altLang="en-US" sz="3600" b="1">
                <a:ea typeface="宋体" charset="-122"/>
              </a:rPr>
              <a:t>去掉</a:t>
            </a:r>
          </a:p>
        </p:txBody>
      </p:sp>
    </p:spTree>
    <p:extLst>
      <p:ext uri="{BB962C8B-B14F-4D97-AF65-F5344CB8AC3E}">
        <p14:creationId xmlns:p14="http://schemas.microsoft.com/office/powerpoint/2010/main" val="92277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2208213" y="1341439"/>
            <a:ext cx="5181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charset="0"/>
                <a:ea typeface="宋体" charset="-122"/>
              </a:rPr>
              <a:t>我们通常用</a:t>
            </a:r>
            <a:r>
              <a:rPr lang="zh-CN" altLang="en-US" sz="4000" b="1">
                <a:latin typeface="Times New Roman" charset="0"/>
                <a:ea typeface="宋体" charset="-122"/>
              </a:rPr>
              <a:t>“</a:t>
            </a:r>
            <a:r>
              <a:rPr lang="en-US" altLang="zh-CN" sz="4000" b="1">
                <a:latin typeface="Times New Roman" charset="0"/>
                <a:ea typeface="宋体" charset="-122"/>
              </a:rPr>
              <a:t>//”</a:t>
            </a:r>
            <a:r>
              <a:rPr lang="zh-CN" altLang="en-US" sz="3200" b="1">
                <a:latin typeface="Times New Roman" charset="0"/>
                <a:ea typeface="宋体" charset="-122"/>
              </a:rPr>
              <a:t>表示平行。</a:t>
            </a: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2063751" y="404813"/>
            <a:ext cx="58324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Times New Roman" charset="0"/>
                <a:ea typeface="宋体" charset="-122"/>
              </a:rPr>
              <a:t>平行线的表示法</a:t>
            </a:r>
            <a:r>
              <a:rPr lang="zh-CN" altLang="en-US" sz="4400" b="1">
                <a:latin typeface="Times New Roman" charset="0"/>
                <a:ea typeface="宋体" charset="-122"/>
              </a:rPr>
              <a:t>：</a:t>
            </a:r>
            <a:endParaRPr lang="zh-CN" altLang="en-US" sz="3600" b="1" baseline="-25000">
              <a:latin typeface="Times New Roman" charset="0"/>
              <a:ea typeface="宋体" charset="-122"/>
            </a:endParaRPr>
          </a:p>
        </p:txBody>
      </p:sp>
      <p:grpSp>
        <p:nvGrpSpPr>
          <p:cNvPr id="32772" name="Group 4"/>
          <p:cNvGrpSpPr>
            <a:grpSpLocks/>
          </p:cNvGrpSpPr>
          <p:nvPr/>
        </p:nvGrpSpPr>
        <p:grpSpPr bwMode="auto">
          <a:xfrm>
            <a:off x="2590800" y="1989138"/>
            <a:ext cx="3200400" cy="2206624"/>
            <a:chOff x="624" y="1209"/>
            <a:chExt cx="2016" cy="1390"/>
          </a:xfrm>
        </p:grpSpPr>
        <p:sp>
          <p:nvSpPr>
            <p:cNvPr id="8196" name="Text Box 5"/>
            <p:cNvSpPr txBox="1">
              <a:spLocks noChangeArrowheads="1"/>
            </p:cNvSpPr>
            <p:nvPr/>
          </p:nvSpPr>
          <p:spPr bwMode="auto">
            <a:xfrm>
              <a:off x="1008" y="1872"/>
              <a:ext cx="76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charset="0"/>
                  <a:ea typeface="宋体" charset="-122"/>
                </a:rPr>
                <a:t>C  </a:t>
              </a:r>
            </a:p>
          </p:txBody>
        </p:sp>
        <p:sp>
          <p:nvSpPr>
            <p:cNvPr id="8197" name="Text Box 6"/>
            <p:cNvSpPr txBox="1">
              <a:spLocks noChangeArrowheads="1"/>
            </p:cNvSpPr>
            <p:nvPr/>
          </p:nvSpPr>
          <p:spPr bwMode="auto">
            <a:xfrm>
              <a:off x="1680" y="1920"/>
              <a:ext cx="57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>
                  <a:latin typeface="Times New Roman" charset="0"/>
                  <a:ea typeface="宋体" charset="-122"/>
                </a:rPr>
                <a:t> </a:t>
              </a:r>
              <a:r>
                <a:rPr lang="en-US" altLang="zh-CN" sz="2800">
                  <a:latin typeface="Times New Roman" charset="0"/>
                  <a:ea typeface="宋体" charset="-122"/>
                </a:rPr>
                <a:t>D</a:t>
              </a:r>
            </a:p>
          </p:txBody>
        </p:sp>
        <p:sp>
          <p:nvSpPr>
            <p:cNvPr id="8198" name="Text Box 7"/>
            <p:cNvSpPr txBox="1">
              <a:spLocks noChangeArrowheads="1"/>
            </p:cNvSpPr>
            <p:nvPr/>
          </p:nvSpPr>
          <p:spPr bwMode="auto">
            <a:xfrm>
              <a:off x="1776" y="1209"/>
              <a:ext cx="52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charset="0"/>
                  <a:ea typeface="宋体" charset="-122"/>
                </a:rPr>
                <a:t>B</a:t>
              </a:r>
            </a:p>
          </p:txBody>
        </p:sp>
        <p:sp>
          <p:nvSpPr>
            <p:cNvPr id="8199" name="Text Box 8"/>
            <p:cNvSpPr txBox="1">
              <a:spLocks noChangeArrowheads="1"/>
            </p:cNvSpPr>
            <p:nvPr/>
          </p:nvSpPr>
          <p:spPr bwMode="auto">
            <a:xfrm>
              <a:off x="960" y="1248"/>
              <a:ext cx="67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charset="0"/>
                  <a:ea typeface="宋体" charset="-122"/>
                </a:rPr>
                <a:t>A</a:t>
              </a:r>
            </a:p>
          </p:txBody>
        </p:sp>
        <p:sp>
          <p:nvSpPr>
            <p:cNvPr id="8200" name="Line 9"/>
            <p:cNvSpPr>
              <a:spLocks noChangeShapeType="1"/>
            </p:cNvSpPr>
            <p:nvPr/>
          </p:nvSpPr>
          <p:spPr bwMode="auto">
            <a:xfrm>
              <a:off x="624" y="1561"/>
              <a:ext cx="1824" cy="0"/>
            </a:xfrm>
            <a:prstGeom prst="line">
              <a:avLst/>
            </a:prstGeom>
            <a:noFill/>
            <a:ln w="5715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ea typeface="宋体" charset="-122"/>
              </a:endParaRPr>
            </a:p>
          </p:txBody>
        </p:sp>
        <p:sp>
          <p:nvSpPr>
            <p:cNvPr id="8201" name="Rectangle 10"/>
            <p:cNvSpPr>
              <a:spLocks noChangeArrowheads="1"/>
            </p:cNvSpPr>
            <p:nvPr/>
          </p:nvSpPr>
          <p:spPr bwMode="auto">
            <a:xfrm>
              <a:off x="1776" y="1248"/>
              <a:ext cx="278" cy="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6000">
                  <a:latin typeface="Times New Roman" charset="0"/>
                  <a:ea typeface="宋体" charset="-122"/>
                </a:rPr>
                <a:t>·</a:t>
              </a:r>
            </a:p>
          </p:txBody>
        </p:sp>
        <p:sp>
          <p:nvSpPr>
            <p:cNvPr id="8202" name="Rectangle 11"/>
            <p:cNvSpPr>
              <a:spLocks noChangeArrowheads="1"/>
            </p:cNvSpPr>
            <p:nvPr/>
          </p:nvSpPr>
          <p:spPr bwMode="auto">
            <a:xfrm>
              <a:off x="1008" y="1248"/>
              <a:ext cx="278" cy="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6000">
                  <a:latin typeface="Times New Roman" charset="0"/>
                  <a:ea typeface="宋体" charset="-122"/>
                </a:rPr>
                <a:t>·</a:t>
              </a:r>
            </a:p>
          </p:txBody>
        </p:sp>
        <p:sp>
          <p:nvSpPr>
            <p:cNvPr id="8203" name="Line 12"/>
            <p:cNvSpPr>
              <a:spLocks noChangeShapeType="1"/>
            </p:cNvSpPr>
            <p:nvPr/>
          </p:nvSpPr>
          <p:spPr bwMode="auto">
            <a:xfrm>
              <a:off x="624" y="2233"/>
              <a:ext cx="1872" cy="0"/>
            </a:xfrm>
            <a:prstGeom prst="line">
              <a:avLst/>
            </a:prstGeom>
            <a:noFill/>
            <a:ln w="5715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ea typeface="宋体" charset="-122"/>
              </a:endParaRPr>
            </a:p>
          </p:txBody>
        </p:sp>
        <p:sp>
          <p:nvSpPr>
            <p:cNvPr id="8204" name="Rectangle 13"/>
            <p:cNvSpPr>
              <a:spLocks noChangeArrowheads="1"/>
            </p:cNvSpPr>
            <p:nvPr/>
          </p:nvSpPr>
          <p:spPr bwMode="auto">
            <a:xfrm>
              <a:off x="1008" y="1843"/>
              <a:ext cx="310" cy="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7200">
                  <a:latin typeface="Times New Roman" charset="0"/>
                  <a:ea typeface="宋体" charset="-122"/>
                </a:rPr>
                <a:t>·</a:t>
              </a:r>
            </a:p>
          </p:txBody>
        </p:sp>
        <p:sp>
          <p:nvSpPr>
            <p:cNvPr id="8205" name="Rectangle 14"/>
            <p:cNvSpPr>
              <a:spLocks noChangeArrowheads="1"/>
            </p:cNvSpPr>
            <p:nvPr/>
          </p:nvSpPr>
          <p:spPr bwMode="auto">
            <a:xfrm>
              <a:off x="1776" y="1843"/>
              <a:ext cx="864" cy="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7200">
                  <a:latin typeface="Times New Roman" charset="0"/>
                  <a:ea typeface="宋体" charset="-122"/>
                </a:rPr>
                <a:t>·</a:t>
              </a:r>
            </a:p>
          </p:txBody>
        </p:sp>
      </p:grpSp>
      <p:sp>
        <p:nvSpPr>
          <p:cNvPr id="9232" name="Text Box 16"/>
          <p:cNvSpPr txBox="1">
            <a:spLocks noChangeArrowheads="1"/>
          </p:cNvSpPr>
          <p:nvPr/>
        </p:nvSpPr>
        <p:spPr bwMode="auto">
          <a:xfrm>
            <a:off x="6659564" y="4652963"/>
            <a:ext cx="32035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charset="0"/>
                <a:ea typeface="宋体" charset="-122"/>
              </a:rPr>
              <a:t>记作    </a:t>
            </a:r>
            <a:r>
              <a:rPr lang="en-US" altLang="zh-CN" sz="4400" b="1">
                <a:latin typeface="Times New Roman" charset="0"/>
                <a:ea typeface="宋体" charset="-122"/>
              </a:rPr>
              <a:t>m ∥ n</a:t>
            </a:r>
          </a:p>
        </p:txBody>
      </p:sp>
      <p:sp>
        <p:nvSpPr>
          <p:cNvPr id="9230" name="Text Box 19"/>
          <p:cNvSpPr txBox="1">
            <a:spLocks noChangeArrowheads="1"/>
          </p:cNvSpPr>
          <p:nvPr/>
        </p:nvSpPr>
        <p:spPr bwMode="auto">
          <a:xfrm>
            <a:off x="6019800" y="2590800"/>
            <a:ext cx="51895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charset="0"/>
                <a:ea typeface="宋体" charset="-122"/>
              </a:rPr>
              <a:t>    记作       </a:t>
            </a:r>
            <a:r>
              <a:rPr lang="en-US" altLang="zh-CN" sz="3600" b="1">
                <a:latin typeface="Times New Roman" charset="0"/>
                <a:ea typeface="宋体" charset="-122"/>
              </a:rPr>
              <a:t>AB ∥ CD</a:t>
            </a:r>
          </a:p>
        </p:txBody>
      </p:sp>
      <p:grpSp>
        <p:nvGrpSpPr>
          <p:cNvPr id="32789" name="Group 21"/>
          <p:cNvGrpSpPr>
            <a:grpSpLocks/>
          </p:cNvGrpSpPr>
          <p:nvPr/>
        </p:nvGrpSpPr>
        <p:grpSpPr bwMode="auto">
          <a:xfrm>
            <a:off x="2325689" y="4403725"/>
            <a:ext cx="3425825" cy="1524000"/>
            <a:chOff x="2739" y="2352"/>
            <a:chExt cx="2157" cy="960"/>
          </a:xfrm>
        </p:grpSpPr>
        <p:sp>
          <p:nvSpPr>
            <p:cNvPr id="8209" name="Line 22"/>
            <p:cNvSpPr>
              <a:spLocks noChangeShapeType="1"/>
            </p:cNvSpPr>
            <p:nvPr/>
          </p:nvSpPr>
          <p:spPr bwMode="auto">
            <a:xfrm>
              <a:off x="3168" y="2688"/>
              <a:ext cx="1680" cy="0"/>
            </a:xfrm>
            <a:prstGeom prst="line">
              <a:avLst/>
            </a:prstGeom>
            <a:noFill/>
            <a:ln w="5715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ea typeface="宋体" charset="-122"/>
              </a:endParaRPr>
            </a:p>
          </p:txBody>
        </p:sp>
        <p:sp>
          <p:nvSpPr>
            <p:cNvPr id="8210" name="Line 23"/>
            <p:cNvSpPr>
              <a:spLocks noChangeShapeType="1"/>
            </p:cNvSpPr>
            <p:nvPr/>
          </p:nvSpPr>
          <p:spPr bwMode="auto">
            <a:xfrm>
              <a:off x="3216" y="3074"/>
              <a:ext cx="1680" cy="0"/>
            </a:xfrm>
            <a:prstGeom prst="line">
              <a:avLst/>
            </a:prstGeom>
            <a:noFill/>
            <a:ln w="5715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ea typeface="宋体" charset="-122"/>
              </a:endParaRPr>
            </a:p>
          </p:txBody>
        </p:sp>
        <p:sp>
          <p:nvSpPr>
            <p:cNvPr id="8211" name="Text Box 24"/>
            <p:cNvSpPr txBox="1">
              <a:spLocks noChangeArrowheads="1"/>
            </p:cNvSpPr>
            <p:nvPr/>
          </p:nvSpPr>
          <p:spPr bwMode="auto">
            <a:xfrm>
              <a:off x="2739" y="2352"/>
              <a:ext cx="452" cy="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4800">
                  <a:latin typeface="Times New Roman" charset="0"/>
                  <a:ea typeface="宋体" charset="-122"/>
                </a:rPr>
                <a:t>m</a:t>
              </a:r>
            </a:p>
          </p:txBody>
        </p:sp>
        <p:sp>
          <p:nvSpPr>
            <p:cNvPr id="8212" name="Text Box 25"/>
            <p:cNvSpPr txBox="1">
              <a:spLocks noChangeArrowheads="1"/>
            </p:cNvSpPr>
            <p:nvPr/>
          </p:nvSpPr>
          <p:spPr bwMode="auto">
            <a:xfrm>
              <a:off x="2815" y="2736"/>
              <a:ext cx="332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5400">
                  <a:latin typeface="Times New Roman" charset="0"/>
                  <a:ea typeface="宋体" charset="-122"/>
                </a:rPr>
                <a:t>n</a:t>
              </a:r>
            </a:p>
          </p:txBody>
        </p:sp>
      </p:grpSp>
      <p:sp>
        <p:nvSpPr>
          <p:cNvPr id="32794" name="Text Box 26"/>
          <p:cNvSpPr txBox="1">
            <a:spLocks noChangeArrowheads="1"/>
          </p:cNvSpPr>
          <p:nvPr/>
        </p:nvSpPr>
        <p:spPr bwMode="auto">
          <a:xfrm>
            <a:off x="6024564" y="3581401"/>
            <a:ext cx="44735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宋体" charset="-122"/>
              </a:rPr>
              <a:t>读作：　“</a:t>
            </a:r>
            <a:r>
              <a:rPr lang="en-US" altLang="zh-CN" sz="2800" b="1">
                <a:ea typeface="宋体" charset="-122"/>
              </a:rPr>
              <a:t>AB </a:t>
            </a:r>
            <a:r>
              <a:rPr lang="zh-CN" altLang="en-US" sz="2800" b="1" i="1">
                <a:ea typeface="宋体" charset="-122"/>
              </a:rPr>
              <a:t>平行于 </a:t>
            </a:r>
            <a:r>
              <a:rPr lang="en-US" altLang="zh-CN" sz="2800" b="1">
                <a:ea typeface="宋体" charset="-122"/>
              </a:rPr>
              <a:t>CD”</a:t>
            </a:r>
            <a:r>
              <a:rPr lang="zh-CN" altLang="en-US" sz="2800">
                <a:ea typeface="宋体" charset="-122"/>
              </a:rPr>
              <a:t>　</a:t>
            </a:r>
          </a:p>
        </p:txBody>
      </p:sp>
      <p:sp>
        <p:nvSpPr>
          <p:cNvPr id="32795" name="Text Box 27"/>
          <p:cNvSpPr txBox="1">
            <a:spLocks noChangeArrowheads="1"/>
          </p:cNvSpPr>
          <p:nvPr/>
        </p:nvSpPr>
        <p:spPr bwMode="auto">
          <a:xfrm>
            <a:off x="6361113" y="5902326"/>
            <a:ext cx="4114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ea typeface="宋体" charset="-122"/>
              </a:rPr>
              <a:t>读作：“　</a:t>
            </a:r>
            <a:r>
              <a:rPr lang="en-US" altLang="zh-CN" sz="2800" b="1">
                <a:ea typeface="宋体" charset="-122"/>
              </a:rPr>
              <a:t>m</a:t>
            </a:r>
            <a:r>
              <a:rPr lang="zh-CN" altLang="en-US" sz="2800" b="1" i="1">
                <a:ea typeface="宋体" charset="-122"/>
              </a:rPr>
              <a:t>平行于</a:t>
            </a:r>
            <a:r>
              <a:rPr lang="en-US" altLang="zh-CN" sz="2800" b="1" i="1">
                <a:ea typeface="宋体" charset="-122"/>
              </a:rPr>
              <a:t>n</a:t>
            </a:r>
            <a:r>
              <a:rPr lang="en-US" altLang="zh-CN" sz="2800" b="1">
                <a:ea typeface="宋体" charset="-122"/>
              </a:rPr>
              <a:t>   ”</a:t>
            </a:r>
            <a:r>
              <a:rPr lang="en-US" altLang="zh-CN" sz="2000" b="1">
                <a:ea typeface="宋体" charset="-122"/>
              </a:rPr>
              <a:t> </a:t>
            </a:r>
            <a:r>
              <a:rPr lang="zh-CN" altLang="en-US" sz="2000" b="1">
                <a:ea typeface="宋体" charset="-122"/>
              </a:rPr>
              <a:t>　</a:t>
            </a:r>
          </a:p>
        </p:txBody>
      </p:sp>
    </p:spTree>
    <p:extLst>
      <p:ext uri="{BB962C8B-B14F-4D97-AF65-F5344CB8AC3E}">
        <p14:creationId xmlns:p14="http://schemas.microsoft.com/office/powerpoint/2010/main" val="24191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27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/>
      <p:bldP spid="9232" grpId="0"/>
      <p:bldP spid="9230" grpId="0"/>
      <p:bldP spid="32794" grpId="0"/>
      <p:bldP spid="327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3"/>
          <p:cNvSpPr txBox="1">
            <a:spLocks noChangeArrowheads="1"/>
          </p:cNvSpPr>
          <p:nvPr/>
        </p:nvSpPr>
        <p:spPr bwMode="auto">
          <a:xfrm>
            <a:off x="1992313" y="981076"/>
            <a:ext cx="8305800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1</a:t>
            </a:r>
            <a:r>
              <a:rPr lang="zh-CN" altLang="en-US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）观察如图所示的长方体后填空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①用符号表示下列两棱的位置关系：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 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A</a:t>
            </a:r>
            <a:r>
              <a:rPr lang="en-US" altLang="zh-CN" sz="2800" baseline="-250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1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B</a:t>
            </a:r>
            <a:r>
              <a:rPr lang="en-US" altLang="zh-CN" sz="2800" baseline="-250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1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____AB AA</a:t>
            </a:r>
            <a:r>
              <a:rPr lang="en-US" altLang="zh-CN" sz="2800" baseline="-250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1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____AB , 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 A</a:t>
            </a:r>
            <a:r>
              <a:rPr lang="en-US" altLang="zh-CN" sz="2800" baseline="-250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1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D</a:t>
            </a:r>
            <a:r>
              <a:rPr lang="en-US" altLang="zh-CN" sz="2800" baseline="-250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1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____C</a:t>
            </a:r>
            <a:r>
              <a:rPr lang="en-US" altLang="zh-CN" sz="2800" baseline="-250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1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D</a:t>
            </a:r>
            <a:r>
              <a:rPr lang="en-US" altLang="zh-CN" sz="2800" baseline="-250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1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 , AD____BC  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2)A</a:t>
            </a:r>
            <a:r>
              <a:rPr lang="en-US" altLang="zh-CN" sz="20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1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B</a:t>
            </a:r>
            <a:r>
              <a:rPr lang="en-US" altLang="zh-CN" sz="24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1</a:t>
            </a:r>
            <a:r>
              <a:rPr lang="zh-CN" altLang="en-US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与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BC</a:t>
            </a:r>
            <a:r>
              <a:rPr lang="zh-CN" altLang="en-US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所在的直线是两条不相交的直线，他们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____</a:t>
            </a:r>
            <a:r>
              <a:rPr lang="zh-CN" altLang="en-US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平行线（填“是”或“不是”）。由此可知，</a:t>
            </a:r>
            <a:r>
              <a:rPr lang="zh-CN" altLang="en-US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只有</a:t>
            </a:r>
            <a:r>
              <a:rPr lang="zh-CN" altLang="en-US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在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___________</a:t>
            </a:r>
            <a:r>
              <a:rPr lang="zh-CN" altLang="en-US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，两条不相交的直线才能叫</a:t>
            </a:r>
            <a:r>
              <a:rPr lang="zh-CN" altLang="en-US" sz="2800">
                <a:solidFill>
                  <a:srgbClr val="CC0066"/>
                </a:solidFill>
                <a:latin typeface="华文中宋" charset="-122"/>
                <a:ea typeface="华文中宋" charset="-122"/>
              </a:rPr>
              <a:t>平行</a:t>
            </a:r>
            <a:r>
              <a:rPr lang="zh-CN" altLang="en-US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线。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3)</a:t>
            </a:r>
            <a:r>
              <a:rPr lang="zh-CN" altLang="en-US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在同一平面内，两条不重合的直线位置关系只有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_____</a:t>
            </a:r>
            <a:r>
              <a:rPr lang="zh-CN" altLang="en-US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种，即</a:t>
            </a:r>
            <a:r>
              <a:rPr lang="en-US" altLang="zh-CN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_____________</a:t>
            </a:r>
            <a:r>
              <a:rPr lang="zh-CN" altLang="en-US" sz="2800">
                <a:solidFill>
                  <a:srgbClr val="07080F"/>
                </a:solidFill>
                <a:latin typeface="华文中宋" charset="-122"/>
                <a:ea typeface="华文中宋" charset="-122"/>
              </a:rPr>
              <a:t>。</a:t>
            </a:r>
          </a:p>
        </p:txBody>
      </p:sp>
      <p:grpSp>
        <p:nvGrpSpPr>
          <p:cNvPr id="9218" name="Group 4"/>
          <p:cNvGrpSpPr>
            <a:grpSpLocks/>
          </p:cNvGrpSpPr>
          <p:nvPr/>
        </p:nvGrpSpPr>
        <p:grpSpPr bwMode="auto">
          <a:xfrm>
            <a:off x="7772400" y="533400"/>
            <a:ext cx="2895600" cy="2819400"/>
            <a:chOff x="3936" y="1248"/>
            <a:chExt cx="1824" cy="1776"/>
          </a:xfrm>
        </p:grpSpPr>
        <p:grpSp>
          <p:nvGrpSpPr>
            <p:cNvPr id="9219" name="Group 5"/>
            <p:cNvGrpSpPr>
              <a:grpSpLocks/>
            </p:cNvGrpSpPr>
            <p:nvPr/>
          </p:nvGrpSpPr>
          <p:grpSpPr bwMode="auto">
            <a:xfrm>
              <a:off x="4224" y="1536"/>
              <a:ext cx="1296" cy="1248"/>
              <a:chOff x="4224" y="1680"/>
              <a:chExt cx="1296" cy="1248"/>
            </a:xfrm>
          </p:grpSpPr>
          <p:sp>
            <p:nvSpPr>
              <p:cNvPr id="9220" name="Line 6"/>
              <p:cNvSpPr>
                <a:spLocks noChangeShapeType="1"/>
              </p:cNvSpPr>
              <p:nvPr/>
            </p:nvSpPr>
            <p:spPr bwMode="auto">
              <a:xfrm>
                <a:off x="4542" y="1680"/>
                <a:ext cx="0" cy="912"/>
              </a:xfrm>
              <a:prstGeom prst="lin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hangingPunct="0"/>
                <a:endParaRPr lang="zh-CN" altLang="en-US">
                  <a:ea typeface="宋体" charset="-122"/>
                </a:endParaRPr>
              </a:p>
            </p:txBody>
          </p:sp>
          <p:grpSp>
            <p:nvGrpSpPr>
              <p:cNvPr id="9221" name="Group 7"/>
              <p:cNvGrpSpPr>
                <a:grpSpLocks/>
              </p:cNvGrpSpPr>
              <p:nvPr/>
            </p:nvGrpSpPr>
            <p:grpSpPr bwMode="auto">
              <a:xfrm>
                <a:off x="4224" y="1680"/>
                <a:ext cx="1296" cy="1248"/>
                <a:chOff x="4224" y="1680"/>
                <a:chExt cx="1296" cy="1248"/>
              </a:xfrm>
            </p:grpSpPr>
            <p:sp>
              <p:nvSpPr>
                <p:cNvPr id="9222" name="AutoShape 8"/>
                <p:cNvSpPr>
                  <a:spLocks noChangeArrowheads="1"/>
                </p:cNvSpPr>
                <p:nvPr/>
              </p:nvSpPr>
              <p:spPr bwMode="auto">
                <a:xfrm>
                  <a:off x="4224" y="1680"/>
                  <a:ext cx="1296" cy="336"/>
                </a:xfrm>
                <a:prstGeom prst="parallelogram">
                  <a:avLst>
                    <a:gd name="adj" fmla="val 96429"/>
                  </a:avLst>
                </a:prstGeom>
                <a:noFill/>
                <a:ln w="158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CN" altLang="zh-CN" sz="2800">
                    <a:ea typeface="华文中宋" charset="-122"/>
                  </a:endParaRPr>
                </a:p>
              </p:txBody>
            </p:sp>
            <p:sp>
              <p:nvSpPr>
                <p:cNvPr id="9223" name="Line 9"/>
                <p:cNvSpPr>
                  <a:spLocks noChangeShapeType="1"/>
                </p:cNvSpPr>
                <p:nvPr/>
              </p:nvSpPr>
              <p:spPr bwMode="auto">
                <a:xfrm>
                  <a:off x="4224" y="2016"/>
                  <a:ext cx="0" cy="912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eaLnBrk="0" hangingPunct="0"/>
                  <a:endParaRPr lang="zh-CN" altLang="en-US">
                    <a:ea typeface="宋体" charset="-122"/>
                  </a:endParaRPr>
                </a:p>
              </p:txBody>
            </p:sp>
            <p:sp>
              <p:nvSpPr>
                <p:cNvPr id="9224" name="Line 10"/>
                <p:cNvSpPr>
                  <a:spLocks noChangeShapeType="1"/>
                </p:cNvSpPr>
                <p:nvPr/>
              </p:nvSpPr>
              <p:spPr bwMode="auto">
                <a:xfrm>
                  <a:off x="5184" y="2016"/>
                  <a:ext cx="0" cy="912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eaLnBrk="0" hangingPunct="0"/>
                  <a:endParaRPr lang="zh-CN" altLang="en-US">
                    <a:ea typeface="宋体" charset="-122"/>
                  </a:endParaRPr>
                </a:p>
              </p:txBody>
            </p:sp>
            <p:sp>
              <p:nvSpPr>
                <p:cNvPr id="9225" name="Line 11"/>
                <p:cNvSpPr>
                  <a:spLocks noChangeShapeType="1"/>
                </p:cNvSpPr>
                <p:nvPr/>
              </p:nvSpPr>
              <p:spPr bwMode="auto">
                <a:xfrm>
                  <a:off x="5520" y="1680"/>
                  <a:ext cx="0" cy="912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eaLnBrk="0" hangingPunct="0"/>
                  <a:endParaRPr lang="zh-CN" altLang="en-US">
                    <a:ea typeface="宋体" charset="-122"/>
                  </a:endParaRPr>
                </a:p>
              </p:txBody>
            </p:sp>
            <p:sp>
              <p:nvSpPr>
                <p:cNvPr id="9226" name="Line 12"/>
                <p:cNvSpPr>
                  <a:spLocks noChangeShapeType="1"/>
                </p:cNvSpPr>
                <p:nvPr/>
              </p:nvSpPr>
              <p:spPr bwMode="auto">
                <a:xfrm>
                  <a:off x="4224" y="2928"/>
                  <a:ext cx="96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eaLnBrk="0" hangingPunct="0"/>
                  <a:endParaRPr lang="zh-CN" altLang="en-US">
                    <a:ea typeface="宋体" charset="-122"/>
                  </a:endParaRPr>
                </a:p>
              </p:txBody>
            </p:sp>
            <p:sp>
              <p:nvSpPr>
                <p:cNvPr id="9227" name="Line 13"/>
                <p:cNvSpPr>
                  <a:spLocks noChangeShapeType="1"/>
                </p:cNvSpPr>
                <p:nvPr/>
              </p:nvSpPr>
              <p:spPr bwMode="auto">
                <a:xfrm flipH="1">
                  <a:off x="4224" y="2592"/>
                  <a:ext cx="336" cy="336"/>
                </a:xfrm>
                <a:prstGeom prst="line">
                  <a:avLst/>
                </a:prstGeom>
                <a:noFill/>
                <a:ln w="9525" cap="rnd">
                  <a:solidFill>
                    <a:schemeClr val="tx1"/>
                  </a:solidFill>
                  <a:prstDash val="sysDot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eaLnBrk="0" hangingPunct="0"/>
                  <a:endParaRPr lang="zh-CN" altLang="en-US">
                    <a:ea typeface="宋体" charset="-122"/>
                  </a:endParaRPr>
                </a:p>
              </p:txBody>
            </p:sp>
            <p:sp>
              <p:nvSpPr>
                <p:cNvPr id="9228" name="Line 14"/>
                <p:cNvSpPr>
                  <a:spLocks noChangeShapeType="1"/>
                </p:cNvSpPr>
                <p:nvPr/>
              </p:nvSpPr>
              <p:spPr bwMode="auto">
                <a:xfrm flipH="1">
                  <a:off x="5184" y="2592"/>
                  <a:ext cx="336" cy="336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eaLnBrk="0" hangingPunct="0"/>
                  <a:endParaRPr lang="zh-CN" altLang="en-US">
                    <a:ea typeface="宋体" charset="-122"/>
                  </a:endParaRPr>
                </a:p>
              </p:txBody>
            </p:sp>
            <p:sp>
              <p:nvSpPr>
                <p:cNvPr id="9229" name="Line 15"/>
                <p:cNvSpPr>
                  <a:spLocks noChangeShapeType="1"/>
                </p:cNvSpPr>
                <p:nvPr/>
              </p:nvSpPr>
              <p:spPr bwMode="auto">
                <a:xfrm>
                  <a:off x="4560" y="2592"/>
                  <a:ext cx="960" cy="0"/>
                </a:xfrm>
                <a:prstGeom prst="line">
                  <a:avLst/>
                </a:prstGeom>
                <a:noFill/>
                <a:ln w="9525" cap="rnd">
                  <a:solidFill>
                    <a:schemeClr val="tx1"/>
                  </a:solidFill>
                  <a:prstDash val="sysDot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eaLnBrk="0" hangingPunct="0"/>
                  <a:endParaRPr lang="zh-CN" altLang="en-US">
                    <a:ea typeface="宋体" charset="-122"/>
                  </a:endParaRPr>
                </a:p>
              </p:txBody>
            </p:sp>
          </p:grpSp>
        </p:grpSp>
        <p:sp>
          <p:nvSpPr>
            <p:cNvPr id="9230" name="Text Box 16"/>
            <p:cNvSpPr txBox="1">
              <a:spLocks noChangeArrowheads="1"/>
            </p:cNvSpPr>
            <p:nvPr/>
          </p:nvSpPr>
          <p:spPr bwMode="auto">
            <a:xfrm>
              <a:off x="4032" y="2688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华文中宋" charset="-122"/>
                  <a:ea typeface="华文中宋" charset="-122"/>
                </a:rPr>
                <a:t>A</a:t>
              </a:r>
            </a:p>
          </p:txBody>
        </p:sp>
        <p:sp>
          <p:nvSpPr>
            <p:cNvPr id="9231" name="Text Box 17"/>
            <p:cNvSpPr txBox="1">
              <a:spLocks noChangeArrowheads="1"/>
            </p:cNvSpPr>
            <p:nvPr/>
          </p:nvSpPr>
          <p:spPr bwMode="auto">
            <a:xfrm>
              <a:off x="4992" y="2736"/>
              <a:ext cx="19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华文中宋" charset="-122"/>
                  <a:ea typeface="华文中宋" charset="-122"/>
                </a:rPr>
                <a:t>B</a:t>
              </a:r>
            </a:p>
          </p:txBody>
        </p:sp>
        <p:sp>
          <p:nvSpPr>
            <p:cNvPr id="9232" name="Text Box 18"/>
            <p:cNvSpPr txBox="1">
              <a:spLocks noChangeArrowheads="1"/>
            </p:cNvSpPr>
            <p:nvPr/>
          </p:nvSpPr>
          <p:spPr bwMode="auto">
            <a:xfrm>
              <a:off x="5454" y="2409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华文中宋" charset="-122"/>
                  <a:ea typeface="华文中宋" charset="-122"/>
                </a:rPr>
                <a:t>C</a:t>
              </a:r>
            </a:p>
          </p:txBody>
        </p:sp>
        <p:sp>
          <p:nvSpPr>
            <p:cNvPr id="9233" name="Text Box 19"/>
            <p:cNvSpPr txBox="1">
              <a:spLocks noChangeArrowheads="1"/>
            </p:cNvSpPr>
            <p:nvPr/>
          </p:nvSpPr>
          <p:spPr bwMode="auto">
            <a:xfrm>
              <a:off x="4512" y="2400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华文中宋" charset="-122"/>
                  <a:ea typeface="华文中宋" charset="-122"/>
                </a:rPr>
                <a:t>D</a:t>
              </a:r>
            </a:p>
          </p:txBody>
        </p:sp>
        <p:sp>
          <p:nvSpPr>
            <p:cNvPr id="9234" name="Text Box 20"/>
            <p:cNvSpPr txBox="1">
              <a:spLocks noChangeArrowheads="1"/>
            </p:cNvSpPr>
            <p:nvPr/>
          </p:nvSpPr>
          <p:spPr bwMode="auto">
            <a:xfrm>
              <a:off x="3936" y="1824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华文中宋" charset="-122"/>
                  <a:ea typeface="华文中宋" charset="-122"/>
                </a:rPr>
                <a:t>A</a:t>
              </a:r>
              <a:r>
                <a:rPr lang="en-US" altLang="zh-CN" sz="2400" baseline="-25000">
                  <a:latin typeface="华文中宋" charset="-122"/>
                  <a:ea typeface="华文中宋" charset="-122"/>
                </a:rPr>
                <a:t>1</a:t>
              </a:r>
            </a:p>
          </p:txBody>
        </p:sp>
        <p:sp>
          <p:nvSpPr>
            <p:cNvPr id="9235" name="Text Box 21"/>
            <p:cNvSpPr txBox="1">
              <a:spLocks noChangeArrowheads="1"/>
            </p:cNvSpPr>
            <p:nvPr/>
          </p:nvSpPr>
          <p:spPr bwMode="auto">
            <a:xfrm>
              <a:off x="4944" y="1824"/>
              <a:ext cx="5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华文中宋" charset="-122"/>
                  <a:ea typeface="华文中宋" charset="-122"/>
                </a:rPr>
                <a:t>B</a:t>
              </a:r>
              <a:r>
                <a:rPr lang="en-US" altLang="zh-CN" sz="2400" baseline="-25000">
                  <a:latin typeface="华文中宋" charset="-122"/>
                  <a:ea typeface="华文中宋" charset="-122"/>
                </a:rPr>
                <a:t>1</a:t>
              </a:r>
            </a:p>
          </p:txBody>
        </p:sp>
        <p:sp>
          <p:nvSpPr>
            <p:cNvPr id="9236" name="Text Box 22"/>
            <p:cNvSpPr txBox="1">
              <a:spLocks noChangeArrowheads="1"/>
            </p:cNvSpPr>
            <p:nvPr/>
          </p:nvSpPr>
          <p:spPr bwMode="auto">
            <a:xfrm>
              <a:off x="5376" y="1248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华文中宋" charset="-122"/>
                  <a:ea typeface="华文中宋" charset="-122"/>
                </a:rPr>
                <a:t>C</a:t>
              </a:r>
              <a:r>
                <a:rPr lang="en-US" altLang="zh-CN" sz="2400" baseline="-25000">
                  <a:latin typeface="华文中宋" charset="-122"/>
                  <a:ea typeface="华文中宋" charset="-122"/>
                </a:rPr>
                <a:t>1</a:t>
              </a:r>
            </a:p>
          </p:txBody>
        </p:sp>
        <p:sp>
          <p:nvSpPr>
            <p:cNvPr id="9237" name="Text Box 23"/>
            <p:cNvSpPr txBox="1">
              <a:spLocks noChangeArrowheads="1"/>
            </p:cNvSpPr>
            <p:nvPr/>
          </p:nvSpPr>
          <p:spPr bwMode="auto">
            <a:xfrm>
              <a:off x="4368" y="1248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华文中宋" charset="-122"/>
                  <a:ea typeface="华文中宋" charset="-122"/>
                </a:rPr>
                <a:t>D</a:t>
              </a:r>
              <a:r>
                <a:rPr lang="en-US" altLang="zh-CN" sz="2400" baseline="-25000">
                  <a:latin typeface="华文中宋" charset="-122"/>
                  <a:ea typeface="华文中宋" charset="-122"/>
                </a:rPr>
                <a:t>1</a:t>
              </a:r>
            </a:p>
          </p:txBody>
        </p:sp>
      </p:grpSp>
      <p:sp>
        <p:nvSpPr>
          <p:cNvPr id="44059" name="Text Box 27"/>
          <p:cNvSpPr txBox="1">
            <a:spLocks noChangeArrowheads="1"/>
          </p:cNvSpPr>
          <p:nvPr/>
        </p:nvSpPr>
        <p:spPr bwMode="auto">
          <a:xfrm>
            <a:off x="3000375" y="2079626"/>
            <a:ext cx="692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  <a:latin typeface="华文中宋" charset="-122"/>
                <a:ea typeface="华文中宋" charset="-122"/>
              </a:rPr>
              <a:t>∥</a:t>
            </a:r>
          </a:p>
        </p:txBody>
      </p:sp>
      <p:sp>
        <p:nvSpPr>
          <p:cNvPr id="44060" name="Text Box 28"/>
          <p:cNvSpPr txBox="1">
            <a:spLocks noChangeArrowheads="1"/>
          </p:cNvSpPr>
          <p:nvPr/>
        </p:nvSpPr>
        <p:spPr bwMode="auto">
          <a:xfrm>
            <a:off x="5016500" y="2109788"/>
            <a:ext cx="641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华文中宋" charset="-122"/>
                <a:ea typeface="华文中宋" charset="-122"/>
              </a:rPr>
              <a:t>⊥</a:t>
            </a:r>
          </a:p>
        </p:txBody>
      </p:sp>
      <p:sp>
        <p:nvSpPr>
          <p:cNvPr id="44061" name="Text Box 29"/>
          <p:cNvSpPr txBox="1">
            <a:spLocks noChangeArrowheads="1"/>
          </p:cNvSpPr>
          <p:nvPr/>
        </p:nvSpPr>
        <p:spPr bwMode="auto">
          <a:xfrm>
            <a:off x="3006725" y="2716213"/>
            <a:ext cx="641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华文中宋" charset="-122"/>
                <a:ea typeface="华文中宋" charset="-122"/>
              </a:rPr>
              <a:t>⊥</a:t>
            </a:r>
          </a:p>
        </p:txBody>
      </p:sp>
      <p:sp>
        <p:nvSpPr>
          <p:cNvPr id="44062" name="Text Box 30"/>
          <p:cNvSpPr txBox="1">
            <a:spLocks noChangeArrowheads="1"/>
          </p:cNvSpPr>
          <p:nvPr/>
        </p:nvSpPr>
        <p:spPr bwMode="auto">
          <a:xfrm>
            <a:off x="5475288" y="2759076"/>
            <a:ext cx="692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  <a:latin typeface="华文中宋" charset="-122"/>
                <a:ea typeface="华文中宋" charset="-122"/>
              </a:rPr>
              <a:t>∥</a:t>
            </a:r>
          </a:p>
        </p:txBody>
      </p:sp>
      <p:sp>
        <p:nvSpPr>
          <p:cNvPr id="44063" name="Text Box 31"/>
          <p:cNvSpPr txBox="1">
            <a:spLocks noChangeArrowheads="1"/>
          </p:cNvSpPr>
          <p:nvPr/>
        </p:nvSpPr>
        <p:spPr bwMode="auto">
          <a:xfrm>
            <a:off x="1992313" y="3917951"/>
            <a:ext cx="895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ea typeface="华文中宋" charset="-122"/>
              </a:rPr>
              <a:t>不是</a:t>
            </a:r>
          </a:p>
        </p:txBody>
      </p:sp>
      <p:sp>
        <p:nvSpPr>
          <p:cNvPr id="44064" name="Text Box 32"/>
          <p:cNvSpPr txBox="1">
            <a:spLocks noChangeArrowheads="1"/>
          </p:cNvSpPr>
          <p:nvPr/>
        </p:nvSpPr>
        <p:spPr bwMode="auto">
          <a:xfrm>
            <a:off x="3152775" y="4389438"/>
            <a:ext cx="19621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ea typeface="华文中宋" charset="-122"/>
              </a:rPr>
              <a:t>同一平面内</a:t>
            </a:r>
          </a:p>
        </p:txBody>
      </p:sp>
      <p:sp>
        <p:nvSpPr>
          <p:cNvPr id="44065" name="Text Box 33"/>
          <p:cNvSpPr txBox="1">
            <a:spLocks noChangeArrowheads="1"/>
          </p:cNvSpPr>
          <p:nvPr/>
        </p:nvSpPr>
        <p:spPr bwMode="auto">
          <a:xfrm>
            <a:off x="2439988" y="5907088"/>
            <a:ext cx="3674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ea typeface="华文中宋" charset="-122"/>
              </a:rPr>
              <a:t>2</a:t>
            </a:r>
          </a:p>
        </p:txBody>
      </p:sp>
      <p:sp>
        <p:nvSpPr>
          <p:cNvPr id="44066" name="Text Box 34"/>
          <p:cNvSpPr txBox="1">
            <a:spLocks noChangeArrowheads="1"/>
          </p:cNvSpPr>
          <p:nvPr/>
        </p:nvSpPr>
        <p:spPr bwMode="auto">
          <a:xfrm>
            <a:off x="4205288" y="5857876"/>
            <a:ext cx="1962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ea typeface="华文中宋" charset="-122"/>
              </a:rPr>
              <a:t>相交和平行</a:t>
            </a:r>
          </a:p>
        </p:txBody>
      </p:sp>
      <p:sp>
        <p:nvSpPr>
          <p:cNvPr id="9246" name="Rectangle 25"/>
          <p:cNvSpPr txBox="1">
            <a:spLocks noChangeArrowheads="1"/>
          </p:cNvSpPr>
          <p:nvPr/>
        </p:nvSpPr>
        <p:spPr bwMode="auto">
          <a:xfrm>
            <a:off x="2063750" y="404813"/>
            <a:ext cx="3168650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3200">
                <a:solidFill>
                  <a:srgbClr val="FF0000"/>
                </a:solidFill>
                <a:ea typeface="华文中宋" charset="-122"/>
              </a:rPr>
              <a:t>课堂练习</a:t>
            </a:r>
            <a:r>
              <a:rPr lang="en-US" altLang="zh-CN" sz="3200">
                <a:solidFill>
                  <a:srgbClr val="FF0000"/>
                </a:solidFill>
                <a:ea typeface="华文中宋" charset="-122"/>
              </a:rPr>
              <a:t>1</a:t>
            </a:r>
            <a:r>
              <a:rPr lang="zh-CN" altLang="en-US" sz="3200">
                <a:solidFill>
                  <a:srgbClr val="FF0000"/>
                </a:solidFill>
                <a:ea typeface="华文中宋" charset="-122"/>
              </a:rPr>
              <a:t>：</a:t>
            </a:r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8261351" y="1498601"/>
            <a:ext cx="1992313" cy="1420813"/>
            <a:chOff x="6781800" y="1524000"/>
            <a:chExt cx="1992313" cy="1420813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6781800" y="1524000"/>
              <a:ext cx="1485900" cy="0"/>
            </a:xfrm>
            <a:prstGeom prst="line">
              <a:avLst/>
            </a:prstGeom>
            <a:ln w="508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8278813" y="2487613"/>
              <a:ext cx="495300" cy="457200"/>
            </a:xfrm>
            <a:prstGeom prst="line">
              <a:avLst/>
            </a:prstGeom>
            <a:ln w="508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106858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59" grpId="0"/>
      <p:bldP spid="44060" grpId="0"/>
      <p:bldP spid="44061" grpId="0"/>
      <p:bldP spid="44062" grpId="0"/>
      <p:bldP spid="44063" grpId="0"/>
      <p:bldP spid="44064" grpId="0"/>
      <p:bldP spid="44065" grpId="0"/>
      <p:bldP spid="440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79650" y="765175"/>
            <a:ext cx="7848600" cy="1143000"/>
          </a:xfrm>
          <a:solidFill>
            <a:schemeClr val="accent1"/>
          </a:solidFill>
        </p:spPr>
        <p:txBody>
          <a:bodyPr>
            <a:normAutofit fontScale="90000"/>
          </a:bodyPr>
          <a:lstStyle/>
          <a:p>
            <a:pPr algn="l" eaLnBrk="1" hangingPunct="1"/>
            <a:r>
              <a:rPr lang="zh-CN" altLang="en-US" sz="4000">
                <a:latin typeface="华文中宋" charset="-122"/>
                <a:ea typeface="华文中宋" charset="-122"/>
              </a:rPr>
              <a:t>思考</a:t>
            </a:r>
            <a:r>
              <a:rPr lang="en-US" altLang="zh-CN" sz="4000">
                <a:latin typeface="华文中宋" charset="-122"/>
                <a:ea typeface="华文中宋" charset="-122"/>
              </a:rPr>
              <a:t>:</a:t>
            </a:r>
            <a:r>
              <a:rPr lang="zh-CN" altLang="en-US" sz="4000">
                <a:latin typeface="华文中宋" charset="-122"/>
                <a:ea typeface="华文中宋" charset="-122"/>
              </a:rPr>
              <a:t>在同一平面内</a:t>
            </a:r>
            <a:r>
              <a:rPr lang="en-US" altLang="zh-CN" sz="4000">
                <a:latin typeface="华文中宋" charset="-122"/>
                <a:ea typeface="华文中宋" charset="-122"/>
              </a:rPr>
              <a:t>,</a:t>
            </a:r>
            <a:r>
              <a:rPr lang="zh-CN" altLang="en-US" sz="4000">
                <a:latin typeface="华文中宋" charset="-122"/>
                <a:ea typeface="华文中宋" charset="-122"/>
              </a:rPr>
              <a:t>两条直线有几种位置关系</a:t>
            </a:r>
            <a:r>
              <a:rPr lang="en-US" altLang="zh-CN" sz="4000">
                <a:latin typeface="华文中宋" charset="-122"/>
                <a:ea typeface="华文中宋" charset="-122"/>
              </a:rPr>
              <a:t>?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943269" y="2530475"/>
            <a:ext cx="3313113" cy="1439863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zh-CN" altLang="en-US" sz="4800" dirty="0" smtClean="0">
                <a:solidFill>
                  <a:schemeClr val="accent2"/>
                </a:solidFill>
                <a:latin typeface="华文中宋" charset="-122"/>
                <a:ea typeface="华文中宋" charset="-122"/>
              </a:rPr>
              <a:t>相交</a:t>
            </a:r>
            <a:endParaRPr lang="zh-CN" altLang="en-US" sz="4800" dirty="0">
              <a:solidFill>
                <a:schemeClr val="accent2"/>
              </a:solidFill>
              <a:latin typeface="华文中宋" charset="-122"/>
              <a:ea typeface="华文中宋" charset="-122"/>
            </a:endParaRPr>
          </a:p>
          <a:p>
            <a:pPr eaLnBrk="1" hangingPunct="1"/>
            <a:r>
              <a:rPr lang="zh-CN" altLang="en-US" sz="4800" dirty="0">
                <a:solidFill>
                  <a:schemeClr val="accent2"/>
                </a:solidFill>
                <a:latin typeface="华文中宋" charset="-122"/>
                <a:ea typeface="华文中宋" charset="-122"/>
              </a:rPr>
              <a:t>平行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4961045" y="1876060"/>
            <a:ext cx="2303462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009900"/>
                </a:solidFill>
                <a:latin typeface="华文中宋" charset="-122"/>
                <a:ea typeface="华文中宋" charset="-122"/>
              </a:rPr>
              <a:t>垂直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5030801" y="2957363"/>
            <a:ext cx="1873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009900"/>
                </a:solidFill>
                <a:latin typeface="华文中宋" charset="-122"/>
                <a:ea typeface="华文中宋" charset="-122"/>
              </a:rPr>
              <a:t>斜交</a:t>
            </a:r>
          </a:p>
        </p:txBody>
      </p:sp>
      <p:sp>
        <p:nvSpPr>
          <p:cNvPr id="3" name="左大括号 2"/>
          <p:cNvSpPr/>
          <p:nvPr/>
        </p:nvSpPr>
        <p:spPr>
          <a:xfrm>
            <a:off x="4600683" y="2288017"/>
            <a:ext cx="360362" cy="1163638"/>
          </a:xfrm>
          <a:prstGeom prst="leftBrace">
            <a:avLst>
              <a:gd name="adj1" fmla="val 0"/>
              <a:gd name="adj2" fmla="val 50000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0" hangingPunct="0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2495551" y="2686052"/>
            <a:ext cx="673186" cy="1008062"/>
          </a:xfrm>
          <a:prstGeom prst="leftBrac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0" hangingPunct="0"/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480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  <p:bldP spid="15364" grpId="0"/>
      <p:bldP spid="2" grpId="0"/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Box 1"/>
          <p:cNvSpPr txBox="1">
            <a:spLocks noChangeArrowheads="1"/>
          </p:cNvSpPr>
          <p:nvPr/>
        </p:nvSpPr>
        <p:spPr bwMode="auto">
          <a:xfrm>
            <a:off x="3746500" y="701676"/>
            <a:ext cx="42481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4000">
                <a:ea typeface="宋体" charset="-122"/>
              </a:rPr>
              <a:t> </a:t>
            </a:r>
            <a:r>
              <a:rPr lang="zh-CN" altLang="en-US" sz="4000">
                <a:ea typeface="宋体" charset="-122"/>
              </a:rPr>
              <a:t>判断正误</a:t>
            </a:r>
          </a:p>
        </p:txBody>
      </p:sp>
      <p:sp>
        <p:nvSpPr>
          <p:cNvPr id="11266" name="TextBox 5"/>
          <p:cNvSpPr txBox="1">
            <a:spLocks noChangeArrowheads="1"/>
          </p:cNvSpPr>
          <p:nvPr/>
        </p:nvSpPr>
        <p:spPr bwMode="auto">
          <a:xfrm>
            <a:off x="1565275" y="1919288"/>
            <a:ext cx="64087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200">
                <a:ea typeface="宋体" charset="-122"/>
              </a:rPr>
              <a:t>1</a:t>
            </a:r>
            <a:r>
              <a:rPr lang="zh-CN" altLang="en-US" sz="3200">
                <a:ea typeface="宋体" charset="-122"/>
              </a:rPr>
              <a:t>，不相交的两条直线叫做平行线</a:t>
            </a:r>
          </a:p>
        </p:txBody>
      </p:sp>
      <p:sp>
        <p:nvSpPr>
          <p:cNvPr id="12292" name="TextBox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9522821" y="1919019"/>
            <a:ext cx="1944686" cy="553998"/>
          </a:xfrm>
          <a:prstGeom prst="rect">
            <a:avLst/>
          </a:prstGeom>
          <a:blipFill rotWithShape="1">
            <a:blip r:embed="rId2"/>
            <a:srcRect/>
            <a:stretch>
              <a:fillRect l="-7210" t="-17582" b="-29670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buFontTx/>
              <a:buNone/>
              <a:defRPr/>
            </a:pPr>
            <a:r>
              <a:rPr lang="zh-CN" altLang="en-US">
                <a:noFill/>
                <a:latin typeface="Arial" pitchFamily="34" charset="0"/>
                <a:ea typeface="宋体" pitchFamily="2" charset="-122"/>
              </a:rPr>
              <a:t> </a:t>
            </a:r>
          </a:p>
        </p:txBody>
      </p:sp>
      <p:sp>
        <p:nvSpPr>
          <p:cNvPr id="11268" name="TextBox 8"/>
          <p:cNvSpPr txBox="1">
            <a:spLocks noChangeArrowheads="1"/>
          </p:cNvSpPr>
          <p:nvPr/>
        </p:nvSpPr>
        <p:spPr bwMode="auto">
          <a:xfrm>
            <a:off x="1639889" y="2828926"/>
            <a:ext cx="697547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200">
                <a:ea typeface="宋体" charset="-122"/>
              </a:rPr>
              <a:t>2</a:t>
            </a:r>
            <a:r>
              <a:rPr lang="zh-CN" altLang="en-US" sz="3200">
                <a:ea typeface="宋体" charset="-122"/>
              </a:rPr>
              <a:t>，在同一平面内两条直线的位置关系是平行和垂直</a:t>
            </a:r>
          </a:p>
        </p:txBody>
      </p:sp>
      <p:sp>
        <p:nvSpPr>
          <p:cNvPr id="12294" name="TextBox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9557764" y="3096490"/>
            <a:ext cx="1944689" cy="553999"/>
          </a:xfrm>
          <a:prstGeom prst="rect">
            <a:avLst/>
          </a:prstGeom>
          <a:blipFill rotWithShape="1">
            <a:blip r:embed="rId3"/>
            <a:srcRect/>
            <a:stretch>
              <a:fillRect l="-7524" t="-17582" b="-29670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buFontTx/>
              <a:buNone/>
              <a:defRPr/>
            </a:pPr>
            <a:r>
              <a:rPr lang="zh-CN" altLang="en-US">
                <a:noFill/>
                <a:latin typeface="Arial" pitchFamily="34" charset="0"/>
                <a:ea typeface="宋体" pitchFamily="2" charset="-122"/>
              </a:rPr>
              <a:t> </a:t>
            </a:r>
          </a:p>
        </p:txBody>
      </p:sp>
      <p:sp>
        <p:nvSpPr>
          <p:cNvPr id="11270" name="TextBox 10"/>
          <p:cNvSpPr txBox="1">
            <a:spLocks noChangeArrowheads="1"/>
          </p:cNvSpPr>
          <p:nvPr/>
        </p:nvSpPr>
        <p:spPr bwMode="auto">
          <a:xfrm>
            <a:off x="1639888" y="4035425"/>
            <a:ext cx="66976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200">
                <a:ea typeface="宋体" charset="-122"/>
              </a:rPr>
              <a:t>3</a:t>
            </a:r>
            <a:r>
              <a:rPr lang="zh-CN" altLang="en-US" sz="3200">
                <a:ea typeface="宋体" charset="-122"/>
              </a:rPr>
              <a:t>，如果线段</a:t>
            </a:r>
            <a:r>
              <a:rPr lang="en-US" altLang="zh-CN" sz="3200">
                <a:ea typeface="宋体" charset="-122"/>
              </a:rPr>
              <a:t>AB</a:t>
            </a:r>
            <a:r>
              <a:rPr lang="zh-CN" altLang="en-US" sz="3200">
                <a:ea typeface="宋体" charset="-122"/>
              </a:rPr>
              <a:t>，</a:t>
            </a:r>
            <a:r>
              <a:rPr lang="en-US" altLang="zh-CN" sz="3200">
                <a:ea typeface="宋体" charset="-122"/>
              </a:rPr>
              <a:t>CD</a:t>
            </a:r>
            <a:r>
              <a:rPr lang="zh-CN" altLang="en-US" sz="3200">
                <a:ea typeface="宋体" charset="-122"/>
              </a:rPr>
              <a:t>不相交，那么</a:t>
            </a:r>
          </a:p>
        </p:txBody>
      </p:sp>
      <p:grpSp>
        <p:nvGrpSpPr>
          <p:cNvPr id="11271" name="Group 23"/>
          <p:cNvGrpSpPr>
            <a:grpSpLocks/>
          </p:cNvGrpSpPr>
          <p:nvPr/>
        </p:nvGrpSpPr>
        <p:grpSpPr bwMode="auto">
          <a:xfrm>
            <a:off x="7896226" y="4068763"/>
            <a:ext cx="1825625" cy="519112"/>
            <a:chOff x="2976" y="2448"/>
            <a:chExt cx="1104" cy="327"/>
          </a:xfrm>
        </p:grpSpPr>
        <p:grpSp>
          <p:nvGrpSpPr>
            <p:cNvPr id="11272" name="Group 24"/>
            <p:cNvGrpSpPr>
              <a:grpSpLocks/>
            </p:cNvGrpSpPr>
            <p:nvPr/>
          </p:nvGrpSpPr>
          <p:grpSpPr bwMode="auto">
            <a:xfrm>
              <a:off x="3360" y="2544"/>
              <a:ext cx="144" cy="144"/>
              <a:chOff x="3600" y="2208"/>
              <a:chExt cx="144" cy="144"/>
            </a:xfrm>
          </p:grpSpPr>
          <p:sp>
            <p:nvSpPr>
              <p:cNvPr id="11273" name="Line 25"/>
              <p:cNvSpPr>
                <a:spLocks noChangeShapeType="1"/>
              </p:cNvSpPr>
              <p:nvPr/>
            </p:nvSpPr>
            <p:spPr bwMode="auto">
              <a:xfrm flipH="1">
                <a:off x="3600" y="2208"/>
                <a:ext cx="96" cy="144"/>
              </a:xfrm>
              <a:prstGeom prst="line">
                <a:avLst/>
              </a:prstGeom>
              <a:noFill/>
              <a:ln w="222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hangingPunct="0"/>
                <a:endParaRPr lang="zh-CN" altLang="en-US">
                  <a:ea typeface="宋体" charset="-122"/>
                </a:endParaRPr>
              </a:p>
            </p:txBody>
          </p:sp>
          <p:sp>
            <p:nvSpPr>
              <p:cNvPr id="11274" name="Line 26"/>
              <p:cNvSpPr>
                <a:spLocks noChangeShapeType="1"/>
              </p:cNvSpPr>
              <p:nvPr/>
            </p:nvSpPr>
            <p:spPr bwMode="auto">
              <a:xfrm flipH="1">
                <a:off x="3648" y="2208"/>
                <a:ext cx="96" cy="144"/>
              </a:xfrm>
              <a:prstGeom prst="line">
                <a:avLst/>
              </a:prstGeom>
              <a:noFill/>
              <a:ln w="222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hangingPunct="0"/>
                <a:endParaRPr lang="zh-CN" altLang="en-US">
                  <a:ea typeface="宋体" charset="-122"/>
                </a:endParaRPr>
              </a:p>
            </p:txBody>
          </p:sp>
        </p:grpSp>
        <p:grpSp>
          <p:nvGrpSpPr>
            <p:cNvPr id="11275" name="Group 27"/>
            <p:cNvGrpSpPr>
              <a:grpSpLocks/>
            </p:cNvGrpSpPr>
            <p:nvPr/>
          </p:nvGrpSpPr>
          <p:grpSpPr bwMode="auto">
            <a:xfrm>
              <a:off x="2976" y="2448"/>
              <a:ext cx="1104" cy="327"/>
              <a:chOff x="2976" y="2448"/>
              <a:chExt cx="1104" cy="327"/>
            </a:xfrm>
          </p:grpSpPr>
          <p:sp>
            <p:nvSpPr>
              <p:cNvPr id="11276" name="Text Box 28"/>
              <p:cNvSpPr txBox="1">
                <a:spLocks noChangeArrowheads="1"/>
              </p:cNvSpPr>
              <p:nvPr/>
            </p:nvSpPr>
            <p:spPr bwMode="auto">
              <a:xfrm>
                <a:off x="2976" y="2448"/>
                <a:ext cx="43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solidFill>
                      <a:srgbClr val="000000"/>
                    </a:solidFill>
                    <a:latin typeface="华文中宋" charset="-122"/>
                    <a:ea typeface="华文中宋" charset="-122"/>
                  </a:rPr>
                  <a:t>AB</a:t>
                </a:r>
              </a:p>
            </p:txBody>
          </p:sp>
          <p:sp>
            <p:nvSpPr>
              <p:cNvPr id="11277" name="Text Box 29"/>
              <p:cNvSpPr txBox="1">
                <a:spLocks noChangeArrowheads="1"/>
              </p:cNvSpPr>
              <p:nvPr/>
            </p:nvSpPr>
            <p:spPr bwMode="auto">
              <a:xfrm>
                <a:off x="3456" y="2448"/>
                <a:ext cx="624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solidFill>
                      <a:srgbClr val="000000"/>
                    </a:solidFill>
                    <a:latin typeface="华文中宋" charset="-122"/>
                    <a:ea typeface="华文中宋" charset="-122"/>
                  </a:rPr>
                  <a:t>CD</a:t>
                </a:r>
              </a:p>
            </p:txBody>
          </p:sp>
        </p:grpSp>
      </p:grpSp>
      <p:sp>
        <p:nvSpPr>
          <p:cNvPr id="12297" name="TextBox 1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9528623" y="4065954"/>
            <a:ext cx="1944687" cy="553998"/>
          </a:xfrm>
          <a:prstGeom prst="rect">
            <a:avLst/>
          </a:prstGeom>
          <a:blipFill rotWithShape="1">
            <a:blip r:embed="rId4"/>
            <a:srcRect/>
            <a:stretch>
              <a:fillRect l="-7210" t="-17582" b="-29670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buFontTx/>
              <a:buNone/>
              <a:defRPr/>
            </a:pPr>
            <a:r>
              <a:rPr lang="zh-CN" altLang="en-US">
                <a:noFill/>
                <a:latin typeface="Arial" pitchFamily="34" charset="0"/>
                <a:ea typeface="宋体" pitchFamily="2" charset="-122"/>
              </a:rPr>
              <a:t> </a:t>
            </a:r>
          </a:p>
        </p:txBody>
      </p:sp>
      <p:sp>
        <p:nvSpPr>
          <p:cNvPr id="11279" name="TextBox 19"/>
          <p:cNvSpPr txBox="1">
            <a:spLocks noChangeArrowheads="1"/>
          </p:cNvSpPr>
          <p:nvPr/>
        </p:nvSpPr>
        <p:spPr bwMode="auto">
          <a:xfrm>
            <a:off x="1728789" y="4999038"/>
            <a:ext cx="6770687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200">
                <a:ea typeface="宋体" charset="-122"/>
              </a:rPr>
              <a:t>4</a:t>
            </a:r>
            <a:r>
              <a:rPr lang="zh-CN" altLang="en-US" sz="3200">
                <a:ea typeface="宋体" charset="-122"/>
              </a:rPr>
              <a:t>，在同一平面内，两条不平行的射线一定相交</a:t>
            </a:r>
          </a:p>
        </p:txBody>
      </p:sp>
      <p:sp>
        <p:nvSpPr>
          <p:cNvPr id="12299" name="TextBox 2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9528622" y="5260975"/>
            <a:ext cx="1943100" cy="553998"/>
          </a:xfrm>
          <a:prstGeom prst="rect">
            <a:avLst/>
          </a:prstGeom>
          <a:blipFill rotWithShape="1">
            <a:blip r:embed="rId5"/>
            <a:srcRect/>
            <a:stretch>
              <a:fillRect l="-7210" t="-17582" b="-29670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buFontTx/>
              <a:buNone/>
              <a:defRPr/>
            </a:pPr>
            <a:r>
              <a:rPr lang="zh-CN" altLang="en-US">
                <a:noFill/>
                <a:latin typeface="Arial" pitchFamily="34" charset="0"/>
                <a:ea typeface="宋体" pitchFamily="2" charset="-122"/>
              </a:rPr>
              <a:t> </a:t>
            </a:r>
          </a:p>
        </p:txBody>
      </p:sp>
      <p:sp>
        <p:nvSpPr>
          <p:cNvPr id="11281" name="Rectangle 25"/>
          <p:cNvSpPr txBox="1">
            <a:spLocks noChangeArrowheads="1"/>
          </p:cNvSpPr>
          <p:nvPr/>
        </p:nvSpPr>
        <p:spPr bwMode="auto">
          <a:xfrm>
            <a:off x="1524000" y="692151"/>
            <a:ext cx="3240088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3200">
                <a:solidFill>
                  <a:srgbClr val="FF0000"/>
                </a:solidFill>
                <a:ea typeface="华文中宋" charset="-122"/>
              </a:rPr>
              <a:t>课堂练习</a:t>
            </a:r>
            <a:r>
              <a:rPr lang="en-US" altLang="zh-CN" sz="3200">
                <a:solidFill>
                  <a:srgbClr val="FF0000"/>
                </a:solidFill>
                <a:ea typeface="华文中宋" charset="-122"/>
              </a:rPr>
              <a:t>2</a:t>
            </a:r>
            <a:r>
              <a:rPr lang="zh-CN" altLang="en-US" sz="3200">
                <a:solidFill>
                  <a:srgbClr val="FF0000"/>
                </a:solidFill>
                <a:ea typeface="华文中宋" charset="-122"/>
              </a:rPr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364693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4578" name="Picture 2" descr="C:\Users\Public\Pictures\Sample Pictures\203000001711181316668717776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0" t="29276" r="3320" b="22266"/>
          <a:stretch>
            <a:fillRect/>
          </a:stretch>
        </p:blipFill>
        <p:spPr bwMode="auto">
          <a:xfrm>
            <a:off x="6919913" y="4918075"/>
            <a:ext cx="3573462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04579" name="Line 5"/>
          <p:cNvSpPr>
            <a:spLocks noChangeShapeType="1"/>
          </p:cNvSpPr>
          <p:nvPr/>
        </p:nvSpPr>
        <p:spPr bwMode="auto">
          <a:xfrm>
            <a:off x="5394325" y="3381375"/>
            <a:ext cx="335438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ea typeface="宋体" charset="-122"/>
            </a:endParaRPr>
          </a:p>
        </p:txBody>
      </p:sp>
      <p:sp>
        <p:nvSpPr>
          <p:cNvPr id="11268" name="Rectangle 10"/>
          <p:cNvSpPr>
            <a:spLocks noChangeArrowheads="1"/>
          </p:cNvSpPr>
          <p:nvPr/>
        </p:nvSpPr>
        <p:spPr bwMode="auto">
          <a:xfrm rot="8100000">
            <a:off x="5791200" y="2209800"/>
            <a:ext cx="533400" cy="4495800"/>
          </a:xfrm>
          <a:prstGeom prst="rect">
            <a:avLst/>
          </a:prstGeom>
          <a:solidFill>
            <a:srgbClr val="5DCAF1"/>
          </a:solidFill>
          <a:ln w="12700" cap="sq">
            <a:solidFill>
              <a:srgbClr val="00B0F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eaLnBrk="0" hangingPunct="0"/>
            <a:endParaRPr lang="zh-CN" altLang="zh-CN">
              <a:ea typeface="宋体" charset="-122"/>
            </a:endParaRPr>
          </a:p>
        </p:txBody>
      </p:sp>
      <p:sp>
        <p:nvSpPr>
          <p:cNvPr id="12292" name="Rectangle 11"/>
          <p:cNvSpPr>
            <a:spLocks noChangeArrowheads="1"/>
          </p:cNvSpPr>
          <p:nvPr/>
        </p:nvSpPr>
        <p:spPr bwMode="auto">
          <a:xfrm>
            <a:off x="7032625" y="1425576"/>
            <a:ext cx="44435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8000">
                <a:solidFill>
                  <a:schemeClr val="bg1"/>
                </a:solidFill>
                <a:ea typeface="宋体" charset="-122"/>
              </a:rPr>
              <a:t>·</a:t>
            </a:r>
          </a:p>
        </p:txBody>
      </p:sp>
      <p:sp>
        <p:nvSpPr>
          <p:cNvPr id="12293" name="Text Box 17"/>
          <p:cNvSpPr txBox="1">
            <a:spLocks noChangeArrowheads="1"/>
          </p:cNvSpPr>
          <p:nvPr/>
        </p:nvSpPr>
        <p:spPr bwMode="auto">
          <a:xfrm>
            <a:off x="6745288" y="4395788"/>
            <a:ext cx="1295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i="1">
                <a:latin typeface="Times New Roman" charset="0"/>
                <a:ea typeface="宋体" charset="-122"/>
              </a:rPr>
              <a:t>A</a:t>
            </a:r>
          </a:p>
        </p:txBody>
      </p:sp>
      <p:sp>
        <p:nvSpPr>
          <p:cNvPr id="12294" name="Text Box 23"/>
          <p:cNvSpPr txBox="1">
            <a:spLocks noChangeArrowheads="1"/>
          </p:cNvSpPr>
          <p:nvPr/>
        </p:nvSpPr>
        <p:spPr bwMode="auto">
          <a:xfrm>
            <a:off x="10236200" y="4505326"/>
            <a:ext cx="863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i="1">
                <a:latin typeface="Times New Roman" charset="0"/>
                <a:ea typeface="宋体" charset="-122"/>
              </a:rPr>
              <a:t>B</a:t>
            </a:r>
          </a:p>
        </p:txBody>
      </p:sp>
      <p:sp>
        <p:nvSpPr>
          <p:cNvPr id="1304584" name="Text Box 30"/>
          <p:cNvSpPr txBox="1">
            <a:spLocks noChangeArrowheads="1"/>
          </p:cNvSpPr>
          <p:nvPr/>
        </p:nvSpPr>
        <p:spPr bwMode="auto">
          <a:xfrm>
            <a:off x="5159376" y="2852738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i="1">
                <a:latin typeface="Times New Roman" charset="0"/>
                <a:ea typeface="宋体" charset="-122"/>
              </a:rPr>
              <a:t>C</a:t>
            </a:r>
          </a:p>
        </p:txBody>
      </p:sp>
      <p:sp>
        <p:nvSpPr>
          <p:cNvPr id="1304585" name="Text Box 31"/>
          <p:cNvSpPr txBox="1">
            <a:spLocks noChangeArrowheads="1"/>
          </p:cNvSpPr>
          <p:nvPr/>
        </p:nvSpPr>
        <p:spPr bwMode="auto">
          <a:xfrm>
            <a:off x="8688389" y="2852738"/>
            <a:ext cx="5048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i="1">
                <a:latin typeface="Times New Roman" charset="0"/>
                <a:ea typeface="宋体" charset="-122"/>
              </a:rPr>
              <a:t>D</a:t>
            </a:r>
          </a:p>
        </p:txBody>
      </p:sp>
      <p:sp>
        <p:nvSpPr>
          <p:cNvPr id="12297" name="Line 24"/>
          <p:cNvSpPr>
            <a:spLocks noChangeShapeType="1"/>
          </p:cNvSpPr>
          <p:nvPr/>
        </p:nvSpPr>
        <p:spPr bwMode="auto">
          <a:xfrm>
            <a:off x="6931025" y="4916488"/>
            <a:ext cx="33528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ea typeface="宋体" charset="-122"/>
            </a:endParaRPr>
          </a:p>
        </p:txBody>
      </p:sp>
      <p:pic>
        <p:nvPicPr>
          <p:cNvPr id="1304588" name="Picture 9" descr="直线平行的条件p540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91488">
            <a:off x="5638800" y="2590800"/>
            <a:ext cx="1981200" cy="188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51" name="TextBox 1"/>
          <p:cNvSpPr txBox="1">
            <a:spLocks noChangeArrowheads="1"/>
          </p:cNvSpPr>
          <p:nvPr/>
        </p:nvSpPr>
        <p:spPr bwMode="auto">
          <a:xfrm>
            <a:off x="1963739" y="2484439"/>
            <a:ext cx="11525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000">
                <a:ea typeface="宋体" charset="-122"/>
              </a:rPr>
              <a:t>(1)</a:t>
            </a:r>
            <a:r>
              <a:rPr lang="zh-CN" altLang="en-US" sz="3000">
                <a:ea typeface="宋体" charset="-122"/>
              </a:rPr>
              <a:t>放</a:t>
            </a:r>
          </a:p>
        </p:txBody>
      </p:sp>
      <p:sp>
        <p:nvSpPr>
          <p:cNvPr id="14352" name="TextBox 17"/>
          <p:cNvSpPr txBox="1">
            <a:spLocks noChangeArrowheads="1"/>
          </p:cNvSpPr>
          <p:nvPr/>
        </p:nvSpPr>
        <p:spPr bwMode="auto">
          <a:xfrm>
            <a:off x="1919289" y="3706814"/>
            <a:ext cx="11525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000">
                <a:ea typeface="宋体" charset="-122"/>
              </a:rPr>
              <a:t>(2)</a:t>
            </a:r>
            <a:r>
              <a:rPr lang="zh-CN" altLang="en-US" sz="3000">
                <a:ea typeface="宋体" charset="-122"/>
              </a:rPr>
              <a:t>靠</a:t>
            </a:r>
          </a:p>
        </p:txBody>
      </p:sp>
      <p:sp>
        <p:nvSpPr>
          <p:cNvPr id="14353" name="TextBox 18"/>
          <p:cNvSpPr txBox="1">
            <a:spLocks noChangeArrowheads="1"/>
          </p:cNvSpPr>
          <p:nvPr/>
        </p:nvSpPr>
        <p:spPr bwMode="auto">
          <a:xfrm>
            <a:off x="1919289" y="4818064"/>
            <a:ext cx="11525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000">
                <a:ea typeface="宋体" charset="-122"/>
              </a:rPr>
              <a:t>(3)</a:t>
            </a:r>
            <a:r>
              <a:rPr lang="zh-CN" altLang="en-US" sz="3000">
                <a:ea typeface="宋体" charset="-122"/>
              </a:rPr>
              <a:t>移</a:t>
            </a:r>
          </a:p>
        </p:txBody>
      </p:sp>
      <p:sp>
        <p:nvSpPr>
          <p:cNvPr id="14354" name="TextBox 19"/>
          <p:cNvSpPr txBox="1">
            <a:spLocks noChangeArrowheads="1"/>
          </p:cNvSpPr>
          <p:nvPr/>
        </p:nvSpPr>
        <p:spPr bwMode="auto">
          <a:xfrm>
            <a:off x="1919289" y="5822950"/>
            <a:ext cx="11525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000">
                <a:ea typeface="宋体" charset="-122"/>
              </a:rPr>
              <a:t>(4)</a:t>
            </a:r>
            <a:r>
              <a:rPr lang="zh-CN" altLang="en-US" sz="3000">
                <a:ea typeface="宋体" charset="-122"/>
              </a:rPr>
              <a:t>画</a:t>
            </a:r>
          </a:p>
        </p:txBody>
      </p:sp>
      <p:sp>
        <p:nvSpPr>
          <p:cNvPr id="12303" name="TextBox 1"/>
          <p:cNvSpPr txBox="1">
            <a:spLocks noChangeArrowheads="1"/>
          </p:cNvSpPr>
          <p:nvPr/>
        </p:nvSpPr>
        <p:spPr bwMode="auto">
          <a:xfrm>
            <a:off x="1773239" y="908051"/>
            <a:ext cx="44227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4000" b="1">
                <a:solidFill>
                  <a:srgbClr val="FF0000"/>
                </a:solidFill>
                <a:ea typeface="宋体" charset="-122"/>
              </a:rPr>
              <a:t>二、平行线的画法</a:t>
            </a:r>
          </a:p>
        </p:txBody>
      </p:sp>
    </p:spTree>
    <p:extLst>
      <p:ext uri="{BB962C8B-B14F-4D97-AF65-F5344CB8AC3E}">
        <p14:creationId xmlns:p14="http://schemas.microsoft.com/office/powerpoint/2010/main" val="4778468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914 -0.02775 L -0.1724 -0.2271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0457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6000" y="-9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9278E-6 L 0.35087 -0.00162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30458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7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1000"/>
                                        <p:tgtEl>
                                          <p:spTgt spid="130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304584" grpId="0"/>
      <p:bldP spid="1304585" grpId="0"/>
      <p:bldP spid="14351" grpId="0"/>
      <p:bldP spid="14352" grpId="0"/>
      <p:bldP spid="14353" grpId="0"/>
      <p:bldP spid="143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2"/>
          <p:cNvSpPr txBox="1">
            <a:spLocks noChangeArrowheads="1"/>
          </p:cNvSpPr>
          <p:nvPr/>
        </p:nvSpPr>
        <p:spPr bwMode="auto">
          <a:xfrm>
            <a:off x="2279650" y="608013"/>
            <a:ext cx="20193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Times New Roman" charset="0"/>
                <a:ea typeface="宋体" charset="-122"/>
              </a:rPr>
              <a:t>动手实践</a:t>
            </a:r>
          </a:p>
        </p:txBody>
      </p:sp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2063751" y="1341439"/>
            <a:ext cx="799147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latin typeface="Times New Roman" charset="0"/>
                <a:ea typeface="宋体" charset="-122"/>
              </a:rPr>
              <a:t>过直线</a:t>
            </a:r>
            <a:r>
              <a:rPr lang="en-US" altLang="zh-CN" sz="3600" b="1">
                <a:latin typeface="Times New Roman" charset="0"/>
                <a:ea typeface="宋体" charset="-122"/>
              </a:rPr>
              <a:t>a</a:t>
            </a:r>
            <a:r>
              <a:rPr lang="zh-CN" altLang="en-US" sz="3600" b="1">
                <a:latin typeface="Times New Roman" charset="0"/>
                <a:ea typeface="宋体" charset="-122"/>
              </a:rPr>
              <a:t>外一点Ｐ作直线</a:t>
            </a:r>
            <a:r>
              <a:rPr lang="en-US" altLang="zh-CN" sz="3600" b="1">
                <a:latin typeface="Times New Roman" charset="0"/>
                <a:ea typeface="宋体" charset="-122"/>
              </a:rPr>
              <a:t>a</a:t>
            </a:r>
            <a:r>
              <a:rPr lang="zh-CN" altLang="en-US" sz="3600" b="1">
                <a:latin typeface="Times New Roman" charset="0"/>
                <a:ea typeface="宋体" charset="-122"/>
              </a:rPr>
              <a:t>的平行线，看看你能作出吗？能作出几条？</a:t>
            </a:r>
          </a:p>
        </p:txBody>
      </p:sp>
      <p:pic>
        <p:nvPicPr>
          <p:cNvPr id="34821" name="Picture 5" descr="等腰三角板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000">
            <a:off x="4610100" y="4310063"/>
            <a:ext cx="304800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2" name="Line 6"/>
          <p:cNvSpPr>
            <a:spLocks noChangeShapeType="1"/>
          </p:cNvSpPr>
          <p:nvPr/>
        </p:nvSpPr>
        <p:spPr bwMode="auto">
          <a:xfrm>
            <a:off x="3648075" y="3397250"/>
            <a:ext cx="3024188" cy="317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ea typeface="宋体" charset="-122"/>
            </a:endParaRPr>
          </a:p>
        </p:txBody>
      </p:sp>
      <p:sp>
        <p:nvSpPr>
          <p:cNvPr id="34823" name="Rectangle 7"/>
          <p:cNvSpPr>
            <a:spLocks noChangeArrowheads="1"/>
          </p:cNvSpPr>
          <p:nvPr/>
        </p:nvSpPr>
        <p:spPr bwMode="auto">
          <a:xfrm rot="8100000">
            <a:off x="4410075" y="2462213"/>
            <a:ext cx="533400" cy="44958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eaLnBrk="0" hangingPunct="0"/>
            <a:endParaRPr lang="zh-CN" altLang="en-US">
              <a:ea typeface="宋体" charset="-122"/>
            </a:endParaRPr>
          </a:p>
        </p:txBody>
      </p:sp>
      <p:sp>
        <p:nvSpPr>
          <p:cNvPr id="13318" name="Rectangle 8"/>
          <p:cNvSpPr>
            <a:spLocks noChangeArrowheads="1"/>
          </p:cNvSpPr>
          <p:nvPr/>
        </p:nvSpPr>
        <p:spPr bwMode="auto">
          <a:xfrm>
            <a:off x="5141913" y="2682876"/>
            <a:ext cx="44435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8000">
                <a:ea typeface="宋体" charset="-122"/>
              </a:rPr>
              <a:t>·</a:t>
            </a:r>
          </a:p>
        </p:txBody>
      </p:sp>
      <p:sp>
        <p:nvSpPr>
          <p:cNvPr id="13319" name="Text Box 9"/>
          <p:cNvSpPr txBox="1">
            <a:spLocks noChangeArrowheads="1"/>
          </p:cNvSpPr>
          <p:nvPr/>
        </p:nvSpPr>
        <p:spPr bwMode="auto">
          <a:xfrm>
            <a:off x="3359150" y="3789364"/>
            <a:ext cx="43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ea typeface="宋体" charset="-122"/>
              </a:rPr>
              <a:t>	</a:t>
            </a:r>
            <a:r>
              <a:rPr lang="en-US" altLang="zh-CN" sz="2400" b="1">
                <a:solidFill>
                  <a:schemeClr val="bg1"/>
                </a:solidFill>
                <a:ea typeface="宋体" charset="-122"/>
              </a:rPr>
              <a:t>A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811714" y="4365625"/>
            <a:ext cx="2859087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1" name="TextBox 4"/>
          <p:cNvSpPr txBox="1">
            <a:spLocks noChangeArrowheads="1"/>
          </p:cNvSpPr>
          <p:nvPr/>
        </p:nvSpPr>
        <p:spPr bwMode="auto">
          <a:xfrm>
            <a:off x="7694614" y="4122738"/>
            <a:ext cx="1449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200">
                <a:ea typeface="宋体" charset="-122"/>
              </a:rPr>
              <a:t>a</a:t>
            </a:r>
            <a:endParaRPr lang="zh-CN" altLang="en-US" sz="3200">
              <a:ea typeface="宋体" charset="-122"/>
            </a:endParaRPr>
          </a:p>
        </p:txBody>
      </p:sp>
      <p:sp>
        <p:nvSpPr>
          <p:cNvPr id="13322" name="Text Box 13"/>
          <p:cNvSpPr txBox="1">
            <a:spLocks noChangeArrowheads="1"/>
          </p:cNvSpPr>
          <p:nvPr/>
        </p:nvSpPr>
        <p:spPr bwMode="auto">
          <a:xfrm>
            <a:off x="4999038" y="3338514"/>
            <a:ext cx="609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latin typeface="华文中宋" charset="-122"/>
                <a:ea typeface="华文中宋" charset="-122"/>
              </a:rPr>
              <a:t>P</a:t>
            </a:r>
          </a:p>
        </p:txBody>
      </p:sp>
      <p:sp>
        <p:nvSpPr>
          <p:cNvPr id="12300" name="TextBox 3"/>
          <p:cNvSpPr txBox="1">
            <a:spLocks noChangeArrowheads="1"/>
          </p:cNvSpPr>
          <p:nvPr/>
        </p:nvSpPr>
        <p:spPr bwMode="auto">
          <a:xfrm>
            <a:off x="6600825" y="3357563"/>
            <a:ext cx="647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ea typeface="宋体" charset="-122"/>
              </a:rPr>
              <a:t>b</a:t>
            </a:r>
            <a:endParaRPr lang="zh-CN" altLang="en-US" sz="2400" b="1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0601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62428E-6 L -0.09583 -0.13295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4800" y="-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1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 animBg="1"/>
      <p:bldP spid="1230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670050" y="677864"/>
            <a:ext cx="47640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600" b="1">
                <a:latin typeface="Times New Roman" charset="0"/>
                <a:ea typeface="宋体" charset="-122"/>
              </a:rPr>
              <a:t>三</a:t>
            </a:r>
            <a:r>
              <a:rPr lang="zh-CN" altLang="en-US" sz="4000" b="1">
                <a:solidFill>
                  <a:srgbClr val="FF0000"/>
                </a:solidFill>
                <a:ea typeface="宋体" charset="-122"/>
              </a:rPr>
              <a:t>、平行公理和推论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135188" y="2492376"/>
            <a:ext cx="7777162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latin typeface="Times New Roman" charset="0"/>
                <a:ea typeface="宋体" charset="-122"/>
              </a:rPr>
              <a:t>经过直线外一点，有且只有一条直线与这条直线平行．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1847851" y="5084763"/>
            <a:ext cx="91598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Times New Roman" charset="0"/>
                <a:ea typeface="宋体" charset="-122"/>
              </a:rPr>
              <a:t>说明：人们在长期实践中总结出来的结论叫基本</a:t>
            </a:r>
          </a:p>
          <a:p>
            <a:r>
              <a:rPr lang="zh-CN" altLang="en-US" sz="3200" b="1">
                <a:latin typeface="Times New Roman" charset="0"/>
                <a:ea typeface="宋体" charset="-122"/>
              </a:rPr>
              <a:t>事实，也称为公理，它可以作为以后推理的依据．</a:t>
            </a: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2020888" y="1557339"/>
            <a:ext cx="3238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4000" b="1">
                <a:latin typeface="Times New Roman" charset="0"/>
                <a:ea typeface="宋体" charset="-122"/>
              </a:rPr>
              <a:t>1</a:t>
            </a:r>
            <a:r>
              <a:rPr lang="zh-CN" altLang="en-US" sz="4000" b="1">
                <a:latin typeface="Times New Roman" charset="0"/>
                <a:ea typeface="宋体" charset="-122"/>
              </a:rPr>
              <a:t>平行公理</a:t>
            </a:r>
            <a:endParaRPr lang="zh-CN" altLang="en-US" sz="4000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99147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35843" grpId="0"/>
      <p:bldP spid="35844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内容占位符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下列说法正确的是（       ）</a:t>
            </a:r>
            <a:endParaRPr lang="en-US" altLang="zh-CN" dirty="0"/>
          </a:p>
          <a:p>
            <a:r>
              <a:rPr lang="en-US" altLang="zh-CN" dirty="0"/>
              <a:t>A</a:t>
            </a:r>
            <a:r>
              <a:rPr lang="zh-CN" altLang="en-US" dirty="0"/>
              <a:t>一条直线的平行线有且只有一条</a:t>
            </a:r>
            <a:endParaRPr lang="en-US" altLang="zh-CN" dirty="0"/>
          </a:p>
          <a:p>
            <a:r>
              <a:rPr lang="en-US" altLang="zh-CN" dirty="0"/>
              <a:t>B</a:t>
            </a:r>
            <a:r>
              <a:rPr lang="zh-CN" altLang="en-US" dirty="0"/>
              <a:t>经过一点有且只有一条直线与已知直线平行</a:t>
            </a:r>
            <a:endParaRPr lang="en-US" altLang="zh-CN" dirty="0"/>
          </a:p>
          <a:p>
            <a:r>
              <a:rPr lang="en-US" altLang="zh-CN" dirty="0"/>
              <a:t>C</a:t>
            </a:r>
            <a:r>
              <a:rPr lang="zh-CN" altLang="en-US" dirty="0"/>
              <a:t>经过一点有两条直线与某一直线平行</a:t>
            </a:r>
            <a:endParaRPr lang="en-US" altLang="zh-CN" dirty="0"/>
          </a:p>
          <a:p>
            <a:r>
              <a:rPr lang="en-US" altLang="zh-CN" dirty="0"/>
              <a:t>D</a:t>
            </a:r>
            <a:r>
              <a:rPr lang="zh-CN" altLang="en-US" dirty="0"/>
              <a:t>过直线外一点有且只有一条直线与已知直线平行</a:t>
            </a:r>
          </a:p>
        </p:txBody>
      </p:sp>
      <p:sp>
        <p:nvSpPr>
          <p:cNvPr id="15362" name="Rectangle 25"/>
          <p:cNvSpPr txBox="1">
            <a:spLocks noChangeArrowheads="1"/>
          </p:cNvSpPr>
          <p:nvPr/>
        </p:nvSpPr>
        <p:spPr bwMode="auto">
          <a:xfrm>
            <a:off x="1741489" y="709613"/>
            <a:ext cx="4930775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3200">
                <a:solidFill>
                  <a:srgbClr val="FF0000"/>
                </a:solidFill>
                <a:ea typeface="华文中宋" charset="-122"/>
              </a:rPr>
              <a:t>课堂练习</a:t>
            </a:r>
            <a:r>
              <a:rPr lang="en-US" altLang="zh-CN" sz="3200">
                <a:solidFill>
                  <a:srgbClr val="FF0000"/>
                </a:solidFill>
                <a:ea typeface="华文中宋" charset="-122"/>
              </a:rPr>
              <a:t>3</a:t>
            </a:r>
            <a:r>
              <a:rPr lang="zh-CN" altLang="en-US" sz="3200">
                <a:solidFill>
                  <a:srgbClr val="FF0000"/>
                </a:solidFill>
                <a:ea typeface="华文中宋" charset="-122"/>
              </a:rPr>
              <a:t>：单项选择</a:t>
            </a:r>
          </a:p>
        </p:txBody>
      </p:sp>
      <p:sp>
        <p:nvSpPr>
          <p:cNvPr id="14341" name="文本框 14340"/>
          <p:cNvSpPr txBox="1">
            <a:spLocks noChangeArrowheads="1"/>
          </p:cNvSpPr>
          <p:nvPr/>
        </p:nvSpPr>
        <p:spPr bwMode="auto">
          <a:xfrm>
            <a:off x="4473446" y="1825625"/>
            <a:ext cx="1873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b="1" dirty="0">
                <a:ea typeface="宋体" charset="-122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69074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内容占位符 2"/>
          <p:cNvSpPr>
            <a:spLocks noGrp="1"/>
          </p:cNvSpPr>
          <p:nvPr>
            <p:ph idx="1"/>
          </p:nvPr>
        </p:nvSpPr>
        <p:spPr>
          <a:xfrm>
            <a:off x="1992313" y="1628776"/>
            <a:ext cx="7848600" cy="2016125"/>
          </a:xfrm>
          <a:ln>
            <a:miter/>
          </a:ln>
        </p:spPr>
        <p:txBody>
          <a:bodyPr/>
          <a:lstStyle/>
          <a:p>
            <a:pPr marL="0" indent="0">
              <a:buNone/>
            </a:pPr>
            <a:r>
              <a:rPr lang="zh-CN" altLang="en-US" dirty="0">
                <a:latin typeface="Times New Roman" charset="0"/>
              </a:rPr>
              <a:t>如图</a:t>
            </a:r>
            <a:r>
              <a:rPr lang="en-US" altLang="zh-CN" dirty="0">
                <a:latin typeface="Times New Roman" charset="0"/>
              </a:rPr>
              <a:t>1</a:t>
            </a:r>
            <a:r>
              <a:rPr lang="zh-CN" altLang="en-US" dirty="0">
                <a:latin typeface="Times New Roman" charset="0"/>
              </a:rPr>
              <a:t>所示，因为</a:t>
            </a:r>
            <a:r>
              <a:rPr lang="en-US" altLang="zh-CN" dirty="0">
                <a:latin typeface="Times New Roman" charset="0"/>
              </a:rPr>
              <a:t>AB </a:t>
            </a:r>
            <a:r>
              <a:rPr lang="en-US" altLang="zh-CN" sz="3600" dirty="0">
                <a:latin typeface="Times New Roman" charset="0"/>
              </a:rPr>
              <a:t>//</a:t>
            </a:r>
            <a:r>
              <a:rPr lang="en-US" altLang="zh-CN" dirty="0">
                <a:latin typeface="Times New Roman" charset="0"/>
              </a:rPr>
              <a:t> DE</a:t>
            </a:r>
            <a:r>
              <a:rPr lang="zh-CN" altLang="en-US" dirty="0">
                <a:latin typeface="Times New Roman" charset="0"/>
              </a:rPr>
              <a:t>，</a:t>
            </a:r>
            <a:r>
              <a:rPr lang="en-US" altLang="zh-CN" dirty="0">
                <a:latin typeface="Times New Roman" charset="0"/>
              </a:rPr>
              <a:t>BC </a:t>
            </a:r>
            <a:r>
              <a:rPr lang="en-US" altLang="zh-CN" sz="3600" dirty="0">
                <a:latin typeface="Times New Roman" charset="0"/>
              </a:rPr>
              <a:t>//</a:t>
            </a:r>
            <a:r>
              <a:rPr lang="en-US" altLang="zh-CN" dirty="0">
                <a:latin typeface="Times New Roman" charset="0"/>
              </a:rPr>
              <a:t> DE</a:t>
            </a:r>
            <a:r>
              <a:rPr lang="zh-CN" altLang="en-US" dirty="0">
                <a:latin typeface="Times New Roman" charset="0"/>
              </a:rPr>
              <a:t>（已知）。所以</a:t>
            </a:r>
            <a:r>
              <a:rPr lang="en-US" altLang="zh-CN" dirty="0">
                <a:latin typeface="Times New Roman" charset="0"/>
              </a:rPr>
              <a:t>A,B,C</a:t>
            </a:r>
            <a:r>
              <a:rPr lang="zh-CN" altLang="en-US" dirty="0">
                <a:latin typeface="Times New Roman" charset="0"/>
              </a:rPr>
              <a:t>三点</a:t>
            </a:r>
            <a:r>
              <a:rPr lang="en-US" altLang="zh-CN" dirty="0">
                <a:latin typeface="Times New Roman" charset="0"/>
              </a:rPr>
              <a:t>_______</a:t>
            </a:r>
          </a:p>
          <a:p>
            <a:pPr marL="0" indent="0">
              <a:buNone/>
            </a:pPr>
            <a:r>
              <a:rPr lang="zh-CN" altLang="en-US" dirty="0">
                <a:latin typeface="Times New Roman" charset="0"/>
              </a:rPr>
              <a:t>（                                                        </a:t>
            </a:r>
            <a:r>
              <a:rPr lang="zh-CN" altLang="en-US" dirty="0" smtClean="0">
                <a:latin typeface="Times New Roman" charset="0"/>
              </a:rPr>
              <a:t>                    ）</a:t>
            </a:r>
            <a:endParaRPr lang="zh-CN" altLang="en-US" dirty="0">
              <a:latin typeface="Times New Roman" charset="0"/>
            </a:endParaRPr>
          </a:p>
          <a:p>
            <a:pPr marL="0" indent="0"/>
            <a:endParaRPr lang="zh-CN" altLang="en-US" dirty="0">
              <a:latin typeface="Times New Roman" charset="0"/>
            </a:endParaRPr>
          </a:p>
          <a:p>
            <a:pPr marL="0" indent="0"/>
            <a:endParaRPr lang="zh-CN" altLang="en-US" dirty="0"/>
          </a:p>
        </p:txBody>
      </p:sp>
      <p:sp>
        <p:nvSpPr>
          <p:cNvPr id="16386" name="Rectangle 25"/>
          <p:cNvSpPr txBox="1">
            <a:spLocks noChangeArrowheads="1"/>
          </p:cNvSpPr>
          <p:nvPr/>
        </p:nvSpPr>
        <p:spPr bwMode="auto">
          <a:xfrm>
            <a:off x="1524000" y="527051"/>
            <a:ext cx="9412288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3200">
                <a:solidFill>
                  <a:srgbClr val="FF0000"/>
                </a:solidFill>
                <a:ea typeface="华文中宋" charset="-122"/>
              </a:rPr>
              <a:t>课堂练习</a:t>
            </a:r>
            <a:r>
              <a:rPr lang="en-US" altLang="zh-CN" sz="3200">
                <a:solidFill>
                  <a:srgbClr val="FF0000"/>
                </a:solidFill>
                <a:ea typeface="华文中宋" charset="-122"/>
              </a:rPr>
              <a:t>4</a:t>
            </a:r>
            <a:r>
              <a:rPr lang="zh-CN" altLang="en-US" sz="3200">
                <a:solidFill>
                  <a:srgbClr val="FF0000"/>
                </a:solidFill>
                <a:ea typeface="华文中宋" charset="-122"/>
              </a:rPr>
              <a:t>：</a:t>
            </a:r>
            <a:r>
              <a:rPr lang="zh-CN" altLang="en-US" sz="3200">
                <a:latin typeface="Times New Roman" charset="0"/>
                <a:ea typeface="宋体" charset="-122"/>
              </a:rPr>
              <a:t>完成下列推理，并在括号内注明理由。</a:t>
            </a:r>
          </a:p>
        </p:txBody>
      </p:sp>
      <p:grpSp>
        <p:nvGrpSpPr>
          <p:cNvPr id="16387" name="Group 4"/>
          <p:cNvGrpSpPr>
            <a:grpSpLocks/>
          </p:cNvGrpSpPr>
          <p:nvPr/>
        </p:nvGrpSpPr>
        <p:grpSpPr bwMode="auto">
          <a:xfrm>
            <a:off x="2860675" y="3741739"/>
            <a:ext cx="2209800" cy="2632075"/>
            <a:chOff x="1344" y="1920"/>
            <a:chExt cx="1392" cy="1658"/>
          </a:xfrm>
        </p:grpSpPr>
        <p:grpSp>
          <p:nvGrpSpPr>
            <p:cNvPr id="16388" name="Group 5"/>
            <p:cNvGrpSpPr>
              <a:grpSpLocks/>
            </p:cNvGrpSpPr>
            <p:nvPr/>
          </p:nvGrpSpPr>
          <p:grpSpPr bwMode="auto">
            <a:xfrm>
              <a:off x="1344" y="1920"/>
              <a:ext cx="1392" cy="1152"/>
              <a:chOff x="1344" y="1920"/>
              <a:chExt cx="1392" cy="1152"/>
            </a:xfrm>
          </p:grpSpPr>
          <p:sp>
            <p:nvSpPr>
              <p:cNvPr id="16389" name="Line 6"/>
              <p:cNvSpPr>
                <a:spLocks noChangeShapeType="1"/>
              </p:cNvSpPr>
              <p:nvPr/>
            </p:nvSpPr>
            <p:spPr bwMode="auto">
              <a:xfrm>
                <a:off x="1344" y="2256"/>
                <a:ext cx="1392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hangingPunct="0"/>
                <a:endParaRPr lang="zh-CN" altLang="en-US">
                  <a:ea typeface="宋体" charset="-122"/>
                </a:endParaRPr>
              </a:p>
            </p:txBody>
          </p:sp>
          <p:sp>
            <p:nvSpPr>
              <p:cNvPr id="16390" name="Line 7"/>
              <p:cNvSpPr>
                <a:spLocks noChangeShapeType="1"/>
              </p:cNvSpPr>
              <p:nvPr/>
            </p:nvSpPr>
            <p:spPr bwMode="auto">
              <a:xfrm>
                <a:off x="1344" y="2832"/>
                <a:ext cx="1392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hangingPunct="0"/>
                <a:endParaRPr lang="zh-CN" altLang="en-US">
                  <a:ea typeface="宋体" charset="-122"/>
                </a:endParaRPr>
              </a:p>
            </p:txBody>
          </p:sp>
          <p:sp>
            <p:nvSpPr>
              <p:cNvPr id="16391" name="Rectangle 8"/>
              <p:cNvSpPr>
                <a:spLocks noChangeArrowheads="1"/>
              </p:cNvSpPr>
              <p:nvPr/>
            </p:nvSpPr>
            <p:spPr bwMode="auto">
              <a:xfrm>
                <a:off x="1488" y="1920"/>
                <a:ext cx="278" cy="6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6000" b="1">
                    <a:latin typeface="Times New Roman" charset="0"/>
                    <a:ea typeface="宋体" charset="-122"/>
                  </a:rPr>
                  <a:t>·</a:t>
                </a:r>
              </a:p>
            </p:txBody>
          </p:sp>
          <p:sp>
            <p:nvSpPr>
              <p:cNvPr id="16392" name="Rectangle 9"/>
              <p:cNvSpPr>
                <a:spLocks noChangeArrowheads="1"/>
              </p:cNvSpPr>
              <p:nvPr/>
            </p:nvSpPr>
            <p:spPr bwMode="auto">
              <a:xfrm>
                <a:off x="2352" y="1920"/>
                <a:ext cx="278" cy="6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6000" b="1">
                    <a:latin typeface="Times New Roman" charset="0"/>
                    <a:ea typeface="宋体" charset="-122"/>
                  </a:rPr>
                  <a:t>·</a:t>
                </a:r>
              </a:p>
            </p:txBody>
          </p:sp>
          <p:sp>
            <p:nvSpPr>
              <p:cNvPr id="16393" name="Rectangle 10"/>
              <p:cNvSpPr>
                <a:spLocks noChangeArrowheads="1"/>
              </p:cNvSpPr>
              <p:nvPr/>
            </p:nvSpPr>
            <p:spPr bwMode="auto">
              <a:xfrm>
                <a:off x="1872" y="1920"/>
                <a:ext cx="278" cy="6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6000" b="1">
                    <a:latin typeface="Times New Roman" charset="0"/>
                    <a:ea typeface="宋体" charset="-122"/>
                  </a:rPr>
                  <a:t>·</a:t>
                </a:r>
              </a:p>
            </p:txBody>
          </p:sp>
          <p:sp>
            <p:nvSpPr>
              <p:cNvPr id="16394" name="Text Box 11"/>
              <p:cNvSpPr txBox="1">
                <a:spLocks noChangeArrowheads="1"/>
              </p:cNvSpPr>
              <p:nvPr/>
            </p:nvSpPr>
            <p:spPr bwMode="auto">
              <a:xfrm>
                <a:off x="1440" y="1968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latin typeface="Times New Roman" charset="0"/>
                    <a:ea typeface="宋体" charset="-122"/>
                  </a:rPr>
                  <a:t>A</a:t>
                </a:r>
              </a:p>
            </p:txBody>
          </p:sp>
          <p:sp>
            <p:nvSpPr>
              <p:cNvPr id="16395" name="Text Box 12"/>
              <p:cNvSpPr txBox="1">
                <a:spLocks noChangeArrowheads="1"/>
              </p:cNvSpPr>
              <p:nvPr/>
            </p:nvSpPr>
            <p:spPr bwMode="auto">
              <a:xfrm>
                <a:off x="1488" y="2784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latin typeface="Times New Roman" charset="0"/>
                    <a:ea typeface="宋体" charset="-122"/>
                  </a:rPr>
                  <a:t>D</a:t>
                </a:r>
              </a:p>
            </p:txBody>
          </p:sp>
          <p:sp>
            <p:nvSpPr>
              <p:cNvPr id="16396" name="Text Box 13"/>
              <p:cNvSpPr txBox="1">
                <a:spLocks noChangeArrowheads="1"/>
              </p:cNvSpPr>
              <p:nvPr/>
            </p:nvSpPr>
            <p:spPr bwMode="auto">
              <a:xfrm>
                <a:off x="2256" y="2784"/>
                <a:ext cx="244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latin typeface="Times New Roman" charset="0"/>
                    <a:ea typeface="宋体" charset="-122"/>
                  </a:rPr>
                  <a:t>E</a:t>
                </a:r>
              </a:p>
            </p:txBody>
          </p:sp>
          <p:sp>
            <p:nvSpPr>
              <p:cNvPr id="16397" name="Text Box 14"/>
              <p:cNvSpPr txBox="1">
                <a:spLocks noChangeArrowheads="1"/>
              </p:cNvSpPr>
              <p:nvPr/>
            </p:nvSpPr>
            <p:spPr bwMode="auto">
              <a:xfrm>
                <a:off x="1872" y="1968"/>
                <a:ext cx="244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latin typeface="Times New Roman" charset="0"/>
                    <a:ea typeface="宋体" charset="-122"/>
                  </a:rPr>
                  <a:t>B</a:t>
                </a:r>
              </a:p>
            </p:txBody>
          </p:sp>
          <p:sp>
            <p:nvSpPr>
              <p:cNvPr id="16398" name="Text Box 15"/>
              <p:cNvSpPr txBox="1">
                <a:spLocks noChangeArrowheads="1"/>
              </p:cNvSpPr>
              <p:nvPr/>
            </p:nvSpPr>
            <p:spPr bwMode="auto">
              <a:xfrm>
                <a:off x="2352" y="1968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latin typeface="Times New Roman" charset="0"/>
                    <a:ea typeface="宋体" charset="-122"/>
                  </a:rPr>
                  <a:t>C</a:t>
                </a:r>
              </a:p>
            </p:txBody>
          </p:sp>
        </p:grpSp>
        <p:sp>
          <p:nvSpPr>
            <p:cNvPr id="16399" name="Text Box 16"/>
            <p:cNvSpPr txBox="1">
              <a:spLocks noChangeArrowheads="1"/>
            </p:cNvSpPr>
            <p:nvPr/>
          </p:nvSpPr>
          <p:spPr bwMode="auto">
            <a:xfrm>
              <a:off x="1670" y="3290"/>
              <a:ext cx="50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latin typeface="Times New Roman" charset="0"/>
                  <a:ea typeface="宋体" charset="-122"/>
                </a:rPr>
                <a:t>图 </a:t>
              </a:r>
              <a:r>
                <a:rPr lang="en-US" altLang="zh-CN" sz="2400" b="1">
                  <a:latin typeface="Times New Roman" charset="0"/>
                  <a:ea typeface="宋体" charset="-122"/>
                </a:rPr>
                <a:t>1 </a:t>
              </a:r>
            </a:p>
          </p:txBody>
        </p:sp>
      </p:grp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4460875" y="2098676"/>
            <a:ext cx="2022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charset="0"/>
                <a:ea typeface="宋体" charset="-122"/>
              </a:rPr>
              <a:t>在同一直线上</a:t>
            </a:r>
          </a:p>
        </p:txBody>
      </p:sp>
      <p:sp>
        <p:nvSpPr>
          <p:cNvPr id="19" name="Text Box 29"/>
          <p:cNvSpPr txBox="1">
            <a:spLocks noChangeArrowheads="1"/>
          </p:cNvSpPr>
          <p:nvPr/>
        </p:nvSpPr>
        <p:spPr bwMode="auto">
          <a:xfrm>
            <a:off x="2357824" y="2622594"/>
            <a:ext cx="7920038" cy="461963"/>
          </a:xfrm>
          <a:prstGeom prst="rect">
            <a:avLst/>
          </a:prstGeom>
          <a:noFill/>
          <a:ln w="127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Times New Roman" charset="0"/>
                <a:ea typeface="宋体" charset="-122"/>
              </a:rPr>
              <a:t>经过直线外一点</a:t>
            </a:r>
            <a:r>
              <a:rPr lang="en-US" altLang="zh-CN" sz="2400" b="1" dirty="0">
                <a:solidFill>
                  <a:srgbClr val="FF0000"/>
                </a:solidFill>
                <a:latin typeface="Times New Roman" charset="0"/>
                <a:ea typeface="宋体" charset="-122"/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  <a:latin typeface="Times New Roman" charset="0"/>
                <a:ea typeface="宋体" charset="-122"/>
              </a:rPr>
              <a:t>有且只有一条直线与这条直线平行</a:t>
            </a:r>
          </a:p>
        </p:txBody>
      </p:sp>
    </p:spTree>
    <p:extLst>
      <p:ext uri="{BB962C8B-B14F-4D97-AF65-F5344CB8AC3E}">
        <p14:creationId xmlns:p14="http://schemas.microsoft.com/office/powerpoint/2010/main" val="892825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Line 2"/>
          <p:cNvSpPr>
            <a:spLocks noChangeShapeType="1"/>
          </p:cNvSpPr>
          <p:nvPr/>
        </p:nvSpPr>
        <p:spPr bwMode="auto">
          <a:xfrm>
            <a:off x="6024563" y="2565400"/>
            <a:ext cx="2286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ea typeface="宋体" charset="-122"/>
            </a:endParaRPr>
          </a:p>
        </p:txBody>
      </p:sp>
      <p:sp>
        <p:nvSpPr>
          <p:cNvPr id="17410" name="Line 3"/>
          <p:cNvSpPr>
            <a:spLocks noChangeShapeType="1"/>
          </p:cNvSpPr>
          <p:nvPr/>
        </p:nvSpPr>
        <p:spPr bwMode="auto">
          <a:xfrm>
            <a:off x="6021388" y="3276600"/>
            <a:ext cx="2209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ea typeface="宋体" charset="-122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1739900" y="260351"/>
            <a:ext cx="8820150" cy="1584325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accent1">
                  <a:gamma/>
                  <a:tint val="27843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zh-CN" altLang="en-US" sz="2800" b="1">
                <a:latin typeface="黑体" charset="-122"/>
                <a:ea typeface="黑体" charset="-122"/>
              </a:rPr>
              <a:t>如图： 已知</a:t>
            </a:r>
            <a:r>
              <a:rPr lang="en-US" altLang="zh-CN" sz="2400" b="1">
                <a:ea typeface="宋体" charset="-122"/>
              </a:rPr>
              <a:t>a // b</a:t>
            </a:r>
            <a:r>
              <a:rPr lang="en-US" altLang="zh-CN" b="1">
                <a:ea typeface="宋体" charset="-122"/>
              </a:rPr>
              <a:t>,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charset="-122"/>
                <a:ea typeface="黑体" charset="-122"/>
              </a:rPr>
              <a:t>再过直线</a:t>
            </a: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charset="-122"/>
                <a:ea typeface="黑体" charset="-122"/>
              </a:rPr>
              <a:t>a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charset="-122"/>
                <a:ea typeface="黑体" charset="-122"/>
              </a:rPr>
              <a:t>外一点</a:t>
            </a: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charset="-122"/>
                <a:ea typeface="黑体" charset="-122"/>
              </a:rPr>
              <a:t>Q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charset="-122"/>
                <a:ea typeface="黑体" charset="-122"/>
              </a:rPr>
              <a:t>可作出几条直线</a:t>
            </a:r>
          </a:p>
          <a:p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charset="-122"/>
                <a:ea typeface="黑体" charset="-122"/>
              </a:rPr>
              <a:t>平行于</a:t>
            </a: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charset="-122"/>
                <a:ea typeface="黑体" charset="-122"/>
              </a:rPr>
              <a:t>a?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charset="-122"/>
                <a:ea typeface="黑体" charset="-122"/>
              </a:rPr>
              <a:t>那么直线</a:t>
            </a: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charset="-122"/>
                <a:ea typeface="黑体" charset="-122"/>
              </a:rPr>
              <a:t>b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charset="-122"/>
                <a:ea typeface="黑体" charset="-122"/>
              </a:rPr>
              <a:t>与</a:t>
            </a: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charset="-122"/>
                <a:ea typeface="黑体" charset="-122"/>
              </a:rPr>
              <a:t>c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charset="-122"/>
                <a:ea typeface="黑体" charset="-122"/>
              </a:rPr>
              <a:t>有什么位置关系？</a:t>
            </a:r>
          </a:p>
        </p:txBody>
      </p:sp>
      <p:sp>
        <p:nvSpPr>
          <p:cNvPr id="17412" name="Line 5"/>
          <p:cNvSpPr>
            <a:spLocks noChangeShapeType="1"/>
          </p:cNvSpPr>
          <p:nvPr/>
        </p:nvSpPr>
        <p:spPr bwMode="auto">
          <a:xfrm>
            <a:off x="6021388" y="3886200"/>
            <a:ext cx="2209800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ea typeface="宋体" charset="-122"/>
            </a:endParaRPr>
          </a:p>
        </p:txBody>
      </p:sp>
      <p:sp>
        <p:nvSpPr>
          <p:cNvPr id="17413" name="Oval 6"/>
          <p:cNvSpPr>
            <a:spLocks noChangeArrowheads="1"/>
          </p:cNvSpPr>
          <p:nvPr/>
        </p:nvSpPr>
        <p:spPr bwMode="auto">
          <a:xfrm>
            <a:off x="7850188" y="3352800"/>
            <a:ext cx="1066800" cy="838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solidFill>
                  <a:schemeClr val="bg1"/>
                </a:solidFill>
                <a:latin typeface="Times New Roman" charset="0"/>
                <a:ea typeface="宋体" charset="-122"/>
              </a:rPr>
              <a:t>F</a:t>
            </a:r>
            <a:endParaRPr lang="en-US" altLang="zh-CN" sz="2400">
              <a:solidFill>
                <a:schemeClr val="bg1"/>
              </a:solidFill>
              <a:latin typeface="Times New Roman" charset="0"/>
              <a:ea typeface="宋体" charset="-122"/>
            </a:endParaRPr>
          </a:p>
        </p:txBody>
      </p:sp>
      <p:sp>
        <p:nvSpPr>
          <p:cNvPr id="17414" name="Oval 8"/>
          <p:cNvSpPr>
            <a:spLocks noChangeArrowheads="1"/>
          </p:cNvSpPr>
          <p:nvPr/>
        </p:nvSpPr>
        <p:spPr bwMode="auto">
          <a:xfrm>
            <a:off x="7850188" y="2717800"/>
            <a:ext cx="1066800" cy="838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latin typeface="Times New Roman" charset="0"/>
                <a:ea typeface="宋体" charset="-122"/>
              </a:rPr>
              <a:t>b</a:t>
            </a:r>
          </a:p>
        </p:txBody>
      </p:sp>
      <p:sp>
        <p:nvSpPr>
          <p:cNvPr id="16392" name="Oval 10"/>
          <p:cNvSpPr>
            <a:spLocks noChangeArrowheads="1"/>
          </p:cNvSpPr>
          <p:nvPr/>
        </p:nvSpPr>
        <p:spPr bwMode="auto">
          <a:xfrm>
            <a:off x="7773988" y="1905000"/>
            <a:ext cx="1066800" cy="838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latin typeface="Times New Roman" charset="0"/>
                <a:ea typeface="宋体" charset="-122"/>
              </a:rPr>
              <a:t>c</a:t>
            </a:r>
          </a:p>
        </p:txBody>
      </p:sp>
      <p:sp>
        <p:nvSpPr>
          <p:cNvPr id="36876" name="Rectangle 12"/>
          <p:cNvSpPr>
            <a:spLocks noChangeArrowheads="1"/>
          </p:cNvSpPr>
          <p:nvPr/>
        </p:nvSpPr>
        <p:spPr bwMode="auto">
          <a:xfrm>
            <a:off x="2063750" y="3014663"/>
            <a:ext cx="3429000" cy="990600"/>
          </a:xfrm>
          <a:prstGeom prst="rect">
            <a:avLst/>
          </a:prstGeom>
          <a:solidFill>
            <a:srgbClr val="0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  <a:ea typeface="宋体" charset="-122"/>
              </a:rPr>
              <a:t>假设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  <a:ea typeface="宋体" charset="-122"/>
              </a:rPr>
              <a:t>b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  <a:ea typeface="宋体" charset="-122"/>
              </a:rPr>
              <a:t>与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  <a:ea typeface="宋体" charset="-122"/>
              </a:rPr>
              <a:t>c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  <a:ea typeface="宋体" charset="-122"/>
              </a:rPr>
              <a:t>相交，</a:t>
            </a:r>
          </a:p>
          <a:p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  <a:ea typeface="宋体" charset="-122"/>
              </a:rPr>
              <a:t>设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  <a:ea typeface="宋体" charset="-122"/>
              </a:rPr>
              <a:t>b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  <a:ea typeface="宋体" charset="-122"/>
              </a:rPr>
              <a:t>与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  <a:ea typeface="宋体" charset="-122"/>
              </a:rPr>
              <a:t>c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  <a:ea typeface="宋体" charset="-122"/>
              </a:rPr>
              <a:t>相交于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  <a:ea typeface="宋体" charset="-122"/>
              </a:rPr>
              <a:t>S</a:t>
            </a:r>
          </a:p>
        </p:txBody>
      </p:sp>
      <p:sp>
        <p:nvSpPr>
          <p:cNvPr id="36877" name="Rectangle 13"/>
          <p:cNvSpPr>
            <a:spLocks noChangeArrowheads="1"/>
          </p:cNvSpPr>
          <p:nvPr/>
        </p:nvSpPr>
        <p:spPr bwMode="auto">
          <a:xfrm>
            <a:off x="1919289" y="4005263"/>
            <a:ext cx="626427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因为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b//a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，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c//a</a:t>
            </a:r>
          </a:p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于是过点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S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就有两条直线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b</a:t>
            </a:r>
          </a:p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和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c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都与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a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平行。</a:t>
            </a:r>
          </a:p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根据平行公理，这是不可能的</a:t>
            </a:r>
          </a:p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也就是说，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b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与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c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不能相交，</a:t>
            </a:r>
          </a:p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宋体" charset="-122"/>
              </a:rPr>
              <a:t>只能平行。</a:t>
            </a:r>
          </a:p>
        </p:txBody>
      </p:sp>
      <p:grpSp>
        <p:nvGrpSpPr>
          <p:cNvPr id="36878" name="Group 14"/>
          <p:cNvGrpSpPr>
            <a:grpSpLocks/>
          </p:cNvGrpSpPr>
          <p:nvPr/>
        </p:nvGrpSpPr>
        <p:grpSpPr bwMode="auto">
          <a:xfrm>
            <a:off x="8307388" y="2514600"/>
            <a:ext cx="2057400" cy="838200"/>
            <a:chOff x="4512" y="1584"/>
            <a:chExt cx="1296" cy="528"/>
          </a:xfrm>
        </p:grpSpPr>
        <p:sp>
          <p:nvSpPr>
            <p:cNvPr id="17419" name="Oval 15"/>
            <p:cNvSpPr>
              <a:spLocks noChangeArrowheads="1"/>
            </p:cNvSpPr>
            <p:nvPr/>
          </p:nvSpPr>
          <p:spPr bwMode="auto">
            <a:xfrm>
              <a:off x="5280" y="1632"/>
              <a:ext cx="528" cy="48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sz="2400">
                  <a:latin typeface="Times New Roman" charset="0"/>
                  <a:ea typeface="宋体" charset="-122"/>
                </a:rPr>
                <a:t>S</a:t>
              </a:r>
            </a:p>
          </p:txBody>
        </p:sp>
        <p:sp>
          <p:nvSpPr>
            <p:cNvPr id="17420" name="Freeform 16"/>
            <p:cNvSpPr>
              <a:spLocks noChangeArrowheads="1"/>
            </p:cNvSpPr>
            <p:nvPr/>
          </p:nvSpPr>
          <p:spPr bwMode="auto">
            <a:xfrm>
              <a:off x="4512" y="1824"/>
              <a:ext cx="816" cy="288"/>
            </a:xfrm>
            <a:custGeom>
              <a:avLst/>
              <a:gdLst>
                <a:gd name="T0" fmla="*/ 0 w 720"/>
                <a:gd name="T1" fmla="*/ 240 h 280"/>
                <a:gd name="T2" fmla="*/ 336 w 720"/>
                <a:gd name="T3" fmla="*/ 240 h 280"/>
                <a:gd name="T4" fmla="*/ 720 w 720"/>
                <a:gd name="T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0" h="280">
                  <a:moveTo>
                    <a:pt x="0" y="240"/>
                  </a:moveTo>
                  <a:cubicBezTo>
                    <a:pt x="108" y="260"/>
                    <a:pt x="216" y="280"/>
                    <a:pt x="336" y="240"/>
                  </a:cubicBezTo>
                  <a:cubicBezTo>
                    <a:pt x="456" y="200"/>
                    <a:pt x="588" y="100"/>
                    <a:pt x="720" y="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ea typeface="宋体" charset="-122"/>
              </a:endParaRPr>
            </a:p>
          </p:txBody>
        </p:sp>
        <p:sp>
          <p:nvSpPr>
            <p:cNvPr id="17421" name="Freeform 17"/>
            <p:cNvSpPr>
              <a:spLocks noChangeArrowheads="1"/>
            </p:cNvSpPr>
            <p:nvPr/>
          </p:nvSpPr>
          <p:spPr bwMode="auto">
            <a:xfrm>
              <a:off x="4512" y="1584"/>
              <a:ext cx="816" cy="240"/>
            </a:xfrm>
            <a:custGeom>
              <a:avLst/>
              <a:gdLst>
                <a:gd name="T0" fmla="*/ 0 w 768"/>
                <a:gd name="T1" fmla="*/ 24 h 168"/>
                <a:gd name="T2" fmla="*/ 336 w 768"/>
                <a:gd name="T3" fmla="*/ 24 h 168"/>
                <a:gd name="T4" fmla="*/ 768 w 768"/>
                <a:gd name="T5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8" h="168">
                  <a:moveTo>
                    <a:pt x="0" y="24"/>
                  </a:moveTo>
                  <a:cubicBezTo>
                    <a:pt x="104" y="12"/>
                    <a:pt x="208" y="0"/>
                    <a:pt x="336" y="24"/>
                  </a:cubicBezTo>
                  <a:cubicBezTo>
                    <a:pt x="464" y="48"/>
                    <a:pt x="696" y="144"/>
                    <a:pt x="768" y="168"/>
                  </a:cubicBezTo>
                </a:path>
              </a:pathLst>
            </a:custGeom>
            <a:noFill/>
            <a:ln w="381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ea typeface="宋体" charset="-122"/>
              </a:endParaRPr>
            </a:p>
          </p:txBody>
        </p:sp>
      </p:grpSp>
      <p:cxnSp>
        <p:nvCxnSpPr>
          <p:cNvPr id="3" name="直接连接符 2"/>
          <p:cNvCxnSpPr/>
          <p:nvPr/>
        </p:nvCxnSpPr>
        <p:spPr>
          <a:xfrm>
            <a:off x="6326188" y="4191000"/>
            <a:ext cx="23622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23" name="Oval 8"/>
          <p:cNvSpPr>
            <a:spLocks noChangeArrowheads="1"/>
          </p:cNvSpPr>
          <p:nvPr/>
        </p:nvSpPr>
        <p:spPr bwMode="auto">
          <a:xfrm>
            <a:off x="8374063" y="3771900"/>
            <a:ext cx="1066800" cy="838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latin typeface="Times New Roman" charset="0"/>
                <a:ea typeface="宋体" charset="-122"/>
              </a:rPr>
              <a:t>a</a:t>
            </a:r>
          </a:p>
        </p:txBody>
      </p:sp>
      <p:sp>
        <p:nvSpPr>
          <p:cNvPr id="17424" name="Rectangle 8"/>
          <p:cNvSpPr>
            <a:spLocks noChangeArrowheads="1"/>
          </p:cNvSpPr>
          <p:nvPr/>
        </p:nvSpPr>
        <p:spPr bwMode="auto">
          <a:xfrm>
            <a:off x="6383338" y="2636839"/>
            <a:ext cx="44435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8000">
                <a:ea typeface="宋体" charset="-122"/>
              </a:rPr>
              <a:t>·</a:t>
            </a:r>
          </a:p>
        </p:txBody>
      </p:sp>
      <p:sp>
        <p:nvSpPr>
          <p:cNvPr id="17425" name="TextBox 3"/>
          <p:cNvSpPr txBox="1">
            <a:spLocks noChangeArrowheads="1"/>
          </p:cNvSpPr>
          <p:nvPr/>
        </p:nvSpPr>
        <p:spPr bwMode="auto">
          <a:xfrm>
            <a:off x="6302376" y="3371850"/>
            <a:ext cx="5937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ea typeface="宋体" charset="-122"/>
              </a:rPr>
              <a:t>P</a:t>
            </a:r>
            <a:endParaRPr lang="zh-CN" altLang="en-US" b="1">
              <a:ea typeface="宋体" charset="-122"/>
            </a:endParaRPr>
          </a:p>
        </p:txBody>
      </p:sp>
      <p:sp>
        <p:nvSpPr>
          <p:cNvPr id="17426" name="Rectangle 8"/>
          <p:cNvSpPr>
            <a:spLocks noChangeArrowheads="1"/>
          </p:cNvSpPr>
          <p:nvPr/>
        </p:nvSpPr>
        <p:spPr bwMode="auto">
          <a:xfrm>
            <a:off x="7383463" y="1931989"/>
            <a:ext cx="44435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8000">
                <a:ea typeface="宋体" charset="-122"/>
              </a:rPr>
              <a:t>·</a:t>
            </a:r>
          </a:p>
        </p:txBody>
      </p:sp>
      <p:sp>
        <p:nvSpPr>
          <p:cNvPr id="17427" name="TextBox 24"/>
          <p:cNvSpPr txBox="1">
            <a:spLocks noChangeArrowheads="1"/>
          </p:cNvSpPr>
          <p:nvPr/>
        </p:nvSpPr>
        <p:spPr bwMode="auto">
          <a:xfrm>
            <a:off x="7319964" y="2636838"/>
            <a:ext cx="5937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b="1">
                <a:ea typeface="宋体" charset="-122"/>
              </a:rPr>
              <a:t>Q</a:t>
            </a:r>
            <a:endParaRPr lang="zh-CN" altLang="en-US" b="1">
              <a:ea typeface="宋体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917700" y="2047875"/>
            <a:ext cx="28448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3000" b="1">
                <a:ea typeface="宋体" charset="-122"/>
              </a:rPr>
              <a:t>答：</a:t>
            </a:r>
            <a:r>
              <a:rPr lang="en-US" altLang="zh-CN" sz="3000" b="1">
                <a:latin typeface="Times New Roman" charset="0"/>
                <a:ea typeface="宋体" charset="-122"/>
              </a:rPr>
              <a:t> b // c</a:t>
            </a:r>
            <a:endParaRPr lang="zh-CN" altLang="en-US" sz="3000" b="1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50491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8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8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8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68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8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8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8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68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68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68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36876" grpId="0" animBg="1"/>
      <p:bldP spid="36877" grpId="0" build="p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ChangeArrowheads="1"/>
          </p:cNvSpPr>
          <p:nvPr/>
        </p:nvSpPr>
        <p:spPr bwMode="auto">
          <a:xfrm>
            <a:off x="1919289" y="952501"/>
            <a:ext cx="84978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4000" b="1">
                <a:ea typeface="宋体" charset="-122"/>
              </a:rPr>
              <a:t>2</a:t>
            </a:r>
            <a:r>
              <a:rPr lang="zh-CN" altLang="en-US" sz="4000" b="1">
                <a:ea typeface="宋体" charset="-122"/>
              </a:rPr>
              <a:t>平行公理的推论</a:t>
            </a:r>
            <a:r>
              <a:rPr lang="zh-CN" altLang="en-US" sz="3200" b="1">
                <a:ea typeface="宋体" charset="-122"/>
              </a:rPr>
              <a:t>：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2378076" y="1747839"/>
            <a:ext cx="79216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如果两条直线都和第三条直线平行，</a:t>
            </a:r>
          </a:p>
          <a:p>
            <a:pPr eaLnBrk="1" hangingPunct="1"/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那么这两条直线也互相平行</a:t>
            </a:r>
            <a:endParaRPr lang="zh-CN" altLang="x-none" sz="36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2551113" y="3656014"/>
            <a:ext cx="30400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Times New Roman" charset="0"/>
                <a:ea typeface="宋体" charset="-122"/>
              </a:rPr>
              <a:t>几何语言表达：</a:t>
            </a:r>
          </a:p>
        </p:txBody>
      </p:sp>
      <p:grpSp>
        <p:nvGrpSpPr>
          <p:cNvPr id="38919" name="Group 7"/>
          <p:cNvGrpSpPr>
            <a:grpSpLocks/>
          </p:cNvGrpSpPr>
          <p:nvPr/>
        </p:nvGrpSpPr>
        <p:grpSpPr bwMode="auto">
          <a:xfrm>
            <a:off x="8151813" y="2813050"/>
            <a:ext cx="1905000" cy="3352800"/>
            <a:chOff x="3888" y="2400"/>
            <a:chExt cx="1200" cy="1200"/>
          </a:xfrm>
        </p:grpSpPr>
        <p:grpSp>
          <p:nvGrpSpPr>
            <p:cNvPr id="19461" name="Group 8"/>
            <p:cNvGrpSpPr>
              <a:grpSpLocks/>
            </p:cNvGrpSpPr>
            <p:nvPr/>
          </p:nvGrpSpPr>
          <p:grpSpPr bwMode="auto">
            <a:xfrm>
              <a:off x="3888" y="2688"/>
              <a:ext cx="864" cy="912"/>
              <a:chOff x="3888" y="2688"/>
              <a:chExt cx="864" cy="912"/>
            </a:xfrm>
          </p:grpSpPr>
          <p:sp>
            <p:nvSpPr>
              <p:cNvPr id="19462" name="Line 9"/>
              <p:cNvSpPr>
                <a:spLocks noChangeShapeType="1"/>
              </p:cNvSpPr>
              <p:nvPr/>
            </p:nvSpPr>
            <p:spPr bwMode="auto">
              <a:xfrm flipH="1">
                <a:off x="3888" y="2688"/>
                <a:ext cx="240" cy="86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hangingPunct="0"/>
                <a:endParaRPr lang="zh-CN" altLang="en-US">
                  <a:ea typeface="宋体" charset="-122"/>
                </a:endParaRPr>
              </a:p>
            </p:txBody>
          </p:sp>
          <p:sp>
            <p:nvSpPr>
              <p:cNvPr id="19463" name="Line 10"/>
              <p:cNvSpPr>
                <a:spLocks noChangeShapeType="1"/>
              </p:cNvSpPr>
              <p:nvPr/>
            </p:nvSpPr>
            <p:spPr bwMode="auto">
              <a:xfrm flipH="1">
                <a:off x="4512" y="2688"/>
                <a:ext cx="240" cy="86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hangingPunct="0"/>
                <a:endParaRPr lang="zh-CN" altLang="en-US">
                  <a:ea typeface="宋体" charset="-122"/>
                </a:endParaRPr>
              </a:p>
            </p:txBody>
          </p:sp>
          <p:sp>
            <p:nvSpPr>
              <p:cNvPr id="19464" name="Line 11"/>
              <p:cNvSpPr>
                <a:spLocks noChangeShapeType="1"/>
              </p:cNvSpPr>
              <p:nvPr/>
            </p:nvSpPr>
            <p:spPr bwMode="auto">
              <a:xfrm flipH="1">
                <a:off x="4176" y="2736"/>
                <a:ext cx="240" cy="864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hangingPunct="0"/>
                <a:endParaRPr lang="zh-CN" altLang="en-US">
                  <a:ea typeface="宋体" charset="-122"/>
                </a:endParaRPr>
              </a:p>
            </p:txBody>
          </p:sp>
        </p:grpSp>
        <p:sp>
          <p:nvSpPr>
            <p:cNvPr id="19465" name="Oval 12"/>
            <p:cNvSpPr>
              <a:spLocks noChangeArrowheads="1"/>
            </p:cNvSpPr>
            <p:nvPr/>
          </p:nvSpPr>
          <p:spPr bwMode="auto">
            <a:xfrm>
              <a:off x="4224" y="2448"/>
              <a:ext cx="528" cy="288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sz="2400" b="1">
                  <a:latin typeface="Times New Roman" charset="0"/>
                  <a:ea typeface="宋体" charset="-122"/>
                </a:rPr>
                <a:t>a</a:t>
              </a:r>
            </a:p>
          </p:txBody>
        </p:sp>
        <p:sp>
          <p:nvSpPr>
            <p:cNvPr id="19466" name="Oval 13"/>
            <p:cNvSpPr>
              <a:spLocks noChangeArrowheads="1"/>
            </p:cNvSpPr>
            <p:nvPr/>
          </p:nvSpPr>
          <p:spPr bwMode="auto">
            <a:xfrm>
              <a:off x="4560" y="2400"/>
              <a:ext cx="528" cy="288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sz="2400" b="1">
                  <a:latin typeface="Times New Roman" charset="0"/>
                  <a:ea typeface="宋体" charset="-122"/>
                </a:rPr>
                <a:t>c</a:t>
              </a:r>
            </a:p>
          </p:txBody>
        </p:sp>
        <p:sp>
          <p:nvSpPr>
            <p:cNvPr id="19467" name="Oval 14"/>
            <p:cNvSpPr>
              <a:spLocks noChangeArrowheads="1"/>
            </p:cNvSpPr>
            <p:nvPr/>
          </p:nvSpPr>
          <p:spPr bwMode="auto">
            <a:xfrm>
              <a:off x="3888" y="2448"/>
              <a:ext cx="528" cy="288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sz="2400" b="1">
                  <a:latin typeface="Times New Roman" charset="0"/>
                  <a:ea typeface="宋体" charset="-122"/>
                </a:rPr>
                <a:t>b</a:t>
              </a:r>
            </a:p>
          </p:txBody>
        </p:sp>
      </p:grpSp>
      <p:sp>
        <p:nvSpPr>
          <p:cNvPr id="38928" name="Text Box 16"/>
          <p:cNvSpPr txBox="1">
            <a:spLocks noChangeArrowheads="1"/>
          </p:cNvSpPr>
          <p:nvPr/>
        </p:nvSpPr>
        <p:spPr bwMode="auto">
          <a:xfrm>
            <a:off x="2351088" y="4578351"/>
            <a:ext cx="52578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ea typeface="宋体" charset="-122"/>
              </a:rPr>
              <a:t>∵</a:t>
            </a:r>
            <a:r>
              <a:rPr lang="en-US" altLang="zh-CN" sz="3200" b="1">
                <a:ea typeface="宋体" charset="-122"/>
              </a:rPr>
              <a:t>b∥a, c∥a </a:t>
            </a:r>
            <a:r>
              <a:rPr lang="zh-CN" altLang="en-US" sz="3200" b="1">
                <a:ea typeface="宋体" charset="-122"/>
              </a:rPr>
              <a:t>（已知）</a:t>
            </a:r>
          </a:p>
          <a:p>
            <a:pPr eaLnBrk="0" hangingPunct="0"/>
            <a:r>
              <a:rPr lang="zh-CN" altLang="en-US" sz="3200" b="1">
                <a:ea typeface="宋体" charset="-122"/>
              </a:rPr>
              <a:t>∴</a:t>
            </a:r>
            <a:r>
              <a:rPr lang="en-US" altLang="zh-CN" sz="3200" b="1">
                <a:ea typeface="宋体" charset="-122"/>
              </a:rPr>
              <a:t>b∥c(</a:t>
            </a:r>
            <a:r>
              <a:rPr lang="zh-CN" altLang="en-US" sz="3200" b="1">
                <a:ea typeface="宋体" charset="-122"/>
              </a:rPr>
              <a:t>平行公理的推论</a:t>
            </a:r>
            <a:r>
              <a:rPr lang="en-US" altLang="zh-CN" sz="3200" b="1">
                <a:ea typeface="宋体" charset="-122"/>
              </a:rPr>
              <a:t>)</a:t>
            </a:r>
            <a:endParaRPr lang="zh-CN" altLang="en-US" sz="3200" b="1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047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92314" y="1628776"/>
            <a:ext cx="8675687" cy="2087563"/>
          </a:xfrm>
          <a:ln>
            <a:miter/>
          </a:ln>
        </p:spPr>
        <p:txBody>
          <a:bodyPr/>
          <a:lstStyle/>
          <a:p>
            <a:pPr marL="0" indent="0">
              <a:buNone/>
            </a:pPr>
            <a:r>
              <a:rPr lang="zh-CN" altLang="en-US">
                <a:latin typeface="Times New Roman" charset="0"/>
              </a:rPr>
              <a:t>如图</a:t>
            </a:r>
            <a:r>
              <a:rPr lang="en-US" altLang="zh-CN">
                <a:latin typeface="Times New Roman" charset="0"/>
              </a:rPr>
              <a:t>2</a:t>
            </a:r>
            <a:r>
              <a:rPr lang="zh-CN" altLang="en-US">
                <a:latin typeface="Times New Roman" charset="0"/>
              </a:rPr>
              <a:t>所示，因为</a:t>
            </a:r>
            <a:r>
              <a:rPr lang="en-US" altLang="zh-CN">
                <a:latin typeface="Times New Roman" charset="0"/>
              </a:rPr>
              <a:t>AB </a:t>
            </a:r>
            <a:r>
              <a:rPr lang="en-US" altLang="zh-CN" sz="3600">
                <a:latin typeface="Times New Roman" charset="0"/>
              </a:rPr>
              <a:t>//</a:t>
            </a:r>
            <a:r>
              <a:rPr lang="en-US" altLang="zh-CN">
                <a:latin typeface="Times New Roman" charset="0"/>
              </a:rPr>
              <a:t> CD</a:t>
            </a:r>
            <a:r>
              <a:rPr lang="zh-CN" altLang="en-US">
                <a:latin typeface="Times New Roman" charset="0"/>
              </a:rPr>
              <a:t>，</a:t>
            </a:r>
            <a:r>
              <a:rPr lang="en-US" altLang="zh-CN">
                <a:latin typeface="Times New Roman" charset="0"/>
              </a:rPr>
              <a:t>CD </a:t>
            </a:r>
            <a:r>
              <a:rPr lang="en-US" altLang="zh-CN" sz="3600">
                <a:latin typeface="Times New Roman" charset="0"/>
              </a:rPr>
              <a:t>//</a:t>
            </a:r>
            <a:r>
              <a:rPr lang="en-US" altLang="zh-CN">
                <a:latin typeface="Times New Roman" charset="0"/>
              </a:rPr>
              <a:t> EF</a:t>
            </a:r>
            <a:r>
              <a:rPr lang="zh-CN" altLang="en-US">
                <a:latin typeface="Times New Roman" charset="0"/>
              </a:rPr>
              <a:t>（已知），所以</a:t>
            </a:r>
          </a:p>
          <a:p>
            <a:pPr marL="0" indent="0">
              <a:buNone/>
            </a:pPr>
            <a:r>
              <a:rPr lang="en-US" altLang="zh-CN">
                <a:latin typeface="Times New Roman" charset="0"/>
              </a:rPr>
              <a:t>________</a:t>
            </a:r>
            <a:r>
              <a:rPr lang="en-US" altLang="zh-CN" sz="3600">
                <a:latin typeface="Times New Roman" charset="0"/>
              </a:rPr>
              <a:t>//</a:t>
            </a:r>
            <a:r>
              <a:rPr lang="en-US" altLang="zh-CN">
                <a:latin typeface="Times New Roman" charset="0"/>
              </a:rPr>
              <a:t>_________(                                         )</a:t>
            </a:r>
          </a:p>
          <a:p>
            <a:pPr marL="0" indent="0"/>
            <a:endParaRPr lang="zh-CN" altLang="en-US"/>
          </a:p>
        </p:txBody>
      </p:sp>
      <p:grpSp>
        <p:nvGrpSpPr>
          <p:cNvPr id="20482" name="Group 17"/>
          <p:cNvGrpSpPr>
            <a:grpSpLocks/>
          </p:cNvGrpSpPr>
          <p:nvPr/>
        </p:nvGrpSpPr>
        <p:grpSpPr bwMode="auto">
          <a:xfrm>
            <a:off x="4725988" y="3844926"/>
            <a:ext cx="3276600" cy="2403475"/>
            <a:chOff x="3696" y="2064"/>
            <a:chExt cx="2064" cy="1514"/>
          </a:xfrm>
        </p:grpSpPr>
        <p:sp>
          <p:nvSpPr>
            <p:cNvPr id="20483" name="Line 18"/>
            <p:cNvSpPr>
              <a:spLocks noChangeShapeType="1"/>
            </p:cNvSpPr>
            <p:nvPr/>
          </p:nvSpPr>
          <p:spPr bwMode="auto">
            <a:xfrm>
              <a:off x="3984" y="2208"/>
              <a:ext cx="153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ea typeface="宋体" charset="-122"/>
              </a:endParaRPr>
            </a:p>
          </p:txBody>
        </p:sp>
        <p:sp>
          <p:nvSpPr>
            <p:cNvPr id="20484" name="Line 19"/>
            <p:cNvSpPr>
              <a:spLocks noChangeShapeType="1"/>
            </p:cNvSpPr>
            <p:nvPr/>
          </p:nvSpPr>
          <p:spPr bwMode="auto">
            <a:xfrm>
              <a:off x="3984" y="2592"/>
              <a:ext cx="1488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ea typeface="宋体" charset="-122"/>
              </a:endParaRPr>
            </a:p>
          </p:txBody>
        </p:sp>
        <p:sp>
          <p:nvSpPr>
            <p:cNvPr id="20485" name="Line 20"/>
            <p:cNvSpPr>
              <a:spLocks noChangeShapeType="1"/>
            </p:cNvSpPr>
            <p:nvPr/>
          </p:nvSpPr>
          <p:spPr bwMode="auto">
            <a:xfrm>
              <a:off x="4032" y="2976"/>
              <a:ext cx="1392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ea typeface="宋体" charset="-122"/>
              </a:endParaRPr>
            </a:p>
          </p:txBody>
        </p:sp>
        <p:sp>
          <p:nvSpPr>
            <p:cNvPr id="20486" name="Text Box 21"/>
            <p:cNvSpPr txBox="1">
              <a:spLocks noChangeArrowheads="1"/>
            </p:cNvSpPr>
            <p:nvPr/>
          </p:nvSpPr>
          <p:spPr bwMode="auto">
            <a:xfrm>
              <a:off x="3696" y="2064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1">
                  <a:latin typeface="Times New Roman" charset="0"/>
                  <a:ea typeface="宋体" charset="-122"/>
                </a:rPr>
                <a:t>A</a:t>
              </a:r>
            </a:p>
          </p:txBody>
        </p:sp>
        <p:sp>
          <p:nvSpPr>
            <p:cNvPr id="20487" name="Text Box 22"/>
            <p:cNvSpPr txBox="1">
              <a:spLocks noChangeArrowheads="1"/>
            </p:cNvSpPr>
            <p:nvPr/>
          </p:nvSpPr>
          <p:spPr bwMode="auto">
            <a:xfrm>
              <a:off x="5516" y="2064"/>
              <a:ext cx="24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1">
                  <a:latin typeface="Times New Roman" charset="0"/>
                  <a:ea typeface="宋体" charset="-122"/>
                </a:rPr>
                <a:t>B</a:t>
              </a:r>
            </a:p>
          </p:txBody>
        </p:sp>
        <p:sp>
          <p:nvSpPr>
            <p:cNvPr id="20488" name="Text Box 23"/>
            <p:cNvSpPr txBox="1">
              <a:spLocks noChangeArrowheads="1"/>
            </p:cNvSpPr>
            <p:nvPr/>
          </p:nvSpPr>
          <p:spPr bwMode="auto">
            <a:xfrm>
              <a:off x="3696" y="2448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1">
                  <a:latin typeface="Times New Roman" charset="0"/>
                  <a:ea typeface="宋体" charset="-122"/>
                </a:rPr>
                <a:t>C</a:t>
              </a:r>
            </a:p>
          </p:txBody>
        </p:sp>
        <p:sp>
          <p:nvSpPr>
            <p:cNvPr id="20489" name="Text Box 24"/>
            <p:cNvSpPr txBox="1">
              <a:spLocks noChangeArrowheads="1"/>
            </p:cNvSpPr>
            <p:nvPr/>
          </p:nvSpPr>
          <p:spPr bwMode="auto">
            <a:xfrm>
              <a:off x="5505" y="2448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1">
                  <a:latin typeface="Times New Roman" charset="0"/>
                  <a:ea typeface="宋体" charset="-122"/>
                </a:rPr>
                <a:t>D</a:t>
              </a:r>
            </a:p>
          </p:txBody>
        </p:sp>
        <p:sp>
          <p:nvSpPr>
            <p:cNvPr id="20490" name="Text Box 25"/>
            <p:cNvSpPr txBox="1">
              <a:spLocks noChangeArrowheads="1"/>
            </p:cNvSpPr>
            <p:nvPr/>
          </p:nvSpPr>
          <p:spPr bwMode="auto">
            <a:xfrm>
              <a:off x="3744" y="2832"/>
              <a:ext cx="24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1">
                  <a:latin typeface="Times New Roman" charset="0"/>
                  <a:ea typeface="宋体" charset="-122"/>
                </a:rPr>
                <a:t>E</a:t>
              </a:r>
            </a:p>
          </p:txBody>
        </p:sp>
        <p:sp>
          <p:nvSpPr>
            <p:cNvPr id="20491" name="Text Box 26"/>
            <p:cNvSpPr txBox="1">
              <a:spLocks noChangeArrowheads="1"/>
            </p:cNvSpPr>
            <p:nvPr/>
          </p:nvSpPr>
          <p:spPr bwMode="auto">
            <a:xfrm>
              <a:off x="5424" y="2832"/>
              <a:ext cx="23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1">
                  <a:latin typeface="Times New Roman" charset="0"/>
                  <a:ea typeface="宋体" charset="-122"/>
                </a:rPr>
                <a:t>F</a:t>
              </a:r>
            </a:p>
          </p:txBody>
        </p:sp>
        <p:sp>
          <p:nvSpPr>
            <p:cNvPr id="20492" name="Text Box 27"/>
            <p:cNvSpPr txBox="1">
              <a:spLocks noChangeArrowheads="1"/>
            </p:cNvSpPr>
            <p:nvPr/>
          </p:nvSpPr>
          <p:spPr bwMode="auto">
            <a:xfrm>
              <a:off x="4454" y="3290"/>
              <a:ext cx="45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latin typeface="Times New Roman" charset="0"/>
                  <a:ea typeface="宋体" charset="-122"/>
                </a:rPr>
                <a:t>图 </a:t>
              </a:r>
              <a:r>
                <a:rPr lang="en-US" altLang="zh-CN" sz="2400" b="1">
                  <a:latin typeface="Times New Roman" charset="0"/>
                  <a:ea typeface="宋体" charset="-122"/>
                </a:rPr>
                <a:t>2</a:t>
              </a:r>
            </a:p>
          </p:txBody>
        </p:sp>
      </p:grpSp>
      <p:sp>
        <p:nvSpPr>
          <p:cNvPr id="15" name="Text Box 30"/>
          <p:cNvSpPr txBox="1">
            <a:spLocks noChangeArrowheads="1"/>
          </p:cNvSpPr>
          <p:nvPr/>
        </p:nvSpPr>
        <p:spPr bwMode="auto">
          <a:xfrm>
            <a:off x="2424113" y="2732088"/>
            <a:ext cx="608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charset="0"/>
                <a:ea typeface="宋体" charset="-122"/>
              </a:rPr>
              <a:t>AB</a:t>
            </a:r>
          </a:p>
        </p:txBody>
      </p:sp>
      <p:sp>
        <p:nvSpPr>
          <p:cNvPr id="16" name="Text Box 31"/>
          <p:cNvSpPr txBox="1">
            <a:spLocks noChangeArrowheads="1"/>
          </p:cNvSpPr>
          <p:nvPr/>
        </p:nvSpPr>
        <p:spPr bwMode="auto">
          <a:xfrm>
            <a:off x="4440239" y="2717800"/>
            <a:ext cx="5730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charset="0"/>
                <a:ea typeface="宋体" charset="-122"/>
              </a:rPr>
              <a:t>EF</a:t>
            </a:r>
          </a:p>
        </p:txBody>
      </p:sp>
      <p:sp>
        <p:nvSpPr>
          <p:cNvPr id="17" name="Text Box 32"/>
          <p:cNvSpPr txBox="1">
            <a:spLocks noChangeArrowheads="1"/>
          </p:cNvSpPr>
          <p:nvPr/>
        </p:nvSpPr>
        <p:spPr bwMode="auto">
          <a:xfrm>
            <a:off x="5922964" y="2717801"/>
            <a:ext cx="510909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如果两条直线都和第三条直线平行，</a:t>
            </a:r>
          </a:p>
          <a:p>
            <a:pPr eaLnBrk="1" hangingPunct="1"/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那么这两条直线也互相平行</a:t>
            </a:r>
            <a:endParaRPr lang="zh-CN" altLang="x-none" sz="2400" b="1">
              <a:effectLst>
                <a:outerShdw blurRad="38100" dist="38100" dir="2700000" algn="tl">
                  <a:srgbClr val="C0C0C0"/>
                </a:outerShdw>
              </a:effectLst>
              <a:latin typeface="Times New Roman" charset="0"/>
            </a:endParaRPr>
          </a:p>
        </p:txBody>
      </p:sp>
      <p:sp>
        <p:nvSpPr>
          <p:cNvPr id="20496" name="Rectangle 25"/>
          <p:cNvSpPr txBox="1">
            <a:spLocks noChangeArrowheads="1"/>
          </p:cNvSpPr>
          <p:nvPr/>
        </p:nvSpPr>
        <p:spPr bwMode="auto">
          <a:xfrm>
            <a:off x="1524000" y="544513"/>
            <a:ext cx="9412288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3200">
                <a:solidFill>
                  <a:srgbClr val="FF0000"/>
                </a:solidFill>
                <a:ea typeface="华文中宋" charset="-122"/>
              </a:rPr>
              <a:t>课堂练习</a:t>
            </a:r>
            <a:r>
              <a:rPr lang="en-US" altLang="zh-CN" sz="3200">
                <a:solidFill>
                  <a:srgbClr val="FF0000"/>
                </a:solidFill>
                <a:ea typeface="华文中宋" charset="-122"/>
              </a:rPr>
              <a:t>5</a:t>
            </a:r>
            <a:r>
              <a:rPr lang="zh-CN" altLang="en-US" sz="3200">
                <a:solidFill>
                  <a:srgbClr val="FF0000"/>
                </a:solidFill>
                <a:ea typeface="华文中宋" charset="-122"/>
              </a:rPr>
              <a:t>：</a:t>
            </a:r>
            <a:r>
              <a:rPr lang="zh-CN" altLang="en-US" sz="3200">
                <a:latin typeface="Times New Roman" charset="0"/>
                <a:ea typeface="宋体" charset="-122"/>
              </a:rPr>
              <a:t>完成下列推理，并在括号内注明理由。</a:t>
            </a:r>
          </a:p>
        </p:txBody>
      </p:sp>
    </p:spTree>
    <p:extLst>
      <p:ext uri="{BB962C8B-B14F-4D97-AF65-F5344CB8AC3E}">
        <p14:creationId xmlns:p14="http://schemas.microsoft.com/office/powerpoint/2010/main" val="1063163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3"/>
          <p:cNvSpPr txBox="1">
            <a:spLocks noChangeArrowheads="1"/>
          </p:cNvSpPr>
          <p:nvPr/>
        </p:nvSpPr>
        <p:spPr bwMode="auto">
          <a:xfrm>
            <a:off x="2063750" y="1346201"/>
            <a:ext cx="3671888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华文中宋" charset="-122"/>
                <a:ea typeface="华文中宋" charset="-122"/>
              </a:rPr>
              <a:t>一个长方体如图，和</a:t>
            </a:r>
            <a:r>
              <a:rPr lang="en-US" altLang="zh-CN" sz="2800">
                <a:latin typeface="华文中宋" charset="-122"/>
                <a:ea typeface="华文中宋" charset="-122"/>
              </a:rPr>
              <a:t>AA′</a:t>
            </a:r>
            <a:r>
              <a:rPr lang="zh-CN" altLang="en-US" sz="2800">
                <a:latin typeface="华文中宋" charset="-122"/>
                <a:ea typeface="华文中宋" charset="-122"/>
              </a:rPr>
              <a:t>平行的棱有多少条？和</a:t>
            </a:r>
            <a:r>
              <a:rPr lang="en-US" altLang="zh-CN" sz="2800">
                <a:latin typeface="华文中宋" charset="-122"/>
                <a:ea typeface="华文中宋" charset="-122"/>
              </a:rPr>
              <a:t>AB</a:t>
            </a:r>
            <a:r>
              <a:rPr lang="zh-CN" altLang="en-US" sz="2800">
                <a:latin typeface="华文中宋" charset="-122"/>
                <a:ea typeface="华文中宋" charset="-122"/>
              </a:rPr>
              <a:t>平行的棱有多少条？请用符号把它们表示出来。</a:t>
            </a:r>
          </a:p>
        </p:txBody>
      </p:sp>
      <p:grpSp>
        <p:nvGrpSpPr>
          <p:cNvPr id="21506" name="Group 4"/>
          <p:cNvGrpSpPr>
            <a:grpSpLocks/>
          </p:cNvGrpSpPr>
          <p:nvPr/>
        </p:nvGrpSpPr>
        <p:grpSpPr bwMode="auto">
          <a:xfrm>
            <a:off x="5880100" y="765176"/>
            <a:ext cx="3887788" cy="2822575"/>
            <a:chOff x="2744" y="482"/>
            <a:chExt cx="2449" cy="1778"/>
          </a:xfrm>
        </p:grpSpPr>
        <p:grpSp>
          <p:nvGrpSpPr>
            <p:cNvPr id="21507" name="Group 5"/>
            <p:cNvGrpSpPr>
              <a:grpSpLocks/>
            </p:cNvGrpSpPr>
            <p:nvPr/>
          </p:nvGrpSpPr>
          <p:grpSpPr bwMode="auto">
            <a:xfrm>
              <a:off x="2744" y="482"/>
              <a:ext cx="2449" cy="1778"/>
              <a:chOff x="2744" y="482"/>
              <a:chExt cx="2449" cy="1778"/>
            </a:xfrm>
          </p:grpSpPr>
          <p:grpSp>
            <p:nvGrpSpPr>
              <p:cNvPr id="21508" name="Group 6"/>
              <p:cNvGrpSpPr>
                <a:grpSpLocks/>
              </p:cNvGrpSpPr>
              <p:nvPr/>
            </p:nvGrpSpPr>
            <p:grpSpPr bwMode="auto">
              <a:xfrm>
                <a:off x="2744" y="482"/>
                <a:ext cx="2108" cy="1778"/>
                <a:chOff x="2744" y="482"/>
                <a:chExt cx="2108" cy="1778"/>
              </a:xfrm>
            </p:grpSpPr>
            <p:grpSp>
              <p:nvGrpSpPr>
                <p:cNvPr id="21509" name="Group 7"/>
                <p:cNvGrpSpPr>
                  <a:grpSpLocks/>
                </p:cNvGrpSpPr>
                <p:nvPr/>
              </p:nvGrpSpPr>
              <p:grpSpPr bwMode="auto">
                <a:xfrm>
                  <a:off x="2744" y="482"/>
                  <a:ext cx="2108" cy="1733"/>
                  <a:chOff x="2744" y="482"/>
                  <a:chExt cx="2108" cy="1733"/>
                </a:xfrm>
              </p:grpSpPr>
              <p:grpSp>
                <p:nvGrpSpPr>
                  <p:cNvPr id="21510" name="Group 8"/>
                  <p:cNvGrpSpPr>
                    <a:grpSpLocks/>
                  </p:cNvGrpSpPr>
                  <p:nvPr/>
                </p:nvGrpSpPr>
                <p:grpSpPr bwMode="auto">
                  <a:xfrm>
                    <a:off x="2789" y="482"/>
                    <a:ext cx="2063" cy="1361"/>
                    <a:chOff x="2789" y="482"/>
                    <a:chExt cx="2063" cy="1361"/>
                  </a:xfrm>
                </p:grpSpPr>
                <p:grpSp>
                  <p:nvGrpSpPr>
                    <p:cNvPr id="21511" name="Group 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61" y="754"/>
                      <a:ext cx="1634" cy="1089"/>
                      <a:chOff x="2653" y="1979"/>
                      <a:chExt cx="1634" cy="1089"/>
                    </a:xfrm>
                  </p:grpSpPr>
                  <p:sp>
                    <p:nvSpPr>
                      <p:cNvPr id="21512" name="AutoShape 1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979"/>
                        <a:ext cx="1633" cy="1089"/>
                      </a:xfrm>
                      <a:prstGeom prst="cube">
                        <a:avLst>
                          <a:gd name="adj" fmla="val 40861"/>
                        </a:avLst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zh-CN" sz="2800">
                          <a:ea typeface="华文中宋" charset="-122"/>
                        </a:endParaRPr>
                      </a:p>
                    </p:txBody>
                  </p:sp>
                  <p:grpSp>
                    <p:nvGrpSpPr>
                      <p:cNvPr id="21513" name="Group 1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653" y="1979"/>
                        <a:ext cx="1634" cy="1088"/>
                        <a:chOff x="2653" y="1979"/>
                        <a:chExt cx="1634" cy="1088"/>
                      </a:xfrm>
                    </p:grpSpPr>
                    <p:sp>
                      <p:nvSpPr>
                        <p:cNvPr id="21514" name="Line 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07" y="2614"/>
                          <a:ext cx="1180" cy="0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chemeClr val="tx1"/>
                          </a:solidFill>
                          <a:prstDash val="lgDash"/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/>
                        <a:lstStyle/>
                        <a:p>
                          <a:pPr eaLnBrk="0" hangingPunct="0"/>
                          <a:endParaRPr lang="zh-CN" altLang="en-US">
                            <a:ea typeface="宋体" charset="-122"/>
                          </a:endParaRPr>
                        </a:p>
                      </p:txBody>
                    </p:sp>
                    <p:sp>
                      <p:nvSpPr>
                        <p:cNvPr id="21515" name="Line 1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2653" y="2614"/>
                          <a:ext cx="454" cy="453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chemeClr val="tx1"/>
                          </a:solidFill>
                          <a:prstDash val="lgDash"/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/>
                        <a:lstStyle/>
                        <a:p>
                          <a:pPr eaLnBrk="0" hangingPunct="0"/>
                          <a:endParaRPr lang="zh-CN" altLang="en-US">
                            <a:ea typeface="宋体" charset="-122"/>
                          </a:endParaRPr>
                        </a:p>
                      </p:txBody>
                    </p:sp>
                    <p:sp>
                      <p:nvSpPr>
                        <p:cNvPr id="21516" name="Line 1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3107" y="1979"/>
                          <a:ext cx="0" cy="635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chemeClr val="tx1"/>
                          </a:solidFill>
                          <a:prstDash val="lgDash"/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/>
                        <a:lstStyle/>
                        <a:p>
                          <a:pPr eaLnBrk="0" hangingPunct="0"/>
                          <a:endParaRPr lang="zh-CN" altLang="en-US">
                            <a:ea typeface="宋体" charset="-122"/>
                          </a:endParaRPr>
                        </a:p>
                      </p:txBody>
                    </p:sp>
                  </p:grpSp>
                </p:grpSp>
                <p:graphicFrame>
                  <p:nvGraphicFramePr>
                    <p:cNvPr id="21517" name="Object 15"/>
                    <p:cNvGraphicFramePr>
                      <a:graphicFrameLocks noChangeAspect="1"/>
                    </p:cNvGraphicFramePr>
                    <p:nvPr/>
                  </p:nvGraphicFramePr>
                  <p:xfrm>
                    <a:off x="2789" y="1071"/>
                    <a:ext cx="233" cy="233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19466" r:id="rId3" imgW="165202" imgH="165202" progId="Equation.3">
                            <p:embed/>
                          </p:oleObj>
                        </mc:Choice>
                        <mc:Fallback>
                          <p:oleObj r:id="rId3" imgW="165202" imgH="165202" progId="Equation.3">
                            <p:embed/>
                            <p:pic>
                              <p:nvPicPr>
                                <p:cNvPr id="0" name=""/>
                                <p:cNvPicPr>
                                  <a:picLocks noChangeAspect="1" noChangeArrowheads="1"/>
                                </p:cNvPicPr>
                                <p:nvPr/>
                              </p:nvPicPr>
                              <p:blipFill>
                                <a:blip r:embed="rId4">
                                  <a:extLst>
                                    <a:ext uri="{28A0092B-C50C-407E-A947-70E740481C1C}">
                                      <a14:useLocalDpi xmlns:a14="http://schemas.microsoft.com/office/drawing/2010/main" val="0"/>
                                    </a:ext>
                                  </a:extLst>
                                </a:blip>
                                <a:srcRect/>
                                <a:stretch>
                                  <a:fillRect/>
                                </a:stretch>
                              </p:blipFill>
                              <p:spPr bwMode="auto">
                                <a:xfrm>
                                  <a:off x="2789" y="1071"/>
                                  <a:ext cx="233" cy="233"/>
                                </a:xfrm>
                                <a:prstGeom prst="rect">
                                  <a:avLst/>
                                </a:prstGeom>
                                <a:noFill/>
                                <a:ln>
                                  <a:noFill/>
                                </a:ln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rgbClr val="FFFFFF"/>
                                      </a:solidFill>
                                    </a14:hiddenFill>
                                  </a:ext>
                                  <a:ext uri="{91240B29-F687-4F45-9708-019B960494DF}">
                                    <a14:hiddenLine xmlns:a14="http://schemas.microsoft.com/office/drawing/2010/main" w="38100">
                                      <a:solidFill>
                                        <a:srgbClr val="000000"/>
                                      </a:solidFill>
                                      <a:miter lim="800000"/>
                                      <a:headEnd/>
                                      <a:tailEnd/>
                                    </a14:hiddenLine>
                                  </a:ext>
                                </a:extLst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  <p:graphicFrame>
                  <p:nvGraphicFramePr>
                    <p:cNvPr id="21518" name="Object 16"/>
                    <p:cNvGraphicFramePr>
                      <a:graphicFrameLocks noChangeAspect="1"/>
                    </p:cNvGraphicFramePr>
                    <p:nvPr/>
                  </p:nvGraphicFramePr>
                  <p:xfrm>
                    <a:off x="4105" y="981"/>
                    <a:ext cx="174" cy="188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19467" r:id="rId5" imgW="152585" imgH="165274" progId="Equation.3">
                            <p:embed/>
                          </p:oleObj>
                        </mc:Choice>
                        <mc:Fallback>
                          <p:oleObj r:id="rId5" imgW="152585" imgH="165274" progId="Equation.3">
                            <p:embed/>
                            <p:pic>
                              <p:nvPicPr>
                                <p:cNvPr id="0" name=""/>
                                <p:cNvPicPr>
                                  <a:picLocks noChangeAspect="1" noChangeArrowheads="1"/>
                                </p:cNvPicPr>
                                <p:nvPr/>
                              </p:nvPicPr>
                              <p:blipFill>
                                <a:blip r:embed="rId6">
                                  <a:extLst>
                                    <a:ext uri="{28A0092B-C50C-407E-A947-70E740481C1C}">
                                      <a14:useLocalDpi xmlns:a14="http://schemas.microsoft.com/office/drawing/2010/main" val="0"/>
                                    </a:ext>
                                  </a:extLst>
                                </a:blip>
                                <a:srcRect/>
                                <a:stretch>
                                  <a:fillRect/>
                                </a:stretch>
                              </p:blipFill>
                              <p:spPr bwMode="auto">
                                <a:xfrm>
                                  <a:off x="4105" y="981"/>
                                  <a:ext cx="174" cy="188"/>
                                </a:xfrm>
                                <a:prstGeom prst="rect">
                                  <a:avLst/>
                                </a:prstGeom>
                                <a:noFill/>
                                <a:ln>
                                  <a:noFill/>
                                </a:ln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rgbClr val="FFFFFF"/>
                                      </a:solidFill>
                                    </a14:hiddenFill>
                                  </a:ext>
                                  <a:ext uri="{91240B29-F687-4F45-9708-019B960494DF}">
                                    <a14:hiddenLine xmlns:a14="http://schemas.microsoft.com/office/drawing/2010/main" w="38100">
                                      <a:solidFill>
                                        <a:srgbClr val="000000"/>
                                      </a:solidFill>
                                      <a:miter lim="800000"/>
                                      <a:headEnd/>
                                      <a:tailEnd/>
                                    </a14:hiddenLine>
                                  </a:ext>
                                </a:extLst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  <p:graphicFrame>
                  <p:nvGraphicFramePr>
                    <p:cNvPr id="21519" name="Object 17"/>
                    <p:cNvGraphicFramePr>
                      <a:graphicFrameLocks noChangeAspect="1"/>
                    </p:cNvGraphicFramePr>
                    <p:nvPr/>
                  </p:nvGraphicFramePr>
                  <p:xfrm>
                    <a:off x="4649" y="527"/>
                    <a:ext cx="203" cy="237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19468" r:id="rId7" imgW="152519" imgH="177886" progId="Equation.3">
                            <p:embed/>
                          </p:oleObj>
                        </mc:Choice>
                        <mc:Fallback>
                          <p:oleObj r:id="rId7" imgW="152519" imgH="177886" progId="Equation.3">
                            <p:embed/>
                            <p:pic>
                              <p:nvPicPr>
                                <p:cNvPr id="0" name=""/>
                                <p:cNvPicPr>
                                  <a:picLocks noChangeAspect="1" noChangeArrowheads="1"/>
                                </p:cNvPicPr>
                                <p:nvPr/>
                              </p:nvPicPr>
                              <p:blipFill>
                                <a:blip r:embed="rId8">
                                  <a:extLst>
                                    <a:ext uri="{28A0092B-C50C-407E-A947-70E740481C1C}">
                                      <a14:useLocalDpi xmlns:a14="http://schemas.microsoft.com/office/drawing/2010/main" val="0"/>
                                    </a:ext>
                                  </a:extLst>
                                </a:blip>
                                <a:srcRect/>
                                <a:stretch>
                                  <a:fillRect/>
                                </a:stretch>
                              </p:blipFill>
                              <p:spPr bwMode="auto">
                                <a:xfrm>
                                  <a:off x="4649" y="527"/>
                                  <a:ext cx="203" cy="237"/>
                                </a:xfrm>
                                <a:prstGeom prst="rect">
                                  <a:avLst/>
                                </a:prstGeom>
                                <a:noFill/>
                                <a:ln>
                                  <a:noFill/>
                                </a:ln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rgbClr val="FFFFFF"/>
                                      </a:solidFill>
                                    </a14:hiddenFill>
                                  </a:ext>
                                  <a:ext uri="{91240B29-F687-4F45-9708-019B960494DF}">
                                    <a14:hiddenLine xmlns:a14="http://schemas.microsoft.com/office/drawing/2010/main" w="38100">
                                      <a:solidFill>
                                        <a:srgbClr val="000000"/>
                                      </a:solidFill>
                                      <a:miter lim="800000"/>
                                      <a:headEnd/>
                                      <a:tailEnd/>
                                    </a14:hiddenLine>
                                  </a:ext>
                                </a:extLst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  <p:graphicFrame>
                  <p:nvGraphicFramePr>
                    <p:cNvPr id="21520" name="Object 18"/>
                    <p:cNvGraphicFramePr>
                      <a:graphicFrameLocks noChangeAspect="1"/>
                    </p:cNvGraphicFramePr>
                    <p:nvPr/>
                  </p:nvGraphicFramePr>
                  <p:xfrm>
                    <a:off x="3424" y="482"/>
                    <a:ext cx="227" cy="227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19469" r:id="rId9" imgW="165202" imgH="165202" progId="Equation.3">
                            <p:embed/>
                          </p:oleObj>
                        </mc:Choice>
                        <mc:Fallback>
                          <p:oleObj r:id="rId9" imgW="165202" imgH="165202" progId="Equation.3">
                            <p:embed/>
                            <p:pic>
                              <p:nvPicPr>
                                <p:cNvPr id="0" name=""/>
                                <p:cNvPicPr>
                                  <a:picLocks noChangeAspect="1" noChangeArrowheads="1"/>
                                </p:cNvPicPr>
                                <p:nvPr/>
                              </p:nvPicPr>
                              <p:blipFill>
                                <a:blip r:embed="rId10">
                                  <a:extLst>
                                    <a:ext uri="{28A0092B-C50C-407E-A947-70E740481C1C}">
                                      <a14:useLocalDpi xmlns:a14="http://schemas.microsoft.com/office/drawing/2010/main" val="0"/>
                                    </a:ext>
                                  </a:extLst>
                                </a:blip>
                                <a:srcRect/>
                                <a:stretch>
                                  <a:fillRect/>
                                </a:stretch>
                              </p:blipFill>
                              <p:spPr bwMode="auto">
                                <a:xfrm>
                                  <a:off x="3424" y="482"/>
                                  <a:ext cx="227" cy="227"/>
                                </a:xfrm>
                                <a:prstGeom prst="rect">
                                  <a:avLst/>
                                </a:prstGeom>
                                <a:noFill/>
                                <a:ln>
                                  <a:noFill/>
                                </a:ln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rgbClr val="FFFFFF"/>
                                      </a:solidFill>
                                    </a14:hiddenFill>
                                  </a:ext>
                                  <a:ext uri="{91240B29-F687-4F45-9708-019B960494DF}">
                                    <a14:hiddenLine xmlns:a14="http://schemas.microsoft.com/office/drawing/2010/main" w="38100">
                                      <a:solidFill>
                                        <a:srgbClr val="000000"/>
                                      </a:solidFill>
                                      <a:miter lim="800000"/>
                                      <a:headEnd/>
                                      <a:tailEnd/>
                                    </a14:hiddenLine>
                                  </a:ext>
                                </a:extLst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</p:grpSp>
              <p:sp>
                <p:nvSpPr>
                  <p:cNvPr id="21521" name="Text Box 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44" y="1888"/>
                    <a:ext cx="680" cy="32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800">
                        <a:latin typeface="华文中宋" charset="-122"/>
                        <a:ea typeface="华文中宋" charset="-122"/>
                      </a:rPr>
                      <a:t>A′</a:t>
                    </a:r>
                  </a:p>
                </p:txBody>
              </p:sp>
            </p:grpSp>
            <p:sp>
              <p:nvSpPr>
                <p:cNvPr id="21522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4150" y="1933"/>
                  <a:ext cx="635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>
                      <a:latin typeface="华文中宋" charset="-122"/>
                      <a:ea typeface="华文中宋" charset="-122"/>
                    </a:rPr>
                    <a:t>B′</a:t>
                  </a:r>
                </a:p>
              </p:txBody>
            </p:sp>
          </p:grpSp>
          <p:sp>
            <p:nvSpPr>
              <p:cNvPr id="21523" name="Text Box 21"/>
              <p:cNvSpPr txBox="1">
                <a:spLocks noChangeArrowheads="1"/>
              </p:cNvSpPr>
              <p:nvPr/>
            </p:nvSpPr>
            <p:spPr bwMode="auto">
              <a:xfrm>
                <a:off x="4740" y="1298"/>
                <a:ext cx="453" cy="5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华文中宋" charset="-122"/>
                    <a:ea typeface="华文中宋" charset="-122"/>
                  </a:rPr>
                  <a:t>C′</a:t>
                </a:r>
              </a:p>
            </p:txBody>
          </p:sp>
        </p:grpSp>
        <p:sp>
          <p:nvSpPr>
            <p:cNvPr id="21524" name="Text Box 22"/>
            <p:cNvSpPr txBox="1">
              <a:spLocks noChangeArrowheads="1"/>
            </p:cNvSpPr>
            <p:nvPr/>
          </p:nvSpPr>
          <p:spPr bwMode="auto">
            <a:xfrm>
              <a:off x="3424" y="1434"/>
              <a:ext cx="54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华文中宋" charset="-122"/>
                  <a:ea typeface="华文中宋" charset="-122"/>
                </a:rPr>
                <a:t>D′</a:t>
              </a:r>
            </a:p>
          </p:txBody>
        </p:sp>
      </p:grpSp>
      <p:sp>
        <p:nvSpPr>
          <p:cNvPr id="43031" name="Text Box 23"/>
          <p:cNvSpPr txBox="1">
            <a:spLocks noChangeArrowheads="1"/>
          </p:cNvSpPr>
          <p:nvPr/>
        </p:nvSpPr>
        <p:spPr bwMode="auto">
          <a:xfrm>
            <a:off x="2495550" y="3716338"/>
            <a:ext cx="7632700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和</a:t>
            </a:r>
            <a:r>
              <a:rPr lang="en-US" altLang="zh-CN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AA′</a:t>
            </a:r>
            <a:r>
              <a:rPr lang="zh-CN" altLang="en-US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平行的棱有</a:t>
            </a:r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3</a:t>
            </a:r>
            <a:r>
              <a:rPr lang="zh-CN" altLang="en-US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条：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BB′∥AA′</a:t>
            </a:r>
            <a:r>
              <a:rPr lang="zh-CN" altLang="en-US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CC′∥AA′</a:t>
            </a:r>
            <a:r>
              <a:rPr lang="zh-CN" altLang="en-US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DD′∥AA′</a:t>
            </a:r>
            <a:r>
              <a:rPr lang="zh-CN" altLang="en-US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。</a:t>
            </a:r>
          </a:p>
        </p:txBody>
      </p:sp>
      <p:sp>
        <p:nvSpPr>
          <p:cNvPr id="43032" name="Text Box 24"/>
          <p:cNvSpPr txBox="1">
            <a:spLocks noChangeArrowheads="1"/>
          </p:cNvSpPr>
          <p:nvPr/>
        </p:nvSpPr>
        <p:spPr bwMode="auto">
          <a:xfrm>
            <a:off x="2566988" y="5013326"/>
            <a:ext cx="6985000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和</a:t>
            </a:r>
            <a:r>
              <a:rPr lang="en-US" altLang="zh-CN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AB</a:t>
            </a:r>
            <a:r>
              <a:rPr lang="zh-CN" altLang="en-US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平行的棱有</a:t>
            </a:r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3</a:t>
            </a:r>
            <a:r>
              <a:rPr lang="zh-CN" altLang="en-US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条：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A′B′∥AB</a:t>
            </a:r>
            <a:r>
              <a:rPr lang="zh-CN" altLang="en-US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C′D′∥AB</a:t>
            </a:r>
            <a:r>
              <a:rPr lang="zh-CN" altLang="en-US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，</a:t>
            </a:r>
            <a:r>
              <a:rPr lang="en-US" altLang="zh-CN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CD∥AB</a:t>
            </a:r>
            <a:r>
              <a:rPr lang="zh-CN" altLang="en-US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。</a:t>
            </a:r>
          </a:p>
        </p:txBody>
      </p:sp>
      <p:sp>
        <p:nvSpPr>
          <p:cNvPr id="21527" name="Rectangle 25"/>
          <p:cNvSpPr>
            <a:spLocks noGrp="1" noChangeArrowheads="1"/>
          </p:cNvSpPr>
          <p:nvPr>
            <p:ph type="title" idx="4294967295"/>
          </p:nvPr>
        </p:nvSpPr>
        <p:spPr>
          <a:xfrm>
            <a:off x="1847851" y="563563"/>
            <a:ext cx="3382963" cy="633412"/>
          </a:xfrm>
        </p:spPr>
        <p:txBody>
          <a:bodyPr/>
          <a:lstStyle/>
          <a:p>
            <a:pPr algn="l" eaLnBrk="1" hangingPunct="1"/>
            <a:r>
              <a:rPr lang="zh-CN" altLang="en-US" sz="3200">
                <a:ea typeface="华文中宋" charset="-122"/>
              </a:rPr>
              <a:t>课堂练习</a:t>
            </a:r>
            <a:r>
              <a:rPr lang="en-US" altLang="zh-CN" sz="3200">
                <a:ea typeface="华文中宋" charset="-122"/>
              </a:rPr>
              <a:t>6 </a:t>
            </a:r>
            <a:r>
              <a:rPr lang="zh-CN" altLang="en-US" sz="3200">
                <a:ea typeface="华文中宋" charset="-122"/>
              </a:rPr>
              <a:t>做一做</a:t>
            </a:r>
          </a:p>
        </p:txBody>
      </p:sp>
    </p:spTree>
    <p:extLst>
      <p:ext uri="{BB962C8B-B14F-4D97-AF65-F5344CB8AC3E}">
        <p14:creationId xmlns:p14="http://schemas.microsoft.com/office/powerpoint/2010/main" val="15192534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31" grpId="0"/>
      <p:bldP spid="430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"/>
          <p:cNvSpPr txBox="1">
            <a:spLocks noChangeArrowheads="1"/>
          </p:cNvSpPr>
          <p:nvPr/>
        </p:nvSpPr>
        <p:spPr bwMode="auto">
          <a:xfrm>
            <a:off x="1847850" y="908051"/>
            <a:ext cx="55435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4000">
                <a:ea typeface="宋体" charset="-122"/>
              </a:rPr>
              <a:t>判定两直线平行的方法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647826" y="2098675"/>
            <a:ext cx="2016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200">
                <a:ea typeface="宋体" charset="-122"/>
              </a:rPr>
              <a:t>1</a:t>
            </a:r>
            <a:r>
              <a:rPr lang="zh-CN" altLang="en-US" sz="3200">
                <a:ea typeface="宋体" charset="-122"/>
              </a:rPr>
              <a:t>定义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47826" y="3760788"/>
            <a:ext cx="3743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200">
                <a:ea typeface="宋体" charset="-122"/>
              </a:rPr>
              <a:t>2</a:t>
            </a:r>
            <a:r>
              <a:rPr lang="zh-CN" altLang="en-US" sz="3200">
                <a:ea typeface="宋体" charset="-122"/>
              </a:rPr>
              <a:t>平行公理的推论：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3922714" y="1989139"/>
            <a:ext cx="69119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latin typeface="华文中宋" charset="-122"/>
                <a:ea typeface="华文中宋" charset="-122"/>
              </a:rPr>
              <a:t>同一平面内，不相交的</a:t>
            </a:r>
            <a:r>
              <a:rPr lang="zh-CN" altLang="en-US" sz="3200">
                <a:ea typeface="华文中宋" charset="-122"/>
              </a:rPr>
              <a:t>两条</a:t>
            </a:r>
            <a:r>
              <a:rPr lang="zh-CN" altLang="en-US" sz="3200">
                <a:latin typeface="华文中宋" charset="-122"/>
                <a:ea typeface="华文中宋" charset="-122"/>
              </a:rPr>
              <a:t>直线互相平行</a:t>
            </a:r>
            <a:endParaRPr lang="zh-CN" altLang="en-US" sz="3200">
              <a:solidFill>
                <a:srgbClr val="FF0000"/>
              </a:solidFill>
              <a:latin typeface="华文中宋" charset="-122"/>
              <a:ea typeface="华文中宋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227638" y="3514726"/>
            <a:ext cx="5472112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3200">
                <a:latin typeface="华文中宋" charset="-122"/>
                <a:ea typeface="华文中宋" charset="-122"/>
              </a:rPr>
              <a:t>平行于同一条直线的两条直线互相平行</a:t>
            </a:r>
          </a:p>
        </p:txBody>
      </p:sp>
    </p:spTree>
    <p:extLst>
      <p:ext uri="{BB962C8B-B14F-4D97-AF65-F5344CB8AC3E}">
        <p14:creationId xmlns:p14="http://schemas.microsoft.com/office/powerpoint/2010/main" val="51244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965" name="内容占位符 37964"/>
          <p:cNvGraphicFramePr>
            <a:graphicFrameLocks noGrp="1"/>
          </p:cNvGraphicFramePr>
          <p:nvPr>
            <p:ph idx="4294967295"/>
          </p:nvPr>
        </p:nvGraphicFramePr>
        <p:xfrm>
          <a:off x="1774826" y="836614"/>
          <a:ext cx="8697913" cy="4421188"/>
        </p:xfrm>
        <a:graphic>
          <a:graphicData uri="http://schemas.openxmlformats.org/drawingml/2006/table">
            <a:tbl>
              <a:tblPr/>
              <a:tblGrid>
                <a:gridCol w="1293813"/>
                <a:gridCol w="3346450"/>
                <a:gridCol w="4057650"/>
              </a:tblGrid>
              <a:tr h="647700"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1" kern="120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1" kern="120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dirty="0"/>
                        <a:t>相交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1" kern="120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dirty="0"/>
                        <a:t>平行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0425"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1" kern="120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800" dirty="0"/>
                        <a:t>定义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1" kern="120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 sz="28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1" kern="120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93850"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1" kern="120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800" dirty="0"/>
                        <a:t>图形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1" kern="120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1" kern="120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1" kern="120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800" dirty="0"/>
                        <a:t>性质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1" kern="120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1" kern="120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923" name="文本框 37922"/>
          <p:cNvSpPr txBox="1">
            <a:spLocks noChangeArrowheads="1"/>
          </p:cNvSpPr>
          <p:nvPr/>
        </p:nvSpPr>
        <p:spPr bwMode="auto">
          <a:xfrm>
            <a:off x="3143251" y="3357564"/>
            <a:ext cx="32988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200">
                <a:ea typeface="宋体" charset="-122"/>
              </a:rPr>
              <a:t>直线</a:t>
            </a:r>
            <a:r>
              <a:rPr lang="en-US" altLang="zh-CN" sz="3200">
                <a:ea typeface="宋体" charset="-122"/>
              </a:rPr>
              <a:t>a</a:t>
            </a:r>
            <a:r>
              <a:rPr lang="zh-CN" altLang="en-US" sz="3200">
                <a:ea typeface="宋体" charset="-122"/>
              </a:rPr>
              <a:t>、</a:t>
            </a:r>
            <a:r>
              <a:rPr lang="en-US" altLang="zh-CN" sz="3200">
                <a:ea typeface="宋体" charset="-122"/>
              </a:rPr>
              <a:t>b</a:t>
            </a:r>
            <a:r>
              <a:rPr lang="zh-CN" altLang="en-US" sz="3200">
                <a:ea typeface="宋体" charset="-122"/>
              </a:rPr>
              <a:t>相交于</a:t>
            </a:r>
            <a:r>
              <a:rPr lang="en-US" altLang="zh-CN" sz="3200">
                <a:ea typeface="宋体" charset="-122"/>
              </a:rPr>
              <a:t>o</a:t>
            </a:r>
          </a:p>
        </p:txBody>
      </p:sp>
      <p:sp>
        <p:nvSpPr>
          <p:cNvPr id="37927" name="文本框 37926"/>
          <p:cNvSpPr txBox="1">
            <a:spLocks noChangeArrowheads="1"/>
          </p:cNvSpPr>
          <p:nvPr/>
        </p:nvSpPr>
        <p:spPr bwMode="auto">
          <a:xfrm>
            <a:off x="7751763" y="3357564"/>
            <a:ext cx="110158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3200">
                <a:ea typeface="宋体" charset="-122"/>
              </a:rPr>
              <a:t>a </a:t>
            </a:r>
            <a:r>
              <a:rPr lang="en-US" altLang="zh-CN" sz="3200">
                <a:solidFill>
                  <a:srgbClr val="0000FF"/>
                </a:solidFill>
                <a:ea typeface="宋体" charset="-122"/>
              </a:rPr>
              <a:t>//</a:t>
            </a:r>
            <a:r>
              <a:rPr lang="en-US" altLang="zh-CN" sz="3200">
                <a:ea typeface="宋体" charset="-122"/>
              </a:rPr>
              <a:t> b</a:t>
            </a:r>
          </a:p>
        </p:txBody>
      </p:sp>
      <p:grpSp>
        <p:nvGrpSpPr>
          <p:cNvPr id="37946" name="组合 37945"/>
          <p:cNvGrpSpPr>
            <a:grpSpLocks/>
          </p:cNvGrpSpPr>
          <p:nvPr/>
        </p:nvGrpSpPr>
        <p:grpSpPr bwMode="auto">
          <a:xfrm>
            <a:off x="3719513" y="2349500"/>
            <a:ext cx="2303462" cy="1087438"/>
            <a:chOff x="2245" y="1706"/>
            <a:chExt cx="1451" cy="685"/>
          </a:xfrm>
        </p:grpSpPr>
        <p:sp>
          <p:nvSpPr>
            <p:cNvPr id="23578" name="文本框 37940"/>
            <p:cNvSpPr txBox="1">
              <a:spLocks noChangeArrowheads="1"/>
            </p:cNvSpPr>
            <p:nvPr/>
          </p:nvSpPr>
          <p:spPr bwMode="auto">
            <a:xfrm>
              <a:off x="3198" y="1706"/>
              <a:ext cx="40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>
                  <a:ea typeface="宋体" charset="-122"/>
                </a:rPr>
                <a:t>a</a:t>
              </a:r>
            </a:p>
          </p:txBody>
        </p:sp>
        <p:sp>
          <p:nvSpPr>
            <p:cNvPr id="23579" name="文本框 37941"/>
            <p:cNvSpPr txBox="1">
              <a:spLocks noChangeArrowheads="1"/>
            </p:cNvSpPr>
            <p:nvPr/>
          </p:nvSpPr>
          <p:spPr bwMode="auto">
            <a:xfrm>
              <a:off x="3288" y="2160"/>
              <a:ext cx="40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>
                  <a:ea typeface="宋体" charset="-122"/>
                </a:rPr>
                <a:t>b</a:t>
              </a:r>
            </a:p>
          </p:txBody>
        </p:sp>
        <p:sp>
          <p:nvSpPr>
            <p:cNvPr id="23580" name="文本框 37942"/>
            <p:cNvSpPr txBox="1">
              <a:spLocks noChangeArrowheads="1"/>
            </p:cNvSpPr>
            <p:nvPr/>
          </p:nvSpPr>
          <p:spPr bwMode="auto">
            <a:xfrm>
              <a:off x="2699" y="2115"/>
              <a:ext cx="40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>
                  <a:ea typeface="宋体" charset="-122"/>
                </a:rPr>
                <a:t>o</a:t>
              </a:r>
            </a:p>
          </p:txBody>
        </p:sp>
        <p:sp>
          <p:nvSpPr>
            <p:cNvPr id="23581" name="直接连接符 37943"/>
            <p:cNvSpPr>
              <a:spLocks noChangeShapeType="1"/>
            </p:cNvSpPr>
            <p:nvPr/>
          </p:nvSpPr>
          <p:spPr bwMode="auto">
            <a:xfrm>
              <a:off x="2245" y="1933"/>
              <a:ext cx="1043" cy="272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ea typeface="宋体" charset="-122"/>
              </a:endParaRPr>
            </a:p>
          </p:txBody>
        </p:sp>
        <p:sp>
          <p:nvSpPr>
            <p:cNvPr id="23582" name="直接连接符 37944"/>
            <p:cNvSpPr>
              <a:spLocks noChangeShapeType="1"/>
            </p:cNvSpPr>
            <p:nvPr/>
          </p:nvSpPr>
          <p:spPr bwMode="auto">
            <a:xfrm flipV="1">
              <a:off x="2426" y="1842"/>
              <a:ext cx="726" cy="45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ea typeface="宋体" charset="-122"/>
              </a:endParaRPr>
            </a:p>
          </p:txBody>
        </p:sp>
      </p:grpSp>
      <p:sp>
        <p:nvSpPr>
          <p:cNvPr id="37954" name="文本框 37953"/>
          <p:cNvSpPr txBox="1">
            <a:spLocks noChangeArrowheads="1"/>
          </p:cNvSpPr>
          <p:nvPr/>
        </p:nvSpPr>
        <p:spPr bwMode="auto">
          <a:xfrm>
            <a:off x="3575050" y="4005264"/>
            <a:ext cx="22161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200">
                <a:ea typeface="宋体" charset="-122"/>
              </a:rPr>
              <a:t>对顶角相等</a:t>
            </a:r>
          </a:p>
        </p:txBody>
      </p:sp>
      <p:sp>
        <p:nvSpPr>
          <p:cNvPr id="37955" name="文本框 37954"/>
          <p:cNvSpPr txBox="1">
            <a:spLocks noChangeArrowheads="1"/>
          </p:cNvSpPr>
          <p:nvPr/>
        </p:nvSpPr>
        <p:spPr bwMode="auto">
          <a:xfrm>
            <a:off x="3575050" y="4565651"/>
            <a:ext cx="27368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>
                <a:ea typeface="宋体" charset="-122"/>
              </a:rPr>
              <a:t>邻补角互补</a:t>
            </a:r>
          </a:p>
        </p:txBody>
      </p:sp>
      <p:sp>
        <p:nvSpPr>
          <p:cNvPr id="37956" name="文本框 37955"/>
          <p:cNvSpPr txBox="1">
            <a:spLocks noChangeArrowheads="1"/>
          </p:cNvSpPr>
          <p:nvPr/>
        </p:nvSpPr>
        <p:spPr bwMode="auto">
          <a:xfrm>
            <a:off x="7107561" y="4035986"/>
            <a:ext cx="25923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>
                <a:ea typeface="宋体" charset="-122"/>
              </a:rPr>
              <a:t>平行公理</a:t>
            </a:r>
          </a:p>
        </p:txBody>
      </p:sp>
      <p:sp>
        <p:nvSpPr>
          <p:cNvPr id="37957" name="文本框 37956"/>
          <p:cNvSpPr txBox="1">
            <a:spLocks noChangeArrowheads="1"/>
          </p:cNvSpPr>
          <p:nvPr/>
        </p:nvSpPr>
        <p:spPr bwMode="auto">
          <a:xfrm>
            <a:off x="6815139" y="4591511"/>
            <a:ext cx="32400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>
                <a:ea typeface="宋体" charset="-122"/>
              </a:rPr>
              <a:t>平行公理的推论</a:t>
            </a:r>
          </a:p>
        </p:txBody>
      </p:sp>
      <p:sp>
        <p:nvSpPr>
          <p:cNvPr id="37958" name="文本框 37957"/>
          <p:cNvSpPr txBox="1">
            <a:spLocks noChangeArrowheads="1"/>
          </p:cNvSpPr>
          <p:nvPr/>
        </p:nvSpPr>
        <p:spPr bwMode="auto">
          <a:xfrm>
            <a:off x="3143252" y="1389062"/>
            <a:ext cx="33147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ea typeface="宋体" charset="-122"/>
              </a:rPr>
              <a:t>只有一个公共点的两条直线</a:t>
            </a:r>
          </a:p>
        </p:txBody>
      </p:sp>
      <p:sp>
        <p:nvSpPr>
          <p:cNvPr id="37969" name="文本框 37968"/>
          <p:cNvSpPr txBox="1">
            <a:spLocks noChangeArrowheads="1"/>
          </p:cNvSpPr>
          <p:nvPr/>
        </p:nvSpPr>
        <p:spPr bwMode="auto">
          <a:xfrm>
            <a:off x="6495580" y="1429525"/>
            <a:ext cx="38163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ea typeface="宋体" charset="-122"/>
              </a:rPr>
              <a:t>同一平面内不相交的两条直线</a:t>
            </a:r>
          </a:p>
        </p:txBody>
      </p:sp>
      <p:grpSp>
        <p:nvGrpSpPr>
          <p:cNvPr id="37980" name="组合 37979"/>
          <p:cNvGrpSpPr>
            <a:grpSpLocks/>
          </p:cNvGrpSpPr>
          <p:nvPr/>
        </p:nvGrpSpPr>
        <p:grpSpPr bwMode="auto">
          <a:xfrm>
            <a:off x="7391401" y="2492376"/>
            <a:ext cx="2735263" cy="942975"/>
            <a:chOff x="3787" y="1525"/>
            <a:chExt cx="1723" cy="594"/>
          </a:xfrm>
        </p:grpSpPr>
        <p:sp>
          <p:nvSpPr>
            <p:cNvPr id="23590" name="直接连接符 37975"/>
            <p:cNvSpPr>
              <a:spLocks noChangeShapeType="1"/>
            </p:cNvSpPr>
            <p:nvPr/>
          </p:nvSpPr>
          <p:spPr bwMode="auto">
            <a:xfrm>
              <a:off x="3787" y="1933"/>
              <a:ext cx="99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ea typeface="宋体" charset="-122"/>
              </a:endParaRPr>
            </a:p>
          </p:txBody>
        </p:sp>
        <p:sp>
          <p:nvSpPr>
            <p:cNvPr id="23591" name="文本框 37976"/>
            <p:cNvSpPr txBox="1">
              <a:spLocks noChangeArrowheads="1"/>
            </p:cNvSpPr>
            <p:nvPr/>
          </p:nvSpPr>
          <p:spPr bwMode="auto">
            <a:xfrm>
              <a:off x="4785" y="1888"/>
              <a:ext cx="72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>
                  <a:ea typeface="宋体" charset="-122"/>
                </a:rPr>
                <a:t>b</a:t>
              </a:r>
            </a:p>
          </p:txBody>
        </p:sp>
        <p:sp>
          <p:nvSpPr>
            <p:cNvPr id="23592" name="直接连接符 37977"/>
            <p:cNvSpPr>
              <a:spLocks noChangeShapeType="1"/>
            </p:cNvSpPr>
            <p:nvPr/>
          </p:nvSpPr>
          <p:spPr bwMode="auto">
            <a:xfrm>
              <a:off x="3787" y="1570"/>
              <a:ext cx="90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ea typeface="宋体" charset="-122"/>
              </a:endParaRPr>
            </a:p>
          </p:txBody>
        </p:sp>
        <p:sp>
          <p:nvSpPr>
            <p:cNvPr id="23593" name="文本框 37978"/>
            <p:cNvSpPr txBox="1">
              <a:spLocks noChangeArrowheads="1"/>
            </p:cNvSpPr>
            <p:nvPr/>
          </p:nvSpPr>
          <p:spPr bwMode="auto">
            <a:xfrm>
              <a:off x="4740" y="1525"/>
              <a:ext cx="72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>
                  <a:ea typeface="宋体" charset="-122"/>
                </a:rPr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4493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7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7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37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37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37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37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23" grpId="0"/>
      <p:bldP spid="37927" grpId="0"/>
      <p:bldP spid="37954" grpId="0"/>
      <p:bldP spid="37955" grpId="0"/>
      <p:bldP spid="37956" grpId="0"/>
      <p:bldP spid="37957" grpId="0"/>
      <p:bldP spid="37958" grpId="0"/>
      <p:bldP spid="3796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5"/>
          <p:cNvSpPr txBox="1">
            <a:spLocks noChangeArrowheads="1"/>
          </p:cNvSpPr>
          <p:nvPr/>
        </p:nvSpPr>
        <p:spPr bwMode="auto">
          <a:xfrm>
            <a:off x="1919288" y="1935163"/>
            <a:ext cx="8064500" cy="372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华文中宋" charset="-122"/>
                <a:ea typeface="华文中宋" charset="-122"/>
              </a:rPr>
              <a:t>1.</a:t>
            </a:r>
            <a:r>
              <a:rPr lang="zh-CN" altLang="en-US" sz="2800">
                <a:latin typeface="华文中宋" charset="-122"/>
                <a:ea typeface="华文中宋" charset="-122"/>
              </a:rPr>
              <a:t>下列说法正确的是（           ）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华文中宋" charset="-122"/>
                <a:ea typeface="华文中宋" charset="-122"/>
              </a:rPr>
              <a:t>A</a:t>
            </a:r>
            <a:r>
              <a:rPr lang="zh-CN" altLang="en-US" sz="2800">
                <a:latin typeface="华文中宋" charset="-122"/>
                <a:ea typeface="华文中宋" charset="-122"/>
              </a:rPr>
              <a:t>、在同一平面内，两条直线的位置关系有相交，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华文中宋" charset="-122"/>
                <a:ea typeface="华文中宋" charset="-122"/>
              </a:rPr>
              <a:t>      垂直，平行三种。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华文中宋" charset="-122"/>
                <a:ea typeface="华文中宋" charset="-122"/>
              </a:rPr>
              <a:t>B</a:t>
            </a:r>
            <a:r>
              <a:rPr lang="zh-CN" altLang="en-US" sz="2800">
                <a:latin typeface="华文中宋" charset="-122"/>
                <a:ea typeface="华文中宋" charset="-122"/>
              </a:rPr>
              <a:t>、在同一平面内，不垂直的两直线必平行。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华文中宋" charset="-122"/>
                <a:ea typeface="华文中宋" charset="-122"/>
              </a:rPr>
              <a:t>C</a:t>
            </a:r>
            <a:r>
              <a:rPr lang="zh-CN" altLang="en-US" sz="2800">
                <a:latin typeface="华文中宋" charset="-122"/>
                <a:ea typeface="华文中宋" charset="-122"/>
              </a:rPr>
              <a:t>、在同一平面内，不平行的两直线必垂直。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华文中宋" charset="-122"/>
                <a:ea typeface="华文中宋" charset="-122"/>
              </a:rPr>
              <a:t>D</a:t>
            </a:r>
            <a:r>
              <a:rPr lang="zh-CN" altLang="en-US" sz="2800">
                <a:latin typeface="华文中宋" charset="-122"/>
                <a:ea typeface="华文中宋" charset="-122"/>
              </a:rPr>
              <a:t>、在同一平面内，不相交的两直线一定不垂直。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5448301" y="1790700"/>
            <a:ext cx="7905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D</a:t>
            </a:r>
          </a:p>
        </p:txBody>
      </p:sp>
      <p:sp>
        <p:nvSpPr>
          <p:cNvPr id="24579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2208214" y="692150"/>
            <a:ext cx="2459037" cy="850900"/>
          </a:xfrm>
        </p:spPr>
        <p:txBody>
          <a:bodyPr/>
          <a:lstStyle/>
          <a:p>
            <a:pPr algn="l" eaLnBrk="1" hangingPunct="1"/>
            <a:r>
              <a:rPr lang="zh-CN" altLang="en-US">
                <a:ea typeface="华文中宋" charset="-122"/>
              </a:rPr>
              <a:t>巩固练习</a:t>
            </a:r>
          </a:p>
        </p:txBody>
      </p:sp>
    </p:spTree>
    <p:extLst>
      <p:ext uri="{BB962C8B-B14F-4D97-AF65-F5344CB8AC3E}">
        <p14:creationId xmlns:p14="http://schemas.microsoft.com/office/powerpoint/2010/main" val="13014987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燕尾形 13"/>
          <p:cNvSpPr/>
          <p:nvPr/>
        </p:nvSpPr>
        <p:spPr>
          <a:xfrm rot="1198735" flipH="1">
            <a:off x="2061520" y="4193498"/>
            <a:ext cx="7620390" cy="1294032"/>
          </a:xfrm>
          <a:prstGeom prst="chevr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燕尾形 12"/>
          <p:cNvSpPr/>
          <p:nvPr/>
        </p:nvSpPr>
        <p:spPr>
          <a:xfrm rot="20252396" flipH="1">
            <a:off x="1214952" y="1737203"/>
            <a:ext cx="8275320" cy="1372329"/>
          </a:xfrm>
          <a:prstGeom prst="chevr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燕尾形 11"/>
          <p:cNvSpPr/>
          <p:nvPr/>
        </p:nvSpPr>
        <p:spPr>
          <a:xfrm flipH="1">
            <a:off x="3191256" y="2318077"/>
            <a:ext cx="8275320" cy="2240280"/>
          </a:xfrm>
          <a:prstGeom prst="chevron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32347" y="1280160"/>
            <a:ext cx="4135519" cy="4135520"/>
            <a:chOff x="4896092" y="1180617"/>
            <a:chExt cx="4259483" cy="425948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三十二角星 8"/>
            <p:cNvSpPr/>
            <p:nvPr/>
          </p:nvSpPr>
          <p:spPr>
            <a:xfrm>
              <a:off x="4896092" y="1180617"/>
              <a:ext cx="4259483" cy="4259484"/>
            </a:xfrm>
            <a:prstGeom prst="star32">
              <a:avLst>
                <a:gd name="adj" fmla="val 46739"/>
              </a:avLst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5312780" y="1597306"/>
              <a:ext cx="3426106" cy="3426106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6320560" y="2605086"/>
              <a:ext cx="1410547" cy="1410547"/>
            </a:xfrm>
            <a:prstGeom prst="ellipse">
              <a:avLst/>
            </a:prstGeom>
            <a:solidFill>
              <a:srgbClr val="FFFFE7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5209443" y="2884219"/>
            <a:ext cx="47706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Thank you</a:t>
            </a:r>
            <a:endParaRPr lang="zh-CN" altLang="en-US" sz="66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2030413" y="349251"/>
            <a:ext cx="1439862" cy="5889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53882" dir="2700000" algn="ctr" rotWithShape="0">
              <a:srgbClr val="4D4D4D">
                <a:alpha val="74998"/>
              </a:srgbClr>
            </a:outerShdw>
          </a:effec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黑体" charset="-122"/>
                <a:ea typeface="黑体" charset="-122"/>
              </a:rPr>
              <a:t>复习：</a:t>
            </a:r>
            <a:endParaRPr lang="zh-CN" altLang="en-US">
              <a:solidFill>
                <a:srgbClr val="FF0000"/>
              </a:solidFill>
              <a:ea typeface="方正大标宋简体" charset="0"/>
            </a:endParaRPr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2249488" y="1165225"/>
            <a:ext cx="6965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>
                <a:solidFill>
                  <a:srgbClr val="000000"/>
                </a:solidFill>
                <a:latin typeface="Times New Roman" charset="0"/>
                <a:ea typeface="楷体_GB2312" charset="0"/>
              </a:rPr>
              <a:t>1</a:t>
            </a:r>
            <a:r>
              <a:rPr kumimoji="1" lang="zh-CN" altLang="en-US">
                <a:solidFill>
                  <a:srgbClr val="000000"/>
                </a:solidFill>
                <a:latin typeface="Times New Roman" charset="0"/>
                <a:ea typeface="楷体_GB2312" charset="0"/>
              </a:rPr>
              <a:t>．直线的位置关系有哪几种？</a:t>
            </a:r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2249489" y="2349500"/>
            <a:ext cx="6461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>
                <a:solidFill>
                  <a:srgbClr val="000000"/>
                </a:solidFill>
                <a:latin typeface="Times New Roman" charset="0"/>
                <a:ea typeface="楷体_GB2312" charset="0"/>
              </a:rPr>
              <a:t>2</a:t>
            </a:r>
            <a:r>
              <a:rPr kumimoji="1" lang="zh-CN" altLang="en-US">
                <a:solidFill>
                  <a:srgbClr val="000000"/>
                </a:solidFill>
                <a:latin typeface="Times New Roman" charset="0"/>
                <a:ea typeface="楷体_GB2312" charset="0"/>
              </a:rPr>
              <a:t>．怎样的两条直线平行？</a:t>
            </a:r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2190751" y="4070350"/>
            <a:ext cx="75485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>
                <a:solidFill>
                  <a:srgbClr val="000000"/>
                </a:solidFill>
                <a:latin typeface="Times New Roman" charset="0"/>
                <a:ea typeface="楷体_GB2312" charset="0"/>
              </a:rPr>
              <a:t>3</a:t>
            </a:r>
            <a:r>
              <a:rPr kumimoji="1" lang="zh-CN" altLang="en-US">
                <a:solidFill>
                  <a:srgbClr val="000000"/>
                </a:solidFill>
                <a:latin typeface="Times New Roman" charset="0"/>
                <a:ea typeface="楷体_GB2312" charset="0"/>
              </a:rPr>
              <a:t>．你知道平行线的公理及其推论是什么？</a:t>
            </a:r>
          </a:p>
        </p:txBody>
      </p:sp>
      <p:pic>
        <p:nvPicPr>
          <p:cNvPr id="3078" name="Picture 11" descr="200601181304571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0888" y="488951"/>
            <a:ext cx="168910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TextBox 1"/>
          <p:cNvSpPr txBox="1">
            <a:spLocks noChangeArrowheads="1"/>
          </p:cNvSpPr>
          <p:nvPr/>
        </p:nvSpPr>
        <p:spPr bwMode="auto">
          <a:xfrm>
            <a:off x="2940051" y="1741489"/>
            <a:ext cx="32734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2</a:t>
            </a:r>
            <a:r>
              <a:rPr lang="zh-CN" altLang="en-US">
                <a:latin typeface="Times New Roman" charset="0"/>
              </a:rPr>
              <a:t>种，相交和平行</a:t>
            </a:r>
          </a:p>
        </p:txBody>
      </p:sp>
      <p:sp>
        <p:nvSpPr>
          <p:cNvPr id="3080" name="TextBox 2"/>
          <p:cNvSpPr txBox="1">
            <a:spLocks noChangeArrowheads="1"/>
          </p:cNvSpPr>
          <p:nvPr/>
        </p:nvSpPr>
        <p:spPr bwMode="auto">
          <a:xfrm>
            <a:off x="2112963" y="2946401"/>
            <a:ext cx="61595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latin typeface="Times New Roman" charset="0"/>
              </a:rPr>
              <a:t>        在同一平面内，两条直线不相交，那么这两条直线平行。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33600" y="4456113"/>
            <a:ext cx="7926388" cy="120015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charset="-122"/>
              </a:rPr>
              <a:t>平行公理</a:t>
            </a:r>
            <a:r>
              <a:rPr lang="zh-CN" altLang="en-US" sz="44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charset="-122"/>
              </a:rPr>
              <a:t> </a:t>
            </a:r>
            <a:r>
              <a:rPr lang="zh-CN" altLang="en-US"/>
              <a:t> 经过直线外一点，有且只有一条直线与这条直线平行。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33600" y="5486400"/>
            <a:ext cx="7735888" cy="1138238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charset="-122"/>
              </a:rPr>
              <a:t>推论</a:t>
            </a:r>
            <a:r>
              <a:rPr lang="zh-CN" altLang="en-US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charset="-122"/>
              </a:rPr>
              <a:t>  </a:t>
            </a:r>
            <a:r>
              <a:rPr lang="zh-CN" altLang="en-US" sz="3200"/>
              <a:t>如果两条直线都与第三条直线平行，那么这两条直线也互相平行。</a:t>
            </a:r>
          </a:p>
        </p:txBody>
      </p:sp>
    </p:spTree>
    <p:extLst>
      <p:ext uri="{BB962C8B-B14F-4D97-AF65-F5344CB8AC3E}">
        <p14:creationId xmlns:p14="http://schemas.microsoft.com/office/powerpoint/2010/main" val="286331415"/>
      </p:ext>
    </p:extLst>
  </p:cSld>
  <p:clrMapOvr>
    <a:masterClrMapping/>
  </p:clrMapOvr>
  <p:transition>
    <p:zoom/>
    <p:sndAc>
      <p:stSnd>
        <p:snd r:embed="rId3" name="Button1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 animBg="1" autoUpdateAnimBg="0"/>
      <p:bldP spid="92164" grpId="0" build="p" autoUpdateAnimBg="0"/>
      <p:bldP spid="92165" grpId="0" build="p" autoUpdateAnimBg="0"/>
      <p:bldP spid="92166" grpId="0" build="p" autoUpdateAnimBg="0"/>
      <p:bldP spid="3079" grpId="0"/>
      <p:bldP spid="3080" grpId="0"/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80021" y="2360141"/>
            <a:ext cx="6833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b="1" dirty="0" smtClean="0"/>
              <a:t>5.2.2</a:t>
            </a:r>
            <a:r>
              <a:rPr kumimoji="1" lang="zh-CN" altLang="en-US" sz="3600" b="1" dirty="0" smtClean="0"/>
              <a:t> 平行线的判定</a:t>
            </a:r>
            <a:endParaRPr kumimoji="1"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074388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2438400" y="1212851"/>
            <a:ext cx="79390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3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1</a:t>
            </a:r>
            <a:r>
              <a:rPr lang="zh-CN" altLang="en-US">
                <a:latin typeface="Times New Roman" charset="0"/>
              </a:rPr>
              <a:t>、掌握两直线平行的判断方法。</a:t>
            </a:r>
            <a:endParaRPr lang="en-US" altLang="zh-CN">
              <a:latin typeface="Times New Roman" charset="0"/>
            </a:endParaRP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2</a:t>
            </a:r>
            <a:r>
              <a:rPr lang="zh-CN" altLang="en-US">
                <a:latin typeface="Times New Roman" charset="0"/>
              </a:rPr>
              <a:t>、会用数学语言表示平行线判定公理及其推论，并能根据它们做简单的推理证明。</a:t>
            </a:r>
            <a:endParaRPr lang="en-US" altLang="zh-CN">
              <a:latin typeface="Times New Roman" charset="0"/>
            </a:endParaRPr>
          </a:p>
        </p:txBody>
      </p:sp>
      <p:pic>
        <p:nvPicPr>
          <p:cNvPr id="4099" name="Picture 10" descr="004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5638800"/>
            <a:ext cx="110490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5002572" y="267732"/>
            <a:ext cx="2448107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zh-CN" altLang="en-US" sz="440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 pitchFamily="2" charset="-122"/>
              </a:rPr>
              <a:t>学习目标</a:t>
            </a: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2346325" y="3136900"/>
            <a:ext cx="8104188" cy="181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charset="-122"/>
              </a:rPr>
              <a:t>重点   </a:t>
            </a:r>
            <a:r>
              <a:rPr lang="zh-CN" altLang="en-US" sz="3200"/>
              <a:t>平行线的判定方法。</a:t>
            </a:r>
            <a:endParaRPr lang="en-US" altLang="zh-CN" sz="3200"/>
          </a:p>
          <a:p>
            <a:pPr eaLnBrk="1" hangingPunct="1"/>
            <a:r>
              <a:rPr lang="zh-CN" altLang="en-US" sz="4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charset="-122"/>
              </a:rPr>
              <a:t>难点  </a:t>
            </a:r>
            <a:r>
              <a:rPr lang="zh-CN" altLang="en-US" sz="3200"/>
              <a:t>“转化”的数学思想的培养，综合运用三个平行线的判定方法。</a:t>
            </a:r>
            <a:endParaRPr lang="zh-CN" altLang="en-US" sz="320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华文新魏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899268"/>
      </p:ext>
    </p:extLst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6"/>
          <p:cNvGrpSpPr>
            <a:grpSpLocks/>
          </p:cNvGrpSpPr>
          <p:nvPr/>
        </p:nvGrpSpPr>
        <p:grpSpPr bwMode="auto">
          <a:xfrm>
            <a:off x="8008939" y="1893888"/>
            <a:ext cx="2414587" cy="2449512"/>
            <a:chOff x="40" y="300"/>
            <a:chExt cx="1310" cy="1180"/>
          </a:xfrm>
        </p:grpSpPr>
        <p:grpSp>
          <p:nvGrpSpPr>
            <p:cNvPr id="5135" name="Group 7"/>
            <p:cNvGrpSpPr>
              <a:grpSpLocks/>
            </p:cNvGrpSpPr>
            <p:nvPr/>
          </p:nvGrpSpPr>
          <p:grpSpPr bwMode="auto">
            <a:xfrm>
              <a:off x="40" y="300"/>
              <a:ext cx="1310" cy="1180"/>
              <a:chOff x="720" y="1654"/>
              <a:chExt cx="936" cy="813"/>
            </a:xfrm>
          </p:grpSpPr>
          <p:sp>
            <p:nvSpPr>
              <p:cNvPr id="5141" name="Line 8"/>
              <p:cNvSpPr>
                <a:spLocks noChangeShapeType="1"/>
              </p:cNvSpPr>
              <p:nvPr/>
            </p:nvSpPr>
            <p:spPr bwMode="auto">
              <a:xfrm>
                <a:off x="864" y="1966"/>
                <a:ext cx="720" cy="1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2" name="Line 9"/>
              <p:cNvSpPr>
                <a:spLocks noChangeShapeType="1"/>
              </p:cNvSpPr>
              <p:nvPr/>
            </p:nvSpPr>
            <p:spPr bwMode="auto">
              <a:xfrm>
                <a:off x="864" y="2341"/>
                <a:ext cx="720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3" name="Line 10"/>
              <p:cNvSpPr>
                <a:spLocks noChangeShapeType="1"/>
              </p:cNvSpPr>
              <p:nvPr/>
            </p:nvSpPr>
            <p:spPr bwMode="auto">
              <a:xfrm>
                <a:off x="1008" y="1842"/>
                <a:ext cx="72" cy="624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4" name="Freeform 11"/>
              <p:cNvSpPr>
                <a:spLocks/>
              </p:cNvSpPr>
              <p:nvPr/>
            </p:nvSpPr>
            <p:spPr bwMode="auto">
              <a:xfrm>
                <a:off x="1446" y="1842"/>
                <a:ext cx="66" cy="625"/>
              </a:xfrm>
              <a:custGeom>
                <a:avLst/>
                <a:gdLst>
                  <a:gd name="T0" fmla="*/ 4 w 165"/>
                  <a:gd name="T1" fmla="*/ 0 h 1563"/>
                  <a:gd name="T2" fmla="*/ 0 w 165"/>
                  <a:gd name="T3" fmla="*/ 40 h 1563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65" h="1563">
                    <a:moveTo>
                      <a:pt x="165" y="0"/>
                    </a:moveTo>
                    <a:lnTo>
                      <a:pt x="0" y="1563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5" name="Text Box 12"/>
              <p:cNvSpPr txBox="1">
                <a:spLocks noChangeArrowheads="1"/>
              </p:cNvSpPr>
              <p:nvPr/>
            </p:nvSpPr>
            <p:spPr bwMode="auto">
              <a:xfrm>
                <a:off x="720" y="1855"/>
                <a:ext cx="216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i="1">
                    <a:latin typeface="Times New Roman" charset="0"/>
                  </a:rPr>
                  <a:t>a</a:t>
                </a:r>
              </a:p>
            </p:txBody>
          </p:sp>
          <p:sp>
            <p:nvSpPr>
              <p:cNvPr id="5146" name="Text Box 13"/>
              <p:cNvSpPr txBox="1">
                <a:spLocks noChangeArrowheads="1"/>
              </p:cNvSpPr>
              <p:nvPr/>
            </p:nvSpPr>
            <p:spPr bwMode="auto">
              <a:xfrm>
                <a:off x="720" y="2238"/>
                <a:ext cx="216" cy="1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i="1">
                    <a:latin typeface="Times New Roman" charset="0"/>
                  </a:rPr>
                  <a:t>b</a:t>
                </a:r>
              </a:p>
            </p:txBody>
          </p:sp>
          <p:sp>
            <p:nvSpPr>
              <p:cNvPr id="5147" name="Text Box 14"/>
              <p:cNvSpPr txBox="1">
                <a:spLocks noChangeArrowheads="1"/>
              </p:cNvSpPr>
              <p:nvPr/>
            </p:nvSpPr>
            <p:spPr bwMode="auto">
              <a:xfrm>
                <a:off x="936" y="1654"/>
                <a:ext cx="216" cy="1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>
                    <a:latin typeface="Times New Roman" charset="0"/>
                  </a:rPr>
                  <a:t>c</a:t>
                </a:r>
              </a:p>
            </p:txBody>
          </p:sp>
          <p:sp>
            <p:nvSpPr>
              <p:cNvPr id="5148" name="Text Box 15"/>
              <p:cNvSpPr txBox="1">
                <a:spLocks noChangeArrowheads="1"/>
              </p:cNvSpPr>
              <p:nvPr/>
            </p:nvSpPr>
            <p:spPr bwMode="auto">
              <a:xfrm>
                <a:off x="1368" y="1699"/>
                <a:ext cx="216" cy="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>
                    <a:latin typeface="Times New Roman" charset="0"/>
                  </a:rPr>
                  <a:t>d</a:t>
                </a:r>
              </a:p>
            </p:txBody>
          </p:sp>
          <p:sp>
            <p:nvSpPr>
              <p:cNvPr id="5149" name="Text Box 16"/>
              <p:cNvSpPr txBox="1">
                <a:spLocks noChangeArrowheads="1"/>
              </p:cNvSpPr>
              <p:nvPr/>
            </p:nvSpPr>
            <p:spPr bwMode="auto">
              <a:xfrm>
                <a:off x="882" y="2171"/>
                <a:ext cx="216" cy="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>
                    <a:latin typeface="Times New Roman" charset="0"/>
                  </a:rPr>
                  <a:t>1</a:t>
                </a:r>
              </a:p>
            </p:txBody>
          </p:sp>
          <p:sp>
            <p:nvSpPr>
              <p:cNvPr id="5150" name="Text Box 17"/>
              <p:cNvSpPr txBox="1">
                <a:spLocks noChangeArrowheads="1"/>
              </p:cNvSpPr>
              <p:nvPr/>
            </p:nvSpPr>
            <p:spPr bwMode="auto">
              <a:xfrm>
                <a:off x="840" y="1807"/>
                <a:ext cx="216" cy="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>
                    <a:latin typeface="Times New Roman" charset="0"/>
                  </a:rPr>
                  <a:t>5</a:t>
                </a:r>
              </a:p>
            </p:txBody>
          </p:sp>
          <p:sp>
            <p:nvSpPr>
              <p:cNvPr id="5151" name="Text Box 18"/>
              <p:cNvSpPr txBox="1">
                <a:spLocks noChangeArrowheads="1"/>
              </p:cNvSpPr>
              <p:nvPr/>
            </p:nvSpPr>
            <p:spPr bwMode="auto">
              <a:xfrm>
                <a:off x="1020" y="1957"/>
                <a:ext cx="216" cy="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>
                    <a:latin typeface="Times New Roman" charset="0"/>
                  </a:rPr>
                  <a:t> 2</a:t>
                </a:r>
              </a:p>
            </p:txBody>
          </p:sp>
          <p:sp>
            <p:nvSpPr>
              <p:cNvPr id="5152" name="Text Box 19"/>
              <p:cNvSpPr txBox="1">
                <a:spLocks noChangeArrowheads="1"/>
              </p:cNvSpPr>
              <p:nvPr/>
            </p:nvSpPr>
            <p:spPr bwMode="auto">
              <a:xfrm>
                <a:off x="1314" y="1948"/>
                <a:ext cx="216" cy="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>
                    <a:latin typeface="Times New Roman" charset="0"/>
                  </a:rPr>
                  <a:t>4</a:t>
                </a:r>
              </a:p>
            </p:txBody>
          </p:sp>
          <p:sp>
            <p:nvSpPr>
              <p:cNvPr id="5153" name="Text Box 20"/>
              <p:cNvSpPr txBox="1">
                <a:spLocks noChangeArrowheads="1"/>
              </p:cNvSpPr>
              <p:nvPr/>
            </p:nvSpPr>
            <p:spPr bwMode="auto">
              <a:xfrm>
                <a:off x="1440" y="2161"/>
                <a:ext cx="216" cy="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>
                    <a:latin typeface="Times New Roman" charset="0"/>
                  </a:rPr>
                  <a:t> 3</a:t>
                </a:r>
              </a:p>
            </p:txBody>
          </p:sp>
        </p:grpSp>
        <p:sp>
          <p:nvSpPr>
            <p:cNvPr id="5136" name="Arc 21"/>
            <p:cNvSpPr>
              <a:spLocks/>
            </p:cNvSpPr>
            <p:nvPr/>
          </p:nvSpPr>
          <p:spPr bwMode="auto">
            <a:xfrm flipH="1">
              <a:off x="423" y="1200"/>
              <a:ext cx="90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7" name="Arc 22"/>
            <p:cNvSpPr>
              <a:spLocks/>
            </p:cNvSpPr>
            <p:nvPr/>
          </p:nvSpPr>
          <p:spPr bwMode="auto">
            <a:xfrm flipH="1">
              <a:off x="353" y="642"/>
              <a:ext cx="91" cy="9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8" name="Arc 23"/>
            <p:cNvSpPr>
              <a:spLocks/>
            </p:cNvSpPr>
            <p:nvPr/>
          </p:nvSpPr>
          <p:spPr bwMode="auto">
            <a:xfrm>
              <a:off x="1066" y="1207"/>
              <a:ext cx="90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9" name="Arc 24"/>
            <p:cNvSpPr>
              <a:spLocks/>
            </p:cNvSpPr>
            <p:nvPr/>
          </p:nvSpPr>
          <p:spPr bwMode="auto">
            <a:xfrm flipH="1" flipV="1">
              <a:off x="1020" y="754"/>
              <a:ext cx="91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40" name="Arc 25"/>
            <p:cNvSpPr>
              <a:spLocks/>
            </p:cNvSpPr>
            <p:nvPr/>
          </p:nvSpPr>
          <p:spPr bwMode="auto">
            <a:xfrm rot="4351469">
              <a:off x="450" y="760"/>
              <a:ext cx="124" cy="12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123" name="TextBox 21"/>
          <p:cNvSpPr txBox="1">
            <a:spLocks noChangeArrowheads="1"/>
          </p:cNvSpPr>
          <p:nvPr/>
        </p:nvSpPr>
        <p:spPr bwMode="auto">
          <a:xfrm>
            <a:off x="2090739" y="261938"/>
            <a:ext cx="7185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latin typeface="Times New Roman" charset="0"/>
              </a:rPr>
              <a:t>自学教材</a:t>
            </a:r>
            <a:r>
              <a:rPr lang="zh-CN" altLang="en-US" i="1" u="sng">
                <a:solidFill>
                  <a:srgbClr val="7030A0"/>
                </a:solidFill>
                <a:latin typeface="Times New Roman" charset="0"/>
              </a:rPr>
              <a:t>第</a:t>
            </a:r>
            <a:r>
              <a:rPr lang="en-US" altLang="zh-CN" i="1" u="sng">
                <a:solidFill>
                  <a:srgbClr val="7030A0"/>
                </a:solidFill>
                <a:latin typeface="Times New Roman" charset="0"/>
              </a:rPr>
              <a:t>12</a:t>
            </a:r>
            <a:r>
              <a:rPr lang="zh-CN" altLang="en-US" i="1" u="sng">
                <a:solidFill>
                  <a:srgbClr val="7030A0"/>
                </a:solidFill>
                <a:latin typeface="Times New Roman" charset="0"/>
              </a:rPr>
              <a:t>至</a:t>
            </a:r>
            <a:r>
              <a:rPr lang="en-US" altLang="zh-CN" i="1" u="sng">
                <a:solidFill>
                  <a:srgbClr val="7030A0"/>
                </a:solidFill>
                <a:latin typeface="Times New Roman" charset="0"/>
              </a:rPr>
              <a:t>14</a:t>
            </a:r>
            <a:r>
              <a:rPr lang="zh-CN" altLang="en-US" i="1" u="sng">
                <a:solidFill>
                  <a:srgbClr val="7030A0"/>
                </a:solidFill>
                <a:latin typeface="Times New Roman" charset="0"/>
              </a:rPr>
              <a:t>页</a:t>
            </a:r>
            <a:r>
              <a:rPr lang="zh-CN" altLang="en-US">
                <a:latin typeface="Times New Roman" charset="0"/>
              </a:rPr>
              <a:t>，完成下列问题。</a:t>
            </a:r>
          </a:p>
        </p:txBody>
      </p:sp>
      <p:sp>
        <p:nvSpPr>
          <p:cNvPr id="5124" name="TextBox 2"/>
          <p:cNvSpPr txBox="1">
            <a:spLocks noChangeArrowheads="1"/>
          </p:cNvSpPr>
          <p:nvPr/>
        </p:nvSpPr>
        <p:spPr bwMode="auto">
          <a:xfrm>
            <a:off x="1974851" y="822326"/>
            <a:ext cx="6037263" cy="551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1</a:t>
            </a:r>
            <a:r>
              <a:rPr lang="zh-CN" altLang="en-US">
                <a:latin typeface="Times New Roman" charset="0"/>
              </a:rPr>
              <a:t>、如图，量得</a:t>
            </a:r>
            <a:r>
              <a:rPr kumimoji="1" lang="zh-CN" altLang="en-US">
                <a:latin typeface="Times New Roman" charset="0"/>
                <a:sym typeface="Symbol" charset="2"/>
              </a:rPr>
              <a:t></a:t>
            </a:r>
            <a:r>
              <a:rPr kumimoji="1" lang="en-US" altLang="zh-CN">
                <a:latin typeface="Times New Roman" charset="0"/>
                <a:sym typeface="Symbol" charset="2"/>
              </a:rPr>
              <a:t>1=85</a:t>
            </a:r>
            <a:r>
              <a:rPr kumimoji="1" lang="en-US" altLang="zh-CN" baseline="30000">
                <a:latin typeface="Times New Roman" charset="0"/>
                <a:sym typeface="Symbol" charset="2"/>
              </a:rPr>
              <a:t>0</a:t>
            </a:r>
            <a:r>
              <a:rPr kumimoji="1" lang="zh-CN" altLang="en-US">
                <a:latin typeface="Times New Roman" charset="0"/>
                <a:sym typeface="Symbol" charset="2"/>
              </a:rPr>
              <a:t>，</a:t>
            </a:r>
            <a:r>
              <a:rPr kumimoji="1" lang="en-US" altLang="zh-CN">
                <a:latin typeface="Times New Roman" charset="0"/>
                <a:sym typeface="Symbol" charset="2"/>
              </a:rPr>
              <a:t>5=85</a:t>
            </a:r>
            <a:r>
              <a:rPr kumimoji="1" lang="en-US" altLang="zh-CN" baseline="30000">
                <a:latin typeface="Times New Roman" charset="0"/>
                <a:sym typeface="Symbol" charset="2"/>
              </a:rPr>
              <a:t>0</a:t>
            </a:r>
            <a:r>
              <a:rPr kumimoji="1" lang="zh-CN" altLang="en-US">
                <a:latin typeface="Times New Roman" charset="0"/>
                <a:sym typeface="Symbol" charset="2"/>
              </a:rPr>
              <a:t>，就可以判断</a:t>
            </a:r>
            <a:r>
              <a:rPr kumimoji="1" lang="en-US" altLang="zh-CN">
                <a:latin typeface="Times New Roman" charset="0"/>
                <a:sym typeface="Symbol" charset="2"/>
              </a:rPr>
              <a:t>___</a:t>
            </a:r>
            <a:r>
              <a:rPr lang="en-US" altLang="zh-CN">
                <a:latin typeface="Times New Roman" charset="0"/>
                <a:ea typeface="楷体_GB2312" charset="0"/>
              </a:rPr>
              <a:t> ∥___</a:t>
            </a:r>
            <a:r>
              <a:rPr lang="zh-CN" altLang="en-US">
                <a:latin typeface="Times New Roman" charset="0"/>
                <a:ea typeface="楷体_GB2312" charset="0"/>
              </a:rPr>
              <a:t>，根据</a:t>
            </a:r>
            <a:r>
              <a:rPr lang="en-US" altLang="zh-CN">
                <a:latin typeface="Times New Roman" charset="0"/>
                <a:ea typeface="楷体_GB2312" charset="0"/>
              </a:rPr>
              <a:t>____________________________</a:t>
            </a:r>
            <a:r>
              <a:rPr lang="zh-CN" altLang="en-US">
                <a:latin typeface="Times New Roman" charset="0"/>
                <a:ea typeface="楷体_GB2312" charset="0"/>
              </a:rPr>
              <a:t>。</a:t>
            </a:r>
            <a:r>
              <a:rPr lang="en-US" altLang="zh-CN">
                <a:latin typeface="Times New Roman" charset="0"/>
              </a:rPr>
              <a:t>2</a:t>
            </a:r>
            <a:r>
              <a:rPr lang="zh-CN" altLang="en-US">
                <a:latin typeface="Times New Roman" charset="0"/>
              </a:rPr>
              <a:t>、如图，量得</a:t>
            </a:r>
            <a:r>
              <a:rPr kumimoji="1" lang="zh-CN" altLang="en-US">
                <a:latin typeface="Times New Roman" charset="0"/>
                <a:sym typeface="Symbol" charset="2"/>
              </a:rPr>
              <a:t></a:t>
            </a:r>
            <a:r>
              <a:rPr kumimoji="1" lang="en-US" altLang="zh-CN">
                <a:latin typeface="Times New Roman" charset="0"/>
                <a:sym typeface="Symbol" charset="2"/>
              </a:rPr>
              <a:t>3=85</a:t>
            </a:r>
            <a:r>
              <a:rPr kumimoji="1" lang="en-US" altLang="zh-CN" baseline="30000">
                <a:latin typeface="Times New Roman" charset="0"/>
                <a:sym typeface="Symbol" charset="2"/>
              </a:rPr>
              <a:t>0</a:t>
            </a:r>
            <a:r>
              <a:rPr kumimoji="1" lang="zh-CN" altLang="en-US">
                <a:latin typeface="Times New Roman" charset="0"/>
                <a:sym typeface="Symbol" charset="2"/>
              </a:rPr>
              <a:t>，</a:t>
            </a:r>
            <a:r>
              <a:rPr kumimoji="1" lang="en-US" altLang="zh-CN">
                <a:latin typeface="Times New Roman" charset="0"/>
                <a:sym typeface="Symbol" charset="2"/>
              </a:rPr>
              <a:t>4=85</a:t>
            </a:r>
            <a:r>
              <a:rPr kumimoji="1" lang="en-US" altLang="zh-CN" baseline="30000">
                <a:latin typeface="Times New Roman" charset="0"/>
                <a:sym typeface="Symbol" charset="2"/>
              </a:rPr>
              <a:t>0</a:t>
            </a:r>
            <a:r>
              <a:rPr kumimoji="1" lang="zh-CN" altLang="en-US">
                <a:latin typeface="Times New Roman" charset="0"/>
                <a:sym typeface="Symbol" charset="2"/>
              </a:rPr>
              <a:t> ，就可以判断</a:t>
            </a:r>
            <a:r>
              <a:rPr kumimoji="1" lang="en-US" altLang="zh-CN">
                <a:latin typeface="Times New Roman" charset="0"/>
                <a:sym typeface="Symbol" charset="2"/>
              </a:rPr>
              <a:t>___</a:t>
            </a:r>
            <a:r>
              <a:rPr lang="en-US" altLang="zh-CN">
                <a:latin typeface="Times New Roman" charset="0"/>
                <a:ea typeface="楷体_GB2312" charset="0"/>
              </a:rPr>
              <a:t> ∥___</a:t>
            </a:r>
            <a:r>
              <a:rPr lang="zh-CN" altLang="en-US">
                <a:latin typeface="Times New Roman" charset="0"/>
                <a:ea typeface="楷体_GB2312" charset="0"/>
              </a:rPr>
              <a:t>，根据</a:t>
            </a:r>
            <a:r>
              <a:rPr lang="en-US" altLang="zh-CN">
                <a:latin typeface="Times New Roman" charset="0"/>
                <a:ea typeface="楷体_GB2312" charset="0"/>
              </a:rPr>
              <a:t>____________________________</a:t>
            </a:r>
            <a:r>
              <a:rPr lang="zh-CN" altLang="en-US">
                <a:latin typeface="Times New Roman" charset="0"/>
                <a:ea typeface="楷体_GB2312" charset="0"/>
              </a:rPr>
              <a:t>。</a:t>
            </a:r>
            <a:endParaRPr kumimoji="1" lang="en-US" altLang="zh-CN">
              <a:latin typeface="Times New Roman" charset="0"/>
              <a:sym typeface="Symbol" charset="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3</a:t>
            </a:r>
            <a:r>
              <a:rPr lang="zh-CN" altLang="en-US">
                <a:latin typeface="Times New Roman" charset="0"/>
              </a:rPr>
              <a:t>、如图，量得</a:t>
            </a:r>
            <a:r>
              <a:rPr kumimoji="1" lang="zh-CN" altLang="en-US">
                <a:latin typeface="Times New Roman" charset="0"/>
                <a:sym typeface="Symbol" charset="2"/>
              </a:rPr>
              <a:t></a:t>
            </a:r>
            <a:r>
              <a:rPr kumimoji="1" lang="en-US" altLang="zh-CN">
                <a:latin typeface="Times New Roman" charset="0"/>
                <a:sym typeface="Symbol" charset="2"/>
              </a:rPr>
              <a:t>4=</a:t>
            </a:r>
            <a:r>
              <a:rPr kumimoji="1" lang="zh-CN" altLang="en-US">
                <a:latin typeface="Times New Roman" charset="0"/>
                <a:sym typeface="Symbol" charset="2"/>
              </a:rPr>
              <a:t> </a:t>
            </a:r>
            <a:r>
              <a:rPr kumimoji="1" lang="en-US" altLang="zh-CN">
                <a:latin typeface="Times New Roman" charset="0"/>
                <a:sym typeface="Symbol" charset="2"/>
              </a:rPr>
              <a:t>85</a:t>
            </a:r>
            <a:r>
              <a:rPr kumimoji="1" lang="en-US" altLang="zh-CN" baseline="30000">
                <a:latin typeface="Times New Roman" charset="0"/>
                <a:sym typeface="Symbol" charset="2"/>
              </a:rPr>
              <a:t>0</a:t>
            </a:r>
            <a:r>
              <a:rPr kumimoji="1" lang="zh-CN" altLang="en-US">
                <a:latin typeface="Times New Roman" charset="0"/>
                <a:sym typeface="Symbol" charset="2"/>
              </a:rPr>
              <a:t>， </a:t>
            </a:r>
            <a:r>
              <a:rPr kumimoji="1" lang="en-US" altLang="zh-CN">
                <a:latin typeface="Times New Roman" charset="0"/>
                <a:sym typeface="Symbol" charset="2"/>
              </a:rPr>
              <a:t>5=95</a:t>
            </a:r>
            <a:r>
              <a:rPr kumimoji="1" lang="en-US" altLang="zh-CN" baseline="30000">
                <a:latin typeface="Times New Roman" charset="0"/>
                <a:sym typeface="Symbol" charset="2"/>
              </a:rPr>
              <a:t>0</a:t>
            </a:r>
            <a:r>
              <a:rPr kumimoji="1" lang="zh-CN" altLang="en-US">
                <a:latin typeface="Times New Roman" charset="0"/>
                <a:sym typeface="Symbol" charset="2"/>
              </a:rPr>
              <a:t>，就可以判断</a:t>
            </a:r>
            <a:r>
              <a:rPr kumimoji="1" lang="en-US" altLang="zh-CN">
                <a:latin typeface="Times New Roman" charset="0"/>
                <a:sym typeface="Symbol" charset="2"/>
              </a:rPr>
              <a:t>___</a:t>
            </a:r>
            <a:r>
              <a:rPr lang="en-US" altLang="zh-CN">
                <a:latin typeface="Times New Roman" charset="0"/>
                <a:ea typeface="楷体_GB2312" charset="0"/>
              </a:rPr>
              <a:t> ∥___</a:t>
            </a:r>
            <a:r>
              <a:rPr lang="zh-CN" altLang="en-US">
                <a:latin typeface="Times New Roman" charset="0"/>
                <a:ea typeface="楷体_GB2312" charset="0"/>
              </a:rPr>
              <a:t>，根据</a:t>
            </a:r>
            <a:r>
              <a:rPr lang="en-US" altLang="zh-CN">
                <a:latin typeface="Times New Roman" charset="0"/>
                <a:ea typeface="楷体_GB2312" charset="0"/>
              </a:rPr>
              <a:t>____________________________</a:t>
            </a:r>
            <a:r>
              <a:rPr lang="zh-CN" altLang="en-US">
                <a:latin typeface="Times New Roman" charset="0"/>
                <a:ea typeface="楷体_GB2312" charset="0"/>
              </a:rPr>
              <a:t>。</a:t>
            </a:r>
            <a:r>
              <a:rPr lang="en-US" altLang="zh-CN">
                <a:latin typeface="Times New Roman" charset="0"/>
                <a:ea typeface="楷体_GB2312" charset="0"/>
              </a:rPr>
              <a:t>4</a:t>
            </a:r>
            <a:r>
              <a:rPr lang="zh-CN" altLang="en-US">
                <a:latin typeface="Times New Roman" charset="0"/>
                <a:ea typeface="楷体_GB2312" charset="0"/>
              </a:rPr>
              <a:t>、在同一平面内，垂直于同一条直线的两条直线</a:t>
            </a:r>
            <a:r>
              <a:rPr lang="en-US" altLang="zh-CN">
                <a:latin typeface="Times New Roman" charset="0"/>
                <a:ea typeface="楷体_GB2312" charset="0"/>
              </a:rPr>
              <a:t>______</a:t>
            </a:r>
            <a:r>
              <a:rPr lang="zh-CN" altLang="en-US">
                <a:latin typeface="Times New Roman" charset="0"/>
                <a:ea typeface="楷体_GB2312" charset="0"/>
              </a:rPr>
              <a:t>。</a:t>
            </a:r>
            <a:endParaRPr kumimoji="1" lang="en-US" altLang="zh-CN">
              <a:latin typeface="Times New Roman" charset="0"/>
              <a:sym typeface="Symbol" charset="2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273551" y="2800350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7030A0"/>
                </a:solidFill>
                <a:latin typeface="Times New Roman" charset="0"/>
              </a:rPr>
              <a:t>a</a:t>
            </a:r>
            <a:endParaRPr lang="zh-CN" altLang="en-US" i="1">
              <a:solidFill>
                <a:srgbClr val="7030A0"/>
              </a:solidFill>
              <a:latin typeface="Times New Roman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5332414" y="1343025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7030A0"/>
                </a:solidFill>
                <a:latin typeface="Times New Roman" charset="0"/>
              </a:rPr>
              <a:t>b</a:t>
            </a:r>
            <a:endParaRPr lang="zh-CN" altLang="en-US" i="1">
              <a:solidFill>
                <a:srgbClr val="7030A0"/>
              </a:solidFill>
              <a:latin typeface="Times New Roman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5332414" y="2816225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7030A0"/>
                </a:solidFill>
                <a:latin typeface="Times New Roman" charset="0"/>
              </a:rPr>
              <a:t>b</a:t>
            </a:r>
            <a:endParaRPr lang="zh-CN" altLang="en-US" i="1">
              <a:solidFill>
                <a:srgbClr val="7030A0"/>
              </a:solidFill>
              <a:latin typeface="Times New Roman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5353050" y="4270375"/>
            <a:ext cx="3889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7030A0"/>
                </a:solidFill>
                <a:latin typeface="Times New Roman" charset="0"/>
              </a:rPr>
              <a:t>d</a:t>
            </a:r>
            <a:endParaRPr lang="zh-CN" altLang="en-US" i="1">
              <a:solidFill>
                <a:srgbClr val="7030A0"/>
              </a:solidFill>
              <a:latin typeface="Times New Roman" charset="0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4273551" y="4271963"/>
            <a:ext cx="3667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7030A0"/>
                </a:solidFill>
                <a:latin typeface="Times New Roman" charset="0"/>
              </a:rPr>
              <a:t>c</a:t>
            </a:r>
            <a:endParaRPr lang="zh-CN" altLang="en-US" i="1">
              <a:solidFill>
                <a:srgbClr val="7030A0"/>
              </a:solidFill>
              <a:latin typeface="Times New Roman" charset="0"/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273551" y="1343025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7030A0"/>
                </a:solidFill>
                <a:latin typeface="Times New Roman" charset="0"/>
              </a:rPr>
              <a:t>a</a:t>
            </a:r>
            <a:endParaRPr lang="zh-CN" altLang="en-US" i="1">
              <a:solidFill>
                <a:srgbClr val="7030A0"/>
              </a:solidFill>
              <a:latin typeface="Times New Roman" charset="0"/>
            </a:endParaRPr>
          </a:p>
        </p:txBody>
      </p:sp>
      <p:sp>
        <p:nvSpPr>
          <p:cNvPr id="30" name="Rectangle 44"/>
          <p:cNvSpPr>
            <a:spLocks noChangeArrowheads="1"/>
          </p:cNvSpPr>
          <p:nvPr/>
        </p:nvSpPr>
        <p:spPr bwMode="auto">
          <a:xfrm>
            <a:off x="2035176" y="1793875"/>
            <a:ext cx="53244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7030A0"/>
                </a:solidFill>
                <a:latin typeface="楷体_GB2312" charset="0"/>
                <a:ea typeface="楷体_GB2312" charset="0"/>
              </a:rPr>
              <a:t>同位角相等</a:t>
            </a:r>
            <a:r>
              <a:rPr lang="en-US" altLang="zh-CN">
                <a:solidFill>
                  <a:srgbClr val="7030A0"/>
                </a:solidFill>
                <a:latin typeface="楷体_GB2312" charset="0"/>
                <a:ea typeface="楷体_GB2312" charset="0"/>
              </a:rPr>
              <a:t>,</a:t>
            </a:r>
            <a:r>
              <a:rPr lang="zh-CN" altLang="en-US">
                <a:solidFill>
                  <a:srgbClr val="7030A0"/>
                </a:solidFill>
                <a:latin typeface="楷体_GB2312" charset="0"/>
                <a:ea typeface="楷体_GB2312" charset="0"/>
              </a:rPr>
              <a:t>两直线平行</a:t>
            </a:r>
          </a:p>
        </p:txBody>
      </p:sp>
      <p:sp>
        <p:nvSpPr>
          <p:cNvPr id="31" name="Rectangle 44"/>
          <p:cNvSpPr>
            <a:spLocks noChangeArrowheads="1"/>
          </p:cNvSpPr>
          <p:nvPr/>
        </p:nvSpPr>
        <p:spPr bwMode="auto">
          <a:xfrm>
            <a:off x="2014539" y="3238500"/>
            <a:ext cx="53244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7030A0"/>
                </a:solidFill>
                <a:latin typeface="楷体_GB2312" charset="0"/>
                <a:ea typeface="楷体_GB2312" charset="0"/>
              </a:rPr>
              <a:t>内错角相等</a:t>
            </a:r>
            <a:r>
              <a:rPr lang="en-US" altLang="zh-CN">
                <a:solidFill>
                  <a:srgbClr val="7030A0"/>
                </a:solidFill>
                <a:latin typeface="楷体_GB2312" charset="0"/>
                <a:ea typeface="楷体_GB2312" charset="0"/>
              </a:rPr>
              <a:t>,</a:t>
            </a:r>
            <a:r>
              <a:rPr lang="zh-CN" altLang="en-US">
                <a:solidFill>
                  <a:srgbClr val="7030A0"/>
                </a:solidFill>
                <a:latin typeface="楷体_GB2312" charset="0"/>
                <a:ea typeface="楷体_GB2312" charset="0"/>
              </a:rPr>
              <a:t>两直线平行</a:t>
            </a:r>
          </a:p>
        </p:txBody>
      </p:sp>
      <p:sp>
        <p:nvSpPr>
          <p:cNvPr id="32" name="Rectangle 44"/>
          <p:cNvSpPr>
            <a:spLocks noChangeArrowheads="1"/>
          </p:cNvSpPr>
          <p:nvPr/>
        </p:nvSpPr>
        <p:spPr bwMode="auto">
          <a:xfrm>
            <a:off x="2006601" y="4695825"/>
            <a:ext cx="5324475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7030A0"/>
                </a:solidFill>
                <a:latin typeface="楷体_GB2312" charset="0"/>
                <a:ea typeface="楷体_GB2312" charset="0"/>
              </a:rPr>
              <a:t>同旁内角互补</a:t>
            </a:r>
            <a:r>
              <a:rPr lang="en-US" altLang="zh-CN">
                <a:solidFill>
                  <a:srgbClr val="7030A0"/>
                </a:solidFill>
                <a:latin typeface="楷体_GB2312" charset="0"/>
                <a:ea typeface="楷体_GB2312" charset="0"/>
              </a:rPr>
              <a:t>,</a:t>
            </a:r>
            <a:r>
              <a:rPr lang="zh-CN" altLang="en-US">
                <a:solidFill>
                  <a:srgbClr val="7030A0"/>
                </a:solidFill>
                <a:latin typeface="楷体_GB2312" charset="0"/>
                <a:ea typeface="楷体_GB2312" charset="0"/>
              </a:rPr>
              <a:t>两直线平行</a:t>
            </a:r>
          </a:p>
        </p:txBody>
      </p:sp>
      <p:sp>
        <p:nvSpPr>
          <p:cNvPr id="33" name="Rectangle 44"/>
          <p:cNvSpPr>
            <a:spLocks noChangeArrowheads="1"/>
          </p:cNvSpPr>
          <p:nvPr/>
        </p:nvSpPr>
        <p:spPr bwMode="auto">
          <a:xfrm>
            <a:off x="5497514" y="5676900"/>
            <a:ext cx="10048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7030A0"/>
                </a:solidFill>
                <a:latin typeface="楷体_GB2312" charset="0"/>
                <a:ea typeface="楷体_GB2312" charset="0"/>
              </a:rPr>
              <a:t>平行</a:t>
            </a:r>
          </a:p>
        </p:txBody>
      </p:sp>
    </p:spTree>
    <p:extLst>
      <p:ext uri="{BB962C8B-B14F-4D97-AF65-F5344CB8AC3E}">
        <p14:creationId xmlns:p14="http://schemas.microsoft.com/office/powerpoint/2010/main" val="56602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2713039" y="555626"/>
            <a:ext cx="6981825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>
                <a:latin typeface="Times New Roman" charset="0"/>
              </a:rPr>
              <a:t>        </a:t>
            </a:r>
            <a:r>
              <a:rPr kumimoji="1" lang="zh-CN" altLang="en-US">
                <a:latin typeface="Times New Roman" charset="0"/>
                <a:ea typeface="楷体_GB2312" charset="0"/>
              </a:rPr>
              <a:t>在同一平面内，有两条直线</a:t>
            </a:r>
            <a:r>
              <a:rPr kumimoji="1" lang="en-US" altLang="zh-CN">
                <a:latin typeface="Times New Roman" charset="0"/>
                <a:ea typeface="楷体_GB2312" charset="0"/>
              </a:rPr>
              <a:t>m</a:t>
            </a:r>
            <a:r>
              <a:rPr kumimoji="1" lang="zh-CN" altLang="en-US">
                <a:latin typeface="Times New Roman" charset="0"/>
                <a:ea typeface="楷体_GB2312" charset="0"/>
              </a:rPr>
              <a:t>、</a:t>
            </a:r>
            <a:r>
              <a:rPr kumimoji="1" lang="en-US" altLang="zh-CN">
                <a:latin typeface="Times New Roman" charset="0"/>
                <a:ea typeface="楷体_GB2312" charset="0"/>
              </a:rPr>
              <a:t>n</a:t>
            </a:r>
            <a:r>
              <a:rPr kumimoji="1" lang="zh-CN" altLang="en-US">
                <a:latin typeface="Times New Roman" charset="0"/>
                <a:ea typeface="楷体_GB2312" charset="0"/>
              </a:rPr>
              <a:t>，如何判断它们是否平行？</a:t>
            </a:r>
          </a:p>
        </p:txBody>
      </p:sp>
      <p:sp>
        <p:nvSpPr>
          <p:cNvPr id="64519" name="Line 7"/>
          <p:cNvSpPr>
            <a:spLocks noChangeShapeType="1"/>
          </p:cNvSpPr>
          <p:nvPr/>
        </p:nvSpPr>
        <p:spPr bwMode="auto">
          <a:xfrm>
            <a:off x="2592388" y="2781300"/>
            <a:ext cx="2286000" cy="2514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20" name="Line 8"/>
          <p:cNvSpPr>
            <a:spLocks noChangeShapeType="1"/>
          </p:cNvSpPr>
          <p:nvPr/>
        </p:nvSpPr>
        <p:spPr bwMode="auto">
          <a:xfrm flipH="1">
            <a:off x="2135188" y="4000500"/>
            <a:ext cx="3352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21" name="Line 9"/>
          <p:cNvSpPr>
            <a:spLocks noChangeShapeType="1"/>
          </p:cNvSpPr>
          <p:nvPr/>
        </p:nvSpPr>
        <p:spPr bwMode="auto">
          <a:xfrm flipH="1">
            <a:off x="6554788" y="3467100"/>
            <a:ext cx="3505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22" name="Line 10"/>
          <p:cNvSpPr>
            <a:spLocks noChangeShapeType="1"/>
          </p:cNvSpPr>
          <p:nvPr/>
        </p:nvSpPr>
        <p:spPr bwMode="auto">
          <a:xfrm flipH="1">
            <a:off x="6554788" y="4991100"/>
            <a:ext cx="3505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24" name="Text Box 12"/>
          <p:cNvSpPr txBox="1">
            <a:spLocks noChangeArrowheads="1"/>
          </p:cNvSpPr>
          <p:nvPr/>
        </p:nvSpPr>
        <p:spPr bwMode="auto">
          <a:xfrm>
            <a:off x="2351088" y="2205039"/>
            <a:ext cx="48122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i="1">
                <a:solidFill>
                  <a:srgbClr val="FF0066"/>
                </a:solidFill>
                <a:latin typeface="Times New Roman" charset="0"/>
              </a:rPr>
              <a:t>m</a:t>
            </a:r>
          </a:p>
        </p:txBody>
      </p:sp>
      <p:sp>
        <p:nvSpPr>
          <p:cNvPr id="64525" name="Text Box 13"/>
          <p:cNvSpPr txBox="1">
            <a:spLocks noChangeArrowheads="1"/>
          </p:cNvSpPr>
          <p:nvPr/>
        </p:nvSpPr>
        <p:spPr bwMode="auto">
          <a:xfrm>
            <a:off x="5456238" y="3640139"/>
            <a:ext cx="3898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i="1">
                <a:solidFill>
                  <a:srgbClr val="FF0066"/>
                </a:solidFill>
                <a:latin typeface="Times New Roman" charset="0"/>
              </a:rPr>
              <a:t>n</a:t>
            </a:r>
          </a:p>
        </p:txBody>
      </p:sp>
      <p:sp>
        <p:nvSpPr>
          <p:cNvPr id="64526" name="Text Box 14"/>
          <p:cNvSpPr txBox="1">
            <a:spLocks noChangeArrowheads="1"/>
          </p:cNvSpPr>
          <p:nvPr/>
        </p:nvSpPr>
        <p:spPr bwMode="auto">
          <a:xfrm>
            <a:off x="6116638" y="3078164"/>
            <a:ext cx="48122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i="1">
                <a:solidFill>
                  <a:srgbClr val="FF0066"/>
                </a:solidFill>
                <a:latin typeface="Times New Roman" charset="0"/>
              </a:rPr>
              <a:t>m</a:t>
            </a:r>
          </a:p>
        </p:txBody>
      </p:sp>
      <p:sp>
        <p:nvSpPr>
          <p:cNvPr id="64527" name="Text Box 15"/>
          <p:cNvSpPr txBox="1">
            <a:spLocks noChangeArrowheads="1"/>
          </p:cNvSpPr>
          <p:nvPr/>
        </p:nvSpPr>
        <p:spPr bwMode="auto">
          <a:xfrm>
            <a:off x="6127750" y="4678364"/>
            <a:ext cx="3898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i="1">
                <a:solidFill>
                  <a:srgbClr val="FF0066"/>
                </a:solidFill>
                <a:latin typeface="Times New Roman" charset="0"/>
              </a:rPr>
              <a:t>n</a:t>
            </a:r>
          </a:p>
        </p:txBody>
      </p:sp>
      <p:pic>
        <p:nvPicPr>
          <p:cNvPr id="64529" name="Picture 17" descr="？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213" y="5314950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8414538"/>
      </p:ext>
    </p:extLst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4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64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4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4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4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45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4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4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/>
      <p:bldP spid="64519" grpId="0" animBg="1"/>
      <p:bldP spid="64520" grpId="0" animBg="1"/>
      <p:bldP spid="64521" grpId="0" animBg="1"/>
      <p:bldP spid="64522" grpId="0" animBg="1"/>
      <p:bldP spid="64524" grpId="0"/>
      <p:bldP spid="64525" grpId="0"/>
      <p:bldP spid="64526" grpId="0"/>
      <p:bldP spid="6452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306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38712">
            <a:off x="4224339" y="1854200"/>
            <a:ext cx="2714625" cy="475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Line 3"/>
          <p:cNvSpPr>
            <a:spLocks noChangeShapeType="1"/>
          </p:cNvSpPr>
          <p:nvPr/>
        </p:nvSpPr>
        <p:spPr bwMode="auto">
          <a:xfrm>
            <a:off x="4038600" y="4010025"/>
            <a:ext cx="59753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64" name="Picture 4" descr="等腰三角板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000">
            <a:off x="5267326" y="3943350"/>
            <a:ext cx="5400675" cy="272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 descr="直线平行的条件p540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176" y="47626"/>
            <a:ext cx="2589213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3648075" y="2503488"/>
            <a:ext cx="5473700" cy="0"/>
          </a:xfrm>
          <a:prstGeom prst="line">
            <a:avLst/>
          </a:prstGeom>
          <a:noFill/>
          <a:ln w="38100">
            <a:solidFill>
              <a:srgbClr val="3333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1774826" y="2574926"/>
            <a:ext cx="17129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000">
                <a:solidFill>
                  <a:srgbClr val="3333CC"/>
                </a:solidFill>
                <a:ea typeface="楷体_GB2312" charset="0"/>
              </a:rPr>
              <a:t>一、放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1774826" y="3438526"/>
            <a:ext cx="17129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000">
                <a:solidFill>
                  <a:srgbClr val="3333CC"/>
                </a:solidFill>
                <a:ea typeface="楷体_GB2312" charset="0"/>
              </a:rPr>
              <a:t>二、靠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1774826" y="4375151"/>
            <a:ext cx="17129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000">
                <a:solidFill>
                  <a:srgbClr val="3333CC"/>
                </a:solidFill>
                <a:ea typeface="楷体_GB2312" charset="0"/>
              </a:rPr>
              <a:t>三、推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1774826" y="5238751"/>
            <a:ext cx="17129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000">
                <a:solidFill>
                  <a:srgbClr val="3333CC"/>
                </a:solidFill>
                <a:ea typeface="楷体_GB2312" charset="0"/>
              </a:rPr>
              <a:t>四、画</a:t>
            </a:r>
          </a:p>
        </p:txBody>
      </p:sp>
      <p:sp>
        <p:nvSpPr>
          <p:cNvPr id="7179" name="Text Box 12"/>
          <p:cNvSpPr txBox="1">
            <a:spLocks noChangeArrowheads="1"/>
          </p:cNvSpPr>
          <p:nvPr/>
        </p:nvSpPr>
        <p:spPr bwMode="auto">
          <a:xfrm>
            <a:off x="4937125" y="-569913"/>
            <a:ext cx="184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180" name="Text Box 13"/>
          <p:cNvSpPr txBox="1">
            <a:spLocks noChangeArrowheads="1"/>
          </p:cNvSpPr>
          <p:nvPr/>
        </p:nvSpPr>
        <p:spPr bwMode="auto">
          <a:xfrm>
            <a:off x="3260725" y="649289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3254376" y="411164"/>
            <a:ext cx="3382963" cy="585787"/>
          </a:xfrm>
          <a:prstGeom prst="rect">
            <a:avLst/>
          </a:prstGeom>
          <a:solidFill>
            <a:srgbClr val="FFFF00"/>
          </a:solidFill>
          <a:ln w="63500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FF0000"/>
                </a:solidFill>
              </a:rPr>
              <a:t>“推平行线法”</a:t>
            </a:r>
            <a:r>
              <a:rPr lang="zh-CN" altLang="en-US">
                <a:solidFill>
                  <a:schemeClr val="bg1"/>
                </a:solidFill>
              </a:rPr>
              <a:t>   </a:t>
            </a:r>
          </a:p>
        </p:txBody>
      </p:sp>
      <p:sp>
        <p:nvSpPr>
          <p:cNvPr id="7182" name="Rectangle 9"/>
          <p:cNvSpPr>
            <a:spLocks noChangeArrowheads="1"/>
          </p:cNvSpPr>
          <p:nvPr/>
        </p:nvSpPr>
        <p:spPr bwMode="auto">
          <a:xfrm>
            <a:off x="6278563" y="1500189"/>
            <a:ext cx="696912" cy="193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12000">
                <a:solidFill>
                  <a:srgbClr val="FF0000"/>
                </a:solidFill>
                <a:latin typeface="Times New Roman" charset="0"/>
              </a:rPr>
              <a:t>·</a:t>
            </a:r>
          </a:p>
        </p:txBody>
      </p:sp>
      <p:sp>
        <p:nvSpPr>
          <p:cNvPr id="7183" name="Text Box 11"/>
          <p:cNvSpPr txBox="1">
            <a:spLocks noChangeArrowheads="1"/>
          </p:cNvSpPr>
          <p:nvPr/>
        </p:nvSpPr>
        <p:spPr bwMode="auto">
          <a:xfrm>
            <a:off x="6049964" y="2432050"/>
            <a:ext cx="434975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latin typeface="Times New Roman" charset="0"/>
              </a:rPr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139279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0.00971 L -0.16545 -0.2201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7700" y="-10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5549E-6 L 0.6125 0.01063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25" y="53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animBg="1"/>
      <p:bldP spid="15367" grpId="0" autoUpdateAnimBg="0"/>
      <p:bldP spid="15368" grpId="0" autoUpdateAnimBg="0"/>
      <p:bldP spid="15369" grpId="0" autoUpdateAnimBg="0"/>
      <p:bldP spid="15370" grpId="0" autoUpdateAnimBg="0"/>
      <p:bldP spid="15374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Line 4"/>
          <p:cNvSpPr>
            <a:spLocks noChangeShapeType="1"/>
          </p:cNvSpPr>
          <p:nvPr/>
        </p:nvSpPr>
        <p:spPr bwMode="auto">
          <a:xfrm>
            <a:off x="5351463" y="312738"/>
            <a:ext cx="1782762" cy="3243262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8195" name="Line 5"/>
          <p:cNvSpPr>
            <a:spLocks noChangeShapeType="1"/>
          </p:cNvSpPr>
          <p:nvPr/>
        </p:nvSpPr>
        <p:spPr bwMode="auto">
          <a:xfrm>
            <a:off x="4784725" y="2217738"/>
            <a:ext cx="460533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8196" name="Text Box 6"/>
          <p:cNvSpPr txBox="1">
            <a:spLocks noChangeArrowheads="1"/>
          </p:cNvSpPr>
          <p:nvPr/>
        </p:nvSpPr>
        <p:spPr bwMode="auto">
          <a:xfrm>
            <a:off x="9542463" y="1989138"/>
            <a:ext cx="6096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latin typeface="Times New Roman" charset="0"/>
              </a:rPr>
              <a:t>l</a:t>
            </a:r>
            <a:r>
              <a:rPr lang="en-US" altLang="zh-CN" baseline="-25000">
                <a:latin typeface="Times New Roman" charset="0"/>
              </a:rPr>
              <a:t>1</a:t>
            </a: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4884738" y="173038"/>
            <a:ext cx="6858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A</a:t>
            </a:r>
          </a:p>
        </p:txBody>
      </p:sp>
      <p:sp>
        <p:nvSpPr>
          <p:cNvPr id="21512" name="Arc 8"/>
          <p:cNvSpPr>
            <a:spLocks/>
          </p:cNvSpPr>
          <p:nvPr/>
        </p:nvSpPr>
        <p:spPr bwMode="auto">
          <a:xfrm>
            <a:off x="6613525" y="2217739"/>
            <a:ext cx="228600" cy="454025"/>
          </a:xfrm>
          <a:custGeom>
            <a:avLst/>
            <a:gdLst>
              <a:gd name="T0" fmla="*/ 346714 w 26130"/>
              <a:gd name="T1" fmla="*/ 0 h 43200"/>
              <a:gd name="T2" fmla="*/ 0 w 26130"/>
              <a:gd name="T3" fmla="*/ 4718707 h 43200"/>
              <a:gd name="T4" fmla="*/ 346714 w 26130"/>
              <a:gd name="T5" fmla="*/ 2385870 h 43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6130" h="43200" fill="none" extrusionOk="0">
                <a:moveTo>
                  <a:pt x="4529" y="0"/>
                </a:moveTo>
                <a:cubicBezTo>
                  <a:pt x="16459" y="0"/>
                  <a:pt x="26130" y="9670"/>
                  <a:pt x="26130" y="21600"/>
                </a:cubicBezTo>
                <a:cubicBezTo>
                  <a:pt x="26130" y="33529"/>
                  <a:pt x="16459" y="43200"/>
                  <a:pt x="4530" y="43200"/>
                </a:cubicBezTo>
                <a:cubicBezTo>
                  <a:pt x="3007" y="43200"/>
                  <a:pt x="1488" y="43038"/>
                  <a:pt x="0" y="42719"/>
                </a:cubicBezTo>
              </a:path>
              <a:path w="26130" h="43200" stroke="0" extrusionOk="0">
                <a:moveTo>
                  <a:pt x="4529" y="0"/>
                </a:moveTo>
                <a:cubicBezTo>
                  <a:pt x="16459" y="0"/>
                  <a:pt x="26130" y="9670"/>
                  <a:pt x="26130" y="21600"/>
                </a:cubicBezTo>
                <a:cubicBezTo>
                  <a:pt x="26130" y="33529"/>
                  <a:pt x="16459" y="43200"/>
                  <a:pt x="4530" y="43200"/>
                </a:cubicBezTo>
                <a:cubicBezTo>
                  <a:pt x="3007" y="43200"/>
                  <a:pt x="1488" y="43038"/>
                  <a:pt x="0" y="42719"/>
                </a:cubicBezTo>
                <a:lnTo>
                  <a:pt x="4530" y="21600"/>
                </a:lnTo>
                <a:lnTo>
                  <a:pt x="4529" y="0"/>
                </a:lnTo>
                <a:close/>
              </a:path>
            </a:pathLst>
          </a:custGeom>
          <a:noFill/>
          <a:ln w="381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3" name="Arc 9"/>
          <p:cNvSpPr>
            <a:spLocks/>
          </p:cNvSpPr>
          <p:nvPr/>
        </p:nvSpPr>
        <p:spPr bwMode="auto">
          <a:xfrm>
            <a:off x="5808663" y="769939"/>
            <a:ext cx="228600" cy="454025"/>
          </a:xfrm>
          <a:custGeom>
            <a:avLst/>
            <a:gdLst>
              <a:gd name="T0" fmla="*/ 346714 w 26130"/>
              <a:gd name="T1" fmla="*/ 0 h 43200"/>
              <a:gd name="T2" fmla="*/ 0 w 26130"/>
              <a:gd name="T3" fmla="*/ 4718707 h 43200"/>
              <a:gd name="T4" fmla="*/ 346714 w 26130"/>
              <a:gd name="T5" fmla="*/ 2385870 h 43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6130" h="43200" fill="none" extrusionOk="0">
                <a:moveTo>
                  <a:pt x="4529" y="0"/>
                </a:moveTo>
                <a:cubicBezTo>
                  <a:pt x="16459" y="0"/>
                  <a:pt x="26130" y="9670"/>
                  <a:pt x="26130" y="21600"/>
                </a:cubicBezTo>
                <a:cubicBezTo>
                  <a:pt x="26130" y="33529"/>
                  <a:pt x="16459" y="43200"/>
                  <a:pt x="4530" y="43200"/>
                </a:cubicBezTo>
                <a:cubicBezTo>
                  <a:pt x="3007" y="43200"/>
                  <a:pt x="1488" y="43038"/>
                  <a:pt x="0" y="42719"/>
                </a:cubicBezTo>
              </a:path>
              <a:path w="26130" h="43200" stroke="0" extrusionOk="0">
                <a:moveTo>
                  <a:pt x="4529" y="0"/>
                </a:moveTo>
                <a:cubicBezTo>
                  <a:pt x="16459" y="0"/>
                  <a:pt x="26130" y="9670"/>
                  <a:pt x="26130" y="21600"/>
                </a:cubicBezTo>
                <a:cubicBezTo>
                  <a:pt x="26130" y="33529"/>
                  <a:pt x="16459" y="43200"/>
                  <a:pt x="4530" y="43200"/>
                </a:cubicBezTo>
                <a:cubicBezTo>
                  <a:pt x="3007" y="43200"/>
                  <a:pt x="1488" y="43038"/>
                  <a:pt x="0" y="42719"/>
                </a:cubicBezTo>
                <a:lnTo>
                  <a:pt x="4530" y="21600"/>
                </a:lnTo>
                <a:lnTo>
                  <a:pt x="4529" y="0"/>
                </a:lnTo>
                <a:close/>
              </a:path>
            </a:pathLst>
          </a:custGeom>
          <a:noFill/>
          <a:ln w="381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6799263" y="2293938"/>
            <a:ext cx="685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charset="0"/>
              </a:rPr>
              <a:t>2</a:t>
            </a: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6037263" y="798513"/>
            <a:ext cx="609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charset="0"/>
              </a:rPr>
              <a:t>1</a:t>
            </a:r>
          </a:p>
        </p:txBody>
      </p:sp>
      <p:grpSp>
        <p:nvGrpSpPr>
          <p:cNvPr id="21516" name="Group 12"/>
          <p:cNvGrpSpPr>
            <a:grpSpLocks/>
          </p:cNvGrpSpPr>
          <p:nvPr/>
        </p:nvGrpSpPr>
        <p:grpSpPr bwMode="auto">
          <a:xfrm>
            <a:off x="6461125" y="2246313"/>
            <a:ext cx="2971800" cy="1143000"/>
            <a:chOff x="1920" y="2544"/>
            <a:chExt cx="1872" cy="720"/>
          </a:xfrm>
        </p:grpSpPr>
        <p:grpSp>
          <p:nvGrpSpPr>
            <p:cNvPr id="8321" name="Group 13"/>
            <p:cNvGrpSpPr>
              <a:grpSpLocks/>
            </p:cNvGrpSpPr>
            <p:nvPr/>
          </p:nvGrpSpPr>
          <p:grpSpPr bwMode="auto">
            <a:xfrm>
              <a:off x="1920" y="2544"/>
              <a:ext cx="1872" cy="720"/>
              <a:chOff x="1920" y="2544"/>
              <a:chExt cx="1872" cy="720"/>
            </a:xfrm>
          </p:grpSpPr>
          <p:sp>
            <p:nvSpPr>
              <p:cNvPr id="8326" name="Line 14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27" name="Line 15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28" name="Line 16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8322" name="Group 17"/>
            <p:cNvGrpSpPr>
              <a:grpSpLocks/>
            </p:cNvGrpSpPr>
            <p:nvPr/>
          </p:nvGrpSpPr>
          <p:grpSpPr bwMode="auto">
            <a:xfrm>
              <a:off x="2091" y="2640"/>
              <a:ext cx="1344" cy="480"/>
              <a:chOff x="1920" y="2544"/>
              <a:chExt cx="1872" cy="720"/>
            </a:xfrm>
          </p:grpSpPr>
          <p:sp>
            <p:nvSpPr>
              <p:cNvPr id="8323" name="Line 18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24" name="Line 19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25" name="Line 20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grpSp>
        <p:nvGrpSpPr>
          <p:cNvPr id="21525" name="Group 21"/>
          <p:cNvGrpSpPr>
            <a:grpSpLocks/>
          </p:cNvGrpSpPr>
          <p:nvPr/>
        </p:nvGrpSpPr>
        <p:grpSpPr bwMode="auto">
          <a:xfrm>
            <a:off x="6399213" y="2155825"/>
            <a:ext cx="2971800" cy="1143000"/>
            <a:chOff x="1920" y="2544"/>
            <a:chExt cx="1872" cy="720"/>
          </a:xfrm>
        </p:grpSpPr>
        <p:grpSp>
          <p:nvGrpSpPr>
            <p:cNvPr id="8313" name="Group 22"/>
            <p:cNvGrpSpPr>
              <a:grpSpLocks/>
            </p:cNvGrpSpPr>
            <p:nvPr/>
          </p:nvGrpSpPr>
          <p:grpSpPr bwMode="auto">
            <a:xfrm>
              <a:off x="1920" y="2544"/>
              <a:ext cx="1872" cy="720"/>
              <a:chOff x="1920" y="2544"/>
              <a:chExt cx="1872" cy="720"/>
            </a:xfrm>
          </p:grpSpPr>
          <p:sp>
            <p:nvSpPr>
              <p:cNvPr id="8318" name="Line 23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19" name="Line 24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20" name="Line 25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8314" name="Group 26"/>
            <p:cNvGrpSpPr>
              <a:grpSpLocks/>
            </p:cNvGrpSpPr>
            <p:nvPr/>
          </p:nvGrpSpPr>
          <p:grpSpPr bwMode="auto">
            <a:xfrm>
              <a:off x="2091" y="2640"/>
              <a:ext cx="1344" cy="480"/>
              <a:chOff x="1920" y="2544"/>
              <a:chExt cx="1872" cy="720"/>
            </a:xfrm>
          </p:grpSpPr>
          <p:sp>
            <p:nvSpPr>
              <p:cNvPr id="8315" name="Line 27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16" name="Line 28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17" name="Line 29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grpSp>
        <p:nvGrpSpPr>
          <p:cNvPr id="21534" name="Group 30"/>
          <p:cNvGrpSpPr>
            <a:grpSpLocks/>
          </p:cNvGrpSpPr>
          <p:nvPr/>
        </p:nvGrpSpPr>
        <p:grpSpPr bwMode="auto">
          <a:xfrm>
            <a:off x="6332538" y="2017713"/>
            <a:ext cx="2971800" cy="1143000"/>
            <a:chOff x="1920" y="2544"/>
            <a:chExt cx="1872" cy="720"/>
          </a:xfrm>
        </p:grpSpPr>
        <p:grpSp>
          <p:nvGrpSpPr>
            <p:cNvPr id="8305" name="Group 31"/>
            <p:cNvGrpSpPr>
              <a:grpSpLocks/>
            </p:cNvGrpSpPr>
            <p:nvPr/>
          </p:nvGrpSpPr>
          <p:grpSpPr bwMode="auto">
            <a:xfrm>
              <a:off x="1920" y="2544"/>
              <a:ext cx="1872" cy="720"/>
              <a:chOff x="1920" y="2544"/>
              <a:chExt cx="1872" cy="720"/>
            </a:xfrm>
          </p:grpSpPr>
          <p:sp>
            <p:nvSpPr>
              <p:cNvPr id="8310" name="Line 32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11" name="Line 33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12" name="Line 34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8306" name="Group 35"/>
            <p:cNvGrpSpPr>
              <a:grpSpLocks/>
            </p:cNvGrpSpPr>
            <p:nvPr/>
          </p:nvGrpSpPr>
          <p:grpSpPr bwMode="auto">
            <a:xfrm>
              <a:off x="2091" y="2640"/>
              <a:ext cx="1344" cy="480"/>
              <a:chOff x="1920" y="2544"/>
              <a:chExt cx="1872" cy="720"/>
            </a:xfrm>
          </p:grpSpPr>
          <p:sp>
            <p:nvSpPr>
              <p:cNvPr id="8307" name="Line 36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08" name="Line 37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09" name="Line 38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grpSp>
        <p:nvGrpSpPr>
          <p:cNvPr id="21543" name="Group 39"/>
          <p:cNvGrpSpPr>
            <a:grpSpLocks/>
          </p:cNvGrpSpPr>
          <p:nvPr/>
        </p:nvGrpSpPr>
        <p:grpSpPr bwMode="auto">
          <a:xfrm>
            <a:off x="6246813" y="1870075"/>
            <a:ext cx="2971800" cy="1143000"/>
            <a:chOff x="1920" y="2544"/>
            <a:chExt cx="1872" cy="720"/>
          </a:xfrm>
        </p:grpSpPr>
        <p:grpSp>
          <p:nvGrpSpPr>
            <p:cNvPr id="8297" name="Group 40"/>
            <p:cNvGrpSpPr>
              <a:grpSpLocks/>
            </p:cNvGrpSpPr>
            <p:nvPr/>
          </p:nvGrpSpPr>
          <p:grpSpPr bwMode="auto">
            <a:xfrm>
              <a:off x="1920" y="2544"/>
              <a:ext cx="1872" cy="720"/>
              <a:chOff x="1920" y="2544"/>
              <a:chExt cx="1872" cy="720"/>
            </a:xfrm>
          </p:grpSpPr>
          <p:sp>
            <p:nvSpPr>
              <p:cNvPr id="8302" name="Line 41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03" name="Line 42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04" name="Line 43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8298" name="Group 44"/>
            <p:cNvGrpSpPr>
              <a:grpSpLocks/>
            </p:cNvGrpSpPr>
            <p:nvPr/>
          </p:nvGrpSpPr>
          <p:grpSpPr bwMode="auto">
            <a:xfrm>
              <a:off x="2091" y="2640"/>
              <a:ext cx="1344" cy="480"/>
              <a:chOff x="1920" y="2544"/>
              <a:chExt cx="1872" cy="720"/>
            </a:xfrm>
          </p:grpSpPr>
          <p:sp>
            <p:nvSpPr>
              <p:cNvPr id="8299" name="Line 45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00" name="Line 46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301" name="Line 47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grpSp>
        <p:nvGrpSpPr>
          <p:cNvPr id="21552" name="Group 48"/>
          <p:cNvGrpSpPr>
            <a:grpSpLocks/>
          </p:cNvGrpSpPr>
          <p:nvPr/>
        </p:nvGrpSpPr>
        <p:grpSpPr bwMode="auto">
          <a:xfrm>
            <a:off x="6170613" y="1765300"/>
            <a:ext cx="2971800" cy="1143000"/>
            <a:chOff x="1920" y="2544"/>
            <a:chExt cx="1872" cy="720"/>
          </a:xfrm>
        </p:grpSpPr>
        <p:grpSp>
          <p:nvGrpSpPr>
            <p:cNvPr id="8289" name="Group 49"/>
            <p:cNvGrpSpPr>
              <a:grpSpLocks/>
            </p:cNvGrpSpPr>
            <p:nvPr/>
          </p:nvGrpSpPr>
          <p:grpSpPr bwMode="auto">
            <a:xfrm>
              <a:off x="1920" y="2544"/>
              <a:ext cx="1872" cy="720"/>
              <a:chOff x="1920" y="2544"/>
              <a:chExt cx="1872" cy="720"/>
            </a:xfrm>
          </p:grpSpPr>
          <p:sp>
            <p:nvSpPr>
              <p:cNvPr id="8294" name="Line 50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95" name="Line 51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96" name="Line 52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8290" name="Group 53"/>
            <p:cNvGrpSpPr>
              <a:grpSpLocks/>
            </p:cNvGrpSpPr>
            <p:nvPr/>
          </p:nvGrpSpPr>
          <p:grpSpPr bwMode="auto">
            <a:xfrm>
              <a:off x="2091" y="2640"/>
              <a:ext cx="1344" cy="480"/>
              <a:chOff x="1920" y="2544"/>
              <a:chExt cx="1872" cy="720"/>
            </a:xfrm>
          </p:grpSpPr>
          <p:sp>
            <p:nvSpPr>
              <p:cNvPr id="8291" name="Line 54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92" name="Line 55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93" name="Line 56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grpSp>
        <p:nvGrpSpPr>
          <p:cNvPr id="21561" name="Group 57"/>
          <p:cNvGrpSpPr>
            <a:grpSpLocks/>
          </p:cNvGrpSpPr>
          <p:nvPr/>
        </p:nvGrpSpPr>
        <p:grpSpPr bwMode="auto">
          <a:xfrm>
            <a:off x="6113463" y="1603375"/>
            <a:ext cx="2971800" cy="1143000"/>
            <a:chOff x="1920" y="2544"/>
            <a:chExt cx="1872" cy="720"/>
          </a:xfrm>
        </p:grpSpPr>
        <p:grpSp>
          <p:nvGrpSpPr>
            <p:cNvPr id="8281" name="Group 58"/>
            <p:cNvGrpSpPr>
              <a:grpSpLocks/>
            </p:cNvGrpSpPr>
            <p:nvPr/>
          </p:nvGrpSpPr>
          <p:grpSpPr bwMode="auto">
            <a:xfrm>
              <a:off x="1920" y="2544"/>
              <a:ext cx="1872" cy="720"/>
              <a:chOff x="1920" y="2544"/>
              <a:chExt cx="1872" cy="720"/>
            </a:xfrm>
          </p:grpSpPr>
          <p:sp>
            <p:nvSpPr>
              <p:cNvPr id="8286" name="Line 59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87" name="Line 60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88" name="Line 61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8282" name="Group 62"/>
            <p:cNvGrpSpPr>
              <a:grpSpLocks/>
            </p:cNvGrpSpPr>
            <p:nvPr/>
          </p:nvGrpSpPr>
          <p:grpSpPr bwMode="auto">
            <a:xfrm>
              <a:off x="2091" y="2640"/>
              <a:ext cx="1344" cy="480"/>
              <a:chOff x="1920" y="2544"/>
              <a:chExt cx="1872" cy="720"/>
            </a:xfrm>
          </p:grpSpPr>
          <p:sp>
            <p:nvSpPr>
              <p:cNvPr id="8283" name="Line 63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84" name="Line 64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85" name="Line 65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grpSp>
        <p:nvGrpSpPr>
          <p:cNvPr id="21570" name="Group 66"/>
          <p:cNvGrpSpPr>
            <a:grpSpLocks/>
          </p:cNvGrpSpPr>
          <p:nvPr/>
        </p:nvGrpSpPr>
        <p:grpSpPr bwMode="auto">
          <a:xfrm>
            <a:off x="6027738" y="1484313"/>
            <a:ext cx="2971800" cy="1143000"/>
            <a:chOff x="1920" y="2544"/>
            <a:chExt cx="1872" cy="720"/>
          </a:xfrm>
        </p:grpSpPr>
        <p:grpSp>
          <p:nvGrpSpPr>
            <p:cNvPr id="8273" name="Group 67"/>
            <p:cNvGrpSpPr>
              <a:grpSpLocks/>
            </p:cNvGrpSpPr>
            <p:nvPr/>
          </p:nvGrpSpPr>
          <p:grpSpPr bwMode="auto">
            <a:xfrm>
              <a:off x="1920" y="2544"/>
              <a:ext cx="1872" cy="720"/>
              <a:chOff x="1920" y="2544"/>
              <a:chExt cx="1872" cy="720"/>
            </a:xfrm>
          </p:grpSpPr>
          <p:sp>
            <p:nvSpPr>
              <p:cNvPr id="8278" name="Line 68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79" name="Line 69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80" name="Line 70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8274" name="Group 71"/>
            <p:cNvGrpSpPr>
              <a:grpSpLocks/>
            </p:cNvGrpSpPr>
            <p:nvPr/>
          </p:nvGrpSpPr>
          <p:grpSpPr bwMode="auto">
            <a:xfrm>
              <a:off x="2091" y="2640"/>
              <a:ext cx="1344" cy="480"/>
              <a:chOff x="1920" y="2544"/>
              <a:chExt cx="1872" cy="720"/>
            </a:xfrm>
          </p:grpSpPr>
          <p:sp>
            <p:nvSpPr>
              <p:cNvPr id="8275" name="Line 72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76" name="Line 73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77" name="Line 74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grpSp>
        <p:nvGrpSpPr>
          <p:cNvPr id="21579" name="Group 75"/>
          <p:cNvGrpSpPr>
            <a:grpSpLocks/>
          </p:cNvGrpSpPr>
          <p:nvPr/>
        </p:nvGrpSpPr>
        <p:grpSpPr bwMode="auto">
          <a:xfrm>
            <a:off x="5961063" y="1327150"/>
            <a:ext cx="2971800" cy="1143000"/>
            <a:chOff x="1920" y="2544"/>
            <a:chExt cx="1872" cy="720"/>
          </a:xfrm>
        </p:grpSpPr>
        <p:grpSp>
          <p:nvGrpSpPr>
            <p:cNvPr id="8265" name="Group 76"/>
            <p:cNvGrpSpPr>
              <a:grpSpLocks/>
            </p:cNvGrpSpPr>
            <p:nvPr/>
          </p:nvGrpSpPr>
          <p:grpSpPr bwMode="auto">
            <a:xfrm>
              <a:off x="1920" y="2544"/>
              <a:ext cx="1872" cy="720"/>
              <a:chOff x="1920" y="2544"/>
              <a:chExt cx="1872" cy="720"/>
            </a:xfrm>
          </p:grpSpPr>
          <p:sp>
            <p:nvSpPr>
              <p:cNvPr id="8270" name="Line 77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71" name="Line 78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72" name="Line 79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8266" name="Group 80"/>
            <p:cNvGrpSpPr>
              <a:grpSpLocks/>
            </p:cNvGrpSpPr>
            <p:nvPr/>
          </p:nvGrpSpPr>
          <p:grpSpPr bwMode="auto">
            <a:xfrm>
              <a:off x="2091" y="2640"/>
              <a:ext cx="1344" cy="480"/>
              <a:chOff x="1920" y="2544"/>
              <a:chExt cx="1872" cy="720"/>
            </a:xfrm>
          </p:grpSpPr>
          <p:sp>
            <p:nvSpPr>
              <p:cNvPr id="8267" name="Line 81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68" name="Line 82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69" name="Line 83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grpSp>
        <p:nvGrpSpPr>
          <p:cNvPr id="21588" name="Group 84"/>
          <p:cNvGrpSpPr>
            <a:grpSpLocks/>
          </p:cNvGrpSpPr>
          <p:nvPr/>
        </p:nvGrpSpPr>
        <p:grpSpPr bwMode="auto">
          <a:xfrm>
            <a:off x="5884863" y="1193800"/>
            <a:ext cx="2971800" cy="1143000"/>
            <a:chOff x="1920" y="2544"/>
            <a:chExt cx="1872" cy="720"/>
          </a:xfrm>
        </p:grpSpPr>
        <p:grpSp>
          <p:nvGrpSpPr>
            <p:cNvPr id="8257" name="Group 85"/>
            <p:cNvGrpSpPr>
              <a:grpSpLocks/>
            </p:cNvGrpSpPr>
            <p:nvPr/>
          </p:nvGrpSpPr>
          <p:grpSpPr bwMode="auto">
            <a:xfrm>
              <a:off x="1920" y="2544"/>
              <a:ext cx="1872" cy="720"/>
              <a:chOff x="1920" y="2544"/>
              <a:chExt cx="1872" cy="720"/>
            </a:xfrm>
          </p:grpSpPr>
          <p:sp>
            <p:nvSpPr>
              <p:cNvPr id="8262" name="Line 86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63" name="Line 87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64" name="Line 88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8258" name="Group 89"/>
            <p:cNvGrpSpPr>
              <a:grpSpLocks/>
            </p:cNvGrpSpPr>
            <p:nvPr/>
          </p:nvGrpSpPr>
          <p:grpSpPr bwMode="auto">
            <a:xfrm>
              <a:off x="2091" y="2640"/>
              <a:ext cx="1344" cy="480"/>
              <a:chOff x="1920" y="2544"/>
              <a:chExt cx="1872" cy="720"/>
            </a:xfrm>
          </p:grpSpPr>
          <p:sp>
            <p:nvSpPr>
              <p:cNvPr id="8259" name="Line 90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60" name="Line 91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61" name="Line 92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sp>
        <p:nvSpPr>
          <p:cNvPr id="21597" name="Line 93"/>
          <p:cNvSpPr>
            <a:spLocks noChangeShapeType="1"/>
          </p:cNvSpPr>
          <p:nvPr/>
        </p:nvSpPr>
        <p:spPr bwMode="auto">
          <a:xfrm>
            <a:off x="4665663" y="769938"/>
            <a:ext cx="4724400" cy="0"/>
          </a:xfrm>
          <a:prstGeom prst="line">
            <a:avLst/>
          </a:prstGeom>
          <a:noFill/>
          <a:ln w="57150">
            <a:solidFill>
              <a:srgbClr val="FF99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21598" name="Group 94"/>
          <p:cNvGrpSpPr>
            <a:grpSpLocks/>
          </p:cNvGrpSpPr>
          <p:nvPr/>
        </p:nvGrpSpPr>
        <p:grpSpPr bwMode="auto">
          <a:xfrm>
            <a:off x="5784850" y="1031875"/>
            <a:ext cx="2971800" cy="1143000"/>
            <a:chOff x="1920" y="2544"/>
            <a:chExt cx="1872" cy="720"/>
          </a:xfrm>
        </p:grpSpPr>
        <p:grpSp>
          <p:nvGrpSpPr>
            <p:cNvPr id="8249" name="Group 95"/>
            <p:cNvGrpSpPr>
              <a:grpSpLocks/>
            </p:cNvGrpSpPr>
            <p:nvPr/>
          </p:nvGrpSpPr>
          <p:grpSpPr bwMode="auto">
            <a:xfrm>
              <a:off x="1920" y="2544"/>
              <a:ext cx="1872" cy="720"/>
              <a:chOff x="1920" y="2544"/>
              <a:chExt cx="1872" cy="720"/>
            </a:xfrm>
          </p:grpSpPr>
          <p:sp>
            <p:nvSpPr>
              <p:cNvPr id="8254" name="Line 96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55" name="Line 97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56" name="Line 98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8250" name="Group 99"/>
            <p:cNvGrpSpPr>
              <a:grpSpLocks/>
            </p:cNvGrpSpPr>
            <p:nvPr/>
          </p:nvGrpSpPr>
          <p:grpSpPr bwMode="auto">
            <a:xfrm>
              <a:off x="2091" y="2640"/>
              <a:ext cx="1344" cy="480"/>
              <a:chOff x="1920" y="2544"/>
              <a:chExt cx="1872" cy="720"/>
            </a:xfrm>
          </p:grpSpPr>
          <p:sp>
            <p:nvSpPr>
              <p:cNvPr id="8251" name="Line 100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52" name="Line 101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53" name="Line 102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grpSp>
        <p:nvGrpSpPr>
          <p:cNvPr id="21607" name="Group 103"/>
          <p:cNvGrpSpPr>
            <a:grpSpLocks/>
          </p:cNvGrpSpPr>
          <p:nvPr/>
        </p:nvGrpSpPr>
        <p:grpSpPr bwMode="auto">
          <a:xfrm>
            <a:off x="5718175" y="893763"/>
            <a:ext cx="2971800" cy="1143000"/>
            <a:chOff x="1920" y="2544"/>
            <a:chExt cx="1872" cy="720"/>
          </a:xfrm>
        </p:grpSpPr>
        <p:grpSp>
          <p:nvGrpSpPr>
            <p:cNvPr id="8241" name="Group 104"/>
            <p:cNvGrpSpPr>
              <a:grpSpLocks/>
            </p:cNvGrpSpPr>
            <p:nvPr/>
          </p:nvGrpSpPr>
          <p:grpSpPr bwMode="auto">
            <a:xfrm>
              <a:off x="1920" y="2544"/>
              <a:ext cx="1872" cy="720"/>
              <a:chOff x="1920" y="2544"/>
              <a:chExt cx="1872" cy="720"/>
            </a:xfrm>
          </p:grpSpPr>
          <p:sp>
            <p:nvSpPr>
              <p:cNvPr id="8246" name="Line 105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47" name="Line 106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48" name="Line 107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8242" name="Group 108"/>
            <p:cNvGrpSpPr>
              <a:grpSpLocks/>
            </p:cNvGrpSpPr>
            <p:nvPr/>
          </p:nvGrpSpPr>
          <p:grpSpPr bwMode="auto">
            <a:xfrm>
              <a:off x="2091" y="2640"/>
              <a:ext cx="1344" cy="480"/>
              <a:chOff x="1920" y="2544"/>
              <a:chExt cx="1872" cy="720"/>
            </a:xfrm>
          </p:grpSpPr>
          <p:sp>
            <p:nvSpPr>
              <p:cNvPr id="8243" name="Line 109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44" name="Line 110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45" name="Line 111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grpSp>
        <p:nvGrpSpPr>
          <p:cNvPr id="21616" name="Group 112"/>
          <p:cNvGrpSpPr>
            <a:grpSpLocks/>
          </p:cNvGrpSpPr>
          <p:nvPr/>
        </p:nvGrpSpPr>
        <p:grpSpPr bwMode="auto">
          <a:xfrm>
            <a:off x="5627688" y="784225"/>
            <a:ext cx="2971800" cy="1143000"/>
            <a:chOff x="1920" y="2544"/>
            <a:chExt cx="1872" cy="720"/>
          </a:xfrm>
        </p:grpSpPr>
        <p:grpSp>
          <p:nvGrpSpPr>
            <p:cNvPr id="8233" name="Group 113"/>
            <p:cNvGrpSpPr>
              <a:grpSpLocks/>
            </p:cNvGrpSpPr>
            <p:nvPr/>
          </p:nvGrpSpPr>
          <p:grpSpPr bwMode="auto">
            <a:xfrm>
              <a:off x="1920" y="2544"/>
              <a:ext cx="1872" cy="720"/>
              <a:chOff x="1920" y="2544"/>
              <a:chExt cx="1872" cy="720"/>
            </a:xfrm>
          </p:grpSpPr>
          <p:sp>
            <p:nvSpPr>
              <p:cNvPr id="8238" name="Line 114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39" name="Line 115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40" name="Line 116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8234" name="Group 117"/>
            <p:cNvGrpSpPr>
              <a:grpSpLocks/>
            </p:cNvGrpSpPr>
            <p:nvPr/>
          </p:nvGrpSpPr>
          <p:grpSpPr bwMode="auto">
            <a:xfrm>
              <a:off x="2091" y="2640"/>
              <a:ext cx="1344" cy="480"/>
              <a:chOff x="1920" y="2544"/>
              <a:chExt cx="1872" cy="720"/>
            </a:xfrm>
          </p:grpSpPr>
          <p:sp>
            <p:nvSpPr>
              <p:cNvPr id="8235" name="Line 118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384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36" name="Line 119"/>
              <p:cNvSpPr>
                <a:spLocks noChangeShapeType="1"/>
              </p:cNvSpPr>
              <p:nvPr/>
            </p:nvSpPr>
            <p:spPr bwMode="auto">
              <a:xfrm>
                <a:off x="1920" y="2544"/>
                <a:ext cx="1872" cy="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8237" name="Line 120"/>
              <p:cNvSpPr>
                <a:spLocks noChangeShapeType="1"/>
              </p:cNvSpPr>
              <p:nvPr/>
            </p:nvSpPr>
            <p:spPr bwMode="auto">
              <a:xfrm flipV="1">
                <a:off x="2304" y="2544"/>
                <a:ext cx="1488" cy="720"/>
              </a:xfrm>
              <a:prstGeom prst="line">
                <a:avLst/>
              </a:prstGeom>
              <a:noFill/>
              <a:ln w="25400">
                <a:solidFill>
                  <a:srgbClr val="99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sp>
        <p:nvSpPr>
          <p:cNvPr id="21625" name="Text Box 121"/>
          <p:cNvSpPr txBox="1">
            <a:spLocks noChangeArrowheads="1"/>
          </p:cNvSpPr>
          <p:nvPr/>
        </p:nvSpPr>
        <p:spPr bwMode="auto">
          <a:xfrm>
            <a:off x="9510713" y="531813"/>
            <a:ext cx="6096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latin typeface="Times New Roman" charset="0"/>
              </a:rPr>
              <a:t>l</a:t>
            </a:r>
            <a:r>
              <a:rPr lang="en-US" altLang="zh-CN" baseline="-25000">
                <a:latin typeface="Times New Roman" charset="0"/>
              </a:rPr>
              <a:t>2</a:t>
            </a:r>
          </a:p>
        </p:txBody>
      </p:sp>
      <p:sp>
        <p:nvSpPr>
          <p:cNvPr id="21626" name="Text Box 122"/>
          <p:cNvSpPr txBox="1">
            <a:spLocks noChangeArrowheads="1"/>
          </p:cNvSpPr>
          <p:nvPr/>
        </p:nvSpPr>
        <p:spPr bwMode="auto">
          <a:xfrm>
            <a:off x="7119938" y="3411539"/>
            <a:ext cx="576262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/>
              <a:t>B</a:t>
            </a:r>
          </a:p>
        </p:txBody>
      </p:sp>
      <p:sp>
        <p:nvSpPr>
          <p:cNvPr id="21628" name="Rectangle 124"/>
          <p:cNvSpPr>
            <a:spLocks noChangeArrowheads="1"/>
          </p:cNvSpPr>
          <p:nvPr/>
        </p:nvSpPr>
        <p:spPr bwMode="auto">
          <a:xfrm>
            <a:off x="1524000" y="3203575"/>
            <a:ext cx="4025900" cy="15700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D60093"/>
                </a:solidFill>
              </a:rPr>
              <a:t>(3)</a:t>
            </a:r>
            <a:r>
              <a:rPr lang="zh-CN" altLang="en-US">
                <a:solidFill>
                  <a:srgbClr val="D60093"/>
                </a:solidFill>
              </a:rPr>
              <a:t>请将其最初和最终的特殊位置抽象成几何图形：</a:t>
            </a:r>
          </a:p>
        </p:txBody>
      </p:sp>
      <p:grpSp>
        <p:nvGrpSpPr>
          <p:cNvPr id="21629" name="Group 125"/>
          <p:cNvGrpSpPr>
            <a:grpSpLocks/>
          </p:cNvGrpSpPr>
          <p:nvPr/>
        </p:nvGrpSpPr>
        <p:grpSpPr bwMode="auto">
          <a:xfrm>
            <a:off x="1860551" y="4800601"/>
            <a:ext cx="3095625" cy="1998663"/>
            <a:chOff x="437" y="1434"/>
            <a:chExt cx="2171" cy="2111"/>
          </a:xfrm>
        </p:grpSpPr>
        <p:sp>
          <p:nvSpPr>
            <p:cNvPr id="8222" name="Line 126"/>
            <p:cNvSpPr>
              <a:spLocks noChangeShapeType="1"/>
            </p:cNvSpPr>
            <p:nvPr/>
          </p:nvSpPr>
          <p:spPr bwMode="auto">
            <a:xfrm>
              <a:off x="437" y="1888"/>
              <a:ext cx="1581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3" name="Line 127"/>
            <p:cNvSpPr>
              <a:spLocks noChangeShapeType="1"/>
            </p:cNvSpPr>
            <p:nvPr/>
          </p:nvSpPr>
          <p:spPr bwMode="auto">
            <a:xfrm>
              <a:off x="483" y="2704"/>
              <a:ext cx="1717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4" name="Line 128"/>
            <p:cNvSpPr>
              <a:spLocks noChangeShapeType="1"/>
            </p:cNvSpPr>
            <p:nvPr/>
          </p:nvSpPr>
          <p:spPr bwMode="auto">
            <a:xfrm>
              <a:off x="572" y="1434"/>
              <a:ext cx="1174" cy="186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5" name="Freeform 129"/>
            <p:cNvSpPr>
              <a:spLocks/>
            </p:cNvSpPr>
            <p:nvPr/>
          </p:nvSpPr>
          <p:spPr bwMode="auto">
            <a:xfrm>
              <a:off x="975" y="1888"/>
              <a:ext cx="90" cy="181"/>
            </a:xfrm>
            <a:custGeom>
              <a:avLst/>
              <a:gdLst>
                <a:gd name="T0" fmla="*/ 90 w 90"/>
                <a:gd name="T1" fmla="*/ 0 h 181"/>
                <a:gd name="T2" fmla="*/ 45 w 90"/>
                <a:gd name="T3" fmla="*/ 136 h 181"/>
                <a:gd name="T4" fmla="*/ 0 w 90"/>
                <a:gd name="T5" fmla="*/ 181 h 18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0" h="181">
                  <a:moveTo>
                    <a:pt x="90" y="0"/>
                  </a:moveTo>
                  <a:cubicBezTo>
                    <a:pt x="75" y="53"/>
                    <a:pt x="60" y="106"/>
                    <a:pt x="45" y="136"/>
                  </a:cubicBezTo>
                  <a:cubicBezTo>
                    <a:pt x="30" y="166"/>
                    <a:pt x="15" y="173"/>
                    <a:pt x="0" y="181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6" name="Freeform 130"/>
            <p:cNvSpPr>
              <a:spLocks/>
            </p:cNvSpPr>
            <p:nvPr/>
          </p:nvSpPr>
          <p:spPr bwMode="auto">
            <a:xfrm>
              <a:off x="1474" y="2704"/>
              <a:ext cx="45" cy="136"/>
            </a:xfrm>
            <a:custGeom>
              <a:avLst/>
              <a:gdLst>
                <a:gd name="T0" fmla="*/ 45 w 45"/>
                <a:gd name="T1" fmla="*/ 0 h 136"/>
                <a:gd name="T2" fmla="*/ 0 w 45"/>
                <a:gd name="T3" fmla="*/ 136 h 13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5" h="136">
                  <a:moveTo>
                    <a:pt x="45" y="0"/>
                  </a:moveTo>
                  <a:cubicBezTo>
                    <a:pt x="26" y="56"/>
                    <a:pt x="7" y="113"/>
                    <a:pt x="0" y="136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7" name="Text Box 131"/>
            <p:cNvSpPr txBox="1">
              <a:spLocks noChangeArrowheads="1"/>
            </p:cNvSpPr>
            <p:nvPr/>
          </p:nvSpPr>
          <p:spPr bwMode="auto">
            <a:xfrm>
              <a:off x="1111" y="1979"/>
              <a:ext cx="227" cy="3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1800"/>
                <a:t>1</a:t>
              </a:r>
            </a:p>
          </p:txBody>
        </p:sp>
        <p:sp>
          <p:nvSpPr>
            <p:cNvPr id="8228" name="Text Box 132"/>
            <p:cNvSpPr txBox="1">
              <a:spLocks noChangeArrowheads="1"/>
            </p:cNvSpPr>
            <p:nvPr/>
          </p:nvSpPr>
          <p:spPr bwMode="auto">
            <a:xfrm>
              <a:off x="1566" y="2750"/>
              <a:ext cx="225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1800"/>
                <a:t>2</a:t>
              </a:r>
            </a:p>
          </p:txBody>
        </p:sp>
        <p:sp>
          <p:nvSpPr>
            <p:cNvPr id="8229" name="Text Box 133"/>
            <p:cNvSpPr txBox="1">
              <a:spLocks noChangeArrowheads="1"/>
            </p:cNvSpPr>
            <p:nvPr/>
          </p:nvSpPr>
          <p:spPr bwMode="auto">
            <a:xfrm>
              <a:off x="2156" y="1841"/>
              <a:ext cx="271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1800"/>
                <a:t>l</a:t>
              </a:r>
              <a:r>
                <a:rPr lang="en-US" altLang="zh-CN" sz="1800" baseline="-25000"/>
                <a:t>2</a:t>
              </a:r>
            </a:p>
          </p:txBody>
        </p:sp>
        <p:sp>
          <p:nvSpPr>
            <p:cNvPr id="8230" name="Text Box 134"/>
            <p:cNvSpPr txBox="1">
              <a:spLocks noChangeArrowheads="1"/>
            </p:cNvSpPr>
            <p:nvPr/>
          </p:nvSpPr>
          <p:spPr bwMode="auto">
            <a:xfrm>
              <a:off x="2291" y="2567"/>
              <a:ext cx="317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1800"/>
                <a:t>l</a:t>
              </a:r>
              <a:r>
                <a:rPr lang="en-US" altLang="zh-CN" sz="1800" baseline="-25000"/>
                <a:t>1</a:t>
              </a:r>
            </a:p>
          </p:txBody>
        </p:sp>
        <p:sp>
          <p:nvSpPr>
            <p:cNvPr id="8231" name="Text Box 135"/>
            <p:cNvSpPr txBox="1">
              <a:spLocks noChangeArrowheads="1"/>
            </p:cNvSpPr>
            <p:nvPr/>
          </p:nvSpPr>
          <p:spPr bwMode="auto">
            <a:xfrm>
              <a:off x="659" y="1434"/>
              <a:ext cx="224" cy="3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1800"/>
                <a:t>A</a:t>
              </a:r>
            </a:p>
          </p:txBody>
        </p:sp>
        <p:sp>
          <p:nvSpPr>
            <p:cNvPr id="8232" name="Text Box 136"/>
            <p:cNvSpPr txBox="1">
              <a:spLocks noChangeArrowheads="1"/>
            </p:cNvSpPr>
            <p:nvPr/>
          </p:nvSpPr>
          <p:spPr bwMode="auto">
            <a:xfrm>
              <a:off x="1792" y="3158"/>
              <a:ext cx="317" cy="3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1800"/>
                <a:t>B</a:t>
              </a:r>
            </a:p>
          </p:txBody>
        </p:sp>
      </p:grpSp>
      <p:sp>
        <p:nvSpPr>
          <p:cNvPr id="21641" name="Rectangle 137"/>
          <p:cNvSpPr>
            <a:spLocks noChangeArrowheads="1"/>
          </p:cNvSpPr>
          <p:nvPr/>
        </p:nvSpPr>
        <p:spPr bwMode="auto">
          <a:xfrm>
            <a:off x="1450976" y="936626"/>
            <a:ext cx="4532313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/>
              <a:t>(1)</a:t>
            </a:r>
            <a:r>
              <a:rPr lang="zh-CN" altLang="en-US"/>
              <a:t>画图过程中，什么角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/>
              <a:t>始终保持相等？ </a:t>
            </a:r>
          </a:p>
        </p:txBody>
      </p:sp>
      <p:sp>
        <p:nvSpPr>
          <p:cNvPr id="21642" name="Rectangle 138"/>
          <p:cNvSpPr>
            <a:spLocks noChangeArrowheads="1"/>
          </p:cNvSpPr>
          <p:nvPr/>
        </p:nvSpPr>
        <p:spPr bwMode="auto">
          <a:xfrm>
            <a:off x="1509713" y="2120901"/>
            <a:ext cx="4208463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/>
              <a:t>(2)</a:t>
            </a:r>
            <a:r>
              <a:rPr lang="zh-CN" altLang="en-US"/>
              <a:t>直线</a:t>
            </a:r>
            <a:r>
              <a:rPr lang="en-US" altLang="zh-CN" i="1">
                <a:latin typeface="Times New Roman" charset="0"/>
              </a:rPr>
              <a:t>l</a:t>
            </a:r>
            <a:r>
              <a:rPr lang="en-US" altLang="zh-CN" baseline="-25000"/>
              <a:t>1</a:t>
            </a:r>
            <a:r>
              <a:rPr lang="zh-CN" altLang="en-US"/>
              <a:t>，</a:t>
            </a:r>
            <a:r>
              <a:rPr lang="en-US" altLang="zh-CN" i="1">
                <a:latin typeface="Times New Roman" charset="0"/>
              </a:rPr>
              <a:t>l</a:t>
            </a:r>
            <a:r>
              <a:rPr lang="en-US" altLang="zh-CN" baseline="-25000"/>
              <a:t>2</a:t>
            </a:r>
            <a:r>
              <a:rPr lang="zh-CN" altLang="en-US"/>
              <a:t>位置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/>
              <a:t>关系如何？ </a:t>
            </a:r>
          </a:p>
        </p:txBody>
      </p:sp>
      <p:sp>
        <p:nvSpPr>
          <p:cNvPr id="21643" name="Rectangle 139"/>
          <p:cNvSpPr>
            <a:spLocks noChangeArrowheads="1"/>
          </p:cNvSpPr>
          <p:nvPr/>
        </p:nvSpPr>
        <p:spPr bwMode="auto">
          <a:xfrm>
            <a:off x="5256214" y="5092701"/>
            <a:ext cx="533082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D60093"/>
                </a:solidFill>
              </a:rPr>
              <a:t>(4) </a:t>
            </a:r>
            <a:r>
              <a:rPr lang="zh-CN" altLang="en-US">
                <a:solidFill>
                  <a:srgbClr val="D60093"/>
                </a:solidFill>
              </a:rPr>
              <a:t>由上面，同学们你能发现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D60093"/>
                </a:solidFill>
              </a:rPr>
              <a:t>判定两直线平行的方法吗？</a:t>
            </a:r>
          </a:p>
        </p:txBody>
      </p:sp>
    </p:spTree>
    <p:extLst>
      <p:ext uri="{BB962C8B-B14F-4D97-AF65-F5344CB8AC3E}">
        <p14:creationId xmlns:p14="http://schemas.microsoft.com/office/powerpoint/2010/main" val="1135644663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1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1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500"/>
                                        <p:tgtEl>
                                          <p:spTgt spid="21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21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21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21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1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21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500"/>
                                        <p:tgtEl>
                                          <p:spTgt spid="21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  <p:bldP spid="21511" grpId="0" autoUpdateAnimBg="0"/>
      <p:bldP spid="21512" grpId="0" animBg="1"/>
      <p:bldP spid="21513" grpId="0" animBg="1"/>
      <p:bldP spid="21514" grpId="0" autoUpdateAnimBg="0"/>
      <p:bldP spid="21515" grpId="0" autoUpdateAnimBg="0"/>
      <p:bldP spid="21597" grpId="0" animBg="1"/>
      <p:bldP spid="21625" grpId="0"/>
      <p:bldP spid="21626" grpId="0"/>
      <p:bldP spid="21628" grpId="0" animBg="1"/>
      <p:bldP spid="21641" grpId="0"/>
      <p:bldP spid="21642" grpId="0"/>
      <p:bldP spid="2164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2062164" y="534989"/>
            <a:ext cx="844232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>
                <a:latin typeface="Times New Roman" charset="0"/>
              </a:rPr>
              <a:t>        </a:t>
            </a:r>
            <a:r>
              <a:rPr kumimoji="1" lang="zh-CN" altLang="en-US">
                <a:latin typeface="Times New Roman" charset="0"/>
                <a:ea typeface="楷体_GB2312" charset="0"/>
              </a:rPr>
              <a:t>在同一平面内，有两条直线</a:t>
            </a:r>
            <a:r>
              <a:rPr kumimoji="1" lang="en-US" altLang="zh-CN" i="1">
                <a:latin typeface="Times New Roman" charset="0"/>
                <a:ea typeface="楷体_GB2312" charset="0"/>
              </a:rPr>
              <a:t>a</a:t>
            </a:r>
            <a:r>
              <a:rPr kumimoji="1" lang="zh-CN" altLang="en-US">
                <a:latin typeface="Times New Roman" charset="0"/>
                <a:ea typeface="楷体_GB2312" charset="0"/>
              </a:rPr>
              <a:t>、</a:t>
            </a:r>
            <a:r>
              <a:rPr kumimoji="1" lang="en-US" altLang="zh-CN" i="1">
                <a:latin typeface="Times New Roman" charset="0"/>
                <a:ea typeface="楷体_GB2312" charset="0"/>
              </a:rPr>
              <a:t>b</a:t>
            </a:r>
            <a:r>
              <a:rPr kumimoji="1" lang="zh-CN" altLang="en-US">
                <a:latin typeface="Times New Roman" charset="0"/>
                <a:ea typeface="楷体_GB2312" charset="0"/>
              </a:rPr>
              <a:t>如何判断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>
                <a:latin typeface="Times New Roman" charset="0"/>
                <a:ea typeface="楷体_GB2312" charset="0"/>
              </a:rPr>
              <a:t>它们是否平行？</a:t>
            </a:r>
          </a:p>
        </p:txBody>
      </p:sp>
      <p:sp>
        <p:nvSpPr>
          <p:cNvPr id="65541" name="Line 5"/>
          <p:cNvSpPr>
            <a:spLocks noChangeShapeType="1"/>
          </p:cNvSpPr>
          <p:nvPr/>
        </p:nvSpPr>
        <p:spPr bwMode="auto">
          <a:xfrm>
            <a:off x="4179888" y="2057400"/>
            <a:ext cx="4572000" cy="449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65588" name="Group 52"/>
          <p:cNvGrpSpPr>
            <a:grpSpLocks/>
          </p:cNvGrpSpPr>
          <p:nvPr/>
        </p:nvGrpSpPr>
        <p:grpSpPr bwMode="auto">
          <a:xfrm>
            <a:off x="5073650" y="2682875"/>
            <a:ext cx="1219200" cy="1479550"/>
            <a:chOff x="3792" y="3388"/>
            <a:chExt cx="768" cy="932"/>
          </a:xfrm>
        </p:grpSpPr>
        <p:sp>
          <p:nvSpPr>
            <p:cNvPr id="9231" name="AutoShape 53"/>
            <p:cNvSpPr>
              <a:spLocks noChangeArrowheads="1"/>
            </p:cNvSpPr>
            <p:nvPr/>
          </p:nvSpPr>
          <p:spPr bwMode="auto">
            <a:xfrm flipH="1" flipV="1">
              <a:off x="3792" y="3552"/>
              <a:ext cx="768" cy="768"/>
            </a:xfrm>
            <a:prstGeom prst="rtTriangle">
              <a:avLst/>
            </a:prstGeom>
            <a:solidFill>
              <a:srgbClr val="00CCFF"/>
            </a:solidFill>
            <a:ln w="12700">
              <a:solidFill>
                <a:srgbClr val="FF00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1" lang="zh-CN" altLang="zh-CN" sz="2400">
                <a:latin typeface="Times New Roman" charset="0"/>
              </a:endParaRPr>
            </a:p>
          </p:txBody>
        </p:sp>
        <p:sp>
          <p:nvSpPr>
            <p:cNvPr id="9232" name="Freeform 54"/>
            <p:cNvSpPr>
              <a:spLocks/>
            </p:cNvSpPr>
            <p:nvPr/>
          </p:nvSpPr>
          <p:spPr bwMode="auto">
            <a:xfrm rot="-377070">
              <a:off x="3908" y="3546"/>
              <a:ext cx="124" cy="113"/>
            </a:xfrm>
            <a:custGeom>
              <a:avLst/>
              <a:gdLst>
                <a:gd name="T0" fmla="*/ 0 w 124"/>
                <a:gd name="T1" fmla="*/ 113 h 113"/>
                <a:gd name="T2" fmla="*/ 124 w 124"/>
                <a:gd name="T3" fmla="*/ 0 h 11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4" h="113">
                  <a:moveTo>
                    <a:pt x="0" y="113"/>
                  </a:moveTo>
                  <a:cubicBezTo>
                    <a:pt x="75" y="89"/>
                    <a:pt x="74" y="55"/>
                    <a:pt x="124" y="0"/>
                  </a:cubicBez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3" name="Text Box 55"/>
            <p:cNvSpPr txBox="1">
              <a:spLocks noChangeArrowheads="1"/>
            </p:cNvSpPr>
            <p:nvPr/>
          </p:nvSpPr>
          <p:spPr bwMode="auto">
            <a:xfrm>
              <a:off x="3984" y="3516"/>
              <a:ext cx="53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sz="2400">
                  <a:solidFill>
                    <a:srgbClr val="FF0000"/>
                  </a:solidFill>
                  <a:latin typeface="Times New Roman" charset="0"/>
                </a:rPr>
                <a:t>45</a:t>
              </a:r>
              <a:r>
                <a:rPr kumimoji="1" lang="en-US" altLang="zh-CN" sz="2800">
                  <a:solidFill>
                    <a:srgbClr val="FF0000"/>
                  </a:solidFill>
                  <a:latin typeface="Times New Roman" charset="0"/>
                </a:rPr>
                <a:t>°</a:t>
              </a:r>
            </a:p>
          </p:txBody>
        </p:sp>
        <p:sp>
          <p:nvSpPr>
            <p:cNvPr id="9234" name="Text Box 56"/>
            <p:cNvSpPr txBox="1">
              <a:spLocks noChangeArrowheads="1"/>
            </p:cNvSpPr>
            <p:nvPr/>
          </p:nvSpPr>
          <p:spPr bwMode="auto">
            <a:xfrm>
              <a:off x="4170" y="3388"/>
              <a:ext cx="11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1" lang="zh-CN" altLang="zh-CN" sz="2800">
                <a:latin typeface="Times New Roman" charset="0"/>
              </a:endParaRPr>
            </a:p>
          </p:txBody>
        </p:sp>
      </p:grpSp>
      <p:sp>
        <p:nvSpPr>
          <p:cNvPr id="65598" name="Text Box 62"/>
          <p:cNvSpPr txBox="1">
            <a:spLocks noChangeArrowheads="1"/>
          </p:cNvSpPr>
          <p:nvPr/>
        </p:nvSpPr>
        <p:spPr bwMode="auto">
          <a:xfrm>
            <a:off x="6600825" y="2439989"/>
            <a:ext cx="647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4000">
                <a:solidFill>
                  <a:srgbClr val="FF3300"/>
                </a:solidFill>
                <a:latin typeface="Times New Roman" charset="0"/>
              </a:rPr>
              <a:t>．</a:t>
            </a:r>
          </a:p>
        </p:txBody>
      </p:sp>
      <p:sp>
        <p:nvSpPr>
          <p:cNvPr id="65600" name="Arc 64"/>
          <p:cNvSpPr>
            <a:spLocks/>
          </p:cNvSpPr>
          <p:nvPr/>
        </p:nvSpPr>
        <p:spPr bwMode="auto">
          <a:xfrm rot="10800000" flipH="1">
            <a:off x="7262813" y="4757738"/>
            <a:ext cx="336550" cy="520700"/>
          </a:xfrm>
          <a:custGeom>
            <a:avLst/>
            <a:gdLst>
              <a:gd name="T0" fmla="*/ 746093942 w 19559"/>
              <a:gd name="T1" fmla="*/ 0 h 19852"/>
              <a:gd name="T2" fmla="*/ 1714587933 w 19559"/>
              <a:gd name="T3" fmla="*/ 2147483647 h 19852"/>
              <a:gd name="T4" fmla="*/ 0 w 19559"/>
              <a:gd name="T5" fmla="*/ 2147483647 h 1985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9559" h="19852" fill="none" extrusionOk="0">
                <a:moveTo>
                  <a:pt x="8511" y="-1"/>
                </a:moveTo>
                <a:cubicBezTo>
                  <a:pt x="13379" y="2086"/>
                  <a:pt x="17311" y="5889"/>
                  <a:pt x="19558" y="10686"/>
                </a:cubicBezTo>
              </a:path>
              <a:path w="19559" h="19852" stroke="0" extrusionOk="0">
                <a:moveTo>
                  <a:pt x="8511" y="-1"/>
                </a:moveTo>
                <a:cubicBezTo>
                  <a:pt x="13379" y="2086"/>
                  <a:pt x="17311" y="5889"/>
                  <a:pt x="19558" y="10686"/>
                </a:cubicBezTo>
                <a:lnTo>
                  <a:pt x="0" y="19852"/>
                </a:lnTo>
                <a:lnTo>
                  <a:pt x="8511" y="-1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5601" name="Text Box 65"/>
          <p:cNvSpPr txBox="1">
            <a:spLocks noChangeArrowheads="1"/>
          </p:cNvSpPr>
          <p:nvPr/>
        </p:nvSpPr>
        <p:spPr bwMode="auto">
          <a:xfrm>
            <a:off x="7599364" y="5019676"/>
            <a:ext cx="8969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charset="0"/>
              </a:rPr>
              <a:t>45°</a:t>
            </a:r>
          </a:p>
        </p:txBody>
      </p:sp>
      <p:grpSp>
        <p:nvGrpSpPr>
          <p:cNvPr id="65606" name="Group 70"/>
          <p:cNvGrpSpPr>
            <a:grpSpLocks/>
          </p:cNvGrpSpPr>
          <p:nvPr/>
        </p:nvGrpSpPr>
        <p:grpSpPr bwMode="auto">
          <a:xfrm>
            <a:off x="2617788" y="4743451"/>
            <a:ext cx="7135812" cy="519113"/>
            <a:chOff x="689" y="2997"/>
            <a:chExt cx="4495" cy="327"/>
          </a:xfrm>
        </p:grpSpPr>
        <p:sp>
          <p:nvSpPr>
            <p:cNvPr id="9229" name="Line 57"/>
            <p:cNvSpPr>
              <a:spLocks noChangeShapeType="1"/>
            </p:cNvSpPr>
            <p:nvPr/>
          </p:nvSpPr>
          <p:spPr bwMode="auto">
            <a:xfrm flipH="1">
              <a:off x="912" y="3162"/>
              <a:ext cx="42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0" name="Text Box 66"/>
            <p:cNvSpPr txBox="1">
              <a:spLocks noChangeArrowheads="1"/>
            </p:cNvSpPr>
            <p:nvPr/>
          </p:nvSpPr>
          <p:spPr bwMode="auto">
            <a:xfrm>
              <a:off x="689" y="2997"/>
              <a:ext cx="2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i="1">
                  <a:latin typeface="Times New Roman" charset="0"/>
                </a:rPr>
                <a:t>a</a:t>
              </a:r>
            </a:p>
          </p:txBody>
        </p:sp>
      </p:grpSp>
      <p:grpSp>
        <p:nvGrpSpPr>
          <p:cNvPr id="65607" name="Group 71"/>
          <p:cNvGrpSpPr>
            <a:grpSpLocks/>
          </p:cNvGrpSpPr>
          <p:nvPr/>
        </p:nvGrpSpPr>
        <p:grpSpPr bwMode="auto">
          <a:xfrm>
            <a:off x="2589214" y="2697164"/>
            <a:ext cx="7164387" cy="523875"/>
            <a:chOff x="671" y="1699"/>
            <a:chExt cx="4513" cy="330"/>
          </a:xfrm>
        </p:grpSpPr>
        <p:sp>
          <p:nvSpPr>
            <p:cNvPr id="9227" name="Line 6"/>
            <p:cNvSpPr>
              <a:spLocks noChangeShapeType="1"/>
            </p:cNvSpPr>
            <p:nvPr/>
          </p:nvSpPr>
          <p:spPr bwMode="auto">
            <a:xfrm flipH="1">
              <a:off x="912" y="1845"/>
              <a:ext cx="42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8" name="Text Box 67"/>
            <p:cNvSpPr txBox="1">
              <a:spLocks noChangeArrowheads="1"/>
            </p:cNvSpPr>
            <p:nvPr/>
          </p:nvSpPr>
          <p:spPr bwMode="auto">
            <a:xfrm>
              <a:off x="671" y="1699"/>
              <a:ext cx="22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i="1">
                  <a:latin typeface="Times New Roman" charset="0"/>
                </a:rPr>
                <a:t>b</a:t>
              </a:r>
            </a:p>
          </p:txBody>
        </p:sp>
      </p:grpSp>
      <p:sp>
        <p:nvSpPr>
          <p:cNvPr id="65608" name="Text Box 72"/>
          <p:cNvSpPr txBox="1">
            <a:spLocks noChangeArrowheads="1"/>
          </p:cNvSpPr>
          <p:nvPr/>
        </p:nvSpPr>
        <p:spPr bwMode="auto">
          <a:xfrm>
            <a:off x="4030663" y="5662614"/>
            <a:ext cx="165735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4000" i="1">
                <a:solidFill>
                  <a:srgbClr val="FF0000"/>
                </a:solidFill>
                <a:latin typeface="Times New Roman" charset="0"/>
              </a:rPr>
              <a:t>a</a:t>
            </a:r>
            <a:r>
              <a:rPr lang="en-US" altLang="zh-CN" sz="4000">
                <a:solidFill>
                  <a:srgbClr val="FF0000"/>
                </a:solidFill>
                <a:latin typeface="Times New Roman" charset="0"/>
              </a:rPr>
              <a:t>∥</a:t>
            </a:r>
            <a:r>
              <a:rPr lang="en-US" altLang="zh-CN" sz="4000" i="1">
                <a:solidFill>
                  <a:srgbClr val="FF0000"/>
                </a:solidFill>
                <a:latin typeface="Times New Roman" charset="0"/>
              </a:rPr>
              <a:t>b</a:t>
            </a:r>
            <a:r>
              <a:rPr lang="en-US" altLang="zh-CN" sz="4000">
                <a:latin typeface="Times New Roman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8144098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5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65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04046E-6 L 0.22934 0.29642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655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58" y="1482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5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6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656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/>
      <p:bldP spid="65541" grpId="0" animBg="1"/>
      <p:bldP spid="65598" grpId="0"/>
      <p:bldP spid="65600" grpId="0" animBg="1"/>
      <p:bldP spid="65601" grpId="0"/>
      <p:bldP spid="6560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Line 3"/>
          <p:cNvSpPr>
            <a:spLocks noChangeShapeType="1"/>
          </p:cNvSpPr>
          <p:nvPr/>
        </p:nvSpPr>
        <p:spPr bwMode="auto">
          <a:xfrm flipH="1" flipV="1">
            <a:off x="4343400" y="2133600"/>
            <a:ext cx="2133600" cy="441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66612" name="Group 52"/>
          <p:cNvGrpSpPr>
            <a:grpSpLocks/>
          </p:cNvGrpSpPr>
          <p:nvPr/>
        </p:nvGrpSpPr>
        <p:grpSpPr bwMode="auto">
          <a:xfrm>
            <a:off x="4800600" y="2590801"/>
            <a:ext cx="1905000" cy="995363"/>
            <a:chOff x="2784" y="2400"/>
            <a:chExt cx="1200" cy="627"/>
          </a:xfrm>
        </p:grpSpPr>
        <p:sp>
          <p:nvSpPr>
            <p:cNvPr id="10255" name="AutoShape 53"/>
            <p:cNvSpPr>
              <a:spLocks noChangeArrowheads="1"/>
            </p:cNvSpPr>
            <p:nvPr/>
          </p:nvSpPr>
          <p:spPr bwMode="auto">
            <a:xfrm rot="-1567171">
              <a:off x="2832" y="2400"/>
              <a:ext cx="1152" cy="576"/>
            </a:xfrm>
            <a:prstGeom prst="rtTriangle">
              <a:avLst/>
            </a:prstGeom>
            <a:solidFill>
              <a:srgbClr val="00CCFF"/>
            </a:solidFill>
            <a:ln w="12700">
              <a:solidFill>
                <a:srgbClr val="FF00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>
                <a:latin typeface="Times New Roman" charset="0"/>
              </a:endParaRPr>
            </a:p>
          </p:txBody>
        </p:sp>
        <p:sp>
          <p:nvSpPr>
            <p:cNvPr id="10256" name="Freeform 54"/>
            <p:cNvSpPr>
              <a:spLocks/>
            </p:cNvSpPr>
            <p:nvPr/>
          </p:nvSpPr>
          <p:spPr bwMode="auto">
            <a:xfrm>
              <a:off x="2784" y="2688"/>
              <a:ext cx="144" cy="104"/>
            </a:xfrm>
            <a:custGeom>
              <a:avLst/>
              <a:gdLst>
                <a:gd name="T0" fmla="*/ 144 w 144"/>
                <a:gd name="T1" fmla="*/ 0 h 104"/>
                <a:gd name="T2" fmla="*/ 48 w 144"/>
                <a:gd name="T3" fmla="*/ 96 h 104"/>
                <a:gd name="T4" fmla="*/ 0 w 144"/>
                <a:gd name="T5" fmla="*/ 48 h 10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44" h="104">
                  <a:moveTo>
                    <a:pt x="144" y="0"/>
                  </a:moveTo>
                  <a:cubicBezTo>
                    <a:pt x="108" y="44"/>
                    <a:pt x="72" y="88"/>
                    <a:pt x="48" y="96"/>
                  </a:cubicBezTo>
                  <a:cubicBezTo>
                    <a:pt x="24" y="104"/>
                    <a:pt x="12" y="76"/>
                    <a:pt x="0" y="48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257" name="Group 55"/>
            <p:cNvGrpSpPr>
              <a:grpSpLocks/>
            </p:cNvGrpSpPr>
            <p:nvPr/>
          </p:nvGrpSpPr>
          <p:grpSpPr bwMode="auto">
            <a:xfrm>
              <a:off x="2880" y="2599"/>
              <a:ext cx="533" cy="428"/>
              <a:chOff x="3494" y="1713"/>
              <a:chExt cx="533" cy="428"/>
            </a:xfrm>
          </p:grpSpPr>
          <p:sp>
            <p:nvSpPr>
              <p:cNvPr id="10258" name="Text Box 56"/>
              <p:cNvSpPr txBox="1">
                <a:spLocks noChangeArrowheads="1"/>
              </p:cNvSpPr>
              <p:nvPr/>
            </p:nvSpPr>
            <p:spPr bwMode="auto">
              <a:xfrm>
                <a:off x="3494" y="1814"/>
                <a:ext cx="53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kumimoji="1" lang="en-US" altLang="zh-CN" sz="2400">
                    <a:solidFill>
                      <a:srgbClr val="FF0000"/>
                    </a:solidFill>
                    <a:latin typeface="Times New Roman" charset="0"/>
                  </a:rPr>
                  <a:t>60</a:t>
                </a:r>
                <a:r>
                  <a:rPr kumimoji="1" lang="en-US" altLang="zh-CN" sz="2800">
                    <a:solidFill>
                      <a:srgbClr val="FF0000"/>
                    </a:solidFill>
                    <a:latin typeface="Times New Roman" charset="0"/>
                  </a:rPr>
                  <a:t>°</a:t>
                </a:r>
              </a:p>
            </p:txBody>
          </p:sp>
          <p:sp>
            <p:nvSpPr>
              <p:cNvPr id="10259" name="Text Box 57"/>
              <p:cNvSpPr txBox="1">
                <a:spLocks noChangeArrowheads="1"/>
              </p:cNvSpPr>
              <p:nvPr/>
            </p:nvSpPr>
            <p:spPr bwMode="auto">
              <a:xfrm>
                <a:off x="3658" y="1713"/>
                <a:ext cx="116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zh-CN" sz="2800">
                  <a:latin typeface="Times New Roman" charset="0"/>
                </a:endParaRPr>
              </a:p>
            </p:txBody>
          </p:sp>
        </p:grpSp>
      </p:grpSp>
      <p:sp>
        <p:nvSpPr>
          <p:cNvPr id="10244" name="Text Box 65"/>
          <p:cNvSpPr txBox="1">
            <a:spLocks noChangeArrowheads="1"/>
          </p:cNvSpPr>
          <p:nvPr/>
        </p:nvSpPr>
        <p:spPr bwMode="auto">
          <a:xfrm>
            <a:off x="2333626" y="760413"/>
            <a:ext cx="7591425" cy="107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>
                <a:latin typeface="Times New Roman" charset="0"/>
                <a:ea typeface="楷体_GB2312" charset="0"/>
              </a:rPr>
              <a:t>　　在同一平面内，有两条直线</a:t>
            </a:r>
            <a:r>
              <a:rPr kumimoji="1" lang="en-US" altLang="zh-CN" i="1">
                <a:latin typeface="Times New Roman" charset="0"/>
                <a:ea typeface="楷体_GB2312" charset="0"/>
              </a:rPr>
              <a:t>a</a:t>
            </a:r>
            <a:r>
              <a:rPr kumimoji="1" lang="zh-CN" altLang="en-US">
                <a:latin typeface="Times New Roman" charset="0"/>
                <a:ea typeface="楷体_GB2312" charset="0"/>
              </a:rPr>
              <a:t>、</a:t>
            </a:r>
            <a:r>
              <a:rPr kumimoji="1" lang="en-US" altLang="zh-CN" i="1">
                <a:latin typeface="Times New Roman" charset="0"/>
                <a:ea typeface="楷体_GB2312" charset="0"/>
              </a:rPr>
              <a:t>b</a:t>
            </a:r>
            <a:r>
              <a:rPr kumimoji="1" lang="zh-CN" altLang="en-US">
                <a:latin typeface="Times New Roman" charset="0"/>
                <a:ea typeface="楷体_GB2312" charset="0"/>
              </a:rPr>
              <a:t>如何判断它们是否平行？</a:t>
            </a:r>
          </a:p>
        </p:txBody>
      </p:sp>
      <p:sp>
        <p:nvSpPr>
          <p:cNvPr id="66628" name="Rectangle 68"/>
          <p:cNvSpPr>
            <a:spLocks noChangeArrowheads="1"/>
          </p:cNvSpPr>
          <p:nvPr/>
        </p:nvSpPr>
        <p:spPr bwMode="auto">
          <a:xfrm>
            <a:off x="6178550" y="2924175"/>
            <a:ext cx="2984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900">
                <a:solidFill>
                  <a:srgbClr val="FF0000"/>
                </a:solidFill>
                <a:latin typeface="Times New Roman" charset="0"/>
              </a:rPr>
              <a:t>●</a:t>
            </a:r>
          </a:p>
        </p:txBody>
      </p:sp>
      <p:sp>
        <p:nvSpPr>
          <p:cNvPr id="66629" name="Arc 69"/>
          <p:cNvSpPr>
            <a:spLocks/>
          </p:cNvSpPr>
          <p:nvPr/>
        </p:nvSpPr>
        <p:spPr bwMode="auto">
          <a:xfrm rot="10800000" flipH="1">
            <a:off x="5910263" y="5129214"/>
            <a:ext cx="336550" cy="561975"/>
          </a:xfrm>
          <a:custGeom>
            <a:avLst/>
            <a:gdLst>
              <a:gd name="T0" fmla="*/ 746091860 w 19559"/>
              <a:gd name="T1" fmla="*/ 0 h 19852"/>
              <a:gd name="T2" fmla="*/ 1714582599 w 19559"/>
              <a:gd name="T3" fmla="*/ 2147483647 h 19852"/>
              <a:gd name="T4" fmla="*/ 0 w 19559"/>
              <a:gd name="T5" fmla="*/ 2147483647 h 1985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9559" h="19852" fill="none" extrusionOk="0">
                <a:moveTo>
                  <a:pt x="8511" y="-1"/>
                </a:moveTo>
                <a:cubicBezTo>
                  <a:pt x="13379" y="2086"/>
                  <a:pt x="17311" y="5889"/>
                  <a:pt x="19558" y="10686"/>
                </a:cubicBezTo>
              </a:path>
              <a:path w="19559" h="19852" stroke="0" extrusionOk="0">
                <a:moveTo>
                  <a:pt x="8511" y="-1"/>
                </a:moveTo>
                <a:cubicBezTo>
                  <a:pt x="13379" y="2086"/>
                  <a:pt x="17311" y="5889"/>
                  <a:pt x="19558" y="10686"/>
                </a:cubicBezTo>
                <a:lnTo>
                  <a:pt x="0" y="19852"/>
                </a:lnTo>
                <a:lnTo>
                  <a:pt x="8511" y="-1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630" name="Text Box 70"/>
          <p:cNvSpPr txBox="1">
            <a:spLocks noChangeArrowheads="1"/>
          </p:cNvSpPr>
          <p:nvPr/>
        </p:nvSpPr>
        <p:spPr bwMode="auto">
          <a:xfrm>
            <a:off x="6056314" y="5495926"/>
            <a:ext cx="8969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charset="0"/>
              </a:rPr>
              <a:t>60°</a:t>
            </a:r>
          </a:p>
        </p:txBody>
      </p:sp>
      <p:grpSp>
        <p:nvGrpSpPr>
          <p:cNvPr id="66634" name="Group 74"/>
          <p:cNvGrpSpPr>
            <a:grpSpLocks/>
          </p:cNvGrpSpPr>
          <p:nvPr/>
        </p:nvGrpSpPr>
        <p:grpSpPr bwMode="auto">
          <a:xfrm>
            <a:off x="2152650" y="5129213"/>
            <a:ext cx="7448550" cy="519112"/>
            <a:chOff x="396" y="3231"/>
            <a:chExt cx="4692" cy="327"/>
          </a:xfrm>
        </p:grpSpPr>
        <p:sp>
          <p:nvSpPr>
            <p:cNvPr id="10253" name="Line 60"/>
            <p:cNvSpPr>
              <a:spLocks noChangeShapeType="1"/>
            </p:cNvSpPr>
            <p:nvPr/>
          </p:nvSpPr>
          <p:spPr bwMode="auto">
            <a:xfrm>
              <a:off x="672" y="3408"/>
              <a:ext cx="44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4" name="Text Box 71"/>
            <p:cNvSpPr txBox="1">
              <a:spLocks noChangeArrowheads="1"/>
            </p:cNvSpPr>
            <p:nvPr/>
          </p:nvSpPr>
          <p:spPr bwMode="auto">
            <a:xfrm>
              <a:off x="396" y="3231"/>
              <a:ext cx="2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i="1">
                  <a:latin typeface="Times New Roman" charset="0"/>
                </a:rPr>
                <a:t>a</a:t>
              </a:r>
            </a:p>
          </p:txBody>
        </p:sp>
      </p:grpSp>
      <p:grpSp>
        <p:nvGrpSpPr>
          <p:cNvPr id="66635" name="Group 75"/>
          <p:cNvGrpSpPr>
            <a:grpSpLocks/>
          </p:cNvGrpSpPr>
          <p:nvPr/>
        </p:nvGrpSpPr>
        <p:grpSpPr bwMode="auto">
          <a:xfrm>
            <a:off x="2132014" y="2806701"/>
            <a:ext cx="7392987" cy="523875"/>
            <a:chOff x="383" y="1768"/>
            <a:chExt cx="4657" cy="330"/>
          </a:xfrm>
        </p:grpSpPr>
        <p:sp>
          <p:nvSpPr>
            <p:cNvPr id="10251" name="Line 58"/>
            <p:cNvSpPr>
              <a:spLocks noChangeShapeType="1"/>
            </p:cNvSpPr>
            <p:nvPr/>
          </p:nvSpPr>
          <p:spPr bwMode="auto">
            <a:xfrm>
              <a:off x="624" y="1920"/>
              <a:ext cx="44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2" name="Text Box 72"/>
            <p:cNvSpPr txBox="1">
              <a:spLocks noChangeArrowheads="1"/>
            </p:cNvSpPr>
            <p:nvPr/>
          </p:nvSpPr>
          <p:spPr bwMode="auto">
            <a:xfrm>
              <a:off x="383" y="1768"/>
              <a:ext cx="22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i="1">
                  <a:latin typeface="Times New Roman" charset="0"/>
                </a:rPr>
                <a:t>b</a:t>
              </a:r>
            </a:p>
          </p:txBody>
        </p:sp>
      </p:grpSp>
      <p:sp>
        <p:nvSpPr>
          <p:cNvPr id="66633" name="Text Box 73"/>
          <p:cNvSpPr txBox="1">
            <a:spLocks noChangeArrowheads="1"/>
          </p:cNvSpPr>
          <p:nvPr/>
        </p:nvSpPr>
        <p:spPr bwMode="auto">
          <a:xfrm>
            <a:off x="3971925" y="5834064"/>
            <a:ext cx="165735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4000" i="1">
                <a:solidFill>
                  <a:srgbClr val="FF0000"/>
                </a:solidFill>
                <a:latin typeface="Times New Roman" charset="0"/>
              </a:rPr>
              <a:t>a</a:t>
            </a:r>
            <a:r>
              <a:rPr lang="en-US" altLang="zh-CN" sz="4000">
                <a:solidFill>
                  <a:srgbClr val="FF0000"/>
                </a:solidFill>
                <a:latin typeface="Times New Roman" charset="0"/>
              </a:rPr>
              <a:t>∥</a:t>
            </a:r>
            <a:r>
              <a:rPr lang="en-US" altLang="zh-CN" sz="4000" i="1">
                <a:solidFill>
                  <a:srgbClr val="FF0000"/>
                </a:solidFill>
                <a:latin typeface="Times New Roman" charset="0"/>
              </a:rPr>
              <a:t>b</a:t>
            </a:r>
            <a:r>
              <a:rPr lang="en-US" altLang="zh-CN" sz="4000">
                <a:latin typeface="Times New Roman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41926702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6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6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04624E-7 L 0.12691 0.34451 " pathEditMode="relative" ptsTypes="AA">
                                      <p:cBhvr>
                                        <p:cTn id="35" dur="2000" fill="hold"/>
                                        <p:tgtEl>
                                          <p:spTgt spid="666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6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6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666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animBg="1"/>
      <p:bldP spid="66628" grpId="0"/>
      <p:bldP spid="66629" grpId="0" animBg="1"/>
      <p:bldP spid="66630" grpId="0"/>
      <p:bldP spid="6663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Line 3"/>
          <p:cNvSpPr>
            <a:spLocks noChangeShapeType="1"/>
          </p:cNvSpPr>
          <p:nvPr/>
        </p:nvSpPr>
        <p:spPr bwMode="auto">
          <a:xfrm flipH="1" flipV="1">
            <a:off x="2200275" y="2471739"/>
            <a:ext cx="7391400" cy="35464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7" name="Text Box 58"/>
          <p:cNvSpPr txBox="1">
            <a:spLocks noChangeArrowheads="1"/>
          </p:cNvSpPr>
          <p:nvPr/>
        </p:nvSpPr>
        <p:spPr bwMode="auto">
          <a:xfrm>
            <a:off x="2540000" y="577851"/>
            <a:ext cx="7366000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>
                <a:latin typeface="Times New Roman" charset="0"/>
                <a:ea typeface="楷体_GB2312" charset="0"/>
              </a:rPr>
              <a:t>　　在同一平面内，有两条直线</a:t>
            </a:r>
            <a:r>
              <a:rPr kumimoji="1" lang="en-US" altLang="zh-CN" i="1">
                <a:latin typeface="Times New Roman" charset="0"/>
                <a:ea typeface="楷体_GB2312" charset="0"/>
              </a:rPr>
              <a:t>a</a:t>
            </a:r>
            <a:r>
              <a:rPr kumimoji="1" lang="zh-CN" altLang="en-US">
                <a:latin typeface="Times New Roman" charset="0"/>
                <a:ea typeface="楷体_GB2312" charset="0"/>
              </a:rPr>
              <a:t>、</a:t>
            </a:r>
            <a:r>
              <a:rPr kumimoji="1" lang="en-US" altLang="zh-CN" i="1">
                <a:latin typeface="Times New Roman" charset="0"/>
                <a:ea typeface="楷体_GB2312" charset="0"/>
              </a:rPr>
              <a:t>b</a:t>
            </a:r>
            <a:r>
              <a:rPr kumimoji="1" lang="zh-CN" altLang="en-US">
                <a:latin typeface="Times New Roman" charset="0"/>
                <a:ea typeface="楷体_GB2312" charset="0"/>
              </a:rPr>
              <a:t>如何判断它们是否平行？</a:t>
            </a:r>
          </a:p>
        </p:txBody>
      </p:sp>
      <p:grpSp>
        <p:nvGrpSpPr>
          <p:cNvPr id="67663" name="Group 79"/>
          <p:cNvGrpSpPr>
            <a:grpSpLocks/>
          </p:cNvGrpSpPr>
          <p:nvPr/>
        </p:nvGrpSpPr>
        <p:grpSpPr bwMode="auto">
          <a:xfrm>
            <a:off x="3300413" y="2381251"/>
            <a:ext cx="2286000" cy="1095375"/>
            <a:chOff x="1119" y="1482"/>
            <a:chExt cx="1440" cy="690"/>
          </a:xfrm>
        </p:grpSpPr>
        <p:grpSp>
          <p:nvGrpSpPr>
            <p:cNvPr id="11279" name="Group 62"/>
            <p:cNvGrpSpPr>
              <a:grpSpLocks/>
            </p:cNvGrpSpPr>
            <p:nvPr/>
          </p:nvGrpSpPr>
          <p:grpSpPr bwMode="auto">
            <a:xfrm>
              <a:off x="1119" y="1482"/>
              <a:ext cx="1440" cy="677"/>
              <a:chOff x="3285" y="3006"/>
              <a:chExt cx="1440" cy="677"/>
            </a:xfrm>
          </p:grpSpPr>
          <p:sp>
            <p:nvSpPr>
              <p:cNvPr id="11283" name="AutoShape 63"/>
              <p:cNvSpPr>
                <a:spLocks noChangeArrowheads="1"/>
              </p:cNvSpPr>
              <p:nvPr/>
            </p:nvSpPr>
            <p:spPr bwMode="auto">
              <a:xfrm rot="1501301" flipH="1">
                <a:off x="3285" y="3006"/>
                <a:ext cx="1440" cy="672"/>
              </a:xfrm>
              <a:prstGeom prst="rtTriangle">
                <a:avLst/>
              </a:prstGeom>
              <a:solidFill>
                <a:srgbClr val="00CCFF"/>
              </a:solidFill>
              <a:ln w="12700">
                <a:solidFill>
                  <a:srgbClr val="FF0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800">
                  <a:latin typeface="Times New Roman" charset="0"/>
                </a:endParaRPr>
              </a:p>
            </p:txBody>
          </p:sp>
          <p:sp>
            <p:nvSpPr>
              <p:cNvPr id="11284" name="Arc 64"/>
              <p:cNvSpPr>
                <a:spLocks/>
              </p:cNvSpPr>
              <p:nvPr/>
            </p:nvSpPr>
            <p:spPr bwMode="auto">
              <a:xfrm rot="3585185">
                <a:off x="3696" y="3408"/>
                <a:ext cx="192" cy="19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11285" name="Group 65"/>
              <p:cNvGrpSpPr>
                <a:grpSpLocks/>
              </p:cNvGrpSpPr>
              <p:nvPr/>
            </p:nvGrpSpPr>
            <p:grpSpPr bwMode="auto">
              <a:xfrm>
                <a:off x="3888" y="3209"/>
                <a:ext cx="270" cy="474"/>
                <a:chOff x="3926" y="2419"/>
                <a:chExt cx="270" cy="474"/>
              </a:xfrm>
            </p:grpSpPr>
            <p:sp>
              <p:nvSpPr>
                <p:cNvPr id="11286" name="Text Box 66"/>
                <p:cNvSpPr txBox="1">
                  <a:spLocks noChangeArrowheads="1"/>
                </p:cNvSpPr>
                <p:nvPr/>
              </p:nvSpPr>
              <p:spPr bwMode="auto">
                <a:xfrm>
                  <a:off x="3926" y="2605"/>
                  <a:ext cx="116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1" lang="zh-CN" altLang="zh-CN" sz="2400">
                    <a:solidFill>
                      <a:srgbClr val="CCECFF"/>
                    </a:solidFill>
                    <a:latin typeface="Times New Roman" charset="0"/>
                  </a:endParaRPr>
                </a:p>
              </p:txBody>
            </p:sp>
            <p:sp>
              <p:nvSpPr>
                <p:cNvPr id="11287" name="Text Box 67"/>
                <p:cNvSpPr txBox="1">
                  <a:spLocks noChangeArrowheads="1"/>
                </p:cNvSpPr>
                <p:nvPr/>
              </p:nvSpPr>
              <p:spPr bwMode="auto">
                <a:xfrm>
                  <a:off x="4080" y="2419"/>
                  <a:ext cx="116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1" lang="zh-CN" altLang="zh-CN">
                    <a:solidFill>
                      <a:srgbClr val="CCECFF"/>
                    </a:solidFill>
                    <a:latin typeface="Times New Roman" charset="0"/>
                  </a:endParaRPr>
                </a:p>
              </p:txBody>
            </p:sp>
          </p:grpSp>
        </p:grpSp>
        <p:grpSp>
          <p:nvGrpSpPr>
            <p:cNvPr id="11280" name="Group 68"/>
            <p:cNvGrpSpPr>
              <a:grpSpLocks/>
            </p:cNvGrpSpPr>
            <p:nvPr/>
          </p:nvGrpSpPr>
          <p:grpSpPr bwMode="auto">
            <a:xfrm>
              <a:off x="1686" y="1772"/>
              <a:ext cx="533" cy="400"/>
              <a:chOff x="1340" y="3325"/>
              <a:chExt cx="533" cy="400"/>
            </a:xfrm>
          </p:grpSpPr>
          <p:sp>
            <p:nvSpPr>
              <p:cNvPr id="11281" name="Text Box 69"/>
              <p:cNvSpPr txBox="1">
                <a:spLocks noChangeArrowheads="1"/>
              </p:cNvSpPr>
              <p:nvPr/>
            </p:nvSpPr>
            <p:spPr bwMode="auto">
              <a:xfrm>
                <a:off x="1340" y="3398"/>
                <a:ext cx="53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kumimoji="1" lang="en-US" altLang="zh-CN" sz="2400">
                    <a:solidFill>
                      <a:srgbClr val="FF0000"/>
                    </a:solidFill>
                    <a:latin typeface="Times New Roman" charset="0"/>
                  </a:rPr>
                  <a:t>30</a:t>
                </a:r>
                <a:r>
                  <a:rPr kumimoji="1" lang="en-US" altLang="zh-CN" sz="2800">
                    <a:solidFill>
                      <a:srgbClr val="FF0000"/>
                    </a:solidFill>
                    <a:latin typeface="Times New Roman" charset="0"/>
                  </a:rPr>
                  <a:t>°</a:t>
                </a:r>
              </a:p>
            </p:txBody>
          </p:sp>
          <p:sp>
            <p:nvSpPr>
              <p:cNvPr id="11282" name="Text Box 70"/>
              <p:cNvSpPr txBox="1">
                <a:spLocks noChangeArrowheads="1"/>
              </p:cNvSpPr>
              <p:nvPr/>
            </p:nvSpPr>
            <p:spPr bwMode="auto">
              <a:xfrm>
                <a:off x="1488" y="3325"/>
                <a:ext cx="116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zh-CN" sz="2400">
                  <a:solidFill>
                    <a:srgbClr val="FF0000"/>
                  </a:solidFill>
                  <a:latin typeface="Times New Roman" charset="0"/>
                </a:endParaRPr>
              </a:p>
            </p:txBody>
          </p:sp>
        </p:grpSp>
      </p:grpSp>
      <p:sp>
        <p:nvSpPr>
          <p:cNvPr id="67655" name="Text Box 71"/>
          <p:cNvSpPr txBox="1">
            <a:spLocks noChangeArrowheads="1"/>
          </p:cNvSpPr>
          <p:nvPr/>
        </p:nvSpPr>
        <p:spPr bwMode="auto">
          <a:xfrm>
            <a:off x="5400676" y="2273301"/>
            <a:ext cx="79692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4800">
                <a:solidFill>
                  <a:srgbClr val="FF3300"/>
                </a:solidFill>
                <a:latin typeface="Times New Roman" charset="0"/>
              </a:rPr>
              <a:t>．</a:t>
            </a:r>
          </a:p>
        </p:txBody>
      </p:sp>
      <p:sp>
        <p:nvSpPr>
          <p:cNvPr id="67656" name="Arc 72"/>
          <p:cNvSpPr>
            <a:spLocks/>
          </p:cNvSpPr>
          <p:nvPr/>
        </p:nvSpPr>
        <p:spPr bwMode="auto">
          <a:xfrm rot="10800000" flipH="1">
            <a:off x="6591300" y="4076701"/>
            <a:ext cx="336550" cy="561975"/>
          </a:xfrm>
          <a:custGeom>
            <a:avLst/>
            <a:gdLst>
              <a:gd name="T0" fmla="*/ 746091860 w 19559"/>
              <a:gd name="T1" fmla="*/ 0 h 19852"/>
              <a:gd name="T2" fmla="*/ 1714582599 w 19559"/>
              <a:gd name="T3" fmla="*/ 2147483647 h 19852"/>
              <a:gd name="T4" fmla="*/ 0 w 19559"/>
              <a:gd name="T5" fmla="*/ 2147483647 h 1985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9559" h="19852" fill="none" extrusionOk="0">
                <a:moveTo>
                  <a:pt x="8511" y="-1"/>
                </a:moveTo>
                <a:cubicBezTo>
                  <a:pt x="13379" y="2086"/>
                  <a:pt x="17311" y="5889"/>
                  <a:pt x="19558" y="10686"/>
                </a:cubicBezTo>
              </a:path>
              <a:path w="19559" h="19852" stroke="0" extrusionOk="0">
                <a:moveTo>
                  <a:pt x="8511" y="-1"/>
                </a:moveTo>
                <a:cubicBezTo>
                  <a:pt x="13379" y="2086"/>
                  <a:pt x="17311" y="5889"/>
                  <a:pt x="19558" y="10686"/>
                </a:cubicBezTo>
                <a:lnTo>
                  <a:pt x="0" y="19852"/>
                </a:lnTo>
                <a:lnTo>
                  <a:pt x="8511" y="-1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7657" name="Text Box 73"/>
          <p:cNvSpPr txBox="1">
            <a:spLocks noChangeArrowheads="1"/>
          </p:cNvSpPr>
          <p:nvPr/>
        </p:nvSpPr>
        <p:spPr bwMode="auto">
          <a:xfrm>
            <a:off x="6927850" y="4378326"/>
            <a:ext cx="8969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charset="0"/>
              </a:rPr>
              <a:t>30°</a:t>
            </a:r>
          </a:p>
        </p:txBody>
      </p:sp>
      <p:grpSp>
        <p:nvGrpSpPr>
          <p:cNvPr id="67661" name="Group 77"/>
          <p:cNvGrpSpPr>
            <a:grpSpLocks/>
          </p:cNvGrpSpPr>
          <p:nvPr/>
        </p:nvGrpSpPr>
        <p:grpSpPr bwMode="auto">
          <a:xfrm>
            <a:off x="2676525" y="4076701"/>
            <a:ext cx="7524750" cy="519113"/>
            <a:chOff x="636" y="2988"/>
            <a:chExt cx="4740" cy="327"/>
          </a:xfrm>
        </p:grpSpPr>
        <p:sp>
          <p:nvSpPr>
            <p:cNvPr id="11277" name="Line 53"/>
            <p:cNvSpPr>
              <a:spLocks noChangeShapeType="1"/>
            </p:cNvSpPr>
            <p:nvPr/>
          </p:nvSpPr>
          <p:spPr bwMode="auto">
            <a:xfrm>
              <a:off x="912" y="3165"/>
              <a:ext cx="44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8" name="Text Box 74"/>
            <p:cNvSpPr txBox="1">
              <a:spLocks noChangeArrowheads="1"/>
            </p:cNvSpPr>
            <p:nvPr/>
          </p:nvSpPr>
          <p:spPr bwMode="auto">
            <a:xfrm>
              <a:off x="636" y="2988"/>
              <a:ext cx="2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i="1">
                  <a:latin typeface="Times New Roman" charset="0"/>
                </a:rPr>
                <a:t>a</a:t>
              </a:r>
            </a:p>
          </p:txBody>
        </p:sp>
      </p:grpSp>
      <p:grpSp>
        <p:nvGrpSpPr>
          <p:cNvPr id="67662" name="Group 78"/>
          <p:cNvGrpSpPr>
            <a:grpSpLocks/>
          </p:cNvGrpSpPr>
          <p:nvPr/>
        </p:nvGrpSpPr>
        <p:grpSpPr bwMode="auto">
          <a:xfrm>
            <a:off x="2008189" y="2632076"/>
            <a:ext cx="8040687" cy="523875"/>
            <a:chOff x="215" y="2105"/>
            <a:chExt cx="5065" cy="330"/>
          </a:xfrm>
        </p:grpSpPr>
        <p:sp>
          <p:nvSpPr>
            <p:cNvPr id="11275" name="Line 4"/>
            <p:cNvSpPr>
              <a:spLocks noChangeShapeType="1"/>
            </p:cNvSpPr>
            <p:nvPr/>
          </p:nvSpPr>
          <p:spPr bwMode="auto">
            <a:xfrm>
              <a:off x="432" y="2256"/>
              <a:ext cx="484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6" name="Text Box 75"/>
            <p:cNvSpPr txBox="1">
              <a:spLocks noChangeArrowheads="1"/>
            </p:cNvSpPr>
            <p:nvPr/>
          </p:nvSpPr>
          <p:spPr bwMode="auto">
            <a:xfrm>
              <a:off x="215" y="2105"/>
              <a:ext cx="22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i="1">
                  <a:latin typeface="Times New Roman" charset="0"/>
                </a:rPr>
                <a:t>b</a:t>
              </a:r>
            </a:p>
          </p:txBody>
        </p:sp>
      </p:grpSp>
      <p:sp>
        <p:nvSpPr>
          <p:cNvPr id="67660" name="Text Box 76"/>
          <p:cNvSpPr txBox="1">
            <a:spLocks noChangeArrowheads="1"/>
          </p:cNvSpPr>
          <p:nvPr/>
        </p:nvSpPr>
        <p:spPr bwMode="auto">
          <a:xfrm>
            <a:off x="4114800" y="5513389"/>
            <a:ext cx="165735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4000" i="1">
                <a:solidFill>
                  <a:srgbClr val="FF0000"/>
                </a:solidFill>
                <a:latin typeface="Times New Roman" charset="0"/>
              </a:rPr>
              <a:t>a</a:t>
            </a:r>
            <a:r>
              <a:rPr lang="en-US" altLang="zh-CN" sz="4000">
                <a:solidFill>
                  <a:srgbClr val="FF0000"/>
                </a:solidFill>
                <a:latin typeface="Times New Roman" charset="0"/>
              </a:rPr>
              <a:t>∥</a:t>
            </a:r>
            <a:r>
              <a:rPr lang="en-US" altLang="zh-CN" sz="4000" i="1">
                <a:solidFill>
                  <a:srgbClr val="FF0000"/>
                </a:solidFill>
                <a:latin typeface="Times New Roman" charset="0"/>
              </a:rPr>
              <a:t>b</a:t>
            </a:r>
            <a:r>
              <a:rPr lang="en-US" altLang="zh-CN" sz="4000">
                <a:latin typeface="Times New Roman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0422876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7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7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7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7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6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32948E-6 L 0.32847 0.20763 " pathEditMode="relative" ptsTypes="AA">
                                      <p:cBhvr>
                                        <p:cTn id="35" dur="2000" fill="hold"/>
                                        <p:tgtEl>
                                          <p:spTgt spid="676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6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6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676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animBg="1"/>
      <p:bldP spid="67655" grpId="0" autoUpdateAnimBg="0"/>
      <p:bldP spid="67656" grpId="0" animBg="1"/>
      <p:bldP spid="67657" grpId="0"/>
      <p:bldP spid="6766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80" name="Line 4"/>
          <p:cNvSpPr>
            <a:spLocks noChangeShapeType="1"/>
          </p:cNvSpPr>
          <p:nvPr/>
        </p:nvSpPr>
        <p:spPr bwMode="auto">
          <a:xfrm>
            <a:off x="2133600" y="5410200"/>
            <a:ext cx="8077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1381" name="Line 5"/>
          <p:cNvSpPr>
            <a:spLocks noChangeShapeType="1"/>
          </p:cNvSpPr>
          <p:nvPr/>
        </p:nvSpPr>
        <p:spPr bwMode="auto">
          <a:xfrm>
            <a:off x="2133600" y="3324225"/>
            <a:ext cx="8077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01393" name="Group 17"/>
          <p:cNvGrpSpPr>
            <a:grpSpLocks/>
          </p:cNvGrpSpPr>
          <p:nvPr/>
        </p:nvGrpSpPr>
        <p:grpSpPr bwMode="auto">
          <a:xfrm>
            <a:off x="4546600" y="1690688"/>
            <a:ext cx="4071938" cy="4953000"/>
            <a:chOff x="1877" y="1056"/>
            <a:chExt cx="2565" cy="3120"/>
          </a:xfrm>
        </p:grpSpPr>
        <p:sp>
          <p:nvSpPr>
            <p:cNvPr id="12315" name="Arc 7"/>
            <p:cNvSpPr>
              <a:spLocks/>
            </p:cNvSpPr>
            <p:nvPr/>
          </p:nvSpPr>
          <p:spPr bwMode="auto">
            <a:xfrm rot="3214751">
              <a:off x="2789" y="2088"/>
              <a:ext cx="144" cy="19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16" name="Arc 8"/>
            <p:cNvSpPr>
              <a:spLocks/>
            </p:cNvSpPr>
            <p:nvPr/>
          </p:nvSpPr>
          <p:spPr bwMode="auto">
            <a:xfrm rot="3214751">
              <a:off x="3821" y="3432"/>
              <a:ext cx="144" cy="19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17" name="Line 10"/>
            <p:cNvSpPr>
              <a:spLocks noChangeShapeType="1"/>
            </p:cNvSpPr>
            <p:nvPr/>
          </p:nvSpPr>
          <p:spPr bwMode="auto">
            <a:xfrm>
              <a:off x="1877" y="1056"/>
              <a:ext cx="2400" cy="312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8" name="Text Box 12"/>
            <p:cNvSpPr txBox="1">
              <a:spLocks noChangeArrowheads="1"/>
            </p:cNvSpPr>
            <p:nvPr/>
          </p:nvSpPr>
          <p:spPr bwMode="auto">
            <a:xfrm>
              <a:off x="3941" y="3446"/>
              <a:ext cx="50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sz="2400">
                  <a:solidFill>
                    <a:srgbClr val="FF0000"/>
                  </a:solidFill>
                  <a:latin typeface="Times New Roman" charset="0"/>
                </a:rPr>
                <a:t>51°</a:t>
              </a:r>
            </a:p>
          </p:txBody>
        </p:sp>
        <p:sp>
          <p:nvSpPr>
            <p:cNvPr id="12319" name="Text Box 15"/>
            <p:cNvSpPr txBox="1">
              <a:spLocks noChangeArrowheads="1"/>
            </p:cNvSpPr>
            <p:nvPr/>
          </p:nvSpPr>
          <p:spPr bwMode="auto">
            <a:xfrm>
              <a:off x="2938" y="2069"/>
              <a:ext cx="53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sz="2400">
                  <a:solidFill>
                    <a:srgbClr val="FF0000"/>
                  </a:solidFill>
                  <a:latin typeface="Times New Roman" charset="0"/>
                </a:rPr>
                <a:t>51</a:t>
              </a:r>
              <a:r>
                <a:rPr kumimoji="1" lang="en-US" altLang="zh-CN" sz="2800">
                  <a:solidFill>
                    <a:srgbClr val="FF0000"/>
                  </a:solidFill>
                  <a:latin typeface="Times New Roman" charset="0"/>
                </a:rPr>
                <a:t>°</a:t>
              </a:r>
            </a:p>
          </p:txBody>
        </p:sp>
      </p:grpSp>
      <p:grpSp>
        <p:nvGrpSpPr>
          <p:cNvPr id="101394" name="Group 18"/>
          <p:cNvGrpSpPr>
            <a:grpSpLocks/>
          </p:cNvGrpSpPr>
          <p:nvPr/>
        </p:nvGrpSpPr>
        <p:grpSpPr bwMode="auto">
          <a:xfrm>
            <a:off x="2286000" y="1524000"/>
            <a:ext cx="3810000" cy="5334000"/>
            <a:chOff x="480" y="960"/>
            <a:chExt cx="2400" cy="3360"/>
          </a:xfrm>
        </p:grpSpPr>
        <p:sp>
          <p:nvSpPr>
            <p:cNvPr id="12309" name="Line 19"/>
            <p:cNvSpPr>
              <a:spLocks noChangeShapeType="1"/>
            </p:cNvSpPr>
            <p:nvPr/>
          </p:nvSpPr>
          <p:spPr bwMode="auto">
            <a:xfrm flipH="1">
              <a:off x="480" y="960"/>
              <a:ext cx="2400" cy="33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2310" name="Group 20"/>
            <p:cNvGrpSpPr>
              <a:grpSpLocks/>
            </p:cNvGrpSpPr>
            <p:nvPr/>
          </p:nvGrpSpPr>
          <p:grpSpPr bwMode="auto">
            <a:xfrm>
              <a:off x="1849" y="2112"/>
              <a:ext cx="551" cy="365"/>
              <a:chOff x="1152" y="2347"/>
              <a:chExt cx="551" cy="365"/>
            </a:xfrm>
          </p:grpSpPr>
          <p:sp>
            <p:nvSpPr>
              <p:cNvPr id="12313" name="Arc 21"/>
              <p:cNvSpPr>
                <a:spLocks/>
              </p:cNvSpPr>
              <p:nvPr/>
            </p:nvSpPr>
            <p:spPr bwMode="auto">
              <a:xfrm rot="4404283">
                <a:off x="1222" y="2282"/>
                <a:ext cx="192" cy="331"/>
              </a:xfrm>
              <a:custGeom>
                <a:avLst/>
                <a:gdLst>
                  <a:gd name="T0" fmla="*/ 0 w 21600"/>
                  <a:gd name="T1" fmla="*/ 0 h 21285"/>
                  <a:gd name="T2" fmla="*/ 0 w 21600"/>
                  <a:gd name="T3" fmla="*/ 0 h 21285"/>
                  <a:gd name="T4" fmla="*/ 0 w 21600"/>
                  <a:gd name="T5" fmla="*/ 0 h 2128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285" fill="none" extrusionOk="0">
                    <a:moveTo>
                      <a:pt x="3674" y="-1"/>
                    </a:moveTo>
                    <a:cubicBezTo>
                      <a:pt x="14032" y="1787"/>
                      <a:pt x="21600" y="10773"/>
                      <a:pt x="21600" y="21285"/>
                    </a:cubicBezTo>
                  </a:path>
                  <a:path w="21600" h="21285" stroke="0" extrusionOk="0">
                    <a:moveTo>
                      <a:pt x="3674" y="-1"/>
                    </a:moveTo>
                    <a:cubicBezTo>
                      <a:pt x="14032" y="1787"/>
                      <a:pt x="21600" y="10773"/>
                      <a:pt x="21600" y="21285"/>
                    </a:cubicBezTo>
                    <a:lnTo>
                      <a:pt x="0" y="21285"/>
                    </a:lnTo>
                    <a:lnTo>
                      <a:pt x="3674" y="-1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14" name="Text Box 22"/>
              <p:cNvSpPr txBox="1">
                <a:spLocks noChangeArrowheads="1"/>
              </p:cNvSpPr>
              <p:nvPr/>
            </p:nvSpPr>
            <p:spPr bwMode="auto">
              <a:xfrm>
                <a:off x="1334" y="2347"/>
                <a:ext cx="369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kumimoji="1" lang="en-US" altLang="zh-CN">
                    <a:solidFill>
                      <a:srgbClr val="FF3300"/>
                    </a:solidFill>
                    <a:latin typeface="Times New Roman" charset="0"/>
                  </a:rPr>
                  <a:t>α</a:t>
                </a:r>
              </a:p>
            </p:txBody>
          </p:sp>
        </p:grpSp>
        <p:sp>
          <p:nvSpPr>
            <p:cNvPr id="12311" name="Arc 23"/>
            <p:cNvSpPr>
              <a:spLocks/>
            </p:cNvSpPr>
            <p:nvPr/>
          </p:nvSpPr>
          <p:spPr bwMode="auto">
            <a:xfrm rot="4404283">
              <a:off x="1017" y="3325"/>
              <a:ext cx="192" cy="371"/>
            </a:xfrm>
            <a:custGeom>
              <a:avLst/>
              <a:gdLst>
                <a:gd name="T0" fmla="*/ 0 w 21600"/>
                <a:gd name="T1" fmla="*/ 0 h 23862"/>
                <a:gd name="T2" fmla="*/ 0 w 21600"/>
                <a:gd name="T3" fmla="*/ 0 h 23862"/>
                <a:gd name="T4" fmla="*/ 0 w 21600"/>
                <a:gd name="T5" fmla="*/ 0 h 2386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3862" fill="none" extrusionOk="0">
                  <a:moveTo>
                    <a:pt x="3674" y="-1"/>
                  </a:moveTo>
                  <a:cubicBezTo>
                    <a:pt x="14032" y="1787"/>
                    <a:pt x="21600" y="10773"/>
                    <a:pt x="21600" y="21285"/>
                  </a:cubicBezTo>
                  <a:cubicBezTo>
                    <a:pt x="21600" y="22146"/>
                    <a:pt x="21548" y="23006"/>
                    <a:pt x="21445" y="23861"/>
                  </a:cubicBezTo>
                </a:path>
                <a:path w="21600" h="23862" stroke="0" extrusionOk="0">
                  <a:moveTo>
                    <a:pt x="3674" y="-1"/>
                  </a:moveTo>
                  <a:cubicBezTo>
                    <a:pt x="14032" y="1787"/>
                    <a:pt x="21600" y="10773"/>
                    <a:pt x="21600" y="21285"/>
                  </a:cubicBezTo>
                  <a:cubicBezTo>
                    <a:pt x="21600" y="22146"/>
                    <a:pt x="21548" y="23006"/>
                    <a:pt x="21445" y="23861"/>
                  </a:cubicBezTo>
                  <a:lnTo>
                    <a:pt x="0" y="21285"/>
                  </a:lnTo>
                  <a:lnTo>
                    <a:pt x="3674" y="-1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2" name="Text Box 24"/>
            <p:cNvSpPr txBox="1">
              <a:spLocks noChangeArrowheads="1"/>
            </p:cNvSpPr>
            <p:nvPr/>
          </p:nvSpPr>
          <p:spPr bwMode="auto">
            <a:xfrm>
              <a:off x="1018" y="3504"/>
              <a:ext cx="37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solidFill>
                    <a:srgbClr val="FF3300"/>
                  </a:solidFill>
                  <a:latin typeface="Times New Roman" charset="0"/>
                </a:rPr>
                <a:t>β</a:t>
              </a:r>
            </a:p>
          </p:txBody>
        </p:sp>
      </p:grpSp>
      <p:grpSp>
        <p:nvGrpSpPr>
          <p:cNvPr id="101411" name="Group 35"/>
          <p:cNvGrpSpPr>
            <a:grpSpLocks/>
          </p:cNvGrpSpPr>
          <p:nvPr/>
        </p:nvGrpSpPr>
        <p:grpSpPr bwMode="auto">
          <a:xfrm>
            <a:off x="3324225" y="1843088"/>
            <a:ext cx="2362200" cy="5029200"/>
            <a:chOff x="1152" y="1152"/>
            <a:chExt cx="1488" cy="3168"/>
          </a:xfrm>
        </p:grpSpPr>
        <p:sp>
          <p:nvSpPr>
            <p:cNvPr id="12304" name="Line 26"/>
            <p:cNvSpPr>
              <a:spLocks noChangeShapeType="1"/>
            </p:cNvSpPr>
            <p:nvPr/>
          </p:nvSpPr>
          <p:spPr bwMode="auto">
            <a:xfrm flipH="1">
              <a:off x="1152" y="1152"/>
              <a:ext cx="1488" cy="31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5" name="Arc 27"/>
            <p:cNvSpPr>
              <a:spLocks/>
            </p:cNvSpPr>
            <p:nvPr/>
          </p:nvSpPr>
          <p:spPr bwMode="auto">
            <a:xfrm rot="4143300">
              <a:off x="2180" y="2036"/>
              <a:ext cx="96" cy="248"/>
            </a:xfrm>
            <a:custGeom>
              <a:avLst/>
              <a:gdLst>
                <a:gd name="T0" fmla="*/ 0 w 21600"/>
                <a:gd name="T1" fmla="*/ 0 h 27890"/>
                <a:gd name="T2" fmla="*/ 0 w 21600"/>
                <a:gd name="T3" fmla="*/ 0 h 27890"/>
                <a:gd name="T4" fmla="*/ 0 w 21600"/>
                <a:gd name="T5" fmla="*/ 0 h 2789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789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3731"/>
                    <a:pt x="21284" y="25850"/>
                    <a:pt x="20663" y="27889"/>
                  </a:cubicBezTo>
                </a:path>
                <a:path w="21600" h="2789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3731"/>
                    <a:pt x="21284" y="25850"/>
                    <a:pt x="20663" y="27889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06" name="Arc 28"/>
            <p:cNvSpPr>
              <a:spLocks/>
            </p:cNvSpPr>
            <p:nvPr/>
          </p:nvSpPr>
          <p:spPr bwMode="auto">
            <a:xfrm rot="4143300">
              <a:off x="1556" y="3332"/>
              <a:ext cx="96" cy="248"/>
            </a:xfrm>
            <a:custGeom>
              <a:avLst/>
              <a:gdLst>
                <a:gd name="T0" fmla="*/ 0 w 21600"/>
                <a:gd name="T1" fmla="*/ 0 h 27890"/>
                <a:gd name="T2" fmla="*/ 0 w 21600"/>
                <a:gd name="T3" fmla="*/ 0 h 27890"/>
                <a:gd name="T4" fmla="*/ 0 w 21600"/>
                <a:gd name="T5" fmla="*/ 0 h 2789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789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3731"/>
                    <a:pt x="21284" y="25850"/>
                    <a:pt x="20663" y="27889"/>
                  </a:cubicBezTo>
                </a:path>
                <a:path w="21600" h="2789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3731"/>
                    <a:pt x="21284" y="25850"/>
                    <a:pt x="20663" y="27889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07" name="Text Box 30"/>
            <p:cNvSpPr txBox="1">
              <a:spLocks noChangeArrowheads="1"/>
            </p:cNvSpPr>
            <p:nvPr/>
          </p:nvSpPr>
          <p:spPr bwMode="auto">
            <a:xfrm>
              <a:off x="1968" y="2352"/>
              <a:ext cx="59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sz="2400">
                  <a:solidFill>
                    <a:srgbClr val="FF0000"/>
                  </a:solidFill>
                  <a:latin typeface="Times New Roman" charset="0"/>
                </a:rPr>
                <a:t>117°</a:t>
              </a:r>
            </a:p>
          </p:txBody>
        </p:sp>
        <p:sp>
          <p:nvSpPr>
            <p:cNvPr id="12308" name="Text Box 33"/>
            <p:cNvSpPr txBox="1">
              <a:spLocks noChangeArrowheads="1"/>
            </p:cNvSpPr>
            <p:nvPr/>
          </p:nvSpPr>
          <p:spPr bwMode="auto">
            <a:xfrm>
              <a:off x="1440" y="3542"/>
              <a:ext cx="62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sz="2400">
                  <a:solidFill>
                    <a:srgbClr val="FF0000"/>
                  </a:solidFill>
                  <a:latin typeface="Times New Roman" charset="0"/>
                </a:rPr>
                <a:t>117</a:t>
              </a:r>
              <a:r>
                <a:rPr kumimoji="1" lang="en-US" altLang="zh-CN" sz="2800">
                  <a:solidFill>
                    <a:srgbClr val="FF0000"/>
                  </a:solidFill>
                  <a:latin typeface="Times New Roman" charset="0"/>
                </a:rPr>
                <a:t>°</a:t>
              </a:r>
            </a:p>
          </p:txBody>
        </p:sp>
      </p:grpSp>
      <p:grpSp>
        <p:nvGrpSpPr>
          <p:cNvPr id="101422" name="Group 46"/>
          <p:cNvGrpSpPr>
            <a:grpSpLocks/>
          </p:cNvGrpSpPr>
          <p:nvPr/>
        </p:nvGrpSpPr>
        <p:grpSpPr bwMode="auto">
          <a:xfrm>
            <a:off x="5126039" y="1766888"/>
            <a:ext cx="1366837" cy="5091112"/>
            <a:chOff x="2278" y="1113"/>
            <a:chExt cx="861" cy="3207"/>
          </a:xfrm>
        </p:grpSpPr>
        <p:sp>
          <p:nvSpPr>
            <p:cNvPr id="12299" name="Line 37"/>
            <p:cNvSpPr>
              <a:spLocks noChangeShapeType="1"/>
            </p:cNvSpPr>
            <p:nvPr/>
          </p:nvSpPr>
          <p:spPr bwMode="auto">
            <a:xfrm>
              <a:off x="2302" y="1113"/>
              <a:ext cx="432" cy="320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0" name="Arc 38"/>
            <p:cNvSpPr>
              <a:spLocks/>
            </p:cNvSpPr>
            <p:nvPr/>
          </p:nvSpPr>
          <p:spPr bwMode="auto">
            <a:xfrm rot="3675560">
              <a:off x="2387" y="2039"/>
              <a:ext cx="118" cy="335"/>
            </a:xfrm>
            <a:custGeom>
              <a:avLst/>
              <a:gdLst>
                <a:gd name="T0" fmla="*/ 0 w 19597"/>
                <a:gd name="T1" fmla="*/ 0 h 21600"/>
                <a:gd name="T2" fmla="*/ 0 w 19597"/>
                <a:gd name="T3" fmla="*/ 0 h 21600"/>
                <a:gd name="T4" fmla="*/ 0 w 19597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9597" h="21600" fill="none" extrusionOk="0">
                  <a:moveTo>
                    <a:pt x="-1" y="0"/>
                  </a:moveTo>
                  <a:cubicBezTo>
                    <a:pt x="8412" y="0"/>
                    <a:pt x="16059" y="4883"/>
                    <a:pt x="19596" y="12516"/>
                  </a:cubicBezTo>
                </a:path>
                <a:path w="19597" h="21600" stroke="0" extrusionOk="0">
                  <a:moveTo>
                    <a:pt x="-1" y="0"/>
                  </a:moveTo>
                  <a:cubicBezTo>
                    <a:pt x="8412" y="0"/>
                    <a:pt x="16059" y="4883"/>
                    <a:pt x="19596" y="12516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01" name="Arc 39"/>
            <p:cNvSpPr>
              <a:spLocks/>
            </p:cNvSpPr>
            <p:nvPr/>
          </p:nvSpPr>
          <p:spPr bwMode="auto">
            <a:xfrm rot="3675560">
              <a:off x="2532" y="3359"/>
              <a:ext cx="116" cy="335"/>
            </a:xfrm>
            <a:custGeom>
              <a:avLst/>
              <a:gdLst>
                <a:gd name="T0" fmla="*/ 0 w 19217"/>
                <a:gd name="T1" fmla="*/ 0 h 21600"/>
                <a:gd name="T2" fmla="*/ 0 w 19217"/>
                <a:gd name="T3" fmla="*/ 0 h 21600"/>
                <a:gd name="T4" fmla="*/ 0 w 19217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9217" h="21600" fill="none" extrusionOk="0">
                  <a:moveTo>
                    <a:pt x="0" y="39"/>
                  </a:moveTo>
                  <a:cubicBezTo>
                    <a:pt x="434" y="13"/>
                    <a:pt x="869" y="-1"/>
                    <a:pt x="1304" y="0"/>
                  </a:cubicBezTo>
                  <a:cubicBezTo>
                    <a:pt x="8488" y="0"/>
                    <a:pt x="15202" y="3572"/>
                    <a:pt x="19216" y="9530"/>
                  </a:cubicBezTo>
                </a:path>
                <a:path w="19217" h="21600" stroke="0" extrusionOk="0">
                  <a:moveTo>
                    <a:pt x="0" y="39"/>
                  </a:moveTo>
                  <a:cubicBezTo>
                    <a:pt x="434" y="13"/>
                    <a:pt x="869" y="-1"/>
                    <a:pt x="1304" y="0"/>
                  </a:cubicBezTo>
                  <a:cubicBezTo>
                    <a:pt x="8488" y="0"/>
                    <a:pt x="15202" y="3572"/>
                    <a:pt x="19216" y="9530"/>
                  </a:cubicBezTo>
                  <a:lnTo>
                    <a:pt x="1304" y="21600"/>
                  </a:lnTo>
                  <a:lnTo>
                    <a:pt x="0" y="39"/>
                  </a:lnTo>
                  <a:close/>
                </a:path>
              </a:pathLst>
            </a:custGeom>
            <a:noFill/>
            <a:ln w="38100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02" name="Text Box 41"/>
            <p:cNvSpPr txBox="1">
              <a:spLocks noChangeArrowheads="1"/>
            </p:cNvSpPr>
            <p:nvPr/>
          </p:nvSpPr>
          <p:spPr bwMode="auto">
            <a:xfrm>
              <a:off x="2638" y="3465"/>
              <a:ext cx="50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sz="2400">
                  <a:solidFill>
                    <a:srgbClr val="FF0000"/>
                  </a:solidFill>
                  <a:latin typeface="Times New Roman" charset="0"/>
                </a:rPr>
                <a:t>86°</a:t>
              </a:r>
            </a:p>
          </p:txBody>
        </p:sp>
        <p:sp>
          <p:nvSpPr>
            <p:cNvPr id="12303" name="Text Box 44"/>
            <p:cNvSpPr txBox="1">
              <a:spLocks noChangeArrowheads="1"/>
            </p:cNvSpPr>
            <p:nvPr/>
          </p:nvSpPr>
          <p:spPr bwMode="auto">
            <a:xfrm>
              <a:off x="2441" y="2198"/>
              <a:ext cx="50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sz="2400">
                  <a:solidFill>
                    <a:srgbClr val="FF0000"/>
                  </a:solidFill>
                  <a:latin typeface="Times New Roman" charset="0"/>
                </a:rPr>
                <a:t>86°</a:t>
              </a:r>
            </a:p>
          </p:txBody>
        </p:sp>
      </p:grpSp>
      <p:sp>
        <p:nvSpPr>
          <p:cNvPr id="101423" name="Rectangle 47"/>
          <p:cNvSpPr>
            <a:spLocks noChangeArrowheads="1"/>
          </p:cNvSpPr>
          <p:nvPr/>
        </p:nvSpPr>
        <p:spPr bwMode="auto">
          <a:xfrm>
            <a:off x="5126038" y="2562225"/>
            <a:ext cx="2984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900">
                <a:solidFill>
                  <a:srgbClr val="FF0000"/>
                </a:solidFill>
                <a:latin typeface="Times New Roman" charset="0"/>
              </a:rPr>
              <a:t>●</a:t>
            </a:r>
          </a:p>
        </p:txBody>
      </p:sp>
      <p:sp>
        <p:nvSpPr>
          <p:cNvPr id="101424" name="Text Box 48"/>
          <p:cNvSpPr txBox="1">
            <a:spLocks noChangeArrowheads="1"/>
          </p:cNvSpPr>
          <p:nvPr/>
        </p:nvSpPr>
        <p:spPr bwMode="auto">
          <a:xfrm>
            <a:off x="3292476" y="549276"/>
            <a:ext cx="691197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>
                <a:latin typeface="Times New Roman" charset="0"/>
                <a:ea typeface="楷体_GB2312" charset="0"/>
              </a:rPr>
              <a:t>　　两条直线被第三条直线所截，如果同位角相等，那么两直线平行</a:t>
            </a:r>
            <a:r>
              <a:rPr kumimoji="1" lang="zh-CN" altLang="en-US">
                <a:latin typeface="Times New Roman" charset="0"/>
              </a:rPr>
              <a:t>．</a:t>
            </a:r>
          </a:p>
        </p:txBody>
      </p:sp>
      <p:sp>
        <p:nvSpPr>
          <p:cNvPr id="101428" name="WordArt 52"/>
          <p:cNvSpPr>
            <a:spLocks noChangeArrowheads="1" noChangeShapeType="1" noTextEdit="1"/>
          </p:cNvSpPr>
          <p:nvPr/>
        </p:nvSpPr>
        <p:spPr bwMode="auto">
          <a:xfrm>
            <a:off x="2316163" y="485776"/>
            <a:ext cx="1109662" cy="663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blurRad="63500" dist="38099" dir="2700000" algn="ctr" rotWithShape="0">
                    <a:srgbClr val="990000">
                      <a:alpha val="74998"/>
                    </a:srgbClr>
                  </a:outerShdw>
                </a:effectLst>
                <a:latin typeface="隶书" charset="0"/>
                <a:ea typeface="隶书" charset="0"/>
                <a:cs typeface="隶书" charset="0"/>
              </a:rPr>
              <a:t>结论</a:t>
            </a:r>
          </a:p>
        </p:txBody>
      </p:sp>
    </p:spTree>
    <p:extLst>
      <p:ext uri="{BB962C8B-B14F-4D97-AF65-F5344CB8AC3E}">
        <p14:creationId xmlns:p14="http://schemas.microsoft.com/office/powerpoint/2010/main" val="1693041547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14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01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1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1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1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1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01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1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1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0" grpId="0" animBg="1"/>
      <p:bldP spid="101381" grpId="0" animBg="1"/>
      <p:bldP spid="101423" grpId="0"/>
      <p:bldP spid="101424" grpId="0"/>
      <p:bldP spid="10142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04" name="Group 4"/>
          <p:cNvGrpSpPr>
            <a:grpSpLocks/>
          </p:cNvGrpSpPr>
          <p:nvPr/>
        </p:nvGrpSpPr>
        <p:grpSpPr bwMode="auto">
          <a:xfrm>
            <a:off x="1676400" y="2209800"/>
            <a:ext cx="8839200" cy="4572000"/>
            <a:chOff x="96" y="1392"/>
            <a:chExt cx="5568" cy="2880"/>
          </a:xfrm>
        </p:grpSpPr>
        <p:sp>
          <p:nvSpPr>
            <p:cNvPr id="13357" name="Line 5"/>
            <p:cNvSpPr>
              <a:spLocks noChangeShapeType="1"/>
            </p:cNvSpPr>
            <p:nvPr/>
          </p:nvSpPr>
          <p:spPr bwMode="auto">
            <a:xfrm>
              <a:off x="96" y="3264"/>
              <a:ext cx="5568" cy="0"/>
            </a:xfrm>
            <a:prstGeom prst="line">
              <a:avLst/>
            </a:prstGeom>
            <a:noFill/>
            <a:ln w="38100">
              <a:solidFill>
                <a:srgbClr val="3333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58" name="Line 6"/>
            <p:cNvSpPr>
              <a:spLocks noChangeShapeType="1"/>
            </p:cNvSpPr>
            <p:nvPr/>
          </p:nvSpPr>
          <p:spPr bwMode="auto">
            <a:xfrm flipH="1">
              <a:off x="1728" y="1392"/>
              <a:ext cx="1152" cy="28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2407" name="Group 7"/>
          <p:cNvGrpSpPr>
            <a:grpSpLocks/>
          </p:cNvGrpSpPr>
          <p:nvPr/>
        </p:nvGrpSpPr>
        <p:grpSpPr bwMode="auto">
          <a:xfrm>
            <a:off x="4795838" y="5073650"/>
            <a:ext cx="1155700" cy="839788"/>
            <a:chOff x="2061" y="3196"/>
            <a:chExt cx="728" cy="529"/>
          </a:xfrm>
        </p:grpSpPr>
        <p:sp>
          <p:nvSpPr>
            <p:cNvPr id="13354" name="Arc 8"/>
            <p:cNvSpPr>
              <a:spLocks/>
            </p:cNvSpPr>
            <p:nvPr/>
          </p:nvSpPr>
          <p:spPr bwMode="auto">
            <a:xfrm rot="5873338">
              <a:off x="2087" y="3186"/>
              <a:ext cx="288" cy="339"/>
            </a:xfrm>
            <a:custGeom>
              <a:avLst/>
              <a:gdLst>
                <a:gd name="T0" fmla="*/ 0 w 21600"/>
                <a:gd name="T1" fmla="*/ 0 h 25440"/>
                <a:gd name="T2" fmla="*/ 0 w 21600"/>
                <a:gd name="T3" fmla="*/ 0 h 25440"/>
                <a:gd name="T4" fmla="*/ 0 w 21600"/>
                <a:gd name="T5" fmla="*/ 0 h 2544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544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2887"/>
                    <a:pt x="21484" y="24172"/>
                    <a:pt x="21255" y="25439"/>
                  </a:cubicBezTo>
                </a:path>
                <a:path w="21600" h="2544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2887"/>
                    <a:pt x="21484" y="24172"/>
                    <a:pt x="21255" y="25439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endParaRPr lang="zh-CN" altLang="en-US"/>
            </a:p>
          </p:txBody>
        </p:sp>
        <p:sp>
          <p:nvSpPr>
            <p:cNvPr id="13355" name="Text Box 9"/>
            <p:cNvSpPr txBox="1">
              <a:spLocks noChangeArrowheads="1"/>
            </p:cNvSpPr>
            <p:nvPr/>
          </p:nvSpPr>
          <p:spPr bwMode="auto">
            <a:xfrm>
              <a:off x="2160" y="3398"/>
              <a:ext cx="62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sz="2400">
                  <a:solidFill>
                    <a:srgbClr val="FF0000"/>
                  </a:solidFill>
                  <a:latin typeface="Times New Roman" charset="0"/>
                </a:rPr>
                <a:t>126</a:t>
              </a:r>
              <a:r>
                <a:rPr kumimoji="1" lang="en-US" altLang="zh-CN" sz="2800">
                  <a:solidFill>
                    <a:srgbClr val="FF0000"/>
                  </a:solidFill>
                  <a:latin typeface="Times New Roman" charset="0"/>
                </a:rPr>
                <a:t>°</a:t>
              </a:r>
            </a:p>
          </p:txBody>
        </p:sp>
        <p:sp>
          <p:nvSpPr>
            <p:cNvPr id="13356" name="Text Box 10"/>
            <p:cNvSpPr txBox="1">
              <a:spLocks noChangeArrowheads="1"/>
            </p:cNvSpPr>
            <p:nvPr/>
          </p:nvSpPr>
          <p:spPr bwMode="auto">
            <a:xfrm>
              <a:off x="2448" y="3196"/>
              <a:ext cx="11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1" lang="zh-CN" altLang="zh-CN" sz="3600">
                <a:solidFill>
                  <a:srgbClr val="FF3300"/>
                </a:solidFill>
                <a:latin typeface="Times New Roman" charset="0"/>
              </a:endParaRPr>
            </a:p>
          </p:txBody>
        </p:sp>
      </p:grpSp>
      <p:grpSp>
        <p:nvGrpSpPr>
          <p:cNvPr id="102411" name="Group 11"/>
          <p:cNvGrpSpPr>
            <a:grpSpLocks/>
          </p:cNvGrpSpPr>
          <p:nvPr/>
        </p:nvGrpSpPr>
        <p:grpSpPr bwMode="auto">
          <a:xfrm>
            <a:off x="1981200" y="2895600"/>
            <a:ext cx="5181600" cy="1600200"/>
            <a:chOff x="288" y="1824"/>
            <a:chExt cx="3264" cy="1008"/>
          </a:xfrm>
        </p:grpSpPr>
        <p:sp>
          <p:nvSpPr>
            <p:cNvPr id="13349" name="Line 12"/>
            <p:cNvSpPr>
              <a:spLocks noChangeShapeType="1"/>
            </p:cNvSpPr>
            <p:nvPr/>
          </p:nvSpPr>
          <p:spPr bwMode="auto">
            <a:xfrm flipH="1">
              <a:off x="288" y="1824"/>
              <a:ext cx="3264" cy="1008"/>
            </a:xfrm>
            <a:prstGeom prst="line">
              <a:avLst/>
            </a:prstGeom>
            <a:noFill/>
            <a:ln w="38100">
              <a:solidFill>
                <a:srgbClr val="3333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3350" name="Group 13"/>
            <p:cNvGrpSpPr>
              <a:grpSpLocks/>
            </p:cNvGrpSpPr>
            <p:nvPr/>
          </p:nvGrpSpPr>
          <p:grpSpPr bwMode="auto">
            <a:xfrm>
              <a:off x="2544" y="1948"/>
              <a:ext cx="789" cy="500"/>
              <a:chOff x="2544" y="1948"/>
              <a:chExt cx="789" cy="500"/>
            </a:xfrm>
          </p:grpSpPr>
          <p:sp>
            <p:nvSpPr>
              <p:cNvPr id="13351" name="Arc 14"/>
              <p:cNvSpPr>
                <a:spLocks/>
              </p:cNvSpPr>
              <p:nvPr/>
            </p:nvSpPr>
            <p:spPr bwMode="auto">
              <a:xfrm rot="11371254" flipH="1">
                <a:off x="2544" y="2016"/>
                <a:ext cx="288" cy="3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wrap="none" anchor="ctr"/>
              <a:lstStyle/>
              <a:p>
                <a:endParaRPr lang="zh-CN" altLang="en-US"/>
              </a:p>
            </p:txBody>
          </p:sp>
          <p:sp>
            <p:nvSpPr>
              <p:cNvPr id="13352" name="Text Box 15"/>
              <p:cNvSpPr txBox="1">
                <a:spLocks noChangeArrowheads="1"/>
              </p:cNvSpPr>
              <p:nvPr/>
            </p:nvSpPr>
            <p:spPr bwMode="auto">
              <a:xfrm>
                <a:off x="2736" y="2160"/>
                <a:ext cx="59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kumimoji="1" lang="en-US" altLang="zh-CN" sz="2400">
                    <a:solidFill>
                      <a:srgbClr val="FF0000"/>
                    </a:solidFill>
                    <a:latin typeface="Times New Roman" charset="0"/>
                  </a:rPr>
                  <a:t>135°</a:t>
                </a:r>
              </a:p>
            </p:txBody>
          </p:sp>
          <p:sp>
            <p:nvSpPr>
              <p:cNvPr id="13353" name="Text Box 16"/>
              <p:cNvSpPr txBox="1">
                <a:spLocks noChangeArrowheads="1"/>
              </p:cNvSpPr>
              <p:nvPr/>
            </p:nvSpPr>
            <p:spPr bwMode="auto">
              <a:xfrm>
                <a:off x="3024" y="1948"/>
                <a:ext cx="116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zh-CN" sz="3600">
                  <a:solidFill>
                    <a:srgbClr val="FF3300"/>
                  </a:solidFill>
                  <a:latin typeface="Times New Roman" charset="0"/>
                </a:endParaRPr>
              </a:p>
            </p:txBody>
          </p:sp>
        </p:grpSp>
      </p:grpSp>
      <p:grpSp>
        <p:nvGrpSpPr>
          <p:cNvPr id="102417" name="Group 17"/>
          <p:cNvGrpSpPr>
            <a:grpSpLocks/>
          </p:cNvGrpSpPr>
          <p:nvPr/>
        </p:nvGrpSpPr>
        <p:grpSpPr bwMode="auto">
          <a:xfrm>
            <a:off x="1752600" y="3355976"/>
            <a:ext cx="8382000" cy="835025"/>
            <a:chOff x="144" y="2114"/>
            <a:chExt cx="5280" cy="526"/>
          </a:xfrm>
        </p:grpSpPr>
        <p:grpSp>
          <p:nvGrpSpPr>
            <p:cNvPr id="13344" name="Group 18"/>
            <p:cNvGrpSpPr>
              <a:grpSpLocks/>
            </p:cNvGrpSpPr>
            <p:nvPr/>
          </p:nvGrpSpPr>
          <p:grpSpPr bwMode="auto">
            <a:xfrm>
              <a:off x="2496" y="2114"/>
              <a:ext cx="696" cy="526"/>
              <a:chOff x="2061" y="3196"/>
              <a:chExt cx="696" cy="526"/>
            </a:xfrm>
          </p:grpSpPr>
          <p:sp>
            <p:nvSpPr>
              <p:cNvPr id="13346" name="Arc 19"/>
              <p:cNvSpPr>
                <a:spLocks/>
              </p:cNvSpPr>
              <p:nvPr/>
            </p:nvSpPr>
            <p:spPr bwMode="auto">
              <a:xfrm rot="5873338">
                <a:off x="2087" y="3186"/>
                <a:ext cx="288" cy="339"/>
              </a:xfrm>
              <a:custGeom>
                <a:avLst/>
                <a:gdLst>
                  <a:gd name="T0" fmla="*/ 0 w 21600"/>
                  <a:gd name="T1" fmla="*/ 0 h 25440"/>
                  <a:gd name="T2" fmla="*/ 0 w 21600"/>
                  <a:gd name="T3" fmla="*/ 0 h 25440"/>
                  <a:gd name="T4" fmla="*/ 0 w 21600"/>
                  <a:gd name="T5" fmla="*/ 0 h 2544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544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22887"/>
                      <a:pt x="21484" y="24172"/>
                      <a:pt x="21255" y="25439"/>
                    </a:cubicBezTo>
                  </a:path>
                  <a:path w="21600" h="2544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22887"/>
                      <a:pt x="21484" y="24172"/>
                      <a:pt x="21255" y="25439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13347" name="Text Box 20"/>
              <p:cNvSpPr txBox="1">
                <a:spLocks noChangeArrowheads="1"/>
              </p:cNvSpPr>
              <p:nvPr/>
            </p:nvSpPr>
            <p:spPr bwMode="auto">
              <a:xfrm>
                <a:off x="2160" y="3434"/>
                <a:ext cx="59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kumimoji="1" lang="en-US" altLang="zh-CN" sz="2400">
                    <a:solidFill>
                      <a:srgbClr val="FF0000"/>
                    </a:solidFill>
                    <a:latin typeface="Times New Roman" charset="0"/>
                  </a:rPr>
                  <a:t>126°</a:t>
                </a:r>
              </a:p>
            </p:txBody>
          </p:sp>
          <p:sp>
            <p:nvSpPr>
              <p:cNvPr id="13348" name="Text Box 21"/>
              <p:cNvSpPr txBox="1">
                <a:spLocks noChangeArrowheads="1"/>
              </p:cNvSpPr>
              <p:nvPr/>
            </p:nvSpPr>
            <p:spPr bwMode="auto">
              <a:xfrm>
                <a:off x="2448" y="3196"/>
                <a:ext cx="116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zh-CN" sz="3600">
                  <a:solidFill>
                    <a:srgbClr val="FF3300"/>
                  </a:solidFill>
                  <a:latin typeface="Times New Roman" charset="0"/>
                </a:endParaRPr>
              </a:p>
            </p:txBody>
          </p:sp>
        </p:grpSp>
        <p:sp>
          <p:nvSpPr>
            <p:cNvPr id="13345" name="Line 22"/>
            <p:cNvSpPr>
              <a:spLocks noChangeShapeType="1"/>
            </p:cNvSpPr>
            <p:nvPr/>
          </p:nvSpPr>
          <p:spPr bwMode="auto">
            <a:xfrm>
              <a:off x="144" y="2160"/>
              <a:ext cx="5280" cy="0"/>
            </a:xfrm>
            <a:prstGeom prst="line">
              <a:avLst/>
            </a:prstGeom>
            <a:noFill/>
            <a:ln w="38100">
              <a:solidFill>
                <a:srgbClr val="3333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2423" name="Group 23"/>
          <p:cNvGrpSpPr>
            <a:grpSpLocks/>
          </p:cNvGrpSpPr>
          <p:nvPr/>
        </p:nvGrpSpPr>
        <p:grpSpPr bwMode="auto">
          <a:xfrm>
            <a:off x="2308225" y="2576513"/>
            <a:ext cx="7315200" cy="1676400"/>
            <a:chOff x="480" y="1680"/>
            <a:chExt cx="4608" cy="1056"/>
          </a:xfrm>
        </p:grpSpPr>
        <p:grpSp>
          <p:nvGrpSpPr>
            <p:cNvPr id="13339" name="Group 24"/>
            <p:cNvGrpSpPr>
              <a:grpSpLocks/>
            </p:cNvGrpSpPr>
            <p:nvPr/>
          </p:nvGrpSpPr>
          <p:grpSpPr bwMode="auto">
            <a:xfrm>
              <a:off x="2496" y="2155"/>
              <a:ext cx="673" cy="533"/>
              <a:chOff x="2516" y="2155"/>
              <a:chExt cx="673" cy="533"/>
            </a:xfrm>
          </p:grpSpPr>
          <p:sp>
            <p:nvSpPr>
              <p:cNvPr id="13341" name="Arc 25"/>
              <p:cNvSpPr>
                <a:spLocks/>
              </p:cNvSpPr>
              <p:nvPr/>
            </p:nvSpPr>
            <p:spPr bwMode="auto">
              <a:xfrm rot="11962580" flipH="1">
                <a:off x="2516" y="2155"/>
                <a:ext cx="317" cy="336"/>
              </a:xfrm>
              <a:custGeom>
                <a:avLst/>
                <a:gdLst>
                  <a:gd name="T0" fmla="*/ 0 w 23738"/>
                  <a:gd name="T1" fmla="*/ 0 h 21600"/>
                  <a:gd name="T2" fmla="*/ 0 w 23738"/>
                  <a:gd name="T3" fmla="*/ 0 h 21600"/>
                  <a:gd name="T4" fmla="*/ 0 w 23738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3738" h="21600" fill="none" extrusionOk="0">
                    <a:moveTo>
                      <a:pt x="0" y="106"/>
                    </a:moveTo>
                    <a:cubicBezTo>
                      <a:pt x="710" y="35"/>
                      <a:pt x="1424" y="-1"/>
                      <a:pt x="2138" y="0"/>
                    </a:cubicBezTo>
                    <a:cubicBezTo>
                      <a:pt x="14067" y="0"/>
                      <a:pt x="23738" y="9670"/>
                      <a:pt x="23738" y="21600"/>
                    </a:cubicBezTo>
                  </a:path>
                  <a:path w="23738" h="21600" stroke="0" extrusionOk="0">
                    <a:moveTo>
                      <a:pt x="0" y="106"/>
                    </a:moveTo>
                    <a:cubicBezTo>
                      <a:pt x="710" y="35"/>
                      <a:pt x="1424" y="-1"/>
                      <a:pt x="2138" y="0"/>
                    </a:cubicBezTo>
                    <a:cubicBezTo>
                      <a:pt x="14067" y="0"/>
                      <a:pt x="23738" y="9670"/>
                      <a:pt x="23738" y="21600"/>
                    </a:cubicBezTo>
                    <a:lnTo>
                      <a:pt x="2138" y="21600"/>
                    </a:lnTo>
                    <a:lnTo>
                      <a:pt x="0" y="106"/>
                    </a:lnTo>
                    <a:close/>
                  </a:path>
                </a:pathLst>
              </a:custGeom>
              <a:noFill/>
              <a:ln w="38100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wrap="none" anchor="ctr"/>
              <a:lstStyle/>
              <a:p>
                <a:endParaRPr lang="zh-CN" altLang="en-US"/>
              </a:p>
            </p:txBody>
          </p:sp>
          <p:sp>
            <p:nvSpPr>
              <p:cNvPr id="13342" name="Text Box 26"/>
              <p:cNvSpPr txBox="1">
                <a:spLocks noChangeArrowheads="1"/>
              </p:cNvSpPr>
              <p:nvPr/>
            </p:nvSpPr>
            <p:spPr bwMode="auto">
              <a:xfrm>
                <a:off x="2592" y="2400"/>
                <a:ext cx="59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kumimoji="1" lang="en-US" altLang="zh-CN" sz="2400">
                    <a:solidFill>
                      <a:srgbClr val="FF0000"/>
                    </a:solidFill>
                    <a:latin typeface="Times New Roman" charset="0"/>
                  </a:rPr>
                  <a:t>107°</a:t>
                </a:r>
              </a:p>
            </p:txBody>
          </p:sp>
          <p:sp>
            <p:nvSpPr>
              <p:cNvPr id="13343" name="Text Box 27"/>
              <p:cNvSpPr txBox="1">
                <a:spLocks noChangeArrowheads="1"/>
              </p:cNvSpPr>
              <p:nvPr/>
            </p:nvSpPr>
            <p:spPr bwMode="auto">
              <a:xfrm>
                <a:off x="2880" y="2160"/>
                <a:ext cx="116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zh-CN" sz="3600">
                  <a:solidFill>
                    <a:srgbClr val="FF3300"/>
                  </a:solidFill>
                  <a:latin typeface="Times New Roman" charset="0"/>
                </a:endParaRPr>
              </a:p>
            </p:txBody>
          </p:sp>
        </p:grpSp>
        <p:sp>
          <p:nvSpPr>
            <p:cNvPr id="13340" name="Line 28"/>
            <p:cNvSpPr>
              <a:spLocks noChangeShapeType="1"/>
            </p:cNvSpPr>
            <p:nvPr/>
          </p:nvSpPr>
          <p:spPr bwMode="auto">
            <a:xfrm flipH="1" flipV="1">
              <a:off x="480" y="1680"/>
              <a:ext cx="4608" cy="1056"/>
            </a:xfrm>
            <a:prstGeom prst="line">
              <a:avLst/>
            </a:prstGeom>
            <a:noFill/>
            <a:ln w="38100">
              <a:solidFill>
                <a:srgbClr val="3333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2429" name="Group 29"/>
          <p:cNvGrpSpPr>
            <a:grpSpLocks/>
          </p:cNvGrpSpPr>
          <p:nvPr/>
        </p:nvGrpSpPr>
        <p:grpSpPr bwMode="auto">
          <a:xfrm>
            <a:off x="2479675" y="2362200"/>
            <a:ext cx="4343400" cy="3352800"/>
            <a:chOff x="624" y="1536"/>
            <a:chExt cx="2736" cy="2112"/>
          </a:xfrm>
        </p:grpSpPr>
        <p:sp>
          <p:nvSpPr>
            <p:cNvPr id="13334" name="Line 30"/>
            <p:cNvSpPr>
              <a:spLocks noChangeShapeType="1"/>
            </p:cNvSpPr>
            <p:nvPr/>
          </p:nvSpPr>
          <p:spPr bwMode="auto">
            <a:xfrm flipH="1">
              <a:off x="624" y="1536"/>
              <a:ext cx="2736" cy="2112"/>
            </a:xfrm>
            <a:prstGeom prst="line">
              <a:avLst/>
            </a:prstGeom>
            <a:noFill/>
            <a:ln w="38100">
              <a:solidFill>
                <a:srgbClr val="3333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3335" name="Group 31"/>
            <p:cNvGrpSpPr>
              <a:grpSpLocks/>
            </p:cNvGrpSpPr>
            <p:nvPr/>
          </p:nvGrpSpPr>
          <p:grpSpPr bwMode="auto">
            <a:xfrm>
              <a:off x="2256" y="1776"/>
              <a:ext cx="1070" cy="698"/>
              <a:chOff x="2167" y="1872"/>
              <a:chExt cx="1070" cy="698"/>
            </a:xfrm>
          </p:grpSpPr>
          <p:sp>
            <p:nvSpPr>
              <p:cNvPr id="13336" name="Arc 32"/>
              <p:cNvSpPr>
                <a:spLocks/>
              </p:cNvSpPr>
              <p:nvPr/>
            </p:nvSpPr>
            <p:spPr bwMode="auto">
              <a:xfrm rot="6659824">
                <a:off x="2190" y="1849"/>
                <a:ext cx="530" cy="576"/>
              </a:xfrm>
              <a:custGeom>
                <a:avLst/>
                <a:gdLst>
                  <a:gd name="T0" fmla="*/ 0 w 19844"/>
                  <a:gd name="T1" fmla="*/ 0 h 21600"/>
                  <a:gd name="T2" fmla="*/ 0 w 19844"/>
                  <a:gd name="T3" fmla="*/ 0 h 21600"/>
                  <a:gd name="T4" fmla="*/ 0 w 19844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9844" h="21600" fill="none" extrusionOk="0">
                    <a:moveTo>
                      <a:pt x="0" y="446"/>
                    </a:moveTo>
                    <a:cubicBezTo>
                      <a:pt x="1437" y="149"/>
                      <a:pt x="2900" y="-1"/>
                      <a:pt x="4368" y="0"/>
                    </a:cubicBezTo>
                    <a:cubicBezTo>
                      <a:pt x="10196" y="0"/>
                      <a:pt x="15778" y="2355"/>
                      <a:pt x="19844" y="6531"/>
                    </a:cubicBezTo>
                  </a:path>
                  <a:path w="19844" h="21600" stroke="0" extrusionOk="0">
                    <a:moveTo>
                      <a:pt x="0" y="446"/>
                    </a:moveTo>
                    <a:cubicBezTo>
                      <a:pt x="1437" y="149"/>
                      <a:pt x="2900" y="-1"/>
                      <a:pt x="4368" y="0"/>
                    </a:cubicBezTo>
                    <a:cubicBezTo>
                      <a:pt x="10196" y="0"/>
                      <a:pt x="15778" y="2355"/>
                      <a:pt x="19844" y="6531"/>
                    </a:cubicBezTo>
                    <a:lnTo>
                      <a:pt x="4368" y="21600"/>
                    </a:lnTo>
                    <a:lnTo>
                      <a:pt x="0" y="446"/>
                    </a:lnTo>
                    <a:close/>
                  </a:path>
                </a:pathLst>
              </a:custGeom>
              <a:noFill/>
              <a:ln w="38100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13337" name="Text Box 33"/>
              <p:cNvSpPr txBox="1">
                <a:spLocks noChangeArrowheads="1"/>
              </p:cNvSpPr>
              <p:nvPr/>
            </p:nvSpPr>
            <p:spPr bwMode="auto">
              <a:xfrm>
                <a:off x="2640" y="2282"/>
                <a:ext cx="59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kumimoji="1" lang="en-US" altLang="zh-CN" sz="2400">
                    <a:solidFill>
                      <a:srgbClr val="FF0000"/>
                    </a:solidFill>
                    <a:latin typeface="Times New Roman" charset="0"/>
                  </a:rPr>
                  <a:t>141°</a:t>
                </a:r>
              </a:p>
            </p:txBody>
          </p:sp>
          <p:sp>
            <p:nvSpPr>
              <p:cNvPr id="13338" name="Text Box 34"/>
              <p:cNvSpPr txBox="1">
                <a:spLocks noChangeArrowheads="1"/>
              </p:cNvSpPr>
              <p:nvPr/>
            </p:nvSpPr>
            <p:spPr bwMode="auto">
              <a:xfrm>
                <a:off x="2928" y="2016"/>
                <a:ext cx="116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zh-CN" sz="3600">
                  <a:solidFill>
                    <a:srgbClr val="FF3300"/>
                  </a:solidFill>
                  <a:latin typeface="Times New Roman" charset="0"/>
                </a:endParaRPr>
              </a:p>
            </p:txBody>
          </p:sp>
        </p:grpSp>
      </p:grpSp>
      <p:grpSp>
        <p:nvGrpSpPr>
          <p:cNvPr id="102435" name="Group 35"/>
          <p:cNvGrpSpPr>
            <a:grpSpLocks/>
          </p:cNvGrpSpPr>
          <p:nvPr/>
        </p:nvGrpSpPr>
        <p:grpSpPr bwMode="auto">
          <a:xfrm>
            <a:off x="3046413" y="2581275"/>
            <a:ext cx="3429000" cy="4343400"/>
            <a:chOff x="1056" y="1344"/>
            <a:chExt cx="2160" cy="2736"/>
          </a:xfrm>
        </p:grpSpPr>
        <p:grpSp>
          <p:nvGrpSpPr>
            <p:cNvPr id="13329" name="Group 36"/>
            <p:cNvGrpSpPr>
              <a:grpSpLocks/>
            </p:cNvGrpSpPr>
            <p:nvPr/>
          </p:nvGrpSpPr>
          <p:grpSpPr bwMode="auto">
            <a:xfrm>
              <a:off x="2400" y="1968"/>
              <a:ext cx="789" cy="526"/>
              <a:chOff x="2400" y="1948"/>
              <a:chExt cx="789" cy="526"/>
            </a:xfrm>
          </p:grpSpPr>
          <p:sp>
            <p:nvSpPr>
              <p:cNvPr id="13331" name="Arc 37"/>
              <p:cNvSpPr>
                <a:spLocks/>
              </p:cNvSpPr>
              <p:nvPr/>
            </p:nvSpPr>
            <p:spPr bwMode="auto">
              <a:xfrm rot="3798394">
                <a:off x="2472" y="1992"/>
                <a:ext cx="240" cy="38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32" name="Text Box 38"/>
              <p:cNvSpPr txBox="1">
                <a:spLocks noChangeArrowheads="1"/>
              </p:cNvSpPr>
              <p:nvPr/>
            </p:nvSpPr>
            <p:spPr bwMode="auto">
              <a:xfrm>
                <a:off x="2592" y="2186"/>
                <a:ext cx="59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kumimoji="1" lang="en-US" altLang="zh-CN" sz="2400">
                    <a:solidFill>
                      <a:srgbClr val="FF0000"/>
                    </a:solidFill>
                    <a:latin typeface="Times New Roman" charset="0"/>
                  </a:rPr>
                  <a:t>168°</a:t>
                </a:r>
              </a:p>
            </p:txBody>
          </p:sp>
          <p:sp>
            <p:nvSpPr>
              <p:cNvPr id="13333" name="Text Box 39"/>
              <p:cNvSpPr txBox="1">
                <a:spLocks noChangeArrowheads="1"/>
              </p:cNvSpPr>
              <p:nvPr/>
            </p:nvSpPr>
            <p:spPr bwMode="auto">
              <a:xfrm>
                <a:off x="2880" y="1948"/>
                <a:ext cx="116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zh-CN" sz="3600">
                  <a:solidFill>
                    <a:srgbClr val="FF3300"/>
                  </a:solidFill>
                  <a:latin typeface="Times New Roman" charset="0"/>
                </a:endParaRPr>
              </a:p>
            </p:txBody>
          </p:sp>
        </p:grpSp>
        <p:sp>
          <p:nvSpPr>
            <p:cNvPr id="13330" name="Line 40"/>
            <p:cNvSpPr>
              <a:spLocks noChangeShapeType="1"/>
            </p:cNvSpPr>
            <p:nvPr/>
          </p:nvSpPr>
          <p:spPr bwMode="auto">
            <a:xfrm flipH="1">
              <a:off x="1056" y="1344"/>
              <a:ext cx="2160" cy="2736"/>
            </a:xfrm>
            <a:prstGeom prst="line">
              <a:avLst/>
            </a:prstGeom>
            <a:noFill/>
            <a:ln w="38100">
              <a:solidFill>
                <a:srgbClr val="3333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2441" name="Group 41"/>
          <p:cNvGrpSpPr>
            <a:grpSpLocks/>
          </p:cNvGrpSpPr>
          <p:nvPr/>
        </p:nvGrpSpPr>
        <p:grpSpPr bwMode="auto">
          <a:xfrm>
            <a:off x="3886200" y="1828800"/>
            <a:ext cx="4876800" cy="4495800"/>
            <a:chOff x="1488" y="1152"/>
            <a:chExt cx="3072" cy="2832"/>
          </a:xfrm>
        </p:grpSpPr>
        <p:grpSp>
          <p:nvGrpSpPr>
            <p:cNvPr id="13324" name="Group 42"/>
            <p:cNvGrpSpPr>
              <a:grpSpLocks/>
            </p:cNvGrpSpPr>
            <p:nvPr/>
          </p:nvGrpSpPr>
          <p:grpSpPr bwMode="auto">
            <a:xfrm>
              <a:off x="2448" y="2305"/>
              <a:ext cx="501" cy="575"/>
              <a:chOff x="2448" y="2305"/>
              <a:chExt cx="501" cy="575"/>
            </a:xfrm>
          </p:grpSpPr>
          <p:sp>
            <p:nvSpPr>
              <p:cNvPr id="13326" name="Arc 43"/>
              <p:cNvSpPr>
                <a:spLocks/>
              </p:cNvSpPr>
              <p:nvPr/>
            </p:nvSpPr>
            <p:spPr bwMode="auto">
              <a:xfrm rot="7011442">
                <a:off x="2519" y="2280"/>
                <a:ext cx="288" cy="338"/>
              </a:xfrm>
              <a:custGeom>
                <a:avLst/>
                <a:gdLst>
                  <a:gd name="T0" fmla="*/ 0 w 21600"/>
                  <a:gd name="T1" fmla="*/ 0 h 25382"/>
                  <a:gd name="T2" fmla="*/ 0 w 21600"/>
                  <a:gd name="T3" fmla="*/ 0 h 25382"/>
                  <a:gd name="T4" fmla="*/ 0 w 21600"/>
                  <a:gd name="T5" fmla="*/ 0 h 2538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5382" fill="none" extrusionOk="0">
                    <a:moveTo>
                      <a:pt x="1581" y="-1"/>
                    </a:moveTo>
                    <a:cubicBezTo>
                      <a:pt x="12866" y="828"/>
                      <a:pt x="21600" y="10226"/>
                      <a:pt x="21600" y="21542"/>
                    </a:cubicBezTo>
                    <a:cubicBezTo>
                      <a:pt x="21600" y="22829"/>
                      <a:pt x="21484" y="24114"/>
                      <a:pt x="21255" y="25381"/>
                    </a:cubicBezTo>
                  </a:path>
                  <a:path w="21600" h="25382" stroke="0" extrusionOk="0">
                    <a:moveTo>
                      <a:pt x="1581" y="-1"/>
                    </a:moveTo>
                    <a:cubicBezTo>
                      <a:pt x="12866" y="828"/>
                      <a:pt x="21600" y="10226"/>
                      <a:pt x="21600" y="21542"/>
                    </a:cubicBezTo>
                    <a:cubicBezTo>
                      <a:pt x="21600" y="22829"/>
                      <a:pt x="21484" y="24114"/>
                      <a:pt x="21255" y="25381"/>
                    </a:cubicBezTo>
                    <a:lnTo>
                      <a:pt x="0" y="21542"/>
                    </a:lnTo>
                    <a:lnTo>
                      <a:pt x="1581" y="-1"/>
                    </a:lnTo>
                    <a:close/>
                  </a:path>
                </a:pathLst>
              </a:custGeom>
              <a:noFill/>
              <a:ln w="38100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13327" name="Text Box 44"/>
              <p:cNvSpPr txBox="1">
                <a:spLocks noChangeArrowheads="1"/>
              </p:cNvSpPr>
              <p:nvPr/>
            </p:nvSpPr>
            <p:spPr bwMode="auto">
              <a:xfrm>
                <a:off x="2448" y="2592"/>
                <a:ext cx="50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kumimoji="1" lang="en-US" altLang="zh-CN" sz="2400">
                    <a:solidFill>
                      <a:srgbClr val="FF3300"/>
                    </a:solidFill>
                    <a:latin typeface="Times New Roman" charset="0"/>
                  </a:rPr>
                  <a:t>72</a:t>
                </a:r>
                <a:r>
                  <a:rPr kumimoji="1" lang="en-US" altLang="zh-CN" sz="2400">
                    <a:solidFill>
                      <a:srgbClr val="FF0000"/>
                    </a:solidFill>
                    <a:latin typeface="Times New Roman" charset="0"/>
                  </a:rPr>
                  <a:t>°</a:t>
                </a:r>
              </a:p>
            </p:txBody>
          </p:sp>
          <p:sp>
            <p:nvSpPr>
              <p:cNvPr id="13328" name="Text Box 45"/>
              <p:cNvSpPr txBox="1">
                <a:spLocks noChangeArrowheads="1"/>
              </p:cNvSpPr>
              <p:nvPr/>
            </p:nvSpPr>
            <p:spPr bwMode="auto">
              <a:xfrm>
                <a:off x="2677" y="2352"/>
                <a:ext cx="116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zh-CN" sz="3600">
                  <a:solidFill>
                    <a:srgbClr val="FF3300"/>
                  </a:solidFill>
                  <a:latin typeface="Times New Roman" charset="0"/>
                </a:endParaRPr>
              </a:p>
            </p:txBody>
          </p:sp>
        </p:grpSp>
        <p:sp>
          <p:nvSpPr>
            <p:cNvPr id="13325" name="Line 46"/>
            <p:cNvSpPr>
              <a:spLocks noChangeShapeType="1"/>
            </p:cNvSpPr>
            <p:nvPr/>
          </p:nvSpPr>
          <p:spPr bwMode="auto">
            <a:xfrm>
              <a:off x="1488" y="1152"/>
              <a:ext cx="3072" cy="2832"/>
            </a:xfrm>
            <a:prstGeom prst="line">
              <a:avLst/>
            </a:prstGeom>
            <a:noFill/>
            <a:ln w="38100">
              <a:solidFill>
                <a:srgbClr val="3333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447" name="Text Box 47"/>
          <p:cNvSpPr txBox="1">
            <a:spLocks noChangeArrowheads="1"/>
          </p:cNvSpPr>
          <p:nvPr/>
        </p:nvSpPr>
        <p:spPr bwMode="auto">
          <a:xfrm>
            <a:off x="2954339" y="665163"/>
            <a:ext cx="7108825" cy="107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>
                <a:latin typeface="Times New Roman" charset="0"/>
                <a:ea typeface="楷体_GB2312" charset="0"/>
              </a:rPr>
              <a:t>　　“会不会有某一特定时刻，即使同位角不等而两直线平行呢？”</a:t>
            </a:r>
          </a:p>
        </p:txBody>
      </p:sp>
      <p:pic>
        <p:nvPicPr>
          <p:cNvPr id="102448" name="Picture 48" descr="探究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1" y="1"/>
            <a:ext cx="1363663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0957679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02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7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2549525" y="1752600"/>
            <a:ext cx="7088188" cy="106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3600">
                <a:solidFill>
                  <a:srgbClr val="FF6600"/>
                </a:solidFill>
                <a:latin typeface="Times New Roman" charset="0"/>
              </a:rPr>
              <a:t>      </a:t>
            </a:r>
            <a:r>
              <a:rPr lang="zh-CN" altLang="en-US" sz="2800">
                <a:ea typeface="黑体" charset="-122"/>
              </a:rPr>
              <a:t>两条直线被第三条直线所截，如果同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ea typeface="黑体" charset="-122"/>
              </a:rPr>
              <a:t>位角相等，那么这两条直线平行．</a:t>
            </a: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2603500" y="2981326"/>
            <a:ext cx="1962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ea typeface="黑体" charset="-122"/>
              </a:rPr>
              <a:t>简单说成：</a:t>
            </a:r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4464050" y="3008314"/>
            <a:ext cx="41338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ea typeface="黑体" charset="-122"/>
              </a:rPr>
              <a:t>同位角相等，两直线平行</a:t>
            </a:r>
          </a:p>
        </p:txBody>
      </p:sp>
      <p:grpSp>
        <p:nvGrpSpPr>
          <p:cNvPr id="70664" name="Group 8"/>
          <p:cNvGrpSpPr>
            <a:grpSpLocks/>
          </p:cNvGrpSpPr>
          <p:nvPr/>
        </p:nvGrpSpPr>
        <p:grpSpPr bwMode="auto">
          <a:xfrm>
            <a:off x="3175001" y="3484563"/>
            <a:ext cx="5470525" cy="3395662"/>
            <a:chOff x="922" y="2085"/>
            <a:chExt cx="3446" cy="2139"/>
          </a:xfrm>
        </p:grpSpPr>
        <p:sp>
          <p:nvSpPr>
            <p:cNvPr id="14346" name="Line 9"/>
            <p:cNvSpPr>
              <a:spLocks noChangeShapeType="1"/>
            </p:cNvSpPr>
            <p:nvPr/>
          </p:nvSpPr>
          <p:spPr bwMode="auto">
            <a:xfrm>
              <a:off x="1152" y="2928"/>
              <a:ext cx="292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347" name="Line 10"/>
            <p:cNvSpPr>
              <a:spLocks noChangeShapeType="1"/>
            </p:cNvSpPr>
            <p:nvPr/>
          </p:nvSpPr>
          <p:spPr bwMode="auto">
            <a:xfrm>
              <a:off x="1440" y="3792"/>
              <a:ext cx="292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348" name="Line 11"/>
            <p:cNvSpPr>
              <a:spLocks noChangeShapeType="1"/>
            </p:cNvSpPr>
            <p:nvPr/>
          </p:nvSpPr>
          <p:spPr bwMode="auto">
            <a:xfrm>
              <a:off x="2112" y="2352"/>
              <a:ext cx="1056" cy="18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4349" name="Group 12"/>
            <p:cNvGrpSpPr>
              <a:grpSpLocks/>
            </p:cNvGrpSpPr>
            <p:nvPr/>
          </p:nvGrpSpPr>
          <p:grpSpPr bwMode="auto">
            <a:xfrm>
              <a:off x="2304" y="2442"/>
              <a:ext cx="477" cy="486"/>
              <a:chOff x="2304" y="2442"/>
              <a:chExt cx="477" cy="486"/>
            </a:xfrm>
          </p:grpSpPr>
          <p:sp>
            <p:nvSpPr>
              <p:cNvPr id="14356" name="Arc 13"/>
              <p:cNvSpPr>
                <a:spLocks/>
              </p:cNvSpPr>
              <p:nvPr/>
            </p:nvSpPr>
            <p:spPr bwMode="auto">
              <a:xfrm>
                <a:off x="2304" y="2640"/>
                <a:ext cx="384" cy="288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357" name="Text Box 14"/>
              <p:cNvSpPr txBox="1">
                <a:spLocks noChangeArrowheads="1"/>
              </p:cNvSpPr>
              <p:nvPr/>
            </p:nvSpPr>
            <p:spPr bwMode="auto">
              <a:xfrm>
                <a:off x="2535" y="2442"/>
                <a:ext cx="246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kumimoji="1" lang="en-US" altLang="zh-CN" i="1">
                    <a:solidFill>
                      <a:srgbClr val="FF3300"/>
                    </a:solidFill>
                    <a:latin typeface="Times New Roman" charset="0"/>
                  </a:rPr>
                  <a:t>1</a:t>
                </a:r>
              </a:p>
            </p:txBody>
          </p:sp>
        </p:grpSp>
        <p:grpSp>
          <p:nvGrpSpPr>
            <p:cNvPr id="14350" name="Group 15"/>
            <p:cNvGrpSpPr>
              <a:grpSpLocks/>
            </p:cNvGrpSpPr>
            <p:nvPr/>
          </p:nvGrpSpPr>
          <p:grpSpPr bwMode="auto">
            <a:xfrm>
              <a:off x="2784" y="3252"/>
              <a:ext cx="510" cy="540"/>
              <a:chOff x="2784" y="3252"/>
              <a:chExt cx="510" cy="540"/>
            </a:xfrm>
          </p:grpSpPr>
          <p:sp>
            <p:nvSpPr>
              <p:cNvPr id="14354" name="Arc 16"/>
              <p:cNvSpPr>
                <a:spLocks/>
              </p:cNvSpPr>
              <p:nvPr/>
            </p:nvSpPr>
            <p:spPr bwMode="auto">
              <a:xfrm>
                <a:off x="2784" y="3504"/>
                <a:ext cx="384" cy="288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8100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355" name="Text Box 17"/>
              <p:cNvSpPr txBox="1">
                <a:spLocks noChangeArrowheads="1"/>
              </p:cNvSpPr>
              <p:nvPr/>
            </p:nvSpPr>
            <p:spPr bwMode="auto">
              <a:xfrm>
                <a:off x="3048" y="3252"/>
                <a:ext cx="246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kumimoji="1" lang="en-US" altLang="zh-CN" i="1">
                    <a:solidFill>
                      <a:srgbClr val="FF3300"/>
                    </a:solidFill>
                    <a:latin typeface="Times New Roman" charset="0"/>
                  </a:rPr>
                  <a:t>2</a:t>
                </a:r>
              </a:p>
            </p:txBody>
          </p:sp>
        </p:grpSp>
        <p:sp>
          <p:nvSpPr>
            <p:cNvPr id="14351" name="Text Box 18"/>
            <p:cNvSpPr txBox="1">
              <a:spLocks noChangeArrowheads="1"/>
            </p:cNvSpPr>
            <p:nvPr/>
          </p:nvSpPr>
          <p:spPr bwMode="auto">
            <a:xfrm>
              <a:off x="922" y="2703"/>
              <a:ext cx="24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i="1">
                  <a:latin typeface="Times New Roman" charset="0"/>
                </a:rPr>
                <a:t>a</a:t>
              </a:r>
            </a:p>
          </p:txBody>
        </p:sp>
        <p:sp>
          <p:nvSpPr>
            <p:cNvPr id="14352" name="Text Box 19"/>
            <p:cNvSpPr txBox="1">
              <a:spLocks noChangeArrowheads="1"/>
            </p:cNvSpPr>
            <p:nvPr/>
          </p:nvSpPr>
          <p:spPr bwMode="auto">
            <a:xfrm>
              <a:off x="1203" y="3581"/>
              <a:ext cx="24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i="1">
                  <a:latin typeface="Times New Roman" charset="0"/>
                </a:rPr>
                <a:t>b</a:t>
              </a:r>
            </a:p>
          </p:txBody>
        </p:sp>
        <p:sp>
          <p:nvSpPr>
            <p:cNvPr id="14353" name="Text Box 20"/>
            <p:cNvSpPr txBox="1">
              <a:spLocks noChangeArrowheads="1"/>
            </p:cNvSpPr>
            <p:nvPr/>
          </p:nvSpPr>
          <p:spPr bwMode="auto">
            <a:xfrm>
              <a:off x="1923" y="2085"/>
              <a:ext cx="231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i="1">
                  <a:latin typeface="Times New Roman" charset="0"/>
                </a:rPr>
                <a:t>c</a:t>
              </a:r>
            </a:p>
          </p:txBody>
        </p:sp>
      </p:grpSp>
      <p:grpSp>
        <p:nvGrpSpPr>
          <p:cNvPr id="70677" name="Group 21"/>
          <p:cNvGrpSpPr>
            <a:grpSpLocks/>
          </p:cNvGrpSpPr>
          <p:nvPr/>
        </p:nvGrpSpPr>
        <p:grpSpPr bwMode="auto">
          <a:xfrm>
            <a:off x="4600576" y="225425"/>
            <a:ext cx="3838575" cy="782638"/>
            <a:chOff x="1873" y="355"/>
            <a:chExt cx="2418" cy="493"/>
          </a:xfrm>
        </p:grpSpPr>
        <p:pic>
          <p:nvPicPr>
            <p:cNvPr id="14344" name="Picture 22" descr="666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1" y="355"/>
              <a:ext cx="630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0679" name="AutoShape 23"/>
            <p:cNvSpPr>
              <a:spLocks noChangeArrowheads="1"/>
            </p:cNvSpPr>
            <p:nvPr/>
          </p:nvSpPr>
          <p:spPr bwMode="auto">
            <a:xfrm>
              <a:off x="1873" y="426"/>
              <a:ext cx="1677" cy="42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0066"/>
                </a:gs>
                <a:gs pos="50000">
                  <a:schemeClr val="accent2"/>
                </a:gs>
                <a:gs pos="100000">
                  <a:srgbClr val="FF0066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>
              <a:prstShdw prst="shdw13" dist="117088" dir="13236078">
                <a:schemeClr val="accent2">
                  <a:alpha val="50000"/>
                </a:schemeClr>
              </a:prstShdw>
            </a:effectLst>
          </p:spPr>
          <p:txBody>
            <a:bodyPr wrap="none"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4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华文行楷" charset="-122"/>
                </a:rPr>
                <a:t>知识要点</a:t>
              </a:r>
            </a:p>
          </p:txBody>
        </p:sp>
      </p:grpSp>
      <p:sp>
        <p:nvSpPr>
          <p:cNvPr id="70680" name="Text Box 24"/>
          <p:cNvSpPr txBox="1">
            <a:spLocks noChangeArrowheads="1"/>
          </p:cNvSpPr>
          <p:nvPr/>
        </p:nvSpPr>
        <p:spPr bwMode="auto">
          <a:xfrm>
            <a:off x="3683000" y="1039813"/>
            <a:ext cx="4756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30000"/>
              </a:spcBef>
              <a:buFontTx/>
              <a:buNone/>
            </a:pPr>
            <a:r>
              <a:rPr lang="en-US" altLang="zh-CN" sz="3600">
                <a:solidFill>
                  <a:srgbClr val="FF0000"/>
                </a:solidFill>
                <a:latin typeface="隶书" charset="0"/>
                <a:ea typeface="隶书" charset="0"/>
              </a:rPr>
              <a:t> </a:t>
            </a:r>
            <a:r>
              <a:rPr lang="zh-CN" altLang="en-US" sz="3600">
                <a:solidFill>
                  <a:srgbClr val="FF0000"/>
                </a:solidFill>
                <a:latin typeface="隶书" charset="0"/>
                <a:ea typeface="隶书" charset="0"/>
              </a:rPr>
              <a:t>平行线的判定方法</a:t>
            </a:r>
            <a:r>
              <a:rPr lang="en-US" altLang="zh-CN" sz="3600">
                <a:solidFill>
                  <a:srgbClr val="FF0000"/>
                </a:solidFill>
                <a:latin typeface="隶书" charset="0"/>
                <a:ea typeface="隶书" charset="0"/>
              </a:rPr>
              <a:t>1</a:t>
            </a:r>
            <a:r>
              <a:rPr lang="zh-CN" altLang="en-US" sz="3600">
                <a:solidFill>
                  <a:srgbClr val="FF0000"/>
                </a:solidFill>
                <a:latin typeface="隶书" charset="0"/>
                <a:ea typeface="隶书" charset="0"/>
              </a:rPr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701936023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06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0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0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/>
      <p:bldP spid="70660" grpId="0"/>
      <p:bldP spid="70661" grpId="0"/>
      <p:bldP spid="7068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4" name="Text Box 34"/>
          <p:cNvSpPr txBox="1">
            <a:spLocks noChangeArrowheads="1"/>
          </p:cNvSpPr>
          <p:nvPr/>
        </p:nvSpPr>
        <p:spPr bwMode="auto">
          <a:xfrm>
            <a:off x="2682875" y="4999039"/>
            <a:ext cx="3240088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4000">
                <a:solidFill>
                  <a:srgbClr val="FF0000"/>
                </a:solidFill>
                <a:latin typeface="Times New Roman" charset="0"/>
              </a:rPr>
              <a:t>EF∥GH</a:t>
            </a:r>
          </a:p>
        </p:txBody>
      </p:sp>
      <p:sp>
        <p:nvSpPr>
          <p:cNvPr id="61470" name="Rectangle 30"/>
          <p:cNvSpPr>
            <a:spLocks noChangeArrowheads="1"/>
          </p:cNvSpPr>
          <p:nvPr/>
        </p:nvSpPr>
        <p:spPr bwMode="auto">
          <a:xfrm>
            <a:off x="2803526" y="3109913"/>
            <a:ext cx="17557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0000FF"/>
                </a:solidFill>
                <a:latin typeface="Times New Roman" charset="0"/>
              </a:rPr>
              <a:t>∠2 =∠5</a:t>
            </a:r>
          </a:p>
        </p:txBody>
      </p:sp>
      <p:sp>
        <p:nvSpPr>
          <p:cNvPr id="61475" name="Text Box 35"/>
          <p:cNvSpPr txBox="1">
            <a:spLocks noChangeArrowheads="1"/>
          </p:cNvSpPr>
          <p:nvPr/>
        </p:nvSpPr>
        <p:spPr bwMode="auto">
          <a:xfrm>
            <a:off x="2682875" y="5013326"/>
            <a:ext cx="3240088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4000">
                <a:solidFill>
                  <a:srgbClr val="FF0000"/>
                </a:solidFill>
                <a:latin typeface="Times New Roman" charset="0"/>
              </a:rPr>
              <a:t>EF∥GH</a:t>
            </a:r>
          </a:p>
        </p:txBody>
      </p:sp>
      <p:sp>
        <p:nvSpPr>
          <p:cNvPr id="61471" name="Rectangle 31"/>
          <p:cNvSpPr>
            <a:spLocks noChangeArrowheads="1"/>
          </p:cNvSpPr>
          <p:nvPr/>
        </p:nvSpPr>
        <p:spPr bwMode="auto">
          <a:xfrm>
            <a:off x="2801939" y="3101975"/>
            <a:ext cx="17541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0000FF"/>
                </a:solidFill>
                <a:latin typeface="Times New Roman" charset="0"/>
              </a:rPr>
              <a:t>∠3 =∠4</a:t>
            </a:r>
          </a:p>
        </p:txBody>
      </p:sp>
      <p:sp>
        <p:nvSpPr>
          <p:cNvPr id="61468" name="Text Box 28"/>
          <p:cNvSpPr txBox="1">
            <a:spLocks noChangeArrowheads="1"/>
          </p:cNvSpPr>
          <p:nvPr/>
        </p:nvSpPr>
        <p:spPr bwMode="auto">
          <a:xfrm>
            <a:off x="2020888" y="3094038"/>
            <a:ext cx="82804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>
                <a:latin typeface="Times New Roman" charset="0"/>
                <a:ea typeface="楷体_GB2312" charset="0"/>
              </a:rPr>
              <a:t>如果               ， 能判定哪两条直线平行</a:t>
            </a:r>
            <a:r>
              <a:rPr kumimoji="1" lang="en-US" altLang="zh-CN">
                <a:latin typeface="Times New Roman" charset="0"/>
                <a:ea typeface="楷体_GB2312" charset="0"/>
              </a:rPr>
              <a:t>?   </a:t>
            </a:r>
          </a:p>
        </p:txBody>
      </p:sp>
      <p:sp>
        <p:nvSpPr>
          <p:cNvPr id="61469" name="Rectangle 29"/>
          <p:cNvSpPr>
            <a:spLocks noChangeArrowheads="1"/>
          </p:cNvSpPr>
          <p:nvPr/>
        </p:nvSpPr>
        <p:spPr bwMode="auto">
          <a:xfrm>
            <a:off x="2822576" y="3109913"/>
            <a:ext cx="17557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0000FF"/>
                </a:solidFill>
                <a:latin typeface="Times New Roman" charset="0"/>
              </a:rPr>
              <a:t>∠1 =∠2</a:t>
            </a:r>
          </a:p>
        </p:txBody>
      </p:sp>
      <p:sp>
        <p:nvSpPr>
          <p:cNvPr id="61473" name="Text Box 33"/>
          <p:cNvSpPr txBox="1">
            <a:spLocks noChangeArrowheads="1"/>
          </p:cNvSpPr>
          <p:nvPr/>
        </p:nvSpPr>
        <p:spPr bwMode="auto">
          <a:xfrm>
            <a:off x="2682875" y="4999039"/>
            <a:ext cx="3240088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4000">
                <a:solidFill>
                  <a:srgbClr val="FF0000"/>
                </a:solidFill>
                <a:latin typeface="Times New Roman" charset="0"/>
              </a:rPr>
              <a:t>AB∥CD</a:t>
            </a:r>
          </a:p>
        </p:txBody>
      </p:sp>
      <p:grpSp>
        <p:nvGrpSpPr>
          <p:cNvPr id="61444" name="Group 4"/>
          <p:cNvGrpSpPr>
            <a:grpSpLocks/>
          </p:cNvGrpSpPr>
          <p:nvPr/>
        </p:nvGrpSpPr>
        <p:grpSpPr bwMode="auto">
          <a:xfrm>
            <a:off x="6121732" y="3849688"/>
            <a:ext cx="3938257" cy="2684462"/>
            <a:chOff x="3051" y="2768"/>
            <a:chExt cx="2065" cy="1290"/>
          </a:xfrm>
        </p:grpSpPr>
        <p:sp>
          <p:nvSpPr>
            <p:cNvPr id="15389" name="Freeform 5"/>
            <p:cNvSpPr>
              <a:spLocks/>
            </p:cNvSpPr>
            <p:nvPr/>
          </p:nvSpPr>
          <p:spPr bwMode="auto">
            <a:xfrm>
              <a:off x="3344" y="3170"/>
              <a:ext cx="66" cy="117"/>
            </a:xfrm>
            <a:custGeom>
              <a:avLst/>
              <a:gdLst>
                <a:gd name="T0" fmla="*/ 7 w 132"/>
                <a:gd name="T1" fmla="*/ 2 h 229"/>
                <a:gd name="T2" fmla="*/ 3 w 132"/>
                <a:gd name="T3" fmla="*/ 8 h 229"/>
                <a:gd name="T4" fmla="*/ 1 w 132"/>
                <a:gd name="T5" fmla="*/ 10 h 229"/>
                <a:gd name="T6" fmla="*/ 1 w 132"/>
                <a:gd name="T7" fmla="*/ 16 h 22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2" h="229">
                  <a:moveTo>
                    <a:pt x="109" y="28"/>
                  </a:moveTo>
                  <a:cubicBezTo>
                    <a:pt x="22" y="115"/>
                    <a:pt x="132" y="0"/>
                    <a:pt x="42" y="112"/>
                  </a:cubicBezTo>
                  <a:cubicBezTo>
                    <a:pt x="32" y="124"/>
                    <a:pt x="12" y="130"/>
                    <a:pt x="8" y="145"/>
                  </a:cubicBezTo>
                  <a:cubicBezTo>
                    <a:pt x="0" y="172"/>
                    <a:pt x="8" y="201"/>
                    <a:pt x="8" y="229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0" name="Freeform 6"/>
            <p:cNvSpPr>
              <a:spLocks/>
            </p:cNvSpPr>
            <p:nvPr/>
          </p:nvSpPr>
          <p:spPr bwMode="auto">
            <a:xfrm>
              <a:off x="3524" y="3297"/>
              <a:ext cx="53" cy="77"/>
            </a:xfrm>
            <a:custGeom>
              <a:avLst/>
              <a:gdLst>
                <a:gd name="T0" fmla="*/ 7 w 106"/>
                <a:gd name="T1" fmla="*/ 0 h 150"/>
                <a:gd name="T2" fmla="*/ 2 w 106"/>
                <a:gd name="T3" fmla="*/ 8 h 150"/>
                <a:gd name="T4" fmla="*/ 0 w 106"/>
                <a:gd name="T5" fmla="*/ 9 h 15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06" h="150">
                  <a:moveTo>
                    <a:pt x="100" y="0"/>
                  </a:moveTo>
                  <a:cubicBezTo>
                    <a:pt x="50" y="150"/>
                    <a:pt x="106" y="72"/>
                    <a:pt x="17" y="117"/>
                  </a:cubicBezTo>
                  <a:cubicBezTo>
                    <a:pt x="10" y="121"/>
                    <a:pt x="6" y="128"/>
                    <a:pt x="0" y="13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1" name="Text Box 7"/>
            <p:cNvSpPr txBox="1">
              <a:spLocks noChangeArrowheads="1"/>
            </p:cNvSpPr>
            <p:nvPr/>
          </p:nvSpPr>
          <p:spPr bwMode="auto">
            <a:xfrm>
              <a:off x="4422" y="3249"/>
              <a:ext cx="449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i="1">
                  <a:latin typeface="Times New Roman" charset="0"/>
                </a:rPr>
                <a:t>4</a:t>
              </a:r>
              <a:endParaRPr lang="en-US" altLang="zh-CN"/>
            </a:p>
          </p:txBody>
        </p:sp>
        <p:sp>
          <p:nvSpPr>
            <p:cNvPr id="61448" name="Line 8"/>
            <p:cNvSpPr>
              <a:spLocks noChangeShapeType="1"/>
            </p:cNvSpPr>
            <p:nvPr/>
          </p:nvSpPr>
          <p:spPr bwMode="auto">
            <a:xfrm flipV="1">
              <a:off x="3218" y="3292"/>
              <a:ext cx="1588" cy="4"/>
            </a:xfrm>
            <a:prstGeom prst="line">
              <a:avLst/>
            </a:prstGeom>
            <a:noFill/>
            <a:ln w="38100">
              <a:solidFill>
                <a:srgbClr val="0101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0">
                <a:ln w="57150">
                  <a:solidFill>
                    <a:schemeClr val="tx1"/>
                  </a:solidFill>
                </a:ln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5393" name="Rectangle 9"/>
            <p:cNvSpPr>
              <a:spLocks noChangeArrowheads="1"/>
            </p:cNvSpPr>
            <p:nvPr/>
          </p:nvSpPr>
          <p:spPr bwMode="auto">
            <a:xfrm>
              <a:off x="3249" y="3110"/>
              <a:ext cx="108" cy="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i="1">
                  <a:solidFill>
                    <a:srgbClr val="000000"/>
                  </a:solidFill>
                  <a:latin typeface="MS Sans Serif" charset="0"/>
                </a:rPr>
                <a:t>1</a:t>
              </a:r>
              <a:endParaRPr lang="en-US" altLang="zh-CN"/>
            </a:p>
          </p:txBody>
        </p:sp>
        <p:sp>
          <p:nvSpPr>
            <p:cNvPr id="61450" name="Line 10"/>
            <p:cNvSpPr>
              <a:spLocks noChangeShapeType="1"/>
            </p:cNvSpPr>
            <p:nvPr/>
          </p:nvSpPr>
          <p:spPr bwMode="auto">
            <a:xfrm>
              <a:off x="3263" y="3655"/>
              <a:ext cx="1679" cy="0"/>
            </a:xfrm>
            <a:prstGeom prst="line">
              <a:avLst/>
            </a:prstGeom>
            <a:noFill/>
            <a:ln w="38100">
              <a:solidFill>
                <a:srgbClr val="0101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0">
                <a:ln w="57150">
                  <a:solidFill>
                    <a:schemeClr val="tx1"/>
                  </a:solidFill>
                </a:ln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5395" name="Rectangle 11"/>
            <p:cNvSpPr>
              <a:spLocks noChangeArrowheads="1"/>
            </p:cNvSpPr>
            <p:nvPr/>
          </p:nvSpPr>
          <p:spPr bwMode="auto">
            <a:xfrm>
              <a:off x="3385" y="3440"/>
              <a:ext cx="108" cy="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i="1">
                  <a:solidFill>
                    <a:srgbClr val="000000"/>
                  </a:solidFill>
                  <a:latin typeface="MS Sans Serif" charset="0"/>
                </a:rPr>
                <a:t>2</a:t>
              </a:r>
              <a:endParaRPr lang="en-US" altLang="zh-CN"/>
            </a:p>
          </p:txBody>
        </p:sp>
        <p:sp>
          <p:nvSpPr>
            <p:cNvPr id="61452" name="Line 12"/>
            <p:cNvSpPr>
              <a:spLocks noChangeShapeType="1"/>
            </p:cNvSpPr>
            <p:nvPr/>
          </p:nvSpPr>
          <p:spPr bwMode="auto">
            <a:xfrm>
              <a:off x="3243" y="2914"/>
              <a:ext cx="618" cy="1029"/>
            </a:xfrm>
            <a:prstGeom prst="line">
              <a:avLst/>
            </a:prstGeom>
            <a:noFill/>
            <a:ln w="38100">
              <a:solidFill>
                <a:srgbClr val="0101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0">
                <a:ln w="57150">
                  <a:solidFill>
                    <a:schemeClr val="tx1"/>
                  </a:solidFill>
                </a:ln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5397" name="Rectangle 13"/>
            <p:cNvSpPr>
              <a:spLocks noChangeArrowheads="1"/>
            </p:cNvSpPr>
            <p:nvPr/>
          </p:nvSpPr>
          <p:spPr bwMode="auto">
            <a:xfrm>
              <a:off x="3578" y="3302"/>
              <a:ext cx="108" cy="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i="1">
                  <a:solidFill>
                    <a:srgbClr val="000000"/>
                  </a:solidFill>
                  <a:latin typeface="MS Sans Serif" charset="0"/>
                </a:rPr>
                <a:t>3</a:t>
              </a:r>
              <a:endParaRPr lang="en-US" altLang="zh-CN"/>
            </a:p>
          </p:txBody>
        </p:sp>
        <p:sp>
          <p:nvSpPr>
            <p:cNvPr id="15398" name="Rectangle 14"/>
            <p:cNvSpPr>
              <a:spLocks noChangeArrowheads="1"/>
            </p:cNvSpPr>
            <p:nvPr/>
          </p:nvSpPr>
          <p:spPr bwMode="auto">
            <a:xfrm>
              <a:off x="3061" y="3135"/>
              <a:ext cx="131" cy="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i="1">
                  <a:solidFill>
                    <a:srgbClr val="000000"/>
                  </a:solidFill>
                  <a:latin typeface="MS Sans Serif" charset="0"/>
                </a:rPr>
                <a:t>A</a:t>
              </a:r>
              <a:endParaRPr lang="en-US" altLang="zh-CN"/>
            </a:p>
          </p:txBody>
        </p:sp>
        <p:sp>
          <p:nvSpPr>
            <p:cNvPr id="15399" name="Rectangle 15"/>
            <p:cNvSpPr>
              <a:spLocks noChangeArrowheads="1"/>
            </p:cNvSpPr>
            <p:nvPr/>
          </p:nvSpPr>
          <p:spPr bwMode="auto">
            <a:xfrm>
              <a:off x="4856" y="3187"/>
              <a:ext cx="131" cy="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i="1">
                  <a:solidFill>
                    <a:srgbClr val="000000"/>
                  </a:solidFill>
                  <a:latin typeface="MS Sans Serif" charset="0"/>
                </a:rPr>
                <a:t>B</a:t>
              </a:r>
              <a:endParaRPr lang="en-US" altLang="zh-CN"/>
            </a:p>
          </p:txBody>
        </p:sp>
        <p:sp>
          <p:nvSpPr>
            <p:cNvPr id="15400" name="Rectangle 16"/>
            <p:cNvSpPr>
              <a:spLocks noChangeArrowheads="1"/>
            </p:cNvSpPr>
            <p:nvPr/>
          </p:nvSpPr>
          <p:spPr bwMode="auto">
            <a:xfrm>
              <a:off x="3051" y="3510"/>
              <a:ext cx="144" cy="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i="1">
                  <a:solidFill>
                    <a:srgbClr val="000000"/>
                  </a:solidFill>
                  <a:latin typeface="MS Sans Serif" charset="0"/>
                </a:rPr>
                <a:t>C</a:t>
              </a:r>
              <a:endParaRPr lang="en-US" altLang="zh-CN"/>
            </a:p>
          </p:txBody>
        </p:sp>
        <p:sp>
          <p:nvSpPr>
            <p:cNvPr id="15401" name="Rectangle 17"/>
            <p:cNvSpPr>
              <a:spLocks noChangeArrowheads="1"/>
            </p:cNvSpPr>
            <p:nvPr/>
          </p:nvSpPr>
          <p:spPr bwMode="auto">
            <a:xfrm>
              <a:off x="3299" y="2768"/>
              <a:ext cx="131" cy="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i="1">
                  <a:solidFill>
                    <a:srgbClr val="000000"/>
                  </a:solidFill>
                  <a:latin typeface="MS Sans Serif" charset="0"/>
                </a:rPr>
                <a:t>E</a:t>
              </a:r>
              <a:endParaRPr lang="en-US" altLang="zh-CN"/>
            </a:p>
          </p:txBody>
        </p:sp>
        <p:sp>
          <p:nvSpPr>
            <p:cNvPr id="15402" name="Rectangle 18"/>
            <p:cNvSpPr>
              <a:spLocks noChangeArrowheads="1"/>
            </p:cNvSpPr>
            <p:nvPr/>
          </p:nvSpPr>
          <p:spPr bwMode="auto">
            <a:xfrm>
              <a:off x="3880" y="3821"/>
              <a:ext cx="131" cy="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i="1">
                  <a:solidFill>
                    <a:srgbClr val="000000"/>
                  </a:solidFill>
                  <a:latin typeface="MS Sans Serif" charset="0"/>
                </a:rPr>
                <a:t>F</a:t>
              </a:r>
              <a:endParaRPr lang="en-US" altLang="zh-CN"/>
            </a:p>
          </p:txBody>
        </p:sp>
        <p:sp>
          <p:nvSpPr>
            <p:cNvPr id="15403" name="Rectangle 19"/>
            <p:cNvSpPr>
              <a:spLocks noChangeArrowheads="1"/>
            </p:cNvSpPr>
            <p:nvPr/>
          </p:nvSpPr>
          <p:spPr bwMode="auto">
            <a:xfrm>
              <a:off x="4961" y="3564"/>
              <a:ext cx="155" cy="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i="1">
                  <a:solidFill>
                    <a:srgbClr val="000000"/>
                  </a:solidFill>
                  <a:latin typeface="MS Sans Serif" charset="0"/>
                </a:rPr>
                <a:t>D</a:t>
              </a:r>
              <a:endParaRPr lang="en-US" altLang="zh-CN"/>
            </a:p>
          </p:txBody>
        </p:sp>
        <p:sp>
          <p:nvSpPr>
            <p:cNvPr id="15404" name="Arc 20"/>
            <p:cNvSpPr>
              <a:spLocks/>
            </p:cNvSpPr>
            <p:nvPr/>
          </p:nvSpPr>
          <p:spPr bwMode="auto">
            <a:xfrm flipH="1">
              <a:off x="3528" y="3559"/>
              <a:ext cx="90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461" name="Line 21"/>
            <p:cNvSpPr>
              <a:spLocks noChangeShapeType="1"/>
            </p:cNvSpPr>
            <p:nvPr/>
          </p:nvSpPr>
          <p:spPr bwMode="auto">
            <a:xfrm>
              <a:off x="4059" y="2886"/>
              <a:ext cx="618" cy="1029"/>
            </a:xfrm>
            <a:prstGeom prst="line">
              <a:avLst/>
            </a:prstGeom>
            <a:noFill/>
            <a:ln w="38100">
              <a:solidFill>
                <a:srgbClr val="0101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3200">
                <a:ln w="57150">
                  <a:solidFill>
                    <a:schemeClr val="tx1"/>
                  </a:solidFill>
                </a:ln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5406" name="Arc 22"/>
            <p:cNvSpPr>
              <a:spLocks/>
            </p:cNvSpPr>
            <p:nvPr/>
          </p:nvSpPr>
          <p:spPr bwMode="auto">
            <a:xfrm flipH="1">
              <a:off x="4397" y="3564"/>
              <a:ext cx="46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407" name="Arc 23"/>
            <p:cNvSpPr>
              <a:spLocks/>
            </p:cNvSpPr>
            <p:nvPr/>
          </p:nvSpPr>
          <p:spPr bwMode="auto">
            <a:xfrm>
              <a:off x="4397" y="3292"/>
              <a:ext cx="46" cy="136"/>
            </a:xfrm>
            <a:custGeom>
              <a:avLst/>
              <a:gdLst>
                <a:gd name="T0" fmla="*/ 0 w 26003"/>
                <a:gd name="T1" fmla="*/ 0 h 43200"/>
                <a:gd name="T2" fmla="*/ 0 w 26003"/>
                <a:gd name="T3" fmla="*/ 0 h 43200"/>
                <a:gd name="T4" fmla="*/ 0 w 26003"/>
                <a:gd name="T5" fmla="*/ 0 h 43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6003" h="43200" fill="none" extrusionOk="0">
                  <a:moveTo>
                    <a:pt x="4402" y="0"/>
                  </a:moveTo>
                  <a:cubicBezTo>
                    <a:pt x="16332" y="0"/>
                    <a:pt x="26003" y="9670"/>
                    <a:pt x="26003" y="21600"/>
                  </a:cubicBezTo>
                  <a:cubicBezTo>
                    <a:pt x="26003" y="33529"/>
                    <a:pt x="16332" y="43200"/>
                    <a:pt x="4403" y="43200"/>
                  </a:cubicBezTo>
                  <a:cubicBezTo>
                    <a:pt x="2923" y="43200"/>
                    <a:pt x="1448" y="43048"/>
                    <a:pt x="0" y="42746"/>
                  </a:cubicBezTo>
                </a:path>
                <a:path w="26003" h="43200" stroke="0" extrusionOk="0">
                  <a:moveTo>
                    <a:pt x="4402" y="0"/>
                  </a:moveTo>
                  <a:cubicBezTo>
                    <a:pt x="16332" y="0"/>
                    <a:pt x="26003" y="9670"/>
                    <a:pt x="26003" y="21600"/>
                  </a:cubicBezTo>
                  <a:cubicBezTo>
                    <a:pt x="26003" y="33529"/>
                    <a:pt x="16332" y="43200"/>
                    <a:pt x="4403" y="43200"/>
                  </a:cubicBezTo>
                  <a:cubicBezTo>
                    <a:pt x="2923" y="43200"/>
                    <a:pt x="1448" y="43048"/>
                    <a:pt x="0" y="42746"/>
                  </a:cubicBezTo>
                  <a:lnTo>
                    <a:pt x="4403" y="21600"/>
                  </a:lnTo>
                  <a:lnTo>
                    <a:pt x="4402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408" name="Rectangle 24"/>
            <p:cNvSpPr>
              <a:spLocks noChangeArrowheads="1"/>
            </p:cNvSpPr>
            <p:nvPr/>
          </p:nvSpPr>
          <p:spPr bwMode="auto">
            <a:xfrm>
              <a:off x="4256" y="3447"/>
              <a:ext cx="108" cy="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i="1">
                  <a:solidFill>
                    <a:srgbClr val="000000"/>
                  </a:solidFill>
                  <a:latin typeface="MS Sans Serif" charset="0"/>
                </a:rPr>
                <a:t>5</a:t>
              </a:r>
              <a:endParaRPr lang="en-US" altLang="zh-CN"/>
            </a:p>
          </p:txBody>
        </p:sp>
        <p:sp>
          <p:nvSpPr>
            <p:cNvPr id="15409" name="Rectangle 25"/>
            <p:cNvSpPr>
              <a:spLocks noChangeArrowheads="1"/>
            </p:cNvSpPr>
            <p:nvPr/>
          </p:nvSpPr>
          <p:spPr bwMode="auto">
            <a:xfrm>
              <a:off x="4684" y="3814"/>
              <a:ext cx="155" cy="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i="1">
                  <a:solidFill>
                    <a:srgbClr val="000000"/>
                  </a:solidFill>
                  <a:latin typeface="MS Sans Serif" charset="0"/>
                </a:rPr>
                <a:t>H</a:t>
              </a:r>
              <a:endParaRPr lang="en-US" altLang="zh-CN"/>
            </a:p>
          </p:txBody>
        </p:sp>
        <p:sp>
          <p:nvSpPr>
            <p:cNvPr id="15410" name="Rectangle 26"/>
            <p:cNvSpPr>
              <a:spLocks noChangeArrowheads="1"/>
            </p:cNvSpPr>
            <p:nvPr/>
          </p:nvSpPr>
          <p:spPr bwMode="auto">
            <a:xfrm>
              <a:off x="4103" y="2781"/>
              <a:ext cx="155" cy="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i="1">
                  <a:solidFill>
                    <a:srgbClr val="000000"/>
                  </a:solidFill>
                  <a:latin typeface="MS Sans Serif" charset="0"/>
                </a:rPr>
                <a:t>G</a:t>
              </a:r>
              <a:endParaRPr lang="en-US" altLang="zh-CN"/>
            </a:p>
          </p:txBody>
        </p:sp>
      </p:grpSp>
      <p:sp>
        <p:nvSpPr>
          <p:cNvPr id="61467" name="Text Box 27"/>
          <p:cNvSpPr txBox="1">
            <a:spLocks noChangeArrowheads="1"/>
          </p:cNvSpPr>
          <p:nvPr/>
        </p:nvSpPr>
        <p:spPr bwMode="auto">
          <a:xfrm>
            <a:off x="1973264" y="447675"/>
            <a:ext cx="753903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>
                <a:latin typeface="Times New Roman" charset="0"/>
                <a:ea typeface="楷体_GB2312" charset="0"/>
              </a:rPr>
              <a:t>如图，哪两个角相等能判定直线</a:t>
            </a:r>
            <a:r>
              <a:rPr kumimoji="1" lang="en-US" altLang="zh-CN">
                <a:latin typeface="Times New Roman" charset="0"/>
                <a:ea typeface="楷体_GB2312" charset="0"/>
              </a:rPr>
              <a:t>AB</a:t>
            </a:r>
            <a:r>
              <a:rPr kumimoji="1" lang="en-US" altLang="zh-CN">
                <a:latin typeface="Times New Roman" charset="0"/>
              </a:rPr>
              <a:t>∥</a:t>
            </a:r>
            <a:r>
              <a:rPr kumimoji="1" lang="en-US" altLang="zh-CN">
                <a:latin typeface="Times New Roman" charset="0"/>
                <a:ea typeface="楷体_GB2312" charset="0"/>
              </a:rPr>
              <a:t>CD?</a:t>
            </a:r>
          </a:p>
        </p:txBody>
      </p:sp>
      <p:sp>
        <p:nvSpPr>
          <p:cNvPr id="61472" name="Text Box 32"/>
          <p:cNvSpPr txBox="1">
            <a:spLocks noChangeArrowheads="1"/>
          </p:cNvSpPr>
          <p:nvPr/>
        </p:nvSpPr>
        <p:spPr bwMode="auto">
          <a:xfrm>
            <a:off x="7110413" y="1911350"/>
            <a:ext cx="2506662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solidFill>
                  <a:srgbClr val="FF0000"/>
                </a:solidFill>
                <a:latin typeface="Times New Roman" charset="0"/>
              </a:rPr>
              <a:t>∠3=∠4</a:t>
            </a:r>
          </a:p>
        </p:txBody>
      </p:sp>
      <p:grpSp>
        <p:nvGrpSpPr>
          <p:cNvPr id="61493" name="Group 53"/>
          <p:cNvGrpSpPr>
            <a:grpSpLocks/>
          </p:cNvGrpSpPr>
          <p:nvPr/>
        </p:nvGrpSpPr>
        <p:grpSpPr bwMode="auto">
          <a:xfrm>
            <a:off x="2743201" y="1176339"/>
            <a:ext cx="4162425" cy="1741487"/>
            <a:chOff x="1859" y="750"/>
            <a:chExt cx="2291" cy="980"/>
          </a:xfrm>
        </p:grpSpPr>
        <p:sp>
          <p:nvSpPr>
            <p:cNvPr id="15373" name="Line 37"/>
            <p:cNvSpPr>
              <a:spLocks noChangeShapeType="1"/>
            </p:cNvSpPr>
            <p:nvPr/>
          </p:nvSpPr>
          <p:spPr bwMode="auto">
            <a:xfrm>
              <a:off x="2109" y="1113"/>
              <a:ext cx="154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4" name="Line 38"/>
            <p:cNvSpPr>
              <a:spLocks noChangeShapeType="1"/>
            </p:cNvSpPr>
            <p:nvPr/>
          </p:nvSpPr>
          <p:spPr bwMode="auto">
            <a:xfrm>
              <a:off x="2109" y="1567"/>
              <a:ext cx="15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5" name="Line 39"/>
            <p:cNvSpPr>
              <a:spLocks noChangeShapeType="1"/>
            </p:cNvSpPr>
            <p:nvPr/>
          </p:nvSpPr>
          <p:spPr bwMode="auto">
            <a:xfrm>
              <a:off x="2109" y="1022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6" name="Line 40"/>
            <p:cNvSpPr>
              <a:spLocks noChangeShapeType="1"/>
            </p:cNvSpPr>
            <p:nvPr/>
          </p:nvSpPr>
          <p:spPr bwMode="auto">
            <a:xfrm flipH="1">
              <a:off x="2109" y="750"/>
              <a:ext cx="952" cy="81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7" name="Arc 41"/>
            <p:cNvSpPr>
              <a:spLocks/>
            </p:cNvSpPr>
            <p:nvPr/>
          </p:nvSpPr>
          <p:spPr bwMode="auto">
            <a:xfrm>
              <a:off x="2744" y="1022"/>
              <a:ext cx="45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378" name="Arc 42"/>
            <p:cNvSpPr>
              <a:spLocks/>
            </p:cNvSpPr>
            <p:nvPr/>
          </p:nvSpPr>
          <p:spPr bwMode="auto">
            <a:xfrm>
              <a:off x="2245" y="1476"/>
              <a:ext cx="45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379" name="Arc 43"/>
            <p:cNvSpPr>
              <a:spLocks/>
            </p:cNvSpPr>
            <p:nvPr/>
          </p:nvSpPr>
          <p:spPr bwMode="auto">
            <a:xfrm flipH="1" flipV="1">
              <a:off x="2472" y="1113"/>
              <a:ext cx="45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380" name="Arc 44"/>
            <p:cNvSpPr>
              <a:spLocks/>
            </p:cNvSpPr>
            <p:nvPr/>
          </p:nvSpPr>
          <p:spPr bwMode="auto">
            <a:xfrm flipV="1">
              <a:off x="2563" y="1113"/>
              <a:ext cx="181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381" name="Text Box 45"/>
            <p:cNvSpPr txBox="1">
              <a:spLocks noChangeArrowheads="1"/>
            </p:cNvSpPr>
            <p:nvPr/>
          </p:nvSpPr>
          <p:spPr bwMode="auto">
            <a:xfrm>
              <a:off x="2236" y="1037"/>
              <a:ext cx="31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>
                  <a:latin typeface="Times New Roman" charset="0"/>
                </a:rPr>
                <a:t>1</a:t>
              </a:r>
            </a:p>
          </p:txBody>
        </p:sp>
        <p:sp>
          <p:nvSpPr>
            <p:cNvPr id="15382" name="Text Box 46"/>
            <p:cNvSpPr txBox="1">
              <a:spLocks noChangeArrowheads="1"/>
            </p:cNvSpPr>
            <p:nvPr/>
          </p:nvSpPr>
          <p:spPr bwMode="auto">
            <a:xfrm>
              <a:off x="2290" y="1304"/>
              <a:ext cx="31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>
                  <a:latin typeface="Times New Roman" charset="0"/>
                </a:rPr>
                <a:t>4</a:t>
              </a:r>
            </a:p>
          </p:txBody>
        </p:sp>
        <p:sp>
          <p:nvSpPr>
            <p:cNvPr id="15383" name="Text Box 47"/>
            <p:cNvSpPr txBox="1">
              <a:spLocks noChangeArrowheads="1"/>
            </p:cNvSpPr>
            <p:nvPr/>
          </p:nvSpPr>
          <p:spPr bwMode="auto">
            <a:xfrm>
              <a:off x="2789" y="851"/>
              <a:ext cx="31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>
                  <a:latin typeface="Times New Roman" charset="0"/>
                </a:rPr>
                <a:t>3</a:t>
              </a:r>
            </a:p>
          </p:txBody>
        </p:sp>
        <p:sp>
          <p:nvSpPr>
            <p:cNvPr id="15384" name="Text Box 48"/>
            <p:cNvSpPr txBox="1">
              <a:spLocks noChangeArrowheads="1"/>
            </p:cNvSpPr>
            <p:nvPr/>
          </p:nvSpPr>
          <p:spPr bwMode="auto">
            <a:xfrm>
              <a:off x="2608" y="1141"/>
              <a:ext cx="31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>
                  <a:latin typeface="Times New Roman" charset="0"/>
                </a:rPr>
                <a:t>2</a:t>
              </a:r>
            </a:p>
          </p:txBody>
        </p:sp>
        <p:sp>
          <p:nvSpPr>
            <p:cNvPr id="15385" name="Text Box 49"/>
            <p:cNvSpPr txBox="1">
              <a:spLocks noChangeArrowheads="1"/>
            </p:cNvSpPr>
            <p:nvPr/>
          </p:nvSpPr>
          <p:spPr bwMode="auto">
            <a:xfrm>
              <a:off x="1859" y="877"/>
              <a:ext cx="49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>
                  <a:latin typeface="Times New Roman" charset="0"/>
                </a:rPr>
                <a:t>A</a:t>
              </a:r>
            </a:p>
          </p:txBody>
        </p:sp>
        <p:sp>
          <p:nvSpPr>
            <p:cNvPr id="15386" name="Text Box 50"/>
            <p:cNvSpPr txBox="1">
              <a:spLocks noChangeArrowheads="1"/>
            </p:cNvSpPr>
            <p:nvPr/>
          </p:nvSpPr>
          <p:spPr bwMode="auto">
            <a:xfrm>
              <a:off x="3651" y="1403"/>
              <a:ext cx="49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>
                  <a:latin typeface="Times New Roman" charset="0"/>
                </a:rPr>
                <a:t>D</a:t>
              </a:r>
            </a:p>
          </p:txBody>
        </p:sp>
        <p:sp>
          <p:nvSpPr>
            <p:cNvPr id="15387" name="Text Box 51"/>
            <p:cNvSpPr txBox="1">
              <a:spLocks noChangeArrowheads="1"/>
            </p:cNvSpPr>
            <p:nvPr/>
          </p:nvSpPr>
          <p:spPr bwMode="auto">
            <a:xfrm>
              <a:off x="1863" y="1403"/>
              <a:ext cx="49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>
                  <a:latin typeface="Times New Roman" charset="0"/>
                </a:rPr>
                <a:t>C</a:t>
              </a:r>
            </a:p>
          </p:txBody>
        </p:sp>
        <p:sp>
          <p:nvSpPr>
            <p:cNvPr id="15388" name="Text Box 52"/>
            <p:cNvSpPr txBox="1">
              <a:spLocks noChangeArrowheads="1"/>
            </p:cNvSpPr>
            <p:nvPr/>
          </p:nvSpPr>
          <p:spPr bwMode="auto">
            <a:xfrm>
              <a:off x="3603" y="949"/>
              <a:ext cx="49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>
                  <a:latin typeface="Times New Roman" charset="0"/>
                </a:rPr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1065590"/>
      </p:ext>
    </p:extLst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61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1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1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" dur="500"/>
                                        <p:tgtEl>
                                          <p:spTgt spid="614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" dur="500"/>
                                        <p:tgtEl>
                                          <p:spTgt spid="614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1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1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1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1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" dur="500"/>
                                        <p:tgtEl>
                                          <p:spTgt spid="614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7" dur="500"/>
                                        <p:tgtEl>
                                          <p:spTgt spid="614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1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500"/>
                                        <p:tgtEl>
                                          <p:spTgt spid="614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7" dur="500"/>
                                        <p:tgtEl>
                                          <p:spTgt spid="614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4" grpId="0"/>
      <p:bldP spid="61474" grpId="1"/>
      <p:bldP spid="61470" grpId="0"/>
      <p:bldP spid="61470" grpId="1"/>
      <p:bldP spid="61475" grpId="0"/>
      <p:bldP spid="61475" grpId="1"/>
      <p:bldP spid="61471" grpId="0"/>
      <p:bldP spid="61471" grpId="1"/>
      <p:bldP spid="61468" grpId="0" autoUpdateAnimBg="0"/>
      <p:bldP spid="61469" grpId="0"/>
      <p:bldP spid="61469" grpId="1"/>
      <p:bldP spid="61473" grpId="0"/>
      <p:bldP spid="61473" grpId="1"/>
      <p:bldP spid="61467" grpId="0" autoUpdateAnimBg="0"/>
      <p:bldP spid="61472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5205413" y="1353850"/>
            <a:ext cx="4868862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latin typeface="Tahoma" charset="0"/>
              </a:rPr>
              <a:t>      </a:t>
            </a:r>
            <a:r>
              <a:rPr kumimoji="1" lang="zh-CN" altLang="en-US">
                <a:latin typeface="Times New Roman" charset="0"/>
                <a:ea typeface="楷体_GB2312" charset="0"/>
              </a:rPr>
              <a:t>装修工人正在向墙上钉木条，如果木条</a:t>
            </a:r>
            <a:r>
              <a:rPr kumimoji="1" lang="en-US" altLang="zh-CN" i="1">
                <a:latin typeface="Times New Roman" charset="0"/>
                <a:ea typeface="楷体_GB2312" charset="0"/>
              </a:rPr>
              <a:t>b</a:t>
            </a:r>
            <a:r>
              <a:rPr kumimoji="1" lang="zh-CN" altLang="en-US">
                <a:latin typeface="Times New Roman" charset="0"/>
                <a:ea typeface="楷体_GB2312" charset="0"/>
              </a:rPr>
              <a:t>与墙壁边缘垂直，那么木条</a:t>
            </a:r>
            <a:r>
              <a:rPr kumimoji="1" lang="en-US" altLang="zh-CN" i="1">
                <a:latin typeface="Times New Roman" charset="0"/>
                <a:ea typeface="楷体_GB2312" charset="0"/>
              </a:rPr>
              <a:t>a</a:t>
            </a:r>
            <a:r>
              <a:rPr kumimoji="1" lang="zh-CN" altLang="en-US">
                <a:latin typeface="Times New Roman" charset="0"/>
                <a:ea typeface="楷体_GB2312" charset="0"/>
              </a:rPr>
              <a:t>与墙壁边缘所夹角为多少度时，才能使木条</a:t>
            </a:r>
            <a:r>
              <a:rPr kumimoji="1" lang="en-US" altLang="zh-CN" i="1">
                <a:latin typeface="Times New Roman" charset="0"/>
                <a:ea typeface="楷体_GB2312" charset="0"/>
              </a:rPr>
              <a:t>a</a:t>
            </a:r>
            <a:r>
              <a:rPr kumimoji="1" lang="zh-CN" altLang="en-US">
                <a:latin typeface="Times New Roman" charset="0"/>
                <a:ea typeface="楷体_GB2312" charset="0"/>
              </a:rPr>
              <a:t>与木条</a:t>
            </a:r>
            <a:r>
              <a:rPr kumimoji="1" lang="en-US" altLang="zh-CN" i="1">
                <a:latin typeface="Times New Roman" charset="0"/>
                <a:ea typeface="楷体_GB2312" charset="0"/>
              </a:rPr>
              <a:t>b</a:t>
            </a:r>
            <a:r>
              <a:rPr kumimoji="1" lang="zh-CN" altLang="en-US">
                <a:latin typeface="Times New Roman" charset="0"/>
                <a:ea typeface="楷体_GB2312" charset="0"/>
              </a:rPr>
              <a:t>平行？ </a:t>
            </a:r>
          </a:p>
        </p:txBody>
      </p:sp>
      <p:pic>
        <p:nvPicPr>
          <p:cNvPr id="36867" name="Picture 3" descr="直线平行的条件p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639" y="565151"/>
            <a:ext cx="3279775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3" name="AutoShape 9"/>
          <p:cNvSpPr>
            <a:spLocks noChangeArrowheads="1"/>
          </p:cNvSpPr>
          <p:nvPr/>
        </p:nvSpPr>
        <p:spPr bwMode="auto">
          <a:xfrm>
            <a:off x="6502401" y="4862514"/>
            <a:ext cx="2466975" cy="1444625"/>
          </a:xfrm>
          <a:prstGeom prst="irregularSeal2">
            <a:avLst/>
          </a:prstGeom>
          <a:solidFill>
            <a:schemeClr val="folHlink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charset="0"/>
              </a:rPr>
              <a:t>90°</a:t>
            </a:r>
          </a:p>
        </p:txBody>
      </p:sp>
    </p:spTree>
    <p:extLst>
      <p:ext uri="{BB962C8B-B14F-4D97-AF65-F5344CB8AC3E}">
        <p14:creationId xmlns:p14="http://schemas.microsoft.com/office/powerpoint/2010/main" val="1897152910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utoUpdateAnimBg="0"/>
      <p:bldP spid="3687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6477000" y="2590800"/>
            <a:ext cx="3962400" cy="3276600"/>
          </a:xfrm>
          <a:prstGeom prst="rect">
            <a:avLst/>
          </a:prstGeom>
          <a:solidFill>
            <a:srgbClr val="FF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>
              <a:latin typeface="Times New Roman" charset="0"/>
            </a:endParaRPr>
          </a:p>
        </p:txBody>
      </p:sp>
      <p:sp>
        <p:nvSpPr>
          <p:cNvPr id="17411" name="Rectangle 6" descr="轮廓式菱形"/>
          <p:cNvSpPr>
            <a:spLocks noChangeArrowheads="1"/>
          </p:cNvSpPr>
          <p:nvPr/>
        </p:nvSpPr>
        <p:spPr bwMode="auto">
          <a:xfrm>
            <a:off x="7315200" y="3208338"/>
            <a:ext cx="2514600" cy="1828800"/>
          </a:xfrm>
          <a:prstGeom prst="rect">
            <a:avLst/>
          </a:prstGeom>
          <a:pattFill prst="openDmnd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>
              <a:latin typeface="Times New Roman" charset="0"/>
            </a:endParaRPr>
          </a:p>
        </p:txBody>
      </p:sp>
      <p:sp>
        <p:nvSpPr>
          <p:cNvPr id="63496" name="Freeform 8"/>
          <p:cNvSpPr>
            <a:spLocks/>
          </p:cNvSpPr>
          <p:nvPr/>
        </p:nvSpPr>
        <p:spPr bwMode="auto">
          <a:xfrm>
            <a:off x="9009064" y="2974975"/>
            <a:ext cx="998537" cy="2046288"/>
          </a:xfrm>
          <a:custGeom>
            <a:avLst/>
            <a:gdLst>
              <a:gd name="T0" fmla="*/ 2147483647 w 770"/>
              <a:gd name="T1" fmla="*/ 0 h 1435"/>
              <a:gd name="T2" fmla="*/ 2147483647 w 770"/>
              <a:gd name="T3" fmla="*/ 0 h 1435"/>
              <a:gd name="T4" fmla="*/ 2147483647 w 770"/>
              <a:gd name="T5" fmla="*/ 2147483647 h 1435"/>
              <a:gd name="T6" fmla="*/ 2147483647 w 770"/>
              <a:gd name="T7" fmla="*/ 2147483647 h 1435"/>
              <a:gd name="T8" fmla="*/ 2147483647 w 770"/>
              <a:gd name="T9" fmla="*/ 2147483647 h 1435"/>
              <a:gd name="T10" fmla="*/ 0 w 770"/>
              <a:gd name="T11" fmla="*/ 2147483647 h 1435"/>
              <a:gd name="T12" fmla="*/ 2147483647 w 770"/>
              <a:gd name="T13" fmla="*/ 2147483647 h 1435"/>
              <a:gd name="T14" fmla="*/ 2147483647 w 770"/>
              <a:gd name="T15" fmla="*/ 2147483647 h 143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770" h="1435">
                <a:moveTo>
                  <a:pt x="2" y="0"/>
                </a:moveTo>
                <a:lnTo>
                  <a:pt x="98" y="0"/>
                </a:lnTo>
                <a:lnTo>
                  <a:pt x="98" y="1344"/>
                </a:lnTo>
                <a:lnTo>
                  <a:pt x="770" y="1344"/>
                </a:lnTo>
                <a:lnTo>
                  <a:pt x="765" y="1435"/>
                </a:lnTo>
                <a:lnTo>
                  <a:pt x="0" y="1435"/>
                </a:lnTo>
                <a:lnTo>
                  <a:pt x="59" y="57"/>
                </a:lnTo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8724900" y="3894139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000" i="1">
                <a:latin typeface="Times New Roman" charset="0"/>
              </a:rPr>
              <a:t>a</a:t>
            </a: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7419975" y="3911601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000" i="1">
                <a:latin typeface="Times New Roman" charset="0"/>
              </a:rPr>
              <a:t>b</a:t>
            </a:r>
          </a:p>
        </p:txBody>
      </p:sp>
      <p:sp>
        <p:nvSpPr>
          <p:cNvPr id="63499" name="Text Box 11"/>
          <p:cNvSpPr txBox="1">
            <a:spLocks noChangeArrowheads="1"/>
          </p:cNvSpPr>
          <p:nvPr/>
        </p:nvSpPr>
        <p:spPr bwMode="auto">
          <a:xfrm>
            <a:off x="2438400" y="701675"/>
            <a:ext cx="6762750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黑体" charset="-122"/>
                <a:ea typeface="黑体" charset="-122"/>
              </a:rPr>
              <a:t>    </a:t>
            </a:r>
            <a:r>
              <a:rPr kumimoji="1" lang="zh-CN" altLang="en-US">
                <a:latin typeface="Times New Roman" charset="0"/>
                <a:ea typeface="楷体_GB2312" charset="0"/>
              </a:rPr>
              <a:t>如下图，木工用角尺的一边紧靠工件边缘，另一边画条直线</a:t>
            </a:r>
            <a:r>
              <a:rPr kumimoji="1" lang="en-US" altLang="zh-CN" i="1">
                <a:latin typeface="Times New Roman" charset="0"/>
                <a:ea typeface="楷体_GB2312" charset="0"/>
              </a:rPr>
              <a:t>a</a:t>
            </a:r>
            <a:r>
              <a:rPr kumimoji="1" lang="zh-CN" altLang="en-US">
                <a:latin typeface="Times New Roman" charset="0"/>
                <a:ea typeface="楷体_GB2312" charset="0"/>
              </a:rPr>
              <a:t>，</a:t>
            </a:r>
            <a:r>
              <a:rPr kumimoji="1" lang="en-US" altLang="zh-CN" i="1">
                <a:latin typeface="Times New Roman" charset="0"/>
                <a:ea typeface="楷体_GB2312" charset="0"/>
              </a:rPr>
              <a:t>b</a:t>
            </a:r>
            <a:r>
              <a:rPr kumimoji="1" lang="zh-CN" altLang="en-US">
                <a:latin typeface="Times New Roman" charset="0"/>
                <a:ea typeface="楷体_GB2312" charset="0"/>
              </a:rPr>
              <a:t>．这两条直线平行吗？为什么？</a:t>
            </a:r>
          </a:p>
        </p:txBody>
      </p:sp>
      <p:sp>
        <p:nvSpPr>
          <p:cNvPr id="63500" name="Text Box 12"/>
          <p:cNvSpPr txBox="1">
            <a:spLocks noChangeArrowheads="1"/>
          </p:cNvSpPr>
          <p:nvPr/>
        </p:nvSpPr>
        <p:spPr bwMode="auto">
          <a:xfrm>
            <a:off x="2438401" y="3336925"/>
            <a:ext cx="33813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>
                <a:solidFill>
                  <a:srgbClr val="FF0000"/>
                </a:solidFill>
                <a:latin typeface="Times New Roman" charset="0"/>
              </a:rPr>
              <a:t>直线</a:t>
            </a:r>
            <a:r>
              <a:rPr kumimoji="1" lang="en-US" altLang="zh-CN" i="1">
                <a:solidFill>
                  <a:srgbClr val="FF0000"/>
                </a:solidFill>
                <a:latin typeface="Times New Roman" charset="0"/>
              </a:rPr>
              <a:t>a</a:t>
            </a:r>
            <a:r>
              <a:rPr kumimoji="1" lang="zh-CN" altLang="en-US">
                <a:solidFill>
                  <a:srgbClr val="FF0000"/>
                </a:solidFill>
                <a:latin typeface="Times New Roman" charset="0"/>
              </a:rPr>
              <a:t>与</a:t>
            </a:r>
            <a:r>
              <a:rPr kumimoji="1" lang="en-US" altLang="zh-CN" i="1">
                <a:solidFill>
                  <a:srgbClr val="FF0000"/>
                </a:solidFill>
                <a:latin typeface="Times New Roman" charset="0"/>
              </a:rPr>
              <a:t>b</a:t>
            </a:r>
            <a:r>
              <a:rPr kumimoji="1" lang="zh-CN" altLang="en-US">
                <a:solidFill>
                  <a:srgbClr val="FF0000"/>
                </a:solidFill>
                <a:latin typeface="Times New Roman" charset="0"/>
              </a:rPr>
              <a:t>平行．</a:t>
            </a:r>
          </a:p>
        </p:txBody>
      </p:sp>
      <p:sp>
        <p:nvSpPr>
          <p:cNvPr id="63501" name="Text Box 13"/>
          <p:cNvSpPr txBox="1">
            <a:spLocks noChangeArrowheads="1"/>
          </p:cNvSpPr>
          <p:nvPr/>
        </p:nvSpPr>
        <p:spPr bwMode="auto">
          <a:xfrm>
            <a:off x="1639889" y="4032250"/>
            <a:ext cx="525462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>
                <a:solidFill>
                  <a:srgbClr val="FF0000"/>
                </a:solidFill>
                <a:latin typeface="Times New Roman" charset="0"/>
              </a:rPr>
              <a:t>同位角相等，两直线平行．</a:t>
            </a:r>
          </a:p>
        </p:txBody>
      </p:sp>
      <p:sp>
        <p:nvSpPr>
          <p:cNvPr id="63503" name="Line 15"/>
          <p:cNvSpPr>
            <a:spLocks noChangeShapeType="1"/>
          </p:cNvSpPr>
          <p:nvPr/>
        </p:nvSpPr>
        <p:spPr bwMode="auto">
          <a:xfrm flipH="1">
            <a:off x="7726364" y="3208338"/>
            <a:ext cx="46037" cy="1828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3504" name="Line 16"/>
          <p:cNvSpPr>
            <a:spLocks noChangeShapeType="1"/>
          </p:cNvSpPr>
          <p:nvPr/>
        </p:nvSpPr>
        <p:spPr bwMode="auto">
          <a:xfrm flipH="1">
            <a:off x="8963025" y="3230563"/>
            <a:ext cx="46038" cy="1828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9251361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08092E-6 L -0.13489 2.08092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5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3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3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6" grpId="0" animBg="1"/>
      <p:bldP spid="63496" grpId="1" animBg="1"/>
      <p:bldP spid="63497" grpId="0"/>
      <p:bldP spid="63498" grpId="0"/>
      <p:bldP spid="63499" grpId="0"/>
      <p:bldP spid="63500" grpId="0"/>
      <p:bldP spid="63501" grpId="0"/>
      <p:bldP spid="63503" grpId="0" animBg="1"/>
      <p:bldP spid="6350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2640013" y="3014663"/>
            <a:ext cx="6343650" cy="107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>
                <a:solidFill>
                  <a:schemeClr val="accent2"/>
                </a:solidFill>
                <a:latin typeface="Times New Roman" charset="0"/>
              </a:rPr>
              <a:t>     </a:t>
            </a:r>
            <a:r>
              <a:rPr kumimoji="1" lang="zh-CN" altLang="en-US">
                <a:latin typeface="Times New Roman" charset="0"/>
                <a:ea typeface="楷体_GB2312" charset="0"/>
              </a:rPr>
              <a:t>能否利用内错角和同旁内角来判定两直线平行呢？</a:t>
            </a:r>
          </a:p>
        </p:txBody>
      </p:sp>
      <p:grpSp>
        <p:nvGrpSpPr>
          <p:cNvPr id="50181" name="Group 5"/>
          <p:cNvGrpSpPr>
            <a:grpSpLocks/>
          </p:cNvGrpSpPr>
          <p:nvPr/>
        </p:nvGrpSpPr>
        <p:grpSpPr bwMode="auto">
          <a:xfrm>
            <a:off x="4508500" y="1131888"/>
            <a:ext cx="3519488" cy="1185862"/>
            <a:chOff x="426" y="3206"/>
            <a:chExt cx="2217" cy="747"/>
          </a:xfrm>
        </p:grpSpPr>
        <p:pic>
          <p:nvPicPr>
            <p:cNvPr id="18437" name="Picture 6" descr="图片1，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" y="3206"/>
              <a:ext cx="600" cy="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38" name="Cloud"/>
            <p:cNvSpPr>
              <a:spLocks noChangeAspect="1" noEditPoints="1" noChangeArrowheads="1"/>
            </p:cNvSpPr>
            <p:nvPr/>
          </p:nvSpPr>
          <p:spPr bwMode="auto">
            <a:xfrm>
              <a:off x="426" y="3206"/>
              <a:ext cx="1617" cy="747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1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79 w 21600"/>
                <a:gd name="T13" fmla="*/ 3267 h 21600"/>
                <a:gd name="T14" fmla="*/ 17085 w 21600"/>
                <a:gd name="T15" fmla="*/ 17349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lnTo>
                    <a:pt x="1949" y="7180"/>
                  </a:ln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rgbClr val="FF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9" name="WordArt 8"/>
            <p:cNvSpPr>
              <a:spLocks noChangeArrowheads="1" noChangeShapeType="1" noTextEdit="1"/>
            </p:cNvSpPr>
            <p:nvPr/>
          </p:nvSpPr>
          <p:spPr bwMode="auto">
            <a:xfrm>
              <a:off x="754" y="3302"/>
              <a:ext cx="960" cy="45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19050">
                    <a:solidFill>
                      <a:srgbClr val="3366FF"/>
                    </a:solidFill>
                    <a:round/>
                    <a:headEnd/>
                    <a:tailEnd/>
                  </a:ln>
                  <a:solidFill>
                    <a:srgbClr val="0000FF"/>
                  </a:solidFill>
                  <a:effectLst>
                    <a:outerShdw blurRad="63500" dist="38099" dir="2700000" algn="ctr" rotWithShape="0">
                      <a:srgbClr val="990000">
                        <a:alpha val="74998"/>
                      </a:srgbClr>
                    </a:outerShdw>
                  </a:effectLst>
                  <a:latin typeface="华文新魏" charset="-122"/>
                  <a:ea typeface="华文新魏" charset="-122"/>
                  <a:cs typeface="华文新魏" charset="-122"/>
                </a:rPr>
                <a:t>想一想</a:t>
              </a:r>
            </a:p>
          </p:txBody>
        </p:sp>
      </p:grpSp>
      <p:pic>
        <p:nvPicPr>
          <p:cNvPr id="50185" name="Picture 9" descr="？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150" y="4419600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277243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4059238" y="9810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1" lang="zh-CN" altLang="zh-CN" sz="2400">
              <a:latin typeface="Times New Roman" charset="0"/>
            </a:endParaRPr>
          </a:p>
        </p:txBody>
      </p:sp>
      <p:sp>
        <p:nvSpPr>
          <p:cNvPr id="51215" name="Rectangle 15"/>
          <p:cNvSpPr>
            <a:spLocks noChangeArrowheads="1"/>
          </p:cNvSpPr>
          <p:nvPr/>
        </p:nvSpPr>
        <p:spPr bwMode="auto">
          <a:xfrm>
            <a:off x="2147889" y="2058988"/>
            <a:ext cx="5959475" cy="304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kumimoji="1" lang="zh-CN" altLang="en-US">
                <a:solidFill>
                  <a:srgbClr val="FF0000"/>
                </a:solidFill>
                <a:latin typeface="Times New Roman" charset="0"/>
                <a:sym typeface="Symbol" charset="2"/>
              </a:rPr>
              <a:t>解： ∵ </a:t>
            </a:r>
            <a:r>
              <a:rPr kumimoji="1" lang="en-US" altLang="zh-CN">
                <a:solidFill>
                  <a:srgbClr val="FF0000"/>
                </a:solidFill>
                <a:latin typeface="Times New Roman" charset="0"/>
                <a:sym typeface="Symbol" charset="2"/>
              </a:rPr>
              <a:t>2</a:t>
            </a:r>
            <a:r>
              <a:rPr kumimoji="1" lang="en-US" altLang="en-US">
                <a:solidFill>
                  <a:srgbClr val="FF0000"/>
                </a:solidFill>
                <a:latin typeface="Times New Roman" charset="0"/>
                <a:sym typeface="Symbol" charset="2"/>
              </a:rPr>
              <a:t>＝</a:t>
            </a:r>
            <a:r>
              <a:rPr kumimoji="1" lang="zh-CN" altLang="en-US">
                <a:solidFill>
                  <a:srgbClr val="FF0000"/>
                </a:solidFill>
                <a:latin typeface="Times New Roman" charset="0"/>
                <a:sym typeface="Symbol" charset="2"/>
              </a:rPr>
              <a:t></a:t>
            </a:r>
            <a:r>
              <a:rPr kumimoji="1" lang="en-US" altLang="zh-CN">
                <a:solidFill>
                  <a:srgbClr val="FF0000"/>
                </a:solidFill>
                <a:latin typeface="Times New Roman" charset="0"/>
                <a:sym typeface="Symbol" charset="2"/>
              </a:rPr>
              <a:t>3(</a:t>
            </a:r>
            <a:r>
              <a:rPr kumimoji="1" lang="zh-CN" altLang="en-US">
                <a:solidFill>
                  <a:srgbClr val="FF0000"/>
                </a:solidFill>
                <a:latin typeface="Times New Roman" charset="0"/>
                <a:sym typeface="Symbol" charset="2"/>
              </a:rPr>
              <a:t>已知）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kumimoji="1" lang="zh-CN" altLang="en-US">
                <a:solidFill>
                  <a:srgbClr val="FF0000"/>
                </a:solidFill>
                <a:latin typeface="Times New Roman" charset="0"/>
                <a:sym typeface="Symbol" charset="2"/>
              </a:rPr>
              <a:t>          且</a:t>
            </a:r>
            <a:r>
              <a:rPr kumimoji="1" lang="en-US" altLang="zh-CN">
                <a:solidFill>
                  <a:srgbClr val="FF0000"/>
                </a:solidFill>
                <a:latin typeface="Times New Roman" charset="0"/>
                <a:sym typeface="Symbol" charset="2"/>
              </a:rPr>
              <a:t>1</a:t>
            </a:r>
            <a:r>
              <a:rPr kumimoji="1" lang="en-US" altLang="en-US">
                <a:solidFill>
                  <a:srgbClr val="FF0000"/>
                </a:solidFill>
                <a:latin typeface="Times New Roman" charset="0"/>
                <a:sym typeface="Symbol" charset="2"/>
              </a:rPr>
              <a:t>＝</a:t>
            </a:r>
            <a:r>
              <a:rPr kumimoji="1" lang="zh-CN" altLang="en-US">
                <a:solidFill>
                  <a:srgbClr val="FF0000"/>
                </a:solidFill>
                <a:latin typeface="Times New Roman" charset="0"/>
                <a:sym typeface="Symbol" charset="2"/>
              </a:rPr>
              <a:t></a:t>
            </a:r>
            <a:r>
              <a:rPr kumimoji="1" lang="en-US" altLang="zh-CN">
                <a:solidFill>
                  <a:srgbClr val="FF0000"/>
                </a:solidFill>
                <a:latin typeface="Times New Roman" charset="0"/>
                <a:sym typeface="Symbol" charset="2"/>
              </a:rPr>
              <a:t>2</a:t>
            </a:r>
            <a:r>
              <a:rPr kumimoji="1" lang="zh-CN" altLang="en-US">
                <a:solidFill>
                  <a:srgbClr val="FF0000"/>
                </a:solidFill>
                <a:latin typeface="Times New Roman" charset="0"/>
                <a:sym typeface="Symbol" charset="2"/>
              </a:rPr>
              <a:t>（对顶角相等）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kumimoji="1" lang="zh-CN" altLang="en-US">
                <a:solidFill>
                  <a:srgbClr val="FF0000"/>
                </a:solidFill>
                <a:latin typeface="Times New Roman" charset="0"/>
                <a:sym typeface="Symbol" charset="2"/>
              </a:rPr>
              <a:t>          ∴</a:t>
            </a:r>
            <a:r>
              <a:rPr kumimoji="1" lang="en-US" altLang="zh-CN">
                <a:solidFill>
                  <a:srgbClr val="FF0000"/>
                </a:solidFill>
                <a:latin typeface="Times New Roman" charset="0"/>
                <a:sym typeface="Symbol" charset="2"/>
              </a:rPr>
              <a:t>1= 3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kumimoji="1" lang="en-US" altLang="zh-CN">
                <a:solidFill>
                  <a:srgbClr val="FF0000"/>
                </a:solidFill>
                <a:latin typeface="Times New Roman" charset="0"/>
                <a:sym typeface="Symbol" charset="2"/>
              </a:rPr>
              <a:t>          </a:t>
            </a:r>
            <a:r>
              <a:rPr kumimoji="1" lang="zh-CN" altLang="en-US">
                <a:solidFill>
                  <a:srgbClr val="FF0000"/>
                </a:solidFill>
                <a:latin typeface="Times New Roman" charset="0"/>
                <a:sym typeface="Symbol" charset="2"/>
              </a:rPr>
              <a:t>∴</a:t>
            </a:r>
            <a:r>
              <a:rPr kumimoji="1" lang="en-US" altLang="zh-CN">
                <a:solidFill>
                  <a:srgbClr val="FF0000"/>
                </a:solidFill>
                <a:latin typeface="Times New Roman" charset="0"/>
                <a:sym typeface="Symbol" charset="2"/>
              </a:rPr>
              <a:t>m//n(</a:t>
            </a:r>
            <a:r>
              <a:rPr kumimoji="1" lang="zh-CN" altLang="zh-CN">
                <a:solidFill>
                  <a:srgbClr val="FF0000"/>
                </a:solidFill>
                <a:latin typeface="Times New Roman" charset="0"/>
                <a:sym typeface="Symbol" charset="2"/>
              </a:rPr>
              <a:t>同位角相等，两直线平行）</a:t>
            </a:r>
            <a:endParaRPr kumimoji="1" lang="zh-CN" altLang="en-US">
              <a:solidFill>
                <a:srgbClr val="FF0000"/>
              </a:solidFill>
              <a:latin typeface="Times New Roman" charset="0"/>
              <a:sym typeface="Symbol" charset="2"/>
            </a:endParaRPr>
          </a:p>
        </p:txBody>
      </p:sp>
      <p:sp>
        <p:nvSpPr>
          <p:cNvPr id="51216" name="Rectangle 16"/>
          <p:cNvSpPr>
            <a:spLocks noChangeArrowheads="1"/>
          </p:cNvSpPr>
          <p:nvPr/>
        </p:nvSpPr>
        <p:spPr bwMode="auto">
          <a:xfrm>
            <a:off x="2279651" y="620713"/>
            <a:ext cx="7559675" cy="107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200">
                <a:effectLst>
                  <a:outerShdw blurRad="38100" dist="38100" dir="2700000" algn="tl">
                    <a:srgbClr val="C0C0C0"/>
                  </a:outerShdw>
                </a:effectLst>
                <a:sym typeface="Symbol" charset="2"/>
              </a:rPr>
              <a:t>      </a:t>
            </a:r>
            <a:r>
              <a:rPr kumimoji="1" lang="zh-CN" altLang="en-US" sz="3200">
                <a:ea typeface="楷体_GB2312" charset="0"/>
                <a:sym typeface="Symbol" charset="2"/>
              </a:rPr>
              <a:t>如果</a:t>
            </a:r>
            <a:r>
              <a:rPr kumimoji="1" lang="en-US" altLang="zh-CN" sz="3200">
                <a:ea typeface="楷体_GB2312" charset="0"/>
                <a:sym typeface="Symbol" charset="2"/>
              </a:rPr>
              <a:t>2= 3</a:t>
            </a:r>
            <a:r>
              <a:rPr kumimoji="1" lang="zh-CN" altLang="en-US" sz="3200">
                <a:ea typeface="楷体_GB2312" charset="0"/>
                <a:sym typeface="Symbol" charset="2"/>
              </a:rPr>
              <a:t>，</a:t>
            </a:r>
            <a:r>
              <a:rPr kumimoji="1" lang="en-US" altLang="zh-CN" sz="3200">
                <a:ea typeface="楷体_GB2312" charset="0"/>
                <a:sym typeface="Symbol" charset="2"/>
              </a:rPr>
              <a:t>m//n</a:t>
            </a:r>
            <a:r>
              <a:rPr kumimoji="1" lang="zh-CN" altLang="en-US" sz="3200">
                <a:ea typeface="楷体_GB2312" charset="0"/>
                <a:sym typeface="Symbol" charset="2"/>
              </a:rPr>
              <a:t>？写出你的推导过程．</a:t>
            </a:r>
          </a:p>
        </p:txBody>
      </p:sp>
      <p:grpSp>
        <p:nvGrpSpPr>
          <p:cNvPr id="51228" name="Group 28"/>
          <p:cNvGrpSpPr>
            <a:grpSpLocks/>
          </p:cNvGrpSpPr>
          <p:nvPr/>
        </p:nvGrpSpPr>
        <p:grpSpPr bwMode="auto">
          <a:xfrm>
            <a:off x="7580314" y="1674813"/>
            <a:ext cx="2759075" cy="3562350"/>
            <a:chOff x="3654" y="1181"/>
            <a:chExt cx="2013" cy="2526"/>
          </a:xfrm>
        </p:grpSpPr>
        <p:sp>
          <p:nvSpPr>
            <p:cNvPr id="19462" name="Line 6"/>
            <p:cNvSpPr>
              <a:spLocks noChangeShapeType="1"/>
            </p:cNvSpPr>
            <p:nvPr/>
          </p:nvSpPr>
          <p:spPr bwMode="auto">
            <a:xfrm>
              <a:off x="3654" y="1709"/>
              <a:ext cx="15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3" name="Line 7"/>
            <p:cNvSpPr>
              <a:spLocks noChangeShapeType="1"/>
            </p:cNvSpPr>
            <p:nvPr/>
          </p:nvSpPr>
          <p:spPr bwMode="auto">
            <a:xfrm>
              <a:off x="3702" y="2765"/>
              <a:ext cx="16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4" name="Line 8"/>
            <p:cNvSpPr>
              <a:spLocks noChangeShapeType="1"/>
            </p:cNvSpPr>
            <p:nvPr/>
          </p:nvSpPr>
          <p:spPr bwMode="auto">
            <a:xfrm>
              <a:off x="3942" y="1181"/>
              <a:ext cx="1344" cy="22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5" name="Text Box 17"/>
            <p:cNvSpPr txBox="1">
              <a:spLocks noChangeArrowheads="1"/>
            </p:cNvSpPr>
            <p:nvPr/>
          </p:nvSpPr>
          <p:spPr bwMode="auto">
            <a:xfrm>
              <a:off x="5317" y="2549"/>
              <a:ext cx="266" cy="3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Times New Roman" charset="0"/>
                </a:rPr>
                <a:t>n</a:t>
              </a:r>
            </a:p>
          </p:txBody>
        </p:sp>
        <p:sp>
          <p:nvSpPr>
            <p:cNvPr id="19466" name="Text Box 18"/>
            <p:cNvSpPr txBox="1">
              <a:spLocks noChangeArrowheads="1"/>
            </p:cNvSpPr>
            <p:nvPr/>
          </p:nvSpPr>
          <p:spPr bwMode="auto">
            <a:xfrm>
              <a:off x="5316" y="1460"/>
              <a:ext cx="351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Times New Roman" charset="0"/>
                </a:rPr>
                <a:t>m</a:t>
              </a:r>
            </a:p>
          </p:txBody>
        </p:sp>
        <p:sp>
          <p:nvSpPr>
            <p:cNvPr id="19467" name="Text Box 19"/>
            <p:cNvSpPr txBox="1">
              <a:spLocks noChangeArrowheads="1"/>
            </p:cNvSpPr>
            <p:nvPr/>
          </p:nvSpPr>
          <p:spPr bwMode="auto">
            <a:xfrm>
              <a:off x="5284" y="3338"/>
              <a:ext cx="206" cy="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i="1">
                  <a:latin typeface="Times New Roman" charset="0"/>
                </a:rPr>
                <a:t>l</a:t>
              </a:r>
            </a:p>
          </p:txBody>
        </p:sp>
        <p:sp>
          <p:nvSpPr>
            <p:cNvPr id="19468" name="Arc 21"/>
            <p:cNvSpPr>
              <a:spLocks/>
            </p:cNvSpPr>
            <p:nvPr/>
          </p:nvSpPr>
          <p:spPr bwMode="auto">
            <a:xfrm flipV="1">
              <a:off x="4332" y="1706"/>
              <a:ext cx="90" cy="13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9" name="Arc 22"/>
            <p:cNvSpPr>
              <a:spLocks/>
            </p:cNvSpPr>
            <p:nvPr/>
          </p:nvSpPr>
          <p:spPr bwMode="auto">
            <a:xfrm flipH="1">
              <a:off x="4740" y="2614"/>
              <a:ext cx="90" cy="13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70" name="Text Box 23"/>
            <p:cNvSpPr txBox="1">
              <a:spLocks noChangeArrowheads="1"/>
            </p:cNvSpPr>
            <p:nvPr/>
          </p:nvSpPr>
          <p:spPr bwMode="auto">
            <a:xfrm>
              <a:off x="4455" y="1642"/>
              <a:ext cx="264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Times New Roman" charset="0"/>
                </a:rPr>
                <a:t>2</a:t>
              </a:r>
            </a:p>
          </p:txBody>
        </p:sp>
        <p:sp>
          <p:nvSpPr>
            <p:cNvPr id="19471" name="Text Box 24"/>
            <p:cNvSpPr txBox="1">
              <a:spLocks noChangeArrowheads="1"/>
            </p:cNvSpPr>
            <p:nvPr/>
          </p:nvSpPr>
          <p:spPr bwMode="auto">
            <a:xfrm>
              <a:off x="4512" y="2433"/>
              <a:ext cx="26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Times New Roman" charset="0"/>
                </a:rPr>
                <a:t>3</a:t>
              </a:r>
            </a:p>
          </p:txBody>
        </p:sp>
        <p:sp>
          <p:nvSpPr>
            <p:cNvPr id="19472" name="Text Box 25"/>
            <p:cNvSpPr txBox="1">
              <a:spLocks noChangeArrowheads="1"/>
            </p:cNvSpPr>
            <p:nvPr/>
          </p:nvSpPr>
          <p:spPr bwMode="auto">
            <a:xfrm>
              <a:off x="3923" y="1389"/>
              <a:ext cx="264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Times New Roman" charset="0"/>
                </a:rPr>
                <a:t>1</a:t>
              </a:r>
            </a:p>
          </p:txBody>
        </p:sp>
        <p:sp>
          <p:nvSpPr>
            <p:cNvPr id="19473" name="Arc 27"/>
            <p:cNvSpPr>
              <a:spLocks/>
            </p:cNvSpPr>
            <p:nvPr/>
          </p:nvSpPr>
          <p:spPr bwMode="auto">
            <a:xfrm flipH="1">
              <a:off x="4105" y="1570"/>
              <a:ext cx="90" cy="13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47611185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1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12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12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12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12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1857376" y="3000376"/>
            <a:ext cx="8404225" cy="171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3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        </a:t>
            </a:r>
            <a:r>
              <a:rPr lang="zh-CN" altLang="en-US">
                <a:ea typeface="黑体" charset="-122"/>
              </a:rPr>
              <a:t>两条直线被第三条直线所截，如果内错角相等，那么两条直线平行．</a:t>
            </a:r>
          </a:p>
          <a:p>
            <a:pPr eaLnBrk="1" hangingPunct="1">
              <a:spcBef>
                <a:spcPct val="30000"/>
              </a:spcBef>
              <a:buFontTx/>
              <a:buNone/>
            </a:pPr>
            <a:r>
              <a:rPr lang="zh-CN" altLang="en-US">
                <a:ea typeface="黑体" charset="-122"/>
              </a:rPr>
              <a:t>         简单说成：内错角相等，两直线平行．</a:t>
            </a:r>
          </a:p>
        </p:txBody>
      </p:sp>
      <p:grpSp>
        <p:nvGrpSpPr>
          <p:cNvPr id="73732" name="Group 4"/>
          <p:cNvGrpSpPr>
            <a:grpSpLocks/>
          </p:cNvGrpSpPr>
          <p:nvPr/>
        </p:nvGrpSpPr>
        <p:grpSpPr bwMode="auto">
          <a:xfrm>
            <a:off x="4440239" y="1011239"/>
            <a:ext cx="3838575" cy="782637"/>
            <a:chOff x="1873" y="355"/>
            <a:chExt cx="2418" cy="493"/>
          </a:xfrm>
        </p:grpSpPr>
        <p:pic>
          <p:nvPicPr>
            <p:cNvPr id="20486" name="Picture 5" descr="666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1" y="355"/>
              <a:ext cx="630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3734" name="AutoShape 6"/>
            <p:cNvSpPr>
              <a:spLocks noChangeArrowheads="1"/>
            </p:cNvSpPr>
            <p:nvPr/>
          </p:nvSpPr>
          <p:spPr bwMode="auto">
            <a:xfrm>
              <a:off x="1873" y="426"/>
              <a:ext cx="1677" cy="42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0066"/>
                </a:gs>
                <a:gs pos="50000">
                  <a:schemeClr val="accent2"/>
                </a:gs>
                <a:gs pos="100000">
                  <a:srgbClr val="FF0066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>
              <a:prstShdw prst="shdw13" dist="117088" dir="13236078">
                <a:schemeClr val="accent2">
                  <a:alpha val="50000"/>
                </a:schemeClr>
              </a:prstShdw>
            </a:effectLst>
          </p:spPr>
          <p:txBody>
            <a:bodyPr wrap="none"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4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华文行楷" charset="-122"/>
                </a:rPr>
                <a:t>知识要点</a:t>
              </a:r>
            </a:p>
          </p:txBody>
        </p:sp>
      </p:grp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3522663" y="2284413"/>
            <a:ext cx="4756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30000"/>
              </a:spcBef>
              <a:buFontTx/>
              <a:buNone/>
            </a:pPr>
            <a:r>
              <a:rPr lang="en-US" altLang="zh-CN" sz="3600">
                <a:solidFill>
                  <a:srgbClr val="FF0000"/>
                </a:solidFill>
                <a:latin typeface="隶书" charset="0"/>
                <a:ea typeface="隶书" charset="0"/>
              </a:rPr>
              <a:t> </a:t>
            </a:r>
            <a:r>
              <a:rPr lang="zh-CN" altLang="en-US" sz="3600">
                <a:solidFill>
                  <a:srgbClr val="FF0000"/>
                </a:solidFill>
                <a:latin typeface="隶书" charset="0"/>
                <a:ea typeface="隶书" charset="0"/>
              </a:rPr>
              <a:t>平行线的判定方法</a:t>
            </a:r>
            <a:r>
              <a:rPr lang="en-US" altLang="zh-CN" sz="3600">
                <a:solidFill>
                  <a:srgbClr val="FF0000"/>
                </a:solidFill>
                <a:latin typeface="隶书" charset="0"/>
                <a:ea typeface="隶书" charset="0"/>
              </a:rPr>
              <a:t>2</a:t>
            </a:r>
            <a:r>
              <a:rPr lang="zh-CN" altLang="en-US" sz="3600">
                <a:solidFill>
                  <a:srgbClr val="FF0000"/>
                </a:solidFill>
                <a:latin typeface="隶书" charset="0"/>
                <a:ea typeface="隶书" charset="0"/>
              </a:rPr>
              <a:t>：</a:t>
            </a:r>
          </a:p>
        </p:txBody>
      </p:sp>
      <p:pic>
        <p:nvPicPr>
          <p:cNvPr id="20485" name="Picture 8" descr="图片1,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851" y="5384801"/>
            <a:ext cx="5572125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7346276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5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2206625" y="771526"/>
            <a:ext cx="7023100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>
                <a:latin typeface="Times New Roman" charset="0"/>
              </a:rPr>
              <a:t>        </a:t>
            </a:r>
            <a:r>
              <a:rPr kumimoji="1" lang="zh-CN" altLang="en-US">
                <a:latin typeface="Times New Roman" charset="0"/>
                <a:ea typeface="楷体_GB2312" charset="0"/>
              </a:rPr>
              <a:t>如果</a:t>
            </a:r>
            <a:r>
              <a:rPr kumimoji="1" lang="zh-CN" altLang="en-US">
                <a:latin typeface="Times New Roman" charset="0"/>
                <a:ea typeface="楷体_GB2312" charset="0"/>
                <a:sym typeface="Symbol" charset="2"/>
              </a:rPr>
              <a:t></a:t>
            </a:r>
            <a:r>
              <a:rPr kumimoji="1" lang="en-US" altLang="zh-CN">
                <a:latin typeface="Times New Roman" charset="0"/>
                <a:ea typeface="楷体_GB2312" charset="0"/>
                <a:sym typeface="Symbol" charset="2"/>
              </a:rPr>
              <a:t>1+2=180</a:t>
            </a:r>
            <a:r>
              <a:rPr kumimoji="1" lang="en-US" altLang="zh-CN" baseline="30000">
                <a:latin typeface="Times New Roman" charset="0"/>
                <a:sym typeface="Symbol" charset="2"/>
              </a:rPr>
              <a:t>0 </a:t>
            </a:r>
            <a:r>
              <a:rPr kumimoji="1" lang="en-US" altLang="zh-CN">
                <a:latin typeface="Times New Roman" charset="0"/>
                <a:ea typeface="楷体_GB2312" charset="0"/>
                <a:sym typeface="Symbol" charset="2"/>
              </a:rPr>
              <a:t>  </a:t>
            </a:r>
            <a:r>
              <a:rPr kumimoji="1" lang="zh-CN" altLang="en-US">
                <a:latin typeface="Times New Roman" charset="0"/>
                <a:ea typeface="楷体_GB2312" charset="0"/>
                <a:sym typeface="Symbol" charset="2"/>
              </a:rPr>
              <a:t>能判定</a:t>
            </a:r>
            <a:r>
              <a:rPr kumimoji="1" lang="en-US" altLang="zh-CN">
                <a:latin typeface="Times New Roman" charset="0"/>
                <a:ea typeface="楷体_GB2312" charset="0"/>
                <a:sym typeface="Symbol" charset="2"/>
              </a:rPr>
              <a:t>m//n</a:t>
            </a:r>
            <a:r>
              <a:rPr kumimoji="1" lang="zh-CN" altLang="en-US">
                <a:latin typeface="Times New Roman" charset="0"/>
                <a:ea typeface="楷体_GB2312" charset="0"/>
                <a:sym typeface="Symbol" charset="2"/>
              </a:rPr>
              <a:t>吗</a:t>
            </a:r>
            <a:r>
              <a:rPr kumimoji="1" lang="en-US" altLang="zh-CN">
                <a:latin typeface="Times New Roman" charset="0"/>
                <a:ea typeface="楷体_GB2312" charset="0"/>
                <a:sym typeface="Symbol" charset="2"/>
              </a:rPr>
              <a:t>?</a:t>
            </a:r>
            <a:r>
              <a:rPr kumimoji="1" lang="zh-CN" altLang="en-US">
                <a:latin typeface="Times New Roman" charset="0"/>
                <a:ea typeface="楷体_GB2312" charset="0"/>
                <a:sym typeface="Symbol" charset="2"/>
              </a:rPr>
              <a:t>写出你的推导过程．</a:t>
            </a:r>
          </a:p>
        </p:txBody>
      </p:sp>
      <p:sp>
        <p:nvSpPr>
          <p:cNvPr id="52239" name="Text Box 15"/>
          <p:cNvSpPr txBox="1">
            <a:spLocks noChangeArrowheads="1"/>
          </p:cNvSpPr>
          <p:nvPr/>
        </p:nvSpPr>
        <p:spPr bwMode="auto">
          <a:xfrm flipH="1">
            <a:off x="2093914" y="1946276"/>
            <a:ext cx="5178425" cy="336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30000"/>
              </a:spcBef>
              <a:buFontTx/>
              <a:buNone/>
            </a:pPr>
            <a:r>
              <a:rPr kumimoji="1" lang="zh-CN" altLang="en-US" sz="3600">
                <a:solidFill>
                  <a:srgbClr val="FF0000"/>
                </a:solidFill>
                <a:latin typeface="Times New Roman" charset="0"/>
              </a:rPr>
              <a:t>解</a:t>
            </a:r>
            <a:r>
              <a:rPr kumimoji="1" lang="en-US" altLang="zh-CN" sz="3600">
                <a:solidFill>
                  <a:srgbClr val="FF0000"/>
                </a:solidFill>
                <a:latin typeface="Times New Roman" charset="0"/>
              </a:rPr>
              <a:t>:   ∵</a:t>
            </a:r>
            <a:r>
              <a:rPr kumimoji="1" lang="zh-CN" altLang="en-US" sz="3600">
                <a:solidFill>
                  <a:srgbClr val="FF0000"/>
                </a:solidFill>
                <a:latin typeface="Times New Roman" charset="0"/>
                <a:sym typeface="Symbol" charset="2"/>
              </a:rPr>
              <a:t></a:t>
            </a:r>
            <a:r>
              <a:rPr kumimoji="1" lang="en-US" altLang="zh-CN" sz="3600">
                <a:solidFill>
                  <a:srgbClr val="FF0000"/>
                </a:solidFill>
                <a:latin typeface="Times New Roman" charset="0"/>
                <a:sym typeface="Symbol" charset="2"/>
              </a:rPr>
              <a:t>1+2=180°</a:t>
            </a:r>
          </a:p>
          <a:p>
            <a:pPr eaLnBrk="1" hangingPunct="1">
              <a:spcBef>
                <a:spcPct val="30000"/>
              </a:spcBef>
              <a:buFontTx/>
              <a:buNone/>
            </a:pPr>
            <a:r>
              <a:rPr kumimoji="1" lang="en-US" altLang="zh-CN" sz="3600">
                <a:solidFill>
                  <a:srgbClr val="FF0000"/>
                </a:solidFill>
                <a:latin typeface="Times New Roman" charset="0"/>
                <a:sym typeface="Symbol" charset="2"/>
              </a:rPr>
              <a:t>            </a:t>
            </a:r>
            <a:r>
              <a:rPr kumimoji="1" lang="zh-CN" altLang="en-US" sz="3600">
                <a:solidFill>
                  <a:srgbClr val="FF0000"/>
                </a:solidFill>
                <a:latin typeface="Times New Roman" charset="0"/>
                <a:sym typeface="Symbol" charset="2"/>
              </a:rPr>
              <a:t></a:t>
            </a:r>
            <a:r>
              <a:rPr kumimoji="1" lang="en-US" altLang="zh-CN" sz="3600">
                <a:solidFill>
                  <a:srgbClr val="FF0000"/>
                </a:solidFill>
                <a:latin typeface="Times New Roman" charset="0"/>
                <a:sym typeface="Symbol" charset="2"/>
              </a:rPr>
              <a:t>2+3=180°</a:t>
            </a:r>
          </a:p>
          <a:p>
            <a:pPr eaLnBrk="1" hangingPunct="1">
              <a:spcBef>
                <a:spcPct val="30000"/>
              </a:spcBef>
              <a:buFontTx/>
              <a:buNone/>
            </a:pPr>
            <a:r>
              <a:rPr kumimoji="1" lang="en-US" altLang="zh-CN" sz="3600">
                <a:solidFill>
                  <a:srgbClr val="FF0000"/>
                </a:solidFill>
                <a:latin typeface="Times New Roman" charset="0"/>
                <a:sym typeface="Symbol" charset="2"/>
              </a:rPr>
              <a:t>        </a:t>
            </a:r>
            <a:r>
              <a:rPr kumimoji="1" lang="zh-CN" altLang="en-US" sz="3600">
                <a:solidFill>
                  <a:srgbClr val="FF0000"/>
                </a:solidFill>
                <a:latin typeface="Times New Roman" charset="0"/>
                <a:sym typeface="Symbol" charset="2"/>
              </a:rPr>
              <a:t>∴</a:t>
            </a:r>
            <a:r>
              <a:rPr kumimoji="1" lang="en-US" altLang="zh-CN" sz="3600">
                <a:solidFill>
                  <a:srgbClr val="FF0000"/>
                </a:solidFill>
                <a:latin typeface="Times New Roman" charset="0"/>
                <a:sym typeface="Symbol" charset="2"/>
              </a:rPr>
              <a:t>1=3</a:t>
            </a:r>
          </a:p>
          <a:p>
            <a:pPr eaLnBrk="1" hangingPunct="1">
              <a:spcBef>
                <a:spcPct val="30000"/>
              </a:spcBef>
              <a:buFontTx/>
              <a:buNone/>
            </a:pPr>
            <a:r>
              <a:rPr kumimoji="1" lang="en-US" altLang="zh-CN" sz="3600">
                <a:solidFill>
                  <a:srgbClr val="FF0000"/>
                </a:solidFill>
                <a:latin typeface="Times New Roman" charset="0"/>
                <a:sym typeface="Symbol" charset="2"/>
              </a:rPr>
              <a:t>        </a:t>
            </a:r>
            <a:r>
              <a:rPr kumimoji="1" lang="zh-CN" altLang="en-US" sz="3600">
                <a:solidFill>
                  <a:srgbClr val="FF0000"/>
                </a:solidFill>
                <a:latin typeface="Times New Roman" charset="0"/>
                <a:sym typeface="Symbol" charset="2"/>
              </a:rPr>
              <a:t>∴ </a:t>
            </a:r>
            <a:r>
              <a:rPr kumimoji="1" lang="en-US" altLang="zh-CN" sz="3600">
                <a:solidFill>
                  <a:srgbClr val="FF0000"/>
                </a:solidFill>
                <a:latin typeface="Times New Roman" charset="0"/>
                <a:sym typeface="Symbol" charset="2"/>
              </a:rPr>
              <a:t>m//n</a:t>
            </a:r>
            <a:r>
              <a:rPr kumimoji="1" lang="zh-CN" altLang="en-US" sz="3600">
                <a:solidFill>
                  <a:srgbClr val="FF0000"/>
                </a:solidFill>
                <a:latin typeface="Times New Roman" charset="0"/>
                <a:sym typeface="Symbol" charset="2"/>
              </a:rPr>
              <a:t>（同位角相等，两直线平行） </a:t>
            </a:r>
          </a:p>
        </p:txBody>
      </p:sp>
      <p:grpSp>
        <p:nvGrpSpPr>
          <p:cNvPr id="52259" name="Group 35"/>
          <p:cNvGrpSpPr>
            <a:grpSpLocks/>
          </p:cNvGrpSpPr>
          <p:nvPr/>
        </p:nvGrpSpPr>
        <p:grpSpPr bwMode="auto">
          <a:xfrm>
            <a:off x="7010401" y="1874839"/>
            <a:ext cx="3101975" cy="3843337"/>
            <a:chOff x="3456" y="1181"/>
            <a:chExt cx="1954" cy="2421"/>
          </a:xfrm>
        </p:grpSpPr>
        <p:sp>
          <p:nvSpPr>
            <p:cNvPr id="21509" name="Line 4"/>
            <p:cNvSpPr>
              <a:spLocks noChangeShapeType="1"/>
            </p:cNvSpPr>
            <p:nvPr/>
          </p:nvSpPr>
          <p:spPr bwMode="auto">
            <a:xfrm>
              <a:off x="3456" y="1709"/>
              <a:ext cx="15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10" name="Line 5"/>
            <p:cNvSpPr>
              <a:spLocks noChangeShapeType="1"/>
            </p:cNvSpPr>
            <p:nvPr/>
          </p:nvSpPr>
          <p:spPr bwMode="auto">
            <a:xfrm>
              <a:off x="3504" y="2765"/>
              <a:ext cx="16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11" name="Line 6"/>
            <p:cNvSpPr>
              <a:spLocks noChangeShapeType="1"/>
            </p:cNvSpPr>
            <p:nvPr/>
          </p:nvSpPr>
          <p:spPr bwMode="auto">
            <a:xfrm>
              <a:off x="3744" y="1181"/>
              <a:ext cx="1344" cy="22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12" name="Oval 8"/>
            <p:cNvSpPr>
              <a:spLocks noChangeArrowheads="1"/>
            </p:cNvSpPr>
            <p:nvPr/>
          </p:nvSpPr>
          <p:spPr bwMode="auto">
            <a:xfrm rot="-2057065">
              <a:off x="3888" y="1325"/>
              <a:ext cx="624" cy="611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1" lang="zh-CN" altLang="zh-CN" sz="2400">
                <a:latin typeface="Times New Roman" charset="0"/>
              </a:endParaRPr>
            </a:p>
          </p:txBody>
        </p:sp>
        <p:sp>
          <p:nvSpPr>
            <p:cNvPr id="21513" name="Arc 19"/>
            <p:cNvSpPr>
              <a:spLocks/>
            </p:cNvSpPr>
            <p:nvPr/>
          </p:nvSpPr>
          <p:spPr bwMode="auto">
            <a:xfrm>
              <a:off x="4014" y="1616"/>
              <a:ext cx="181" cy="9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14" name="Arc 23"/>
            <p:cNvSpPr>
              <a:spLocks/>
            </p:cNvSpPr>
            <p:nvPr/>
          </p:nvSpPr>
          <p:spPr bwMode="auto">
            <a:xfrm>
              <a:off x="4649" y="2659"/>
              <a:ext cx="181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15" name="Arc 28"/>
            <p:cNvSpPr>
              <a:spLocks/>
            </p:cNvSpPr>
            <p:nvPr/>
          </p:nvSpPr>
          <p:spPr bwMode="auto">
            <a:xfrm flipV="1">
              <a:off x="4150" y="1661"/>
              <a:ext cx="88" cy="181"/>
            </a:xfrm>
            <a:custGeom>
              <a:avLst/>
              <a:gdLst>
                <a:gd name="T0" fmla="*/ 0 w 20993"/>
                <a:gd name="T1" fmla="*/ 0 h 21600"/>
                <a:gd name="T2" fmla="*/ 0 w 20993"/>
                <a:gd name="T3" fmla="*/ 0 h 21600"/>
                <a:gd name="T4" fmla="*/ 0 w 20993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993" h="21600" fill="none" extrusionOk="0">
                  <a:moveTo>
                    <a:pt x="-1" y="0"/>
                  </a:moveTo>
                  <a:cubicBezTo>
                    <a:pt x="9971" y="0"/>
                    <a:pt x="18646" y="6825"/>
                    <a:pt x="20993" y="16516"/>
                  </a:cubicBezTo>
                </a:path>
                <a:path w="20993" h="21600" stroke="0" extrusionOk="0">
                  <a:moveTo>
                    <a:pt x="-1" y="0"/>
                  </a:moveTo>
                  <a:cubicBezTo>
                    <a:pt x="9971" y="0"/>
                    <a:pt x="18646" y="6825"/>
                    <a:pt x="20993" y="16516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16" name="Text Box 29"/>
            <p:cNvSpPr txBox="1">
              <a:spLocks noChangeArrowheads="1"/>
            </p:cNvSpPr>
            <p:nvPr/>
          </p:nvSpPr>
          <p:spPr bwMode="auto">
            <a:xfrm>
              <a:off x="4105" y="1253"/>
              <a:ext cx="2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Times New Roman" charset="0"/>
                </a:rPr>
                <a:t>3</a:t>
              </a:r>
            </a:p>
          </p:txBody>
        </p:sp>
        <p:sp>
          <p:nvSpPr>
            <p:cNvPr id="21517" name="Text Box 30"/>
            <p:cNvSpPr txBox="1">
              <a:spLocks noChangeArrowheads="1"/>
            </p:cNvSpPr>
            <p:nvPr/>
          </p:nvSpPr>
          <p:spPr bwMode="auto">
            <a:xfrm>
              <a:off x="4740" y="2341"/>
              <a:ext cx="2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Times New Roman" charset="0"/>
                </a:rPr>
                <a:t>1</a:t>
              </a:r>
            </a:p>
          </p:txBody>
        </p:sp>
        <p:sp>
          <p:nvSpPr>
            <p:cNvPr id="21518" name="Text Box 31"/>
            <p:cNvSpPr txBox="1">
              <a:spLocks noChangeArrowheads="1"/>
            </p:cNvSpPr>
            <p:nvPr/>
          </p:nvSpPr>
          <p:spPr bwMode="auto">
            <a:xfrm>
              <a:off x="4241" y="1706"/>
              <a:ext cx="2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Times New Roman" charset="0"/>
                </a:rPr>
                <a:t>2</a:t>
              </a:r>
            </a:p>
          </p:txBody>
        </p:sp>
        <p:sp>
          <p:nvSpPr>
            <p:cNvPr id="21519" name="Text Box 32"/>
            <p:cNvSpPr txBox="1">
              <a:spLocks noChangeArrowheads="1"/>
            </p:cNvSpPr>
            <p:nvPr/>
          </p:nvSpPr>
          <p:spPr bwMode="auto">
            <a:xfrm>
              <a:off x="4999" y="1460"/>
              <a:ext cx="30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Times New Roman" charset="0"/>
                </a:rPr>
                <a:t>m</a:t>
              </a:r>
            </a:p>
          </p:txBody>
        </p:sp>
        <p:sp>
          <p:nvSpPr>
            <p:cNvPr id="21520" name="Text Box 33"/>
            <p:cNvSpPr txBox="1">
              <a:spLocks noChangeArrowheads="1"/>
            </p:cNvSpPr>
            <p:nvPr/>
          </p:nvSpPr>
          <p:spPr bwMode="auto">
            <a:xfrm>
              <a:off x="5181" y="2549"/>
              <a:ext cx="22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Times New Roman" charset="0"/>
                </a:rPr>
                <a:t>n</a:t>
              </a:r>
            </a:p>
          </p:txBody>
        </p:sp>
        <p:sp>
          <p:nvSpPr>
            <p:cNvPr id="21521" name="Text Box 34"/>
            <p:cNvSpPr txBox="1">
              <a:spLocks noChangeArrowheads="1"/>
            </p:cNvSpPr>
            <p:nvPr/>
          </p:nvSpPr>
          <p:spPr bwMode="auto">
            <a:xfrm>
              <a:off x="5045" y="3275"/>
              <a:ext cx="17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i="1">
                  <a:latin typeface="Times New Roman" charset="0"/>
                </a:rPr>
                <a:t>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37652942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2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22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22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22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22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1727201" y="3130551"/>
            <a:ext cx="8810625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3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        </a:t>
            </a:r>
            <a:r>
              <a:rPr lang="zh-CN" altLang="en-US">
                <a:ea typeface="黑体" charset="-122"/>
              </a:rPr>
              <a:t>两条直线被第三条直线所截，如果同旁内角互补，那么两条直线平行．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buFontTx/>
              <a:buNone/>
            </a:pPr>
            <a:r>
              <a:rPr lang="zh-CN" altLang="en-US">
                <a:ea typeface="黑体" charset="-122"/>
              </a:rPr>
              <a:t>         简单说成：同旁内角互补，两直线平行</a:t>
            </a:r>
            <a:r>
              <a:rPr lang="zh-CN" altLang="en-US">
                <a:latin typeface="Times New Roman" charset="0"/>
              </a:rPr>
              <a:t>．</a:t>
            </a:r>
          </a:p>
        </p:txBody>
      </p:sp>
      <p:grpSp>
        <p:nvGrpSpPr>
          <p:cNvPr id="72711" name="Group 7"/>
          <p:cNvGrpSpPr>
            <a:grpSpLocks/>
          </p:cNvGrpSpPr>
          <p:nvPr/>
        </p:nvGrpSpPr>
        <p:grpSpPr bwMode="auto">
          <a:xfrm>
            <a:off x="4727576" y="836614"/>
            <a:ext cx="3838575" cy="782637"/>
            <a:chOff x="1873" y="355"/>
            <a:chExt cx="2418" cy="493"/>
          </a:xfrm>
        </p:grpSpPr>
        <p:pic>
          <p:nvPicPr>
            <p:cNvPr id="22533" name="Picture 8" descr="666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1" y="355"/>
              <a:ext cx="630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2713" name="AutoShape 9"/>
            <p:cNvSpPr>
              <a:spLocks noChangeArrowheads="1"/>
            </p:cNvSpPr>
            <p:nvPr/>
          </p:nvSpPr>
          <p:spPr bwMode="auto">
            <a:xfrm>
              <a:off x="1873" y="426"/>
              <a:ext cx="1677" cy="42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0066"/>
                </a:gs>
                <a:gs pos="50000">
                  <a:schemeClr val="accent2"/>
                </a:gs>
                <a:gs pos="100000">
                  <a:srgbClr val="FF0066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>
              <a:prstShdw prst="shdw13" dist="117088" dir="13236078">
                <a:schemeClr val="accent2">
                  <a:alpha val="50000"/>
                </a:schemeClr>
              </a:prstShdw>
            </a:effectLst>
          </p:spPr>
          <p:txBody>
            <a:bodyPr wrap="none"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Times New Roman" charset="0"/>
                  <a:ea typeface="宋体" charset="-122"/>
                </a:defRPr>
              </a:lvl9pPr>
            </a:lstStyle>
            <a:p>
              <a:pPr algn="ctr" eaLnBrk="1" hangingPunct="1"/>
              <a:r>
                <a:rPr lang="zh-CN" altLang="en-US" sz="4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华文行楷" charset="-122"/>
                </a:rPr>
                <a:t>知识要点</a:t>
              </a:r>
            </a:p>
          </p:txBody>
        </p:sp>
      </p:grpSp>
      <p:sp>
        <p:nvSpPr>
          <p:cNvPr id="72714" name="Text Box 10"/>
          <p:cNvSpPr txBox="1">
            <a:spLocks noChangeArrowheads="1"/>
          </p:cNvSpPr>
          <p:nvPr/>
        </p:nvSpPr>
        <p:spPr bwMode="auto">
          <a:xfrm>
            <a:off x="3810000" y="2284413"/>
            <a:ext cx="4756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30000"/>
              </a:spcBef>
              <a:buFontTx/>
              <a:buNone/>
            </a:pPr>
            <a:r>
              <a:rPr lang="en-US" altLang="zh-CN" sz="3600">
                <a:solidFill>
                  <a:srgbClr val="FF0000"/>
                </a:solidFill>
                <a:latin typeface="隶书" charset="0"/>
                <a:ea typeface="隶书" charset="0"/>
              </a:rPr>
              <a:t> </a:t>
            </a:r>
            <a:r>
              <a:rPr lang="zh-CN" altLang="en-US" sz="3600">
                <a:solidFill>
                  <a:srgbClr val="FF0000"/>
                </a:solidFill>
                <a:latin typeface="隶书" charset="0"/>
                <a:ea typeface="隶书" charset="0"/>
              </a:rPr>
              <a:t>平行线的判定方法</a:t>
            </a:r>
            <a:r>
              <a:rPr lang="en-US" altLang="zh-CN" sz="3600">
                <a:solidFill>
                  <a:srgbClr val="FF0000"/>
                </a:solidFill>
                <a:latin typeface="隶书" charset="0"/>
                <a:ea typeface="隶书" charset="0"/>
              </a:rPr>
              <a:t>3</a:t>
            </a:r>
            <a:r>
              <a:rPr lang="zh-CN" altLang="en-US" sz="3600">
                <a:solidFill>
                  <a:srgbClr val="FF0000"/>
                </a:solidFill>
                <a:latin typeface="隶书" charset="0"/>
                <a:ea typeface="隶书" charset="0"/>
              </a:rPr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1102880641"/>
      </p:ext>
    </p:extLst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72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2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727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4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Line 4"/>
          <p:cNvSpPr>
            <a:spLocks noChangeShapeType="1"/>
          </p:cNvSpPr>
          <p:nvPr/>
        </p:nvSpPr>
        <p:spPr bwMode="auto">
          <a:xfrm>
            <a:off x="1868489" y="1095376"/>
            <a:ext cx="8613775" cy="9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74" name="Line 6"/>
          <p:cNvSpPr>
            <a:spLocks noChangeShapeType="1"/>
          </p:cNvSpPr>
          <p:nvPr/>
        </p:nvSpPr>
        <p:spPr bwMode="auto">
          <a:xfrm>
            <a:off x="1868489" y="2924175"/>
            <a:ext cx="8613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75" name="Line 7"/>
          <p:cNvSpPr>
            <a:spLocks noChangeShapeType="1"/>
          </p:cNvSpPr>
          <p:nvPr/>
        </p:nvSpPr>
        <p:spPr bwMode="auto">
          <a:xfrm>
            <a:off x="1868489" y="4295775"/>
            <a:ext cx="8613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76" name="Line 8"/>
          <p:cNvSpPr>
            <a:spLocks noChangeShapeType="1"/>
          </p:cNvSpPr>
          <p:nvPr/>
        </p:nvSpPr>
        <p:spPr bwMode="auto">
          <a:xfrm flipV="1">
            <a:off x="1868489" y="5970589"/>
            <a:ext cx="8613775" cy="3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77" name="Line 9"/>
          <p:cNvSpPr>
            <a:spLocks noChangeShapeType="1"/>
          </p:cNvSpPr>
          <p:nvPr/>
        </p:nvSpPr>
        <p:spPr bwMode="auto">
          <a:xfrm>
            <a:off x="1868488" y="1095375"/>
            <a:ext cx="6350" cy="4878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78" name="Line 10"/>
          <p:cNvSpPr>
            <a:spLocks noChangeShapeType="1"/>
          </p:cNvSpPr>
          <p:nvPr/>
        </p:nvSpPr>
        <p:spPr bwMode="auto">
          <a:xfrm>
            <a:off x="2782888" y="1095375"/>
            <a:ext cx="6350" cy="4878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79" name="Line 11"/>
          <p:cNvSpPr>
            <a:spLocks noChangeShapeType="1"/>
          </p:cNvSpPr>
          <p:nvPr/>
        </p:nvSpPr>
        <p:spPr bwMode="auto">
          <a:xfrm>
            <a:off x="5214938" y="1104901"/>
            <a:ext cx="0" cy="4868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80" name="Line 12"/>
          <p:cNvSpPr>
            <a:spLocks noChangeShapeType="1"/>
          </p:cNvSpPr>
          <p:nvPr/>
        </p:nvSpPr>
        <p:spPr bwMode="auto">
          <a:xfrm>
            <a:off x="6905626" y="1095376"/>
            <a:ext cx="3175" cy="4899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81" name="Line 13"/>
          <p:cNvSpPr>
            <a:spLocks noChangeShapeType="1"/>
          </p:cNvSpPr>
          <p:nvPr/>
        </p:nvSpPr>
        <p:spPr bwMode="auto">
          <a:xfrm>
            <a:off x="7923213" y="1104901"/>
            <a:ext cx="0" cy="4868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82" name="Line 14"/>
          <p:cNvSpPr>
            <a:spLocks noChangeShapeType="1"/>
          </p:cNvSpPr>
          <p:nvPr/>
        </p:nvSpPr>
        <p:spPr bwMode="auto">
          <a:xfrm>
            <a:off x="10482263" y="1095376"/>
            <a:ext cx="0" cy="4899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83" name="Line 15"/>
          <p:cNvSpPr>
            <a:spLocks noChangeShapeType="1"/>
          </p:cNvSpPr>
          <p:nvPr/>
        </p:nvSpPr>
        <p:spPr bwMode="auto">
          <a:xfrm>
            <a:off x="1874838" y="1106488"/>
            <a:ext cx="914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84" name="Text Box 16"/>
          <p:cNvSpPr txBox="1">
            <a:spLocks noChangeArrowheads="1"/>
          </p:cNvSpPr>
          <p:nvPr/>
        </p:nvSpPr>
        <p:spPr bwMode="auto">
          <a:xfrm>
            <a:off x="3530600" y="1038225"/>
            <a:ext cx="1004888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66FF33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200" b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charset="-122"/>
              </a:rPr>
              <a:t>图形</a:t>
            </a:r>
          </a:p>
        </p:txBody>
      </p:sp>
      <p:sp>
        <p:nvSpPr>
          <p:cNvPr id="58385" name="Text Box 17"/>
          <p:cNvSpPr txBox="1">
            <a:spLocks noChangeArrowheads="1"/>
          </p:cNvSpPr>
          <p:nvPr/>
        </p:nvSpPr>
        <p:spPr bwMode="auto">
          <a:xfrm>
            <a:off x="5619750" y="1109664"/>
            <a:ext cx="1004888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66FF33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条件</a:t>
            </a:r>
          </a:p>
        </p:txBody>
      </p:sp>
      <p:sp>
        <p:nvSpPr>
          <p:cNvPr id="58386" name="Text Box 18"/>
          <p:cNvSpPr txBox="1">
            <a:spLocks noChangeArrowheads="1"/>
          </p:cNvSpPr>
          <p:nvPr/>
        </p:nvSpPr>
        <p:spPr bwMode="auto">
          <a:xfrm>
            <a:off x="6958014" y="1111250"/>
            <a:ext cx="1004887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66FF33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结论</a:t>
            </a:r>
          </a:p>
        </p:txBody>
      </p:sp>
      <p:sp>
        <p:nvSpPr>
          <p:cNvPr id="58387" name="Text Box 19"/>
          <p:cNvSpPr txBox="1">
            <a:spLocks noChangeArrowheads="1"/>
          </p:cNvSpPr>
          <p:nvPr/>
        </p:nvSpPr>
        <p:spPr bwMode="auto">
          <a:xfrm>
            <a:off x="8542339" y="1090614"/>
            <a:ext cx="1004887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66FF33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理由</a:t>
            </a:r>
          </a:p>
        </p:txBody>
      </p:sp>
      <p:sp>
        <p:nvSpPr>
          <p:cNvPr id="58388" name="Text Box 20"/>
          <p:cNvSpPr txBox="1">
            <a:spLocks noChangeArrowheads="1"/>
          </p:cNvSpPr>
          <p:nvPr/>
        </p:nvSpPr>
        <p:spPr bwMode="auto">
          <a:xfrm>
            <a:off x="1929567" y="1619251"/>
            <a:ext cx="677108" cy="1317027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chemeClr val="bg2">
                <a:alpha val="74998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/>
          <a:p>
            <a:pPr>
              <a:defRPr/>
            </a:pPr>
            <a:r>
              <a:rPr kumimoji="1" lang="zh-CN" alt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同位角</a:t>
            </a:r>
          </a:p>
        </p:txBody>
      </p:sp>
      <p:sp>
        <p:nvSpPr>
          <p:cNvPr id="58389" name="Text Box 21"/>
          <p:cNvSpPr txBox="1">
            <a:spLocks noChangeArrowheads="1"/>
          </p:cNvSpPr>
          <p:nvPr/>
        </p:nvSpPr>
        <p:spPr bwMode="auto">
          <a:xfrm>
            <a:off x="1920042" y="2928939"/>
            <a:ext cx="677108" cy="1323439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chemeClr val="bg2">
                <a:alpha val="74998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200" b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charset="-122"/>
              </a:rPr>
              <a:t>内错角</a:t>
            </a:r>
          </a:p>
        </p:txBody>
      </p:sp>
      <p:sp>
        <p:nvSpPr>
          <p:cNvPr id="58390" name="Text Box 22"/>
          <p:cNvSpPr txBox="1">
            <a:spLocks noChangeArrowheads="1"/>
          </p:cNvSpPr>
          <p:nvPr/>
        </p:nvSpPr>
        <p:spPr bwMode="auto">
          <a:xfrm>
            <a:off x="1920042" y="4237039"/>
            <a:ext cx="677108" cy="1722587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chemeClr val="bg2">
                <a:alpha val="74998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/>
          <a:p>
            <a:pPr>
              <a:defRPr/>
            </a:pPr>
            <a:r>
              <a:rPr kumimoji="1" lang="zh-CN" alt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同旁内角</a:t>
            </a:r>
          </a:p>
        </p:txBody>
      </p:sp>
      <p:sp>
        <p:nvSpPr>
          <p:cNvPr id="58403" name="Text Box 35"/>
          <p:cNvSpPr txBox="1">
            <a:spLocks noChangeArrowheads="1"/>
          </p:cNvSpPr>
          <p:nvPr/>
        </p:nvSpPr>
        <p:spPr bwMode="auto">
          <a:xfrm>
            <a:off x="6915151" y="2057400"/>
            <a:ext cx="862013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>
                <a:latin typeface="Times New Roman" charset="0"/>
              </a:rPr>
              <a:t>a//b</a:t>
            </a:r>
          </a:p>
        </p:txBody>
      </p:sp>
      <p:sp>
        <p:nvSpPr>
          <p:cNvPr id="58404" name="Rectangle 36"/>
          <p:cNvSpPr>
            <a:spLocks noChangeArrowheads="1"/>
          </p:cNvSpPr>
          <p:nvPr/>
        </p:nvSpPr>
        <p:spPr bwMode="auto">
          <a:xfrm>
            <a:off x="6945313" y="3330575"/>
            <a:ext cx="862012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>
                <a:latin typeface="Times New Roman" charset="0"/>
              </a:rPr>
              <a:t>a//b</a:t>
            </a:r>
          </a:p>
        </p:txBody>
      </p:sp>
      <p:sp>
        <p:nvSpPr>
          <p:cNvPr id="58405" name="Rectangle 37"/>
          <p:cNvSpPr>
            <a:spLocks noChangeArrowheads="1"/>
          </p:cNvSpPr>
          <p:nvPr/>
        </p:nvSpPr>
        <p:spPr bwMode="auto">
          <a:xfrm>
            <a:off x="6945313" y="4625975"/>
            <a:ext cx="862012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>
                <a:latin typeface="Times New Roman" charset="0"/>
              </a:rPr>
              <a:t>a//b</a:t>
            </a:r>
          </a:p>
        </p:txBody>
      </p:sp>
      <p:sp>
        <p:nvSpPr>
          <p:cNvPr id="58406" name="Text Box 38"/>
          <p:cNvSpPr txBox="1">
            <a:spLocks noChangeArrowheads="1"/>
          </p:cNvSpPr>
          <p:nvPr/>
        </p:nvSpPr>
        <p:spPr bwMode="auto">
          <a:xfrm>
            <a:off x="7896226" y="1825626"/>
            <a:ext cx="2244725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>
                <a:latin typeface="Times New Roman" charset="0"/>
              </a:rPr>
              <a:t>同位角相等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>
                <a:latin typeface="Times New Roman" charset="0"/>
              </a:rPr>
              <a:t>两直线平行</a:t>
            </a:r>
          </a:p>
        </p:txBody>
      </p:sp>
      <p:sp>
        <p:nvSpPr>
          <p:cNvPr id="58407" name="Text Box 39"/>
          <p:cNvSpPr txBox="1">
            <a:spLocks noChangeArrowheads="1"/>
          </p:cNvSpPr>
          <p:nvPr/>
        </p:nvSpPr>
        <p:spPr bwMode="auto">
          <a:xfrm>
            <a:off x="7913689" y="3152776"/>
            <a:ext cx="2244725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>
                <a:latin typeface="Times New Roman" charset="0"/>
              </a:rPr>
              <a:t>内错角相等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>
                <a:latin typeface="Times New Roman" charset="0"/>
              </a:rPr>
              <a:t>两直线平行</a:t>
            </a:r>
          </a:p>
        </p:txBody>
      </p:sp>
      <p:sp>
        <p:nvSpPr>
          <p:cNvPr id="58408" name="Text Box 40"/>
          <p:cNvSpPr txBox="1">
            <a:spLocks noChangeArrowheads="1"/>
          </p:cNvSpPr>
          <p:nvPr/>
        </p:nvSpPr>
        <p:spPr bwMode="auto">
          <a:xfrm>
            <a:off x="7888289" y="4540251"/>
            <a:ext cx="2657475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>
                <a:latin typeface="Times New Roman" charset="0"/>
              </a:rPr>
              <a:t>同旁内角互补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>
                <a:latin typeface="Times New Roman" charset="0"/>
              </a:rPr>
              <a:t>两直线平行</a:t>
            </a:r>
          </a:p>
        </p:txBody>
      </p:sp>
      <p:sp>
        <p:nvSpPr>
          <p:cNvPr id="58430" name="Text Box 62"/>
          <p:cNvSpPr txBox="1">
            <a:spLocks noChangeArrowheads="1"/>
          </p:cNvSpPr>
          <p:nvPr/>
        </p:nvSpPr>
        <p:spPr bwMode="auto">
          <a:xfrm>
            <a:off x="4538664" y="168275"/>
            <a:ext cx="3570287" cy="769938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rgbClr val="008000">
                <a:alpha val="7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4400">
                <a:solidFill>
                  <a:srgbClr val="FF0000"/>
                </a:solidFill>
                <a:latin typeface="Times New Roman" charset="0"/>
                <a:ea typeface="隶书" charset="0"/>
              </a:rPr>
              <a:t>平行线的判定</a:t>
            </a:r>
          </a:p>
        </p:txBody>
      </p:sp>
      <p:sp>
        <p:nvSpPr>
          <p:cNvPr id="58431" name="Line 63"/>
          <p:cNvSpPr>
            <a:spLocks noChangeShapeType="1"/>
          </p:cNvSpPr>
          <p:nvPr/>
        </p:nvSpPr>
        <p:spPr bwMode="auto">
          <a:xfrm>
            <a:off x="1874839" y="1639888"/>
            <a:ext cx="8607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437" name="Text Box 69"/>
          <p:cNvSpPr txBox="1">
            <a:spLocks noChangeArrowheads="1"/>
          </p:cNvSpPr>
          <p:nvPr/>
        </p:nvSpPr>
        <p:spPr bwMode="auto">
          <a:xfrm>
            <a:off x="5143500" y="2098675"/>
            <a:ext cx="1652588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∠1=∠2</a:t>
            </a:r>
          </a:p>
        </p:txBody>
      </p:sp>
      <p:sp>
        <p:nvSpPr>
          <p:cNvPr id="58438" name="Text Box 70"/>
          <p:cNvSpPr txBox="1">
            <a:spLocks noChangeArrowheads="1"/>
          </p:cNvSpPr>
          <p:nvPr/>
        </p:nvSpPr>
        <p:spPr bwMode="auto">
          <a:xfrm>
            <a:off x="5187951" y="3394075"/>
            <a:ext cx="1654175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∠2=∠3</a:t>
            </a:r>
          </a:p>
        </p:txBody>
      </p:sp>
      <p:sp>
        <p:nvSpPr>
          <p:cNvPr id="58439" name="Text Box 71"/>
          <p:cNvSpPr txBox="1">
            <a:spLocks noChangeArrowheads="1"/>
          </p:cNvSpPr>
          <p:nvPr/>
        </p:nvSpPr>
        <p:spPr bwMode="auto">
          <a:xfrm>
            <a:off x="5127625" y="4448176"/>
            <a:ext cx="2089150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∠2</a:t>
            </a:r>
            <a:r>
              <a:rPr lang="zh-CN" altLang="en-US">
                <a:latin typeface="Times New Roman" charset="0"/>
              </a:rPr>
              <a:t>＋∠</a:t>
            </a:r>
            <a:r>
              <a:rPr lang="en-US" altLang="zh-CN">
                <a:latin typeface="Times New Roman" charset="0"/>
              </a:rPr>
              <a:t>4=180°</a:t>
            </a:r>
          </a:p>
        </p:txBody>
      </p:sp>
      <p:grpSp>
        <p:nvGrpSpPr>
          <p:cNvPr id="58440" name="Group 72"/>
          <p:cNvGrpSpPr>
            <a:grpSpLocks/>
          </p:cNvGrpSpPr>
          <p:nvPr/>
        </p:nvGrpSpPr>
        <p:grpSpPr bwMode="auto">
          <a:xfrm>
            <a:off x="2843214" y="1517651"/>
            <a:ext cx="2301875" cy="1609725"/>
            <a:chOff x="950" y="1130"/>
            <a:chExt cx="1450" cy="1014"/>
          </a:xfrm>
        </p:grpSpPr>
        <p:sp>
          <p:nvSpPr>
            <p:cNvPr id="23606" name="Line 73"/>
            <p:cNvSpPr>
              <a:spLocks noChangeShapeType="1"/>
            </p:cNvSpPr>
            <p:nvPr/>
          </p:nvSpPr>
          <p:spPr bwMode="auto">
            <a:xfrm>
              <a:off x="1152" y="1440"/>
              <a:ext cx="12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607" name="Line 74"/>
            <p:cNvSpPr>
              <a:spLocks noChangeShapeType="1"/>
            </p:cNvSpPr>
            <p:nvPr/>
          </p:nvSpPr>
          <p:spPr bwMode="auto">
            <a:xfrm>
              <a:off x="1152" y="1776"/>
              <a:ext cx="12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608" name="Line 75"/>
            <p:cNvSpPr>
              <a:spLocks noChangeShapeType="1"/>
            </p:cNvSpPr>
            <p:nvPr/>
          </p:nvSpPr>
          <p:spPr bwMode="auto">
            <a:xfrm flipH="1" flipV="1">
              <a:off x="1440" y="1296"/>
              <a:ext cx="576" cy="6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609" name="Text Box 76"/>
            <p:cNvSpPr txBox="1">
              <a:spLocks noChangeArrowheads="1"/>
            </p:cNvSpPr>
            <p:nvPr/>
          </p:nvSpPr>
          <p:spPr bwMode="auto">
            <a:xfrm>
              <a:off x="1584" y="1130"/>
              <a:ext cx="24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1</a:t>
              </a:r>
            </a:p>
          </p:txBody>
        </p:sp>
        <p:sp>
          <p:nvSpPr>
            <p:cNvPr id="23610" name="Text Box 77"/>
            <p:cNvSpPr txBox="1">
              <a:spLocks noChangeArrowheads="1"/>
            </p:cNvSpPr>
            <p:nvPr/>
          </p:nvSpPr>
          <p:spPr bwMode="auto">
            <a:xfrm>
              <a:off x="1958" y="1466"/>
              <a:ext cx="24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2</a:t>
              </a:r>
            </a:p>
          </p:txBody>
        </p:sp>
        <p:sp>
          <p:nvSpPr>
            <p:cNvPr id="23611" name="Text Box 78"/>
            <p:cNvSpPr txBox="1">
              <a:spLocks noChangeArrowheads="1"/>
            </p:cNvSpPr>
            <p:nvPr/>
          </p:nvSpPr>
          <p:spPr bwMode="auto">
            <a:xfrm rot="-3942056">
              <a:off x="1733" y="1461"/>
              <a:ext cx="37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>
                  <a:latin typeface="Times New Roman" charset="0"/>
                </a:rPr>
                <a:t>）</a:t>
              </a:r>
            </a:p>
          </p:txBody>
        </p:sp>
        <p:sp>
          <p:nvSpPr>
            <p:cNvPr id="23612" name="Text Box 79"/>
            <p:cNvSpPr txBox="1">
              <a:spLocks noChangeArrowheads="1"/>
            </p:cNvSpPr>
            <p:nvPr/>
          </p:nvSpPr>
          <p:spPr bwMode="auto">
            <a:xfrm rot="-3942056">
              <a:off x="1454" y="1134"/>
              <a:ext cx="37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>
                  <a:latin typeface="Times New Roman" charset="0"/>
                </a:rPr>
                <a:t>）</a:t>
              </a:r>
            </a:p>
          </p:txBody>
        </p:sp>
        <p:sp>
          <p:nvSpPr>
            <p:cNvPr id="23613" name="Text Box 80"/>
            <p:cNvSpPr txBox="1">
              <a:spLocks noChangeArrowheads="1"/>
            </p:cNvSpPr>
            <p:nvPr/>
          </p:nvSpPr>
          <p:spPr bwMode="auto">
            <a:xfrm>
              <a:off x="950" y="1274"/>
              <a:ext cx="231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a</a:t>
              </a:r>
            </a:p>
          </p:txBody>
        </p:sp>
        <p:sp>
          <p:nvSpPr>
            <p:cNvPr id="23614" name="Text Box 81"/>
            <p:cNvSpPr txBox="1">
              <a:spLocks noChangeArrowheads="1"/>
            </p:cNvSpPr>
            <p:nvPr/>
          </p:nvSpPr>
          <p:spPr bwMode="auto">
            <a:xfrm>
              <a:off x="998" y="1610"/>
              <a:ext cx="24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b</a:t>
              </a:r>
            </a:p>
          </p:txBody>
        </p:sp>
        <p:sp>
          <p:nvSpPr>
            <p:cNvPr id="23615" name="Text Box 82"/>
            <p:cNvSpPr txBox="1">
              <a:spLocks noChangeArrowheads="1"/>
            </p:cNvSpPr>
            <p:nvPr/>
          </p:nvSpPr>
          <p:spPr bwMode="auto">
            <a:xfrm>
              <a:off x="2006" y="1776"/>
              <a:ext cx="231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c</a:t>
              </a:r>
            </a:p>
          </p:txBody>
        </p:sp>
      </p:grpSp>
      <p:grpSp>
        <p:nvGrpSpPr>
          <p:cNvPr id="58451" name="Group 83"/>
          <p:cNvGrpSpPr>
            <a:grpSpLocks/>
          </p:cNvGrpSpPr>
          <p:nvPr/>
        </p:nvGrpSpPr>
        <p:grpSpPr bwMode="auto">
          <a:xfrm>
            <a:off x="2843214" y="3117850"/>
            <a:ext cx="2301875" cy="1346200"/>
            <a:chOff x="950" y="2138"/>
            <a:chExt cx="1450" cy="848"/>
          </a:xfrm>
        </p:grpSpPr>
        <p:sp>
          <p:nvSpPr>
            <p:cNvPr id="23596" name="Line 84"/>
            <p:cNvSpPr>
              <a:spLocks noChangeShapeType="1"/>
            </p:cNvSpPr>
            <p:nvPr/>
          </p:nvSpPr>
          <p:spPr bwMode="auto">
            <a:xfrm>
              <a:off x="1152" y="2304"/>
              <a:ext cx="12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97" name="Line 85"/>
            <p:cNvSpPr>
              <a:spLocks noChangeShapeType="1"/>
            </p:cNvSpPr>
            <p:nvPr/>
          </p:nvSpPr>
          <p:spPr bwMode="auto">
            <a:xfrm>
              <a:off x="1152" y="2640"/>
              <a:ext cx="12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98" name="Line 86"/>
            <p:cNvSpPr>
              <a:spLocks noChangeShapeType="1"/>
            </p:cNvSpPr>
            <p:nvPr/>
          </p:nvSpPr>
          <p:spPr bwMode="auto">
            <a:xfrm flipH="1" flipV="1">
              <a:off x="1440" y="2160"/>
              <a:ext cx="576" cy="6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99" name="Text Box 87"/>
            <p:cNvSpPr txBox="1">
              <a:spLocks noChangeArrowheads="1"/>
            </p:cNvSpPr>
            <p:nvPr/>
          </p:nvSpPr>
          <p:spPr bwMode="auto">
            <a:xfrm>
              <a:off x="1910" y="2330"/>
              <a:ext cx="24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2</a:t>
              </a:r>
            </a:p>
          </p:txBody>
        </p:sp>
        <p:sp>
          <p:nvSpPr>
            <p:cNvPr id="23600" name="Text Box 88"/>
            <p:cNvSpPr txBox="1">
              <a:spLocks noChangeArrowheads="1"/>
            </p:cNvSpPr>
            <p:nvPr/>
          </p:nvSpPr>
          <p:spPr bwMode="auto">
            <a:xfrm>
              <a:off x="1276" y="2234"/>
              <a:ext cx="24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3</a:t>
              </a:r>
            </a:p>
          </p:txBody>
        </p:sp>
        <p:sp>
          <p:nvSpPr>
            <p:cNvPr id="23601" name="Text Box 89"/>
            <p:cNvSpPr txBox="1">
              <a:spLocks noChangeArrowheads="1"/>
            </p:cNvSpPr>
            <p:nvPr/>
          </p:nvSpPr>
          <p:spPr bwMode="auto">
            <a:xfrm rot="-3942056">
              <a:off x="1769" y="2343"/>
              <a:ext cx="37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>
                  <a:latin typeface="Times New Roman" charset="0"/>
                </a:rPr>
                <a:t>）</a:t>
              </a:r>
            </a:p>
          </p:txBody>
        </p:sp>
        <p:sp>
          <p:nvSpPr>
            <p:cNvPr id="23602" name="Text Box 90"/>
            <p:cNvSpPr txBox="1">
              <a:spLocks noChangeArrowheads="1"/>
            </p:cNvSpPr>
            <p:nvPr/>
          </p:nvSpPr>
          <p:spPr bwMode="auto">
            <a:xfrm rot="6758112">
              <a:off x="1349" y="2251"/>
              <a:ext cx="37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>
                  <a:latin typeface="Times New Roman" charset="0"/>
                </a:rPr>
                <a:t>）</a:t>
              </a:r>
            </a:p>
          </p:txBody>
        </p:sp>
        <p:sp>
          <p:nvSpPr>
            <p:cNvPr id="23603" name="Text Box 91"/>
            <p:cNvSpPr txBox="1">
              <a:spLocks noChangeArrowheads="1"/>
            </p:cNvSpPr>
            <p:nvPr/>
          </p:nvSpPr>
          <p:spPr bwMode="auto">
            <a:xfrm>
              <a:off x="950" y="2138"/>
              <a:ext cx="231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a</a:t>
              </a:r>
            </a:p>
          </p:txBody>
        </p:sp>
        <p:sp>
          <p:nvSpPr>
            <p:cNvPr id="23604" name="Text Box 92"/>
            <p:cNvSpPr txBox="1">
              <a:spLocks noChangeArrowheads="1"/>
            </p:cNvSpPr>
            <p:nvPr/>
          </p:nvSpPr>
          <p:spPr bwMode="auto">
            <a:xfrm>
              <a:off x="950" y="2474"/>
              <a:ext cx="24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b</a:t>
              </a:r>
            </a:p>
          </p:txBody>
        </p:sp>
        <p:sp>
          <p:nvSpPr>
            <p:cNvPr id="23605" name="Text Box 93"/>
            <p:cNvSpPr txBox="1">
              <a:spLocks noChangeArrowheads="1"/>
            </p:cNvSpPr>
            <p:nvPr/>
          </p:nvSpPr>
          <p:spPr bwMode="auto">
            <a:xfrm>
              <a:off x="2006" y="2618"/>
              <a:ext cx="231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c</a:t>
              </a:r>
            </a:p>
          </p:txBody>
        </p:sp>
      </p:grpSp>
      <p:grpSp>
        <p:nvGrpSpPr>
          <p:cNvPr id="58473" name="Group 105"/>
          <p:cNvGrpSpPr>
            <a:grpSpLocks/>
          </p:cNvGrpSpPr>
          <p:nvPr/>
        </p:nvGrpSpPr>
        <p:grpSpPr bwMode="auto">
          <a:xfrm>
            <a:off x="2919414" y="4413251"/>
            <a:ext cx="2225675" cy="1381125"/>
            <a:chOff x="998" y="2954"/>
            <a:chExt cx="1402" cy="870"/>
          </a:xfrm>
        </p:grpSpPr>
        <p:sp>
          <p:nvSpPr>
            <p:cNvPr id="23586" name="Line 95"/>
            <p:cNvSpPr>
              <a:spLocks noChangeShapeType="1"/>
            </p:cNvSpPr>
            <p:nvPr/>
          </p:nvSpPr>
          <p:spPr bwMode="auto">
            <a:xfrm>
              <a:off x="1152" y="3120"/>
              <a:ext cx="12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87" name="Line 96"/>
            <p:cNvSpPr>
              <a:spLocks noChangeShapeType="1"/>
            </p:cNvSpPr>
            <p:nvPr/>
          </p:nvSpPr>
          <p:spPr bwMode="auto">
            <a:xfrm>
              <a:off x="1152" y="3474"/>
              <a:ext cx="12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88" name="Line 97"/>
            <p:cNvSpPr>
              <a:spLocks noChangeShapeType="1"/>
            </p:cNvSpPr>
            <p:nvPr/>
          </p:nvSpPr>
          <p:spPr bwMode="auto">
            <a:xfrm flipH="1" flipV="1">
              <a:off x="1440" y="2976"/>
              <a:ext cx="576" cy="6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89" name="Text Box 98"/>
            <p:cNvSpPr txBox="1">
              <a:spLocks noChangeArrowheads="1"/>
            </p:cNvSpPr>
            <p:nvPr/>
          </p:nvSpPr>
          <p:spPr bwMode="auto">
            <a:xfrm>
              <a:off x="1958" y="3194"/>
              <a:ext cx="24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2</a:t>
              </a:r>
            </a:p>
          </p:txBody>
        </p:sp>
        <p:sp>
          <p:nvSpPr>
            <p:cNvPr id="23590" name="Text Box 99"/>
            <p:cNvSpPr txBox="1">
              <a:spLocks noChangeArrowheads="1"/>
            </p:cNvSpPr>
            <p:nvPr/>
          </p:nvSpPr>
          <p:spPr bwMode="auto">
            <a:xfrm>
              <a:off x="1728" y="3072"/>
              <a:ext cx="24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4</a:t>
              </a:r>
            </a:p>
          </p:txBody>
        </p:sp>
        <p:sp>
          <p:nvSpPr>
            <p:cNvPr id="23591" name="Text Box 100"/>
            <p:cNvSpPr txBox="1">
              <a:spLocks noChangeArrowheads="1"/>
            </p:cNvSpPr>
            <p:nvPr/>
          </p:nvSpPr>
          <p:spPr bwMode="auto">
            <a:xfrm rot="-3942056">
              <a:off x="1813" y="3246"/>
              <a:ext cx="17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>
                  <a:latin typeface="Times New Roman" charset="0"/>
                </a:rPr>
                <a:t>）</a:t>
              </a:r>
            </a:p>
          </p:txBody>
        </p:sp>
        <p:sp>
          <p:nvSpPr>
            <p:cNvPr id="23592" name="Text Box 101"/>
            <p:cNvSpPr txBox="1">
              <a:spLocks noChangeArrowheads="1"/>
            </p:cNvSpPr>
            <p:nvPr/>
          </p:nvSpPr>
          <p:spPr bwMode="auto">
            <a:xfrm rot="156423">
              <a:off x="1610" y="3027"/>
              <a:ext cx="20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>
                  <a:latin typeface="Times New Roman" charset="0"/>
                </a:rPr>
                <a:t>）</a:t>
              </a:r>
            </a:p>
          </p:txBody>
        </p:sp>
        <p:sp>
          <p:nvSpPr>
            <p:cNvPr id="23593" name="Text Box 102"/>
            <p:cNvSpPr txBox="1">
              <a:spLocks noChangeArrowheads="1"/>
            </p:cNvSpPr>
            <p:nvPr/>
          </p:nvSpPr>
          <p:spPr bwMode="auto">
            <a:xfrm>
              <a:off x="998" y="2954"/>
              <a:ext cx="231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a</a:t>
              </a:r>
            </a:p>
          </p:txBody>
        </p:sp>
        <p:sp>
          <p:nvSpPr>
            <p:cNvPr id="23594" name="Text Box 103"/>
            <p:cNvSpPr txBox="1">
              <a:spLocks noChangeArrowheads="1"/>
            </p:cNvSpPr>
            <p:nvPr/>
          </p:nvSpPr>
          <p:spPr bwMode="auto">
            <a:xfrm>
              <a:off x="998" y="3338"/>
              <a:ext cx="24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b</a:t>
              </a:r>
            </a:p>
          </p:txBody>
        </p:sp>
        <p:sp>
          <p:nvSpPr>
            <p:cNvPr id="23595" name="Text Box 104"/>
            <p:cNvSpPr txBox="1">
              <a:spLocks noChangeArrowheads="1"/>
            </p:cNvSpPr>
            <p:nvPr/>
          </p:nvSpPr>
          <p:spPr bwMode="auto">
            <a:xfrm>
              <a:off x="2006" y="3456"/>
              <a:ext cx="231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latin typeface="Times New Roman" charset="0"/>
                </a:rPr>
                <a:t>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83576030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58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58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58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58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58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58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58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58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58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5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8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8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8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500"/>
                                        <p:tgtEl>
                                          <p:spTgt spid="5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0" dur="500"/>
                                        <p:tgtEl>
                                          <p:spTgt spid="5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500"/>
                                        <p:tgtEl>
                                          <p:spTgt spid="58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500"/>
                                        <p:tgtEl>
                                          <p:spTgt spid="58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58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5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5" dur="500"/>
                                        <p:tgtEl>
                                          <p:spTgt spid="58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 nodeType="clickPar">
                      <p:stCondLst>
                        <p:cond delay="indefinite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0" dur="500"/>
                                        <p:tgtEl>
                                          <p:spTgt spid="58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 animBg="1"/>
      <p:bldP spid="58374" grpId="0" animBg="1"/>
      <p:bldP spid="58375" grpId="0" animBg="1"/>
      <p:bldP spid="58376" grpId="0" animBg="1"/>
      <p:bldP spid="58377" grpId="0" animBg="1"/>
      <p:bldP spid="58378" grpId="0" animBg="1"/>
      <p:bldP spid="58379" grpId="0" animBg="1"/>
      <p:bldP spid="58380" grpId="0" animBg="1"/>
      <p:bldP spid="58381" grpId="0" animBg="1"/>
      <p:bldP spid="58382" grpId="0" animBg="1"/>
      <p:bldP spid="58383" grpId="0" animBg="1"/>
      <p:bldP spid="58384" grpId="0"/>
      <p:bldP spid="58385" grpId="0"/>
      <p:bldP spid="58386" grpId="0"/>
      <p:bldP spid="58387" grpId="0"/>
      <p:bldP spid="58388" grpId="0"/>
      <p:bldP spid="58389" grpId="0"/>
      <p:bldP spid="58390" grpId="0"/>
      <p:bldP spid="58403" grpId="0"/>
      <p:bldP spid="58404" grpId="0"/>
      <p:bldP spid="58405" grpId="0"/>
      <p:bldP spid="58406" grpId="0"/>
      <p:bldP spid="58407" grpId="0"/>
      <p:bldP spid="58408" grpId="0"/>
      <p:bldP spid="58430" grpId="0"/>
      <p:bldP spid="58431" grpId="0" animBg="1"/>
      <p:bldP spid="58437" grpId="0"/>
      <p:bldP spid="58438" grpId="0"/>
      <p:bldP spid="5843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232025" y="657225"/>
            <a:ext cx="801688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53882" dir="2700000" algn="ctr" rotWithShape="0">
              <a:srgbClr val="4D4D4D">
                <a:alpha val="74998"/>
              </a:srgbClr>
            </a:outerShdw>
          </a:effec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Times New Roman" charset="0"/>
                <a:ea typeface="黑体" charset="-122"/>
              </a:rPr>
              <a:t>例</a:t>
            </a:r>
            <a:r>
              <a:rPr lang="en-US" altLang="zh-CN">
                <a:solidFill>
                  <a:srgbClr val="FF0000"/>
                </a:solidFill>
                <a:latin typeface="Times New Roman" charset="0"/>
                <a:ea typeface="方正大标宋简体" charset="0"/>
              </a:rPr>
              <a:t>1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774825" y="1284289"/>
            <a:ext cx="675005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0000FF"/>
                </a:solidFill>
                <a:latin typeface="Times New Roman" charset="0"/>
              </a:rPr>
              <a:t>① 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∵ 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</a:rPr>
              <a:t>∠2 =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___</a:t>
            </a:r>
            <a:r>
              <a:rPr lang="zh-CN" altLang="en-US">
                <a:solidFill>
                  <a:srgbClr val="0000FF"/>
                </a:solidFill>
                <a:latin typeface="Times New Roman" charset="0"/>
                <a:ea typeface="楷体_GB2312" charset="0"/>
              </a:rPr>
              <a:t>（已知）  ∴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___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∥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___(                  )</a:t>
            </a:r>
            <a:endParaRPr lang="en-US" altLang="zh-CN">
              <a:solidFill>
                <a:srgbClr val="0000FF"/>
              </a:solidFill>
              <a:latin typeface="Times New Roman" charset="0"/>
              <a:ea typeface="楷体_GB2312" charset="0"/>
            </a:endParaRP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798638" y="2509839"/>
            <a:ext cx="7034212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0000FF"/>
                </a:solidFill>
                <a:latin typeface="Times New Roman" charset="0"/>
              </a:rPr>
              <a:t>② 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∵ 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</a:rPr>
              <a:t>∠3 = ∠5</a:t>
            </a:r>
            <a:r>
              <a:rPr lang="zh-CN" altLang="en-US">
                <a:solidFill>
                  <a:srgbClr val="0000FF"/>
                </a:solidFill>
                <a:latin typeface="Times New Roman" charset="0"/>
                <a:ea typeface="楷体_GB2312" charset="0"/>
              </a:rPr>
              <a:t>（已知）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FF"/>
                </a:solidFill>
                <a:latin typeface="Times New Roman" charset="0"/>
                <a:ea typeface="楷体_GB2312" charset="0"/>
              </a:rPr>
              <a:t>∴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___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∥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___(                  )</a:t>
            </a:r>
            <a:endParaRPr lang="en-US" altLang="zh-CN">
              <a:solidFill>
                <a:srgbClr val="0000FF"/>
              </a:solidFill>
              <a:latin typeface="Times New Roman" charset="0"/>
              <a:ea typeface="楷体_GB2312" charset="0"/>
            </a:endParaRP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1812926" y="3792539"/>
            <a:ext cx="7694613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0000FF"/>
                </a:solidFill>
                <a:latin typeface="Times New Roman" charset="0"/>
              </a:rPr>
              <a:t>③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∵ ∠4 +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___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=180</a:t>
            </a:r>
            <a:r>
              <a:rPr lang="en-US" altLang="zh-CN" baseline="50000">
                <a:solidFill>
                  <a:srgbClr val="0000FF"/>
                </a:solidFill>
                <a:latin typeface="Times New Roman" charset="0"/>
                <a:ea typeface="楷体_GB2312" charset="0"/>
              </a:rPr>
              <a:t>o</a:t>
            </a:r>
            <a:r>
              <a:rPr lang="zh-CN" altLang="en-US">
                <a:solidFill>
                  <a:srgbClr val="0000FF"/>
                </a:solidFill>
                <a:latin typeface="Times New Roman" charset="0"/>
                <a:ea typeface="楷体_GB2312" charset="0"/>
              </a:rPr>
              <a:t>（已知）</a:t>
            </a:r>
            <a:endParaRPr lang="en-US" altLang="zh-CN">
              <a:solidFill>
                <a:srgbClr val="0000FF"/>
              </a:solidFill>
              <a:latin typeface="Times New Roman" charset="0"/>
              <a:ea typeface="楷体_GB2312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FF"/>
                </a:solidFill>
                <a:latin typeface="Times New Roman" charset="0"/>
                <a:ea typeface="楷体_GB2312" charset="0"/>
              </a:rPr>
              <a:t>∴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___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∥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___(                    )</a:t>
            </a:r>
            <a:endParaRPr lang="en-US" altLang="zh-CN">
              <a:solidFill>
                <a:srgbClr val="0000FF"/>
              </a:solidFill>
              <a:latin typeface="Times New Roman" charset="0"/>
              <a:ea typeface="楷体_GB2312" charset="0"/>
            </a:endParaRPr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3706814" y="1390650"/>
            <a:ext cx="12969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FF0000"/>
                </a:solidFill>
                <a:latin typeface="Times New Roman" charset="0"/>
              </a:rPr>
              <a:t>∠6</a:t>
            </a:r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2271714" y="2014539"/>
            <a:ext cx="68480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FF0000"/>
                </a:solidFill>
                <a:latin typeface="Times New Roman" charset="0"/>
              </a:rPr>
              <a:t>AB</a:t>
            </a:r>
          </a:p>
        </p:txBody>
      </p:sp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3302000" y="2008188"/>
            <a:ext cx="75565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FF0000"/>
                </a:solidFill>
                <a:latin typeface="Times New Roman" charset="0"/>
              </a:rPr>
              <a:t>CD</a:t>
            </a:r>
          </a:p>
        </p:txBody>
      </p:sp>
      <p:sp>
        <p:nvSpPr>
          <p:cNvPr id="30731" name="Rectangle 11"/>
          <p:cNvSpPr>
            <a:spLocks noChangeArrowheads="1"/>
          </p:cNvSpPr>
          <p:nvPr/>
        </p:nvSpPr>
        <p:spPr bwMode="auto">
          <a:xfrm>
            <a:off x="2276476" y="3236914"/>
            <a:ext cx="68480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FF0000"/>
                </a:solidFill>
                <a:latin typeface="Times New Roman" charset="0"/>
              </a:rPr>
              <a:t>AB</a:t>
            </a:r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3298825" y="3235325"/>
            <a:ext cx="755650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FF0000"/>
                </a:solidFill>
                <a:latin typeface="Times New Roman" charset="0"/>
              </a:rPr>
              <a:t>CD</a:t>
            </a:r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3624264" y="3903664"/>
            <a:ext cx="1277937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FF0000"/>
                </a:solidFill>
                <a:latin typeface="Times New Roman" charset="0"/>
              </a:rPr>
              <a:t>∠5</a:t>
            </a:r>
          </a:p>
        </p:txBody>
      </p:sp>
      <p:sp>
        <p:nvSpPr>
          <p:cNvPr id="30734" name="Rectangle 14"/>
          <p:cNvSpPr>
            <a:spLocks noChangeArrowheads="1"/>
          </p:cNvSpPr>
          <p:nvPr/>
        </p:nvSpPr>
        <p:spPr bwMode="auto">
          <a:xfrm>
            <a:off x="2325689" y="4522789"/>
            <a:ext cx="68480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FF0000"/>
                </a:solidFill>
                <a:latin typeface="Times New Roman" charset="0"/>
              </a:rPr>
              <a:t>AB</a:t>
            </a:r>
          </a:p>
        </p:txBody>
      </p:sp>
      <p:sp>
        <p:nvSpPr>
          <p:cNvPr id="30735" name="Rectangle 15"/>
          <p:cNvSpPr>
            <a:spLocks noChangeArrowheads="1"/>
          </p:cNvSpPr>
          <p:nvPr/>
        </p:nvSpPr>
        <p:spPr bwMode="auto">
          <a:xfrm>
            <a:off x="3354388" y="4521200"/>
            <a:ext cx="755650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FF0000"/>
                </a:solidFill>
                <a:latin typeface="Times New Roman" charset="0"/>
              </a:rPr>
              <a:t>CD</a:t>
            </a:r>
          </a:p>
        </p:txBody>
      </p:sp>
      <p:sp>
        <p:nvSpPr>
          <p:cNvPr id="24590" name="Line 18"/>
          <p:cNvSpPr>
            <a:spLocks noChangeShapeType="1"/>
          </p:cNvSpPr>
          <p:nvPr/>
        </p:nvSpPr>
        <p:spPr bwMode="auto">
          <a:xfrm>
            <a:off x="8013700" y="2536825"/>
            <a:ext cx="19827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1" name="Line 19"/>
          <p:cNvSpPr>
            <a:spLocks noChangeShapeType="1"/>
          </p:cNvSpPr>
          <p:nvPr/>
        </p:nvSpPr>
        <p:spPr bwMode="auto">
          <a:xfrm>
            <a:off x="8013701" y="3694113"/>
            <a:ext cx="20240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2" name="Text Box 20"/>
          <p:cNvSpPr txBox="1">
            <a:spLocks noChangeArrowheads="1"/>
          </p:cNvSpPr>
          <p:nvPr/>
        </p:nvSpPr>
        <p:spPr bwMode="auto">
          <a:xfrm>
            <a:off x="7678738" y="2295525"/>
            <a:ext cx="271462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latin typeface="Times New Roman" charset="0"/>
              </a:rPr>
              <a:t>A</a:t>
            </a:r>
          </a:p>
        </p:txBody>
      </p:sp>
      <p:sp>
        <p:nvSpPr>
          <p:cNvPr id="24593" name="Text Box 21"/>
          <p:cNvSpPr txBox="1">
            <a:spLocks noChangeArrowheads="1"/>
          </p:cNvSpPr>
          <p:nvPr/>
        </p:nvSpPr>
        <p:spPr bwMode="auto">
          <a:xfrm>
            <a:off x="7689850" y="3471863"/>
            <a:ext cx="26035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latin typeface="Times New Roman" charset="0"/>
              </a:rPr>
              <a:t>C</a:t>
            </a:r>
          </a:p>
        </p:txBody>
      </p:sp>
      <p:sp>
        <p:nvSpPr>
          <p:cNvPr id="24594" name="Line 22"/>
          <p:cNvSpPr>
            <a:spLocks noChangeShapeType="1"/>
          </p:cNvSpPr>
          <p:nvPr/>
        </p:nvSpPr>
        <p:spPr bwMode="auto">
          <a:xfrm>
            <a:off x="8485188" y="1727200"/>
            <a:ext cx="1128712" cy="2795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5" name="Arc 23"/>
          <p:cNvSpPr>
            <a:spLocks/>
          </p:cNvSpPr>
          <p:nvPr/>
        </p:nvSpPr>
        <p:spPr bwMode="auto">
          <a:xfrm rot="-418806">
            <a:off x="8786813" y="2393950"/>
            <a:ext cx="215900" cy="166688"/>
          </a:xfrm>
          <a:custGeom>
            <a:avLst/>
            <a:gdLst>
              <a:gd name="T0" fmla="*/ 0 w 27315"/>
              <a:gd name="T1" fmla="*/ 353865 h 21600"/>
              <a:gd name="T2" fmla="*/ 13488245 w 27315"/>
              <a:gd name="T3" fmla="*/ 9926710 h 21600"/>
              <a:gd name="T4" fmla="*/ 2822097 w 27315"/>
              <a:gd name="T5" fmla="*/ 992671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315" h="21600" fill="none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</a:path>
              <a:path w="27315" h="21600" stroke="0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  <a:lnTo>
                  <a:pt x="5715" y="21600"/>
                </a:lnTo>
                <a:lnTo>
                  <a:pt x="-1" y="769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96" name="Text Box 24"/>
          <p:cNvSpPr txBox="1">
            <a:spLocks noChangeArrowheads="1"/>
          </p:cNvSpPr>
          <p:nvPr/>
        </p:nvSpPr>
        <p:spPr bwMode="auto">
          <a:xfrm>
            <a:off x="8872538" y="1989138"/>
            <a:ext cx="271462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1</a:t>
            </a:r>
          </a:p>
        </p:txBody>
      </p:sp>
      <p:sp>
        <p:nvSpPr>
          <p:cNvPr id="24597" name="Arc 25"/>
          <p:cNvSpPr>
            <a:spLocks/>
          </p:cNvSpPr>
          <p:nvPr/>
        </p:nvSpPr>
        <p:spPr bwMode="auto">
          <a:xfrm rot="5400000">
            <a:off x="8887619" y="2567781"/>
            <a:ext cx="215900" cy="166688"/>
          </a:xfrm>
          <a:custGeom>
            <a:avLst/>
            <a:gdLst>
              <a:gd name="T0" fmla="*/ 0 w 27315"/>
              <a:gd name="T1" fmla="*/ 353865 h 21600"/>
              <a:gd name="T2" fmla="*/ 13488245 w 27315"/>
              <a:gd name="T3" fmla="*/ 9926710 h 21600"/>
              <a:gd name="T4" fmla="*/ 2822097 w 27315"/>
              <a:gd name="T5" fmla="*/ 992671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315" h="21600" fill="none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</a:path>
              <a:path w="27315" h="21600" stroke="0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  <a:lnTo>
                  <a:pt x="5715" y="21600"/>
                </a:lnTo>
                <a:lnTo>
                  <a:pt x="-1" y="769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/>
          <a:p>
            <a:endParaRPr lang="zh-CN" altLang="en-US"/>
          </a:p>
        </p:txBody>
      </p:sp>
      <p:sp>
        <p:nvSpPr>
          <p:cNvPr id="24598" name="Text Box 26"/>
          <p:cNvSpPr txBox="1">
            <a:spLocks noChangeArrowheads="1"/>
          </p:cNvSpPr>
          <p:nvPr/>
        </p:nvSpPr>
        <p:spPr bwMode="auto">
          <a:xfrm>
            <a:off x="9010651" y="2533650"/>
            <a:ext cx="2714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4</a:t>
            </a:r>
          </a:p>
        </p:txBody>
      </p:sp>
      <p:sp>
        <p:nvSpPr>
          <p:cNvPr id="24599" name="Arc 27"/>
          <p:cNvSpPr>
            <a:spLocks/>
          </p:cNvSpPr>
          <p:nvPr/>
        </p:nvSpPr>
        <p:spPr bwMode="auto">
          <a:xfrm rot="-4990837">
            <a:off x="8521701" y="2347913"/>
            <a:ext cx="215900" cy="168275"/>
          </a:xfrm>
          <a:custGeom>
            <a:avLst/>
            <a:gdLst>
              <a:gd name="T0" fmla="*/ 0 w 27315"/>
              <a:gd name="T1" fmla="*/ 364089 h 21600"/>
              <a:gd name="T2" fmla="*/ 13488245 w 27315"/>
              <a:gd name="T3" fmla="*/ 10212953 h 21600"/>
              <a:gd name="T4" fmla="*/ 2822097 w 27315"/>
              <a:gd name="T5" fmla="*/ 10212953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315" h="21600" fill="none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</a:path>
              <a:path w="27315" h="21600" stroke="0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  <a:lnTo>
                  <a:pt x="5715" y="21600"/>
                </a:lnTo>
                <a:lnTo>
                  <a:pt x="-1" y="769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4600" name="Text Box 28"/>
          <p:cNvSpPr txBox="1">
            <a:spLocks noChangeArrowheads="1"/>
          </p:cNvSpPr>
          <p:nvPr/>
        </p:nvSpPr>
        <p:spPr bwMode="auto">
          <a:xfrm>
            <a:off x="8232776" y="1987550"/>
            <a:ext cx="269875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2</a:t>
            </a:r>
          </a:p>
        </p:txBody>
      </p:sp>
      <p:sp>
        <p:nvSpPr>
          <p:cNvPr id="24601" name="Arc 29"/>
          <p:cNvSpPr>
            <a:spLocks/>
          </p:cNvSpPr>
          <p:nvPr/>
        </p:nvSpPr>
        <p:spPr bwMode="auto">
          <a:xfrm rot="10632845">
            <a:off x="8659813" y="2543175"/>
            <a:ext cx="215900" cy="166688"/>
          </a:xfrm>
          <a:custGeom>
            <a:avLst/>
            <a:gdLst>
              <a:gd name="T0" fmla="*/ 0 w 27315"/>
              <a:gd name="T1" fmla="*/ 353865 h 21600"/>
              <a:gd name="T2" fmla="*/ 13488245 w 27315"/>
              <a:gd name="T3" fmla="*/ 9926710 h 21600"/>
              <a:gd name="T4" fmla="*/ 2822097 w 27315"/>
              <a:gd name="T5" fmla="*/ 992671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315" h="21600" fill="none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</a:path>
              <a:path w="27315" h="21600" stroke="0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  <a:lnTo>
                  <a:pt x="5715" y="21600"/>
                </a:lnTo>
                <a:lnTo>
                  <a:pt x="-1" y="769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zh-CN" altLang="en-US"/>
          </a:p>
        </p:txBody>
      </p:sp>
      <p:sp>
        <p:nvSpPr>
          <p:cNvPr id="24602" name="Text Box 30"/>
          <p:cNvSpPr txBox="1">
            <a:spLocks noChangeArrowheads="1"/>
          </p:cNvSpPr>
          <p:nvPr/>
        </p:nvSpPr>
        <p:spPr bwMode="auto">
          <a:xfrm>
            <a:off x="8485188" y="2646363"/>
            <a:ext cx="271462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3</a:t>
            </a:r>
          </a:p>
        </p:txBody>
      </p:sp>
      <p:sp>
        <p:nvSpPr>
          <p:cNvPr id="24603" name="Arc 31"/>
          <p:cNvSpPr>
            <a:spLocks/>
          </p:cNvSpPr>
          <p:nvPr/>
        </p:nvSpPr>
        <p:spPr bwMode="auto">
          <a:xfrm rot="-418806">
            <a:off x="9234488" y="3546475"/>
            <a:ext cx="215900" cy="166688"/>
          </a:xfrm>
          <a:custGeom>
            <a:avLst/>
            <a:gdLst>
              <a:gd name="T0" fmla="*/ 0 w 27315"/>
              <a:gd name="T1" fmla="*/ 353865 h 21600"/>
              <a:gd name="T2" fmla="*/ 13488245 w 27315"/>
              <a:gd name="T3" fmla="*/ 9926710 h 21600"/>
              <a:gd name="T4" fmla="*/ 2822097 w 27315"/>
              <a:gd name="T5" fmla="*/ 992671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315" h="21600" fill="none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</a:path>
              <a:path w="27315" h="21600" stroke="0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  <a:lnTo>
                  <a:pt x="5715" y="21600"/>
                </a:lnTo>
                <a:lnTo>
                  <a:pt x="-1" y="769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604" name="Text Box 32"/>
          <p:cNvSpPr txBox="1">
            <a:spLocks noChangeArrowheads="1"/>
          </p:cNvSpPr>
          <p:nvPr/>
        </p:nvSpPr>
        <p:spPr bwMode="auto">
          <a:xfrm>
            <a:off x="9291638" y="3140075"/>
            <a:ext cx="271462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5</a:t>
            </a:r>
          </a:p>
        </p:txBody>
      </p:sp>
      <p:sp>
        <p:nvSpPr>
          <p:cNvPr id="24605" name="Arc 33"/>
          <p:cNvSpPr>
            <a:spLocks/>
          </p:cNvSpPr>
          <p:nvPr/>
        </p:nvSpPr>
        <p:spPr bwMode="auto">
          <a:xfrm rot="5400000">
            <a:off x="9335294" y="3718719"/>
            <a:ext cx="215900" cy="166688"/>
          </a:xfrm>
          <a:custGeom>
            <a:avLst/>
            <a:gdLst>
              <a:gd name="T0" fmla="*/ 0 w 27315"/>
              <a:gd name="T1" fmla="*/ 353865 h 21600"/>
              <a:gd name="T2" fmla="*/ 13488245 w 27315"/>
              <a:gd name="T3" fmla="*/ 9926710 h 21600"/>
              <a:gd name="T4" fmla="*/ 2822097 w 27315"/>
              <a:gd name="T5" fmla="*/ 992671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315" h="21600" fill="none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</a:path>
              <a:path w="27315" h="21600" stroke="0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  <a:lnTo>
                  <a:pt x="5715" y="21600"/>
                </a:lnTo>
                <a:lnTo>
                  <a:pt x="-1" y="769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/>
          <a:p>
            <a:endParaRPr lang="zh-CN" altLang="en-US"/>
          </a:p>
        </p:txBody>
      </p:sp>
      <p:sp>
        <p:nvSpPr>
          <p:cNvPr id="24606" name="Text Box 34"/>
          <p:cNvSpPr txBox="1">
            <a:spLocks noChangeArrowheads="1"/>
          </p:cNvSpPr>
          <p:nvPr/>
        </p:nvSpPr>
        <p:spPr bwMode="auto">
          <a:xfrm>
            <a:off x="9459914" y="3713163"/>
            <a:ext cx="2698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8</a:t>
            </a:r>
          </a:p>
        </p:txBody>
      </p:sp>
      <p:sp>
        <p:nvSpPr>
          <p:cNvPr id="24607" name="Arc 35"/>
          <p:cNvSpPr>
            <a:spLocks/>
          </p:cNvSpPr>
          <p:nvPr/>
        </p:nvSpPr>
        <p:spPr bwMode="auto">
          <a:xfrm rot="-4990837">
            <a:off x="8969376" y="3500438"/>
            <a:ext cx="217487" cy="166688"/>
          </a:xfrm>
          <a:custGeom>
            <a:avLst/>
            <a:gdLst>
              <a:gd name="T0" fmla="*/ 0 w 27315"/>
              <a:gd name="T1" fmla="*/ 353865 h 21600"/>
              <a:gd name="T2" fmla="*/ 13787880 w 27315"/>
              <a:gd name="T3" fmla="*/ 9926710 h 21600"/>
              <a:gd name="T4" fmla="*/ 2884786 w 27315"/>
              <a:gd name="T5" fmla="*/ 992671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315" h="21600" fill="none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</a:path>
              <a:path w="27315" h="21600" stroke="0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  <a:lnTo>
                  <a:pt x="5715" y="21600"/>
                </a:lnTo>
                <a:lnTo>
                  <a:pt x="-1" y="769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4608" name="Text Box 36"/>
          <p:cNvSpPr txBox="1">
            <a:spLocks noChangeArrowheads="1"/>
          </p:cNvSpPr>
          <p:nvPr/>
        </p:nvSpPr>
        <p:spPr bwMode="auto">
          <a:xfrm>
            <a:off x="8709026" y="3140075"/>
            <a:ext cx="271463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6</a:t>
            </a:r>
          </a:p>
        </p:txBody>
      </p:sp>
      <p:sp>
        <p:nvSpPr>
          <p:cNvPr id="24609" name="Arc 37"/>
          <p:cNvSpPr>
            <a:spLocks/>
          </p:cNvSpPr>
          <p:nvPr/>
        </p:nvSpPr>
        <p:spPr bwMode="auto">
          <a:xfrm rot="10632845">
            <a:off x="9107488" y="3694114"/>
            <a:ext cx="215900" cy="168275"/>
          </a:xfrm>
          <a:custGeom>
            <a:avLst/>
            <a:gdLst>
              <a:gd name="T0" fmla="*/ 0 w 27315"/>
              <a:gd name="T1" fmla="*/ 364089 h 21600"/>
              <a:gd name="T2" fmla="*/ 13488245 w 27315"/>
              <a:gd name="T3" fmla="*/ 10212953 h 21600"/>
              <a:gd name="T4" fmla="*/ 2822097 w 27315"/>
              <a:gd name="T5" fmla="*/ 10212953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315" h="21600" fill="none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</a:path>
              <a:path w="27315" h="21600" stroke="0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  <a:lnTo>
                  <a:pt x="5715" y="21600"/>
                </a:lnTo>
                <a:lnTo>
                  <a:pt x="-1" y="769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zh-CN" altLang="en-US"/>
          </a:p>
        </p:txBody>
      </p:sp>
      <p:sp>
        <p:nvSpPr>
          <p:cNvPr id="24610" name="Text Box 38"/>
          <p:cNvSpPr txBox="1">
            <a:spLocks noChangeArrowheads="1"/>
          </p:cNvSpPr>
          <p:nvPr/>
        </p:nvSpPr>
        <p:spPr bwMode="auto">
          <a:xfrm>
            <a:off x="8999538" y="3798888"/>
            <a:ext cx="271462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7</a:t>
            </a:r>
          </a:p>
        </p:txBody>
      </p:sp>
      <p:sp>
        <p:nvSpPr>
          <p:cNvPr id="24611" name="Text Box 39"/>
          <p:cNvSpPr txBox="1">
            <a:spLocks noChangeArrowheads="1"/>
          </p:cNvSpPr>
          <p:nvPr/>
        </p:nvSpPr>
        <p:spPr bwMode="auto">
          <a:xfrm>
            <a:off x="10039351" y="2301875"/>
            <a:ext cx="2714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latin typeface="Times New Roman" charset="0"/>
              </a:rPr>
              <a:t>B</a:t>
            </a:r>
          </a:p>
        </p:txBody>
      </p:sp>
      <p:sp>
        <p:nvSpPr>
          <p:cNvPr id="24612" name="Text Box 40"/>
          <p:cNvSpPr txBox="1">
            <a:spLocks noChangeArrowheads="1"/>
          </p:cNvSpPr>
          <p:nvPr/>
        </p:nvSpPr>
        <p:spPr bwMode="auto">
          <a:xfrm>
            <a:off x="10039351" y="3471863"/>
            <a:ext cx="2714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latin typeface="Times New Roman" charset="0"/>
              </a:rPr>
              <a:t>D</a:t>
            </a:r>
          </a:p>
        </p:txBody>
      </p:sp>
      <p:sp>
        <p:nvSpPr>
          <p:cNvPr id="30764" name="Rectangle 44"/>
          <p:cNvSpPr>
            <a:spLocks noChangeArrowheads="1"/>
          </p:cNvSpPr>
          <p:nvPr/>
        </p:nvSpPr>
        <p:spPr bwMode="auto">
          <a:xfrm>
            <a:off x="4024314" y="2011364"/>
            <a:ext cx="5324475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同位角相等</a:t>
            </a:r>
            <a:r>
              <a:rPr lang="en-US" altLang="zh-CN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两直线平行</a:t>
            </a:r>
          </a:p>
        </p:txBody>
      </p:sp>
      <p:sp>
        <p:nvSpPr>
          <p:cNvPr id="30765" name="Rectangle 45"/>
          <p:cNvSpPr>
            <a:spLocks noChangeArrowheads="1"/>
          </p:cNvSpPr>
          <p:nvPr/>
        </p:nvSpPr>
        <p:spPr bwMode="auto">
          <a:xfrm>
            <a:off x="4035426" y="3238501"/>
            <a:ext cx="5472113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内错角相等</a:t>
            </a:r>
            <a:r>
              <a:rPr lang="en-US" altLang="zh-CN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两直线平行</a:t>
            </a:r>
          </a:p>
        </p:txBody>
      </p:sp>
      <p:sp>
        <p:nvSpPr>
          <p:cNvPr id="30766" name="Rectangle 46"/>
          <p:cNvSpPr>
            <a:spLocks noChangeArrowheads="1"/>
          </p:cNvSpPr>
          <p:nvPr/>
        </p:nvSpPr>
        <p:spPr bwMode="auto">
          <a:xfrm>
            <a:off x="4086225" y="4519614"/>
            <a:ext cx="57086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同旁内角互补</a:t>
            </a:r>
            <a:r>
              <a:rPr lang="en-US" altLang="zh-CN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两直线平行</a:t>
            </a:r>
          </a:p>
        </p:txBody>
      </p:sp>
      <p:sp>
        <p:nvSpPr>
          <p:cNvPr id="24616" name="Text Box 49"/>
          <p:cNvSpPr txBox="1">
            <a:spLocks noChangeArrowheads="1"/>
          </p:cNvSpPr>
          <p:nvPr/>
        </p:nvSpPr>
        <p:spPr bwMode="auto">
          <a:xfrm>
            <a:off x="1520825" y="0"/>
            <a:ext cx="3195638" cy="5842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53882" dir="2700000" algn="ctr" rotWithShape="0">
              <a:srgbClr val="4D4D4D">
                <a:alpha val="74998"/>
              </a:srgbClr>
            </a:outerShdw>
          </a:effec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>
                <a:solidFill>
                  <a:srgbClr val="FFFF00"/>
                </a:solidFill>
                <a:latin typeface="Times New Roman" charset="0"/>
                <a:ea typeface="黑体" charset="-122"/>
              </a:rPr>
              <a:t>平行线的判定</a:t>
            </a:r>
            <a:endParaRPr lang="zh-CN" altLang="en-US">
              <a:solidFill>
                <a:srgbClr val="FFFF00"/>
              </a:solidFill>
              <a:latin typeface="Times New Roman" charset="0"/>
              <a:ea typeface="方正大标宋简体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140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animBg="1" autoUpdateAnimBg="0"/>
      <p:bldP spid="30725" grpId="0" autoUpdateAnimBg="0"/>
      <p:bldP spid="30726" grpId="0" autoUpdateAnimBg="0"/>
      <p:bldP spid="30727" grpId="0" autoUpdateAnimBg="0"/>
      <p:bldP spid="30728" grpId="0" autoUpdateAnimBg="0"/>
      <p:bldP spid="30729" grpId="0" autoUpdateAnimBg="0"/>
      <p:bldP spid="30730" grpId="0" autoUpdateAnimBg="0"/>
      <p:bldP spid="30731" grpId="0" autoUpdateAnimBg="0"/>
      <p:bldP spid="30732" grpId="0" autoUpdateAnimBg="0"/>
      <p:bldP spid="30733" grpId="0" autoUpdateAnimBg="0"/>
      <p:bldP spid="30734" grpId="0" autoUpdateAnimBg="0"/>
      <p:bldP spid="30735" grpId="0" autoUpdateAnimBg="0"/>
      <p:bldP spid="30764" grpId="0" autoUpdateAnimBg="0"/>
      <p:bldP spid="30765" grpId="0" autoUpdateAnimBg="0"/>
      <p:bldP spid="30766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1941514" y="700089"/>
            <a:ext cx="803275" cy="5857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53882" dir="2700000" algn="ctr" rotWithShape="0">
              <a:srgbClr val="4D4D4D">
                <a:alpha val="74998"/>
              </a:srgbClr>
            </a:outerShdw>
          </a:effec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Times New Roman" charset="0"/>
                <a:ea typeface="黑体" charset="-122"/>
              </a:rPr>
              <a:t>例</a:t>
            </a:r>
            <a:r>
              <a:rPr lang="en-US" altLang="zh-CN">
                <a:solidFill>
                  <a:srgbClr val="FF0000"/>
                </a:solidFill>
                <a:latin typeface="Times New Roman" charset="0"/>
                <a:ea typeface="方正大标宋简体" charset="0"/>
              </a:rPr>
              <a:t>2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1555751" y="1358900"/>
            <a:ext cx="618807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0000FF"/>
                </a:solidFill>
                <a:latin typeface="Times New Roman" charset="0"/>
              </a:rPr>
              <a:t>①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 ∵ ∠1 =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_____</a:t>
            </a:r>
            <a:r>
              <a:rPr lang="zh-CN" altLang="en-US">
                <a:solidFill>
                  <a:srgbClr val="0000FF"/>
                </a:solidFill>
                <a:latin typeface="Times New Roman" charset="0"/>
                <a:ea typeface="楷体_GB2312" charset="0"/>
              </a:rPr>
              <a:t>（已知）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FF"/>
                </a:solidFill>
                <a:latin typeface="Times New Roman" charset="0"/>
                <a:ea typeface="楷体_GB2312" charset="0"/>
              </a:rPr>
              <a:t>∴</a:t>
            </a:r>
            <a:r>
              <a:rPr lang="en-US" altLang="zh-CN" i="1">
                <a:solidFill>
                  <a:srgbClr val="0000FF"/>
                </a:solidFill>
                <a:latin typeface="Times New Roman" charset="0"/>
                <a:ea typeface="楷体_GB2312" charset="0"/>
              </a:rPr>
              <a:t>AB∥CE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(                                    )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544639" y="2574925"/>
            <a:ext cx="6611937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0000FF"/>
                </a:solidFill>
                <a:latin typeface="Times New Roman" charset="0"/>
              </a:rPr>
              <a:t>②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 ∵ ∠1 +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_____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=180</a:t>
            </a:r>
            <a:r>
              <a:rPr lang="en-US" altLang="zh-CN" baseline="50000">
                <a:solidFill>
                  <a:srgbClr val="0000FF"/>
                </a:solidFill>
                <a:latin typeface="Times New Roman" charset="0"/>
                <a:ea typeface="楷体_GB2312" charset="0"/>
              </a:rPr>
              <a:t>o</a:t>
            </a:r>
            <a:r>
              <a:rPr lang="zh-CN" altLang="en-US">
                <a:solidFill>
                  <a:srgbClr val="0000FF"/>
                </a:solidFill>
                <a:latin typeface="Times New Roman" charset="0"/>
                <a:ea typeface="楷体_GB2312" charset="0"/>
              </a:rPr>
              <a:t>（已知）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FF"/>
                </a:solidFill>
                <a:latin typeface="Times New Roman" charset="0"/>
                <a:ea typeface="楷体_GB2312" charset="0"/>
              </a:rPr>
              <a:t>∴</a:t>
            </a:r>
            <a:r>
              <a:rPr lang="en-US" altLang="zh-CN" i="1">
                <a:solidFill>
                  <a:srgbClr val="0000FF"/>
                </a:solidFill>
                <a:latin typeface="Times New Roman" charset="0"/>
                <a:ea typeface="楷体_GB2312" charset="0"/>
              </a:rPr>
              <a:t>CD∥BF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(                                        )</a:t>
            </a: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1528764" y="3727450"/>
            <a:ext cx="773112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0000FF"/>
                </a:solidFill>
                <a:latin typeface="Times New Roman" charset="0"/>
              </a:rPr>
              <a:t>③ 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∵ ∠1 +∠5 =180</a:t>
            </a:r>
            <a:r>
              <a:rPr lang="en-US" altLang="zh-CN" baseline="50000">
                <a:solidFill>
                  <a:srgbClr val="0000FF"/>
                </a:solidFill>
                <a:latin typeface="Times New Roman" charset="0"/>
                <a:ea typeface="楷体_GB2312" charset="0"/>
              </a:rPr>
              <a:t>o</a:t>
            </a:r>
            <a:r>
              <a:rPr lang="zh-CN" altLang="en-US">
                <a:solidFill>
                  <a:srgbClr val="0000FF"/>
                </a:solidFill>
                <a:latin typeface="Times New Roman" charset="0"/>
                <a:ea typeface="楷体_GB2312" charset="0"/>
              </a:rPr>
              <a:t>（已知）</a:t>
            </a:r>
            <a:endParaRPr lang="en-US" altLang="zh-CN">
              <a:solidFill>
                <a:srgbClr val="0000FF"/>
              </a:solidFill>
              <a:latin typeface="Times New Roman" charset="0"/>
              <a:ea typeface="楷体_GB2312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FF"/>
                </a:solidFill>
                <a:latin typeface="Times New Roman" charset="0"/>
                <a:ea typeface="楷体_GB2312" charset="0"/>
              </a:rPr>
              <a:t>∴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____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∥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____(                    )</a:t>
            </a:r>
            <a:endParaRPr lang="en-US" altLang="zh-CN">
              <a:solidFill>
                <a:srgbClr val="0000FF"/>
              </a:solidFill>
              <a:latin typeface="Times New Roman" charset="0"/>
              <a:ea typeface="楷体_GB2312" charset="0"/>
            </a:endParaRPr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2087564" y="4467226"/>
            <a:ext cx="68480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FF0000"/>
                </a:solidFill>
                <a:latin typeface="Times New Roman" charset="0"/>
              </a:rPr>
              <a:t>AB</a:t>
            </a:r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3333751" y="4467225"/>
            <a:ext cx="73342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i="1">
                <a:solidFill>
                  <a:srgbClr val="FF0000"/>
                </a:solidFill>
                <a:latin typeface="Times New Roman" charset="0"/>
              </a:rPr>
              <a:t>CE</a:t>
            </a:r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3606800" y="1474788"/>
            <a:ext cx="90805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FF0000"/>
                </a:solidFill>
                <a:latin typeface="Times New Roman" charset="0"/>
              </a:rPr>
              <a:t>∠2</a:t>
            </a: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1512888" y="4908550"/>
            <a:ext cx="7689851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0000FF"/>
                </a:solidFill>
                <a:latin typeface="Times New Roman" charset="0"/>
              </a:rPr>
              <a:t>④ 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∵ ∠4 +</a:t>
            </a:r>
            <a:r>
              <a:rPr lang="en-US" altLang="zh-CN">
                <a:solidFill>
                  <a:srgbClr val="0000FF"/>
                </a:solidFill>
                <a:latin typeface="宋体" charset="-122"/>
              </a:rPr>
              <a:t>_____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=180</a:t>
            </a:r>
            <a:r>
              <a:rPr lang="en-US" altLang="zh-CN" baseline="50000">
                <a:solidFill>
                  <a:srgbClr val="0000FF"/>
                </a:solidFill>
                <a:latin typeface="Times New Roman" charset="0"/>
                <a:ea typeface="楷体_GB2312" charset="0"/>
              </a:rPr>
              <a:t>o</a:t>
            </a:r>
            <a:r>
              <a:rPr lang="zh-CN" altLang="en-US">
                <a:solidFill>
                  <a:srgbClr val="0000FF"/>
                </a:solidFill>
                <a:latin typeface="Times New Roman" charset="0"/>
                <a:ea typeface="楷体_GB2312" charset="0"/>
              </a:rPr>
              <a:t>（已知）∴</a:t>
            </a:r>
            <a:r>
              <a:rPr lang="en-US" altLang="zh-CN" i="1">
                <a:solidFill>
                  <a:srgbClr val="0000FF"/>
                </a:solidFill>
                <a:latin typeface="Times New Roman" charset="0"/>
                <a:ea typeface="楷体_GB2312" charset="0"/>
              </a:rPr>
              <a:t>CE∥AB</a:t>
            </a:r>
            <a:r>
              <a:rPr lang="en-US" altLang="zh-CN">
                <a:solidFill>
                  <a:srgbClr val="0000FF"/>
                </a:solidFill>
                <a:latin typeface="Times New Roman" charset="0"/>
                <a:ea typeface="楷体_GB2312" charset="0"/>
              </a:rPr>
              <a:t>(                                        )</a:t>
            </a:r>
          </a:p>
        </p:txBody>
      </p:sp>
      <p:sp>
        <p:nvSpPr>
          <p:cNvPr id="25610" name="Text Box 11"/>
          <p:cNvSpPr txBox="1">
            <a:spLocks noChangeArrowheads="1"/>
          </p:cNvSpPr>
          <p:nvPr/>
        </p:nvSpPr>
        <p:spPr bwMode="auto">
          <a:xfrm>
            <a:off x="1512887" y="0"/>
            <a:ext cx="3324226" cy="5842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53882" dir="2700000" algn="ctr" rotWithShape="0">
              <a:srgbClr val="4D4D4D">
                <a:alpha val="74998"/>
              </a:srgbClr>
            </a:outerShdw>
          </a:effec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>
                <a:solidFill>
                  <a:srgbClr val="FFFF00"/>
                </a:solidFill>
                <a:latin typeface="Times New Roman" charset="0"/>
                <a:ea typeface="黑体" charset="-122"/>
              </a:rPr>
              <a:t>平行线的判定</a:t>
            </a:r>
            <a:endParaRPr lang="zh-CN" altLang="en-US">
              <a:solidFill>
                <a:srgbClr val="FFFF00"/>
              </a:solidFill>
              <a:latin typeface="Times New Roman" charset="0"/>
              <a:ea typeface="方正大标宋简体" charset="0"/>
            </a:endParaRPr>
          </a:p>
        </p:txBody>
      </p:sp>
      <p:sp>
        <p:nvSpPr>
          <p:cNvPr id="32781" name="Rectangle 13"/>
          <p:cNvSpPr>
            <a:spLocks noChangeArrowheads="1"/>
          </p:cNvSpPr>
          <p:nvPr/>
        </p:nvSpPr>
        <p:spPr bwMode="auto">
          <a:xfrm>
            <a:off x="3562351" y="2692400"/>
            <a:ext cx="105092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FF0000"/>
                </a:solidFill>
                <a:latin typeface="Times New Roman" charset="0"/>
              </a:rPr>
              <a:t>∠3</a:t>
            </a:r>
          </a:p>
        </p:txBody>
      </p:sp>
      <p:sp>
        <p:nvSpPr>
          <p:cNvPr id="32782" name="Rectangle 14"/>
          <p:cNvSpPr>
            <a:spLocks noChangeArrowheads="1"/>
          </p:cNvSpPr>
          <p:nvPr/>
        </p:nvSpPr>
        <p:spPr bwMode="auto">
          <a:xfrm>
            <a:off x="3606800" y="5014914"/>
            <a:ext cx="1195388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FF0000"/>
                </a:solidFill>
                <a:latin typeface="Times New Roman" charset="0"/>
              </a:rPr>
              <a:t>∠3</a:t>
            </a:r>
          </a:p>
        </p:txBody>
      </p:sp>
      <p:sp>
        <p:nvSpPr>
          <p:cNvPr id="25613" name="Line 18"/>
          <p:cNvSpPr>
            <a:spLocks noChangeShapeType="1"/>
          </p:cNvSpPr>
          <p:nvPr/>
        </p:nvSpPr>
        <p:spPr bwMode="auto">
          <a:xfrm>
            <a:off x="7961313" y="814388"/>
            <a:ext cx="1828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4" name="Line 19"/>
          <p:cNvSpPr>
            <a:spLocks noChangeShapeType="1"/>
          </p:cNvSpPr>
          <p:nvPr/>
        </p:nvSpPr>
        <p:spPr bwMode="auto">
          <a:xfrm flipH="1">
            <a:off x="7564439" y="814388"/>
            <a:ext cx="2225675" cy="2082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5" name="Line 20"/>
          <p:cNvSpPr>
            <a:spLocks noChangeShapeType="1"/>
          </p:cNvSpPr>
          <p:nvPr/>
        </p:nvSpPr>
        <p:spPr bwMode="auto">
          <a:xfrm>
            <a:off x="7564439" y="2897188"/>
            <a:ext cx="29733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6" name="Line 21"/>
          <p:cNvSpPr>
            <a:spLocks noChangeShapeType="1"/>
          </p:cNvSpPr>
          <p:nvPr/>
        </p:nvSpPr>
        <p:spPr bwMode="auto">
          <a:xfrm flipH="1" flipV="1">
            <a:off x="8694739" y="809626"/>
            <a:ext cx="1843087" cy="20875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7" name="Arc 22"/>
          <p:cNvSpPr>
            <a:spLocks/>
          </p:cNvSpPr>
          <p:nvPr/>
        </p:nvSpPr>
        <p:spPr bwMode="auto">
          <a:xfrm rot="5400000">
            <a:off x="8077994" y="842169"/>
            <a:ext cx="147638" cy="114300"/>
          </a:xfrm>
          <a:custGeom>
            <a:avLst/>
            <a:gdLst>
              <a:gd name="T0" fmla="*/ 0 w 27258"/>
              <a:gd name="T1" fmla="*/ 112765 h 21600"/>
              <a:gd name="T2" fmla="*/ 4331153 w 27258"/>
              <a:gd name="T3" fmla="*/ 3040121 h 21600"/>
              <a:gd name="T4" fmla="*/ 903328 w 27258"/>
              <a:gd name="T5" fmla="*/ 3200601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258" h="21600" fill="none" extrusionOk="0">
                <a:moveTo>
                  <a:pt x="0" y="761"/>
                </a:moveTo>
                <a:cubicBezTo>
                  <a:pt x="1852" y="256"/>
                  <a:pt x="3764" y="-1"/>
                  <a:pt x="5685" y="0"/>
                </a:cubicBezTo>
                <a:cubicBezTo>
                  <a:pt x="17193" y="0"/>
                  <a:pt x="26680" y="9023"/>
                  <a:pt x="27257" y="20517"/>
                </a:cubicBezTo>
              </a:path>
              <a:path w="27258" h="21600" stroke="0" extrusionOk="0">
                <a:moveTo>
                  <a:pt x="0" y="761"/>
                </a:moveTo>
                <a:cubicBezTo>
                  <a:pt x="1852" y="256"/>
                  <a:pt x="3764" y="-1"/>
                  <a:pt x="5685" y="0"/>
                </a:cubicBezTo>
                <a:cubicBezTo>
                  <a:pt x="17193" y="0"/>
                  <a:pt x="26680" y="9023"/>
                  <a:pt x="27257" y="20517"/>
                </a:cubicBezTo>
                <a:lnTo>
                  <a:pt x="5685" y="21600"/>
                </a:lnTo>
                <a:lnTo>
                  <a:pt x="0" y="761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/>
          <a:p>
            <a:endParaRPr lang="zh-CN" altLang="en-US"/>
          </a:p>
        </p:txBody>
      </p:sp>
      <p:sp>
        <p:nvSpPr>
          <p:cNvPr id="25618" name="Arc 23"/>
          <p:cNvSpPr>
            <a:spLocks/>
          </p:cNvSpPr>
          <p:nvPr/>
        </p:nvSpPr>
        <p:spPr bwMode="auto">
          <a:xfrm rot="-10499503">
            <a:off x="8561389" y="806450"/>
            <a:ext cx="263525" cy="147638"/>
          </a:xfrm>
          <a:custGeom>
            <a:avLst/>
            <a:gdLst>
              <a:gd name="T0" fmla="*/ 0 w 32084"/>
              <a:gd name="T1" fmla="*/ 907837 h 21600"/>
              <a:gd name="T2" fmla="*/ 17778229 w 32084"/>
              <a:gd name="T3" fmla="*/ 5897557 h 21600"/>
              <a:gd name="T4" fmla="*/ 5935678 w 32084"/>
              <a:gd name="T5" fmla="*/ 6897381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2084" h="21600" fill="none" extrusionOk="0">
                <a:moveTo>
                  <a:pt x="0" y="2843"/>
                </a:moveTo>
                <a:cubicBezTo>
                  <a:pt x="3262" y="980"/>
                  <a:pt x="6954" y="-1"/>
                  <a:pt x="10712" y="0"/>
                </a:cubicBezTo>
                <a:cubicBezTo>
                  <a:pt x="21431" y="0"/>
                  <a:pt x="30529" y="7862"/>
                  <a:pt x="32083" y="18469"/>
                </a:cubicBezTo>
              </a:path>
              <a:path w="32084" h="21600" stroke="0" extrusionOk="0">
                <a:moveTo>
                  <a:pt x="0" y="2843"/>
                </a:moveTo>
                <a:cubicBezTo>
                  <a:pt x="3262" y="980"/>
                  <a:pt x="6954" y="-1"/>
                  <a:pt x="10712" y="0"/>
                </a:cubicBezTo>
                <a:cubicBezTo>
                  <a:pt x="21431" y="0"/>
                  <a:pt x="30529" y="7862"/>
                  <a:pt x="32083" y="18469"/>
                </a:cubicBezTo>
                <a:lnTo>
                  <a:pt x="10712" y="21600"/>
                </a:lnTo>
                <a:lnTo>
                  <a:pt x="0" y="2843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zh-CN" altLang="en-US"/>
          </a:p>
        </p:txBody>
      </p:sp>
      <p:sp>
        <p:nvSpPr>
          <p:cNvPr id="25619" name="Text Box 24"/>
          <p:cNvSpPr txBox="1">
            <a:spLocks noChangeArrowheads="1"/>
          </p:cNvSpPr>
          <p:nvPr/>
        </p:nvSpPr>
        <p:spPr bwMode="auto">
          <a:xfrm>
            <a:off x="8140701" y="693738"/>
            <a:ext cx="25241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1</a:t>
            </a:r>
          </a:p>
        </p:txBody>
      </p:sp>
      <p:sp>
        <p:nvSpPr>
          <p:cNvPr id="25620" name="Text Box 25"/>
          <p:cNvSpPr txBox="1">
            <a:spLocks noChangeArrowheads="1"/>
          </p:cNvSpPr>
          <p:nvPr/>
        </p:nvSpPr>
        <p:spPr bwMode="auto">
          <a:xfrm>
            <a:off x="8470901" y="817564"/>
            <a:ext cx="252413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3</a:t>
            </a:r>
          </a:p>
        </p:txBody>
      </p:sp>
      <p:sp>
        <p:nvSpPr>
          <p:cNvPr id="25621" name="Arc 26"/>
          <p:cNvSpPr>
            <a:spLocks/>
          </p:cNvSpPr>
          <p:nvPr/>
        </p:nvSpPr>
        <p:spPr bwMode="auto">
          <a:xfrm rot="334484">
            <a:off x="9672639" y="2757489"/>
            <a:ext cx="263525" cy="147637"/>
          </a:xfrm>
          <a:custGeom>
            <a:avLst/>
            <a:gdLst>
              <a:gd name="T0" fmla="*/ 0 w 32084"/>
              <a:gd name="T1" fmla="*/ 907824 h 21600"/>
              <a:gd name="T2" fmla="*/ 17778229 w 32084"/>
              <a:gd name="T3" fmla="*/ 5897524 h 21600"/>
              <a:gd name="T4" fmla="*/ 5935678 w 32084"/>
              <a:gd name="T5" fmla="*/ 6897334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2084" h="21600" fill="none" extrusionOk="0">
                <a:moveTo>
                  <a:pt x="0" y="2843"/>
                </a:moveTo>
                <a:cubicBezTo>
                  <a:pt x="3262" y="980"/>
                  <a:pt x="6954" y="-1"/>
                  <a:pt x="10712" y="0"/>
                </a:cubicBezTo>
                <a:cubicBezTo>
                  <a:pt x="21431" y="0"/>
                  <a:pt x="30529" y="7862"/>
                  <a:pt x="32083" y="18469"/>
                </a:cubicBezTo>
              </a:path>
              <a:path w="32084" h="21600" stroke="0" extrusionOk="0">
                <a:moveTo>
                  <a:pt x="0" y="2843"/>
                </a:moveTo>
                <a:cubicBezTo>
                  <a:pt x="3262" y="980"/>
                  <a:pt x="6954" y="-1"/>
                  <a:pt x="10712" y="0"/>
                </a:cubicBezTo>
                <a:cubicBezTo>
                  <a:pt x="21431" y="0"/>
                  <a:pt x="30529" y="7862"/>
                  <a:pt x="32083" y="18469"/>
                </a:cubicBezTo>
                <a:lnTo>
                  <a:pt x="10712" y="21600"/>
                </a:lnTo>
                <a:lnTo>
                  <a:pt x="0" y="2843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22" name="Text Box 27"/>
          <p:cNvSpPr txBox="1">
            <a:spLocks noChangeArrowheads="1"/>
          </p:cNvSpPr>
          <p:nvPr/>
        </p:nvSpPr>
        <p:spPr bwMode="auto">
          <a:xfrm>
            <a:off x="9647238" y="2317750"/>
            <a:ext cx="252412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5</a:t>
            </a:r>
          </a:p>
        </p:txBody>
      </p:sp>
      <p:sp>
        <p:nvSpPr>
          <p:cNvPr id="25623" name="Arc 28"/>
          <p:cNvSpPr>
            <a:spLocks/>
          </p:cNvSpPr>
          <p:nvPr/>
        </p:nvSpPr>
        <p:spPr bwMode="auto">
          <a:xfrm rot="-5884834">
            <a:off x="9522619" y="2766219"/>
            <a:ext cx="147638" cy="114300"/>
          </a:xfrm>
          <a:custGeom>
            <a:avLst/>
            <a:gdLst>
              <a:gd name="T0" fmla="*/ 0 w 27258"/>
              <a:gd name="T1" fmla="*/ 112765 h 21600"/>
              <a:gd name="T2" fmla="*/ 4331153 w 27258"/>
              <a:gd name="T3" fmla="*/ 3040121 h 21600"/>
              <a:gd name="T4" fmla="*/ 903328 w 27258"/>
              <a:gd name="T5" fmla="*/ 3200601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258" h="21600" fill="none" extrusionOk="0">
                <a:moveTo>
                  <a:pt x="0" y="761"/>
                </a:moveTo>
                <a:cubicBezTo>
                  <a:pt x="1852" y="256"/>
                  <a:pt x="3764" y="-1"/>
                  <a:pt x="5685" y="0"/>
                </a:cubicBezTo>
                <a:cubicBezTo>
                  <a:pt x="17193" y="0"/>
                  <a:pt x="26680" y="9023"/>
                  <a:pt x="27257" y="20517"/>
                </a:cubicBezTo>
              </a:path>
              <a:path w="27258" h="21600" stroke="0" extrusionOk="0">
                <a:moveTo>
                  <a:pt x="0" y="761"/>
                </a:moveTo>
                <a:cubicBezTo>
                  <a:pt x="1852" y="256"/>
                  <a:pt x="3764" y="-1"/>
                  <a:pt x="5685" y="0"/>
                </a:cubicBezTo>
                <a:cubicBezTo>
                  <a:pt x="17193" y="0"/>
                  <a:pt x="26680" y="9023"/>
                  <a:pt x="27257" y="20517"/>
                </a:cubicBezTo>
                <a:lnTo>
                  <a:pt x="5685" y="21600"/>
                </a:lnTo>
                <a:lnTo>
                  <a:pt x="0" y="761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5624" name="Arc 29"/>
          <p:cNvSpPr>
            <a:spLocks/>
          </p:cNvSpPr>
          <p:nvPr/>
        </p:nvSpPr>
        <p:spPr bwMode="auto">
          <a:xfrm rot="-5599893">
            <a:off x="10259219" y="2743994"/>
            <a:ext cx="147638" cy="114300"/>
          </a:xfrm>
          <a:custGeom>
            <a:avLst/>
            <a:gdLst>
              <a:gd name="T0" fmla="*/ 0 w 27258"/>
              <a:gd name="T1" fmla="*/ 112765 h 21600"/>
              <a:gd name="T2" fmla="*/ 4331153 w 27258"/>
              <a:gd name="T3" fmla="*/ 3040121 h 21600"/>
              <a:gd name="T4" fmla="*/ 903328 w 27258"/>
              <a:gd name="T5" fmla="*/ 3200601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258" h="21600" fill="none" extrusionOk="0">
                <a:moveTo>
                  <a:pt x="0" y="761"/>
                </a:moveTo>
                <a:cubicBezTo>
                  <a:pt x="1852" y="256"/>
                  <a:pt x="3764" y="-1"/>
                  <a:pt x="5685" y="0"/>
                </a:cubicBezTo>
                <a:cubicBezTo>
                  <a:pt x="17193" y="0"/>
                  <a:pt x="26680" y="9023"/>
                  <a:pt x="27257" y="20517"/>
                </a:cubicBezTo>
              </a:path>
              <a:path w="27258" h="21600" stroke="0" extrusionOk="0">
                <a:moveTo>
                  <a:pt x="0" y="761"/>
                </a:moveTo>
                <a:cubicBezTo>
                  <a:pt x="1852" y="256"/>
                  <a:pt x="3764" y="-1"/>
                  <a:pt x="5685" y="0"/>
                </a:cubicBezTo>
                <a:cubicBezTo>
                  <a:pt x="17193" y="0"/>
                  <a:pt x="26680" y="9023"/>
                  <a:pt x="27257" y="20517"/>
                </a:cubicBezTo>
                <a:lnTo>
                  <a:pt x="5685" y="21600"/>
                </a:lnTo>
                <a:lnTo>
                  <a:pt x="0" y="761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5625" name="Line 30"/>
          <p:cNvSpPr>
            <a:spLocks noChangeShapeType="1"/>
          </p:cNvSpPr>
          <p:nvPr/>
        </p:nvSpPr>
        <p:spPr bwMode="auto">
          <a:xfrm flipH="1" flipV="1">
            <a:off x="7942264" y="806451"/>
            <a:ext cx="1843087" cy="20875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6" name="Text Box 31"/>
          <p:cNvSpPr txBox="1">
            <a:spLocks noChangeArrowheads="1"/>
          </p:cNvSpPr>
          <p:nvPr/>
        </p:nvSpPr>
        <p:spPr bwMode="auto">
          <a:xfrm>
            <a:off x="9945688" y="2420938"/>
            <a:ext cx="252412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4</a:t>
            </a:r>
          </a:p>
        </p:txBody>
      </p:sp>
      <p:sp>
        <p:nvSpPr>
          <p:cNvPr id="25627" name="Text Box 32"/>
          <p:cNvSpPr txBox="1">
            <a:spLocks noChangeArrowheads="1"/>
          </p:cNvSpPr>
          <p:nvPr/>
        </p:nvSpPr>
        <p:spPr bwMode="auto">
          <a:xfrm>
            <a:off x="9177338" y="2417764"/>
            <a:ext cx="252412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latin typeface="Times New Roman" charset="0"/>
              </a:rPr>
              <a:t>2</a:t>
            </a:r>
          </a:p>
        </p:txBody>
      </p:sp>
      <p:sp>
        <p:nvSpPr>
          <p:cNvPr id="25628" name="Text Box 33"/>
          <p:cNvSpPr txBox="1">
            <a:spLocks noChangeArrowheads="1"/>
          </p:cNvSpPr>
          <p:nvPr/>
        </p:nvSpPr>
        <p:spPr bwMode="auto">
          <a:xfrm>
            <a:off x="7480300" y="477838"/>
            <a:ext cx="38735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latin typeface="Times New Roman" charset="0"/>
              </a:rPr>
              <a:t>C</a:t>
            </a:r>
          </a:p>
        </p:txBody>
      </p:sp>
      <p:sp>
        <p:nvSpPr>
          <p:cNvPr id="25629" name="Text Box 34"/>
          <p:cNvSpPr txBox="1">
            <a:spLocks noChangeArrowheads="1"/>
          </p:cNvSpPr>
          <p:nvPr/>
        </p:nvSpPr>
        <p:spPr bwMode="auto">
          <a:xfrm>
            <a:off x="8589963" y="304800"/>
            <a:ext cx="38735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latin typeface="Times New Roman" charset="0"/>
              </a:rPr>
              <a:t>F</a:t>
            </a:r>
          </a:p>
        </p:txBody>
      </p:sp>
      <p:sp>
        <p:nvSpPr>
          <p:cNvPr id="25630" name="Text Box 35"/>
          <p:cNvSpPr txBox="1">
            <a:spLocks noChangeArrowheads="1"/>
          </p:cNvSpPr>
          <p:nvPr/>
        </p:nvSpPr>
        <p:spPr bwMode="auto">
          <a:xfrm>
            <a:off x="9755188" y="449263"/>
            <a:ext cx="38735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latin typeface="Times New Roman" charset="0"/>
              </a:rPr>
              <a:t>E</a:t>
            </a:r>
          </a:p>
        </p:txBody>
      </p:sp>
      <p:sp>
        <p:nvSpPr>
          <p:cNvPr id="25631" name="Text Box 36"/>
          <p:cNvSpPr txBox="1">
            <a:spLocks noChangeArrowheads="1"/>
          </p:cNvSpPr>
          <p:nvPr/>
        </p:nvSpPr>
        <p:spPr bwMode="auto">
          <a:xfrm>
            <a:off x="7162800" y="2681288"/>
            <a:ext cx="38735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latin typeface="Times New Roman" charset="0"/>
              </a:rPr>
              <a:t>A</a:t>
            </a:r>
          </a:p>
        </p:txBody>
      </p:sp>
      <p:sp>
        <p:nvSpPr>
          <p:cNvPr id="25632" name="Text Box 37"/>
          <p:cNvSpPr txBox="1">
            <a:spLocks noChangeArrowheads="1"/>
          </p:cNvSpPr>
          <p:nvPr/>
        </p:nvSpPr>
        <p:spPr bwMode="auto">
          <a:xfrm>
            <a:off x="9424988" y="2849564"/>
            <a:ext cx="38735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latin typeface="Times New Roman" charset="0"/>
              </a:rPr>
              <a:t>D</a:t>
            </a:r>
          </a:p>
        </p:txBody>
      </p:sp>
      <p:sp>
        <p:nvSpPr>
          <p:cNvPr id="25633" name="Text Box 38"/>
          <p:cNvSpPr txBox="1">
            <a:spLocks noChangeArrowheads="1"/>
          </p:cNvSpPr>
          <p:nvPr/>
        </p:nvSpPr>
        <p:spPr bwMode="auto">
          <a:xfrm>
            <a:off x="10231438" y="2854325"/>
            <a:ext cx="387350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latin typeface="Times New Roman" charset="0"/>
              </a:rPr>
              <a:t>B</a:t>
            </a:r>
          </a:p>
        </p:txBody>
      </p:sp>
      <p:sp>
        <p:nvSpPr>
          <p:cNvPr id="32807" name="Rectangle 39"/>
          <p:cNvSpPr>
            <a:spLocks noChangeArrowheads="1"/>
          </p:cNvSpPr>
          <p:nvPr/>
        </p:nvSpPr>
        <p:spPr bwMode="auto">
          <a:xfrm>
            <a:off x="3544889" y="2117725"/>
            <a:ext cx="5184775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内错角相等</a:t>
            </a:r>
            <a:r>
              <a:rPr lang="en-US" altLang="zh-CN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两直线平行</a:t>
            </a:r>
          </a:p>
        </p:txBody>
      </p:sp>
      <p:sp>
        <p:nvSpPr>
          <p:cNvPr id="32808" name="Rectangle 40"/>
          <p:cNvSpPr>
            <a:spLocks noChangeArrowheads="1"/>
          </p:cNvSpPr>
          <p:nvPr/>
        </p:nvSpPr>
        <p:spPr bwMode="auto">
          <a:xfrm>
            <a:off x="3556001" y="3344864"/>
            <a:ext cx="52165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同旁内角互补</a:t>
            </a:r>
            <a:r>
              <a:rPr lang="en-US" altLang="zh-CN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两直线平行</a:t>
            </a:r>
          </a:p>
        </p:txBody>
      </p:sp>
      <p:sp>
        <p:nvSpPr>
          <p:cNvPr id="32809" name="Rectangle 41"/>
          <p:cNvSpPr>
            <a:spLocks noChangeArrowheads="1"/>
          </p:cNvSpPr>
          <p:nvPr/>
        </p:nvSpPr>
        <p:spPr bwMode="auto">
          <a:xfrm>
            <a:off x="4206876" y="4462464"/>
            <a:ext cx="51847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同旁内角互补</a:t>
            </a:r>
            <a:r>
              <a:rPr lang="en-US" altLang="zh-CN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两直线平行</a:t>
            </a:r>
          </a:p>
        </p:txBody>
      </p:sp>
      <p:sp>
        <p:nvSpPr>
          <p:cNvPr id="32810" name="Rectangle 42"/>
          <p:cNvSpPr>
            <a:spLocks noChangeArrowheads="1"/>
          </p:cNvSpPr>
          <p:nvPr/>
        </p:nvSpPr>
        <p:spPr bwMode="auto">
          <a:xfrm>
            <a:off x="3557588" y="5675314"/>
            <a:ext cx="5256212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同旁内角互补</a:t>
            </a:r>
            <a:r>
              <a:rPr lang="en-US" altLang="zh-CN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楷体_GB2312" charset="0"/>
                <a:ea typeface="楷体_GB2312" charset="0"/>
              </a:rPr>
              <a:t>两直线平行</a:t>
            </a:r>
          </a:p>
        </p:txBody>
      </p:sp>
    </p:spTree>
    <p:extLst>
      <p:ext uri="{BB962C8B-B14F-4D97-AF65-F5344CB8AC3E}">
        <p14:creationId xmlns:p14="http://schemas.microsoft.com/office/powerpoint/2010/main" val="10532726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2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2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2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2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nimBg="1" autoUpdateAnimBg="0"/>
      <p:bldP spid="32772" grpId="0" autoUpdateAnimBg="0"/>
      <p:bldP spid="32773" grpId="0" autoUpdateAnimBg="0"/>
      <p:bldP spid="32774" grpId="0" autoUpdateAnimBg="0"/>
      <p:bldP spid="32775" grpId="0" autoUpdateAnimBg="0"/>
      <p:bldP spid="32776" grpId="0" autoUpdateAnimBg="0"/>
      <p:bldP spid="32777" grpId="0" autoUpdateAnimBg="0"/>
      <p:bldP spid="32778" grpId="0" autoUpdateAnimBg="0"/>
      <p:bldP spid="32781" grpId="0" autoUpdateAnimBg="0"/>
      <p:bldP spid="32782" grpId="0" autoUpdateAnimBg="0"/>
      <p:bldP spid="32807" grpId="0" autoUpdateAnimBg="0"/>
      <p:bldP spid="32808" grpId="0" autoUpdateAnimBg="0"/>
      <p:bldP spid="32809" grpId="0" autoUpdateAnimBg="0"/>
      <p:bldP spid="32810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2351089" y="1030288"/>
            <a:ext cx="801687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53882" dir="2700000" algn="ctr" rotWithShape="0">
              <a:srgbClr val="4D4D4D">
                <a:alpha val="74998"/>
              </a:srgbClr>
            </a:outerShdw>
          </a:effec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FF0000"/>
                </a:solidFill>
                <a:latin typeface="黑体" charset="-122"/>
                <a:ea typeface="黑体" charset="-122"/>
              </a:rPr>
              <a:t>例</a:t>
            </a:r>
            <a:r>
              <a:rPr lang="en-US" altLang="zh-CN">
                <a:solidFill>
                  <a:srgbClr val="FF0000"/>
                </a:solidFill>
                <a:latin typeface="Times New Roman" charset="0"/>
                <a:ea typeface="黑体" charset="-122"/>
              </a:rPr>
              <a:t>3</a:t>
            </a:r>
            <a:endParaRPr lang="en-US" altLang="zh-CN">
              <a:solidFill>
                <a:srgbClr val="FF0000"/>
              </a:solidFill>
              <a:latin typeface="Times New Roman" charset="0"/>
              <a:ea typeface="方正大标宋简体" charset="0"/>
            </a:endParaRP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981200" y="1535114"/>
            <a:ext cx="7162800" cy="176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7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CC"/>
                </a:solidFill>
                <a:latin typeface="Times New Roman" charset="0"/>
                <a:ea typeface="楷体_GB2312" charset="0"/>
              </a:rPr>
              <a:t>如图，已知 </a:t>
            </a:r>
            <a:r>
              <a:rPr lang="zh-CN" altLang="en-US">
                <a:solidFill>
                  <a:srgbClr val="0000CC"/>
                </a:solidFill>
                <a:latin typeface="Times New Roman" charset="0"/>
              </a:rPr>
              <a:t>∠</a:t>
            </a:r>
            <a:r>
              <a:rPr lang="en-US" altLang="zh-CN">
                <a:solidFill>
                  <a:srgbClr val="0000CC"/>
                </a:solidFill>
                <a:latin typeface="Times New Roman" charset="0"/>
              </a:rPr>
              <a:t>1=75</a:t>
            </a:r>
            <a:r>
              <a:rPr lang="en-US" altLang="zh-CN" baseline="50000">
                <a:solidFill>
                  <a:srgbClr val="0000CC"/>
                </a:solidFill>
                <a:latin typeface="Times New Roman" charset="0"/>
              </a:rPr>
              <a:t>o</a:t>
            </a:r>
            <a:r>
              <a:rPr lang="en-US" altLang="zh-CN">
                <a:solidFill>
                  <a:srgbClr val="0000CC"/>
                </a:solidFill>
                <a:latin typeface="Times New Roman" charset="0"/>
              </a:rPr>
              <a:t> , ∠2 =105</a:t>
            </a:r>
            <a:r>
              <a:rPr lang="en-US" altLang="zh-CN" baseline="50000">
                <a:solidFill>
                  <a:srgbClr val="0000CC"/>
                </a:solidFill>
                <a:latin typeface="Times New Roman" charset="0"/>
              </a:rPr>
              <a:t>o</a:t>
            </a:r>
            <a:endParaRPr lang="en-US" altLang="zh-CN">
              <a:solidFill>
                <a:srgbClr val="0000CC"/>
              </a:solidFill>
              <a:latin typeface="Times New Roman" charset="0"/>
              <a:ea typeface="楷体_GB2312" charset="0"/>
            </a:endParaRPr>
          </a:p>
          <a:p>
            <a:pPr eaLnBrk="1" hangingPunct="1">
              <a:lnSpc>
                <a:spcPct val="17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rgbClr val="0000CC"/>
                </a:solidFill>
                <a:latin typeface="Times New Roman" charset="0"/>
                <a:ea typeface="楷体_GB2312" charset="0"/>
              </a:rPr>
              <a:t>    </a:t>
            </a:r>
            <a:r>
              <a:rPr lang="zh-CN" altLang="en-US">
                <a:solidFill>
                  <a:srgbClr val="0000CC"/>
                </a:solidFill>
                <a:latin typeface="Times New Roman" charset="0"/>
                <a:ea typeface="楷体_GB2312" charset="0"/>
              </a:rPr>
              <a:t>问：</a:t>
            </a:r>
            <a:r>
              <a:rPr lang="en-US" altLang="zh-CN" i="1">
                <a:solidFill>
                  <a:srgbClr val="0000CC"/>
                </a:solidFill>
                <a:latin typeface="Times New Roman" charset="0"/>
                <a:ea typeface="楷体_GB2312" charset="0"/>
              </a:rPr>
              <a:t>AB</a:t>
            </a:r>
            <a:r>
              <a:rPr lang="zh-CN" altLang="en-US">
                <a:solidFill>
                  <a:srgbClr val="0000CC"/>
                </a:solidFill>
                <a:latin typeface="Times New Roman" charset="0"/>
                <a:ea typeface="楷体_GB2312" charset="0"/>
              </a:rPr>
              <a:t>与</a:t>
            </a:r>
            <a:r>
              <a:rPr lang="en-US" altLang="zh-CN" i="1">
                <a:solidFill>
                  <a:srgbClr val="0000CC"/>
                </a:solidFill>
                <a:latin typeface="Times New Roman" charset="0"/>
                <a:ea typeface="楷体_GB2312" charset="0"/>
              </a:rPr>
              <a:t>CD</a:t>
            </a:r>
            <a:r>
              <a:rPr lang="zh-CN" altLang="en-US">
                <a:solidFill>
                  <a:srgbClr val="0000CC"/>
                </a:solidFill>
                <a:latin typeface="Times New Roman" charset="0"/>
                <a:ea typeface="楷体_GB2312" charset="0"/>
              </a:rPr>
              <a:t>平行吗？为什么？</a:t>
            </a:r>
          </a:p>
        </p:txBody>
      </p:sp>
      <p:sp>
        <p:nvSpPr>
          <p:cNvPr id="26628" name="Text Box 5"/>
          <p:cNvSpPr txBox="1">
            <a:spLocks noChangeArrowheads="1"/>
          </p:cNvSpPr>
          <p:nvPr/>
        </p:nvSpPr>
        <p:spPr bwMode="auto">
          <a:xfrm>
            <a:off x="1536701" y="0"/>
            <a:ext cx="3267075" cy="5842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53882" dir="2700000" algn="ctr" rotWithShape="0">
              <a:srgbClr val="4D4D4D">
                <a:alpha val="74998"/>
              </a:srgbClr>
            </a:outerShdw>
          </a:effec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>
                <a:solidFill>
                  <a:srgbClr val="FFFF00"/>
                </a:solidFill>
                <a:latin typeface="Times New Roman" charset="0"/>
                <a:ea typeface="黑体" charset="-122"/>
              </a:rPr>
              <a:t>平行线的判定</a:t>
            </a:r>
          </a:p>
        </p:txBody>
      </p:sp>
      <p:sp>
        <p:nvSpPr>
          <p:cNvPr id="26629" name="Arc 17"/>
          <p:cNvSpPr>
            <a:spLocks/>
          </p:cNvSpPr>
          <p:nvPr/>
        </p:nvSpPr>
        <p:spPr bwMode="auto">
          <a:xfrm rot="-4211160">
            <a:off x="3832226" y="5380038"/>
            <a:ext cx="215900" cy="168275"/>
          </a:xfrm>
          <a:custGeom>
            <a:avLst/>
            <a:gdLst>
              <a:gd name="T0" fmla="*/ 0 w 27315"/>
              <a:gd name="T1" fmla="*/ 364089 h 21600"/>
              <a:gd name="T2" fmla="*/ 13488245 w 27315"/>
              <a:gd name="T3" fmla="*/ 10212953 h 21600"/>
              <a:gd name="T4" fmla="*/ 2822097 w 27315"/>
              <a:gd name="T5" fmla="*/ 10212953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315" h="21600" fill="none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</a:path>
              <a:path w="27315" h="21600" stroke="0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  <a:lnTo>
                  <a:pt x="5715" y="21600"/>
                </a:lnTo>
                <a:lnTo>
                  <a:pt x="-1" y="769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6630" name="Arc 19"/>
          <p:cNvSpPr>
            <a:spLocks/>
          </p:cNvSpPr>
          <p:nvPr/>
        </p:nvSpPr>
        <p:spPr bwMode="auto">
          <a:xfrm rot="-10028621">
            <a:off x="4113213" y="4398964"/>
            <a:ext cx="215900" cy="166687"/>
          </a:xfrm>
          <a:custGeom>
            <a:avLst/>
            <a:gdLst>
              <a:gd name="T0" fmla="*/ 0 w 27315"/>
              <a:gd name="T1" fmla="*/ 353855 h 21600"/>
              <a:gd name="T2" fmla="*/ 13488245 w 27315"/>
              <a:gd name="T3" fmla="*/ 9926535 h 21600"/>
              <a:gd name="T4" fmla="*/ 2822097 w 27315"/>
              <a:gd name="T5" fmla="*/ 9926535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315" h="21600" fill="none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</a:path>
              <a:path w="27315" h="21600" stroke="0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  <a:lnTo>
                  <a:pt x="5715" y="21600"/>
                </a:lnTo>
                <a:lnTo>
                  <a:pt x="-1" y="769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zh-CN" altLang="en-US"/>
          </a:p>
        </p:txBody>
      </p:sp>
      <p:sp>
        <p:nvSpPr>
          <p:cNvPr id="26631" name="Arc 21"/>
          <p:cNvSpPr>
            <a:spLocks/>
          </p:cNvSpPr>
          <p:nvPr/>
        </p:nvSpPr>
        <p:spPr bwMode="auto">
          <a:xfrm rot="913402">
            <a:off x="4049713" y="5340350"/>
            <a:ext cx="215900" cy="166688"/>
          </a:xfrm>
          <a:custGeom>
            <a:avLst/>
            <a:gdLst>
              <a:gd name="T0" fmla="*/ 0 w 27315"/>
              <a:gd name="T1" fmla="*/ 353865 h 21600"/>
              <a:gd name="T2" fmla="*/ 13488245 w 27315"/>
              <a:gd name="T3" fmla="*/ 9926710 h 21600"/>
              <a:gd name="T4" fmla="*/ 2822097 w 27315"/>
              <a:gd name="T5" fmla="*/ 992671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315" h="21600" fill="none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</a:path>
              <a:path w="27315" h="21600" stroke="0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  <a:lnTo>
                  <a:pt x="5715" y="21600"/>
                </a:lnTo>
                <a:lnTo>
                  <a:pt x="-1" y="769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32" name="Arc 22"/>
          <p:cNvSpPr>
            <a:spLocks/>
          </p:cNvSpPr>
          <p:nvPr/>
        </p:nvSpPr>
        <p:spPr bwMode="auto">
          <a:xfrm rot="6674098">
            <a:off x="3948907" y="5526882"/>
            <a:ext cx="215900" cy="166687"/>
          </a:xfrm>
          <a:custGeom>
            <a:avLst/>
            <a:gdLst>
              <a:gd name="T0" fmla="*/ 0 w 27315"/>
              <a:gd name="T1" fmla="*/ 353855 h 21600"/>
              <a:gd name="T2" fmla="*/ 13488245 w 27315"/>
              <a:gd name="T3" fmla="*/ 9926535 h 21600"/>
              <a:gd name="T4" fmla="*/ 2822097 w 27315"/>
              <a:gd name="T5" fmla="*/ 9926535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315" h="21600" fill="none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</a:path>
              <a:path w="27315" h="21600" stroke="0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  <a:lnTo>
                  <a:pt x="5715" y="21600"/>
                </a:lnTo>
                <a:lnTo>
                  <a:pt x="-1" y="769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/>
          <a:p>
            <a:endParaRPr lang="zh-CN" altLang="en-US"/>
          </a:p>
        </p:txBody>
      </p:sp>
      <p:sp>
        <p:nvSpPr>
          <p:cNvPr id="26633" name="Arc 23"/>
          <p:cNvSpPr>
            <a:spLocks/>
          </p:cNvSpPr>
          <p:nvPr/>
        </p:nvSpPr>
        <p:spPr bwMode="auto">
          <a:xfrm rot="6785403">
            <a:off x="4325938" y="4371976"/>
            <a:ext cx="217488" cy="166687"/>
          </a:xfrm>
          <a:custGeom>
            <a:avLst/>
            <a:gdLst>
              <a:gd name="T0" fmla="*/ 0 w 27315"/>
              <a:gd name="T1" fmla="*/ 353855 h 21600"/>
              <a:gd name="T2" fmla="*/ 13788070 w 27315"/>
              <a:gd name="T3" fmla="*/ 9926535 h 21600"/>
              <a:gd name="T4" fmla="*/ 2884815 w 27315"/>
              <a:gd name="T5" fmla="*/ 9926535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7315" h="21600" fill="none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</a:path>
              <a:path w="27315" h="21600" stroke="0" extrusionOk="0">
                <a:moveTo>
                  <a:pt x="-1" y="769"/>
                </a:moveTo>
                <a:cubicBezTo>
                  <a:pt x="1861" y="258"/>
                  <a:pt x="3784" y="-1"/>
                  <a:pt x="5715" y="0"/>
                </a:cubicBezTo>
                <a:cubicBezTo>
                  <a:pt x="17644" y="0"/>
                  <a:pt x="27315" y="9670"/>
                  <a:pt x="27315" y="21600"/>
                </a:cubicBezTo>
                <a:lnTo>
                  <a:pt x="5715" y="21600"/>
                </a:lnTo>
                <a:lnTo>
                  <a:pt x="-1" y="769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/>
          <a:p>
            <a:endParaRPr lang="zh-CN" altLang="en-US"/>
          </a:p>
        </p:txBody>
      </p:sp>
      <p:sp>
        <p:nvSpPr>
          <p:cNvPr id="26634" name="Line 10"/>
          <p:cNvSpPr>
            <a:spLocks noChangeShapeType="1"/>
          </p:cNvSpPr>
          <p:nvPr/>
        </p:nvSpPr>
        <p:spPr bwMode="auto">
          <a:xfrm>
            <a:off x="3194050" y="4383088"/>
            <a:ext cx="1982788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5" name="Line 11"/>
          <p:cNvSpPr>
            <a:spLocks noChangeShapeType="1"/>
          </p:cNvSpPr>
          <p:nvPr/>
        </p:nvSpPr>
        <p:spPr bwMode="auto">
          <a:xfrm>
            <a:off x="3194051" y="5540375"/>
            <a:ext cx="2024063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6" name="Text Box 12"/>
          <p:cNvSpPr txBox="1">
            <a:spLocks noChangeArrowheads="1"/>
          </p:cNvSpPr>
          <p:nvPr/>
        </p:nvSpPr>
        <p:spPr bwMode="auto">
          <a:xfrm>
            <a:off x="2782888" y="4141788"/>
            <a:ext cx="5334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solidFill>
                  <a:srgbClr val="FF0000"/>
                </a:solidFill>
                <a:latin typeface="Times New Roman" charset="0"/>
              </a:rPr>
              <a:t>A</a:t>
            </a:r>
          </a:p>
        </p:txBody>
      </p:sp>
      <p:sp>
        <p:nvSpPr>
          <p:cNvPr id="26637" name="Text Box 13"/>
          <p:cNvSpPr txBox="1">
            <a:spLocks noChangeArrowheads="1"/>
          </p:cNvSpPr>
          <p:nvPr/>
        </p:nvSpPr>
        <p:spPr bwMode="auto">
          <a:xfrm>
            <a:off x="2782888" y="5326063"/>
            <a:ext cx="500062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solidFill>
                  <a:srgbClr val="FF0000"/>
                </a:solidFill>
                <a:latin typeface="Times New Roman" charset="0"/>
              </a:rPr>
              <a:t>C</a:t>
            </a:r>
          </a:p>
        </p:txBody>
      </p:sp>
      <p:sp>
        <p:nvSpPr>
          <p:cNvPr id="26638" name="Line 14"/>
          <p:cNvSpPr>
            <a:spLocks noChangeShapeType="1"/>
          </p:cNvSpPr>
          <p:nvPr/>
        </p:nvSpPr>
        <p:spPr bwMode="auto">
          <a:xfrm flipH="1">
            <a:off x="3713163" y="3573464"/>
            <a:ext cx="876300" cy="279558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3884613" y="4424363"/>
            <a:ext cx="271462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solidFill>
                  <a:srgbClr val="FF0000"/>
                </a:solidFill>
                <a:latin typeface="Times New Roman" charset="0"/>
              </a:rPr>
              <a:t>1</a:t>
            </a:r>
          </a:p>
        </p:txBody>
      </p:sp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4173538" y="5075238"/>
            <a:ext cx="271462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solidFill>
                  <a:srgbClr val="FF0000"/>
                </a:solidFill>
                <a:latin typeface="Times New Roman" charset="0"/>
              </a:rPr>
              <a:t>4</a:t>
            </a:r>
          </a:p>
        </p:txBody>
      </p:sp>
      <p:sp>
        <p:nvSpPr>
          <p:cNvPr id="26641" name="Text Box 18"/>
          <p:cNvSpPr txBox="1">
            <a:spLocks noChangeArrowheads="1"/>
          </p:cNvSpPr>
          <p:nvPr/>
        </p:nvSpPr>
        <p:spPr bwMode="auto">
          <a:xfrm>
            <a:off x="4030664" y="5576888"/>
            <a:ext cx="2698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solidFill>
                  <a:srgbClr val="FF0000"/>
                </a:solidFill>
                <a:latin typeface="Times New Roman" charset="0"/>
              </a:rPr>
              <a:t>2</a:t>
            </a:r>
          </a:p>
        </p:txBody>
      </p:sp>
      <p:sp>
        <p:nvSpPr>
          <p:cNvPr id="26642" name="Text Box 20"/>
          <p:cNvSpPr txBox="1">
            <a:spLocks noChangeArrowheads="1"/>
          </p:cNvSpPr>
          <p:nvPr/>
        </p:nvSpPr>
        <p:spPr bwMode="auto">
          <a:xfrm>
            <a:off x="4362451" y="4443413"/>
            <a:ext cx="2714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solidFill>
                  <a:srgbClr val="FF0000"/>
                </a:solidFill>
                <a:latin typeface="Times New Roman" charset="0"/>
              </a:rPr>
              <a:t>3</a:t>
            </a:r>
          </a:p>
        </p:txBody>
      </p:sp>
      <p:sp>
        <p:nvSpPr>
          <p:cNvPr id="26643" name="Text Box 24"/>
          <p:cNvSpPr txBox="1">
            <a:spLocks noChangeArrowheads="1"/>
          </p:cNvSpPr>
          <p:nvPr/>
        </p:nvSpPr>
        <p:spPr bwMode="auto">
          <a:xfrm>
            <a:off x="5219700" y="4148138"/>
            <a:ext cx="458788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solidFill>
                  <a:srgbClr val="FF0000"/>
                </a:solidFill>
                <a:latin typeface="Times New Roman" charset="0"/>
              </a:rPr>
              <a:t>B</a:t>
            </a:r>
          </a:p>
        </p:txBody>
      </p:sp>
      <p:sp>
        <p:nvSpPr>
          <p:cNvPr id="26644" name="Text Box 25"/>
          <p:cNvSpPr txBox="1">
            <a:spLocks noChangeArrowheads="1"/>
          </p:cNvSpPr>
          <p:nvPr/>
        </p:nvSpPr>
        <p:spPr bwMode="auto">
          <a:xfrm>
            <a:off x="5219700" y="5318125"/>
            <a:ext cx="534988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i="1">
                <a:solidFill>
                  <a:srgbClr val="FF0000"/>
                </a:solidFill>
                <a:latin typeface="Times New Roman" charset="0"/>
              </a:rPr>
              <a:t>D</a:t>
            </a:r>
          </a:p>
        </p:txBody>
      </p:sp>
      <p:sp>
        <p:nvSpPr>
          <p:cNvPr id="26645" name="Text Box 26"/>
          <p:cNvSpPr txBox="1">
            <a:spLocks noChangeArrowheads="1"/>
          </p:cNvSpPr>
          <p:nvPr/>
        </p:nvSpPr>
        <p:spPr bwMode="auto">
          <a:xfrm>
            <a:off x="3567113" y="5021263"/>
            <a:ext cx="271462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>
                <a:solidFill>
                  <a:srgbClr val="FF0000"/>
                </a:solidFill>
                <a:latin typeface="Times New Roman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6543413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nimBg="1" autoUpdateAnimBg="0"/>
      <p:bldP spid="34820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1131888" y="251073"/>
            <a:ext cx="88900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mtClean="0">
                <a:solidFill>
                  <a:srgbClr val="0000FF"/>
                </a:solidFill>
                <a:latin typeface="宋体" charset="-122"/>
              </a:rPr>
              <a:t>练一练 已</a:t>
            </a:r>
            <a:r>
              <a:rPr kumimoji="1" lang="zh-CN" altLang="en-US">
                <a:solidFill>
                  <a:srgbClr val="0000FF"/>
                </a:solidFill>
                <a:latin typeface="宋体" charset="-122"/>
              </a:rPr>
              <a:t>知∠</a:t>
            </a:r>
            <a:r>
              <a:rPr kumimoji="1" lang="en-US" altLang="zh-CN" dirty="0">
                <a:solidFill>
                  <a:srgbClr val="0000FF"/>
                </a:solidFill>
                <a:latin typeface="Times New Roman" charset="0"/>
              </a:rPr>
              <a:t>3=45</a:t>
            </a:r>
            <a:r>
              <a:rPr kumimoji="1" lang="en-US" altLang="zh-CN" dirty="0">
                <a:solidFill>
                  <a:srgbClr val="0000FF"/>
                </a:solidFill>
                <a:latin typeface="宋体" charset="-122"/>
              </a:rPr>
              <a:t>°</a:t>
            </a:r>
            <a:r>
              <a:rPr kumimoji="1" lang="zh-CN" altLang="en-US" dirty="0">
                <a:solidFill>
                  <a:srgbClr val="0000FF"/>
                </a:solidFill>
                <a:latin typeface="宋体" charset="-122"/>
              </a:rPr>
              <a:t>，∠</a:t>
            </a:r>
            <a:r>
              <a:rPr kumimoji="1" lang="en-US" altLang="zh-CN" dirty="0">
                <a:solidFill>
                  <a:srgbClr val="0000FF"/>
                </a:solidFill>
                <a:latin typeface="Times New Roman" charset="0"/>
              </a:rPr>
              <a:t>1</a:t>
            </a:r>
            <a:r>
              <a:rPr kumimoji="1" lang="zh-CN" altLang="en-US" dirty="0">
                <a:solidFill>
                  <a:srgbClr val="0000FF"/>
                </a:solidFill>
                <a:latin typeface="宋体" charset="-122"/>
              </a:rPr>
              <a:t>与∠</a:t>
            </a:r>
            <a:r>
              <a:rPr kumimoji="1" lang="en-US" altLang="zh-CN" dirty="0">
                <a:solidFill>
                  <a:srgbClr val="0000FF"/>
                </a:solidFill>
                <a:latin typeface="Times New Roman" charset="0"/>
              </a:rPr>
              <a:t>2</a:t>
            </a:r>
            <a:r>
              <a:rPr kumimoji="1" lang="zh-CN" altLang="en-US" dirty="0">
                <a:solidFill>
                  <a:srgbClr val="0000FF"/>
                </a:solidFill>
                <a:latin typeface="宋体" charset="-122"/>
              </a:rPr>
              <a:t>互余，试说明</a:t>
            </a:r>
            <a:r>
              <a:rPr kumimoji="1" lang="en-US" altLang="zh-CN" i="1" dirty="0">
                <a:solidFill>
                  <a:srgbClr val="0000FF"/>
                </a:solidFill>
                <a:latin typeface="Times New Roman" charset="0"/>
              </a:rPr>
              <a:t>AB//CD</a:t>
            </a:r>
            <a:r>
              <a:rPr kumimoji="1" lang="zh-CN" altLang="en-US" dirty="0">
                <a:solidFill>
                  <a:srgbClr val="0000FF"/>
                </a:solidFill>
                <a:latin typeface="宋体" charset="-122"/>
              </a:rPr>
              <a:t>？</a:t>
            </a:r>
            <a:r>
              <a:rPr kumimoji="1" lang="zh-CN" altLang="en-US" dirty="0">
                <a:latin typeface="Times New Roman" charset="0"/>
              </a:rPr>
              <a:t> </a:t>
            </a:r>
          </a:p>
        </p:txBody>
      </p:sp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2159000" y="1183481"/>
            <a:ext cx="7415213" cy="501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>
              <a:spcBef>
                <a:spcPct val="50000"/>
              </a:spcBef>
              <a:buFontTx/>
              <a:buNone/>
            </a:pPr>
            <a:r>
              <a:rPr kumimoji="1" lang="zh-CN" altLang="en-US" dirty="0">
                <a:latin typeface="Times New Roman" charset="0"/>
              </a:rPr>
              <a:t>解：∵∠</a:t>
            </a:r>
            <a:r>
              <a:rPr kumimoji="1" lang="en-US" altLang="zh-CN" dirty="0">
                <a:latin typeface="Times New Roman" charset="0"/>
              </a:rPr>
              <a:t>1</a:t>
            </a:r>
            <a:r>
              <a:rPr kumimoji="1" lang="zh-CN" altLang="en-US" dirty="0">
                <a:latin typeface="Times New Roman" charset="0"/>
              </a:rPr>
              <a:t>与∠</a:t>
            </a:r>
            <a:r>
              <a:rPr kumimoji="1" lang="en-US" altLang="zh-CN" dirty="0">
                <a:latin typeface="Times New Roman" charset="0"/>
              </a:rPr>
              <a:t>2</a:t>
            </a:r>
            <a:r>
              <a:rPr kumimoji="1" lang="zh-CN" altLang="en-US" dirty="0">
                <a:latin typeface="Times New Roman" charset="0"/>
              </a:rPr>
              <a:t>是对顶角，</a:t>
            </a:r>
          </a:p>
          <a:p>
            <a:pPr algn="just" eaLnBrk="1" hangingPunct="1">
              <a:spcBef>
                <a:spcPct val="50000"/>
              </a:spcBef>
              <a:buFontTx/>
              <a:buNone/>
            </a:pPr>
            <a:r>
              <a:rPr kumimoji="1" lang="zh-CN" altLang="en-US" dirty="0">
                <a:latin typeface="Times New Roman" charset="0"/>
              </a:rPr>
              <a:t>∴∠</a:t>
            </a:r>
            <a:r>
              <a:rPr kumimoji="1" lang="en-US" altLang="zh-CN" dirty="0">
                <a:latin typeface="Times New Roman" charset="0"/>
              </a:rPr>
              <a:t>1=∠2</a:t>
            </a:r>
          </a:p>
          <a:p>
            <a:pPr algn="just" eaLnBrk="1" hangingPunct="1">
              <a:spcBef>
                <a:spcPct val="50000"/>
              </a:spcBef>
              <a:buFontTx/>
              <a:buNone/>
            </a:pPr>
            <a:r>
              <a:rPr kumimoji="1" lang="zh-CN" altLang="en-US" dirty="0">
                <a:latin typeface="Times New Roman" charset="0"/>
              </a:rPr>
              <a:t>又∵∠</a:t>
            </a:r>
            <a:r>
              <a:rPr kumimoji="1" lang="en-US" altLang="zh-CN" dirty="0">
                <a:latin typeface="Times New Roman" charset="0"/>
              </a:rPr>
              <a:t>1+∠2=90°(</a:t>
            </a:r>
            <a:r>
              <a:rPr kumimoji="1" lang="zh-CN" altLang="en-US" dirty="0">
                <a:latin typeface="Times New Roman" charset="0"/>
              </a:rPr>
              <a:t>已知</a:t>
            </a:r>
            <a:r>
              <a:rPr kumimoji="1" lang="en-US" altLang="zh-CN" dirty="0">
                <a:latin typeface="Times New Roman" charset="0"/>
              </a:rPr>
              <a:t>)</a:t>
            </a:r>
          </a:p>
          <a:p>
            <a:pPr algn="just" eaLnBrk="1" hangingPunct="1">
              <a:spcBef>
                <a:spcPct val="50000"/>
              </a:spcBef>
              <a:buFontTx/>
              <a:buNone/>
            </a:pPr>
            <a:r>
              <a:rPr kumimoji="1" lang="en-US" altLang="zh-CN" dirty="0">
                <a:latin typeface="Times New Roman" charset="0"/>
              </a:rPr>
              <a:t>∴∠1=∠2=45°</a:t>
            </a:r>
          </a:p>
          <a:p>
            <a:pPr algn="just" eaLnBrk="1" hangingPunct="1">
              <a:spcBef>
                <a:spcPct val="50000"/>
              </a:spcBef>
              <a:buFontTx/>
              <a:buNone/>
            </a:pPr>
            <a:r>
              <a:rPr kumimoji="1" lang="en-US" altLang="zh-CN" dirty="0">
                <a:latin typeface="Times New Roman" charset="0"/>
              </a:rPr>
              <a:t>∵ </a:t>
            </a:r>
            <a:r>
              <a:rPr kumimoji="1" lang="en-US" altLang="zh-CN" dirty="0">
                <a:latin typeface="宋体" charset="-122"/>
              </a:rPr>
              <a:t>∠</a:t>
            </a:r>
            <a:r>
              <a:rPr kumimoji="1" lang="en-US" altLang="zh-CN" dirty="0">
                <a:latin typeface="Times New Roman" charset="0"/>
              </a:rPr>
              <a:t>3=45</a:t>
            </a:r>
            <a:r>
              <a:rPr kumimoji="1" lang="en-US" altLang="zh-CN" dirty="0">
                <a:latin typeface="宋体" charset="-122"/>
              </a:rPr>
              <a:t>°</a:t>
            </a:r>
            <a:r>
              <a:rPr kumimoji="1" lang="en-US" altLang="zh-CN" dirty="0">
                <a:latin typeface="Times New Roman" charset="0"/>
              </a:rPr>
              <a:t>(</a:t>
            </a:r>
            <a:r>
              <a:rPr kumimoji="1" lang="zh-CN" altLang="en-US" dirty="0">
                <a:latin typeface="Times New Roman" charset="0"/>
              </a:rPr>
              <a:t>已知</a:t>
            </a:r>
            <a:r>
              <a:rPr kumimoji="1" lang="en-US" altLang="zh-CN" dirty="0">
                <a:latin typeface="Times New Roman" charset="0"/>
              </a:rPr>
              <a:t>)</a:t>
            </a:r>
          </a:p>
          <a:p>
            <a:pPr algn="just" eaLnBrk="1" hangingPunct="1">
              <a:spcBef>
                <a:spcPct val="50000"/>
              </a:spcBef>
              <a:buFontTx/>
              <a:buNone/>
            </a:pPr>
            <a:r>
              <a:rPr kumimoji="1" lang="en-US" altLang="zh-CN" dirty="0">
                <a:latin typeface="Times New Roman" charset="0"/>
              </a:rPr>
              <a:t> ∴∠ 2=∠3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 dirty="0">
                <a:latin typeface="宋体" charset="-122"/>
              </a:rPr>
              <a:t>∴ </a:t>
            </a:r>
            <a:r>
              <a:rPr kumimoji="1" lang="en-US" altLang="zh-CN" i="1" dirty="0">
                <a:latin typeface="Times New Roman" charset="0"/>
              </a:rPr>
              <a:t>AB∥CD</a:t>
            </a:r>
            <a:r>
              <a:rPr kumimoji="1" lang="en-US" altLang="zh-CN" dirty="0">
                <a:latin typeface="Times New Roman" charset="0"/>
              </a:rPr>
              <a:t>(</a:t>
            </a:r>
            <a:r>
              <a:rPr kumimoji="1" lang="zh-CN" altLang="en-US" dirty="0">
                <a:latin typeface="Times New Roman" charset="0"/>
              </a:rPr>
              <a:t>内错角相等，两直线平行</a:t>
            </a:r>
            <a:r>
              <a:rPr kumimoji="1" lang="en-US" altLang="zh-CN" dirty="0">
                <a:latin typeface="Times New Roman" charset="0"/>
              </a:rPr>
              <a:t>)</a:t>
            </a:r>
          </a:p>
        </p:txBody>
      </p:sp>
      <p:grpSp>
        <p:nvGrpSpPr>
          <p:cNvPr id="27652" name="Group 6"/>
          <p:cNvGrpSpPr>
            <a:grpSpLocks/>
          </p:cNvGrpSpPr>
          <p:nvPr/>
        </p:nvGrpSpPr>
        <p:grpSpPr bwMode="auto">
          <a:xfrm>
            <a:off x="6821488" y="1981200"/>
            <a:ext cx="3429000" cy="3022600"/>
            <a:chOff x="3504" y="1056"/>
            <a:chExt cx="2160" cy="1904"/>
          </a:xfrm>
        </p:grpSpPr>
        <p:sp>
          <p:nvSpPr>
            <p:cNvPr id="27654" name="Line 7"/>
            <p:cNvSpPr>
              <a:spLocks noChangeShapeType="1"/>
            </p:cNvSpPr>
            <p:nvPr/>
          </p:nvSpPr>
          <p:spPr bwMode="auto">
            <a:xfrm>
              <a:off x="3504" y="1968"/>
              <a:ext cx="20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55" name="Line 8"/>
            <p:cNvSpPr>
              <a:spLocks noChangeShapeType="1"/>
            </p:cNvSpPr>
            <p:nvPr/>
          </p:nvSpPr>
          <p:spPr bwMode="auto">
            <a:xfrm flipH="1">
              <a:off x="3744" y="1104"/>
              <a:ext cx="816" cy="16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56" name="Line 9"/>
            <p:cNvSpPr>
              <a:spLocks noChangeShapeType="1"/>
            </p:cNvSpPr>
            <p:nvPr/>
          </p:nvSpPr>
          <p:spPr bwMode="auto">
            <a:xfrm flipH="1">
              <a:off x="4512" y="1152"/>
              <a:ext cx="816" cy="16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57" name="Arc 10"/>
            <p:cNvSpPr>
              <a:spLocks/>
            </p:cNvSpPr>
            <p:nvPr/>
          </p:nvSpPr>
          <p:spPr bwMode="auto">
            <a:xfrm>
              <a:off x="4992" y="1824"/>
              <a:ext cx="96" cy="14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7658" name="Arc 11"/>
            <p:cNvSpPr>
              <a:spLocks/>
            </p:cNvSpPr>
            <p:nvPr/>
          </p:nvSpPr>
          <p:spPr bwMode="auto">
            <a:xfrm>
              <a:off x="4224" y="1824"/>
              <a:ext cx="96" cy="14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7659" name="Arc 12"/>
            <p:cNvSpPr>
              <a:spLocks/>
            </p:cNvSpPr>
            <p:nvPr/>
          </p:nvSpPr>
          <p:spPr bwMode="auto">
            <a:xfrm flipH="1" flipV="1">
              <a:off x="4752" y="1968"/>
              <a:ext cx="96" cy="14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7660" name="Text Box 13"/>
            <p:cNvSpPr txBox="1">
              <a:spLocks noChangeArrowheads="1"/>
            </p:cNvSpPr>
            <p:nvPr/>
          </p:nvSpPr>
          <p:spPr bwMode="auto">
            <a:xfrm>
              <a:off x="5040" y="1653"/>
              <a:ext cx="624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1" lang="en-US" altLang="zh-CN">
                  <a:solidFill>
                    <a:srgbClr val="000000"/>
                  </a:solidFill>
                  <a:latin typeface="Times New Roman" charset="0"/>
                </a:rPr>
                <a:t>1</a:t>
              </a:r>
            </a:p>
          </p:txBody>
        </p:sp>
        <p:sp>
          <p:nvSpPr>
            <p:cNvPr id="27661" name="Text Box 14"/>
            <p:cNvSpPr txBox="1">
              <a:spLocks noChangeArrowheads="1"/>
            </p:cNvSpPr>
            <p:nvPr/>
          </p:nvSpPr>
          <p:spPr bwMode="auto">
            <a:xfrm>
              <a:off x="4572" y="1950"/>
              <a:ext cx="288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1" lang="en-US" altLang="zh-CN">
                  <a:solidFill>
                    <a:srgbClr val="000000"/>
                  </a:solidFill>
                  <a:latin typeface="Times New Roman" charset="0"/>
                </a:rPr>
                <a:t>2</a:t>
              </a:r>
            </a:p>
          </p:txBody>
        </p:sp>
        <p:sp>
          <p:nvSpPr>
            <p:cNvPr id="27662" name="Text Box 15"/>
            <p:cNvSpPr txBox="1">
              <a:spLocks noChangeArrowheads="1"/>
            </p:cNvSpPr>
            <p:nvPr/>
          </p:nvSpPr>
          <p:spPr bwMode="auto">
            <a:xfrm>
              <a:off x="4272" y="1644"/>
              <a:ext cx="384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1" lang="en-US" altLang="zh-CN">
                  <a:solidFill>
                    <a:srgbClr val="000000"/>
                  </a:solidFill>
                  <a:latin typeface="Times New Roman" charset="0"/>
                </a:rPr>
                <a:t>3</a:t>
              </a:r>
            </a:p>
          </p:txBody>
        </p:sp>
        <p:sp>
          <p:nvSpPr>
            <p:cNvPr id="27663" name="Text Box 16"/>
            <p:cNvSpPr txBox="1">
              <a:spLocks noChangeArrowheads="1"/>
            </p:cNvSpPr>
            <p:nvPr/>
          </p:nvSpPr>
          <p:spPr bwMode="auto">
            <a:xfrm>
              <a:off x="4512" y="1056"/>
              <a:ext cx="33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1" lang="en-US" altLang="zh-CN">
                  <a:solidFill>
                    <a:srgbClr val="000000"/>
                  </a:solidFill>
                  <a:latin typeface="Times New Roman" charset="0"/>
                </a:rPr>
                <a:t>A</a:t>
              </a:r>
            </a:p>
          </p:txBody>
        </p:sp>
        <p:sp>
          <p:nvSpPr>
            <p:cNvPr id="27664" name="Text Box 17"/>
            <p:cNvSpPr txBox="1">
              <a:spLocks noChangeArrowheads="1"/>
            </p:cNvSpPr>
            <p:nvPr/>
          </p:nvSpPr>
          <p:spPr bwMode="auto">
            <a:xfrm>
              <a:off x="3792" y="2592"/>
              <a:ext cx="288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1" lang="en-US" altLang="zh-CN">
                  <a:solidFill>
                    <a:srgbClr val="000000"/>
                  </a:solidFill>
                  <a:latin typeface="Times New Roman" charset="0"/>
                </a:rPr>
                <a:t>B</a:t>
              </a:r>
            </a:p>
          </p:txBody>
        </p:sp>
        <p:sp>
          <p:nvSpPr>
            <p:cNvPr id="27665" name="Text Box 18"/>
            <p:cNvSpPr txBox="1">
              <a:spLocks noChangeArrowheads="1"/>
            </p:cNvSpPr>
            <p:nvPr/>
          </p:nvSpPr>
          <p:spPr bwMode="auto">
            <a:xfrm>
              <a:off x="5328" y="1152"/>
              <a:ext cx="240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1" lang="en-US" altLang="zh-CN">
                  <a:solidFill>
                    <a:srgbClr val="000000"/>
                  </a:solidFill>
                  <a:latin typeface="Times New Roman" charset="0"/>
                </a:rPr>
                <a:t>C</a:t>
              </a:r>
            </a:p>
          </p:txBody>
        </p:sp>
        <p:sp>
          <p:nvSpPr>
            <p:cNvPr id="27666" name="Text Box 19"/>
            <p:cNvSpPr txBox="1">
              <a:spLocks noChangeArrowheads="1"/>
            </p:cNvSpPr>
            <p:nvPr/>
          </p:nvSpPr>
          <p:spPr bwMode="auto">
            <a:xfrm>
              <a:off x="4598" y="2570"/>
              <a:ext cx="303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>
                  <a:solidFill>
                    <a:srgbClr val="000000"/>
                  </a:solidFill>
                  <a:latin typeface="Times New Roman" charset="0"/>
                </a:rPr>
                <a:t>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600960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 autoUpdateAnimBg="0"/>
      <p:bldP spid="60421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4"/>
          <p:cNvSpPr txBox="1">
            <a:spLocks noChangeArrowheads="1"/>
          </p:cNvSpPr>
          <p:nvPr/>
        </p:nvSpPr>
        <p:spPr bwMode="auto">
          <a:xfrm>
            <a:off x="3138488" y="2022475"/>
            <a:ext cx="338455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zh-CN" altLang="zh-CN">
              <a:latin typeface="Times New Roman" charset="0"/>
            </a:endParaRPr>
          </a:p>
        </p:txBody>
      </p:sp>
      <p:sp>
        <p:nvSpPr>
          <p:cNvPr id="28675" name="Text Box 5"/>
          <p:cNvSpPr txBox="1">
            <a:spLocks noChangeArrowheads="1"/>
          </p:cNvSpPr>
          <p:nvPr/>
        </p:nvSpPr>
        <p:spPr bwMode="auto">
          <a:xfrm>
            <a:off x="6018214" y="3101975"/>
            <a:ext cx="201612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zh-CN" altLang="zh-CN">
              <a:latin typeface="Times New Roman" charset="0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2743200" y="2667001"/>
            <a:ext cx="3200400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CC"/>
                </a:solidFill>
                <a:latin typeface="Times New Roman" charset="0"/>
                <a:ea typeface="楷体_GB2312" charset="0"/>
              </a:rPr>
              <a:t>同位角相等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2743200" y="3462338"/>
            <a:ext cx="3200400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CC"/>
                </a:solidFill>
                <a:latin typeface="Times New Roman" charset="0"/>
                <a:ea typeface="楷体_GB2312" charset="0"/>
              </a:rPr>
              <a:t>内错角相等</a:t>
            </a: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2743201" y="4219576"/>
            <a:ext cx="3222625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CC"/>
                </a:solidFill>
                <a:latin typeface="Times New Roman" charset="0"/>
                <a:ea typeface="楷体_GB2312" charset="0"/>
              </a:rPr>
              <a:t>同旁内角互补</a:t>
            </a:r>
          </a:p>
        </p:txBody>
      </p: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6745288" y="3427413"/>
            <a:ext cx="3313112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A50021"/>
                </a:solidFill>
                <a:latin typeface="Times New Roman" charset="0"/>
                <a:ea typeface="楷体_GB2312" charset="0"/>
              </a:rPr>
              <a:t>两直线平行</a:t>
            </a: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5334000" y="762001"/>
            <a:ext cx="3987800" cy="5889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53882" dir="2700000" algn="ctr" rotWithShape="0">
              <a:srgbClr val="4D4D4D">
                <a:alpha val="74998"/>
              </a:srgbClr>
            </a:outerShdw>
          </a:effec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>
                <a:solidFill>
                  <a:srgbClr val="FFFF00"/>
                </a:solidFill>
                <a:latin typeface="Times New Roman" charset="0"/>
                <a:ea typeface="黑体" charset="-122"/>
              </a:rPr>
              <a:t>平行线的判定示意图</a:t>
            </a:r>
            <a:endParaRPr lang="zh-CN" altLang="en-US">
              <a:solidFill>
                <a:srgbClr val="FFFF00"/>
              </a:solidFill>
              <a:latin typeface="Times New Roman" charset="0"/>
              <a:ea typeface="方正大标宋简体" charset="0"/>
            </a:endParaRPr>
          </a:p>
        </p:txBody>
      </p:sp>
      <p:sp>
        <p:nvSpPr>
          <p:cNvPr id="36875" name="AutoShape 11"/>
          <p:cNvSpPr>
            <a:spLocks noChangeArrowheads="1"/>
          </p:cNvSpPr>
          <p:nvPr/>
        </p:nvSpPr>
        <p:spPr bwMode="auto">
          <a:xfrm rot="1442700">
            <a:off x="5441950" y="3211513"/>
            <a:ext cx="1519238" cy="215900"/>
          </a:xfrm>
          <a:prstGeom prst="rightArrow">
            <a:avLst>
              <a:gd name="adj1" fmla="val 50000"/>
              <a:gd name="adj2" fmla="val 175919"/>
            </a:avLst>
          </a:prstGeom>
          <a:solidFill>
            <a:srgbClr val="356D6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>
              <a:latin typeface="Times New Roman" charset="0"/>
            </a:endParaRPr>
          </a:p>
        </p:txBody>
      </p:sp>
      <p:sp>
        <p:nvSpPr>
          <p:cNvPr id="36876" name="AutoShape 12"/>
          <p:cNvSpPr>
            <a:spLocks noChangeArrowheads="1"/>
          </p:cNvSpPr>
          <p:nvPr/>
        </p:nvSpPr>
        <p:spPr bwMode="auto">
          <a:xfrm>
            <a:off x="5514976" y="3643313"/>
            <a:ext cx="1374775" cy="215900"/>
          </a:xfrm>
          <a:prstGeom prst="rightArrow">
            <a:avLst>
              <a:gd name="adj1" fmla="val 50000"/>
              <a:gd name="adj2" fmla="val 159191"/>
            </a:avLst>
          </a:prstGeom>
          <a:solidFill>
            <a:srgbClr val="356D6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>
              <a:latin typeface="Times New Roman" charset="0"/>
            </a:endParaRPr>
          </a:p>
        </p:txBody>
      </p:sp>
      <p:sp>
        <p:nvSpPr>
          <p:cNvPr id="36877" name="AutoShape 13"/>
          <p:cNvSpPr>
            <a:spLocks noChangeArrowheads="1"/>
          </p:cNvSpPr>
          <p:nvPr/>
        </p:nvSpPr>
        <p:spPr bwMode="auto">
          <a:xfrm rot="-1476152">
            <a:off x="5441950" y="4076700"/>
            <a:ext cx="1519238" cy="215900"/>
          </a:xfrm>
          <a:prstGeom prst="rightArrow">
            <a:avLst>
              <a:gd name="adj1" fmla="val 50000"/>
              <a:gd name="adj2" fmla="val 175919"/>
            </a:avLst>
          </a:prstGeom>
          <a:solidFill>
            <a:srgbClr val="356D6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>
              <a:latin typeface="Times New Roman" charset="0"/>
            </a:endParaRPr>
          </a:p>
        </p:txBody>
      </p:sp>
      <p:sp>
        <p:nvSpPr>
          <p:cNvPr id="36878" name="Rectangle 14"/>
          <p:cNvSpPr>
            <a:spLocks noChangeArrowheads="1"/>
          </p:cNvSpPr>
          <p:nvPr/>
        </p:nvSpPr>
        <p:spPr bwMode="auto">
          <a:xfrm>
            <a:off x="2917826" y="2465389"/>
            <a:ext cx="2949575" cy="2562225"/>
          </a:xfrm>
          <a:prstGeom prst="rect">
            <a:avLst/>
          </a:prstGeom>
          <a:noFill/>
          <a:ln w="50800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>
              <a:latin typeface="Times New Roman" charset="0"/>
            </a:endParaRPr>
          </a:p>
        </p:txBody>
      </p:sp>
      <p:sp>
        <p:nvSpPr>
          <p:cNvPr id="36879" name="Line 15"/>
          <p:cNvSpPr>
            <a:spLocks noChangeShapeType="1"/>
          </p:cNvSpPr>
          <p:nvPr/>
        </p:nvSpPr>
        <p:spPr bwMode="auto">
          <a:xfrm flipV="1">
            <a:off x="4362450" y="1771650"/>
            <a:ext cx="0" cy="693738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0" name="Line 16"/>
          <p:cNvSpPr>
            <a:spLocks noChangeShapeType="1"/>
          </p:cNvSpPr>
          <p:nvPr/>
        </p:nvSpPr>
        <p:spPr bwMode="auto">
          <a:xfrm>
            <a:off x="4362450" y="1771650"/>
            <a:ext cx="3671888" cy="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1" name="Line 17"/>
          <p:cNvSpPr>
            <a:spLocks noChangeShapeType="1"/>
          </p:cNvSpPr>
          <p:nvPr/>
        </p:nvSpPr>
        <p:spPr bwMode="auto">
          <a:xfrm>
            <a:off x="8034338" y="1771651"/>
            <a:ext cx="0" cy="1655763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2" name="Text Box 18"/>
          <p:cNvSpPr txBox="1">
            <a:spLocks noChangeArrowheads="1"/>
          </p:cNvSpPr>
          <p:nvPr/>
        </p:nvSpPr>
        <p:spPr bwMode="auto">
          <a:xfrm>
            <a:off x="5562601" y="1676400"/>
            <a:ext cx="15668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660066"/>
                </a:solidFill>
                <a:latin typeface="Times New Roman" charset="0"/>
                <a:ea typeface="楷体_GB2312" charset="0"/>
              </a:rPr>
              <a:t>判定</a:t>
            </a:r>
          </a:p>
        </p:txBody>
      </p:sp>
      <p:pic>
        <p:nvPicPr>
          <p:cNvPr id="36883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1" y="5105400"/>
            <a:ext cx="314325" cy="590550"/>
          </a:xfrm>
          <a:prstGeom prst="rect">
            <a:avLst/>
          </a:prstGeom>
          <a:solidFill>
            <a:srgbClr val="FF0000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36884" name="Rectangle 20"/>
          <p:cNvSpPr>
            <a:spLocks noChangeArrowheads="1"/>
          </p:cNvSpPr>
          <p:nvPr/>
        </p:nvSpPr>
        <p:spPr bwMode="auto">
          <a:xfrm>
            <a:off x="2743201" y="5715001"/>
            <a:ext cx="3197225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CC"/>
                </a:solidFill>
                <a:latin typeface="Times New Roman" charset="0"/>
                <a:ea typeface="楷体_GB2312" charset="0"/>
              </a:rPr>
              <a:t>数量关系</a:t>
            </a:r>
          </a:p>
        </p:txBody>
      </p:sp>
      <p:pic>
        <p:nvPicPr>
          <p:cNvPr id="36885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8614" y="4076700"/>
            <a:ext cx="31432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6" name="Rectangle 22"/>
          <p:cNvSpPr>
            <a:spLocks noChangeArrowheads="1"/>
          </p:cNvSpPr>
          <p:nvPr/>
        </p:nvSpPr>
        <p:spPr bwMode="auto">
          <a:xfrm>
            <a:off x="6858000" y="4724401"/>
            <a:ext cx="2971800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A50021"/>
                </a:solidFill>
                <a:latin typeface="Times New Roman" charset="0"/>
                <a:ea typeface="楷体_GB2312" charset="0"/>
              </a:rPr>
              <a:t>位置关系</a:t>
            </a:r>
          </a:p>
        </p:txBody>
      </p:sp>
      <p:sp>
        <p:nvSpPr>
          <p:cNvPr id="28693" name="WordArt 23"/>
          <p:cNvSpPr>
            <a:spLocks noChangeArrowheads="1" noChangeShapeType="1" noTextEdit="1"/>
          </p:cNvSpPr>
          <p:nvPr/>
        </p:nvSpPr>
        <p:spPr bwMode="auto">
          <a:xfrm>
            <a:off x="1524000" y="457200"/>
            <a:ext cx="312420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i="1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0000"/>
                </a:solidFill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  <a:latin typeface="华文行楷" charset="-122"/>
                <a:ea typeface="华文行楷" charset="-122"/>
                <a:cs typeface="华文行楷" charset="-122"/>
              </a:rPr>
              <a:t>小结</a:t>
            </a:r>
          </a:p>
        </p:txBody>
      </p:sp>
    </p:spTree>
    <p:extLst>
      <p:ext uri="{BB962C8B-B14F-4D97-AF65-F5344CB8AC3E}">
        <p14:creationId xmlns:p14="http://schemas.microsoft.com/office/powerpoint/2010/main" val="458200569"/>
      </p:ext>
    </p:extLst>
  </p:cSld>
  <p:clrMapOvr>
    <a:masterClrMapping/>
  </p:clrMapOvr>
  <p:transition>
    <p:sndAc>
      <p:stSnd>
        <p:snd r:embed="rId3" name="Button1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8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6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6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animBg="1" autoUpdateAnimBg="0"/>
      <p:bldP spid="36871" grpId="0" animBg="1" autoUpdateAnimBg="0"/>
      <p:bldP spid="36872" grpId="0" animBg="1" autoUpdateAnimBg="0"/>
      <p:bldP spid="36873" grpId="0" animBg="1" autoUpdateAnimBg="0"/>
      <p:bldP spid="36874" grpId="0" animBg="1" autoUpdateAnimBg="0"/>
      <p:bldP spid="36875" grpId="0" animBg="1"/>
      <p:bldP spid="36876" grpId="0" animBg="1"/>
      <p:bldP spid="36877" grpId="0" animBg="1"/>
      <p:bldP spid="36878" grpId="0" animBg="1"/>
      <p:bldP spid="36879" grpId="0" animBg="1"/>
      <p:bldP spid="36880" grpId="0" animBg="1"/>
      <p:bldP spid="36881" grpId="0" animBg="1"/>
      <p:bldP spid="36882" grpId="0" autoUpdateAnimBg="0"/>
      <p:bldP spid="36884" grpId="0" animBg="1" autoUpdateAnimBg="0"/>
      <p:bldP spid="36886" grpId="0" animBg="1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2487</Words>
  <Application>Microsoft Macintosh PowerPoint</Application>
  <PresentationFormat>宽屏</PresentationFormat>
  <Paragraphs>531</Paragraphs>
  <Slides>49</Slides>
  <Notes>8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49</vt:i4>
      </vt:variant>
    </vt:vector>
  </HeadingPairs>
  <TitlesOfParts>
    <vt:vector size="69" baseType="lpstr">
      <vt:lpstr>Algerian</vt:lpstr>
      <vt:lpstr>Calibri</vt:lpstr>
      <vt:lpstr>Calibri Light</vt:lpstr>
      <vt:lpstr>方正大标宋简体</vt:lpstr>
      <vt:lpstr>黑体</vt:lpstr>
      <vt:lpstr>华文行楷</vt:lpstr>
      <vt:lpstr>华文新魏</vt:lpstr>
      <vt:lpstr>华文中宋</vt:lpstr>
      <vt:lpstr>楷体_GB2312</vt:lpstr>
      <vt:lpstr>隶书</vt:lpstr>
      <vt:lpstr>宋体</vt:lpstr>
      <vt:lpstr>微软雅黑</vt:lpstr>
      <vt:lpstr>Arial</vt:lpstr>
      <vt:lpstr>MS Sans Serif</vt:lpstr>
      <vt:lpstr>Symbol</vt:lpstr>
      <vt:lpstr>Tahoma</vt:lpstr>
      <vt:lpstr>Times New Roman</vt:lpstr>
      <vt:lpstr>Office 主题</vt:lpstr>
      <vt:lpstr>Paint.Picture</vt:lpstr>
      <vt:lpstr>Equation.3</vt:lpstr>
      <vt:lpstr>PowerPoint 演示文稿</vt:lpstr>
      <vt:lpstr>生活中许多事物都给我们平行线的印象。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思考:在同一平面内,两条直线有几种位置关系?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课堂练习6 做一做</vt:lpstr>
      <vt:lpstr>PowerPoint 演示文稿</vt:lpstr>
      <vt:lpstr>PowerPoint 演示文稿</vt:lpstr>
      <vt:lpstr>巩固练习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哎呀小小草</dc:title>
  <dc:subject>哎呀小小草</dc:subject>
  <dc:creator>哎呀小小草</dc:creator>
  <cp:keywords>https://800sucai.taobao.com</cp:keywords>
  <dc:description>https://800sucai.taobao.com</dc:description>
  <cp:lastModifiedBy>Microsoft Office 用户</cp:lastModifiedBy>
  <cp:revision>33</cp:revision>
  <dcterms:created xsi:type="dcterms:W3CDTF">2015-09-16T04:29:00Z</dcterms:created>
  <dcterms:modified xsi:type="dcterms:W3CDTF">2018-03-01T15:30:47Z</dcterms:modified>
  <cp:category>https://800sucai.taobao.com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