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713" r:id="rId2"/>
    <p:sldId id="751" r:id="rId3"/>
    <p:sldId id="752" r:id="rId4"/>
    <p:sldId id="753" r:id="rId5"/>
    <p:sldId id="761" r:id="rId6"/>
    <p:sldId id="762" r:id="rId7"/>
    <p:sldId id="763" r:id="rId8"/>
    <p:sldId id="764" r:id="rId9"/>
    <p:sldId id="765" r:id="rId10"/>
    <p:sldId id="766" r:id="rId11"/>
    <p:sldId id="767" r:id="rId12"/>
    <p:sldId id="768" r:id="rId13"/>
    <p:sldId id="754" r:id="rId14"/>
    <p:sldId id="720" r:id="rId15"/>
    <p:sldId id="769" r:id="rId16"/>
    <p:sldId id="770" r:id="rId17"/>
    <p:sldId id="742" r:id="rId18"/>
    <p:sldId id="771" r:id="rId19"/>
    <p:sldId id="744" r:id="rId20"/>
    <p:sldId id="772" r:id="rId21"/>
    <p:sldId id="773" r:id="rId22"/>
    <p:sldId id="774" r:id="rId23"/>
    <p:sldId id="775" r:id="rId24"/>
    <p:sldId id="776" r:id="rId25"/>
    <p:sldId id="750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FFFF99"/>
    <a:srgbClr val="CCECFF"/>
    <a:srgbClr val="FFFFCC"/>
    <a:srgbClr val="FFCCCC"/>
    <a:srgbClr val="009900"/>
    <a:srgbClr val="FF00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>
      <p:cViewPr>
        <p:scale>
          <a:sx n="50" d="100"/>
          <a:sy n="50" d="100"/>
        </p:scale>
        <p:origin x="-552" y="-125"/>
      </p:cViewPr>
      <p:guideLst>
        <p:guide orient="horz" pos="216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561F4D7-3A63-45B1-9A0D-E6406F0B94F7}" type="datetimeFigureOut">
              <a:rPr lang="zh-CN" altLang="en-US"/>
              <a:pPr>
                <a:defRPr/>
              </a:pPr>
              <a:t>2018/11/29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E704ADF-CA35-420F-87E3-42B0B7C2DBD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dirty="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9DAFEF38-F419-4222-902C-8AAF5F58D43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233A2-9620-4980-99CA-A11A29A4DC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C4AA6-A25C-4F1F-96CC-F853F4AD4C2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50B31-26B1-44E0-8140-156BB4E7CA5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CEA89-3A38-44F8-B1BF-EB61F9806D3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EBC83-F473-4AFB-B05B-279F3A8B212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C54F4-65D8-4407-8770-98421C07435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23D9E-596B-4407-84B7-DF82480BAC3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377FB-8074-4626-8CB7-858920F1E5E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24289-602C-4E30-AF00-A1E57123B08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20886-F6E3-45D2-ADD4-E0F47C319C3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0E5F6-DC98-4B23-8DA4-9B14F5D842F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620713"/>
            <a:ext cx="8240713" cy="55070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E82381E-1BB8-4336-8F66-91605D3BE52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8229600" cy="720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412875"/>
            <a:ext cx="4038600" cy="47148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412875"/>
            <a:ext cx="4038600" cy="22812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846513"/>
            <a:ext cx="4038600" cy="22812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7F4E3060-E2A8-48C5-98A0-4D836A33B47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17490153-5EB4-42AD-AD4F-EE05C791A8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0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 dirty="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D3F7CED-155D-476F-AB70-17AB77ED4D2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4" name="图片 1"/>
          <p:cNvPicPr>
            <a:picLocks noChangeAspect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0" descr="英语周报标志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Unit6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63" r:id="rId12"/>
    <p:sldLayoutId id="2147483664" r:id="rId13"/>
    <p:sldLayoutId id="2147483665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875" y="639763"/>
            <a:ext cx="8364538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6 	</a:t>
            </a: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Travelling around Asia</a:t>
            </a:r>
            <a:endParaRPr lang="en-US" altLang="zh-CN" sz="4800" b="1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5307013" y="1743075"/>
            <a:ext cx="3151187" cy="8286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Grammar</a:t>
            </a:r>
          </a:p>
        </p:txBody>
      </p:sp>
      <p:pic>
        <p:nvPicPr>
          <p:cNvPr id="18435" name="图片 1" descr="图片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" y="2665413"/>
            <a:ext cx="5502275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6"/>
          <p:cNvSpPr txBox="1">
            <a:spLocks noChangeArrowheads="1"/>
          </p:cNvSpPr>
          <p:nvPr/>
        </p:nvSpPr>
        <p:spPr bwMode="auto">
          <a:xfrm>
            <a:off x="733425" y="2081213"/>
            <a:ext cx="79422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If</a:t>
            </a: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you are happy  __________________</a:t>
            </a:r>
          </a:p>
        </p:txBody>
      </p:sp>
      <p:sp>
        <p:nvSpPr>
          <p:cNvPr id="21511" name="Text Box 6"/>
          <p:cNvSpPr txBox="1">
            <a:spLocks noChangeArrowheads="1"/>
          </p:cNvSpPr>
          <p:nvPr/>
        </p:nvSpPr>
        <p:spPr bwMode="auto">
          <a:xfrm>
            <a:off x="733425" y="3651250"/>
            <a:ext cx="8159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If you are angry   __________________</a:t>
            </a:r>
          </a:p>
        </p:txBody>
      </p:sp>
      <p:sp>
        <p:nvSpPr>
          <p:cNvPr id="21512" name="Text Box 6"/>
          <p:cNvSpPr txBox="1">
            <a:spLocks noChangeArrowheads="1"/>
          </p:cNvSpPr>
          <p:nvPr/>
        </p:nvSpPr>
        <p:spPr bwMode="auto">
          <a:xfrm>
            <a:off x="684213" y="5321300"/>
            <a:ext cx="84597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If you are scared  __________________</a:t>
            </a:r>
          </a:p>
        </p:txBody>
      </p:sp>
      <p:pic>
        <p:nvPicPr>
          <p:cNvPr id="21514" name="Picture 10" descr="happy face çå¾åç»æ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709863"/>
            <a:ext cx="685800" cy="719137"/>
          </a:xfrm>
          <a:prstGeom prst="rect">
            <a:avLst/>
          </a:prstGeom>
          <a:noFill/>
        </p:spPr>
      </p:pic>
      <p:pic>
        <p:nvPicPr>
          <p:cNvPr id="21516" name="Picture 12" descr="angry face çå¾åç»æ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4252913"/>
            <a:ext cx="720725" cy="684212"/>
          </a:xfrm>
          <a:prstGeom prst="rect">
            <a:avLst/>
          </a:prstGeom>
          <a:noFill/>
        </p:spPr>
      </p:pic>
      <p:pic>
        <p:nvPicPr>
          <p:cNvPr id="21518" name="Picture 14" descr="scared face çå¾åç»æ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5902325"/>
            <a:ext cx="720725" cy="623888"/>
          </a:xfrm>
          <a:prstGeom prst="rect">
            <a:avLst/>
          </a:prstGeom>
          <a:noFill/>
        </p:spPr>
      </p:pic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4551363" y="2125663"/>
            <a:ext cx="3294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</a:rPr>
              <a:t>clap your hands</a:t>
            </a: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4572000" y="3719513"/>
            <a:ext cx="2843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</a:rPr>
              <a:t>step your feet</a:t>
            </a:r>
          </a:p>
        </p:txBody>
      </p:sp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4572000" y="5399088"/>
            <a:ext cx="27987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</a:rPr>
              <a:t>say “Oh, no!”</a:t>
            </a:r>
          </a:p>
        </p:txBody>
      </p:sp>
      <p:sp>
        <p:nvSpPr>
          <p:cNvPr id="21522" name="Text Box 18"/>
          <p:cNvSpPr txBox="1">
            <a:spLocks noChangeArrowheads="1"/>
          </p:cNvSpPr>
          <p:nvPr/>
        </p:nvSpPr>
        <p:spPr bwMode="auto">
          <a:xfrm>
            <a:off x="3924300" y="1765300"/>
            <a:ext cx="4524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</a:p>
        </p:txBody>
      </p:sp>
      <p:sp>
        <p:nvSpPr>
          <p:cNvPr id="21523" name="Text Box 19"/>
          <p:cNvSpPr txBox="1">
            <a:spLocks noChangeArrowheads="1"/>
          </p:cNvSpPr>
          <p:nvPr/>
        </p:nvSpPr>
        <p:spPr bwMode="auto">
          <a:xfrm>
            <a:off x="3924300" y="3357563"/>
            <a:ext cx="4524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</a:p>
        </p:txBody>
      </p:sp>
      <p:sp>
        <p:nvSpPr>
          <p:cNvPr id="21524" name="Text Box 20"/>
          <p:cNvSpPr txBox="1">
            <a:spLocks noChangeArrowheads="1"/>
          </p:cNvSpPr>
          <p:nvPr/>
        </p:nvSpPr>
        <p:spPr bwMode="auto">
          <a:xfrm>
            <a:off x="3975100" y="5176838"/>
            <a:ext cx="4524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</a:p>
        </p:txBody>
      </p:sp>
      <p:sp>
        <p:nvSpPr>
          <p:cNvPr id="21525" name="Text Box 21"/>
          <p:cNvSpPr txBox="1">
            <a:spLocks noChangeArrowheads="1"/>
          </p:cNvSpPr>
          <p:nvPr/>
        </p:nvSpPr>
        <p:spPr bwMode="auto">
          <a:xfrm>
            <a:off x="7791450" y="1765300"/>
            <a:ext cx="4524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  <p:sp>
        <p:nvSpPr>
          <p:cNvPr id="21526" name="Text Box 22"/>
          <p:cNvSpPr txBox="1">
            <a:spLocks noChangeArrowheads="1"/>
          </p:cNvSpPr>
          <p:nvPr/>
        </p:nvSpPr>
        <p:spPr bwMode="auto">
          <a:xfrm>
            <a:off x="7812088" y="3357563"/>
            <a:ext cx="4524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  <p:sp>
        <p:nvSpPr>
          <p:cNvPr id="21527" name="Text Box 23"/>
          <p:cNvSpPr txBox="1">
            <a:spLocks noChangeArrowheads="1"/>
          </p:cNvSpPr>
          <p:nvPr/>
        </p:nvSpPr>
        <p:spPr bwMode="auto">
          <a:xfrm>
            <a:off x="7812088" y="5086350"/>
            <a:ext cx="4524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  <p:sp>
        <p:nvSpPr>
          <p:cNvPr id="21528" name="Text Box 24"/>
          <p:cNvSpPr txBox="1">
            <a:spLocks noChangeArrowheads="1"/>
          </p:cNvSpPr>
          <p:nvPr/>
        </p:nvSpPr>
        <p:spPr bwMode="auto">
          <a:xfrm>
            <a:off x="1979613" y="328613"/>
            <a:ext cx="4510087" cy="5794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/>
              <a:t>Conditional sentences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611188" y="2133600"/>
            <a:ext cx="3744912" cy="45640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30" name="Text Box 26"/>
          <p:cNvSpPr txBox="1">
            <a:spLocks noChangeArrowheads="1"/>
          </p:cNvSpPr>
          <p:nvPr/>
        </p:nvSpPr>
        <p:spPr bwMode="auto">
          <a:xfrm>
            <a:off x="611188" y="1554163"/>
            <a:ext cx="2549525" cy="5794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bg1"/>
                </a:solidFill>
              </a:rPr>
              <a:t>the </a:t>
            </a:r>
            <a:r>
              <a:rPr lang="en-US" altLang="zh-CN" sz="3200" b="1" i="1">
                <a:solidFill>
                  <a:schemeClr val="bg1"/>
                </a:solidFill>
              </a:rPr>
              <a:t>if</a:t>
            </a:r>
            <a:r>
              <a:rPr lang="en-US" altLang="zh-CN" sz="3200" b="1">
                <a:solidFill>
                  <a:schemeClr val="bg1"/>
                </a:solidFill>
              </a:rPr>
              <a:t>-clause</a:t>
            </a:r>
          </a:p>
        </p:txBody>
      </p:sp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4500563" y="2133600"/>
            <a:ext cx="3744912" cy="45640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33" name="Text Box 29"/>
          <p:cNvSpPr txBox="1">
            <a:spLocks noChangeArrowheads="1"/>
          </p:cNvSpPr>
          <p:nvPr/>
        </p:nvSpPr>
        <p:spPr bwMode="auto">
          <a:xfrm>
            <a:off x="5016500" y="1557338"/>
            <a:ext cx="3227388" cy="5794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bg1"/>
                </a:solidFill>
              </a:rPr>
              <a:t>the main clause</a:t>
            </a:r>
          </a:p>
        </p:txBody>
      </p:sp>
      <p:sp>
        <p:nvSpPr>
          <p:cNvPr id="21534" name="Line 30"/>
          <p:cNvSpPr>
            <a:spLocks noChangeShapeType="1"/>
          </p:cNvSpPr>
          <p:nvPr/>
        </p:nvSpPr>
        <p:spPr bwMode="auto">
          <a:xfrm flipV="1">
            <a:off x="2411413" y="908050"/>
            <a:ext cx="1873250" cy="7207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535" name="Line 31"/>
          <p:cNvSpPr>
            <a:spLocks noChangeShapeType="1"/>
          </p:cNvSpPr>
          <p:nvPr/>
        </p:nvSpPr>
        <p:spPr bwMode="auto">
          <a:xfrm flipH="1" flipV="1">
            <a:off x="4284663" y="908050"/>
            <a:ext cx="2159000" cy="7207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1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9" grpId="0"/>
      <p:bldP spid="21520" grpId="0"/>
      <p:bldP spid="21521" grpId="0"/>
      <p:bldP spid="21522" grpId="0"/>
      <p:bldP spid="21525" grpId="0"/>
      <p:bldP spid="21526" grpId="0"/>
      <p:bldP spid="21527" grpId="0"/>
      <p:bldP spid="21528" grpId="0" animBg="1"/>
      <p:bldP spid="21529" grpId="0" animBg="1"/>
      <p:bldP spid="21530" grpId="0" animBg="1"/>
      <p:bldP spid="21532" grpId="0" animBg="1"/>
      <p:bldP spid="21533" grpId="0" animBg="1"/>
      <p:bldP spid="21534" grpId="0" animBg="1"/>
      <p:bldP spid="215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4549775" y="2081213"/>
            <a:ext cx="3622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if</a:t>
            </a: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you are happy</a:t>
            </a:r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4621213" y="3651250"/>
            <a:ext cx="3622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if you are angry    </a:t>
            </a:r>
          </a:p>
        </p:txBody>
      </p:sp>
      <p:sp>
        <p:nvSpPr>
          <p:cNvPr id="22536" name="Text Box 6"/>
          <p:cNvSpPr txBox="1">
            <a:spLocks noChangeArrowheads="1"/>
          </p:cNvSpPr>
          <p:nvPr/>
        </p:nvSpPr>
        <p:spPr bwMode="auto">
          <a:xfrm>
            <a:off x="4572000" y="5321300"/>
            <a:ext cx="3600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if you are scared   </a:t>
            </a:r>
          </a:p>
        </p:txBody>
      </p:sp>
      <p:pic>
        <p:nvPicPr>
          <p:cNvPr id="22537" name="Picture 9" descr="happy face çå¾åç»æ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1825" y="2708275"/>
            <a:ext cx="685800" cy="719138"/>
          </a:xfrm>
          <a:prstGeom prst="rect">
            <a:avLst/>
          </a:prstGeom>
          <a:noFill/>
        </p:spPr>
      </p:pic>
      <p:pic>
        <p:nvPicPr>
          <p:cNvPr id="22538" name="Picture 10" descr="angry face çå¾åç»æ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6900" y="4252913"/>
            <a:ext cx="720725" cy="684212"/>
          </a:xfrm>
          <a:prstGeom prst="rect">
            <a:avLst/>
          </a:prstGeom>
          <a:noFill/>
        </p:spPr>
      </p:pic>
      <p:pic>
        <p:nvPicPr>
          <p:cNvPr id="22539" name="Picture 11" descr="scared face çå¾åç»æ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48488" y="5876925"/>
            <a:ext cx="720725" cy="623888"/>
          </a:xfrm>
          <a:prstGeom prst="rect">
            <a:avLst/>
          </a:prstGeom>
          <a:noFill/>
        </p:spPr>
      </p:pic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827088" y="2125663"/>
            <a:ext cx="3362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</a:rPr>
              <a:t>Clap your hands</a:t>
            </a:r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827088" y="3719513"/>
            <a:ext cx="2889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</a:rPr>
              <a:t>Step your feet</a:t>
            </a:r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827088" y="5399088"/>
            <a:ext cx="2844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</a:rPr>
              <a:t>Say “Oh, no!”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7791450" y="1765300"/>
            <a:ext cx="4524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7812088" y="3357563"/>
            <a:ext cx="4524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7812088" y="5086350"/>
            <a:ext cx="4524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  <p:sp>
        <p:nvSpPr>
          <p:cNvPr id="22549" name="Text Box 21"/>
          <p:cNvSpPr txBox="1">
            <a:spLocks noChangeArrowheads="1"/>
          </p:cNvSpPr>
          <p:nvPr/>
        </p:nvSpPr>
        <p:spPr bwMode="auto">
          <a:xfrm>
            <a:off x="1979613" y="328613"/>
            <a:ext cx="4510087" cy="5794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/>
              <a:t>Conditional sentences</a:t>
            </a:r>
          </a:p>
        </p:txBody>
      </p:sp>
      <p:sp>
        <p:nvSpPr>
          <p:cNvPr id="22550" name="Rectangle 22"/>
          <p:cNvSpPr>
            <a:spLocks noChangeArrowheads="1"/>
          </p:cNvSpPr>
          <p:nvPr/>
        </p:nvSpPr>
        <p:spPr bwMode="auto">
          <a:xfrm>
            <a:off x="611188" y="2133600"/>
            <a:ext cx="3744912" cy="45640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51" name="Text Box 23"/>
          <p:cNvSpPr txBox="1">
            <a:spLocks noChangeArrowheads="1"/>
          </p:cNvSpPr>
          <p:nvPr/>
        </p:nvSpPr>
        <p:spPr bwMode="auto">
          <a:xfrm>
            <a:off x="611188" y="1554163"/>
            <a:ext cx="3227387" cy="5794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bg1"/>
                </a:solidFill>
              </a:rPr>
              <a:t>the </a:t>
            </a:r>
            <a:r>
              <a:rPr lang="en-US" altLang="zh-CN" sz="3200" b="1" i="1">
                <a:solidFill>
                  <a:schemeClr val="bg1"/>
                </a:solidFill>
              </a:rPr>
              <a:t>main </a:t>
            </a:r>
            <a:r>
              <a:rPr lang="en-US" altLang="zh-CN" sz="3200" b="1">
                <a:solidFill>
                  <a:schemeClr val="bg1"/>
                </a:solidFill>
              </a:rPr>
              <a:t>clause</a:t>
            </a:r>
          </a:p>
        </p:txBody>
      </p:sp>
      <p:sp>
        <p:nvSpPr>
          <p:cNvPr id="22552" name="Rectangle 24"/>
          <p:cNvSpPr>
            <a:spLocks noChangeArrowheads="1"/>
          </p:cNvSpPr>
          <p:nvPr/>
        </p:nvSpPr>
        <p:spPr bwMode="auto">
          <a:xfrm>
            <a:off x="4500563" y="2133600"/>
            <a:ext cx="3744912" cy="45640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53" name="Text Box 25"/>
          <p:cNvSpPr txBox="1">
            <a:spLocks noChangeArrowheads="1"/>
          </p:cNvSpPr>
          <p:nvPr/>
        </p:nvSpPr>
        <p:spPr bwMode="auto">
          <a:xfrm>
            <a:off x="5694363" y="1557338"/>
            <a:ext cx="2549525" cy="5794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bg1"/>
                </a:solidFill>
              </a:rPr>
              <a:t>the </a:t>
            </a:r>
            <a:r>
              <a:rPr lang="en-US" altLang="zh-CN" sz="3200" b="1" i="1">
                <a:solidFill>
                  <a:schemeClr val="bg1"/>
                </a:solidFill>
              </a:rPr>
              <a:t>if</a:t>
            </a:r>
            <a:r>
              <a:rPr lang="en-US" altLang="zh-CN" sz="3200" b="1">
                <a:solidFill>
                  <a:schemeClr val="bg1"/>
                </a:solidFill>
              </a:rPr>
              <a:t>-clause</a:t>
            </a:r>
          </a:p>
        </p:txBody>
      </p:sp>
      <p:sp>
        <p:nvSpPr>
          <p:cNvPr id="22554" name="Line 26"/>
          <p:cNvSpPr>
            <a:spLocks noChangeShapeType="1"/>
          </p:cNvSpPr>
          <p:nvPr/>
        </p:nvSpPr>
        <p:spPr bwMode="auto">
          <a:xfrm flipV="1">
            <a:off x="2411413" y="908050"/>
            <a:ext cx="1873250" cy="7207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555" name="Line 27"/>
          <p:cNvSpPr>
            <a:spLocks noChangeShapeType="1"/>
          </p:cNvSpPr>
          <p:nvPr/>
        </p:nvSpPr>
        <p:spPr bwMode="auto">
          <a:xfrm flipH="1" flipV="1">
            <a:off x="4284663" y="908050"/>
            <a:ext cx="2159000" cy="7207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1889125" y="-428625"/>
            <a:ext cx="309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3200">
              <a:latin typeface="Times New Roman" pitchFamily="18" charset="0"/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438275" y="188913"/>
            <a:ext cx="57261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Correct the mistakes if there are.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898525" y="692150"/>
            <a:ext cx="8137525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2400" b="1">
                <a:latin typeface="Arial Narrow" pitchFamily="34" charset="0"/>
              </a:rPr>
              <a:t>1 You see many old buildings if you walk along the Bund.</a:t>
            </a:r>
          </a:p>
          <a:p>
            <a:pPr>
              <a:lnSpc>
                <a:spcPct val="115000"/>
              </a:lnSpc>
            </a:pPr>
            <a:endParaRPr lang="en-US" altLang="zh-CN" sz="2400" b="1">
              <a:latin typeface="Arial Narrow" pitchFamily="34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2400" b="1">
                <a:latin typeface="Arial Narrow" pitchFamily="34" charset="0"/>
              </a:rPr>
              <a:t>2 If it won’t rain, I’m going to play badminton.</a:t>
            </a:r>
          </a:p>
          <a:p>
            <a:pPr>
              <a:lnSpc>
                <a:spcPct val="115000"/>
              </a:lnSpc>
            </a:pPr>
            <a:endParaRPr lang="en-US" altLang="zh-CN" sz="2400" b="1">
              <a:latin typeface="Arial Narrow" pitchFamily="34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2400" b="1">
                <a:latin typeface="Arial Narrow" pitchFamily="34" charset="0"/>
              </a:rPr>
              <a:t>3 You will be allowed to watch TV only if you finish your homework by 9:00. </a:t>
            </a:r>
          </a:p>
          <a:p>
            <a:pPr>
              <a:lnSpc>
                <a:spcPct val="115000"/>
              </a:lnSpc>
            </a:pPr>
            <a:r>
              <a:rPr lang="en-US" altLang="zh-CN" sz="2400" b="1">
                <a:latin typeface="Arial Narrow" pitchFamily="34" charset="0"/>
              </a:rPr>
              <a:t>4 Even if we leave right now, we will still be late to the meeting.</a:t>
            </a:r>
            <a:r>
              <a:rPr lang="en-US" altLang="zh-CN"/>
              <a:t> </a:t>
            </a:r>
          </a:p>
          <a:p>
            <a:pPr>
              <a:lnSpc>
                <a:spcPct val="115000"/>
              </a:lnSpc>
            </a:pPr>
            <a:endParaRPr lang="en-US" altLang="zh-CN" sz="2400" b="1">
              <a:latin typeface="Arial Narrow" pitchFamily="34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2400" b="1">
                <a:latin typeface="Arial Narrow" pitchFamily="34" charset="0"/>
              </a:rPr>
              <a:t>5 Taking your umbrella with you in case it rains. </a:t>
            </a:r>
          </a:p>
          <a:p>
            <a:pPr>
              <a:lnSpc>
                <a:spcPct val="115000"/>
              </a:lnSpc>
            </a:pPr>
            <a:endParaRPr lang="en-US" altLang="zh-CN" sz="2400" b="1">
              <a:latin typeface="Arial Narrow" pitchFamily="34" charset="0"/>
            </a:endParaRPr>
          </a:p>
          <a:p>
            <a:pPr>
              <a:lnSpc>
                <a:spcPct val="115000"/>
              </a:lnSpc>
            </a:pPr>
            <a:endParaRPr lang="en-US" altLang="zh-CN" sz="2400" b="1">
              <a:latin typeface="Arial Narrow" pitchFamily="34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2400" b="1">
                <a:latin typeface="Arial Narrow" pitchFamily="34" charset="0"/>
              </a:rPr>
              <a:t>6 Sam won’t go to the party unless you don’t’ ask him.</a:t>
            </a:r>
          </a:p>
        </p:txBody>
      </p:sp>
      <p:sp>
        <p:nvSpPr>
          <p:cNvPr id="23561" name="Oval 9"/>
          <p:cNvSpPr>
            <a:spLocks noChangeArrowheads="1"/>
          </p:cNvSpPr>
          <p:nvPr/>
        </p:nvSpPr>
        <p:spPr bwMode="auto">
          <a:xfrm>
            <a:off x="1619250" y="765175"/>
            <a:ext cx="647700" cy="431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1330325" y="1196975"/>
            <a:ext cx="1266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will see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2627313" y="1231900"/>
            <a:ext cx="5773737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latin typeface="Arial Narrow" pitchFamily="34" charset="0"/>
              </a:rPr>
              <a:t>The verb in the main clause is in the simple future tense.</a:t>
            </a:r>
          </a:p>
        </p:txBody>
      </p:sp>
      <p:sp>
        <p:nvSpPr>
          <p:cNvPr id="23564" name="Oval 12"/>
          <p:cNvSpPr>
            <a:spLocks noChangeArrowheads="1"/>
          </p:cNvSpPr>
          <p:nvPr/>
        </p:nvSpPr>
        <p:spPr bwMode="auto">
          <a:xfrm>
            <a:off x="1546225" y="1628775"/>
            <a:ext cx="863600" cy="431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1330325" y="2060575"/>
            <a:ext cx="1266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doesn’t</a:t>
            </a:r>
          </a:p>
        </p:txBody>
      </p:sp>
      <p:sp>
        <p:nvSpPr>
          <p:cNvPr id="23566" name="Text Box 14"/>
          <p:cNvSpPr txBox="1">
            <a:spLocks noChangeArrowheads="1"/>
          </p:cNvSpPr>
          <p:nvPr/>
        </p:nvSpPr>
        <p:spPr bwMode="auto">
          <a:xfrm>
            <a:off x="2627313" y="2095500"/>
            <a:ext cx="5646737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latin typeface="Arial Narrow" pitchFamily="34" charset="0"/>
              </a:rPr>
              <a:t>The verb in the if- clause is in the simple present tense.</a:t>
            </a:r>
          </a:p>
        </p:txBody>
      </p:sp>
      <p:sp>
        <p:nvSpPr>
          <p:cNvPr id="23568" name="AutoShape 16" descr="correct çå¾åç»æ"/>
          <p:cNvSpPr>
            <a:spLocks noChangeAspect="1" noChangeArrowheads="1"/>
          </p:cNvSpPr>
          <p:nvPr/>
        </p:nvSpPr>
        <p:spPr bwMode="auto">
          <a:xfrm>
            <a:off x="4706938" y="27003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23570" name="AutoShape 18" descr="correct çå¾åç»æ"/>
          <p:cNvSpPr>
            <a:spLocks noChangeAspect="1" noChangeArrowheads="1"/>
          </p:cNvSpPr>
          <p:nvPr/>
        </p:nvSpPr>
        <p:spPr bwMode="auto">
          <a:xfrm>
            <a:off x="4706938" y="27003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23572" name="AutoShape 20" descr="correct çå¾åç»æ"/>
          <p:cNvSpPr>
            <a:spLocks noChangeAspect="1" noChangeArrowheads="1"/>
          </p:cNvSpPr>
          <p:nvPr/>
        </p:nvSpPr>
        <p:spPr bwMode="auto">
          <a:xfrm>
            <a:off x="4706938" y="27003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23574" name="AutoShape 22" descr="correct çå¾åç»æ"/>
          <p:cNvSpPr>
            <a:spLocks noChangeAspect="1" noChangeArrowheads="1"/>
          </p:cNvSpPr>
          <p:nvPr/>
        </p:nvSpPr>
        <p:spPr bwMode="auto">
          <a:xfrm>
            <a:off x="4706938" y="27003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23576" name="AutoShape 24" descr="correct çå¾åç»æ"/>
          <p:cNvSpPr>
            <a:spLocks noChangeAspect="1" noChangeArrowheads="1"/>
          </p:cNvSpPr>
          <p:nvPr/>
        </p:nvSpPr>
        <p:spPr bwMode="auto">
          <a:xfrm>
            <a:off x="4706938" y="27003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zh-CN" altLang="en-US"/>
          </a:p>
        </p:txBody>
      </p:sp>
      <p:pic>
        <p:nvPicPr>
          <p:cNvPr id="23577" name="Picture 25" descr="下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276475"/>
            <a:ext cx="720725" cy="668338"/>
          </a:xfrm>
          <a:prstGeom prst="rect">
            <a:avLst/>
          </a:prstGeom>
          <a:noFill/>
        </p:spPr>
      </p:pic>
      <p:sp>
        <p:nvSpPr>
          <p:cNvPr id="23578" name="Text Box 26"/>
          <p:cNvSpPr txBox="1">
            <a:spLocks noChangeArrowheads="1"/>
          </p:cNvSpPr>
          <p:nvPr/>
        </p:nvSpPr>
        <p:spPr bwMode="auto">
          <a:xfrm>
            <a:off x="3492500" y="2852738"/>
            <a:ext cx="432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00"/>
                </a:solidFill>
              </a:rPr>
              <a:t>only + if = </a:t>
            </a:r>
            <a:r>
              <a:rPr lang="zh-CN" altLang="en-US" sz="2400" b="1">
                <a:solidFill>
                  <a:srgbClr val="009900"/>
                </a:solidFill>
              </a:rPr>
              <a:t>只要，用法和</a:t>
            </a:r>
            <a:r>
              <a:rPr lang="en-US" altLang="zh-CN" sz="2400" b="1">
                <a:solidFill>
                  <a:srgbClr val="009900"/>
                </a:solidFill>
              </a:rPr>
              <a:t>if</a:t>
            </a:r>
            <a:r>
              <a:rPr lang="zh-CN" altLang="en-US" sz="2400" b="1">
                <a:solidFill>
                  <a:srgbClr val="009900"/>
                </a:solidFill>
              </a:rPr>
              <a:t>一样</a:t>
            </a:r>
          </a:p>
        </p:txBody>
      </p:sp>
      <p:pic>
        <p:nvPicPr>
          <p:cNvPr id="23579" name="Picture 27" descr="下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192463"/>
            <a:ext cx="720725" cy="668337"/>
          </a:xfrm>
          <a:prstGeom prst="rect">
            <a:avLst/>
          </a:prstGeom>
          <a:noFill/>
        </p:spPr>
      </p:pic>
      <p:sp>
        <p:nvSpPr>
          <p:cNvPr id="23580" name="Text Box 28"/>
          <p:cNvSpPr txBox="1">
            <a:spLocks noChangeArrowheads="1"/>
          </p:cNvSpPr>
          <p:nvPr/>
        </p:nvSpPr>
        <p:spPr bwMode="auto">
          <a:xfrm>
            <a:off x="3490913" y="3716338"/>
            <a:ext cx="439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00"/>
                </a:solidFill>
              </a:rPr>
              <a:t>even + if = </a:t>
            </a:r>
            <a:r>
              <a:rPr lang="zh-CN" altLang="en-US" sz="2400" b="1">
                <a:solidFill>
                  <a:srgbClr val="009900"/>
                </a:solidFill>
              </a:rPr>
              <a:t>就算，用法和</a:t>
            </a:r>
            <a:r>
              <a:rPr lang="en-US" altLang="zh-CN" sz="2400" b="1">
                <a:solidFill>
                  <a:srgbClr val="009900"/>
                </a:solidFill>
              </a:rPr>
              <a:t>if</a:t>
            </a:r>
            <a:r>
              <a:rPr lang="zh-CN" altLang="en-US" sz="2400" b="1">
                <a:solidFill>
                  <a:srgbClr val="009900"/>
                </a:solidFill>
              </a:rPr>
              <a:t>一样</a:t>
            </a:r>
          </a:p>
        </p:txBody>
      </p:sp>
      <p:sp>
        <p:nvSpPr>
          <p:cNvPr id="23581" name="Oval 29"/>
          <p:cNvSpPr>
            <a:spLocks noChangeArrowheads="1"/>
          </p:cNvSpPr>
          <p:nvPr/>
        </p:nvSpPr>
        <p:spPr bwMode="auto">
          <a:xfrm>
            <a:off x="1187450" y="4149725"/>
            <a:ext cx="863600" cy="431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82" name="Text Box 30"/>
          <p:cNvSpPr txBox="1">
            <a:spLocks noChangeArrowheads="1"/>
          </p:cNvSpPr>
          <p:nvPr/>
        </p:nvSpPr>
        <p:spPr bwMode="auto">
          <a:xfrm>
            <a:off x="1114425" y="4556125"/>
            <a:ext cx="963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Take </a:t>
            </a:r>
          </a:p>
        </p:txBody>
      </p:sp>
      <p:sp>
        <p:nvSpPr>
          <p:cNvPr id="23583" name="Text Box 31"/>
          <p:cNvSpPr txBox="1">
            <a:spLocks noChangeArrowheads="1"/>
          </p:cNvSpPr>
          <p:nvPr/>
        </p:nvSpPr>
        <p:spPr bwMode="auto">
          <a:xfrm>
            <a:off x="2195513" y="4581525"/>
            <a:ext cx="5888037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latin typeface="Arial Narrow" pitchFamily="34" charset="0"/>
              </a:rPr>
              <a:t>The main clause should be : Take your umbrella with you.</a:t>
            </a:r>
          </a:p>
        </p:txBody>
      </p:sp>
      <p:sp>
        <p:nvSpPr>
          <p:cNvPr id="23584" name="Text Box 32"/>
          <p:cNvSpPr txBox="1">
            <a:spLocks noChangeArrowheads="1"/>
          </p:cNvSpPr>
          <p:nvPr/>
        </p:nvSpPr>
        <p:spPr bwMode="auto">
          <a:xfrm>
            <a:off x="3540125" y="4987925"/>
            <a:ext cx="4200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00"/>
                </a:solidFill>
              </a:rPr>
              <a:t>in case = </a:t>
            </a:r>
            <a:r>
              <a:rPr lang="zh-CN" altLang="en-US" sz="2400" b="1">
                <a:solidFill>
                  <a:srgbClr val="009900"/>
                </a:solidFill>
              </a:rPr>
              <a:t>以防，用法和</a:t>
            </a:r>
            <a:r>
              <a:rPr lang="en-US" altLang="zh-CN" sz="2400" b="1">
                <a:solidFill>
                  <a:srgbClr val="009900"/>
                </a:solidFill>
              </a:rPr>
              <a:t>if</a:t>
            </a:r>
            <a:r>
              <a:rPr lang="zh-CN" altLang="en-US" sz="2400" b="1">
                <a:solidFill>
                  <a:srgbClr val="009900"/>
                </a:solidFill>
              </a:rPr>
              <a:t>一样</a:t>
            </a:r>
          </a:p>
        </p:txBody>
      </p:sp>
      <p:sp>
        <p:nvSpPr>
          <p:cNvPr id="23585" name="Oval 33"/>
          <p:cNvSpPr>
            <a:spLocks noChangeArrowheads="1"/>
          </p:cNvSpPr>
          <p:nvPr/>
        </p:nvSpPr>
        <p:spPr bwMode="auto">
          <a:xfrm>
            <a:off x="5651500" y="5373688"/>
            <a:ext cx="1296988" cy="431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86" name="Text Box 34"/>
          <p:cNvSpPr txBox="1">
            <a:spLocks noChangeArrowheads="1"/>
          </p:cNvSpPr>
          <p:nvPr/>
        </p:nvSpPr>
        <p:spPr bwMode="auto">
          <a:xfrm>
            <a:off x="6877050" y="5805488"/>
            <a:ext cx="693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ask</a:t>
            </a:r>
          </a:p>
        </p:txBody>
      </p:sp>
      <p:sp>
        <p:nvSpPr>
          <p:cNvPr id="23587" name="Text Box 35"/>
          <p:cNvSpPr txBox="1">
            <a:spLocks noChangeArrowheads="1"/>
          </p:cNvSpPr>
          <p:nvPr/>
        </p:nvSpPr>
        <p:spPr bwMode="auto">
          <a:xfrm>
            <a:off x="1619250" y="5851525"/>
            <a:ext cx="443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00"/>
                </a:solidFill>
              </a:rPr>
              <a:t>unless = </a:t>
            </a:r>
            <a:r>
              <a:rPr lang="zh-CN" altLang="en-US" sz="2400" b="1">
                <a:solidFill>
                  <a:srgbClr val="009900"/>
                </a:solidFill>
              </a:rPr>
              <a:t>如果不，意思和</a:t>
            </a:r>
            <a:r>
              <a:rPr lang="en-US" altLang="zh-CN" sz="2400" b="1">
                <a:solidFill>
                  <a:srgbClr val="009900"/>
                </a:solidFill>
              </a:rPr>
              <a:t>if</a:t>
            </a:r>
            <a:r>
              <a:rPr lang="zh-CN" altLang="en-US" sz="2400" b="1">
                <a:solidFill>
                  <a:srgbClr val="009900"/>
                </a:solidFill>
              </a:rPr>
              <a:t>相反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 animBg="1"/>
      <p:bldP spid="23562" grpId="0"/>
      <p:bldP spid="23563" grpId="0" animBg="1"/>
      <p:bldP spid="23564" grpId="0" animBg="1"/>
      <p:bldP spid="23565" grpId="0"/>
      <p:bldP spid="23566" grpId="0" animBg="1"/>
      <p:bldP spid="23578" grpId="0"/>
      <p:bldP spid="23580" grpId="0"/>
      <p:bldP spid="23581" grpId="0" animBg="1"/>
      <p:bldP spid="23582" grpId="0"/>
      <p:bldP spid="23583" grpId="0" animBg="1"/>
      <p:bldP spid="23584" grpId="0"/>
      <p:bldP spid="23585" grpId="0" animBg="1"/>
      <p:bldP spid="23586" grpId="0"/>
      <p:bldP spid="2358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23863" y="115888"/>
            <a:ext cx="8458200" cy="1466850"/>
          </a:xfrm>
        </p:spPr>
        <p:txBody>
          <a:bodyPr>
            <a:normAutofit/>
          </a:bodyPr>
          <a:lstStyle/>
          <a:p>
            <a:r>
              <a:rPr lang="en-US" altLang="zh-CN" sz="3200" b="1" i="1" smtClean="0">
                <a:solidFill>
                  <a:srgbClr val="0070C0"/>
                </a:solidFill>
              </a:rPr>
              <a:t>William's mum is giving him advice about his problems. </a:t>
            </a:r>
          </a:p>
        </p:txBody>
      </p:sp>
      <p:sp>
        <p:nvSpPr>
          <p:cNvPr id="33794" name="Rectangle 3"/>
          <p:cNvSpPr>
            <a:spLocks noGrp="1"/>
          </p:cNvSpPr>
          <p:nvPr>
            <p:ph idx="4294967295"/>
          </p:nvPr>
        </p:nvSpPr>
        <p:spPr>
          <a:xfrm>
            <a:off x="468313" y="1628775"/>
            <a:ext cx="8305800" cy="1006475"/>
          </a:xfrm>
        </p:spPr>
        <p:txBody>
          <a:bodyPr/>
          <a:lstStyle/>
          <a:p>
            <a:pPr marL="609600" indent="-609600" algn="ctr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b="1" smtClean="0"/>
              <a:t>William</a:t>
            </a:r>
            <a:r>
              <a:rPr lang="en-US" altLang="zh-CN" sz="3000" b="1" smtClean="0">
                <a:sym typeface="Arial" charset="0"/>
              </a:rPr>
              <a:t>'</a:t>
            </a:r>
            <a:r>
              <a:rPr lang="en-US" altLang="zh-CN" sz="3000" b="1" smtClean="0"/>
              <a:t>s problems</a:t>
            </a:r>
          </a:p>
          <a:p>
            <a:pPr marL="609600" indent="-609600">
              <a:lnSpc>
                <a:spcPct val="90000"/>
              </a:lnSpc>
              <a:buClrTx/>
              <a:buFont typeface="Wingdings 2" pitchFamily="18" charset="2"/>
              <a:buNone/>
            </a:pPr>
            <a:r>
              <a:rPr lang="en-US" altLang="zh-CN" sz="3000" smtClean="0"/>
              <a:t>1. I sometimes bring the wrong books to school.</a:t>
            </a:r>
            <a:endParaRPr lang="en-US" altLang="zh-CN" sz="3000" smtClean="0">
              <a:solidFill>
                <a:srgbClr val="FF3300"/>
              </a:solidFill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57200" y="5084763"/>
            <a:ext cx="84439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 b="1" u="sng">
                <a:solidFill>
                  <a:srgbClr val="FF3300"/>
                </a:solidFill>
                <a:latin typeface="Times New Roman" pitchFamily="18" charset="0"/>
              </a:rPr>
              <a:t>If you</a:t>
            </a:r>
            <a:r>
              <a:rPr lang="en-US" altLang="zh-CN" sz="3000" b="1">
                <a:solidFill>
                  <a:srgbClr val="FF3300"/>
                </a:solidFill>
                <a:latin typeface="Times New Roman" pitchFamily="18" charset="0"/>
              </a:rPr>
              <a:t> check your timetable every night</a:t>
            </a:r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, </a:t>
            </a:r>
            <a:r>
              <a:rPr lang="en-US" altLang="zh-CN" sz="3000" b="1" u="sng">
                <a:solidFill>
                  <a:srgbClr val="FF3300"/>
                </a:solidFill>
                <a:latin typeface="Times New Roman" pitchFamily="18" charset="0"/>
              </a:rPr>
              <a:t>you will</a:t>
            </a:r>
            <a:r>
              <a:rPr lang="en-US" altLang="zh-CN" sz="3000" b="1">
                <a:solidFill>
                  <a:srgbClr val="FF3300"/>
                </a:solidFill>
                <a:latin typeface="Times New Roman" pitchFamily="18" charset="0"/>
              </a:rPr>
              <a:t> know which books to bring.</a:t>
            </a:r>
          </a:p>
        </p:txBody>
      </p:sp>
      <p:pic>
        <p:nvPicPr>
          <p:cNvPr id="33796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2636838"/>
            <a:ext cx="4086225" cy="199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idx="4294967295"/>
          </p:nvPr>
        </p:nvSpPr>
        <p:spPr>
          <a:xfrm>
            <a:off x="1219200" y="990600"/>
            <a:ext cx="7924800" cy="1016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3000" smtClean="0"/>
              <a:t>2. I was away from school today</a:t>
            </a:r>
            <a:r>
              <a:rPr lang="zh-CN" altLang="en-US" sz="3000" smtClean="0"/>
              <a:t>.</a:t>
            </a:r>
            <a:r>
              <a:rPr lang="en-US" altLang="zh-CN" sz="3000" smtClean="0"/>
              <a:t> I do not know what homework to do.</a:t>
            </a:r>
            <a:endParaRPr lang="zh-CN" altLang="en-US" sz="3000" smtClean="0"/>
          </a:p>
        </p:txBody>
      </p:sp>
      <p:pic>
        <p:nvPicPr>
          <p:cNvPr id="34818" name="Picture 3" descr="图片2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2800" y="1981200"/>
            <a:ext cx="5143500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685800" y="4876800"/>
            <a:ext cx="7696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 b="1">
                <a:solidFill>
                  <a:srgbClr val="FF3300"/>
                </a:solidFill>
                <a:latin typeface="Times New Roman" pitchFamily="18" charset="0"/>
              </a:rPr>
              <a:t>If you call your friends, they will tell you what homework to 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/>
          </p:cNvSpPr>
          <p:nvPr>
            <p:ph idx="4294967295"/>
          </p:nvPr>
        </p:nvSpPr>
        <p:spPr>
          <a:xfrm>
            <a:off x="468313" y="476250"/>
            <a:ext cx="8229600" cy="10064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3000" smtClean="0"/>
              <a:t>3. I hate getting up</a:t>
            </a:r>
            <a:r>
              <a:rPr lang="zh-CN" altLang="en-US" sz="3000" smtClean="0"/>
              <a:t>.</a:t>
            </a:r>
            <a:r>
              <a:rPr lang="en-US" altLang="zh-CN" sz="3000" smtClean="0"/>
              <a:t> I always feel tired in the mornings.</a:t>
            </a:r>
            <a:endParaRPr lang="zh-CN" altLang="en-US" sz="3000" smtClean="0"/>
          </a:p>
        </p:txBody>
      </p:sp>
      <p:pic>
        <p:nvPicPr>
          <p:cNvPr id="35842" name="Picture 3" descr="图片2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1125538"/>
            <a:ext cx="48387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971550" y="3644900"/>
            <a:ext cx="7620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b="1">
                <a:solidFill>
                  <a:srgbClr val="FF3300"/>
                </a:solidFill>
                <a:latin typeface="Times New Roman" pitchFamily="18" charset="0"/>
              </a:rPr>
              <a:t>If you go to bed early, you will not feel tired in the mornings.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/>
          </p:cNvSpPr>
          <p:nvPr>
            <p:ph idx="4294967295"/>
          </p:nvPr>
        </p:nvSpPr>
        <p:spPr>
          <a:xfrm>
            <a:off x="914400" y="1219200"/>
            <a:ext cx="8229600" cy="55403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3000" smtClean="0"/>
              <a:t>4. I do not know what this word means.</a:t>
            </a:r>
          </a:p>
        </p:txBody>
      </p:sp>
      <p:pic>
        <p:nvPicPr>
          <p:cNvPr id="36866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0" y="2057400"/>
            <a:ext cx="4460875" cy="222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609600" y="4495800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b="1">
                <a:solidFill>
                  <a:srgbClr val="FF3300"/>
                </a:solidFill>
                <a:latin typeface="Times New Roman" pitchFamily="18" charset="0"/>
              </a:rPr>
              <a:t>If you look it up in the dictionary, you will find out its meaning.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511175" y="555625"/>
            <a:ext cx="8305800" cy="9540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B  Carol is giving advice to Henry. What is she saying? Use the pictures and the words in brackets to help you.</a:t>
            </a:r>
          </a:p>
        </p:txBody>
      </p:sp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1044575" y="4746625"/>
            <a:ext cx="76962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>
                <a:latin typeface="Times New Roman" pitchFamily="18" charset="0"/>
              </a:rPr>
              <a:t>__________________ the wheels round, they_______________ easily. (make/turn)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654175" y="4838700"/>
            <a:ext cx="335438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If you make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339975" y="5432425"/>
            <a:ext cx="23749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3300"/>
                </a:solidFill>
                <a:latin typeface="Times New Roman" pitchFamily="18" charset="0"/>
              </a:rPr>
              <a:t>will turn</a:t>
            </a:r>
          </a:p>
        </p:txBody>
      </p:sp>
      <p:pic>
        <p:nvPicPr>
          <p:cNvPr id="37893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1375" y="1546225"/>
            <a:ext cx="4876800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ldLvl="0"/>
      <p:bldP spid="19461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2"/>
          <p:cNvSpPr txBox="1">
            <a:spLocks noChangeArrowheads="1"/>
          </p:cNvSpPr>
          <p:nvPr/>
        </p:nvSpPr>
        <p:spPr bwMode="auto">
          <a:xfrm>
            <a:off x="609600" y="4724400"/>
            <a:ext cx="8382000" cy="128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>
                <a:latin typeface="Times New Roman" pitchFamily="18" charset="0"/>
              </a:rPr>
              <a:t>2.The seeds ______________________</a:t>
            </a:r>
          </a:p>
          <a:p>
            <a:pPr>
              <a:lnSpc>
                <a:spcPct val="125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>
                <a:latin typeface="Times New Roman" pitchFamily="18" charset="0"/>
              </a:rPr>
              <a:t>in the soil. (grow/plant)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819400" y="4724400"/>
            <a:ext cx="56372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3300"/>
                </a:solidFill>
                <a:latin typeface="Times New Roman" pitchFamily="18" charset="0"/>
              </a:rPr>
              <a:t>will grow if you plant them</a:t>
            </a:r>
          </a:p>
        </p:txBody>
      </p:sp>
      <p:pic>
        <p:nvPicPr>
          <p:cNvPr id="38915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990600"/>
            <a:ext cx="541020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/>
          </p:cNvSpPr>
          <p:nvPr>
            <p:ph idx="4294967295"/>
          </p:nvPr>
        </p:nvSpPr>
        <p:spPr>
          <a:xfrm>
            <a:off x="1143000" y="4876800"/>
            <a:ext cx="8001000" cy="1246188"/>
          </a:xfrm>
        </p:spPr>
        <p:txBody>
          <a:bodyPr/>
          <a:lstStyle/>
          <a:p>
            <a:pPr marL="0" indent="0">
              <a:lnSpc>
                <a:spcPct val="125000"/>
              </a:lnSpc>
              <a:buFont typeface="Wingdings 2" pitchFamily="18" charset="2"/>
              <a:buNone/>
            </a:pPr>
            <a:r>
              <a:rPr lang="zh-CN" altLang="en-US" sz="3000" smtClean="0"/>
              <a:t>3. ____________ another wing, it ____</a:t>
            </a:r>
            <a:r>
              <a:rPr lang="en-US" altLang="zh-CN" sz="3000" smtClean="0"/>
              <a:t>________. (put on/ fly)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676400" y="4876800"/>
            <a:ext cx="3124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If you put on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6478588" y="4957763"/>
            <a:ext cx="16335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3300"/>
                </a:solidFill>
                <a:latin typeface="Times New Roman" pitchFamily="18" charset="0"/>
              </a:rPr>
              <a:t>will fly</a:t>
            </a:r>
          </a:p>
        </p:txBody>
      </p:sp>
      <p:pic>
        <p:nvPicPr>
          <p:cNvPr id="39940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066800"/>
            <a:ext cx="6324600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/>
          </p:cNvSpPr>
          <p:nvPr>
            <p:ph idx="4294967295"/>
          </p:nvPr>
        </p:nvSpPr>
        <p:spPr>
          <a:xfrm>
            <a:off x="1331913" y="4648200"/>
            <a:ext cx="7812087" cy="1254125"/>
          </a:xfrm>
        </p:spPr>
        <p:txBody>
          <a:bodyPr/>
          <a:lstStyle/>
          <a:p>
            <a:pPr marL="0" indent="0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2800" smtClean="0"/>
              <a:t>4. ________________ your coat, you    </a:t>
            </a:r>
          </a:p>
          <a:p>
            <a:pPr marL="0" indent="0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2800" smtClean="0"/>
              <a:t>    __________ so cold. (put on/not feel)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835150" y="4648200"/>
            <a:ext cx="45466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3300"/>
                </a:solidFill>
                <a:latin typeface="Times New Roman" pitchFamily="18" charset="0"/>
              </a:rPr>
              <a:t>If you put on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547813" y="5334000"/>
            <a:ext cx="34178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3300"/>
                </a:solidFill>
                <a:latin typeface="Times New Roman" pitchFamily="18" charset="0"/>
              </a:rPr>
              <a:t>will not feel</a:t>
            </a:r>
          </a:p>
        </p:txBody>
      </p:sp>
      <p:pic>
        <p:nvPicPr>
          <p:cNvPr id="40964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838200"/>
            <a:ext cx="594360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boy eating vegetab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1341438"/>
            <a:ext cx="4235450" cy="4392612"/>
          </a:xfrm>
          <a:prstGeom prst="rect">
            <a:avLst/>
          </a:prstGeom>
          <a:noFill/>
        </p:spPr>
      </p:pic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519113" y="328613"/>
            <a:ext cx="51196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/>
              <a:t>If you eat some spinach,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opposite-attitude-004-5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484313"/>
            <a:ext cx="4465638" cy="4759325"/>
          </a:xfrm>
          <a:prstGeom prst="rect">
            <a:avLst/>
          </a:prstGeom>
          <a:noFill/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519113" y="328613"/>
            <a:ext cx="5997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/>
              <a:t>If you stop talking for a while, 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idx="4294967295"/>
          </p:nvPr>
        </p:nvSpPr>
        <p:spPr>
          <a:xfrm>
            <a:off x="914400" y="4419600"/>
            <a:ext cx="8229600" cy="1284288"/>
          </a:xfrm>
        </p:spPr>
        <p:txBody>
          <a:bodyPr/>
          <a:lstStyle/>
          <a:p>
            <a:pPr marL="0" indent="0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3000" smtClean="0"/>
              <a:t>5. The meat _______________________ </a:t>
            </a:r>
          </a:p>
          <a:p>
            <a:pPr marL="0" indent="0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3000" smtClean="0"/>
              <a:t>     in the fridge. (not go bad/put)</a:t>
            </a:r>
            <a:endParaRPr lang="zh-CN" altLang="en-US" sz="3000" smtClean="0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843213" y="4481513"/>
            <a:ext cx="55340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3300"/>
                </a:solidFill>
                <a:latin typeface="Times New Roman" pitchFamily="18" charset="0"/>
              </a:rPr>
              <a:t>will not go bad if you put it </a:t>
            </a:r>
          </a:p>
        </p:txBody>
      </p:sp>
      <p:pic>
        <p:nvPicPr>
          <p:cNvPr id="41987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914400"/>
            <a:ext cx="5486400" cy="320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/>
          </p:cNvSpPr>
          <p:nvPr>
            <p:ph idx="4294967295"/>
          </p:nvPr>
        </p:nvSpPr>
        <p:spPr>
          <a:xfrm>
            <a:off x="1116013" y="4724400"/>
            <a:ext cx="8027987" cy="1338263"/>
          </a:xfrm>
        </p:spPr>
        <p:txBody>
          <a:bodyPr/>
          <a:lstStyle/>
          <a:p>
            <a:pPr marL="0" indent="0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3000" smtClean="0"/>
              <a:t>6. You __________________________</a:t>
            </a:r>
          </a:p>
          <a:p>
            <a:pPr marL="0" indent="0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3000" smtClean="0"/>
              <a:t>    your classes. (see clearly/wear)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209800" y="4724400"/>
            <a:ext cx="5791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3300"/>
                </a:solidFill>
                <a:latin typeface="Times New Roman" pitchFamily="18" charset="0"/>
              </a:rPr>
              <a:t>will see clearly if you wear</a:t>
            </a:r>
          </a:p>
        </p:txBody>
      </p:sp>
      <p:pic>
        <p:nvPicPr>
          <p:cNvPr id="43011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066800"/>
            <a:ext cx="54102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034" name="TextBox 4"/>
          <p:cNvSpPr txBox="1">
            <a:spLocks noChangeArrowheads="1"/>
          </p:cNvSpPr>
          <p:nvPr/>
        </p:nvSpPr>
        <p:spPr bwMode="auto"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III  Post-Learning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838200" y="1957388"/>
            <a:ext cx="8305800" cy="312420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zh-CN" altLang="en-US" sz="3200" b="1" dirty="0"/>
              <a:t>       “</a:t>
            </a:r>
            <a:r>
              <a:rPr lang="en-US" altLang="zh-CN" sz="3200" b="1">
                <a:solidFill>
                  <a:srgbClr val="FF0066"/>
                </a:solidFill>
              </a:rPr>
              <a:t>if</a:t>
            </a:r>
            <a:r>
              <a:rPr lang="zh-CN" altLang="en-US" sz="3200" b="1" dirty="0"/>
              <a:t>条件句不一般</a:t>
            </a:r>
            <a:r>
              <a:rPr lang="en-US" altLang="zh-CN" sz="3200" b="1"/>
              <a:t>, </a:t>
            </a:r>
            <a:r>
              <a:rPr lang="zh-CN" altLang="en-US" sz="3200" b="1" dirty="0"/>
              <a:t>几个要点记心间；</a:t>
            </a:r>
            <a:endParaRPr lang="en-US" altLang="zh-CN" sz="3200" b="1"/>
          </a:p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zh-CN" altLang="en-US" sz="3200" b="1" dirty="0">
                <a:solidFill>
                  <a:srgbClr val="FF0066"/>
                </a:solidFill>
              </a:rPr>
              <a:t>条件句，</a:t>
            </a:r>
            <a:r>
              <a:rPr lang="zh-CN" altLang="en-US" sz="3200" b="1" dirty="0"/>
              <a:t>放在前</a:t>
            </a:r>
            <a:r>
              <a:rPr lang="en-US" altLang="zh-CN" sz="3200" b="1"/>
              <a:t>, </a:t>
            </a:r>
            <a:r>
              <a:rPr lang="zh-CN" altLang="en-US" sz="3200" b="1" dirty="0">
                <a:solidFill>
                  <a:srgbClr val="FF0066"/>
                </a:solidFill>
              </a:rPr>
              <a:t>逗号要放句中间</a:t>
            </a:r>
            <a:r>
              <a:rPr lang="zh-CN" altLang="en-US" sz="3200" b="1" dirty="0"/>
              <a:t>；条件句</a:t>
            </a:r>
            <a:endParaRPr lang="en-US" altLang="zh-CN" sz="3200" b="1"/>
          </a:p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zh-CN" altLang="en-US" sz="3200" b="1" dirty="0"/>
              <a:t>表可能，</a:t>
            </a:r>
            <a:r>
              <a:rPr lang="zh-CN" altLang="en-US" sz="3200" b="1" dirty="0">
                <a:solidFill>
                  <a:srgbClr val="FF0066"/>
                </a:solidFill>
              </a:rPr>
              <a:t>主句多用将来时</a:t>
            </a:r>
            <a:r>
              <a:rPr lang="zh-CN" altLang="en-US" sz="3200" b="1" dirty="0"/>
              <a:t>；条件句表事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zh-CN" altLang="en-US" sz="3200" b="1" dirty="0"/>
              <a:t>实，</a:t>
            </a:r>
            <a:r>
              <a:rPr lang="zh-CN" altLang="en-US" sz="3200" b="1" dirty="0">
                <a:solidFill>
                  <a:srgbClr val="FF0066"/>
                </a:solidFill>
              </a:rPr>
              <a:t>主句常用现在时。</a:t>
            </a:r>
            <a:r>
              <a:rPr lang="en-US" altLang="x-none" sz="3200" b="1"/>
              <a:t>”</a:t>
            </a:r>
            <a:endParaRPr lang="zh-CN" altLang="en-US" sz="3200" dirty="0"/>
          </a:p>
        </p:txBody>
      </p:sp>
      <p:pic>
        <p:nvPicPr>
          <p:cNvPr id="45058" name="Picture 3" descr="2008040916213164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8172450" y="5084763"/>
            <a:ext cx="971550" cy="1076325"/>
          </a:xfrm>
        </p:spPr>
      </p:pic>
      <p:sp>
        <p:nvSpPr>
          <p:cNvPr id="5" name="TextBox 4"/>
          <p:cNvSpPr txBox="1"/>
          <p:nvPr/>
        </p:nvSpPr>
        <p:spPr>
          <a:xfrm>
            <a:off x="457200" y="661988"/>
            <a:ext cx="5486400" cy="5842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chemeClr val="tx1"/>
                </a:solidFill>
                <a:ea typeface="楷体" panose="02010609060101010101" pitchFamily="1" charset="-122"/>
              </a:rPr>
              <a:t>记住这个顺口溜吧！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082" name="TextBox 4"/>
          <p:cNvSpPr txBox="1">
            <a:spLocks noChangeArrowheads="1"/>
          </p:cNvSpPr>
          <p:nvPr/>
        </p:nvSpPr>
        <p:spPr bwMode="auto"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IV  Review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idx="1"/>
          </p:nvPr>
        </p:nvSpPr>
        <p:spPr>
          <a:xfrm>
            <a:off x="609600" y="1066800"/>
            <a:ext cx="8001000" cy="3829050"/>
          </a:xfrm>
        </p:spPr>
        <p:txBody>
          <a:bodyPr/>
          <a:lstStyle/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en-US" altLang="zh-CN" sz="3000" b="1" kern="1200" dirty="0">
                <a:solidFill>
                  <a:srgbClr val="0070C0"/>
                </a:solidFill>
                <a:ea typeface="+mj-ea"/>
                <a:cs typeface="+mj-cs"/>
              </a:rPr>
              <a:t>一. 用括号内所给单词的正确形式填空。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1. If he ______(be) free tomorrow evening,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	 he will come to your birthday party.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2. I will tell her the answer if she ______(ask) me.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3. If we talk loudly in class, our teacher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	 ______(be) unhappy with us.</a:t>
            </a:r>
            <a:endParaRPr lang="zh-CN" altLang="en-US" sz="3000" dirty="0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927100" y="4322763"/>
            <a:ext cx="14478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will be</a:t>
            </a: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2095500" y="1746250"/>
            <a:ext cx="9906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is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724525" y="3068638"/>
            <a:ext cx="13716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asks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340225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en-US" altLang="zh-CN" sz="3000" b="1" kern="1200" dirty="0">
                <a:solidFill>
                  <a:srgbClr val="0070C0"/>
                </a:solidFill>
                <a:ea typeface="+mj-ea"/>
                <a:cs typeface="+mj-cs"/>
              </a:rPr>
              <a:t>二. 合并句子。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zh-CN" sz="3000"/>
              <a:t>1. It is going to rain tomorrow.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zh-CN" sz="3000"/>
              <a:t>	 We will not go out.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zh-CN" sz="3000">
                <a:solidFill>
                  <a:srgbClr val="FF3300"/>
                </a:solidFill>
              </a:rPr>
              <a:t>	If it rains tomorrow, we will not go out.</a:t>
            </a:r>
            <a:endParaRPr lang="en-US" altLang="zh-CN" sz="3000"/>
          </a:p>
          <a:p>
            <a:pPr>
              <a:buFont typeface="Wingdings 2" pitchFamily="18" charset="2"/>
              <a:buNone/>
              <a:defRPr/>
            </a:pPr>
            <a:r>
              <a:rPr lang="en-US" altLang="zh-CN" sz="3000"/>
              <a:t>2. She is going to post the letter now.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zh-CN" sz="3000"/>
              <a:t>	Her grandparents will receive it in three days.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zh-CN" sz="3000">
                <a:solidFill>
                  <a:srgbClr val="FF3300"/>
                </a:solidFill>
              </a:rPr>
              <a:t>	If she posts the letter now, her grandparents will receive it in three days.</a:t>
            </a:r>
            <a:endParaRPr lang="en-US" altLang="zh-CN" sz="3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idx="1"/>
          </p:nvPr>
        </p:nvSpPr>
        <p:spPr>
          <a:xfrm>
            <a:off x="685800" y="1143000"/>
            <a:ext cx="7848600" cy="4943475"/>
          </a:xfrm>
        </p:spPr>
        <p:txBody>
          <a:bodyPr/>
          <a:lstStyle/>
          <a:p>
            <a:pPr marL="609600" indent="-609600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3. They are going to do more exercises.</a:t>
            </a:r>
          </a:p>
          <a:p>
            <a:pPr marL="609600" indent="-609600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    They will be in better health.</a:t>
            </a:r>
            <a:endParaRPr lang="zh-CN" altLang="en-US" sz="3000" smtClean="0"/>
          </a:p>
          <a:p>
            <a:pPr marL="609600" indent="-609600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>
                <a:solidFill>
                  <a:srgbClr val="FF3300"/>
                </a:solidFill>
              </a:rPr>
              <a:t>    If they do more exercises, they will be</a:t>
            </a:r>
          </a:p>
          <a:p>
            <a:pPr marL="609600" indent="-609600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>
                <a:solidFill>
                  <a:srgbClr val="FF3300"/>
                </a:solidFill>
              </a:rPr>
              <a:t>    in better health.</a:t>
            </a:r>
            <a:endParaRPr lang="zh-CN" altLang="en-US" sz="3000" smtClean="0">
              <a:solidFill>
                <a:srgbClr val="FF3300"/>
              </a:solidFill>
            </a:endParaRPr>
          </a:p>
          <a:p>
            <a:pPr marL="609600" indent="-609600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4. You are going to play with a knife.</a:t>
            </a:r>
          </a:p>
          <a:p>
            <a:pPr marL="609600" indent="-609600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    You will hurt yourself.</a:t>
            </a:r>
          </a:p>
          <a:p>
            <a:pPr marL="609600" indent="-609600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    </a:t>
            </a:r>
            <a:r>
              <a:rPr lang="en-US" altLang="zh-CN" sz="3000" smtClean="0">
                <a:solidFill>
                  <a:srgbClr val="FF3300"/>
                </a:solidFill>
              </a:rPr>
              <a:t>If you play with a knife, you will hurt </a:t>
            </a:r>
          </a:p>
          <a:p>
            <a:pPr marL="609600" indent="-609600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>
                <a:solidFill>
                  <a:srgbClr val="FF3300"/>
                </a:solidFill>
              </a:rPr>
              <a:t>    yourself.</a:t>
            </a:r>
            <a:endParaRPr lang="zh-CN" altLang="en-US" sz="3000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idx="1"/>
          </p:nvPr>
        </p:nvSpPr>
        <p:spPr>
          <a:xfrm>
            <a:off x="395288" y="692150"/>
            <a:ext cx="8458200" cy="5632450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en-US" altLang="zh-CN" sz="3000" b="1" kern="1200" dirty="0">
                <a:solidFill>
                  <a:srgbClr val="0070C0"/>
                </a:solidFill>
                <a:ea typeface="+mj-ea"/>
                <a:cs typeface="+mj-cs"/>
              </a:rPr>
              <a:t>三. 选择最佳答案填空。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(    )1. If it stops raining, we ____ out.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		A. are go 		B. can go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		C. goes 		D. to go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(    )2. If you don't water the flowers, they ____.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		A. died 		B. die	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		C. dying 		D. to die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(    )3. We will go climbing ____ the weather is 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          fine.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		A. while 		B. where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3000" dirty="0"/>
              <a:t>		C. so 		          D. if</a:t>
            </a:r>
            <a:endParaRPr lang="zh-CN" altLang="en-US" sz="3000" dirty="0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604838" y="3970338"/>
            <a:ext cx="46196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623888" y="1149350"/>
            <a:ext cx="4413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541338" y="2549525"/>
            <a:ext cx="4413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  <p:bldP spid="471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3"/>
          <p:cNvSpPr>
            <a:spLocks noGrp="1"/>
          </p:cNvSpPr>
          <p:nvPr>
            <p:ph idx="1"/>
          </p:nvPr>
        </p:nvSpPr>
        <p:spPr>
          <a:xfrm>
            <a:off x="0" y="549275"/>
            <a:ext cx="9144000" cy="6554788"/>
          </a:xfrm>
        </p:spPr>
        <p:txBody>
          <a:bodyPr/>
          <a:lstStyle/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(    )4. My family and I will plant some trees in the  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           garden if it ____ tomorrow.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	     A. didn't rain 		B. isn't going to rain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	     C. won't rain 		D. doesn't rain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(    )5. If you don't work hard, you ____ the exam.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	     A. can't pass 		B. can pass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	     C. will pass 		          D. pass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(    )6. If my father ____ back next Saturday, we will 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           go on a picnic together.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	     A. will come 		B. comes</a:t>
            </a:r>
          </a:p>
          <a:p>
            <a:pPr marL="457200" indent="-457200">
              <a:buFont typeface="Wingdings 2" pitchFamily="18" charset="2"/>
              <a:buNone/>
            </a:pPr>
            <a:r>
              <a:rPr lang="en-US" altLang="zh-CN" sz="3000" smtClean="0"/>
              <a:t>	     C. is coming 		D. should come</a:t>
            </a:r>
            <a:endParaRPr lang="zh-CN" altLang="en-US" sz="3000" smtClean="0"/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153988" y="4292600"/>
            <a:ext cx="5365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B </a:t>
            </a:r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153988" y="711200"/>
            <a:ext cx="46196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153988" y="2768600"/>
            <a:ext cx="4381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  <p:bldP spid="481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226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Thank you!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456</TotalTime>
  <Words>797</Words>
  <Application>Microsoft Office PowerPoint</Application>
  <PresentationFormat>全屏显示(4:3)</PresentationFormat>
  <Paragraphs>144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演示文稿设计模板</vt:lpstr>
      </vt:variant>
      <vt:variant>
        <vt:i4>4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+mn-ea</vt:lpstr>
      <vt:lpstr>Arial Narrow</vt:lpstr>
      <vt:lpstr>楷体</vt:lpstr>
      <vt:lpstr>Grammar模板</vt:lpstr>
      <vt:lpstr>Grammar模板</vt:lpstr>
      <vt:lpstr>Grammar模板</vt:lpstr>
      <vt:lpstr>Grammar模板</vt:lpstr>
      <vt:lpstr>幻灯片 1</vt:lpstr>
      <vt:lpstr>幻灯片 2</vt:lpstr>
      <vt:lpstr>幻灯片 3</vt:lpstr>
      <vt:lpstr>幻灯片 4</vt:lpstr>
      <vt:lpstr>William's mum is giving him advice about his problems. 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eva</cp:lastModifiedBy>
  <cp:revision>24</cp:revision>
  <dcterms:created xsi:type="dcterms:W3CDTF">2017-06-07T02:43:00Z</dcterms:created>
  <dcterms:modified xsi:type="dcterms:W3CDTF">2018-11-29T11:32:45Z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