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520" r:id="rId2"/>
    <p:sldId id="510" r:id="rId3"/>
    <p:sldId id="521" r:id="rId4"/>
    <p:sldId id="493" r:id="rId5"/>
    <p:sldId id="507" r:id="rId6"/>
    <p:sldId id="512" r:id="rId7"/>
    <p:sldId id="508" r:id="rId8"/>
    <p:sldId id="509" r:id="rId9"/>
    <p:sldId id="513" r:id="rId10"/>
    <p:sldId id="502" r:id="rId11"/>
    <p:sldId id="514" r:id="rId12"/>
    <p:sldId id="516" r:id="rId13"/>
    <p:sldId id="515" r:id="rId14"/>
    <p:sldId id="511" r:id="rId15"/>
    <p:sldId id="496" r:id="rId16"/>
    <p:sldId id="517" r:id="rId17"/>
    <p:sldId id="503" r:id="rId18"/>
    <p:sldId id="505" r:id="rId19"/>
    <p:sldId id="518" r:id="rId20"/>
    <p:sldId id="498" r:id="rId21"/>
    <p:sldId id="519" r:id="rId22"/>
    <p:sldId id="499" r:id="rId23"/>
    <p:sldId id="497" r:id="rId24"/>
    <p:sldId id="484" r:id="rId25"/>
  </p:sldIdLst>
  <p:sldSz cx="12195175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28E"/>
    <a:srgbClr val="0000FF"/>
    <a:srgbClr val="E20084"/>
    <a:srgbClr val="363535"/>
    <a:srgbClr val="E26484"/>
    <a:srgbClr val="00CCFF"/>
    <a:srgbClr val="84817C"/>
    <a:srgbClr val="951919"/>
    <a:srgbClr val="FFFF00"/>
    <a:srgbClr val="F1F1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中度样式 2 - 强调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2DE63D5-997A-4646-A377-4702673A728D}" styleName="浅色样式 2 - 强调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912C8C85-51F0-491E-9774-3900AFEF0FD7}" styleName="浅色样式 2 - 强调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93296810-A885-4BE3-A3E7-6D5BEEA58F35}" styleName="中度样式 2 - 强调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8FB837D-C827-4EFA-A057-4D05807E0F7C}" styleName="主题样式 1 - 强调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5758FB7-9AC5-4552-8A53-C91805E547FA}" styleName="主题样式 1 - 强调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775DCB02-9BB8-47FD-8907-85C794F793BA}" styleName="主题样式 1 - 强调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84E427A-3D55-4303-BF80-6455036E1DE7}" styleName="主题样式 1 - 强调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C2FFA5D-87B4-456A-9821-1D502468CF0F}" styleName="主题样式 1 - 强调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无样式，无网格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1FECB4D8-DB02-4DC6-A0A2-4F2EBAE1DC90}" styleName="中度样式 1 - 强调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623" autoAdjust="0"/>
    <p:restoredTop sz="87109" autoAdjust="0"/>
  </p:normalViewPr>
  <p:slideViewPr>
    <p:cSldViewPr>
      <p:cViewPr>
        <p:scale>
          <a:sx n="60" d="100"/>
          <a:sy n="60" d="100"/>
        </p:scale>
        <p:origin x="-2268" y="-1248"/>
      </p:cViewPr>
      <p:guideLst>
        <p:guide orient="horz" pos="2160"/>
        <p:guide pos="384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7212"/>
    </p:cViewPr>
  </p:sorterViewPr>
  <p:notesViewPr>
    <p:cSldViewPr>
      <p:cViewPr varScale="1">
        <p:scale>
          <a:sx n="58" d="100"/>
          <a:sy n="58" d="100"/>
        </p:scale>
        <p:origin x="-2580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F6E4F5-AFD9-452D-978C-A65E37BD2A75}" type="datetimeFigureOut">
              <a:rPr lang="en-US" smtClean="0"/>
              <a:t>1/5/2020</a:t>
            </a:fld>
            <a:endParaRPr 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70C2A1-C45C-4D11-8087-34234E5428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7106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779D53-1687-4629-A7C4-5F633C48289A}" type="datetimeFigureOut">
              <a:rPr lang="en-US" smtClean="0"/>
              <a:t>1/5/2020</a:t>
            </a:fld>
            <a:endParaRPr 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F48F07-6AC5-47AF-9B36-9B4E83AB26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57078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注意总结：按权位展开法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F48F07-6AC5-47AF-9B36-9B4E83AB260F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79343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注意总结：按权位展开法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F48F07-6AC5-47AF-9B36-9B4E83AB260F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79343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注意总结：按权位展开法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F48F07-6AC5-47AF-9B36-9B4E83AB260F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79343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注意总结：按权位展开法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F48F07-6AC5-47AF-9B36-9B4E83AB260F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79343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F48F07-6AC5-47AF-9B36-9B4E83AB260F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3697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F48F07-6AC5-47AF-9B36-9B4E83AB260F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3697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F48F07-6AC5-47AF-9B36-9B4E83AB260F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46790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最后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0"/>
            <a:ext cx="12195175" cy="6858000"/>
          </a:xfrm>
          <a:prstGeom prst="rect">
            <a:avLst/>
          </a:prstGeom>
          <a:gradFill>
            <a:gsLst>
              <a:gs pos="0">
                <a:srgbClr val="F1F1E5"/>
              </a:gs>
              <a:gs pos="74000">
                <a:srgbClr val="F7F7ED"/>
              </a:gs>
              <a:gs pos="83000">
                <a:srgbClr val="F8F8EE"/>
              </a:gs>
              <a:gs pos="100000">
                <a:srgbClr val="F9F9E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10485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首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页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12195175" cy="6858000"/>
          </a:xfrm>
          <a:prstGeom prst="rect">
            <a:avLst/>
          </a:prstGeom>
          <a:gradFill>
            <a:gsLst>
              <a:gs pos="0">
                <a:srgbClr val="F1F1E5"/>
              </a:gs>
              <a:gs pos="74000">
                <a:srgbClr val="F7F7ED"/>
              </a:gs>
              <a:gs pos="83000">
                <a:srgbClr val="F8F8EE"/>
              </a:gs>
              <a:gs pos="100000">
                <a:srgbClr val="F9F9E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>
            <a:off x="-813" y="976635"/>
            <a:ext cx="12196800" cy="95250"/>
          </a:xfrm>
          <a:prstGeom prst="rect">
            <a:avLst/>
          </a:prstGeom>
          <a:solidFill>
            <a:srgbClr val="0042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zh-CN" altLang="en-US"/>
          </a:p>
        </p:txBody>
      </p:sp>
      <p:sp>
        <p:nvSpPr>
          <p:cNvPr id="10" name="TextBox 3"/>
          <p:cNvSpPr txBox="1"/>
          <p:nvPr userDrawn="1"/>
        </p:nvSpPr>
        <p:spPr>
          <a:xfrm>
            <a:off x="829311" y="404664"/>
            <a:ext cx="145185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zh-CN" altLang="en-US" sz="2800" b="1" dirty="0" smtClean="0">
                <a:solidFill>
                  <a:srgbClr val="666666"/>
                </a:solidFill>
                <a:latin typeface="微软雅黑" pitchFamily="34" charset="-122"/>
                <a:ea typeface="微软雅黑" pitchFamily="34" charset="-122"/>
              </a:rPr>
              <a:t>目录页</a:t>
            </a:r>
            <a:endParaRPr lang="zh-CN" altLang="en-US" sz="2800" b="1" dirty="0">
              <a:solidFill>
                <a:srgbClr val="66666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24"/>
          <p:cNvSpPr>
            <a:spLocks noChangeArrowheads="1"/>
          </p:cNvSpPr>
          <p:nvPr userDrawn="1"/>
        </p:nvSpPr>
        <p:spPr bwMode="auto">
          <a:xfrm>
            <a:off x="2137147" y="558552"/>
            <a:ext cx="244827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b="1" dirty="0" smtClean="0">
                <a:solidFill>
                  <a:srgbClr val="FFC000"/>
                </a:solidFill>
                <a:ea typeface="微软雅黑" pitchFamily="34" charset="-122"/>
                <a:cs typeface="Arial Unicode MS" pitchFamily="34" charset="-122"/>
              </a:rPr>
              <a:t>CONTENTS PAGE</a:t>
            </a:r>
            <a:endParaRPr lang="en-US" altLang="zh-CN" b="1" dirty="0">
              <a:solidFill>
                <a:srgbClr val="FFC000"/>
              </a:solidFill>
              <a:ea typeface="微软雅黑" pitchFamily="34" charset="-122"/>
              <a:cs typeface="Arial Unicode MS" pitchFamily="34" charset="-122"/>
            </a:endParaRPr>
          </a:p>
        </p:txBody>
      </p:sp>
      <p:sp>
        <p:nvSpPr>
          <p:cNvPr id="13" name="TextBox 15"/>
          <p:cNvSpPr txBox="1"/>
          <p:nvPr userDrawn="1"/>
        </p:nvSpPr>
        <p:spPr>
          <a:xfrm>
            <a:off x="11091290" y="6330806"/>
            <a:ext cx="9829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>
                    <a:lumMod val="50000"/>
                  </a:schemeClr>
                </a:solidFill>
              </a:rPr>
              <a:t>—  </a:t>
            </a:r>
            <a:fld id="{2EEF1883-7A0E-4F66-9932-E581691AD397}" type="slidenum">
              <a:rPr lang="zh-CN" altLang="en-US" sz="1600" smtClean="0">
                <a:solidFill>
                  <a:schemeClr val="bg1">
                    <a:lumMod val="50000"/>
                  </a:schemeClr>
                </a:solidFill>
              </a:rPr>
              <a:pPr/>
              <a:t>‹#›</a:t>
            </a:fld>
            <a:r>
              <a:rPr lang="zh-CN" altLang="en-US" sz="16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600" dirty="0" smtClean="0">
                <a:solidFill>
                  <a:schemeClr val="bg1">
                    <a:lumMod val="50000"/>
                  </a:schemeClr>
                </a:solidFill>
              </a:rPr>
              <a:t>—</a:t>
            </a:r>
            <a:r>
              <a:rPr lang="zh-CN" altLang="en-US" sz="16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zh-CN" altLang="en-US" sz="1600" b="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79512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目录页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12195175" cy="6858000"/>
          </a:xfrm>
          <a:prstGeom prst="rect">
            <a:avLst/>
          </a:prstGeom>
          <a:gradFill>
            <a:gsLst>
              <a:gs pos="0">
                <a:srgbClr val="F1F1E5"/>
              </a:gs>
              <a:gs pos="74000">
                <a:srgbClr val="F7F7ED"/>
              </a:gs>
              <a:gs pos="83000">
                <a:srgbClr val="F8F8EE"/>
              </a:gs>
              <a:gs pos="100000">
                <a:srgbClr val="F9F9E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>
            <a:off x="-813" y="976635"/>
            <a:ext cx="12196800" cy="95250"/>
          </a:xfrm>
          <a:prstGeom prst="rect">
            <a:avLst/>
          </a:prstGeom>
          <a:solidFill>
            <a:srgbClr val="0042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zh-CN" altLang="en-US"/>
          </a:p>
        </p:txBody>
      </p:sp>
      <p:sp>
        <p:nvSpPr>
          <p:cNvPr id="12" name="TextBox 3"/>
          <p:cNvSpPr txBox="1"/>
          <p:nvPr userDrawn="1"/>
        </p:nvSpPr>
        <p:spPr>
          <a:xfrm>
            <a:off x="829311" y="404664"/>
            <a:ext cx="145185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zh-CN" altLang="en-US" sz="2800" b="1" dirty="0" smtClean="0">
                <a:solidFill>
                  <a:srgbClr val="666666"/>
                </a:solidFill>
                <a:latin typeface="微软雅黑" pitchFamily="34" charset="-122"/>
                <a:ea typeface="微软雅黑" pitchFamily="34" charset="-122"/>
              </a:rPr>
              <a:t>过渡页</a:t>
            </a:r>
            <a:endParaRPr lang="zh-CN" altLang="en-US" sz="2800" b="1" dirty="0">
              <a:solidFill>
                <a:srgbClr val="66666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矩形 24"/>
          <p:cNvSpPr>
            <a:spLocks noChangeArrowheads="1"/>
          </p:cNvSpPr>
          <p:nvPr userDrawn="1"/>
        </p:nvSpPr>
        <p:spPr bwMode="auto">
          <a:xfrm>
            <a:off x="2137147" y="558552"/>
            <a:ext cx="244827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b="1" dirty="0">
                <a:solidFill>
                  <a:srgbClr val="FFC000"/>
                </a:solidFill>
                <a:ea typeface="微软雅黑" pitchFamily="34" charset="-122"/>
                <a:cs typeface="Arial Unicode MS" pitchFamily="34" charset="-122"/>
              </a:rPr>
              <a:t>TRANSITION PAGE</a:t>
            </a:r>
            <a:endParaRPr lang="zh-CN" altLang="en-US" b="1" dirty="0">
              <a:solidFill>
                <a:srgbClr val="FFC000"/>
              </a:solidFill>
              <a:ea typeface="微软雅黑" pitchFamily="34" charset="-122"/>
              <a:cs typeface="Arial Unicode MS" pitchFamily="34" charset="-122"/>
            </a:endParaRPr>
          </a:p>
        </p:txBody>
      </p:sp>
      <p:sp>
        <p:nvSpPr>
          <p:cNvPr id="14" name="TextBox 15"/>
          <p:cNvSpPr txBox="1"/>
          <p:nvPr userDrawn="1"/>
        </p:nvSpPr>
        <p:spPr>
          <a:xfrm>
            <a:off x="11091290" y="6330806"/>
            <a:ext cx="9829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>
                    <a:lumMod val="50000"/>
                  </a:schemeClr>
                </a:solidFill>
              </a:rPr>
              <a:t>—  </a:t>
            </a:r>
            <a:fld id="{2EEF1883-7A0E-4F66-9932-E581691AD397}" type="slidenum">
              <a:rPr lang="zh-CN" altLang="en-US" sz="1600" smtClean="0">
                <a:solidFill>
                  <a:schemeClr val="bg1">
                    <a:lumMod val="50000"/>
                  </a:schemeClr>
                </a:solidFill>
              </a:rPr>
              <a:pPr/>
              <a:t>‹#›</a:t>
            </a:fld>
            <a:r>
              <a:rPr lang="zh-CN" altLang="en-US" sz="16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600" dirty="0" smtClean="0">
                <a:solidFill>
                  <a:schemeClr val="bg1">
                    <a:lumMod val="50000"/>
                  </a:schemeClr>
                </a:solidFill>
              </a:rPr>
              <a:t>—</a:t>
            </a:r>
            <a:r>
              <a:rPr lang="zh-CN" altLang="en-US" sz="16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zh-CN" altLang="en-US" sz="1600" b="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00353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过渡页1"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 userDrawn="1"/>
        </p:nvSpPr>
        <p:spPr>
          <a:xfrm>
            <a:off x="307587" y="548680"/>
            <a:ext cx="25496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0042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数制及数制转换</a:t>
            </a:r>
            <a:endParaRPr lang="zh-CN" altLang="en-US" sz="2400" b="1" dirty="0">
              <a:solidFill>
                <a:srgbClr val="00428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36250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75022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两栏内容"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30455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两栏内容"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41942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两栏内容"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5537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两栏内容"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3200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尾页">
    <p:bg>
      <p:bgPr>
        <a:gradFill>
          <a:gsLst>
            <a:gs pos="0">
              <a:srgbClr val="7C7C7C"/>
            </a:gs>
            <a:gs pos="100000">
              <a:schemeClr val="tx1">
                <a:lumMod val="95000"/>
                <a:lumOff val="5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3140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-13100" y="0"/>
            <a:ext cx="12195175" cy="6858000"/>
          </a:xfrm>
          <a:prstGeom prst="rect">
            <a:avLst/>
          </a:prstGeom>
          <a:gradFill>
            <a:gsLst>
              <a:gs pos="0">
                <a:srgbClr val="F1F1E5"/>
              </a:gs>
              <a:gs pos="74000">
                <a:srgbClr val="F7F7ED"/>
              </a:gs>
              <a:gs pos="83000">
                <a:srgbClr val="F8F8EE"/>
              </a:gs>
              <a:gs pos="100000">
                <a:srgbClr val="F9F9E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 userDrawn="1"/>
        </p:nvSpPr>
        <p:spPr>
          <a:xfrm>
            <a:off x="-813" y="6487293"/>
            <a:ext cx="12196800" cy="398091"/>
          </a:xfrm>
          <a:prstGeom prst="rect">
            <a:avLst/>
          </a:prstGeom>
          <a:solidFill>
            <a:srgbClr val="0042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0" y="476672"/>
            <a:ext cx="2841149" cy="576064"/>
          </a:xfrm>
          <a:prstGeom prst="rect">
            <a:avLst/>
          </a:prstGeom>
          <a:solidFill>
            <a:srgbClr val="FFFF00">
              <a:alpha val="7411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直角三角形 6"/>
          <p:cNvSpPr/>
          <p:nvPr userDrawn="1"/>
        </p:nvSpPr>
        <p:spPr>
          <a:xfrm>
            <a:off x="2841149" y="476672"/>
            <a:ext cx="304110" cy="576064"/>
          </a:xfrm>
          <a:prstGeom prst="rtTriangle">
            <a:avLst/>
          </a:prstGeom>
          <a:solidFill>
            <a:srgbClr val="FFFF00">
              <a:alpha val="7411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  <p:sp>
        <p:nvSpPr>
          <p:cNvPr id="6" name="矩形 5"/>
          <p:cNvSpPr/>
          <p:nvPr userDrawn="1"/>
        </p:nvSpPr>
        <p:spPr>
          <a:xfrm>
            <a:off x="3289275" y="476672"/>
            <a:ext cx="8905900" cy="576064"/>
          </a:xfrm>
          <a:prstGeom prst="rect">
            <a:avLst/>
          </a:prstGeom>
          <a:solidFill>
            <a:srgbClr val="0042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直角三角形 7"/>
          <p:cNvSpPr/>
          <p:nvPr userDrawn="1"/>
        </p:nvSpPr>
        <p:spPr>
          <a:xfrm flipH="1" flipV="1">
            <a:off x="2983275" y="476672"/>
            <a:ext cx="306000" cy="576064"/>
          </a:xfrm>
          <a:prstGeom prst="rtTriangle">
            <a:avLst/>
          </a:prstGeom>
          <a:solidFill>
            <a:srgbClr val="0042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  <p:sp>
        <p:nvSpPr>
          <p:cNvPr id="10" name="TextBox 15"/>
          <p:cNvSpPr txBox="1"/>
          <p:nvPr userDrawn="1"/>
        </p:nvSpPr>
        <p:spPr>
          <a:xfrm>
            <a:off x="11091290" y="620688"/>
            <a:ext cx="9829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—  </a:t>
            </a:r>
            <a:fld id="{2EEF1883-7A0E-4F66-9932-E581691AD397}" type="slidenum">
              <a:rPr lang="zh-CN" altLang="en-US" sz="1600" smtClean="0">
                <a:solidFill>
                  <a:schemeClr val="bg1"/>
                </a:solidFill>
              </a:rPr>
              <a:pPr/>
              <a:t>‹#›</a:t>
            </a:fld>
            <a:r>
              <a:rPr lang="zh-CN" altLang="en-US" sz="1600" dirty="0" smtClean="0">
                <a:solidFill>
                  <a:schemeClr val="bg1"/>
                </a:solidFill>
              </a:rPr>
              <a:t> </a:t>
            </a:r>
            <a:r>
              <a:rPr lang="en-US" altLang="zh-CN" sz="1600" dirty="0" smtClean="0">
                <a:solidFill>
                  <a:schemeClr val="bg1"/>
                </a:solidFill>
              </a:rPr>
              <a:t>—</a:t>
            </a:r>
            <a:r>
              <a:rPr lang="zh-CN" altLang="en-US" sz="1600" dirty="0" smtClean="0">
                <a:solidFill>
                  <a:schemeClr val="bg1"/>
                </a:solidFill>
              </a:rPr>
              <a:t> </a:t>
            </a:r>
            <a:endParaRPr lang="zh-CN" altLang="en-US" sz="1600" b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9828033" y="6487293"/>
            <a:ext cx="2353171" cy="144016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49" r:id="rId2"/>
    <p:sldLayoutId id="2147483667" r:id="rId3"/>
    <p:sldLayoutId id="2147483680" r:id="rId4"/>
    <p:sldLayoutId id="2147483666" r:id="rId5"/>
    <p:sldLayoutId id="2147483650" r:id="rId6"/>
    <p:sldLayoutId id="2147483683" r:id="rId7"/>
    <p:sldLayoutId id="2147483673" r:id="rId8"/>
    <p:sldLayoutId id="2147483684" r:id="rId9"/>
    <p:sldLayoutId id="2147483685" r:id="rId10"/>
    <p:sldLayoutId id="2147483677" r:id="rId11"/>
    <p:sldLayoutId id="2147483655" r:id="rId12"/>
    <p:sldLayoutId id="2147483675" r:id="rId13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jp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mailto:info@eyefulpresentations.co.uk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eyefulpresentations.co.uk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1" y="0"/>
            <a:ext cx="12195175" cy="6858000"/>
          </a:xfrm>
          <a:prstGeom prst="rect">
            <a:avLst/>
          </a:prstGeom>
          <a:solidFill>
            <a:srgbClr val="F1F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353201" y="1084717"/>
            <a:ext cx="6659195" cy="1200329"/>
          </a:xfrm>
          <a:prstGeom prst="rect">
            <a:avLst/>
          </a:prstGeom>
          <a:effectLst>
            <a:reflection blurRad="6350" stA="50000" endA="300" endPos="38500" dist="50800" dir="5400000" sy="-100000" algn="bl" rotWithShape="0"/>
          </a:effectLst>
        </p:spPr>
        <p:txBody>
          <a:bodyPr wrap="none">
            <a:spAutoFit/>
          </a:bodyPr>
          <a:lstStyle/>
          <a:p>
            <a:r>
              <a:rPr lang="zh-CN" altLang="en-US" sz="7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428E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华康俪金黑W8(P)" panose="020B0800000000000000" pitchFamily="34" charset="-122"/>
                <a:ea typeface="华康俪金黑W8(P)" panose="020B0800000000000000" pitchFamily="34" charset="-122"/>
              </a:rPr>
              <a:t>计算机应用基础</a:t>
            </a:r>
            <a:endParaRPr lang="zh-CN" altLang="en-US" sz="7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428E"/>
              </a:solidFill>
              <a:effectLst>
                <a:outerShdw blurRad="50800" algn="tl" rotWithShape="0">
                  <a:srgbClr val="000000"/>
                </a:outerShdw>
              </a:effectLst>
              <a:latin typeface="华康俪金黑W8(P)" panose="020B0800000000000000" pitchFamily="34" charset="-122"/>
              <a:ea typeface="华康俪金黑W8(P)" panose="020B0800000000000000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-813" y="2325638"/>
            <a:ext cx="12196800" cy="3263602"/>
            <a:chOff x="-813" y="2325638"/>
            <a:chExt cx="12196800" cy="3263602"/>
          </a:xfrm>
        </p:grpSpPr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2355671"/>
              <a:ext cx="12192000" cy="3161561"/>
            </a:xfrm>
            <a:prstGeom prst="rect">
              <a:avLst/>
            </a:prstGeom>
          </p:spPr>
        </p:pic>
        <p:sp>
          <p:nvSpPr>
            <p:cNvPr id="20" name="矩形 19"/>
            <p:cNvSpPr/>
            <p:nvPr/>
          </p:nvSpPr>
          <p:spPr>
            <a:xfrm>
              <a:off x="-813" y="2325638"/>
              <a:ext cx="12196800" cy="95250"/>
            </a:xfrm>
            <a:prstGeom prst="rect">
              <a:avLst/>
            </a:prstGeom>
            <a:solidFill>
              <a:srgbClr val="0042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endParaRPr lang="zh-CN" altLang="en-US"/>
            </a:p>
          </p:txBody>
        </p:sp>
        <p:sp>
          <p:nvSpPr>
            <p:cNvPr id="21" name="矩形 20"/>
            <p:cNvSpPr/>
            <p:nvPr/>
          </p:nvSpPr>
          <p:spPr>
            <a:xfrm>
              <a:off x="-813" y="5493990"/>
              <a:ext cx="12196800" cy="95250"/>
            </a:xfrm>
            <a:prstGeom prst="rect">
              <a:avLst/>
            </a:prstGeom>
            <a:solidFill>
              <a:srgbClr val="0042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endParaRPr lang="zh-CN" altLang="en-US"/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1515283" y="2480830"/>
            <a:ext cx="510909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数</a:t>
            </a: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制及数制的转换</a:t>
            </a:r>
            <a:endParaRPr lang="zh-CN" altLang="en-US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7881" y="4101120"/>
            <a:ext cx="1260000" cy="1260000"/>
          </a:xfrm>
          <a:prstGeom prst="ellipse">
            <a:avLst/>
          </a:prstGeom>
          <a:noFill/>
          <a:ln w="28575">
            <a:solidFill>
              <a:schemeClr val="bg1">
                <a:lumMod val="8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图片 15"/>
          <p:cNvPicPr preferRelativeResize="0">
            <a:picLocks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4747" y="4093798"/>
            <a:ext cx="1257034" cy="1260000"/>
          </a:xfrm>
          <a:prstGeom prst="ellipse">
            <a:avLst/>
          </a:prstGeom>
          <a:noFill/>
          <a:ln w="28575">
            <a:solidFill>
              <a:schemeClr val="bg1">
                <a:lumMod val="8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3591" y="4087472"/>
            <a:ext cx="1260000" cy="1260000"/>
          </a:xfrm>
          <a:prstGeom prst="ellipse">
            <a:avLst/>
          </a:prstGeom>
          <a:noFill/>
          <a:ln w="28575">
            <a:solidFill>
              <a:schemeClr val="bg1">
                <a:lumMod val="8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8" name="图片 17"/>
          <p:cNvPicPr preferRelativeResize="0"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6540" y="4087472"/>
            <a:ext cx="1260000" cy="1260000"/>
          </a:xfrm>
          <a:prstGeom prst="ellipse">
            <a:avLst/>
          </a:prstGeom>
          <a:noFill/>
          <a:ln w="28575">
            <a:solidFill>
              <a:schemeClr val="bg1">
                <a:lumMod val="8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6" name="625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fade out="3000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4775621" y="-113505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417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4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4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12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8831187" y="4306789"/>
            <a:ext cx="2667000" cy="74136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教学小结</a:t>
            </a:r>
          </a:p>
        </p:txBody>
      </p:sp>
      <p:sp>
        <p:nvSpPr>
          <p:cNvPr id="15" name="矩形 14"/>
          <p:cNvSpPr/>
          <p:nvPr/>
        </p:nvSpPr>
        <p:spPr>
          <a:xfrm>
            <a:off x="8831187" y="3357464"/>
            <a:ext cx="2667000" cy="741362"/>
          </a:xfrm>
          <a:prstGeom prst="rect">
            <a:avLst/>
          </a:prstGeom>
          <a:solidFill>
            <a:srgbClr val="4FBAE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知识扩展</a:t>
            </a:r>
          </a:p>
        </p:txBody>
      </p:sp>
      <p:sp>
        <p:nvSpPr>
          <p:cNvPr id="16" name="矩形 15"/>
          <p:cNvSpPr/>
          <p:nvPr/>
        </p:nvSpPr>
        <p:spPr>
          <a:xfrm>
            <a:off x="4443337" y="3030439"/>
            <a:ext cx="2640013" cy="741362"/>
          </a:xfrm>
          <a:prstGeom prst="rect">
            <a:avLst/>
          </a:prstGeom>
          <a:solidFill>
            <a:srgbClr val="FFD4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转换操作</a:t>
            </a:r>
          </a:p>
        </p:txBody>
      </p:sp>
      <p:sp>
        <p:nvSpPr>
          <p:cNvPr id="17" name="矩形 16"/>
          <p:cNvSpPr/>
          <p:nvPr/>
        </p:nvSpPr>
        <p:spPr>
          <a:xfrm>
            <a:off x="4443337" y="2082701"/>
            <a:ext cx="2640013" cy="741363"/>
          </a:xfrm>
          <a:prstGeom prst="rect">
            <a:avLst/>
          </a:prstGeom>
          <a:solidFill>
            <a:srgbClr val="F7947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知识准备</a:t>
            </a:r>
          </a:p>
        </p:txBody>
      </p:sp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680" t="7205" b="2766"/>
          <a:stretch>
            <a:fillRect/>
          </a:stretch>
        </p:blipFill>
        <p:spPr bwMode="auto">
          <a:xfrm>
            <a:off x="8112050" y="1412776"/>
            <a:ext cx="53975" cy="3852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6" r="57680" b="7205"/>
          <a:stretch>
            <a:fillRect/>
          </a:stretch>
        </p:blipFill>
        <p:spPr bwMode="auto">
          <a:xfrm>
            <a:off x="7748512" y="1809651"/>
            <a:ext cx="57150" cy="3852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" name="TextBox 15"/>
          <p:cNvSpPr txBox="1">
            <a:spLocks noChangeArrowheads="1"/>
          </p:cNvSpPr>
          <p:nvPr/>
        </p:nvSpPr>
        <p:spPr bwMode="auto">
          <a:xfrm>
            <a:off x="7015087" y="2130326"/>
            <a:ext cx="69691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 anchorCtr="1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charset="0"/>
              <a:buChar char="•"/>
              <a:defRPr sz="21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 sz="15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3600" b="1" dirty="0">
                <a:solidFill>
                  <a:srgbClr val="F79479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01</a:t>
            </a:r>
            <a:endParaRPr lang="zh-CN" altLang="en-US" sz="900" b="1" dirty="0">
              <a:solidFill>
                <a:srgbClr val="F79479"/>
              </a:solidFill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</p:txBody>
      </p:sp>
      <p:sp>
        <p:nvSpPr>
          <p:cNvPr id="33" name="TextBox 16"/>
          <p:cNvSpPr txBox="1">
            <a:spLocks noChangeArrowheads="1"/>
          </p:cNvSpPr>
          <p:nvPr/>
        </p:nvSpPr>
        <p:spPr bwMode="auto">
          <a:xfrm>
            <a:off x="7015087" y="3078064"/>
            <a:ext cx="69691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 anchorCtr="1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charset="0"/>
              <a:buChar char="•"/>
              <a:defRPr sz="21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 sz="15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3600" b="1" dirty="0">
                <a:solidFill>
                  <a:srgbClr val="FFD44B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02</a:t>
            </a:r>
            <a:endParaRPr lang="zh-CN" altLang="en-US" sz="900" b="1" dirty="0">
              <a:solidFill>
                <a:srgbClr val="FFD44B"/>
              </a:solidFill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</p:txBody>
      </p:sp>
      <p:sp>
        <p:nvSpPr>
          <p:cNvPr id="34" name="TextBox 17"/>
          <p:cNvSpPr txBox="1">
            <a:spLocks noChangeArrowheads="1"/>
          </p:cNvSpPr>
          <p:nvPr/>
        </p:nvSpPr>
        <p:spPr bwMode="auto">
          <a:xfrm>
            <a:off x="8112050" y="3405089"/>
            <a:ext cx="69691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 anchorCtr="1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charset="0"/>
              <a:buChar char="•"/>
              <a:defRPr sz="21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 sz="15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3600" b="1" dirty="0">
                <a:solidFill>
                  <a:srgbClr val="4FBAE8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03</a:t>
            </a:r>
            <a:endParaRPr lang="zh-CN" altLang="en-US" sz="900" b="1" dirty="0">
              <a:solidFill>
                <a:srgbClr val="4FBAE8"/>
              </a:solidFill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</p:txBody>
      </p:sp>
      <p:sp>
        <p:nvSpPr>
          <p:cNvPr id="35" name="TextBox 18"/>
          <p:cNvSpPr txBox="1">
            <a:spLocks noChangeArrowheads="1"/>
          </p:cNvSpPr>
          <p:nvPr/>
        </p:nvSpPr>
        <p:spPr bwMode="auto">
          <a:xfrm>
            <a:off x="8112050" y="4354414"/>
            <a:ext cx="69691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 anchorCtr="1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charset="0"/>
              <a:buChar char="•"/>
              <a:defRPr sz="21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 sz="15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3600" b="1" dirty="0">
                <a:solidFill>
                  <a:srgbClr val="92D05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04</a:t>
            </a:r>
            <a:endParaRPr lang="zh-CN" altLang="en-US" sz="900" b="1" dirty="0">
              <a:solidFill>
                <a:srgbClr val="92D050"/>
              </a:solidFill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326440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32" grpId="0"/>
      <p:bldP spid="33" grpId="0"/>
      <p:bldP spid="34" grpId="0"/>
      <p:bldP spid="3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57529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等腰三角形 35"/>
          <p:cNvSpPr>
            <a:spLocks noChangeArrowheads="1"/>
          </p:cNvSpPr>
          <p:nvPr/>
        </p:nvSpPr>
        <p:spPr bwMode="auto">
          <a:xfrm flipV="1">
            <a:off x="4225379" y="476672"/>
            <a:ext cx="260350" cy="12700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793331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知识准备</a:t>
            </a:r>
            <a:endParaRPr lang="zh-CN" altLang="en-US" dirty="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521523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转换操作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8545859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教学小结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105699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识扩展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5699" y="1647238"/>
            <a:ext cx="3182193" cy="414224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6274122" y="2564904"/>
            <a:ext cx="615553" cy="201622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莱布尼兹</a:t>
            </a:r>
          </a:p>
        </p:txBody>
      </p:sp>
    </p:spTree>
    <p:extLst>
      <p:ext uri="{BB962C8B-B14F-4D97-AF65-F5344CB8AC3E}">
        <p14:creationId xmlns:p14="http://schemas.microsoft.com/office/powerpoint/2010/main" val="704462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等腰三角形 35"/>
          <p:cNvSpPr>
            <a:spLocks noChangeArrowheads="1"/>
          </p:cNvSpPr>
          <p:nvPr/>
        </p:nvSpPr>
        <p:spPr bwMode="auto">
          <a:xfrm flipV="1">
            <a:off x="4225379" y="476672"/>
            <a:ext cx="260350" cy="12700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793331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知识准备</a:t>
            </a:r>
            <a:endParaRPr lang="zh-CN" altLang="en-US" dirty="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521523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转换操作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8545859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教学小结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105699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识扩展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5043374" y="1314002"/>
            <a:ext cx="1992720" cy="400108"/>
          </a:xfrm>
          <a:prstGeom prst="rect">
            <a:avLst/>
          </a:prstGeom>
          <a:solidFill>
            <a:srgbClr val="E200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数制的定义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5043374" y="1844824"/>
            <a:ext cx="6523050" cy="1368152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3" name="直接连接符 42"/>
          <p:cNvCxnSpPr/>
          <p:nvPr/>
        </p:nvCxnSpPr>
        <p:spPr>
          <a:xfrm>
            <a:off x="5043372" y="3312000"/>
            <a:ext cx="6523052" cy="0"/>
          </a:xfrm>
          <a:prstGeom prst="line">
            <a:avLst/>
          </a:prstGeom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5157712" y="1986163"/>
            <a:ext cx="6408712" cy="10827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000"/>
              </a:lnSpc>
            </a:pP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 所</a:t>
            </a: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谓数制，就是人们利用符号来计数的科学方法，又称为计数制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dirty="0"/>
          </a:p>
        </p:txBody>
      </p:sp>
      <p:sp>
        <p:nvSpPr>
          <p:cNvPr id="29" name="矩形 28"/>
          <p:cNvSpPr/>
          <p:nvPr/>
        </p:nvSpPr>
        <p:spPr>
          <a:xfrm>
            <a:off x="5043374" y="3928106"/>
            <a:ext cx="1992720" cy="400108"/>
          </a:xfrm>
          <a:prstGeom prst="rect">
            <a:avLst/>
          </a:prstGeom>
          <a:solidFill>
            <a:srgbClr val="E200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数制的要素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5043376" y="4432162"/>
            <a:ext cx="6523050" cy="864096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1" name="直接连接符 30"/>
          <p:cNvCxnSpPr/>
          <p:nvPr/>
        </p:nvCxnSpPr>
        <p:spPr>
          <a:xfrm>
            <a:off x="5043374" y="5413066"/>
            <a:ext cx="6523052" cy="0"/>
          </a:xfrm>
          <a:prstGeom prst="line">
            <a:avLst/>
          </a:prstGeom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5157714" y="4573501"/>
            <a:ext cx="6408712" cy="605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000"/>
              </a:lnSpc>
            </a:pP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 数制的基本要素包含：基数和位权。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09712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38" grpId="0" animBg="1"/>
      <p:bldP spid="2" grpId="0"/>
      <p:bldP spid="29" grpId="0" animBg="1"/>
      <p:bldP spid="30" grpId="0" animBg="1"/>
      <p:bldP spid="3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等腰三角形 35"/>
          <p:cNvSpPr>
            <a:spLocks noChangeArrowheads="1"/>
          </p:cNvSpPr>
          <p:nvPr/>
        </p:nvSpPr>
        <p:spPr bwMode="auto">
          <a:xfrm flipV="1">
            <a:off x="4225379" y="476672"/>
            <a:ext cx="260350" cy="12700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793331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知识准备</a:t>
            </a:r>
            <a:endParaRPr lang="zh-CN" altLang="en-US" dirty="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521523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转换操作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8545859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教学小结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105699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识扩展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4032859" y="1327466"/>
            <a:ext cx="1490590" cy="517358"/>
          </a:xfrm>
          <a:prstGeom prst="rect">
            <a:avLst/>
          </a:prstGeom>
          <a:solidFill>
            <a:srgbClr val="E200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A.</a:t>
            </a: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基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数</a:t>
            </a:r>
          </a:p>
        </p:txBody>
      </p:sp>
      <p:sp>
        <p:nvSpPr>
          <p:cNvPr id="38" name="矩形 37"/>
          <p:cNvSpPr/>
          <p:nvPr/>
        </p:nvSpPr>
        <p:spPr>
          <a:xfrm>
            <a:off x="4032859" y="1916832"/>
            <a:ext cx="6523050" cy="1368152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3" name="直接连接符 42"/>
          <p:cNvCxnSpPr/>
          <p:nvPr/>
        </p:nvCxnSpPr>
        <p:spPr>
          <a:xfrm>
            <a:off x="4032857" y="3384008"/>
            <a:ext cx="6523052" cy="0"/>
          </a:xfrm>
          <a:prstGeom prst="line">
            <a:avLst/>
          </a:prstGeom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4147197" y="2058171"/>
            <a:ext cx="6408712" cy="10827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000"/>
              </a:lnSpc>
            </a:pP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是指在</a:t>
            </a: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一个计数制中，表示每个数位上可用字符的个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数。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94910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38" grpId="0" animBg="1"/>
      <p:bldP spid="4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Box 10"/>
          <p:cNvSpPr txBox="1">
            <a:spLocks noChangeArrowheads="1"/>
          </p:cNvSpPr>
          <p:nvPr/>
        </p:nvSpPr>
        <p:spPr bwMode="auto">
          <a:xfrm>
            <a:off x="5366107" y="3833510"/>
            <a:ext cx="2880000" cy="307777"/>
          </a:xfrm>
          <a:prstGeom prst="rect">
            <a:avLst/>
          </a:prstGeom>
          <a:noFill/>
          <a:ln w="25400" algn="ctr">
            <a:noFill/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使</a:t>
            </a:r>
            <a:r>
              <a:rPr lang="zh-CN" alt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用</a:t>
            </a:r>
            <a:r>
              <a:rPr lang="en-US" altLang="zh-CN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r>
              <a:rPr lang="zh-CN" alt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1…9</a:t>
            </a:r>
            <a:r>
              <a:rPr lang="zh-CN" alt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，共</a:t>
            </a:r>
            <a:r>
              <a:rPr lang="en-US" altLang="zh-CN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个数</a:t>
            </a:r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4017483" y="3982651"/>
            <a:ext cx="1328400" cy="369332"/>
          </a:xfrm>
          <a:prstGeom prst="rect">
            <a:avLst/>
          </a:prstGeom>
          <a:solidFill>
            <a:srgbClr val="00CCFF"/>
          </a:solidFill>
          <a:ln w="6350" algn="ctr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square" lIns="0" tIns="0" rIns="0" bIns="0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2400" dirty="0">
                <a:effectLst>
                  <a:outerShdw blurRad="38100" dist="38100" dir="2700000" algn="tl">
                    <a:srgbClr val="FFFFFF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十进制</a:t>
            </a:r>
          </a:p>
        </p:txBody>
      </p:sp>
      <p:sp>
        <p:nvSpPr>
          <p:cNvPr id="23" name="Line 13"/>
          <p:cNvSpPr>
            <a:spLocks noChangeShapeType="1"/>
          </p:cNvSpPr>
          <p:nvPr/>
        </p:nvSpPr>
        <p:spPr bwMode="auto">
          <a:xfrm>
            <a:off x="5346359" y="4187011"/>
            <a:ext cx="3043444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>
              <a:defRPr/>
            </a:pPr>
            <a:endParaRPr lang="zh-CN" altLang="en-US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 Box 14"/>
          <p:cNvSpPr txBox="1">
            <a:spLocks noChangeArrowheads="1"/>
          </p:cNvSpPr>
          <p:nvPr/>
        </p:nvSpPr>
        <p:spPr bwMode="auto">
          <a:xfrm>
            <a:off x="8390123" y="3996838"/>
            <a:ext cx="1386674" cy="369332"/>
          </a:xfrm>
          <a:prstGeom prst="rect">
            <a:avLst/>
          </a:prstGeom>
          <a:solidFill>
            <a:srgbClr val="00CCFF"/>
          </a:solidFill>
          <a:ln w="6350" algn="ctr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2400" dirty="0">
                <a:effectLst>
                  <a:outerShdw blurRad="38100" dist="38100" dir="2700000" algn="tl">
                    <a:srgbClr val="FFFFFF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基数为</a:t>
            </a:r>
            <a:r>
              <a:rPr lang="en-US" altLang="zh-CN" sz="2400" dirty="0">
                <a:effectLst>
                  <a:outerShdw blurRad="38100" dist="38100" dir="2700000" algn="tl">
                    <a:srgbClr val="FFFFFF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</a:p>
        </p:txBody>
      </p:sp>
      <p:sp>
        <p:nvSpPr>
          <p:cNvPr id="25" name="Line 16"/>
          <p:cNvSpPr>
            <a:spLocks noChangeShapeType="1"/>
          </p:cNvSpPr>
          <p:nvPr/>
        </p:nvSpPr>
        <p:spPr bwMode="auto">
          <a:xfrm flipV="1">
            <a:off x="9779138" y="4187010"/>
            <a:ext cx="339177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>
              <a:defRPr/>
            </a:pPr>
            <a:endParaRPr lang="zh-CN" altLang="en-US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 Box 19"/>
          <p:cNvSpPr txBox="1">
            <a:spLocks noChangeArrowheads="1"/>
          </p:cNvSpPr>
          <p:nvPr/>
        </p:nvSpPr>
        <p:spPr bwMode="auto">
          <a:xfrm>
            <a:off x="10118315" y="3996838"/>
            <a:ext cx="1576681" cy="369332"/>
          </a:xfrm>
          <a:prstGeom prst="rect">
            <a:avLst/>
          </a:prstGeom>
          <a:solidFill>
            <a:srgbClr val="00CCFF"/>
          </a:solidFill>
          <a:ln w="6350" algn="ctr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2400" dirty="0">
                <a:effectLst>
                  <a:outerShdw blurRad="38100" dist="38100" dir="2700000" algn="tl">
                    <a:srgbClr val="FFFFFF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逢十进一</a:t>
            </a:r>
          </a:p>
        </p:txBody>
      </p:sp>
      <p:sp>
        <p:nvSpPr>
          <p:cNvPr id="27" name="Text Box 22"/>
          <p:cNvSpPr txBox="1">
            <a:spLocks noChangeArrowheads="1"/>
          </p:cNvSpPr>
          <p:nvPr/>
        </p:nvSpPr>
        <p:spPr bwMode="auto">
          <a:xfrm>
            <a:off x="5365787" y="4768547"/>
            <a:ext cx="2880000" cy="307777"/>
          </a:xfrm>
          <a:prstGeom prst="rect">
            <a:avLst/>
          </a:prstGeom>
          <a:noFill/>
          <a:ln w="25400" algn="ctr">
            <a:noFill/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使</a:t>
            </a:r>
            <a:r>
              <a:rPr lang="zh-CN" alt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用</a:t>
            </a:r>
            <a:r>
              <a:rPr lang="en-US" altLang="zh-CN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r>
              <a:rPr lang="zh-CN" alt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，共</a:t>
            </a:r>
            <a:r>
              <a:rPr lang="en-US" altLang="zh-CN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个数</a:t>
            </a:r>
          </a:p>
        </p:txBody>
      </p:sp>
      <p:sp>
        <p:nvSpPr>
          <p:cNvPr id="28" name="Text Box 23"/>
          <p:cNvSpPr txBox="1">
            <a:spLocks noChangeArrowheads="1"/>
          </p:cNvSpPr>
          <p:nvPr/>
        </p:nvSpPr>
        <p:spPr bwMode="auto">
          <a:xfrm>
            <a:off x="4009355" y="4913693"/>
            <a:ext cx="1328400" cy="369332"/>
          </a:xfrm>
          <a:prstGeom prst="rect">
            <a:avLst/>
          </a:prstGeom>
          <a:solidFill>
            <a:srgbClr val="00CCFF"/>
          </a:solidFill>
          <a:ln w="6350" algn="ctr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2400" dirty="0">
                <a:effectLst>
                  <a:outerShdw blurRad="38100" dist="38100" dir="2700000" algn="tl">
                    <a:srgbClr val="FFFFFF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二进制</a:t>
            </a:r>
          </a:p>
        </p:txBody>
      </p:sp>
      <p:sp>
        <p:nvSpPr>
          <p:cNvPr id="29" name="Line 24"/>
          <p:cNvSpPr>
            <a:spLocks noChangeShapeType="1"/>
          </p:cNvSpPr>
          <p:nvPr/>
        </p:nvSpPr>
        <p:spPr bwMode="auto">
          <a:xfrm flipV="1">
            <a:off x="5333986" y="5098359"/>
            <a:ext cx="3056137" cy="15766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>
              <a:defRPr/>
            </a:pPr>
            <a:endParaRPr lang="zh-CN" altLang="en-US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 Box 25"/>
          <p:cNvSpPr txBox="1">
            <a:spLocks noChangeArrowheads="1"/>
          </p:cNvSpPr>
          <p:nvPr/>
        </p:nvSpPr>
        <p:spPr bwMode="auto">
          <a:xfrm>
            <a:off x="8395908" y="4931876"/>
            <a:ext cx="1386674" cy="369332"/>
          </a:xfrm>
          <a:prstGeom prst="rect">
            <a:avLst/>
          </a:prstGeom>
          <a:solidFill>
            <a:srgbClr val="00CCFF"/>
          </a:solidFill>
          <a:ln w="6350" algn="ctr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2400" dirty="0">
                <a:effectLst>
                  <a:outerShdw blurRad="38100" dist="38100" dir="2700000" algn="tl">
                    <a:srgbClr val="FFFFFF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基数为</a:t>
            </a:r>
            <a:r>
              <a:rPr lang="en-US" altLang="zh-CN" sz="2400" dirty="0">
                <a:effectLst>
                  <a:outerShdw blurRad="38100" dist="38100" dir="2700000" algn="tl">
                    <a:srgbClr val="FFFFFF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</a:p>
        </p:txBody>
      </p:sp>
      <p:sp>
        <p:nvSpPr>
          <p:cNvPr id="31" name="Line 26"/>
          <p:cNvSpPr>
            <a:spLocks noChangeShapeType="1"/>
          </p:cNvSpPr>
          <p:nvPr/>
        </p:nvSpPr>
        <p:spPr bwMode="auto">
          <a:xfrm>
            <a:off x="9784923" y="5122049"/>
            <a:ext cx="333392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>
              <a:defRPr/>
            </a:pPr>
            <a:endParaRPr lang="zh-CN" altLang="en-US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Text Box 27"/>
          <p:cNvSpPr txBox="1">
            <a:spLocks noChangeArrowheads="1"/>
          </p:cNvSpPr>
          <p:nvPr/>
        </p:nvSpPr>
        <p:spPr bwMode="auto">
          <a:xfrm>
            <a:off x="10118315" y="4931876"/>
            <a:ext cx="1576681" cy="369332"/>
          </a:xfrm>
          <a:prstGeom prst="rect">
            <a:avLst/>
          </a:prstGeom>
          <a:solidFill>
            <a:srgbClr val="00CCFF"/>
          </a:solidFill>
          <a:ln w="6350" algn="ctr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2400" dirty="0">
                <a:effectLst>
                  <a:outerShdw blurRad="38100" dist="38100" dir="2700000" algn="tl">
                    <a:srgbClr val="FFFFFF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逢二进一</a:t>
            </a:r>
          </a:p>
        </p:txBody>
      </p:sp>
      <p:sp>
        <p:nvSpPr>
          <p:cNvPr id="36" name="等腰三角形 35"/>
          <p:cNvSpPr>
            <a:spLocks noChangeArrowheads="1"/>
          </p:cNvSpPr>
          <p:nvPr/>
        </p:nvSpPr>
        <p:spPr bwMode="auto">
          <a:xfrm flipV="1">
            <a:off x="4225379" y="476672"/>
            <a:ext cx="260350" cy="12700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793331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知识准备</a:t>
            </a:r>
            <a:endParaRPr lang="zh-CN" altLang="en-US" dirty="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521523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转换操作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8545859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教学小结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105699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识扩展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4032859" y="1327466"/>
            <a:ext cx="1490590" cy="517358"/>
          </a:xfrm>
          <a:prstGeom prst="rect">
            <a:avLst/>
          </a:prstGeom>
          <a:solidFill>
            <a:srgbClr val="E200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A.</a:t>
            </a: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基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数</a:t>
            </a:r>
          </a:p>
        </p:txBody>
      </p:sp>
      <p:sp>
        <p:nvSpPr>
          <p:cNvPr id="38" name="矩形 37"/>
          <p:cNvSpPr/>
          <p:nvPr/>
        </p:nvSpPr>
        <p:spPr>
          <a:xfrm>
            <a:off x="4032859" y="1916832"/>
            <a:ext cx="6523050" cy="1368152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3" name="直接连接符 42"/>
          <p:cNvCxnSpPr/>
          <p:nvPr/>
        </p:nvCxnSpPr>
        <p:spPr>
          <a:xfrm>
            <a:off x="4032857" y="3384008"/>
            <a:ext cx="6523052" cy="0"/>
          </a:xfrm>
          <a:prstGeom prst="line">
            <a:avLst/>
          </a:prstGeom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4147197" y="2058171"/>
            <a:ext cx="6408712" cy="10827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000"/>
              </a:lnSpc>
            </a:pP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是指在</a:t>
            </a: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一个计数制中，表示每个数位上可用字符的个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数。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289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5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 animBg="1"/>
      <p:bldP spid="23" grpId="0" animBg="1"/>
      <p:bldP spid="24" grpId="0" animBg="1"/>
      <p:bldP spid="25" grpId="0" animBg="1"/>
      <p:bldP spid="26" grpId="0" animBg="1"/>
      <p:bldP spid="27" grpId="0"/>
      <p:bldP spid="28" grpId="0" animBg="1"/>
      <p:bldP spid="29" grpId="0" animBg="1"/>
      <p:bldP spid="30" grpId="0" animBg="1"/>
      <p:bldP spid="31" grpId="0" animBg="1"/>
      <p:bldP spid="32" grpId="0" animBg="1"/>
      <p:bldP spid="41" grpId="0" animBg="1"/>
      <p:bldP spid="38" grpId="0" animBg="1"/>
      <p:bldP spid="4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等腰三角形 35"/>
          <p:cNvSpPr>
            <a:spLocks noChangeArrowheads="1"/>
          </p:cNvSpPr>
          <p:nvPr/>
        </p:nvSpPr>
        <p:spPr bwMode="auto">
          <a:xfrm flipV="1">
            <a:off x="4225379" y="476672"/>
            <a:ext cx="260350" cy="12700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793331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知识准备</a:t>
            </a:r>
            <a:endParaRPr lang="zh-CN" altLang="en-US" dirty="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521523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转换操作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8545859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教学小结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105699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识扩展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3865339" y="1268760"/>
            <a:ext cx="1490590" cy="518400"/>
          </a:xfrm>
          <a:prstGeom prst="rect">
            <a:avLst/>
          </a:prstGeom>
          <a:solidFill>
            <a:srgbClr val="E200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B.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位权</a:t>
            </a:r>
          </a:p>
        </p:txBody>
      </p:sp>
      <p:sp>
        <p:nvSpPr>
          <p:cNvPr id="44" name="矩形 43"/>
          <p:cNvSpPr/>
          <p:nvPr/>
        </p:nvSpPr>
        <p:spPr>
          <a:xfrm>
            <a:off x="3867265" y="1844824"/>
            <a:ext cx="6523050" cy="1368152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5" name="直接连接符 44"/>
          <p:cNvCxnSpPr/>
          <p:nvPr/>
        </p:nvCxnSpPr>
        <p:spPr>
          <a:xfrm>
            <a:off x="3867263" y="3312000"/>
            <a:ext cx="6523052" cy="0"/>
          </a:xfrm>
          <a:prstGeom prst="line">
            <a:avLst/>
          </a:prstGeom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3981603" y="1988840"/>
            <a:ext cx="6408712" cy="1118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000"/>
              </a:lnSpc>
            </a:pP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是指以</a:t>
            </a: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基数为底、数码所在位置的序号为指数的整数次幂</a:t>
            </a:r>
            <a:r>
              <a:rPr lang="zh-CN" altLang="en-US" sz="3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</a:p>
        </p:txBody>
      </p:sp>
      <p:sp>
        <p:nvSpPr>
          <p:cNvPr id="11" name="Rectangle 5"/>
          <p:cNvSpPr>
            <a:spLocks noChangeArrowheads="1"/>
          </p:cNvSpPr>
          <p:nvPr/>
        </p:nvSpPr>
        <p:spPr bwMode="auto">
          <a:xfrm>
            <a:off x="4582301" y="3503408"/>
            <a:ext cx="749195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30000"/>
              </a:spcBef>
              <a:defRPr/>
            </a:pPr>
            <a:r>
              <a:rPr lang="zh-CN" altLang="en-US" sz="2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各位位权</a:t>
            </a:r>
            <a:r>
              <a:rPr lang="zh-CN" alt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         </a:t>
            </a:r>
            <a:r>
              <a:rPr lang="zh-CN" altLang="en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en-US" altLang="zh-CN" sz="2400" dirty="0">
                <a:solidFill>
                  <a:srgbClr val="00428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… </a:t>
            </a:r>
            <a:r>
              <a:rPr lang="en-US" altLang="zh-CN" sz="2400" dirty="0" smtClean="0">
                <a:solidFill>
                  <a:srgbClr val="00428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10</a:t>
            </a:r>
            <a:r>
              <a:rPr lang="en-US" altLang="zh-CN" sz="2400" baseline="30000" dirty="0" smtClean="0">
                <a:solidFill>
                  <a:srgbClr val="00428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en-US" altLang="zh-CN" sz="2400" dirty="0" smtClean="0">
                <a:solidFill>
                  <a:srgbClr val="00428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2400" dirty="0">
                <a:solidFill>
                  <a:srgbClr val="00428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en-US" altLang="zh-CN" sz="2400" baseline="30000" dirty="0">
                <a:solidFill>
                  <a:srgbClr val="00428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2400" dirty="0">
                <a:solidFill>
                  <a:srgbClr val="00428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400" dirty="0" smtClean="0">
                <a:solidFill>
                  <a:srgbClr val="00428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400" dirty="0">
                <a:solidFill>
                  <a:srgbClr val="00428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en-US" altLang="zh-CN" sz="2400" baseline="30000" dirty="0">
                <a:solidFill>
                  <a:srgbClr val="00428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en-US" altLang="zh-CN" sz="2400" dirty="0">
                <a:solidFill>
                  <a:srgbClr val="00428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2400" dirty="0" smtClean="0">
                <a:solidFill>
                  <a:srgbClr val="00428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en-US" altLang="zh-CN" sz="2400" baseline="30000" dirty="0" smtClean="0">
                <a:solidFill>
                  <a:srgbClr val="00428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0 </a:t>
            </a:r>
            <a:r>
              <a:rPr lang="en-US" altLang="zh-CN" sz="2400" dirty="0" smtClean="0">
                <a:solidFill>
                  <a:srgbClr val="00428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10</a:t>
            </a:r>
            <a:r>
              <a:rPr lang="en-US" altLang="zh-CN" sz="2400" baseline="30000" dirty="0" smtClean="0">
                <a:solidFill>
                  <a:srgbClr val="00428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-1</a:t>
            </a:r>
            <a:r>
              <a:rPr lang="en-US" altLang="zh-CN" sz="2400" dirty="0" smtClean="0">
                <a:solidFill>
                  <a:srgbClr val="00428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  10</a:t>
            </a:r>
            <a:r>
              <a:rPr lang="en-US" altLang="zh-CN" sz="2400" baseline="30000" dirty="0" smtClean="0">
                <a:solidFill>
                  <a:srgbClr val="00428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-2    </a:t>
            </a:r>
            <a:r>
              <a:rPr lang="en-US" altLang="zh-CN" dirty="0" smtClean="0">
                <a:solidFill>
                  <a:srgbClr val="00428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… </a:t>
            </a:r>
            <a:endParaRPr lang="en-US" altLang="zh-CN" dirty="0">
              <a:solidFill>
                <a:srgbClr val="00428E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4582301" y="4295571"/>
            <a:ext cx="7491950" cy="307777"/>
          </a:xfrm>
          <a:prstGeom prst="rect">
            <a:avLst/>
          </a:prstGeom>
          <a:noFill/>
          <a:ln w="25400" algn="ctr">
            <a:solidFill>
              <a:srgbClr val="00FFFF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kumimoji="1" sz="2000" b="1">
                <a:solidFill>
                  <a:schemeClr val="bg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000" b="1">
                <a:solidFill>
                  <a:schemeClr val="bg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000" b="1">
                <a:solidFill>
                  <a:schemeClr val="bg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000" b="1">
                <a:solidFill>
                  <a:schemeClr val="bg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000" b="1">
                <a:solidFill>
                  <a:schemeClr val="bg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zh-CN" altLang="en-US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基数：</a:t>
            </a:r>
            <a:r>
              <a:rPr lang="en-US" altLang="zh-CN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en-US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；位置序号  </a:t>
            </a:r>
            <a:r>
              <a:rPr lang="en-US" altLang="zh-CN" dirty="0" smtClean="0">
                <a:solidFill>
                  <a:srgbClr val="0042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    3       </a:t>
            </a:r>
            <a:r>
              <a:rPr lang="en-US" altLang="zh-CN" dirty="0">
                <a:solidFill>
                  <a:srgbClr val="0042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 </a:t>
            </a:r>
            <a:r>
              <a:rPr lang="en-US" altLang="zh-CN" dirty="0" smtClean="0">
                <a:solidFill>
                  <a:srgbClr val="0042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r>
              <a:rPr lang="en-US" altLang="zh-CN" dirty="0">
                <a:solidFill>
                  <a:srgbClr val="0042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 </a:t>
            </a:r>
            <a:r>
              <a:rPr lang="en-US" altLang="zh-CN" dirty="0" smtClean="0">
                <a:solidFill>
                  <a:srgbClr val="0042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en-US" altLang="zh-CN" dirty="0">
                <a:solidFill>
                  <a:srgbClr val="0042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  </a:t>
            </a:r>
            <a:r>
              <a:rPr lang="en-US" altLang="zh-CN" dirty="0" smtClean="0">
                <a:solidFill>
                  <a:srgbClr val="0042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en-US" altLang="zh-CN" dirty="0">
                <a:solidFill>
                  <a:srgbClr val="0042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-1 </a:t>
            </a:r>
            <a:r>
              <a:rPr lang="en-US" altLang="zh-CN" dirty="0" smtClean="0">
                <a:solidFill>
                  <a:srgbClr val="0042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</a:t>
            </a:r>
            <a:r>
              <a:rPr lang="en-US" altLang="zh-CN" dirty="0">
                <a:solidFill>
                  <a:srgbClr val="0042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-2  </a:t>
            </a:r>
            <a:r>
              <a:rPr lang="en-US" altLang="zh-CN" dirty="0" smtClean="0">
                <a:solidFill>
                  <a:srgbClr val="0042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en-US" altLang="zh-CN" dirty="0">
                <a:solidFill>
                  <a:srgbClr val="0042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</a:t>
            </a:r>
          </a:p>
        </p:txBody>
      </p:sp>
      <p:sp>
        <p:nvSpPr>
          <p:cNvPr id="13" name="Line 14"/>
          <p:cNvSpPr>
            <a:spLocks noChangeShapeType="1"/>
          </p:cNvSpPr>
          <p:nvPr/>
        </p:nvSpPr>
        <p:spPr bwMode="auto">
          <a:xfrm flipV="1">
            <a:off x="4582301" y="4073707"/>
            <a:ext cx="7491950" cy="5964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>
              <a:defRPr/>
            </a:pPr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Rectangle 18"/>
          <p:cNvSpPr>
            <a:spLocks noChangeArrowheads="1"/>
          </p:cNvSpPr>
          <p:nvPr/>
        </p:nvSpPr>
        <p:spPr bwMode="auto">
          <a:xfrm>
            <a:off x="4598067" y="5149428"/>
            <a:ext cx="74761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30000"/>
              </a:spcBef>
              <a:defRPr/>
            </a:pPr>
            <a:r>
              <a:rPr lang="zh-CN" altLang="en-US" sz="22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各位位权</a:t>
            </a:r>
            <a:r>
              <a:rPr lang="zh-CN" alt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</a:t>
            </a:r>
            <a:r>
              <a:rPr lang="zh-CN" altLang="en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400" dirty="0">
                <a:solidFill>
                  <a:srgbClr val="00428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… </a:t>
            </a:r>
            <a:r>
              <a:rPr lang="en-US" altLang="zh-CN" sz="2400" dirty="0" smtClean="0">
                <a:solidFill>
                  <a:srgbClr val="00428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 2</a:t>
            </a:r>
            <a:r>
              <a:rPr lang="en-US" altLang="zh-CN" sz="2400" baseline="30000" dirty="0" smtClean="0">
                <a:solidFill>
                  <a:srgbClr val="00428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3 </a:t>
            </a:r>
            <a:r>
              <a:rPr lang="en-US" altLang="zh-CN" sz="2400" dirty="0" smtClean="0">
                <a:solidFill>
                  <a:srgbClr val="00428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  2</a:t>
            </a:r>
            <a:r>
              <a:rPr lang="en-US" altLang="zh-CN" sz="2400" baseline="30000" dirty="0" smtClean="0">
                <a:solidFill>
                  <a:srgbClr val="00428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 </a:t>
            </a:r>
            <a:r>
              <a:rPr lang="en-US" altLang="zh-CN" sz="2400" dirty="0" smtClean="0">
                <a:solidFill>
                  <a:srgbClr val="00428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  2</a:t>
            </a:r>
            <a:r>
              <a:rPr lang="en-US" altLang="zh-CN" sz="2400" baseline="30000" dirty="0" smtClean="0">
                <a:solidFill>
                  <a:srgbClr val="00428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en-US" altLang="zh-CN" sz="2400" dirty="0" smtClean="0">
                <a:solidFill>
                  <a:srgbClr val="00428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   2</a:t>
            </a:r>
            <a:r>
              <a:rPr lang="en-US" altLang="zh-CN" sz="2400" baseline="30000" dirty="0" smtClean="0">
                <a:solidFill>
                  <a:srgbClr val="00428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0 </a:t>
            </a:r>
            <a:r>
              <a:rPr lang="en-US" altLang="zh-CN" sz="2400" dirty="0" smtClean="0">
                <a:solidFill>
                  <a:srgbClr val="00428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  2</a:t>
            </a:r>
            <a:r>
              <a:rPr lang="en-US" altLang="zh-CN" sz="2400" baseline="30000" dirty="0" smtClean="0">
                <a:solidFill>
                  <a:srgbClr val="00428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-1</a:t>
            </a:r>
            <a:r>
              <a:rPr lang="en-US" altLang="zh-CN" sz="2400" dirty="0" smtClean="0">
                <a:solidFill>
                  <a:srgbClr val="00428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   2</a:t>
            </a:r>
            <a:r>
              <a:rPr lang="en-US" altLang="zh-CN" sz="2400" baseline="30000" dirty="0" smtClean="0">
                <a:solidFill>
                  <a:srgbClr val="00428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-2    </a:t>
            </a:r>
            <a:r>
              <a:rPr lang="en-US" altLang="zh-CN" dirty="0" smtClean="0">
                <a:solidFill>
                  <a:srgbClr val="00428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… </a:t>
            </a:r>
            <a:endParaRPr lang="en-US" altLang="zh-CN" dirty="0">
              <a:solidFill>
                <a:srgbClr val="00428E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 Box 19"/>
          <p:cNvSpPr txBox="1">
            <a:spLocks noChangeArrowheads="1"/>
          </p:cNvSpPr>
          <p:nvPr/>
        </p:nvSpPr>
        <p:spPr bwMode="auto">
          <a:xfrm>
            <a:off x="4582301" y="5910058"/>
            <a:ext cx="7491600" cy="307777"/>
          </a:xfrm>
          <a:prstGeom prst="rect">
            <a:avLst/>
          </a:prstGeom>
          <a:noFill/>
          <a:ln w="25400" algn="ctr">
            <a:solidFill>
              <a:srgbClr val="00FFFF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kumimoji="1" sz="2000" b="1">
                <a:solidFill>
                  <a:schemeClr val="bg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000" b="1">
                <a:solidFill>
                  <a:schemeClr val="bg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000" b="1">
                <a:solidFill>
                  <a:schemeClr val="bg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000" b="1">
                <a:solidFill>
                  <a:schemeClr val="bg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000" b="1">
                <a:solidFill>
                  <a:schemeClr val="bg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zh-CN" altLang="en-US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基数：</a:t>
            </a:r>
            <a:r>
              <a:rPr lang="en-US" altLang="zh-CN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；位置序号  </a:t>
            </a:r>
            <a:r>
              <a:rPr lang="zh-CN" altLang="en-US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dirty="0">
                <a:solidFill>
                  <a:srgbClr val="0042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  </a:t>
            </a:r>
            <a:r>
              <a:rPr lang="en-US" altLang="zh-CN" dirty="0" smtClean="0">
                <a:solidFill>
                  <a:srgbClr val="0042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dirty="0">
                <a:solidFill>
                  <a:srgbClr val="0042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 </a:t>
            </a:r>
            <a:r>
              <a:rPr lang="en-US" altLang="zh-CN" dirty="0" smtClean="0">
                <a:solidFill>
                  <a:srgbClr val="0042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r>
              <a:rPr lang="en-US" altLang="zh-CN" dirty="0">
                <a:solidFill>
                  <a:srgbClr val="0042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 </a:t>
            </a:r>
            <a:r>
              <a:rPr lang="en-US" altLang="zh-CN" dirty="0" smtClean="0">
                <a:solidFill>
                  <a:srgbClr val="0042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1       </a:t>
            </a:r>
            <a:r>
              <a:rPr lang="en-US" altLang="zh-CN" dirty="0">
                <a:solidFill>
                  <a:srgbClr val="0042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 </a:t>
            </a:r>
            <a:r>
              <a:rPr lang="en-US" altLang="zh-CN" dirty="0" smtClean="0">
                <a:solidFill>
                  <a:srgbClr val="0042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en-US" altLang="zh-CN" dirty="0">
                <a:solidFill>
                  <a:srgbClr val="0042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en-US" altLang="zh-CN" dirty="0" smtClean="0">
                <a:solidFill>
                  <a:srgbClr val="0042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      </a:t>
            </a:r>
            <a:r>
              <a:rPr lang="en-US" altLang="zh-CN" dirty="0">
                <a:solidFill>
                  <a:srgbClr val="0042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-2  </a:t>
            </a:r>
            <a:r>
              <a:rPr lang="en-US" altLang="zh-CN" dirty="0" smtClean="0">
                <a:solidFill>
                  <a:srgbClr val="0042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en-US" altLang="zh-CN" dirty="0">
                <a:solidFill>
                  <a:srgbClr val="0042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</a:t>
            </a:r>
          </a:p>
        </p:txBody>
      </p:sp>
      <p:sp>
        <p:nvSpPr>
          <p:cNvPr id="16" name="Line 21"/>
          <p:cNvSpPr>
            <a:spLocks noChangeShapeType="1"/>
          </p:cNvSpPr>
          <p:nvPr/>
        </p:nvSpPr>
        <p:spPr bwMode="auto">
          <a:xfrm flipV="1">
            <a:off x="4582301" y="5688195"/>
            <a:ext cx="7491600" cy="5963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>
              <a:defRPr/>
            </a:pPr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圆角矩形 16"/>
          <p:cNvSpPr/>
          <p:nvPr/>
        </p:nvSpPr>
        <p:spPr>
          <a:xfrm>
            <a:off x="3865339" y="3558689"/>
            <a:ext cx="576064" cy="1166455"/>
          </a:xfrm>
          <a:prstGeom prst="roundRect">
            <a:avLst/>
          </a:prstGeom>
          <a:solidFill>
            <a:srgbClr val="00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十进制</a:t>
            </a:r>
          </a:p>
        </p:txBody>
      </p:sp>
      <p:sp>
        <p:nvSpPr>
          <p:cNvPr id="18" name="圆角矩形 17"/>
          <p:cNvSpPr/>
          <p:nvPr/>
        </p:nvSpPr>
        <p:spPr>
          <a:xfrm>
            <a:off x="3865339" y="5142865"/>
            <a:ext cx="576064" cy="1166455"/>
          </a:xfrm>
          <a:prstGeom prst="roundRect">
            <a:avLst/>
          </a:prstGeom>
          <a:solidFill>
            <a:srgbClr val="00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二进</a:t>
            </a:r>
            <a:r>
              <a:rPr lang="zh-CN" alt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制</a:t>
            </a:r>
          </a:p>
        </p:txBody>
      </p:sp>
      <p:sp>
        <p:nvSpPr>
          <p:cNvPr id="2" name="椭圆 1"/>
          <p:cNvSpPr/>
          <p:nvPr/>
        </p:nvSpPr>
        <p:spPr>
          <a:xfrm>
            <a:off x="7465739" y="3421837"/>
            <a:ext cx="360040" cy="58322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箭头连接符 5"/>
          <p:cNvCxnSpPr/>
          <p:nvPr/>
        </p:nvCxnSpPr>
        <p:spPr>
          <a:xfrm flipH="1">
            <a:off x="5665539" y="3627113"/>
            <a:ext cx="1800200" cy="932522"/>
          </a:xfrm>
          <a:prstGeom prst="straightConnector1">
            <a:avLst/>
          </a:prstGeom>
          <a:ln w="127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8401843" y="3501008"/>
            <a:ext cx="360040" cy="30214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4610634" y="4581128"/>
            <a:ext cx="1054905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箭头连接符 27"/>
          <p:cNvCxnSpPr>
            <a:stCxn id="25" idx="2"/>
          </p:cNvCxnSpPr>
          <p:nvPr/>
        </p:nvCxnSpPr>
        <p:spPr>
          <a:xfrm flipH="1">
            <a:off x="6961683" y="3652079"/>
            <a:ext cx="1440160" cy="929049"/>
          </a:xfrm>
          <a:prstGeom prst="straightConnector1">
            <a:avLst/>
          </a:prstGeom>
          <a:ln w="127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5953571" y="4581128"/>
            <a:ext cx="1054905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64907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"/>
                            </p:stCondLst>
                            <p:childTnLst>
                              <p:par>
                                <p:cTn id="5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50"/>
                            </p:stCondLst>
                            <p:childTnLst>
                              <p:par>
                                <p:cTn id="6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4" grpId="0" animBg="1"/>
      <p:bldP spid="46" grpId="0"/>
      <p:bldP spid="11" grpId="0" autoUpdateAnimBg="0"/>
      <p:bldP spid="12" grpId="0" animBg="1"/>
      <p:bldP spid="14" grpId="0" autoUpdateAnimBg="0"/>
      <p:bldP spid="15" grpId="0" animBg="1"/>
      <p:bldP spid="17" grpId="0" animBg="1"/>
      <p:bldP spid="18" grpId="0" animBg="1"/>
      <p:bldP spid="2" grpId="0" animBg="1"/>
      <p:bldP spid="2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等腰三角形 35"/>
          <p:cNvSpPr>
            <a:spLocks noChangeArrowheads="1"/>
          </p:cNvSpPr>
          <p:nvPr/>
        </p:nvSpPr>
        <p:spPr bwMode="auto">
          <a:xfrm flipV="1">
            <a:off x="4225379" y="476672"/>
            <a:ext cx="260350" cy="12700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793331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知识准备</a:t>
            </a:r>
            <a:endParaRPr lang="zh-CN" altLang="en-US" dirty="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521523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转换操作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8545859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教学小结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105699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识扩展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574549" y="1268760"/>
            <a:ext cx="1490590" cy="518400"/>
          </a:xfrm>
          <a:prstGeom prst="rect">
            <a:avLst/>
          </a:prstGeom>
          <a:solidFill>
            <a:srgbClr val="E200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B.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位权</a:t>
            </a:r>
          </a:p>
        </p:txBody>
      </p:sp>
      <p:sp>
        <p:nvSpPr>
          <p:cNvPr id="44" name="矩形 43"/>
          <p:cNvSpPr/>
          <p:nvPr/>
        </p:nvSpPr>
        <p:spPr>
          <a:xfrm>
            <a:off x="576475" y="1844824"/>
            <a:ext cx="6523050" cy="1368152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5" name="直接连接符 44"/>
          <p:cNvCxnSpPr/>
          <p:nvPr/>
        </p:nvCxnSpPr>
        <p:spPr>
          <a:xfrm>
            <a:off x="576473" y="3312000"/>
            <a:ext cx="6523052" cy="0"/>
          </a:xfrm>
          <a:prstGeom prst="line">
            <a:avLst/>
          </a:prstGeom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690813" y="1988840"/>
            <a:ext cx="6408712" cy="1118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000"/>
              </a:lnSpc>
            </a:pP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是指以</a:t>
            </a: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基数为底、数码所在位置的序号为指数的整数次幂</a:t>
            </a:r>
            <a:r>
              <a:rPr lang="zh-CN" altLang="en-US" sz="3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</a:p>
        </p:txBody>
      </p:sp>
      <p:sp>
        <p:nvSpPr>
          <p:cNvPr id="49" name="Rectangle 5"/>
          <p:cNvSpPr>
            <a:spLocks noChangeArrowheads="1"/>
          </p:cNvSpPr>
          <p:nvPr/>
        </p:nvSpPr>
        <p:spPr bwMode="auto">
          <a:xfrm>
            <a:off x="1269933" y="3503408"/>
            <a:ext cx="749195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30000"/>
              </a:spcBef>
              <a:defRPr/>
            </a:pPr>
            <a:r>
              <a:rPr lang="zh-CN" altLang="en-US" sz="2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各位位权</a:t>
            </a:r>
            <a:r>
              <a:rPr lang="zh-CN" alt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         </a:t>
            </a:r>
            <a:r>
              <a:rPr lang="zh-CN" altLang="en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en-US" altLang="zh-CN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… </a:t>
            </a:r>
            <a:r>
              <a:rPr lang="en-US" altLang="zh-CN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en-US" altLang="zh-CN" sz="2400" baseline="30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en-US" altLang="zh-CN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en-US" altLang="zh-CN" sz="2400" baseline="30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en-US" altLang="zh-CN" sz="2400" baseline="30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en-US" altLang="zh-CN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en-US" altLang="zh-CN" sz="2400" baseline="30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0 </a:t>
            </a:r>
            <a:r>
              <a:rPr lang="en-US" altLang="zh-CN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10</a:t>
            </a:r>
            <a:r>
              <a:rPr lang="en-US" altLang="zh-CN" sz="2400" baseline="30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-1</a:t>
            </a:r>
            <a:r>
              <a:rPr lang="en-US" altLang="zh-CN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  10</a:t>
            </a:r>
            <a:r>
              <a:rPr lang="en-US" altLang="zh-CN" sz="2400" baseline="30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-2    </a:t>
            </a:r>
            <a:r>
              <a:rPr lang="en-US" altLang="zh-CN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…</a:t>
            </a:r>
            <a:r>
              <a:rPr lang="en-US" altLang="zh-CN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en-US" altLang="zh-CN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Text Box 7"/>
          <p:cNvSpPr txBox="1">
            <a:spLocks noChangeArrowheads="1"/>
          </p:cNvSpPr>
          <p:nvPr/>
        </p:nvSpPr>
        <p:spPr bwMode="auto">
          <a:xfrm>
            <a:off x="1269933" y="4295571"/>
            <a:ext cx="7491950" cy="307777"/>
          </a:xfrm>
          <a:prstGeom prst="rect">
            <a:avLst/>
          </a:prstGeom>
          <a:noFill/>
          <a:ln w="25400" algn="ctr">
            <a:solidFill>
              <a:srgbClr val="00FFFF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kumimoji="1" sz="2000" b="1">
                <a:solidFill>
                  <a:schemeClr val="bg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000" b="1">
                <a:solidFill>
                  <a:schemeClr val="bg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000" b="1">
                <a:solidFill>
                  <a:schemeClr val="bg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000" b="1">
                <a:solidFill>
                  <a:schemeClr val="bg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000" b="1">
                <a:solidFill>
                  <a:schemeClr val="bg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zh-CN" altLang="en-US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基数：</a:t>
            </a:r>
            <a:r>
              <a:rPr lang="en-US" altLang="zh-CN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en-US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；位置序号  </a:t>
            </a:r>
            <a:r>
              <a:rPr lang="en-US" altLang="zh-CN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    3       </a:t>
            </a:r>
            <a:r>
              <a:rPr lang="en-US" altLang="zh-CN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 </a:t>
            </a:r>
            <a:r>
              <a:rPr lang="en-US" altLang="zh-CN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r>
              <a:rPr lang="en-US" altLang="zh-CN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 </a:t>
            </a:r>
            <a:r>
              <a:rPr lang="en-US" altLang="zh-CN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en-US" altLang="zh-CN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  </a:t>
            </a:r>
            <a:r>
              <a:rPr lang="en-US" altLang="zh-CN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en-US" altLang="zh-CN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-1 </a:t>
            </a:r>
            <a:r>
              <a:rPr lang="en-US" altLang="zh-CN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</a:t>
            </a:r>
            <a:r>
              <a:rPr lang="en-US" altLang="zh-CN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-2  </a:t>
            </a:r>
            <a:r>
              <a:rPr lang="en-US" altLang="zh-CN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en-US" altLang="zh-CN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</a:t>
            </a:r>
          </a:p>
        </p:txBody>
      </p:sp>
      <p:sp>
        <p:nvSpPr>
          <p:cNvPr id="51" name="Line 14"/>
          <p:cNvSpPr>
            <a:spLocks noChangeShapeType="1"/>
          </p:cNvSpPr>
          <p:nvPr/>
        </p:nvSpPr>
        <p:spPr bwMode="auto">
          <a:xfrm flipV="1">
            <a:off x="1269933" y="4073707"/>
            <a:ext cx="7491950" cy="5964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>
              <a:defRPr/>
            </a:pPr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Rectangle 18"/>
          <p:cNvSpPr>
            <a:spLocks noChangeArrowheads="1"/>
          </p:cNvSpPr>
          <p:nvPr/>
        </p:nvSpPr>
        <p:spPr bwMode="auto">
          <a:xfrm>
            <a:off x="1285699" y="5149428"/>
            <a:ext cx="74761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30000"/>
              </a:spcBef>
              <a:defRPr/>
            </a:pPr>
            <a:r>
              <a:rPr lang="zh-CN" altLang="en-US" sz="22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各位位权</a:t>
            </a:r>
            <a:r>
              <a:rPr lang="zh-CN" alt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</a:t>
            </a:r>
            <a:r>
              <a:rPr lang="zh-CN" altLang="en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… </a:t>
            </a:r>
            <a:r>
              <a:rPr lang="en-US" altLang="zh-CN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 2</a:t>
            </a:r>
            <a:r>
              <a:rPr lang="en-US" altLang="zh-CN" sz="2400" baseline="30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3 </a:t>
            </a:r>
            <a:r>
              <a:rPr lang="en-US" altLang="zh-CN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  2</a:t>
            </a:r>
            <a:r>
              <a:rPr lang="en-US" altLang="zh-CN" sz="2400" baseline="30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 </a:t>
            </a:r>
            <a:r>
              <a:rPr lang="en-US" altLang="zh-CN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  2</a:t>
            </a:r>
            <a:r>
              <a:rPr lang="en-US" altLang="zh-CN" sz="2400" baseline="30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en-US" altLang="zh-CN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   2</a:t>
            </a:r>
            <a:r>
              <a:rPr lang="en-US" altLang="zh-CN" sz="2400" baseline="30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0 </a:t>
            </a:r>
            <a:r>
              <a:rPr lang="en-US" altLang="zh-CN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  2</a:t>
            </a:r>
            <a:r>
              <a:rPr lang="en-US" altLang="zh-CN" sz="2400" baseline="30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-1</a:t>
            </a:r>
            <a:r>
              <a:rPr lang="en-US" altLang="zh-CN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   2</a:t>
            </a:r>
            <a:r>
              <a:rPr lang="en-US" altLang="zh-CN" sz="2400" baseline="30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-2    </a:t>
            </a:r>
            <a:r>
              <a:rPr lang="en-US" altLang="zh-CN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…</a:t>
            </a:r>
            <a:r>
              <a:rPr lang="en-US" altLang="zh-CN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en-US" altLang="zh-CN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Text Box 19"/>
          <p:cNvSpPr txBox="1">
            <a:spLocks noChangeArrowheads="1"/>
          </p:cNvSpPr>
          <p:nvPr/>
        </p:nvSpPr>
        <p:spPr bwMode="auto">
          <a:xfrm>
            <a:off x="1269933" y="5910058"/>
            <a:ext cx="7491600" cy="307777"/>
          </a:xfrm>
          <a:prstGeom prst="rect">
            <a:avLst/>
          </a:prstGeom>
          <a:noFill/>
          <a:ln w="25400" algn="ctr">
            <a:solidFill>
              <a:srgbClr val="00FFFF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kumimoji="1" sz="2000" b="1">
                <a:solidFill>
                  <a:schemeClr val="bg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000" b="1">
                <a:solidFill>
                  <a:schemeClr val="bg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000" b="1">
                <a:solidFill>
                  <a:schemeClr val="bg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000" b="1">
                <a:solidFill>
                  <a:schemeClr val="bg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000" b="1">
                <a:solidFill>
                  <a:schemeClr val="bg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zh-CN" altLang="en-US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基数：</a:t>
            </a:r>
            <a:r>
              <a:rPr lang="en-US" altLang="zh-CN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；位置序号  </a:t>
            </a:r>
            <a:r>
              <a:rPr lang="zh-CN" altLang="en-US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  </a:t>
            </a:r>
            <a:r>
              <a:rPr lang="en-US" altLang="zh-CN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 </a:t>
            </a:r>
            <a:r>
              <a:rPr lang="en-US" altLang="zh-CN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r>
              <a:rPr lang="en-US" altLang="zh-CN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 </a:t>
            </a:r>
            <a:r>
              <a:rPr lang="en-US" altLang="zh-CN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1       </a:t>
            </a:r>
            <a:r>
              <a:rPr lang="en-US" altLang="zh-CN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 </a:t>
            </a:r>
            <a:r>
              <a:rPr lang="en-US" altLang="zh-CN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en-US" altLang="zh-CN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en-US" altLang="zh-CN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      </a:t>
            </a:r>
            <a:r>
              <a:rPr lang="en-US" altLang="zh-CN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-2  </a:t>
            </a:r>
            <a:r>
              <a:rPr lang="en-US" altLang="zh-CN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en-US" altLang="zh-CN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</a:t>
            </a:r>
          </a:p>
        </p:txBody>
      </p:sp>
      <p:sp>
        <p:nvSpPr>
          <p:cNvPr id="54" name="Line 21"/>
          <p:cNvSpPr>
            <a:spLocks noChangeShapeType="1"/>
          </p:cNvSpPr>
          <p:nvPr/>
        </p:nvSpPr>
        <p:spPr bwMode="auto">
          <a:xfrm flipV="1">
            <a:off x="1269933" y="5688195"/>
            <a:ext cx="7491600" cy="5963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>
              <a:defRPr/>
            </a:pPr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圆角矩形 54"/>
          <p:cNvSpPr/>
          <p:nvPr/>
        </p:nvSpPr>
        <p:spPr>
          <a:xfrm>
            <a:off x="552971" y="3558689"/>
            <a:ext cx="576064" cy="1166455"/>
          </a:xfrm>
          <a:prstGeom prst="roundRect">
            <a:avLst/>
          </a:prstGeom>
          <a:solidFill>
            <a:srgbClr val="00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十进制</a:t>
            </a:r>
          </a:p>
        </p:txBody>
      </p:sp>
      <p:sp>
        <p:nvSpPr>
          <p:cNvPr id="56" name="圆角矩形 55"/>
          <p:cNvSpPr/>
          <p:nvPr/>
        </p:nvSpPr>
        <p:spPr>
          <a:xfrm>
            <a:off x="552971" y="5142865"/>
            <a:ext cx="576064" cy="1166455"/>
          </a:xfrm>
          <a:prstGeom prst="roundRect">
            <a:avLst/>
          </a:prstGeom>
          <a:solidFill>
            <a:srgbClr val="00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二进</a:t>
            </a:r>
            <a:r>
              <a:rPr lang="zh-CN" alt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制</a:t>
            </a:r>
          </a:p>
        </p:txBody>
      </p:sp>
    </p:spTree>
    <p:extLst>
      <p:ext uri="{BB962C8B-B14F-4D97-AF65-F5344CB8AC3E}">
        <p14:creationId xmlns:p14="http://schemas.microsoft.com/office/powerpoint/2010/main" val="1267730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4" grpId="0" animBg="1"/>
      <p:bldP spid="46" grpId="0"/>
      <p:bldP spid="49" grpId="0" autoUpdateAnimBg="0"/>
      <p:bldP spid="50" grpId="0" animBg="1"/>
      <p:bldP spid="52" grpId="0" autoUpdateAnimBg="0"/>
      <p:bldP spid="53" grpId="0" animBg="1"/>
      <p:bldP spid="55" grpId="0" animBg="1"/>
      <p:bldP spid="5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>
            <a:spLocks noChangeArrowheads="1"/>
          </p:cNvSpPr>
          <p:nvPr/>
        </p:nvSpPr>
        <p:spPr bwMode="auto">
          <a:xfrm flipV="1">
            <a:off x="5953571" y="476672"/>
            <a:ext cx="260350" cy="12700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793331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84817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知识准备</a:t>
            </a:r>
            <a:endParaRPr lang="zh-CN" altLang="en-US" dirty="0">
              <a:solidFill>
                <a:srgbClr val="84817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521523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转换操作</a:t>
            </a:r>
            <a:endParaRPr lang="zh-CN" altLang="en-US" dirty="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45859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教学小结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105699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识扩展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5419092" y="2091962"/>
            <a:ext cx="5145305" cy="2898437"/>
            <a:chOff x="1417067" y="1678101"/>
            <a:chExt cx="7326541" cy="4127163"/>
          </a:xfrm>
        </p:grpSpPr>
        <p:sp>
          <p:nvSpPr>
            <p:cNvPr id="7" name="椭圆 10"/>
            <p:cNvSpPr>
              <a:spLocks noChangeArrowheads="1"/>
            </p:cNvSpPr>
            <p:nvPr/>
          </p:nvSpPr>
          <p:spPr bwMode="auto">
            <a:xfrm>
              <a:off x="2667464" y="4836889"/>
              <a:ext cx="4658960" cy="968375"/>
            </a:xfrm>
            <a:prstGeom prst="ellipse">
              <a:avLst/>
            </a:prstGeom>
            <a:gradFill rotWithShape="1">
              <a:gsLst>
                <a:gs pos="0">
                  <a:schemeClr val="tx1">
                    <a:lumMod val="93000"/>
                    <a:lumOff val="7000"/>
                  </a:scheme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>
              <a:glow rad="127000">
                <a:srgbClr val="F79524">
                  <a:alpha val="0"/>
                </a:srgbClr>
              </a:glow>
              <a:outerShdw dist="107763" dir="2700000" algn="ctr" rotWithShape="0">
                <a:srgbClr val="535455"/>
              </a:outerShdw>
              <a:softEdge rad="368300"/>
            </a:effectLst>
            <a:extLst/>
          </p:spPr>
          <p:txBody>
            <a:bodyPr wrap="none" lIns="92075" tIns="46038" rIns="92075" bIns="46038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kern="0">
                <a:solidFill>
                  <a:sysClr val="windowText" lastClr="000000"/>
                </a:solidFill>
                <a:latin typeface="Arial" pitchFamily="34" charset="0"/>
                <a:ea typeface="+mn-ea"/>
                <a:cs typeface="+mn-cs"/>
              </a:endParaRPr>
            </a:p>
          </p:txBody>
        </p:sp>
        <p:grpSp>
          <p:nvGrpSpPr>
            <p:cNvPr id="8" name="组合 4"/>
            <p:cNvGrpSpPr>
              <a:grpSpLocks/>
            </p:cNvGrpSpPr>
            <p:nvPr/>
          </p:nvGrpSpPr>
          <p:grpSpPr bwMode="auto">
            <a:xfrm>
              <a:off x="3602541" y="1852803"/>
              <a:ext cx="2159506" cy="2774079"/>
              <a:chOff x="1931229" y="992568"/>
              <a:chExt cx="2971786" cy="3816506"/>
            </a:xfrm>
          </p:grpSpPr>
          <p:grpSp>
            <p:nvGrpSpPr>
              <p:cNvPr id="9" name="组合 5"/>
              <p:cNvGrpSpPr>
                <a:grpSpLocks/>
              </p:cNvGrpSpPr>
              <p:nvPr/>
            </p:nvGrpSpPr>
            <p:grpSpPr bwMode="auto">
              <a:xfrm>
                <a:off x="1931229" y="992568"/>
                <a:ext cx="2971786" cy="3816506"/>
                <a:chOff x="2104269" y="1249284"/>
                <a:chExt cx="2971786" cy="3816506"/>
              </a:xfrm>
            </p:grpSpPr>
            <p:sp>
              <p:nvSpPr>
                <p:cNvPr id="11" name="空心弧 13"/>
                <p:cNvSpPr/>
                <p:nvPr/>
              </p:nvSpPr>
              <p:spPr>
                <a:xfrm rot="17578576">
                  <a:off x="1533243" y="2304397"/>
                  <a:ext cx="3440880" cy="208190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440880" h="2081906">
                      <a:moveTo>
                        <a:pt x="3440880" y="961297"/>
                      </a:moveTo>
                      <a:lnTo>
                        <a:pt x="2891543" y="1194209"/>
                      </a:lnTo>
                      <a:cubicBezTo>
                        <a:pt x="2701588" y="808306"/>
                        <a:pt x="2347568" y="513519"/>
                        <a:pt x="1900886" y="415768"/>
                      </a:cubicBezTo>
                      <a:cubicBezTo>
                        <a:pt x="1101852" y="240910"/>
                        <a:pt x="308885" y="762762"/>
                        <a:pt x="129748" y="1581355"/>
                      </a:cubicBezTo>
                      <a:cubicBezTo>
                        <a:pt x="104339" y="1697460"/>
                        <a:pt x="92644" y="1813298"/>
                        <a:pt x="95053" y="1927042"/>
                      </a:cubicBezTo>
                      <a:lnTo>
                        <a:pt x="97910" y="1999727"/>
                      </a:lnTo>
                      <a:cubicBezTo>
                        <a:pt x="98463" y="2027324"/>
                        <a:pt x="100942" y="2054702"/>
                        <a:pt x="104186" y="2081906"/>
                      </a:cubicBezTo>
                      <a:lnTo>
                        <a:pt x="97658" y="2027742"/>
                      </a:lnTo>
                      <a:lnTo>
                        <a:pt x="0" y="1797410"/>
                      </a:lnTo>
                      <a:lnTo>
                        <a:pt x="13675" y="1579391"/>
                      </a:lnTo>
                      <a:lnTo>
                        <a:pt x="72076" y="1206588"/>
                      </a:lnTo>
                      <a:lnTo>
                        <a:pt x="249086" y="813208"/>
                      </a:lnTo>
                      <a:lnTo>
                        <a:pt x="699835" y="354698"/>
                      </a:lnTo>
                      <a:lnTo>
                        <a:pt x="747029" y="390891"/>
                      </a:lnTo>
                      <a:cubicBezTo>
                        <a:pt x="1114571" y="96546"/>
                        <a:pt x="1589835" y="-44447"/>
                        <a:pt x="2070027" y="12378"/>
                      </a:cubicBezTo>
                      <a:cubicBezTo>
                        <a:pt x="2659198" y="82098"/>
                        <a:pt x="3171648" y="439655"/>
                        <a:pt x="3440880" y="961297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BE1247"/>
                    </a:gs>
                    <a:gs pos="27000">
                      <a:srgbClr val="D2144F"/>
                    </a:gs>
                    <a:gs pos="66000">
                      <a:srgbClr val="F87477"/>
                    </a:gs>
                    <a:gs pos="100000">
                      <a:srgbClr val="FA9496"/>
                    </a:gs>
                  </a:gsLst>
                  <a:path path="circle">
                    <a:fillToRect t="100000" r="100000"/>
                  </a:path>
                  <a:tileRect l="-100000" b="-100000"/>
                </a:gradFill>
                <a:ln w="3175">
                  <a:solidFill>
                    <a:schemeClr val="bg1"/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2" name="空心弧 13"/>
                <p:cNvSpPr/>
                <p:nvPr/>
              </p:nvSpPr>
              <p:spPr>
                <a:xfrm rot="17578576">
                  <a:off x="1290783" y="2062770"/>
                  <a:ext cx="3768930" cy="214195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022717" h="2854509">
                      <a:moveTo>
                        <a:pt x="5022717" y="1184507"/>
                      </a:moveTo>
                      <a:lnTo>
                        <a:pt x="4714007" y="2854509"/>
                      </a:lnTo>
                      <a:lnTo>
                        <a:pt x="3299038" y="1915323"/>
                      </a:lnTo>
                      <a:lnTo>
                        <a:pt x="3803232" y="1701552"/>
                      </a:lnTo>
                      <a:cubicBezTo>
                        <a:pt x="3562338" y="1134599"/>
                        <a:pt x="3066325" y="693643"/>
                        <a:pt x="2428573" y="554079"/>
                      </a:cubicBezTo>
                      <a:cubicBezTo>
                        <a:pt x="1363729" y="321052"/>
                        <a:pt x="306971" y="1016504"/>
                        <a:pt x="68241" y="2107414"/>
                      </a:cubicBezTo>
                      <a:cubicBezTo>
                        <a:pt x="18868" y="2333024"/>
                        <a:pt x="8351" y="2557878"/>
                        <a:pt x="34176" y="2774480"/>
                      </a:cubicBezTo>
                      <a:cubicBezTo>
                        <a:pt x="-73420" y="2148278"/>
                        <a:pt x="74250" y="1495420"/>
                        <a:pt x="460103" y="969762"/>
                      </a:cubicBezTo>
                      <a:cubicBezTo>
                        <a:pt x="966350" y="280089"/>
                        <a:pt x="1804377" y="-84044"/>
                        <a:pt x="2653981" y="16495"/>
                      </a:cubicBezTo>
                      <a:cubicBezTo>
                        <a:pt x="3480110" y="114255"/>
                        <a:pt x="4193051" y="636675"/>
                        <a:pt x="4535198" y="1391208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BE1247"/>
                    </a:gs>
                    <a:gs pos="27000">
                      <a:srgbClr val="D2144F"/>
                    </a:gs>
                    <a:gs pos="66000">
                      <a:srgbClr val="F87477"/>
                    </a:gs>
                    <a:gs pos="100000">
                      <a:srgbClr val="FA9496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ln w="3175">
                  <a:solidFill>
                    <a:schemeClr val="bg1"/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3" name="平行四边形 12"/>
                <p:cNvSpPr/>
                <p:nvPr/>
              </p:nvSpPr>
              <p:spPr>
                <a:xfrm flipH="1">
                  <a:off x="3755664" y="1339021"/>
                  <a:ext cx="1320391" cy="681402"/>
                </a:xfrm>
                <a:prstGeom prst="parallelogram">
                  <a:avLst>
                    <a:gd name="adj" fmla="val 148256"/>
                  </a:avLst>
                </a:prstGeom>
                <a:gradFill flip="none" rotWithShape="1">
                  <a:gsLst>
                    <a:gs pos="0">
                      <a:srgbClr val="BE1247"/>
                    </a:gs>
                    <a:gs pos="27000">
                      <a:srgbClr val="D2144F"/>
                    </a:gs>
                    <a:gs pos="66000">
                      <a:srgbClr val="F87477"/>
                    </a:gs>
                    <a:gs pos="100000">
                      <a:srgbClr val="FA9496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ln w="3175">
                  <a:solidFill>
                    <a:schemeClr val="bg1"/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4" name="平行四边形 13"/>
                <p:cNvSpPr/>
                <p:nvPr/>
              </p:nvSpPr>
              <p:spPr>
                <a:xfrm>
                  <a:off x="3721598" y="2020423"/>
                  <a:ext cx="1352697" cy="705786"/>
                </a:xfrm>
                <a:prstGeom prst="parallelogram">
                  <a:avLst>
                    <a:gd name="adj" fmla="val 148256"/>
                  </a:avLst>
                </a:prstGeom>
                <a:gradFill flip="none" rotWithShape="1">
                  <a:gsLst>
                    <a:gs pos="0">
                      <a:srgbClr val="BE1247"/>
                    </a:gs>
                    <a:gs pos="27000">
                      <a:srgbClr val="D2144F"/>
                    </a:gs>
                    <a:gs pos="66000">
                      <a:srgbClr val="F87477"/>
                    </a:gs>
                    <a:gs pos="100000">
                      <a:srgbClr val="FA9496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ln w="3175">
                  <a:solidFill>
                    <a:schemeClr val="bg1"/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10" name="TextBox 9"/>
              <p:cNvSpPr txBox="1"/>
              <p:nvPr/>
            </p:nvSpPr>
            <p:spPr>
              <a:xfrm>
                <a:off x="3454222" y="1034344"/>
                <a:ext cx="1177699" cy="126616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>
                  <a:defRPr sz="4800">
                    <a:solidFill>
                      <a:schemeClr val="bg1"/>
                    </a:solidFill>
                    <a:effectLst/>
                    <a:latin typeface="Dotum" pitchFamily="34" charset="-127"/>
                    <a:ea typeface="Dotum" pitchFamily="34" charset="-127"/>
                  </a:defRPr>
                </a:lvl1pPr>
              </a:lstStyle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3600" dirty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+mn-cs"/>
                  </a:rPr>
                  <a:t>A</a:t>
                </a:r>
                <a:endParaRPr lang="zh-CN" altLang="en-US" sz="36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cs"/>
                </a:endParaRPr>
              </a:p>
            </p:txBody>
          </p:sp>
        </p:grpSp>
        <p:grpSp>
          <p:nvGrpSpPr>
            <p:cNvPr id="15" name="组合 11"/>
            <p:cNvGrpSpPr>
              <a:grpSpLocks/>
            </p:cNvGrpSpPr>
            <p:nvPr/>
          </p:nvGrpSpPr>
          <p:grpSpPr bwMode="auto">
            <a:xfrm>
              <a:off x="4292167" y="2482953"/>
              <a:ext cx="2159505" cy="2737262"/>
              <a:chOff x="3585384" y="2273421"/>
              <a:chExt cx="2421087" cy="3069287"/>
            </a:xfrm>
          </p:grpSpPr>
          <p:sp>
            <p:nvSpPr>
              <p:cNvPr id="16" name="空心弧 13"/>
              <p:cNvSpPr/>
              <p:nvPr/>
            </p:nvSpPr>
            <p:spPr>
              <a:xfrm rot="6778576">
                <a:off x="3847667" y="3057398"/>
                <a:ext cx="2788517" cy="1316991"/>
              </a:xfrm>
              <a:custGeom>
                <a:avLst/>
                <a:gdLst/>
                <a:ahLst/>
                <a:cxnLst/>
                <a:rect l="l" t="t" r="r" b="b"/>
                <a:pathLst>
                  <a:path w="2788517" h="1316991">
                    <a:moveTo>
                      <a:pt x="0" y="1261585"/>
                    </a:moveTo>
                    <a:lnTo>
                      <a:pt x="43621" y="983125"/>
                    </a:lnTo>
                    <a:lnTo>
                      <a:pt x="187849" y="662600"/>
                    </a:lnTo>
                    <a:lnTo>
                      <a:pt x="555118" y="289007"/>
                    </a:lnTo>
                    <a:lnTo>
                      <a:pt x="593572" y="318497"/>
                    </a:lnTo>
                    <a:cubicBezTo>
                      <a:pt x="893044" y="78665"/>
                      <a:pt x="1280289" y="-36215"/>
                      <a:pt x="1671548" y="10085"/>
                    </a:cubicBezTo>
                    <a:cubicBezTo>
                      <a:pt x="2151604" y="66893"/>
                      <a:pt x="2569147" y="358230"/>
                      <a:pt x="2788517" y="783263"/>
                    </a:cubicBezTo>
                    <a:lnTo>
                      <a:pt x="2340919" y="973039"/>
                    </a:lnTo>
                    <a:cubicBezTo>
                      <a:pt x="2186143" y="658606"/>
                      <a:pt x="1897688" y="418414"/>
                      <a:pt x="1533733" y="338767"/>
                    </a:cubicBezTo>
                    <a:cubicBezTo>
                      <a:pt x="882681" y="196293"/>
                      <a:pt x="236573" y="621497"/>
                      <a:pt x="90612" y="1288485"/>
                    </a:cubicBezTo>
                    <a:lnTo>
                      <a:pt x="86054" y="1316991"/>
                    </a:lnTo>
                    <a:close/>
                  </a:path>
                </a:pathLst>
              </a:custGeom>
              <a:gradFill flip="none" rotWithShape="1">
                <a:gsLst>
                  <a:gs pos="27000">
                    <a:srgbClr val="FF7711"/>
                  </a:gs>
                  <a:gs pos="59000">
                    <a:srgbClr val="FFAA01"/>
                  </a:gs>
                  <a:gs pos="100000">
                    <a:srgbClr val="FECE02"/>
                  </a:gs>
                  <a:gs pos="0">
                    <a:srgbClr val="C73E01"/>
                  </a:gs>
                  <a:gs pos="80000">
                    <a:srgbClr val="FFC000"/>
                  </a:gs>
                </a:gsLst>
                <a:path path="circle">
                  <a:fillToRect t="100000" r="100000"/>
                </a:path>
                <a:tileRect l="-100000" b="-100000"/>
              </a:gradFill>
              <a:ln w="3175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7" name="空心弧 13"/>
              <p:cNvSpPr/>
              <p:nvPr/>
            </p:nvSpPr>
            <p:spPr>
              <a:xfrm rot="6778576">
                <a:off x="3599196" y="2935433"/>
                <a:ext cx="3069287" cy="1745263"/>
              </a:xfrm>
              <a:custGeom>
                <a:avLst/>
                <a:gdLst/>
                <a:ahLst/>
                <a:cxnLst/>
                <a:rect l="l" t="t" r="r" b="b"/>
                <a:pathLst>
                  <a:path w="3069287" h="1745263">
                    <a:moveTo>
                      <a:pt x="157" y="1464603"/>
                    </a:moveTo>
                    <a:cubicBezTo>
                      <a:pt x="-4415" y="1156390"/>
                      <a:pt x="91112" y="849810"/>
                      <a:pt x="279680" y="592918"/>
                    </a:cubicBezTo>
                    <a:cubicBezTo>
                      <a:pt x="589203" y="171248"/>
                      <a:pt x="1101577" y="-51385"/>
                      <a:pt x="1621029" y="10085"/>
                    </a:cubicBezTo>
                    <a:cubicBezTo>
                      <a:pt x="2126129" y="69856"/>
                      <a:pt x="2562025" y="389266"/>
                      <a:pt x="2771215" y="850593"/>
                    </a:cubicBezTo>
                    <a:lnTo>
                      <a:pt x="3069287" y="724214"/>
                    </a:lnTo>
                    <a:lnTo>
                      <a:pt x="2880540" y="1745263"/>
                    </a:lnTo>
                    <a:lnTo>
                      <a:pt x="2015420" y="1171039"/>
                    </a:lnTo>
                    <a:lnTo>
                      <a:pt x="2323687" y="1040338"/>
                    </a:lnTo>
                    <a:cubicBezTo>
                      <a:pt x="2176403" y="693700"/>
                      <a:pt x="1873138" y="424097"/>
                      <a:pt x="1483213" y="338767"/>
                    </a:cubicBezTo>
                    <a:cubicBezTo>
                      <a:pt x="832162" y="196293"/>
                      <a:pt x="186055" y="621496"/>
                      <a:pt x="40094" y="1288485"/>
                    </a:cubicBezTo>
                    <a:cubicBezTo>
                      <a:pt x="30695" y="1331434"/>
                      <a:pt x="23599" y="1374338"/>
                      <a:pt x="19551" y="1417149"/>
                    </a:cubicBezTo>
                    <a:lnTo>
                      <a:pt x="10745" y="1411479"/>
                    </a:lnTo>
                    <a:close/>
                  </a:path>
                </a:pathLst>
              </a:custGeom>
              <a:gradFill flip="none" rotWithShape="1">
                <a:gsLst>
                  <a:gs pos="27000">
                    <a:srgbClr val="FF7711"/>
                  </a:gs>
                  <a:gs pos="59000">
                    <a:srgbClr val="FFAA01"/>
                  </a:gs>
                  <a:gs pos="100000">
                    <a:srgbClr val="FECE02"/>
                  </a:gs>
                  <a:gs pos="0">
                    <a:srgbClr val="C73E01"/>
                  </a:gs>
                  <a:gs pos="80000">
                    <a:srgbClr val="FFC000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3175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8" name="平行四边形 17"/>
              <p:cNvSpPr/>
              <p:nvPr/>
            </p:nvSpPr>
            <p:spPr>
              <a:xfrm rot="10800000" flipH="1">
                <a:off x="3585384" y="4714449"/>
                <a:ext cx="1075852" cy="555205"/>
              </a:xfrm>
              <a:prstGeom prst="parallelogram">
                <a:avLst>
                  <a:gd name="adj" fmla="val 148256"/>
                </a:avLst>
              </a:prstGeom>
              <a:gradFill flip="none" rotWithShape="1">
                <a:gsLst>
                  <a:gs pos="27000">
                    <a:srgbClr val="FF7711"/>
                  </a:gs>
                  <a:gs pos="59000">
                    <a:srgbClr val="FFAA01"/>
                  </a:gs>
                  <a:gs pos="100000">
                    <a:srgbClr val="FECE02"/>
                  </a:gs>
                  <a:gs pos="0">
                    <a:srgbClr val="C73E01"/>
                  </a:gs>
                  <a:gs pos="80000">
                    <a:srgbClr val="FFC000"/>
                  </a:gs>
                </a:gsLst>
                <a:path path="circle">
                  <a:fillToRect t="100000" r="100000"/>
                </a:path>
                <a:tileRect l="-100000" b="-100000"/>
              </a:gradFill>
              <a:ln w="3175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9" name="平行四边形 18"/>
              <p:cNvSpPr/>
              <p:nvPr/>
            </p:nvSpPr>
            <p:spPr>
              <a:xfrm rot="10800000">
                <a:off x="3586819" y="4139376"/>
                <a:ext cx="1102175" cy="575073"/>
              </a:xfrm>
              <a:prstGeom prst="parallelogram">
                <a:avLst>
                  <a:gd name="adj" fmla="val 148256"/>
                </a:avLst>
              </a:prstGeom>
              <a:gradFill flip="none" rotWithShape="1">
                <a:gsLst>
                  <a:gs pos="27000">
                    <a:srgbClr val="FF7711"/>
                  </a:gs>
                  <a:gs pos="59000">
                    <a:srgbClr val="FFAA01"/>
                  </a:gs>
                  <a:gs pos="100000">
                    <a:srgbClr val="FECE02"/>
                  </a:gs>
                  <a:gs pos="0">
                    <a:srgbClr val="C73E01"/>
                  </a:gs>
                  <a:gs pos="80000">
                    <a:srgbClr val="FFC000"/>
                  </a:gs>
                </a:gsLst>
                <a:path path="circle">
                  <a:fillToRect t="100000" r="100000"/>
                </a:path>
                <a:tileRect l="-100000" b="-100000"/>
              </a:gradFill>
              <a:ln w="3175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0" name="TextBox 19"/>
              <p:cNvSpPr txBox="1"/>
              <p:nvPr/>
            </p:nvSpPr>
            <p:spPr>
              <a:xfrm>
                <a:off x="4092818" y="4130254"/>
                <a:ext cx="768214" cy="103196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>
                  <a:defRPr sz="4800">
                    <a:solidFill>
                      <a:schemeClr val="bg1"/>
                    </a:solidFill>
                    <a:effectLst/>
                    <a:latin typeface="Dotum" pitchFamily="34" charset="-127"/>
                    <a:ea typeface="Dotum" pitchFamily="34" charset="-127"/>
                  </a:defRPr>
                </a:lvl1pPr>
              </a:lstStyle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3600" dirty="0" smtClean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+mn-cs"/>
                  </a:rPr>
                  <a:t>B</a:t>
                </a:r>
                <a:endParaRPr lang="zh-CN" altLang="en-US" sz="36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cs"/>
                </a:endParaRPr>
              </a:p>
            </p:txBody>
          </p:sp>
        </p:grpSp>
        <p:sp>
          <p:nvSpPr>
            <p:cNvPr id="25" name="TextBox 11"/>
            <p:cNvSpPr txBox="1">
              <a:spLocks noChangeArrowheads="1"/>
            </p:cNvSpPr>
            <p:nvPr/>
          </p:nvSpPr>
          <p:spPr bwMode="auto">
            <a:xfrm flipH="1">
              <a:off x="1825717" y="1780635"/>
              <a:ext cx="1893718" cy="523221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b="1" kern="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itchFamily="34" charset="-122"/>
                  <a:ea typeface="微软雅黑" pitchFamily="34" charset="-122"/>
                  <a:cs typeface="+mn-cs"/>
                </a:rPr>
                <a:t>二进制</a:t>
              </a:r>
              <a:r>
                <a:rPr lang="zh-CN" altLang="en-US" sz="2800" b="1" kern="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itchFamily="34" charset="-122"/>
                  <a:ea typeface="微软雅黑" pitchFamily="34" charset="-122"/>
                  <a:cs typeface="+mn-cs"/>
                </a:rPr>
                <a:t>    </a:t>
              </a:r>
              <a:endParaRPr lang="en-US" altLang="zh-CN" sz="2800" b="1" kern="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28" name="TextBox 24"/>
            <p:cNvSpPr txBox="1">
              <a:spLocks noChangeArrowheads="1"/>
            </p:cNvSpPr>
            <p:nvPr/>
          </p:nvSpPr>
          <p:spPr bwMode="auto">
            <a:xfrm>
              <a:off x="1417067" y="1678101"/>
              <a:ext cx="661822" cy="9203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3600" dirty="0">
                  <a:solidFill>
                    <a:srgbClr val="BE1247"/>
                  </a:solidFill>
                  <a:latin typeface="Dotum" pitchFamily="34" charset="-127"/>
                  <a:ea typeface="Dotum" pitchFamily="34" charset="-127"/>
                </a:rPr>
                <a:t>A</a:t>
              </a:r>
              <a:endParaRPr lang="zh-CN" altLang="en-US" sz="3600" dirty="0">
                <a:solidFill>
                  <a:srgbClr val="BE1247"/>
                </a:solidFill>
                <a:latin typeface="Dotum" pitchFamily="34" charset="-127"/>
                <a:ea typeface="Dotum" pitchFamily="34" charset="-127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1497782" y="2437457"/>
              <a:ext cx="2049052" cy="39650"/>
            </a:xfrm>
            <a:prstGeom prst="rect">
              <a:avLst/>
            </a:prstGeom>
            <a:solidFill>
              <a:srgbClr val="BE12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4" name="TextBox 11"/>
            <p:cNvSpPr txBox="1">
              <a:spLocks noChangeArrowheads="1"/>
            </p:cNvSpPr>
            <p:nvPr/>
          </p:nvSpPr>
          <p:spPr bwMode="auto">
            <a:xfrm flipH="1">
              <a:off x="6768871" y="3933852"/>
              <a:ext cx="1974737" cy="6573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 fontAlgn="auto">
                <a:spcBef>
                  <a:spcPts val="0"/>
                </a:spcBef>
                <a:spcAft>
                  <a:spcPts val="0"/>
                </a:spcAft>
                <a:defRPr sz="2800" b="1" ker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itchFamily="34" charset="-122"/>
                  <a:ea typeface="微软雅黑" pitchFamily="34" charset="-122"/>
                </a:defRPr>
              </a:lvl1pPr>
              <a:lvl2pPr marL="742950" indent="-285750" eaLnBrk="0" hangingPunct="0">
                <a:defRPr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charset="0"/>
                  <a:ea typeface="宋体" charset="-122"/>
                </a:defRPr>
              </a:lvl9pPr>
            </a:lstStyle>
            <a:p>
              <a:r>
                <a:rPr lang="zh-CN" altLang="en-US" sz="2400" dirty="0"/>
                <a:t>十进制</a:t>
              </a:r>
              <a:endParaRPr lang="en-US" altLang="zh-CN" sz="2400" dirty="0"/>
            </a:p>
          </p:txBody>
        </p:sp>
        <p:sp>
          <p:nvSpPr>
            <p:cNvPr id="37" name="TextBox 33"/>
            <p:cNvSpPr txBox="1">
              <a:spLocks noChangeArrowheads="1"/>
            </p:cNvSpPr>
            <p:nvPr/>
          </p:nvSpPr>
          <p:spPr bwMode="auto">
            <a:xfrm>
              <a:off x="6487858" y="3767648"/>
              <a:ext cx="444646" cy="5763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3600" dirty="0">
                  <a:solidFill>
                    <a:srgbClr val="C73E01"/>
                  </a:solidFill>
                  <a:latin typeface="Dotum" pitchFamily="34" charset="-127"/>
                  <a:ea typeface="Dotum" pitchFamily="34" charset="-127"/>
                </a:rPr>
                <a:t>B</a:t>
              </a:r>
              <a:endParaRPr lang="zh-CN" altLang="en-US" sz="3600" dirty="0">
                <a:solidFill>
                  <a:srgbClr val="C73E01"/>
                </a:solidFill>
                <a:latin typeface="Dotum" pitchFamily="34" charset="-127"/>
                <a:ea typeface="Dotum" pitchFamily="34" charset="-127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6481410" y="4527710"/>
              <a:ext cx="2050468" cy="41066"/>
            </a:xfrm>
            <a:prstGeom prst="rect">
              <a:avLst/>
            </a:prstGeom>
            <a:solidFill>
              <a:srgbClr val="C73E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4342859" y="2882875"/>
              <a:ext cx="1427259" cy="13585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kern="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数制</a:t>
              </a:r>
              <a:endParaRPr lang="en-US" altLang="zh-CN" sz="2800" b="1" kern="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/>
              <a:r>
                <a:rPr lang="zh-CN" altLang="en-US" sz="2800" b="1" kern="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转换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67892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6367995" y="1978387"/>
            <a:ext cx="192430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zh-CN" altLang="en-US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    .    </a:t>
            </a:r>
            <a:r>
              <a:rPr lang="zh-CN" altLang="en-US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en-US" altLang="zh-CN" sz="2000" b="1" baseline="-25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endParaRPr lang="en-US" altLang="zh-CN" sz="2000" b="1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Rectangle 13"/>
          <p:cNvSpPr>
            <a:spLocks noChangeArrowheads="1"/>
          </p:cNvSpPr>
          <p:nvPr/>
        </p:nvSpPr>
        <p:spPr bwMode="auto">
          <a:xfrm>
            <a:off x="7572224" y="2738537"/>
            <a:ext cx="79208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30000"/>
              </a:spcBef>
              <a:defRPr/>
            </a:pPr>
            <a:r>
              <a:rPr lang="en-US" altLang="zh-CN" sz="2000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1×2</a:t>
            </a:r>
            <a:r>
              <a:rPr lang="en-US" altLang="zh-CN" sz="2000" baseline="30000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0 </a:t>
            </a:r>
            <a:endParaRPr lang="en-US" altLang="zh-CN" sz="2000" dirty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Rectangle 14"/>
          <p:cNvSpPr>
            <a:spLocks noChangeArrowheads="1"/>
          </p:cNvSpPr>
          <p:nvPr/>
        </p:nvSpPr>
        <p:spPr bwMode="auto">
          <a:xfrm>
            <a:off x="7356200" y="2729121"/>
            <a:ext cx="39757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30000"/>
              </a:spcBef>
              <a:defRPr/>
            </a:pPr>
            <a:r>
              <a:rPr lang="en-US" altLang="zh-CN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宋体" pitchFamily="2" charset="-122"/>
              </a:rPr>
              <a:t> +  </a:t>
            </a:r>
            <a:endParaRPr lang="en-US" altLang="zh-CN" sz="200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ea typeface="宋体" pitchFamily="2" charset="-122"/>
            </a:endParaRPr>
          </a:p>
        </p:txBody>
      </p:sp>
      <p:sp>
        <p:nvSpPr>
          <p:cNvPr id="12" name="Rectangle 15"/>
          <p:cNvSpPr>
            <a:spLocks noChangeArrowheads="1"/>
          </p:cNvSpPr>
          <p:nvPr/>
        </p:nvSpPr>
        <p:spPr bwMode="auto">
          <a:xfrm>
            <a:off x="4115840" y="1916832"/>
            <a:ext cx="25146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lnSpc>
                <a:spcPct val="120000"/>
              </a:lnSpc>
              <a:defRPr/>
            </a:pPr>
            <a:r>
              <a:rPr lang="en-US" altLang="zh-CN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11011 . 01</a:t>
            </a:r>
            <a:r>
              <a:rPr lang="zh-CN" altLang="en-US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en-US" altLang="zh-CN" sz="2000" b="1" baseline="-2500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 </a:t>
            </a:r>
            <a:r>
              <a:rPr lang="en-US" altLang="zh-CN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=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935008" y="3634571"/>
            <a:ext cx="557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27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832364" y="3658317"/>
            <a:ext cx="3600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0.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左大括号 18"/>
          <p:cNvSpPr/>
          <p:nvPr/>
        </p:nvSpPr>
        <p:spPr>
          <a:xfrm rot="16200000">
            <a:off x="5913706" y="1763064"/>
            <a:ext cx="467971" cy="328111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20" name="左大括号 19"/>
          <p:cNvSpPr/>
          <p:nvPr/>
        </p:nvSpPr>
        <p:spPr>
          <a:xfrm rot="16200000">
            <a:off x="8919216" y="2914327"/>
            <a:ext cx="467971" cy="1014508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22" name="矩形 21"/>
          <p:cNvSpPr/>
          <p:nvPr/>
        </p:nvSpPr>
        <p:spPr>
          <a:xfrm>
            <a:off x="4018914" y="1291151"/>
            <a:ext cx="488222" cy="522022"/>
          </a:xfrm>
          <a:prstGeom prst="rect">
            <a:avLst/>
          </a:prstGeom>
          <a:solidFill>
            <a:srgbClr val="E200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50000"/>
              </a:spcBef>
              <a:defRPr/>
            </a:pPr>
            <a:r>
              <a:rPr lang="en-US" altLang="zh-CN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0" name="直接连接符 29"/>
          <p:cNvCxnSpPr/>
          <p:nvPr/>
        </p:nvCxnSpPr>
        <p:spPr>
          <a:xfrm>
            <a:off x="4513815" y="2306489"/>
            <a:ext cx="826161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5556000" y="2306489"/>
            <a:ext cx="2772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13"/>
          <p:cNvSpPr>
            <a:spLocks noChangeArrowheads="1"/>
          </p:cNvSpPr>
          <p:nvPr/>
        </p:nvSpPr>
        <p:spPr bwMode="auto">
          <a:xfrm>
            <a:off x="6780136" y="2738537"/>
            <a:ext cx="79208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30000"/>
              </a:spcBef>
              <a:defRPr/>
            </a:pPr>
            <a:r>
              <a:rPr lang="en-US" altLang="zh-CN" sz="2000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1×2</a:t>
            </a:r>
            <a:r>
              <a:rPr lang="en-US" altLang="zh-CN" sz="2000" baseline="30000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 </a:t>
            </a:r>
            <a:endParaRPr lang="en-US" altLang="zh-CN" sz="2000" dirty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Rectangle 13"/>
          <p:cNvSpPr>
            <a:spLocks noChangeArrowheads="1"/>
          </p:cNvSpPr>
          <p:nvPr/>
        </p:nvSpPr>
        <p:spPr bwMode="auto">
          <a:xfrm>
            <a:off x="5988048" y="2738537"/>
            <a:ext cx="79208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30000"/>
              </a:spcBef>
              <a:defRPr/>
            </a:pPr>
            <a:r>
              <a:rPr lang="en-US" altLang="zh-CN" sz="2000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0×2</a:t>
            </a:r>
            <a:r>
              <a:rPr lang="en-US" altLang="zh-CN" sz="2000" baseline="30000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2000" baseline="30000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en-US" altLang="zh-CN" sz="2000" dirty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Rectangle 14"/>
          <p:cNvSpPr>
            <a:spLocks noChangeArrowheads="1"/>
          </p:cNvSpPr>
          <p:nvPr/>
        </p:nvSpPr>
        <p:spPr bwMode="auto">
          <a:xfrm>
            <a:off x="6526581" y="2738537"/>
            <a:ext cx="39757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30000"/>
              </a:spcBef>
              <a:defRPr/>
            </a:pPr>
            <a:r>
              <a:rPr lang="en-US" altLang="zh-CN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宋体" pitchFamily="2" charset="-122"/>
              </a:rPr>
              <a:t> +  </a:t>
            </a:r>
            <a:endParaRPr lang="en-US" altLang="zh-CN" sz="200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ea typeface="宋体" pitchFamily="2" charset="-122"/>
            </a:endParaRPr>
          </a:p>
        </p:txBody>
      </p:sp>
      <p:sp>
        <p:nvSpPr>
          <p:cNvPr id="38" name="Rectangle 14"/>
          <p:cNvSpPr>
            <a:spLocks noChangeArrowheads="1"/>
          </p:cNvSpPr>
          <p:nvPr/>
        </p:nvSpPr>
        <p:spPr bwMode="auto">
          <a:xfrm>
            <a:off x="5700016" y="2738537"/>
            <a:ext cx="39757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30000"/>
              </a:spcBef>
              <a:defRPr/>
            </a:pPr>
            <a:r>
              <a:rPr lang="en-US" altLang="zh-CN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宋体" pitchFamily="2" charset="-122"/>
              </a:rPr>
              <a:t> +  </a:t>
            </a:r>
            <a:endParaRPr lang="en-US" altLang="zh-CN" sz="200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ea typeface="宋体" pitchFamily="2" charset="-122"/>
            </a:endParaRPr>
          </a:p>
        </p:txBody>
      </p:sp>
      <p:sp>
        <p:nvSpPr>
          <p:cNvPr id="39" name="Rectangle 13"/>
          <p:cNvSpPr>
            <a:spLocks noChangeArrowheads="1"/>
          </p:cNvSpPr>
          <p:nvPr/>
        </p:nvSpPr>
        <p:spPr bwMode="auto">
          <a:xfrm>
            <a:off x="5123952" y="2738537"/>
            <a:ext cx="79208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30000"/>
              </a:spcBef>
              <a:defRPr/>
            </a:pPr>
            <a:r>
              <a:rPr lang="en-US" altLang="zh-CN" sz="2000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1×2</a:t>
            </a:r>
            <a:r>
              <a:rPr lang="en-US" altLang="zh-CN" sz="2000" baseline="30000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en-US" altLang="zh-CN" sz="2000" baseline="30000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en-US" altLang="zh-CN" sz="2000" dirty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Rectangle 14"/>
          <p:cNvSpPr>
            <a:spLocks noChangeArrowheads="1"/>
          </p:cNvSpPr>
          <p:nvPr/>
        </p:nvSpPr>
        <p:spPr bwMode="auto">
          <a:xfrm>
            <a:off x="4835920" y="2738537"/>
            <a:ext cx="39757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30000"/>
              </a:spcBef>
              <a:defRPr/>
            </a:pPr>
            <a:r>
              <a:rPr lang="en-US" altLang="zh-CN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宋体" pitchFamily="2" charset="-122"/>
              </a:rPr>
              <a:t> +  </a:t>
            </a:r>
            <a:endParaRPr lang="en-US" altLang="zh-CN" sz="200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ea typeface="宋体" pitchFamily="2" charset="-122"/>
            </a:endParaRPr>
          </a:p>
        </p:txBody>
      </p:sp>
      <p:sp>
        <p:nvSpPr>
          <p:cNvPr id="41" name="Rectangle 13"/>
          <p:cNvSpPr>
            <a:spLocks noChangeArrowheads="1"/>
          </p:cNvSpPr>
          <p:nvPr/>
        </p:nvSpPr>
        <p:spPr bwMode="auto">
          <a:xfrm>
            <a:off x="4259856" y="2738537"/>
            <a:ext cx="79208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30000"/>
              </a:spcBef>
              <a:defRPr/>
            </a:pPr>
            <a:r>
              <a:rPr lang="en-US" altLang="zh-CN" sz="2000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1×2</a:t>
            </a:r>
            <a:r>
              <a:rPr lang="en-US" altLang="zh-CN" sz="2000" baseline="30000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4 </a:t>
            </a:r>
            <a:endParaRPr lang="en-US" altLang="zh-CN" sz="2000" dirty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Rectangle 13"/>
          <p:cNvSpPr>
            <a:spLocks noChangeArrowheads="1"/>
          </p:cNvSpPr>
          <p:nvPr/>
        </p:nvSpPr>
        <p:spPr bwMode="auto">
          <a:xfrm>
            <a:off x="8436319" y="2770475"/>
            <a:ext cx="1021953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30000"/>
              </a:spcBef>
              <a:defRPr/>
            </a:pPr>
            <a:r>
              <a:rPr lang="en-US" altLang="zh-CN" sz="2000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0×2</a:t>
            </a:r>
            <a:r>
              <a:rPr lang="en-US" altLang="zh-CN" sz="2000" baseline="30000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-1 </a:t>
            </a:r>
            <a:endParaRPr lang="en-US" altLang="zh-CN" sz="2000" dirty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Rectangle 14"/>
          <p:cNvSpPr>
            <a:spLocks noChangeArrowheads="1"/>
          </p:cNvSpPr>
          <p:nvPr/>
        </p:nvSpPr>
        <p:spPr bwMode="auto">
          <a:xfrm>
            <a:off x="9084392" y="2770475"/>
            <a:ext cx="39757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30000"/>
              </a:spcBef>
              <a:defRPr/>
            </a:pPr>
            <a:r>
              <a:rPr lang="en-US" altLang="zh-CN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宋体" pitchFamily="2" charset="-122"/>
              </a:rPr>
              <a:t> +  </a:t>
            </a:r>
            <a:endParaRPr lang="en-US" altLang="zh-CN" sz="200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ea typeface="宋体" pitchFamily="2" charset="-122"/>
            </a:endParaRPr>
          </a:p>
        </p:txBody>
      </p:sp>
      <p:sp>
        <p:nvSpPr>
          <p:cNvPr id="44" name="Rectangle 13"/>
          <p:cNvSpPr>
            <a:spLocks noChangeArrowheads="1"/>
          </p:cNvSpPr>
          <p:nvPr/>
        </p:nvSpPr>
        <p:spPr bwMode="auto">
          <a:xfrm>
            <a:off x="9279780" y="2770475"/>
            <a:ext cx="99427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30000"/>
              </a:spcBef>
              <a:defRPr/>
            </a:pPr>
            <a:r>
              <a:rPr lang="en-US" altLang="zh-CN" sz="2000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1×2</a:t>
            </a:r>
            <a:r>
              <a:rPr lang="en-US" altLang="zh-CN" sz="2000" baseline="30000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-2 </a:t>
            </a:r>
            <a:endParaRPr lang="en-US" altLang="zh-CN" sz="2000" dirty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7500216" y="3637606"/>
            <a:ext cx="13493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（小数部分）</a:t>
            </a:r>
            <a:endParaRPr lang="zh-CN" altLang="en-US" dirty="0"/>
          </a:p>
        </p:txBody>
      </p:sp>
      <p:sp>
        <p:nvSpPr>
          <p:cNvPr id="46" name="TextBox 45"/>
          <p:cNvSpPr txBox="1"/>
          <p:nvPr/>
        </p:nvSpPr>
        <p:spPr>
          <a:xfrm>
            <a:off x="4619896" y="3658317"/>
            <a:ext cx="1326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（整数部分）</a:t>
            </a:r>
            <a:endParaRPr lang="zh-CN" altLang="en-US" dirty="0"/>
          </a:p>
        </p:txBody>
      </p:sp>
      <p:sp>
        <p:nvSpPr>
          <p:cNvPr id="49" name="TextBox 48"/>
          <p:cNvSpPr txBox="1"/>
          <p:nvPr/>
        </p:nvSpPr>
        <p:spPr>
          <a:xfrm>
            <a:off x="4619897" y="1381125"/>
            <a:ext cx="12789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二进制</a:t>
            </a: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数</a:t>
            </a:r>
          </a:p>
        </p:txBody>
      </p:sp>
      <p:sp>
        <p:nvSpPr>
          <p:cNvPr id="50" name="燕尾形 49"/>
          <p:cNvSpPr/>
          <p:nvPr/>
        </p:nvSpPr>
        <p:spPr>
          <a:xfrm>
            <a:off x="6003147" y="1453133"/>
            <a:ext cx="154848" cy="261011"/>
          </a:xfrm>
          <a:prstGeom prst="chevron">
            <a:avLst/>
          </a:prstGeom>
          <a:solidFill>
            <a:srgbClr val="E200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2" name="燕尾形 51"/>
          <p:cNvSpPr/>
          <p:nvPr/>
        </p:nvSpPr>
        <p:spPr>
          <a:xfrm>
            <a:off x="6155547" y="1453133"/>
            <a:ext cx="154848" cy="261011"/>
          </a:xfrm>
          <a:prstGeom prst="chevron">
            <a:avLst/>
          </a:prstGeom>
          <a:solidFill>
            <a:srgbClr val="E200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3" name="燕尾形 52"/>
          <p:cNvSpPr/>
          <p:nvPr/>
        </p:nvSpPr>
        <p:spPr>
          <a:xfrm>
            <a:off x="6302011" y="1453133"/>
            <a:ext cx="154848" cy="261011"/>
          </a:xfrm>
          <a:prstGeom prst="chevron">
            <a:avLst/>
          </a:prstGeom>
          <a:solidFill>
            <a:srgbClr val="E200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6564112" y="1401791"/>
            <a:ext cx="13267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十进制数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等腰三角形 53"/>
          <p:cNvSpPr>
            <a:spLocks noChangeArrowheads="1"/>
          </p:cNvSpPr>
          <p:nvPr/>
        </p:nvSpPr>
        <p:spPr bwMode="auto">
          <a:xfrm flipV="1">
            <a:off x="5953571" y="476672"/>
            <a:ext cx="260350" cy="12700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3793331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84817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知识准备</a:t>
            </a:r>
            <a:endParaRPr lang="zh-CN" altLang="en-US" dirty="0">
              <a:solidFill>
                <a:srgbClr val="84817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5521523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转换操作</a:t>
            </a:r>
            <a:endParaRPr lang="zh-CN" altLang="en-US" dirty="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8545859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教学小结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7105699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识扩展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9048388" y="3645024"/>
            <a:ext cx="900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25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5146869" y="1978387"/>
            <a:ext cx="158976" cy="29848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椭圆 61"/>
          <p:cNvSpPr/>
          <p:nvPr/>
        </p:nvSpPr>
        <p:spPr>
          <a:xfrm>
            <a:off x="5002869" y="1988840"/>
            <a:ext cx="158976" cy="29848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椭圆 62"/>
          <p:cNvSpPr/>
          <p:nvPr/>
        </p:nvSpPr>
        <p:spPr>
          <a:xfrm>
            <a:off x="4835920" y="1988840"/>
            <a:ext cx="158976" cy="29848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椭圆 63"/>
          <p:cNvSpPr/>
          <p:nvPr/>
        </p:nvSpPr>
        <p:spPr>
          <a:xfrm>
            <a:off x="4676944" y="1988840"/>
            <a:ext cx="158976" cy="29848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椭圆 64"/>
          <p:cNvSpPr/>
          <p:nvPr/>
        </p:nvSpPr>
        <p:spPr>
          <a:xfrm>
            <a:off x="4532928" y="1988840"/>
            <a:ext cx="158976" cy="29848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椭圆 66"/>
          <p:cNvSpPr/>
          <p:nvPr/>
        </p:nvSpPr>
        <p:spPr>
          <a:xfrm>
            <a:off x="6837184" y="2770475"/>
            <a:ext cx="158976" cy="29848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椭圆 67"/>
          <p:cNvSpPr/>
          <p:nvPr/>
        </p:nvSpPr>
        <p:spPr>
          <a:xfrm>
            <a:off x="6060056" y="2770475"/>
            <a:ext cx="158976" cy="29848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椭圆 68"/>
          <p:cNvSpPr/>
          <p:nvPr/>
        </p:nvSpPr>
        <p:spPr>
          <a:xfrm>
            <a:off x="5195960" y="2770475"/>
            <a:ext cx="158976" cy="29848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" name="椭圆 69"/>
          <p:cNvSpPr/>
          <p:nvPr/>
        </p:nvSpPr>
        <p:spPr>
          <a:xfrm>
            <a:off x="4331864" y="2770475"/>
            <a:ext cx="158976" cy="29848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椭圆 70"/>
          <p:cNvSpPr/>
          <p:nvPr/>
        </p:nvSpPr>
        <p:spPr>
          <a:xfrm>
            <a:off x="5541040" y="1988840"/>
            <a:ext cx="158976" cy="29848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椭圆 65"/>
          <p:cNvSpPr/>
          <p:nvPr/>
        </p:nvSpPr>
        <p:spPr>
          <a:xfrm>
            <a:off x="7644232" y="2770475"/>
            <a:ext cx="158976" cy="29848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椭圆 71"/>
          <p:cNvSpPr/>
          <p:nvPr/>
        </p:nvSpPr>
        <p:spPr>
          <a:xfrm>
            <a:off x="5685056" y="1988840"/>
            <a:ext cx="158976" cy="29848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椭圆 72"/>
          <p:cNvSpPr/>
          <p:nvPr/>
        </p:nvSpPr>
        <p:spPr>
          <a:xfrm>
            <a:off x="8508328" y="2780928"/>
            <a:ext cx="158976" cy="29848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" name="椭圆 73"/>
          <p:cNvSpPr/>
          <p:nvPr/>
        </p:nvSpPr>
        <p:spPr>
          <a:xfrm>
            <a:off x="9357464" y="2770475"/>
            <a:ext cx="158976" cy="29848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" name="直接箭头连接符 2"/>
          <p:cNvCxnSpPr/>
          <p:nvPr/>
        </p:nvCxnSpPr>
        <p:spPr>
          <a:xfrm flipH="1">
            <a:off x="4475880" y="1916832"/>
            <a:ext cx="859325" cy="0"/>
          </a:xfrm>
          <a:prstGeom prst="straightConnector1">
            <a:avLst/>
          </a:prstGeom>
          <a:ln>
            <a:solidFill>
              <a:srgbClr val="00B05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接箭头连接符 59"/>
          <p:cNvCxnSpPr/>
          <p:nvPr/>
        </p:nvCxnSpPr>
        <p:spPr>
          <a:xfrm flipH="1">
            <a:off x="5519996" y="1907098"/>
            <a:ext cx="324036" cy="0"/>
          </a:xfrm>
          <a:prstGeom prst="straightConnector1">
            <a:avLst/>
          </a:prstGeom>
          <a:ln>
            <a:solidFill>
              <a:srgbClr val="00B05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3067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"/>
                            </p:stCondLst>
                            <p:childTnLst>
                              <p:par>
                                <p:cTn id="9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"/>
                            </p:stCondLst>
                            <p:childTnLst>
                              <p:par>
                                <p:cTn id="11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500"/>
                            </p:stCondLst>
                            <p:childTnLst>
                              <p:par>
                                <p:cTn id="14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"/>
                            </p:stCondLst>
                            <p:childTnLst>
                              <p:par>
                                <p:cTn id="1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9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500"/>
                            </p:stCondLst>
                            <p:childTnLst>
                              <p:par>
                                <p:cTn id="2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500"/>
                            </p:stCondLst>
                            <p:childTnLst>
                              <p:par>
                                <p:cTn id="21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500"/>
                            </p:stCondLst>
                            <p:childTnLst>
                              <p:par>
                                <p:cTn id="2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1" fill="hold">
                      <p:stCondLst>
                        <p:cond delay="indefinite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6" fill="hold">
                      <p:stCondLst>
                        <p:cond delay="indefinite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500"/>
                            </p:stCondLst>
                            <p:childTnLst>
                              <p:par>
                                <p:cTn id="2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0" fill="hold">
                      <p:stCondLst>
                        <p:cond delay="indefinite"/>
                      </p:stCondLst>
                      <p:childTnLst>
                        <p:par>
                          <p:cTn id="261" fill="hold">
                            <p:stCondLst>
                              <p:cond delay="0"/>
                            </p:stCondLst>
                            <p:childTnLst>
                              <p:par>
                                <p:cTn id="262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2991E-6 9.11615E-7 L 0.05832 -0.23739 " pathEditMode="relative" rAng="0" ptsTypes="AA">
                                      <p:cBhvr>
                                        <p:cTn id="26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16" y="-11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750"/>
                            </p:stCondLst>
                            <p:childTnLst>
                              <p:par>
                                <p:cTn id="265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3332E-6 1.29107E-6 L -0.15777 -0.23901 " pathEditMode="relative" rAng="0" ptsTypes="AA">
                                      <p:cBhvr>
                                        <p:cTn id="266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89" y="-11962"/>
                                    </p:animMotion>
                                  </p:childTnLst>
                                </p:cTn>
                              </p:par>
                              <p:par>
                                <p:cTn id="26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  <p:bldP spid="12" grpId="0"/>
      <p:bldP spid="17" grpId="0"/>
      <p:bldP spid="17" grpId="1"/>
      <p:bldP spid="18" grpId="0"/>
      <p:bldP spid="18" grpId="1"/>
      <p:bldP spid="19" grpId="0" animBg="1"/>
      <p:bldP spid="20" grpId="0" animBg="1"/>
      <p:bldP spid="22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9" grpId="0"/>
      <p:bldP spid="50" grpId="0" animBg="1"/>
      <p:bldP spid="52" grpId="0" animBg="1"/>
      <p:bldP spid="53" grpId="0" animBg="1"/>
      <p:bldP spid="55" grpId="0"/>
      <p:bldP spid="47" grpId="0"/>
      <p:bldP spid="47" grpId="1"/>
      <p:bldP spid="9" grpId="0" animBg="1"/>
      <p:bldP spid="9" grpId="1" animBg="1"/>
      <p:bldP spid="62" grpId="0" animBg="1"/>
      <p:bldP spid="62" grpId="1" animBg="1"/>
      <p:bldP spid="63" grpId="0" animBg="1"/>
      <p:bldP spid="63" grpId="1" animBg="1"/>
      <p:bldP spid="64" grpId="0" animBg="1"/>
      <p:bldP spid="64" grpId="1" animBg="1"/>
      <p:bldP spid="65" grpId="0" animBg="1"/>
      <p:bldP spid="65" grpId="1" animBg="1"/>
      <p:bldP spid="67" grpId="0" animBg="1"/>
      <p:bldP spid="67" grpId="1" animBg="1"/>
      <p:bldP spid="68" grpId="0" animBg="1"/>
      <p:bldP spid="68" grpId="1" animBg="1"/>
      <p:bldP spid="69" grpId="0" animBg="1"/>
      <p:bldP spid="69" grpId="1" animBg="1"/>
      <p:bldP spid="70" grpId="0" animBg="1"/>
      <p:bldP spid="70" grpId="1" animBg="1"/>
      <p:bldP spid="71" grpId="0" animBg="1"/>
      <p:bldP spid="71" grpId="1" animBg="1"/>
      <p:bldP spid="66" grpId="0" animBg="1"/>
      <p:bldP spid="66" grpId="1" animBg="1"/>
      <p:bldP spid="72" grpId="0" animBg="1"/>
      <p:bldP spid="72" grpId="1" animBg="1"/>
      <p:bldP spid="73" grpId="0" animBg="1"/>
      <p:bldP spid="73" grpId="1" animBg="1"/>
      <p:bldP spid="74" grpId="0" animBg="1"/>
      <p:bldP spid="7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等腰三角形 53"/>
          <p:cNvSpPr>
            <a:spLocks noChangeArrowheads="1"/>
          </p:cNvSpPr>
          <p:nvPr/>
        </p:nvSpPr>
        <p:spPr bwMode="auto">
          <a:xfrm flipV="1">
            <a:off x="5953571" y="476672"/>
            <a:ext cx="260350" cy="12700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3793331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84817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知识准备</a:t>
            </a:r>
            <a:endParaRPr lang="zh-CN" altLang="en-US" dirty="0">
              <a:solidFill>
                <a:srgbClr val="84817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5521523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转换操作</a:t>
            </a:r>
            <a:endParaRPr lang="zh-CN" altLang="en-US" dirty="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8545859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教学小结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7105699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识扩展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41221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/>
        </p:nvSpPr>
        <p:spPr>
          <a:xfrm>
            <a:off x="1129035" y="4312661"/>
            <a:ext cx="6984776" cy="1597469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cxnSp>
        <p:nvCxnSpPr>
          <p:cNvPr id="24" name="直接连接符 23"/>
          <p:cNvCxnSpPr/>
          <p:nvPr/>
        </p:nvCxnSpPr>
        <p:spPr>
          <a:xfrm>
            <a:off x="1135835" y="6021288"/>
            <a:ext cx="6978961" cy="0"/>
          </a:xfrm>
          <a:prstGeom prst="line">
            <a:avLst/>
          </a:prstGeom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2805126" y="1978387"/>
            <a:ext cx="192430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zh-CN" altLang="en-US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    .    </a:t>
            </a:r>
            <a:r>
              <a:rPr lang="zh-CN" altLang="en-US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en-US" altLang="zh-CN" sz="2000" b="1" baseline="-25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endParaRPr lang="en-US" altLang="zh-CN" sz="2000" b="1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Rectangle 13"/>
          <p:cNvSpPr>
            <a:spLocks noChangeArrowheads="1"/>
          </p:cNvSpPr>
          <p:nvPr/>
        </p:nvSpPr>
        <p:spPr bwMode="auto">
          <a:xfrm>
            <a:off x="4009355" y="2738537"/>
            <a:ext cx="79208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30000"/>
              </a:spcBef>
              <a:defRPr/>
            </a:pPr>
            <a:r>
              <a:rPr lang="en-US" altLang="zh-CN" sz="2000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1×2</a:t>
            </a:r>
            <a:r>
              <a:rPr lang="en-US" altLang="zh-CN" sz="2000" baseline="30000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0 </a:t>
            </a:r>
            <a:endParaRPr lang="en-US" altLang="zh-CN" sz="2000" dirty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Rectangle 14"/>
          <p:cNvSpPr>
            <a:spLocks noChangeArrowheads="1"/>
          </p:cNvSpPr>
          <p:nvPr/>
        </p:nvSpPr>
        <p:spPr bwMode="auto">
          <a:xfrm>
            <a:off x="3793331" y="2729121"/>
            <a:ext cx="39757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30000"/>
              </a:spcBef>
              <a:defRPr/>
            </a:pPr>
            <a:r>
              <a:rPr lang="en-US" altLang="zh-CN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宋体" pitchFamily="2" charset="-122"/>
              </a:rPr>
              <a:t> +  </a:t>
            </a:r>
            <a:endParaRPr lang="en-US" altLang="zh-CN" sz="200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ea typeface="宋体" pitchFamily="2" charset="-122"/>
            </a:endParaRPr>
          </a:p>
        </p:txBody>
      </p:sp>
      <p:sp>
        <p:nvSpPr>
          <p:cNvPr id="12" name="Rectangle 15"/>
          <p:cNvSpPr>
            <a:spLocks noChangeArrowheads="1"/>
          </p:cNvSpPr>
          <p:nvPr/>
        </p:nvSpPr>
        <p:spPr bwMode="auto">
          <a:xfrm>
            <a:off x="552971" y="1916832"/>
            <a:ext cx="25146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lnSpc>
                <a:spcPct val="120000"/>
              </a:lnSpc>
              <a:defRPr/>
            </a:pPr>
            <a:r>
              <a:rPr lang="en-US" altLang="zh-CN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11011 . 01</a:t>
            </a:r>
            <a:r>
              <a:rPr lang="zh-CN" altLang="en-US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en-US" altLang="zh-CN" sz="2000" b="1" baseline="-2500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 </a:t>
            </a:r>
            <a:r>
              <a:rPr lang="en-US" altLang="zh-CN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=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372139" y="3634571"/>
            <a:ext cx="557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27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269495" y="3658317"/>
            <a:ext cx="3600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0.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左大括号 18"/>
          <p:cNvSpPr/>
          <p:nvPr/>
        </p:nvSpPr>
        <p:spPr>
          <a:xfrm rot="16200000">
            <a:off x="2350837" y="1763064"/>
            <a:ext cx="467971" cy="328111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20" name="左大括号 19"/>
          <p:cNvSpPr/>
          <p:nvPr/>
        </p:nvSpPr>
        <p:spPr>
          <a:xfrm rot="16200000">
            <a:off x="5356347" y="2914327"/>
            <a:ext cx="467971" cy="1014508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22" name="矩形 21"/>
          <p:cNvSpPr/>
          <p:nvPr/>
        </p:nvSpPr>
        <p:spPr>
          <a:xfrm>
            <a:off x="456045" y="1291151"/>
            <a:ext cx="488222" cy="522022"/>
          </a:xfrm>
          <a:prstGeom prst="rect">
            <a:avLst/>
          </a:prstGeom>
          <a:solidFill>
            <a:srgbClr val="E200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50000"/>
              </a:spcBef>
              <a:defRPr/>
            </a:pPr>
            <a:r>
              <a:rPr lang="en-US" altLang="zh-CN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0" name="直接连接符 29"/>
          <p:cNvCxnSpPr/>
          <p:nvPr/>
        </p:nvCxnSpPr>
        <p:spPr>
          <a:xfrm>
            <a:off x="950946" y="2306489"/>
            <a:ext cx="826161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1993131" y="2306489"/>
            <a:ext cx="2772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13"/>
          <p:cNvSpPr>
            <a:spLocks noChangeArrowheads="1"/>
          </p:cNvSpPr>
          <p:nvPr/>
        </p:nvSpPr>
        <p:spPr bwMode="auto">
          <a:xfrm>
            <a:off x="3217267" y="2738537"/>
            <a:ext cx="79208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30000"/>
              </a:spcBef>
              <a:defRPr/>
            </a:pPr>
            <a:r>
              <a:rPr lang="en-US" altLang="zh-CN" sz="2000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1×2</a:t>
            </a:r>
            <a:r>
              <a:rPr lang="en-US" altLang="zh-CN" sz="2000" baseline="30000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 </a:t>
            </a:r>
            <a:endParaRPr lang="en-US" altLang="zh-CN" sz="2000" dirty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Rectangle 13"/>
          <p:cNvSpPr>
            <a:spLocks noChangeArrowheads="1"/>
          </p:cNvSpPr>
          <p:nvPr/>
        </p:nvSpPr>
        <p:spPr bwMode="auto">
          <a:xfrm>
            <a:off x="2425179" y="2738537"/>
            <a:ext cx="79208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30000"/>
              </a:spcBef>
              <a:defRPr/>
            </a:pPr>
            <a:r>
              <a:rPr lang="en-US" altLang="zh-CN" sz="2000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0×2</a:t>
            </a:r>
            <a:r>
              <a:rPr lang="en-US" altLang="zh-CN" sz="2000" baseline="30000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2000" baseline="30000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en-US" altLang="zh-CN" sz="2000" dirty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Rectangle 14"/>
          <p:cNvSpPr>
            <a:spLocks noChangeArrowheads="1"/>
          </p:cNvSpPr>
          <p:nvPr/>
        </p:nvSpPr>
        <p:spPr bwMode="auto">
          <a:xfrm>
            <a:off x="2963712" y="2738537"/>
            <a:ext cx="39757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30000"/>
              </a:spcBef>
              <a:defRPr/>
            </a:pPr>
            <a:r>
              <a:rPr lang="en-US" altLang="zh-CN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宋体" pitchFamily="2" charset="-122"/>
              </a:rPr>
              <a:t> +  </a:t>
            </a:r>
            <a:endParaRPr lang="en-US" altLang="zh-CN" sz="200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ea typeface="宋体" pitchFamily="2" charset="-122"/>
            </a:endParaRPr>
          </a:p>
        </p:txBody>
      </p:sp>
      <p:sp>
        <p:nvSpPr>
          <p:cNvPr id="38" name="Rectangle 14"/>
          <p:cNvSpPr>
            <a:spLocks noChangeArrowheads="1"/>
          </p:cNvSpPr>
          <p:nvPr/>
        </p:nvSpPr>
        <p:spPr bwMode="auto">
          <a:xfrm>
            <a:off x="2137147" y="2738537"/>
            <a:ext cx="39757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30000"/>
              </a:spcBef>
              <a:defRPr/>
            </a:pPr>
            <a:r>
              <a:rPr lang="en-US" altLang="zh-CN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宋体" pitchFamily="2" charset="-122"/>
              </a:rPr>
              <a:t> +  </a:t>
            </a:r>
            <a:endParaRPr lang="en-US" altLang="zh-CN" sz="200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ea typeface="宋体" pitchFamily="2" charset="-122"/>
            </a:endParaRPr>
          </a:p>
        </p:txBody>
      </p:sp>
      <p:sp>
        <p:nvSpPr>
          <p:cNvPr id="39" name="Rectangle 13"/>
          <p:cNvSpPr>
            <a:spLocks noChangeArrowheads="1"/>
          </p:cNvSpPr>
          <p:nvPr/>
        </p:nvSpPr>
        <p:spPr bwMode="auto">
          <a:xfrm>
            <a:off x="1561083" y="2738537"/>
            <a:ext cx="79208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30000"/>
              </a:spcBef>
              <a:defRPr/>
            </a:pPr>
            <a:r>
              <a:rPr lang="en-US" altLang="zh-CN" sz="2000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1×2</a:t>
            </a:r>
            <a:r>
              <a:rPr lang="en-US" altLang="zh-CN" sz="2000" baseline="30000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en-US" altLang="zh-CN" sz="2000" baseline="30000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en-US" altLang="zh-CN" sz="2000" dirty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Rectangle 14"/>
          <p:cNvSpPr>
            <a:spLocks noChangeArrowheads="1"/>
          </p:cNvSpPr>
          <p:nvPr/>
        </p:nvSpPr>
        <p:spPr bwMode="auto">
          <a:xfrm>
            <a:off x="1273051" y="2738537"/>
            <a:ext cx="39757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30000"/>
              </a:spcBef>
              <a:defRPr/>
            </a:pPr>
            <a:r>
              <a:rPr lang="en-US" altLang="zh-CN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宋体" pitchFamily="2" charset="-122"/>
              </a:rPr>
              <a:t> +  </a:t>
            </a:r>
            <a:endParaRPr lang="en-US" altLang="zh-CN" sz="200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ea typeface="宋体" pitchFamily="2" charset="-122"/>
            </a:endParaRPr>
          </a:p>
        </p:txBody>
      </p:sp>
      <p:sp>
        <p:nvSpPr>
          <p:cNvPr id="41" name="Rectangle 13"/>
          <p:cNvSpPr>
            <a:spLocks noChangeArrowheads="1"/>
          </p:cNvSpPr>
          <p:nvPr/>
        </p:nvSpPr>
        <p:spPr bwMode="auto">
          <a:xfrm>
            <a:off x="696987" y="2738537"/>
            <a:ext cx="79208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30000"/>
              </a:spcBef>
              <a:defRPr/>
            </a:pPr>
            <a:r>
              <a:rPr lang="en-US" altLang="zh-CN" sz="2000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1×2</a:t>
            </a:r>
            <a:r>
              <a:rPr lang="en-US" altLang="zh-CN" sz="2000" baseline="30000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4 </a:t>
            </a:r>
            <a:endParaRPr lang="en-US" altLang="zh-CN" sz="2000" dirty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Rectangle 13"/>
          <p:cNvSpPr>
            <a:spLocks noChangeArrowheads="1"/>
          </p:cNvSpPr>
          <p:nvPr/>
        </p:nvSpPr>
        <p:spPr bwMode="auto">
          <a:xfrm>
            <a:off x="4873450" y="2770475"/>
            <a:ext cx="1021953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30000"/>
              </a:spcBef>
              <a:defRPr/>
            </a:pPr>
            <a:r>
              <a:rPr lang="en-US" altLang="zh-CN" sz="2000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0×2</a:t>
            </a:r>
            <a:r>
              <a:rPr lang="en-US" altLang="zh-CN" sz="2000" baseline="30000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-1 </a:t>
            </a:r>
            <a:endParaRPr lang="en-US" altLang="zh-CN" sz="2000" dirty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Rectangle 14"/>
          <p:cNvSpPr>
            <a:spLocks noChangeArrowheads="1"/>
          </p:cNvSpPr>
          <p:nvPr/>
        </p:nvSpPr>
        <p:spPr bwMode="auto">
          <a:xfrm>
            <a:off x="5521523" y="2770475"/>
            <a:ext cx="39757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30000"/>
              </a:spcBef>
              <a:defRPr/>
            </a:pPr>
            <a:r>
              <a:rPr lang="en-US" altLang="zh-CN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宋体" pitchFamily="2" charset="-122"/>
              </a:rPr>
              <a:t> +  </a:t>
            </a:r>
            <a:endParaRPr lang="en-US" altLang="zh-CN" sz="200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ea typeface="宋体" pitchFamily="2" charset="-122"/>
            </a:endParaRPr>
          </a:p>
        </p:txBody>
      </p:sp>
      <p:sp>
        <p:nvSpPr>
          <p:cNvPr id="44" name="Rectangle 13"/>
          <p:cNvSpPr>
            <a:spLocks noChangeArrowheads="1"/>
          </p:cNvSpPr>
          <p:nvPr/>
        </p:nvSpPr>
        <p:spPr bwMode="auto">
          <a:xfrm>
            <a:off x="5716911" y="2770475"/>
            <a:ext cx="99427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30000"/>
              </a:spcBef>
              <a:defRPr/>
            </a:pPr>
            <a:r>
              <a:rPr lang="en-US" altLang="zh-CN" sz="2000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1×2</a:t>
            </a:r>
            <a:r>
              <a:rPr lang="en-US" altLang="zh-CN" sz="2000" baseline="30000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-2 </a:t>
            </a:r>
            <a:endParaRPr lang="en-US" altLang="zh-CN" sz="2000" dirty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937347" y="3637606"/>
            <a:ext cx="13493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（小数部分）</a:t>
            </a:r>
            <a:endParaRPr lang="zh-CN" altLang="en-US" dirty="0"/>
          </a:p>
        </p:txBody>
      </p:sp>
      <p:sp>
        <p:nvSpPr>
          <p:cNvPr id="46" name="TextBox 45"/>
          <p:cNvSpPr txBox="1"/>
          <p:nvPr/>
        </p:nvSpPr>
        <p:spPr>
          <a:xfrm>
            <a:off x="1057027" y="3658317"/>
            <a:ext cx="1326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（整数部分）</a:t>
            </a:r>
            <a:endParaRPr lang="zh-CN" altLang="en-US" dirty="0"/>
          </a:p>
        </p:txBody>
      </p:sp>
      <p:sp>
        <p:nvSpPr>
          <p:cNvPr id="48" name="Text Box 47"/>
          <p:cNvSpPr txBox="1">
            <a:spLocks noChangeArrowheads="1"/>
          </p:cNvSpPr>
          <p:nvPr/>
        </p:nvSpPr>
        <p:spPr bwMode="auto">
          <a:xfrm>
            <a:off x="1148002" y="4333453"/>
            <a:ext cx="6965809" cy="1615827"/>
          </a:xfrm>
          <a:prstGeom prst="rect">
            <a:avLst/>
          </a:prstGeom>
          <a:solidFill>
            <a:srgbClr val="363535">
              <a:alpha val="0"/>
            </a:srgbClr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 kumimoji="1" sz="2000" b="1">
                <a:solidFill>
                  <a:schemeClr val="bg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000" b="1">
                <a:solidFill>
                  <a:schemeClr val="bg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000" b="1">
                <a:solidFill>
                  <a:schemeClr val="bg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000" b="1">
                <a:solidFill>
                  <a:schemeClr val="bg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000" b="1">
                <a:solidFill>
                  <a:schemeClr val="bg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zh-CN" altLang="en-US" sz="2200" b="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整</a:t>
            </a:r>
            <a:r>
              <a:rPr lang="zh-CN" altLang="en-US" sz="2200" b="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数部</a:t>
            </a:r>
            <a:r>
              <a:rPr lang="zh-CN" altLang="en-US" sz="2200" b="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分：按权展开，对应位乘以基数为</a:t>
            </a:r>
            <a:r>
              <a:rPr lang="en-US" altLang="zh-CN" sz="2200" b="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200" b="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的位置序号正次幂，逐项相加</a:t>
            </a:r>
            <a:endParaRPr lang="en-US" altLang="zh-CN" sz="2200" b="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eaLnBrk="1" hangingPunct="1">
              <a:spcBef>
                <a:spcPct val="50000"/>
              </a:spcBef>
            </a:pPr>
            <a:r>
              <a:rPr lang="zh-CN" altLang="en-US" sz="2200" b="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</a:t>
            </a:r>
            <a:r>
              <a:rPr lang="zh-CN" altLang="en-US" sz="2200" b="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数部</a:t>
            </a:r>
            <a:r>
              <a:rPr lang="zh-CN" altLang="en-US" sz="2200" b="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分：按</a:t>
            </a:r>
            <a:r>
              <a:rPr lang="zh-CN" altLang="en-US" sz="2200" b="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权展开，对应位乘以基数为</a:t>
            </a:r>
            <a:r>
              <a:rPr lang="en-US" altLang="zh-CN" sz="2200" b="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200" b="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的位置序</a:t>
            </a:r>
            <a:r>
              <a:rPr lang="zh-CN" altLang="en-US" sz="2200" b="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号负次</a:t>
            </a:r>
            <a:r>
              <a:rPr lang="zh-CN" altLang="en-US" sz="2200" b="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幂，逐项相</a:t>
            </a:r>
            <a:r>
              <a:rPr lang="zh-CN" altLang="en-US" sz="2200" b="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加</a:t>
            </a:r>
            <a:endParaRPr lang="zh-CN" altLang="en-US" sz="2200" b="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057028" y="1381125"/>
            <a:ext cx="12789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二进制</a:t>
            </a: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数</a:t>
            </a:r>
          </a:p>
        </p:txBody>
      </p:sp>
      <p:sp>
        <p:nvSpPr>
          <p:cNvPr id="50" name="燕尾形 49"/>
          <p:cNvSpPr/>
          <p:nvPr/>
        </p:nvSpPr>
        <p:spPr>
          <a:xfrm>
            <a:off x="2440278" y="1453133"/>
            <a:ext cx="154848" cy="261011"/>
          </a:xfrm>
          <a:prstGeom prst="chevron">
            <a:avLst/>
          </a:prstGeom>
          <a:solidFill>
            <a:srgbClr val="E200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2" name="燕尾形 51"/>
          <p:cNvSpPr/>
          <p:nvPr/>
        </p:nvSpPr>
        <p:spPr>
          <a:xfrm>
            <a:off x="2592678" y="1453133"/>
            <a:ext cx="154848" cy="261011"/>
          </a:xfrm>
          <a:prstGeom prst="chevron">
            <a:avLst/>
          </a:prstGeom>
          <a:solidFill>
            <a:srgbClr val="E200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3" name="燕尾形 52"/>
          <p:cNvSpPr/>
          <p:nvPr/>
        </p:nvSpPr>
        <p:spPr>
          <a:xfrm>
            <a:off x="2739142" y="1453133"/>
            <a:ext cx="154848" cy="261011"/>
          </a:xfrm>
          <a:prstGeom prst="chevron">
            <a:avLst/>
          </a:prstGeom>
          <a:solidFill>
            <a:srgbClr val="E200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3001243" y="1401791"/>
            <a:ext cx="13267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十进制数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74269" y="4333453"/>
            <a:ext cx="475277" cy="1615827"/>
          </a:xfrm>
          <a:prstGeom prst="rect">
            <a:avLst/>
          </a:prstGeom>
          <a:solidFill>
            <a:srgbClr val="E200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规则</a:t>
            </a:r>
          </a:p>
        </p:txBody>
      </p:sp>
      <p:sp>
        <p:nvSpPr>
          <p:cNvPr id="54" name="等腰三角形 53"/>
          <p:cNvSpPr>
            <a:spLocks noChangeArrowheads="1"/>
          </p:cNvSpPr>
          <p:nvPr/>
        </p:nvSpPr>
        <p:spPr bwMode="auto">
          <a:xfrm flipV="1">
            <a:off x="5953571" y="476672"/>
            <a:ext cx="260350" cy="12700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3793331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84817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知识准备</a:t>
            </a:r>
            <a:endParaRPr lang="zh-CN" altLang="en-US" dirty="0">
              <a:solidFill>
                <a:srgbClr val="84817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5521523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转换操作</a:t>
            </a:r>
            <a:endParaRPr lang="zh-CN" altLang="en-US" dirty="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8545859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教学小结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7105699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识扩展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485519" y="3645024"/>
            <a:ext cx="900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25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1584000" y="1978387"/>
            <a:ext cx="158976" cy="29848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椭圆 61"/>
          <p:cNvSpPr/>
          <p:nvPr/>
        </p:nvSpPr>
        <p:spPr>
          <a:xfrm>
            <a:off x="1440000" y="1988840"/>
            <a:ext cx="158976" cy="29848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椭圆 62"/>
          <p:cNvSpPr/>
          <p:nvPr/>
        </p:nvSpPr>
        <p:spPr>
          <a:xfrm>
            <a:off x="1273051" y="1988840"/>
            <a:ext cx="158976" cy="29848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椭圆 63"/>
          <p:cNvSpPr/>
          <p:nvPr/>
        </p:nvSpPr>
        <p:spPr>
          <a:xfrm>
            <a:off x="1114075" y="1988840"/>
            <a:ext cx="158976" cy="29848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椭圆 64"/>
          <p:cNvSpPr/>
          <p:nvPr/>
        </p:nvSpPr>
        <p:spPr>
          <a:xfrm>
            <a:off x="970059" y="1988840"/>
            <a:ext cx="158976" cy="29848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椭圆 66"/>
          <p:cNvSpPr/>
          <p:nvPr/>
        </p:nvSpPr>
        <p:spPr>
          <a:xfrm>
            <a:off x="3274315" y="2770475"/>
            <a:ext cx="158976" cy="29848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椭圆 67"/>
          <p:cNvSpPr/>
          <p:nvPr/>
        </p:nvSpPr>
        <p:spPr>
          <a:xfrm>
            <a:off x="2497187" y="2770475"/>
            <a:ext cx="158976" cy="29848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椭圆 68"/>
          <p:cNvSpPr/>
          <p:nvPr/>
        </p:nvSpPr>
        <p:spPr>
          <a:xfrm>
            <a:off x="1633091" y="2770475"/>
            <a:ext cx="158976" cy="29848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" name="椭圆 69"/>
          <p:cNvSpPr/>
          <p:nvPr/>
        </p:nvSpPr>
        <p:spPr>
          <a:xfrm>
            <a:off x="768995" y="2770475"/>
            <a:ext cx="158976" cy="29848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椭圆 70"/>
          <p:cNvSpPr/>
          <p:nvPr/>
        </p:nvSpPr>
        <p:spPr>
          <a:xfrm>
            <a:off x="1978171" y="1988840"/>
            <a:ext cx="158976" cy="29848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椭圆 65"/>
          <p:cNvSpPr/>
          <p:nvPr/>
        </p:nvSpPr>
        <p:spPr>
          <a:xfrm>
            <a:off x="4081363" y="2770475"/>
            <a:ext cx="158976" cy="29848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椭圆 71"/>
          <p:cNvSpPr/>
          <p:nvPr/>
        </p:nvSpPr>
        <p:spPr>
          <a:xfrm>
            <a:off x="2122187" y="1988840"/>
            <a:ext cx="158976" cy="29848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椭圆 72"/>
          <p:cNvSpPr/>
          <p:nvPr/>
        </p:nvSpPr>
        <p:spPr>
          <a:xfrm>
            <a:off x="4945459" y="2780928"/>
            <a:ext cx="158976" cy="29848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" name="椭圆 73"/>
          <p:cNvSpPr/>
          <p:nvPr/>
        </p:nvSpPr>
        <p:spPr>
          <a:xfrm>
            <a:off x="5794595" y="2770475"/>
            <a:ext cx="158976" cy="29848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" name="直接箭头连接符 2"/>
          <p:cNvCxnSpPr/>
          <p:nvPr/>
        </p:nvCxnSpPr>
        <p:spPr>
          <a:xfrm flipH="1">
            <a:off x="913011" y="1916832"/>
            <a:ext cx="859325" cy="0"/>
          </a:xfrm>
          <a:prstGeom prst="straightConnector1">
            <a:avLst/>
          </a:prstGeom>
          <a:ln>
            <a:solidFill>
              <a:srgbClr val="00B05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接箭头连接符 59"/>
          <p:cNvCxnSpPr/>
          <p:nvPr/>
        </p:nvCxnSpPr>
        <p:spPr>
          <a:xfrm flipH="1">
            <a:off x="1957127" y="1907098"/>
            <a:ext cx="324036" cy="0"/>
          </a:xfrm>
          <a:prstGeom prst="straightConnector1">
            <a:avLst/>
          </a:prstGeom>
          <a:ln>
            <a:solidFill>
              <a:srgbClr val="00B05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6996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"/>
                            </p:stCondLst>
                            <p:childTnLst>
                              <p:par>
                                <p:cTn id="9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"/>
                            </p:stCondLst>
                            <p:childTnLst>
                              <p:par>
                                <p:cTn id="11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500"/>
                            </p:stCondLst>
                            <p:childTnLst>
                              <p:par>
                                <p:cTn id="14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"/>
                            </p:stCondLst>
                            <p:childTnLst>
                              <p:par>
                                <p:cTn id="1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9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500"/>
                            </p:stCondLst>
                            <p:childTnLst>
                              <p:par>
                                <p:cTn id="2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500"/>
                            </p:stCondLst>
                            <p:childTnLst>
                              <p:par>
                                <p:cTn id="21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500"/>
                            </p:stCondLst>
                            <p:childTnLst>
                              <p:par>
                                <p:cTn id="2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1" fill="hold">
                      <p:stCondLst>
                        <p:cond delay="indefinite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6" fill="hold">
                      <p:stCondLst>
                        <p:cond delay="indefinite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500"/>
                            </p:stCondLst>
                            <p:childTnLst>
                              <p:par>
                                <p:cTn id="2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0" fill="hold">
                      <p:stCondLst>
                        <p:cond delay="indefinite"/>
                      </p:stCondLst>
                      <p:childTnLst>
                        <p:par>
                          <p:cTn id="261" fill="hold">
                            <p:stCondLst>
                              <p:cond delay="0"/>
                            </p:stCondLst>
                            <p:childTnLst>
                              <p:par>
                                <p:cTn id="262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2991E-6 9.11615E-7 L 0.05832 -0.23739 " pathEditMode="relative" rAng="0" ptsTypes="AA">
                                      <p:cBhvr>
                                        <p:cTn id="26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16" y="-11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750"/>
                            </p:stCondLst>
                            <p:childTnLst>
                              <p:par>
                                <p:cTn id="265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3332E-6 1.29107E-6 L -0.15777 -0.23901 " pathEditMode="relative" rAng="0" ptsTypes="AA">
                                      <p:cBhvr>
                                        <p:cTn id="266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89" y="-11962"/>
                                    </p:animMotion>
                                  </p:childTnLst>
                                </p:cTn>
                              </p:par>
                              <p:par>
                                <p:cTn id="26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0" fill="hold">
                      <p:stCondLst>
                        <p:cond delay="indefinite"/>
                      </p:stCondLst>
                      <p:childTnLst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5" fill="hold">
                            <p:stCondLst>
                              <p:cond delay="500"/>
                            </p:stCondLst>
                            <p:childTnLst>
                              <p:par>
                                <p:cTn id="2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9" fill="hold">
                            <p:stCondLst>
                              <p:cond delay="1000"/>
                            </p:stCondLst>
                            <p:childTnLst>
                              <p:par>
                                <p:cTn id="28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3" fill="hold">
                      <p:stCondLst>
                        <p:cond delay="indefinite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8" grpId="0"/>
      <p:bldP spid="10" grpId="0"/>
      <p:bldP spid="11" grpId="0"/>
      <p:bldP spid="12" grpId="0"/>
      <p:bldP spid="17" grpId="0"/>
      <p:bldP spid="17" grpId="1"/>
      <p:bldP spid="18" grpId="0"/>
      <p:bldP spid="18" grpId="1"/>
      <p:bldP spid="19" grpId="0" animBg="1"/>
      <p:bldP spid="20" grpId="0" animBg="1"/>
      <p:bldP spid="22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8" grpId="0" animBg="1"/>
      <p:bldP spid="49" grpId="0"/>
      <p:bldP spid="50" grpId="0" animBg="1"/>
      <p:bldP spid="52" grpId="0" animBg="1"/>
      <p:bldP spid="53" grpId="0" animBg="1"/>
      <p:bldP spid="55" grpId="0"/>
      <p:bldP spid="7" grpId="0" animBg="1"/>
      <p:bldP spid="47" grpId="0"/>
      <p:bldP spid="47" grpId="1"/>
      <p:bldP spid="9" grpId="0" animBg="1"/>
      <p:bldP spid="9" grpId="1" animBg="1"/>
      <p:bldP spid="62" grpId="0" animBg="1"/>
      <p:bldP spid="62" grpId="1" animBg="1"/>
      <p:bldP spid="63" grpId="0" animBg="1"/>
      <p:bldP spid="63" grpId="1" animBg="1"/>
      <p:bldP spid="64" grpId="0" animBg="1"/>
      <p:bldP spid="64" grpId="1" animBg="1"/>
      <p:bldP spid="65" grpId="0" animBg="1"/>
      <p:bldP spid="65" grpId="1" animBg="1"/>
      <p:bldP spid="67" grpId="0" animBg="1"/>
      <p:bldP spid="67" grpId="1" animBg="1"/>
      <p:bldP spid="68" grpId="0" animBg="1"/>
      <p:bldP spid="68" grpId="1" animBg="1"/>
      <p:bldP spid="69" grpId="0" animBg="1"/>
      <p:bldP spid="69" grpId="1" animBg="1"/>
      <p:bldP spid="70" grpId="0" animBg="1"/>
      <p:bldP spid="70" grpId="1" animBg="1"/>
      <p:bldP spid="71" grpId="0" animBg="1"/>
      <p:bldP spid="71" grpId="1" animBg="1"/>
      <p:bldP spid="66" grpId="0" animBg="1"/>
      <p:bldP spid="66" grpId="1" animBg="1"/>
      <p:bldP spid="72" grpId="0" animBg="1"/>
      <p:bldP spid="72" grpId="1" animBg="1"/>
      <p:bldP spid="73" grpId="0" animBg="1"/>
      <p:bldP spid="73" grpId="1" animBg="1"/>
      <p:bldP spid="74" grpId="0" animBg="1"/>
      <p:bldP spid="74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等腰三角形 53"/>
          <p:cNvSpPr>
            <a:spLocks noChangeArrowheads="1"/>
          </p:cNvSpPr>
          <p:nvPr/>
        </p:nvSpPr>
        <p:spPr bwMode="auto">
          <a:xfrm flipV="1">
            <a:off x="5953571" y="476672"/>
            <a:ext cx="260350" cy="12700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3793331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84817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知识准备</a:t>
            </a:r>
            <a:endParaRPr lang="zh-CN" altLang="en-US" dirty="0">
              <a:solidFill>
                <a:srgbClr val="84817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5521523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转换操作</a:t>
            </a:r>
            <a:endParaRPr lang="zh-CN" altLang="en-US" dirty="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8545859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教学小结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7105699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识扩展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07946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4"/>
          <p:cNvSpPr>
            <a:spLocks noChangeArrowheads="1"/>
          </p:cNvSpPr>
          <p:nvPr/>
        </p:nvSpPr>
        <p:spPr bwMode="auto">
          <a:xfrm>
            <a:off x="2929235" y="1844824"/>
            <a:ext cx="2452835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zh-CN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        .        </a:t>
            </a:r>
            <a:r>
              <a:rPr lang="zh-CN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en-US" altLang="zh-CN" b="1" baseline="-25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b="1" baseline="-25000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en-US" altLang="zh-CN" b="1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Rectangle 9"/>
          <p:cNvSpPr>
            <a:spLocks noChangeArrowheads="1"/>
          </p:cNvSpPr>
          <p:nvPr/>
        </p:nvSpPr>
        <p:spPr bwMode="auto">
          <a:xfrm>
            <a:off x="913011" y="1814909"/>
            <a:ext cx="2441351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lnSpc>
                <a:spcPct val="120000"/>
              </a:lnSpc>
              <a:defRPr/>
            </a:pPr>
            <a:r>
              <a:rPr lang="zh-CN" altLang="en-US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18.8125</a:t>
            </a:r>
            <a:r>
              <a:rPr lang="zh-CN" altLang="en-US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en-US" altLang="zh-CN" sz="2000" b="1" baseline="-2500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10 </a:t>
            </a:r>
            <a:r>
              <a:rPr lang="en-US" altLang="zh-CN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=</a:t>
            </a:r>
          </a:p>
        </p:txBody>
      </p:sp>
      <p:grpSp>
        <p:nvGrpSpPr>
          <p:cNvPr id="27" name="Group 10"/>
          <p:cNvGrpSpPr>
            <a:grpSpLocks/>
          </p:cNvGrpSpPr>
          <p:nvPr/>
        </p:nvGrpSpPr>
        <p:grpSpPr bwMode="auto">
          <a:xfrm>
            <a:off x="609600" y="2387750"/>
            <a:ext cx="7308850" cy="3344863"/>
            <a:chOff x="384" y="2208"/>
            <a:chExt cx="4604" cy="2107"/>
          </a:xfrm>
        </p:grpSpPr>
        <p:sp>
          <p:nvSpPr>
            <p:cNvPr id="28" name="Line 11"/>
            <p:cNvSpPr>
              <a:spLocks noChangeShapeType="1"/>
            </p:cNvSpPr>
            <p:nvPr/>
          </p:nvSpPr>
          <p:spPr bwMode="auto">
            <a:xfrm>
              <a:off x="384" y="2448"/>
              <a:ext cx="4228" cy="0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Line 12"/>
            <p:cNvSpPr>
              <a:spLocks noChangeShapeType="1"/>
            </p:cNvSpPr>
            <p:nvPr/>
          </p:nvSpPr>
          <p:spPr bwMode="auto">
            <a:xfrm flipH="1" flipV="1">
              <a:off x="2435" y="2256"/>
              <a:ext cx="0" cy="2059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Rectangle 13"/>
            <p:cNvSpPr>
              <a:spLocks noChangeArrowheads="1"/>
            </p:cNvSpPr>
            <p:nvPr/>
          </p:nvSpPr>
          <p:spPr bwMode="auto">
            <a:xfrm>
              <a:off x="620" y="2208"/>
              <a:ext cx="4368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 eaLnBrk="0" hangingPunct="0">
                <a:defRPr/>
              </a:pPr>
              <a:r>
                <a:rPr lang="zh-CN" altLang="en-US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整数部分</a:t>
              </a:r>
              <a:r>
                <a:rPr lang="zh-CN" altLang="en-US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（除</a:t>
              </a:r>
              <a:r>
                <a:rPr lang="en-US" altLang="zh-CN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r>
                <a:rPr lang="zh-CN" altLang="en-US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取余法）</a:t>
              </a:r>
              <a:r>
                <a:rPr lang="zh-CN" altLang="en-US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            </a:t>
              </a:r>
              <a:r>
                <a:rPr lang="zh-CN" altLang="en-US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小</a:t>
              </a:r>
              <a:r>
                <a:rPr lang="zh-CN" altLang="en-US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数部分</a:t>
              </a:r>
              <a:r>
                <a:rPr lang="zh-CN" altLang="en-US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（乘</a:t>
              </a:r>
              <a:r>
                <a:rPr lang="en-US" altLang="zh-CN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r>
                <a:rPr lang="zh-CN" altLang="en-US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取整法）</a:t>
              </a:r>
            </a:p>
          </p:txBody>
        </p:sp>
      </p:grpSp>
      <p:sp>
        <p:nvSpPr>
          <p:cNvPr id="50" name="Rectangle 33"/>
          <p:cNvSpPr>
            <a:spLocks noChangeArrowheads="1"/>
          </p:cNvSpPr>
          <p:nvPr/>
        </p:nvSpPr>
        <p:spPr bwMode="auto">
          <a:xfrm>
            <a:off x="2857227" y="2924944"/>
            <a:ext cx="1017587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defRPr/>
            </a:pPr>
            <a:r>
              <a:rPr lang="en-US" altLang="zh-CN" sz="200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10010</a:t>
            </a:r>
          </a:p>
        </p:txBody>
      </p:sp>
      <p:sp>
        <p:nvSpPr>
          <p:cNvPr id="62" name="Line 45"/>
          <p:cNvSpPr>
            <a:spLocks noChangeShapeType="1"/>
          </p:cNvSpPr>
          <p:nvPr/>
        </p:nvSpPr>
        <p:spPr bwMode="auto">
          <a:xfrm flipV="1">
            <a:off x="7033691" y="3416423"/>
            <a:ext cx="0" cy="2028801"/>
          </a:xfrm>
          <a:prstGeom prst="line">
            <a:avLst/>
          </a:prstGeom>
          <a:noFill/>
          <a:ln w="19050">
            <a:solidFill>
              <a:srgbClr val="FF9900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" name="Rectangle 46"/>
          <p:cNvSpPr>
            <a:spLocks noChangeArrowheads="1"/>
          </p:cNvSpPr>
          <p:nvPr/>
        </p:nvSpPr>
        <p:spPr bwMode="auto">
          <a:xfrm>
            <a:off x="6592279" y="5405154"/>
            <a:ext cx="87346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n-US" altLang="zh-CN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1101</a:t>
            </a:r>
            <a:endParaRPr lang="en-US" altLang="zh-CN" sz="2000" dirty="0"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456045" y="1322802"/>
            <a:ext cx="488222" cy="522022"/>
          </a:xfrm>
          <a:prstGeom prst="rect">
            <a:avLst/>
          </a:prstGeom>
          <a:solidFill>
            <a:srgbClr val="E200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50000"/>
              </a:spcBef>
              <a:defRPr/>
            </a:pPr>
            <a:r>
              <a:rPr lang="en-US" altLang="zh-CN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1057028" y="1412776"/>
            <a:ext cx="12789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十进制</a:t>
            </a: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数</a:t>
            </a:r>
          </a:p>
        </p:txBody>
      </p:sp>
      <p:sp>
        <p:nvSpPr>
          <p:cNvPr id="75" name="燕尾形 74"/>
          <p:cNvSpPr/>
          <p:nvPr/>
        </p:nvSpPr>
        <p:spPr>
          <a:xfrm>
            <a:off x="2440278" y="1484784"/>
            <a:ext cx="154848" cy="261011"/>
          </a:xfrm>
          <a:prstGeom prst="chevron">
            <a:avLst/>
          </a:prstGeom>
          <a:solidFill>
            <a:srgbClr val="E200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6" name="燕尾形 75"/>
          <p:cNvSpPr/>
          <p:nvPr/>
        </p:nvSpPr>
        <p:spPr>
          <a:xfrm>
            <a:off x="2592678" y="1484784"/>
            <a:ext cx="154848" cy="261011"/>
          </a:xfrm>
          <a:prstGeom prst="chevron">
            <a:avLst/>
          </a:prstGeom>
          <a:solidFill>
            <a:srgbClr val="E200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7" name="燕尾形 76"/>
          <p:cNvSpPr/>
          <p:nvPr/>
        </p:nvSpPr>
        <p:spPr>
          <a:xfrm>
            <a:off x="2739142" y="1484784"/>
            <a:ext cx="154848" cy="261011"/>
          </a:xfrm>
          <a:prstGeom prst="chevron">
            <a:avLst/>
          </a:prstGeom>
          <a:solidFill>
            <a:srgbClr val="E200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3001243" y="1433442"/>
            <a:ext cx="13267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二进制数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等腰三角形 66"/>
          <p:cNvSpPr>
            <a:spLocks noChangeArrowheads="1"/>
          </p:cNvSpPr>
          <p:nvPr/>
        </p:nvSpPr>
        <p:spPr bwMode="auto">
          <a:xfrm flipV="1">
            <a:off x="5953571" y="476672"/>
            <a:ext cx="260350" cy="12700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3793331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84817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知识准备</a:t>
            </a:r>
            <a:endParaRPr lang="zh-CN" altLang="en-US" dirty="0">
              <a:solidFill>
                <a:srgbClr val="84817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5521523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转换操作</a:t>
            </a:r>
            <a:endParaRPr lang="zh-CN" altLang="en-US" dirty="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8545859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教学小结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7105699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识扩展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0" name="Rectangle 34"/>
          <p:cNvSpPr>
            <a:spLocks noChangeArrowheads="1"/>
          </p:cNvSpPr>
          <p:nvPr/>
        </p:nvSpPr>
        <p:spPr bwMode="auto">
          <a:xfrm>
            <a:off x="4153371" y="2840359"/>
            <a:ext cx="107937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0.8125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Rectangle 34"/>
          <p:cNvSpPr>
            <a:spLocks noChangeArrowheads="1"/>
          </p:cNvSpPr>
          <p:nvPr/>
        </p:nvSpPr>
        <p:spPr bwMode="auto">
          <a:xfrm>
            <a:off x="4153371" y="3119099"/>
            <a:ext cx="108012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×      </a:t>
            </a:r>
            <a:r>
              <a:rPr lang="en-US" altLang="zh-CN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" name="Rectangle 34"/>
          <p:cNvSpPr>
            <a:spLocks noChangeArrowheads="1"/>
          </p:cNvSpPr>
          <p:nvPr/>
        </p:nvSpPr>
        <p:spPr bwMode="auto">
          <a:xfrm>
            <a:off x="4153371" y="3416423"/>
            <a:ext cx="107937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 1.625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" name="Rectangle 34"/>
          <p:cNvSpPr>
            <a:spLocks noChangeArrowheads="1"/>
          </p:cNvSpPr>
          <p:nvPr/>
        </p:nvSpPr>
        <p:spPr bwMode="auto">
          <a:xfrm>
            <a:off x="4153371" y="3695163"/>
            <a:ext cx="108012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×      2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3" name="Rectangle 34"/>
          <p:cNvSpPr>
            <a:spLocks noChangeArrowheads="1"/>
          </p:cNvSpPr>
          <p:nvPr/>
        </p:nvSpPr>
        <p:spPr bwMode="auto">
          <a:xfrm>
            <a:off x="4153371" y="3992487"/>
            <a:ext cx="108012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   1.25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4" name="Rectangle 34"/>
          <p:cNvSpPr>
            <a:spLocks noChangeArrowheads="1"/>
          </p:cNvSpPr>
          <p:nvPr/>
        </p:nvSpPr>
        <p:spPr bwMode="auto">
          <a:xfrm>
            <a:off x="4153371" y="4280519"/>
            <a:ext cx="108012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×      2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" name="Line 36"/>
          <p:cNvSpPr>
            <a:spLocks noChangeShapeType="1"/>
          </p:cNvSpPr>
          <p:nvPr/>
        </p:nvSpPr>
        <p:spPr bwMode="auto">
          <a:xfrm>
            <a:off x="3938091" y="3416423"/>
            <a:ext cx="1295400" cy="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6" name="Line 36"/>
          <p:cNvSpPr>
            <a:spLocks noChangeShapeType="1"/>
          </p:cNvSpPr>
          <p:nvPr/>
        </p:nvSpPr>
        <p:spPr bwMode="auto">
          <a:xfrm>
            <a:off x="3937347" y="3992487"/>
            <a:ext cx="1295400" cy="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7" name="Line 36"/>
          <p:cNvSpPr>
            <a:spLocks noChangeShapeType="1"/>
          </p:cNvSpPr>
          <p:nvPr/>
        </p:nvSpPr>
        <p:spPr bwMode="auto">
          <a:xfrm>
            <a:off x="3937347" y="4568551"/>
            <a:ext cx="1295400" cy="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Rectangle 34"/>
          <p:cNvSpPr>
            <a:spLocks noChangeArrowheads="1"/>
          </p:cNvSpPr>
          <p:nvPr/>
        </p:nvSpPr>
        <p:spPr bwMode="auto">
          <a:xfrm>
            <a:off x="4477407" y="4559259"/>
            <a:ext cx="75608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0.5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9" name="Rectangle 34"/>
          <p:cNvSpPr>
            <a:spLocks noChangeArrowheads="1"/>
          </p:cNvSpPr>
          <p:nvPr/>
        </p:nvSpPr>
        <p:spPr bwMode="auto">
          <a:xfrm>
            <a:off x="4153371" y="4784575"/>
            <a:ext cx="108012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×      2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0" name="Line 36"/>
          <p:cNvSpPr>
            <a:spLocks noChangeShapeType="1"/>
          </p:cNvSpPr>
          <p:nvPr/>
        </p:nvSpPr>
        <p:spPr bwMode="auto">
          <a:xfrm>
            <a:off x="3937347" y="5072607"/>
            <a:ext cx="1295400" cy="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1" name="Rectangle 34"/>
          <p:cNvSpPr>
            <a:spLocks noChangeArrowheads="1"/>
          </p:cNvSpPr>
          <p:nvPr/>
        </p:nvSpPr>
        <p:spPr bwMode="auto">
          <a:xfrm>
            <a:off x="4729435" y="5072607"/>
            <a:ext cx="50405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3" name="Rectangle 37"/>
          <p:cNvSpPr>
            <a:spLocks noChangeArrowheads="1"/>
          </p:cNvSpPr>
          <p:nvPr/>
        </p:nvSpPr>
        <p:spPr bwMode="auto">
          <a:xfrm>
            <a:off x="5089475" y="3407501"/>
            <a:ext cx="201432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...... </a:t>
            </a:r>
            <a:r>
              <a:rPr lang="zh-CN" altLang="en-US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整数部分</a:t>
            </a:r>
            <a:r>
              <a:rPr lang="en-US" altLang="zh-CN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=1</a:t>
            </a:r>
          </a:p>
        </p:txBody>
      </p:sp>
      <p:sp>
        <p:nvSpPr>
          <p:cNvPr id="94" name="Rectangle 37"/>
          <p:cNvSpPr>
            <a:spLocks noChangeArrowheads="1"/>
          </p:cNvSpPr>
          <p:nvPr/>
        </p:nvSpPr>
        <p:spPr bwMode="auto">
          <a:xfrm>
            <a:off x="5089475" y="3983195"/>
            <a:ext cx="201432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...... </a:t>
            </a:r>
            <a:r>
              <a:rPr lang="zh-CN" altLang="en-US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整数部分</a:t>
            </a:r>
            <a:r>
              <a:rPr lang="en-US" altLang="zh-CN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=1</a:t>
            </a:r>
          </a:p>
        </p:txBody>
      </p:sp>
      <p:sp>
        <p:nvSpPr>
          <p:cNvPr id="95" name="Rectangle 37"/>
          <p:cNvSpPr>
            <a:spLocks noChangeArrowheads="1"/>
          </p:cNvSpPr>
          <p:nvPr/>
        </p:nvSpPr>
        <p:spPr bwMode="auto">
          <a:xfrm>
            <a:off x="5089475" y="4487251"/>
            <a:ext cx="201432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...... </a:t>
            </a:r>
            <a:r>
              <a:rPr lang="zh-CN" altLang="en-US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整数部分</a:t>
            </a:r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=0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6" name="Rectangle 37"/>
          <p:cNvSpPr>
            <a:spLocks noChangeArrowheads="1"/>
          </p:cNvSpPr>
          <p:nvPr/>
        </p:nvSpPr>
        <p:spPr bwMode="auto">
          <a:xfrm>
            <a:off x="5089475" y="5063315"/>
            <a:ext cx="201432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...... </a:t>
            </a:r>
            <a:r>
              <a:rPr lang="zh-CN" altLang="en-US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整数部分</a:t>
            </a:r>
            <a:r>
              <a:rPr lang="en-US" altLang="zh-CN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=1</a:t>
            </a:r>
          </a:p>
        </p:txBody>
      </p:sp>
      <p:sp>
        <p:nvSpPr>
          <p:cNvPr id="98" name="Rectangle 15"/>
          <p:cNvSpPr>
            <a:spLocks noChangeArrowheads="1"/>
          </p:cNvSpPr>
          <p:nvPr/>
        </p:nvSpPr>
        <p:spPr bwMode="auto">
          <a:xfrm>
            <a:off x="1643533" y="3275692"/>
            <a:ext cx="49361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spcBef>
                <a:spcPct val="10000"/>
              </a:spcBef>
              <a:defRPr/>
            </a:pPr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18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129035" y="3268216"/>
            <a:ext cx="1080120" cy="304800"/>
            <a:chOff x="2014835" y="2908176"/>
            <a:chExt cx="914400" cy="304800"/>
          </a:xfrm>
        </p:grpSpPr>
        <p:sp>
          <p:nvSpPr>
            <p:cNvPr id="99" name="Line 16"/>
            <p:cNvSpPr>
              <a:spLocks noChangeShapeType="1"/>
            </p:cNvSpPr>
            <p:nvPr/>
          </p:nvSpPr>
          <p:spPr bwMode="auto">
            <a:xfrm>
              <a:off x="2014835" y="2908176"/>
              <a:ext cx="0" cy="304800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0" name="Line 17"/>
            <p:cNvSpPr>
              <a:spLocks noChangeShapeType="1"/>
            </p:cNvSpPr>
            <p:nvPr/>
          </p:nvSpPr>
          <p:spPr bwMode="auto">
            <a:xfrm>
              <a:off x="2014835" y="3212976"/>
              <a:ext cx="914400" cy="0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1" name="Rectangle 15"/>
          <p:cNvSpPr>
            <a:spLocks noChangeArrowheads="1"/>
          </p:cNvSpPr>
          <p:nvPr/>
        </p:nvSpPr>
        <p:spPr bwMode="auto">
          <a:xfrm>
            <a:off x="841003" y="3275692"/>
            <a:ext cx="39583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spcBef>
                <a:spcPct val="10000"/>
              </a:spcBef>
              <a:defRPr/>
            </a:pPr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2" name="组合 101"/>
          <p:cNvGrpSpPr/>
          <p:nvPr/>
        </p:nvGrpSpPr>
        <p:grpSpPr>
          <a:xfrm>
            <a:off x="1273051" y="3573016"/>
            <a:ext cx="936104" cy="304800"/>
            <a:chOff x="2014835" y="2908176"/>
            <a:chExt cx="712327" cy="304800"/>
          </a:xfrm>
        </p:grpSpPr>
        <p:sp>
          <p:nvSpPr>
            <p:cNvPr id="103" name="Line 16"/>
            <p:cNvSpPr>
              <a:spLocks noChangeShapeType="1"/>
            </p:cNvSpPr>
            <p:nvPr/>
          </p:nvSpPr>
          <p:spPr bwMode="auto">
            <a:xfrm>
              <a:off x="2014835" y="2908176"/>
              <a:ext cx="0" cy="304800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4" name="Line 17"/>
            <p:cNvSpPr>
              <a:spLocks noChangeShapeType="1"/>
            </p:cNvSpPr>
            <p:nvPr/>
          </p:nvSpPr>
          <p:spPr bwMode="auto">
            <a:xfrm>
              <a:off x="2014835" y="3212976"/>
              <a:ext cx="712327" cy="0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5" name="Rectangle 15"/>
          <p:cNvSpPr>
            <a:spLocks noChangeArrowheads="1"/>
          </p:cNvSpPr>
          <p:nvPr/>
        </p:nvSpPr>
        <p:spPr bwMode="auto">
          <a:xfrm>
            <a:off x="985019" y="3573016"/>
            <a:ext cx="39583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spcBef>
                <a:spcPct val="10000"/>
              </a:spcBef>
              <a:defRPr/>
            </a:pPr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7" name="Rectangle 15"/>
          <p:cNvSpPr>
            <a:spLocks noChangeArrowheads="1"/>
          </p:cNvSpPr>
          <p:nvPr/>
        </p:nvSpPr>
        <p:spPr bwMode="auto">
          <a:xfrm>
            <a:off x="1633091" y="3563724"/>
            <a:ext cx="49361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spcBef>
                <a:spcPct val="10000"/>
              </a:spcBef>
              <a:defRPr/>
            </a:pPr>
            <a:r>
              <a:rPr lang="en-US" altLang="zh-CN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9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8" name="组合 107"/>
          <p:cNvGrpSpPr/>
          <p:nvPr/>
        </p:nvGrpSpPr>
        <p:grpSpPr>
          <a:xfrm>
            <a:off x="1427508" y="3877240"/>
            <a:ext cx="781647" cy="304800"/>
            <a:chOff x="2014835" y="2908176"/>
            <a:chExt cx="676673" cy="304800"/>
          </a:xfrm>
        </p:grpSpPr>
        <p:sp>
          <p:nvSpPr>
            <p:cNvPr id="109" name="Line 16"/>
            <p:cNvSpPr>
              <a:spLocks noChangeShapeType="1"/>
            </p:cNvSpPr>
            <p:nvPr/>
          </p:nvSpPr>
          <p:spPr bwMode="auto">
            <a:xfrm>
              <a:off x="2014835" y="2908176"/>
              <a:ext cx="0" cy="304800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0" name="Line 17"/>
            <p:cNvSpPr>
              <a:spLocks noChangeShapeType="1"/>
            </p:cNvSpPr>
            <p:nvPr/>
          </p:nvSpPr>
          <p:spPr bwMode="auto">
            <a:xfrm>
              <a:off x="2014836" y="3212976"/>
              <a:ext cx="676672" cy="0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1" name="Rectangle 15"/>
          <p:cNvSpPr>
            <a:spLocks noChangeArrowheads="1"/>
          </p:cNvSpPr>
          <p:nvPr/>
        </p:nvSpPr>
        <p:spPr bwMode="auto">
          <a:xfrm>
            <a:off x="1129035" y="3861048"/>
            <a:ext cx="39583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spcBef>
                <a:spcPct val="10000"/>
              </a:spcBef>
              <a:defRPr/>
            </a:pPr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" name="Rectangle 15"/>
          <p:cNvSpPr>
            <a:spLocks noChangeArrowheads="1"/>
          </p:cNvSpPr>
          <p:nvPr/>
        </p:nvSpPr>
        <p:spPr bwMode="auto">
          <a:xfrm>
            <a:off x="1633091" y="3861048"/>
            <a:ext cx="49361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spcBef>
                <a:spcPct val="10000"/>
              </a:spcBef>
              <a:defRPr/>
            </a:pPr>
            <a:r>
              <a:rPr lang="en-US" altLang="zh-CN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4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6" name="Rectangle 15"/>
          <p:cNvSpPr>
            <a:spLocks noChangeArrowheads="1"/>
          </p:cNvSpPr>
          <p:nvPr/>
        </p:nvSpPr>
        <p:spPr bwMode="auto">
          <a:xfrm>
            <a:off x="1273051" y="4149080"/>
            <a:ext cx="39583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spcBef>
                <a:spcPct val="10000"/>
              </a:spcBef>
              <a:defRPr/>
            </a:pPr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7" name="Rectangle 15"/>
          <p:cNvSpPr>
            <a:spLocks noChangeArrowheads="1"/>
          </p:cNvSpPr>
          <p:nvPr/>
        </p:nvSpPr>
        <p:spPr bwMode="auto">
          <a:xfrm>
            <a:off x="1633091" y="4149080"/>
            <a:ext cx="49361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spcBef>
                <a:spcPct val="10000"/>
              </a:spcBef>
              <a:defRPr/>
            </a:pPr>
            <a:r>
              <a:rPr lang="en-US" altLang="zh-CN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2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1" name="组合 120"/>
          <p:cNvGrpSpPr/>
          <p:nvPr/>
        </p:nvGrpSpPr>
        <p:grpSpPr>
          <a:xfrm>
            <a:off x="1569600" y="4187552"/>
            <a:ext cx="648072" cy="304800"/>
            <a:chOff x="2014835" y="2908176"/>
            <a:chExt cx="700119" cy="304800"/>
          </a:xfrm>
        </p:grpSpPr>
        <p:sp>
          <p:nvSpPr>
            <p:cNvPr id="122" name="Line 16"/>
            <p:cNvSpPr>
              <a:spLocks noChangeShapeType="1"/>
            </p:cNvSpPr>
            <p:nvPr/>
          </p:nvSpPr>
          <p:spPr bwMode="auto">
            <a:xfrm>
              <a:off x="2014835" y="2908176"/>
              <a:ext cx="0" cy="304800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3" name="Line 17"/>
            <p:cNvSpPr>
              <a:spLocks noChangeShapeType="1"/>
            </p:cNvSpPr>
            <p:nvPr/>
          </p:nvSpPr>
          <p:spPr bwMode="auto">
            <a:xfrm>
              <a:off x="2014835" y="3212976"/>
              <a:ext cx="700119" cy="0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24" name="Rectangle 15"/>
          <p:cNvSpPr>
            <a:spLocks noChangeArrowheads="1"/>
          </p:cNvSpPr>
          <p:nvPr/>
        </p:nvSpPr>
        <p:spPr bwMode="auto">
          <a:xfrm>
            <a:off x="1633091" y="4499828"/>
            <a:ext cx="49361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spcBef>
                <a:spcPct val="10000"/>
              </a:spcBef>
              <a:defRPr/>
            </a:pPr>
            <a:r>
              <a:rPr lang="en-US" altLang="zh-CN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1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5" name="组合 124"/>
          <p:cNvGrpSpPr/>
          <p:nvPr/>
        </p:nvGrpSpPr>
        <p:grpSpPr>
          <a:xfrm>
            <a:off x="1726803" y="4492352"/>
            <a:ext cx="482352" cy="304800"/>
            <a:chOff x="2014835" y="2908176"/>
            <a:chExt cx="588776" cy="304800"/>
          </a:xfrm>
        </p:grpSpPr>
        <p:sp>
          <p:nvSpPr>
            <p:cNvPr id="126" name="Line 16"/>
            <p:cNvSpPr>
              <a:spLocks noChangeShapeType="1"/>
            </p:cNvSpPr>
            <p:nvPr/>
          </p:nvSpPr>
          <p:spPr bwMode="auto">
            <a:xfrm>
              <a:off x="2014835" y="2908176"/>
              <a:ext cx="0" cy="304800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7" name="Line 17"/>
            <p:cNvSpPr>
              <a:spLocks noChangeShapeType="1"/>
            </p:cNvSpPr>
            <p:nvPr/>
          </p:nvSpPr>
          <p:spPr bwMode="auto">
            <a:xfrm>
              <a:off x="2014835" y="3212976"/>
              <a:ext cx="588776" cy="0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28" name="Rectangle 15"/>
          <p:cNvSpPr>
            <a:spLocks noChangeArrowheads="1"/>
          </p:cNvSpPr>
          <p:nvPr/>
        </p:nvSpPr>
        <p:spPr bwMode="auto">
          <a:xfrm>
            <a:off x="1417067" y="4499828"/>
            <a:ext cx="39583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spcBef>
                <a:spcPct val="10000"/>
              </a:spcBef>
              <a:defRPr/>
            </a:pPr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9" name="Rectangle 15"/>
          <p:cNvSpPr>
            <a:spLocks noChangeArrowheads="1"/>
          </p:cNvSpPr>
          <p:nvPr/>
        </p:nvSpPr>
        <p:spPr bwMode="auto">
          <a:xfrm>
            <a:off x="1777107" y="4787860"/>
            <a:ext cx="39583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spcBef>
                <a:spcPct val="10000"/>
              </a:spcBef>
              <a:defRPr/>
            </a:pPr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0" name="Rectangle 15"/>
          <p:cNvSpPr>
            <a:spLocks noChangeArrowheads="1"/>
          </p:cNvSpPr>
          <p:nvPr/>
        </p:nvSpPr>
        <p:spPr bwMode="auto">
          <a:xfrm>
            <a:off x="2209155" y="3266400"/>
            <a:ext cx="100811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ct val="10000"/>
              </a:spcBef>
              <a:defRPr/>
            </a:pPr>
            <a:r>
              <a:rPr lang="en-US" altLang="zh-CN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...... </a:t>
            </a:r>
            <a:r>
              <a:rPr lang="zh-CN" alt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余</a:t>
            </a:r>
            <a:r>
              <a:rPr lang="en-US" altLang="zh-CN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1" name="Rectangle 15"/>
          <p:cNvSpPr>
            <a:spLocks noChangeArrowheads="1"/>
          </p:cNvSpPr>
          <p:nvPr/>
        </p:nvSpPr>
        <p:spPr bwMode="auto">
          <a:xfrm>
            <a:off x="2209155" y="3563724"/>
            <a:ext cx="100811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ct val="10000"/>
              </a:spcBef>
              <a:defRPr/>
            </a:pPr>
            <a:r>
              <a:rPr lang="en-US" altLang="zh-CN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...... </a:t>
            </a:r>
            <a:r>
              <a:rPr lang="zh-CN" altLang="en-US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余</a:t>
            </a:r>
            <a:r>
              <a:rPr lang="en-US" altLang="zh-CN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2" name="Rectangle 15"/>
          <p:cNvSpPr>
            <a:spLocks noChangeArrowheads="1"/>
          </p:cNvSpPr>
          <p:nvPr/>
        </p:nvSpPr>
        <p:spPr bwMode="auto">
          <a:xfrm>
            <a:off x="2209155" y="3851756"/>
            <a:ext cx="100811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ct val="10000"/>
              </a:spcBef>
              <a:defRPr/>
            </a:pPr>
            <a:r>
              <a:rPr lang="en-US" altLang="zh-CN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...... </a:t>
            </a:r>
            <a:r>
              <a:rPr lang="zh-CN" alt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余</a:t>
            </a:r>
            <a:r>
              <a:rPr lang="en-US" altLang="zh-CN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" name="Rectangle 15"/>
          <p:cNvSpPr>
            <a:spLocks noChangeArrowheads="1"/>
          </p:cNvSpPr>
          <p:nvPr/>
        </p:nvSpPr>
        <p:spPr bwMode="auto">
          <a:xfrm>
            <a:off x="2209155" y="4139788"/>
            <a:ext cx="100811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ct val="10000"/>
              </a:spcBef>
              <a:defRPr/>
            </a:pPr>
            <a:r>
              <a:rPr lang="en-US" altLang="zh-CN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...... </a:t>
            </a:r>
            <a:r>
              <a:rPr lang="zh-CN" alt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余</a:t>
            </a:r>
            <a:r>
              <a:rPr lang="en-US" altLang="zh-CN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5" name="Rectangle 15"/>
          <p:cNvSpPr>
            <a:spLocks noChangeArrowheads="1"/>
          </p:cNvSpPr>
          <p:nvPr/>
        </p:nvSpPr>
        <p:spPr bwMode="auto">
          <a:xfrm>
            <a:off x="2209155" y="4427820"/>
            <a:ext cx="100811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ct val="10000"/>
              </a:spcBef>
              <a:defRPr/>
            </a:pPr>
            <a:r>
              <a:rPr lang="en-US" altLang="zh-CN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...... </a:t>
            </a:r>
            <a:r>
              <a:rPr lang="zh-CN" altLang="en-US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余</a:t>
            </a:r>
            <a:r>
              <a:rPr lang="en-US" altLang="zh-CN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6" name="Line 45"/>
          <p:cNvSpPr>
            <a:spLocks noChangeShapeType="1"/>
          </p:cNvSpPr>
          <p:nvPr/>
        </p:nvSpPr>
        <p:spPr bwMode="auto">
          <a:xfrm flipV="1">
            <a:off x="3347992" y="3272407"/>
            <a:ext cx="0" cy="2028801"/>
          </a:xfrm>
          <a:prstGeom prst="line">
            <a:avLst/>
          </a:prstGeom>
          <a:noFill/>
          <a:ln w="19050">
            <a:solidFill>
              <a:srgbClr val="FF9900"/>
            </a:solidFill>
            <a:round/>
            <a:headEnd type="none" w="med" len="med"/>
            <a:tailEnd type="triangle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37" name="直接连接符 136"/>
          <p:cNvCxnSpPr/>
          <p:nvPr/>
        </p:nvCxnSpPr>
        <p:spPr>
          <a:xfrm>
            <a:off x="1313301" y="2204864"/>
            <a:ext cx="247782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直接连接符 137"/>
          <p:cNvCxnSpPr/>
          <p:nvPr/>
        </p:nvCxnSpPr>
        <p:spPr>
          <a:xfrm>
            <a:off x="1705099" y="2204864"/>
            <a:ext cx="512573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9" name="Rectangle 46"/>
          <p:cNvSpPr>
            <a:spLocks noChangeArrowheads="1"/>
          </p:cNvSpPr>
          <p:nvPr/>
        </p:nvSpPr>
        <p:spPr bwMode="auto">
          <a:xfrm>
            <a:off x="2835251" y="5373216"/>
            <a:ext cx="1030088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zh-CN" altLang="en-U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自</a:t>
            </a:r>
            <a:r>
              <a:rPr lang="zh-CN" altLang="en-US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底向上</a:t>
            </a:r>
            <a:endParaRPr lang="en-US" altLang="zh-CN" sz="16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0" name="Rectangle 46"/>
          <p:cNvSpPr>
            <a:spLocks noChangeArrowheads="1"/>
          </p:cNvSpPr>
          <p:nvPr/>
        </p:nvSpPr>
        <p:spPr bwMode="auto">
          <a:xfrm>
            <a:off x="6529635" y="3068960"/>
            <a:ext cx="1030088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zh-CN" altLang="en-US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自顶向下</a:t>
            </a:r>
            <a:endParaRPr lang="en-US" altLang="zh-CN" sz="16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54039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9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9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9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4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4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>
                      <p:stCondLst>
                        <p:cond delay="indefinite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>
                      <p:stCondLst>
                        <p:cond delay="indefinite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>
                      <p:stCondLst>
                        <p:cond delay="indefinite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>
                      <p:stCondLst>
                        <p:cond delay="indefinite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4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9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0" fill="hold">
                      <p:stCondLst>
                        <p:cond delay="indefinite"/>
                      </p:stCondLst>
                      <p:childTnLst>
                        <p:par>
                          <p:cTn id="261" fill="hold">
                            <p:stCondLst>
                              <p:cond delay="0"/>
                            </p:stCondLst>
                            <p:childTnLst>
                              <p:par>
                                <p:cTn id="26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5" fill="hold">
                      <p:stCondLst>
                        <p:cond delay="indefinite"/>
                      </p:stCondLst>
                      <p:childTnLst>
                        <p:par>
                          <p:cTn id="266" fill="hold">
                            <p:stCondLst>
                              <p:cond delay="0"/>
                            </p:stCondLst>
                            <p:childTnLst>
                              <p:par>
                                <p:cTn id="2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0" fill="hold">
                      <p:stCondLst>
                        <p:cond delay="indefinite"/>
                      </p:stCondLst>
                      <p:childTnLst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5304E-7 4.44444E-6 L 0.02329 -0.1551 " pathEditMode="relative" rAng="0" ptsTypes="AA">
                                      <p:cBhvr>
                                        <p:cTn id="273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58" y="-77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3415E-6 -1.11111E-6 L -0.21205 -0.5169 " pathEditMode="relative" rAng="0" ptsTypes="AA">
                                      <p:cBhvr>
                                        <p:cTn id="277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02" y="-25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utoUpdateAnimBg="0"/>
      <p:bldP spid="26" grpId="0"/>
      <p:bldP spid="50" grpId="0"/>
      <p:bldP spid="50" grpId="1"/>
      <p:bldP spid="62" grpId="0" animBg="1"/>
      <p:bldP spid="63" grpId="0"/>
      <p:bldP spid="63" grpId="1"/>
      <p:bldP spid="73" grpId="0" animBg="1"/>
      <p:bldP spid="74" grpId="0"/>
      <p:bldP spid="75" grpId="0" animBg="1"/>
      <p:bldP spid="76" grpId="0" animBg="1"/>
      <p:bldP spid="77" grpId="0" animBg="1"/>
      <p:bldP spid="78" grpId="0"/>
      <p:bldP spid="70" grpId="0"/>
      <p:bldP spid="71" grpId="0"/>
      <p:bldP spid="81" grpId="0"/>
      <p:bldP spid="82" grpId="0"/>
      <p:bldP spid="83" grpId="0"/>
      <p:bldP spid="84" grpId="0"/>
      <p:bldP spid="85" grpId="0" animBg="1"/>
      <p:bldP spid="86" grpId="0" animBg="1"/>
      <p:bldP spid="87" grpId="0" animBg="1"/>
      <p:bldP spid="88" grpId="0"/>
      <p:bldP spid="89" grpId="0"/>
      <p:bldP spid="90" grpId="0" animBg="1"/>
      <p:bldP spid="91" grpId="0"/>
      <p:bldP spid="93" grpId="0"/>
      <p:bldP spid="94" grpId="0"/>
      <p:bldP spid="95" grpId="0"/>
      <p:bldP spid="96" grpId="0"/>
      <p:bldP spid="98" grpId="0"/>
      <p:bldP spid="101" grpId="0"/>
      <p:bldP spid="105" grpId="0"/>
      <p:bldP spid="107" grpId="0"/>
      <p:bldP spid="111" grpId="0"/>
      <p:bldP spid="112" grpId="0"/>
      <p:bldP spid="116" grpId="0"/>
      <p:bldP spid="117" grpId="0"/>
      <p:bldP spid="124" grpId="0"/>
      <p:bldP spid="128" grpId="0"/>
      <p:bldP spid="129" grpId="0"/>
      <p:bldP spid="130" grpId="0"/>
      <p:bldP spid="131" grpId="0"/>
      <p:bldP spid="132" grpId="0"/>
      <p:bldP spid="133" grpId="0"/>
      <p:bldP spid="135" grpId="0"/>
      <p:bldP spid="136" grpId="0" animBg="1"/>
      <p:bldP spid="139" grpId="0"/>
      <p:bldP spid="14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4"/>
          <p:cNvSpPr>
            <a:spLocks noChangeArrowheads="1"/>
          </p:cNvSpPr>
          <p:nvPr/>
        </p:nvSpPr>
        <p:spPr bwMode="auto">
          <a:xfrm>
            <a:off x="6626561" y="1844824"/>
            <a:ext cx="2452835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zh-CN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        .        </a:t>
            </a:r>
            <a:r>
              <a:rPr lang="zh-CN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en-US" altLang="zh-CN" b="1" baseline="-25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b="1" baseline="-25000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en-US" altLang="zh-CN" b="1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Rectangle 9"/>
          <p:cNvSpPr>
            <a:spLocks noChangeArrowheads="1"/>
          </p:cNvSpPr>
          <p:nvPr/>
        </p:nvSpPr>
        <p:spPr bwMode="auto">
          <a:xfrm>
            <a:off x="4610337" y="1814909"/>
            <a:ext cx="2441351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lnSpc>
                <a:spcPct val="120000"/>
              </a:lnSpc>
              <a:defRPr/>
            </a:pPr>
            <a:r>
              <a:rPr lang="zh-CN" altLang="en-US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18.8125</a:t>
            </a:r>
            <a:r>
              <a:rPr lang="zh-CN" altLang="en-US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en-US" altLang="zh-CN" sz="2000" b="1" baseline="-2500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10 </a:t>
            </a:r>
            <a:r>
              <a:rPr lang="en-US" altLang="zh-CN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=</a:t>
            </a:r>
          </a:p>
        </p:txBody>
      </p:sp>
      <p:grpSp>
        <p:nvGrpSpPr>
          <p:cNvPr id="27" name="Group 10"/>
          <p:cNvGrpSpPr>
            <a:grpSpLocks/>
          </p:cNvGrpSpPr>
          <p:nvPr/>
        </p:nvGrpSpPr>
        <p:grpSpPr bwMode="auto">
          <a:xfrm>
            <a:off x="4306926" y="2387750"/>
            <a:ext cx="7308850" cy="3344863"/>
            <a:chOff x="384" y="2208"/>
            <a:chExt cx="4604" cy="2107"/>
          </a:xfrm>
        </p:grpSpPr>
        <p:sp>
          <p:nvSpPr>
            <p:cNvPr id="28" name="Line 11"/>
            <p:cNvSpPr>
              <a:spLocks noChangeShapeType="1"/>
            </p:cNvSpPr>
            <p:nvPr/>
          </p:nvSpPr>
          <p:spPr bwMode="auto">
            <a:xfrm>
              <a:off x="384" y="2448"/>
              <a:ext cx="4228" cy="0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Line 12"/>
            <p:cNvSpPr>
              <a:spLocks noChangeShapeType="1"/>
            </p:cNvSpPr>
            <p:nvPr/>
          </p:nvSpPr>
          <p:spPr bwMode="auto">
            <a:xfrm flipH="1" flipV="1">
              <a:off x="2435" y="2256"/>
              <a:ext cx="0" cy="2059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Rectangle 13"/>
            <p:cNvSpPr>
              <a:spLocks noChangeArrowheads="1"/>
            </p:cNvSpPr>
            <p:nvPr/>
          </p:nvSpPr>
          <p:spPr bwMode="auto">
            <a:xfrm>
              <a:off x="620" y="2208"/>
              <a:ext cx="4368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 eaLnBrk="0" hangingPunct="0">
                <a:defRPr/>
              </a:pPr>
              <a:r>
                <a:rPr lang="zh-CN" altLang="en-US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整数部分</a:t>
              </a:r>
              <a:r>
                <a:rPr lang="zh-CN" altLang="en-US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（除</a:t>
              </a:r>
              <a:r>
                <a:rPr lang="en-US" altLang="zh-CN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r>
                <a:rPr lang="zh-CN" altLang="en-US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取余法）</a:t>
              </a:r>
              <a:r>
                <a:rPr lang="zh-CN" altLang="en-US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            </a:t>
              </a:r>
              <a:r>
                <a:rPr lang="zh-CN" altLang="en-US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小</a:t>
              </a:r>
              <a:r>
                <a:rPr lang="zh-CN" altLang="en-US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数部分</a:t>
              </a:r>
              <a:r>
                <a:rPr lang="zh-CN" altLang="en-US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（乘</a:t>
              </a:r>
              <a:r>
                <a:rPr lang="en-US" altLang="zh-CN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r>
                <a:rPr lang="zh-CN" altLang="en-US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取整法）</a:t>
              </a:r>
            </a:p>
          </p:txBody>
        </p:sp>
      </p:grpSp>
      <p:sp>
        <p:nvSpPr>
          <p:cNvPr id="50" name="Rectangle 33"/>
          <p:cNvSpPr>
            <a:spLocks noChangeArrowheads="1"/>
          </p:cNvSpPr>
          <p:nvPr/>
        </p:nvSpPr>
        <p:spPr bwMode="auto">
          <a:xfrm>
            <a:off x="6554553" y="2924944"/>
            <a:ext cx="1017587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defRPr/>
            </a:pPr>
            <a:r>
              <a:rPr lang="en-US" altLang="zh-CN" sz="200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10010</a:t>
            </a:r>
          </a:p>
        </p:txBody>
      </p:sp>
      <p:sp>
        <p:nvSpPr>
          <p:cNvPr id="62" name="Line 45"/>
          <p:cNvSpPr>
            <a:spLocks noChangeShapeType="1"/>
          </p:cNvSpPr>
          <p:nvPr/>
        </p:nvSpPr>
        <p:spPr bwMode="auto">
          <a:xfrm flipV="1">
            <a:off x="10731017" y="3416423"/>
            <a:ext cx="0" cy="2028801"/>
          </a:xfrm>
          <a:prstGeom prst="line">
            <a:avLst/>
          </a:prstGeom>
          <a:noFill/>
          <a:ln w="19050">
            <a:solidFill>
              <a:srgbClr val="FF9900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" name="Rectangle 46"/>
          <p:cNvSpPr>
            <a:spLocks noChangeArrowheads="1"/>
          </p:cNvSpPr>
          <p:nvPr/>
        </p:nvSpPr>
        <p:spPr bwMode="auto">
          <a:xfrm>
            <a:off x="10289605" y="5405154"/>
            <a:ext cx="87346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n-US" altLang="zh-CN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1101</a:t>
            </a:r>
            <a:endParaRPr lang="en-US" altLang="zh-CN" sz="2000" dirty="0"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4153371" y="1322802"/>
            <a:ext cx="488222" cy="522022"/>
          </a:xfrm>
          <a:prstGeom prst="rect">
            <a:avLst/>
          </a:prstGeom>
          <a:solidFill>
            <a:srgbClr val="E200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50000"/>
              </a:spcBef>
              <a:defRPr/>
            </a:pPr>
            <a:r>
              <a:rPr lang="en-US" altLang="zh-CN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4754354" y="1412776"/>
            <a:ext cx="12789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十进制</a:t>
            </a: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数</a:t>
            </a:r>
          </a:p>
        </p:txBody>
      </p:sp>
      <p:sp>
        <p:nvSpPr>
          <p:cNvPr id="75" name="燕尾形 74"/>
          <p:cNvSpPr/>
          <p:nvPr/>
        </p:nvSpPr>
        <p:spPr>
          <a:xfrm>
            <a:off x="6137604" y="1484784"/>
            <a:ext cx="154848" cy="261011"/>
          </a:xfrm>
          <a:prstGeom prst="chevron">
            <a:avLst/>
          </a:prstGeom>
          <a:solidFill>
            <a:srgbClr val="E200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6" name="燕尾形 75"/>
          <p:cNvSpPr/>
          <p:nvPr/>
        </p:nvSpPr>
        <p:spPr>
          <a:xfrm>
            <a:off x="6290004" y="1484784"/>
            <a:ext cx="154848" cy="261011"/>
          </a:xfrm>
          <a:prstGeom prst="chevron">
            <a:avLst/>
          </a:prstGeom>
          <a:solidFill>
            <a:srgbClr val="E200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7" name="燕尾形 76"/>
          <p:cNvSpPr/>
          <p:nvPr/>
        </p:nvSpPr>
        <p:spPr>
          <a:xfrm>
            <a:off x="6436468" y="1484784"/>
            <a:ext cx="154848" cy="261011"/>
          </a:xfrm>
          <a:prstGeom prst="chevron">
            <a:avLst/>
          </a:prstGeom>
          <a:solidFill>
            <a:srgbClr val="E200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698569" y="1433442"/>
            <a:ext cx="13267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二进制数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等腰三角形 66"/>
          <p:cNvSpPr>
            <a:spLocks noChangeArrowheads="1"/>
          </p:cNvSpPr>
          <p:nvPr/>
        </p:nvSpPr>
        <p:spPr bwMode="auto">
          <a:xfrm flipV="1">
            <a:off x="5953571" y="476672"/>
            <a:ext cx="260350" cy="12700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3793331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84817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知识准备</a:t>
            </a:r>
            <a:endParaRPr lang="zh-CN" altLang="en-US" dirty="0">
              <a:solidFill>
                <a:srgbClr val="84817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5521523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转换操作</a:t>
            </a:r>
            <a:endParaRPr lang="zh-CN" altLang="en-US" dirty="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8545859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教学小结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7105699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识扩展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0" name="Rectangle 34"/>
          <p:cNvSpPr>
            <a:spLocks noChangeArrowheads="1"/>
          </p:cNvSpPr>
          <p:nvPr/>
        </p:nvSpPr>
        <p:spPr bwMode="auto">
          <a:xfrm>
            <a:off x="7850697" y="2840359"/>
            <a:ext cx="107937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0.8125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Rectangle 34"/>
          <p:cNvSpPr>
            <a:spLocks noChangeArrowheads="1"/>
          </p:cNvSpPr>
          <p:nvPr/>
        </p:nvSpPr>
        <p:spPr bwMode="auto">
          <a:xfrm>
            <a:off x="7850697" y="3119099"/>
            <a:ext cx="108012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×      </a:t>
            </a:r>
            <a:r>
              <a:rPr lang="en-US" altLang="zh-CN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" name="Rectangle 34"/>
          <p:cNvSpPr>
            <a:spLocks noChangeArrowheads="1"/>
          </p:cNvSpPr>
          <p:nvPr/>
        </p:nvSpPr>
        <p:spPr bwMode="auto">
          <a:xfrm>
            <a:off x="7850697" y="3416423"/>
            <a:ext cx="107937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 1.625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" name="Rectangle 34"/>
          <p:cNvSpPr>
            <a:spLocks noChangeArrowheads="1"/>
          </p:cNvSpPr>
          <p:nvPr/>
        </p:nvSpPr>
        <p:spPr bwMode="auto">
          <a:xfrm>
            <a:off x="7850697" y="3695163"/>
            <a:ext cx="108012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×      2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3" name="Rectangle 34"/>
          <p:cNvSpPr>
            <a:spLocks noChangeArrowheads="1"/>
          </p:cNvSpPr>
          <p:nvPr/>
        </p:nvSpPr>
        <p:spPr bwMode="auto">
          <a:xfrm>
            <a:off x="7850697" y="3992487"/>
            <a:ext cx="108012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   1.25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4" name="Rectangle 34"/>
          <p:cNvSpPr>
            <a:spLocks noChangeArrowheads="1"/>
          </p:cNvSpPr>
          <p:nvPr/>
        </p:nvSpPr>
        <p:spPr bwMode="auto">
          <a:xfrm>
            <a:off x="7850697" y="4280519"/>
            <a:ext cx="108012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×      2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" name="Line 36"/>
          <p:cNvSpPr>
            <a:spLocks noChangeShapeType="1"/>
          </p:cNvSpPr>
          <p:nvPr/>
        </p:nvSpPr>
        <p:spPr bwMode="auto">
          <a:xfrm>
            <a:off x="7635417" y="3416423"/>
            <a:ext cx="1295400" cy="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6" name="Line 36"/>
          <p:cNvSpPr>
            <a:spLocks noChangeShapeType="1"/>
          </p:cNvSpPr>
          <p:nvPr/>
        </p:nvSpPr>
        <p:spPr bwMode="auto">
          <a:xfrm>
            <a:off x="7634673" y="3992487"/>
            <a:ext cx="1295400" cy="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7" name="Line 36"/>
          <p:cNvSpPr>
            <a:spLocks noChangeShapeType="1"/>
          </p:cNvSpPr>
          <p:nvPr/>
        </p:nvSpPr>
        <p:spPr bwMode="auto">
          <a:xfrm>
            <a:off x="7634673" y="4568551"/>
            <a:ext cx="1295400" cy="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Rectangle 34"/>
          <p:cNvSpPr>
            <a:spLocks noChangeArrowheads="1"/>
          </p:cNvSpPr>
          <p:nvPr/>
        </p:nvSpPr>
        <p:spPr bwMode="auto">
          <a:xfrm>
            <a:off x="8174733" y="4559259"/>
            <a:ext cx="75608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0.5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9" name="Rectangle 34"/>
          <p:cNvSpPr>
            <a:spLocks noChangeArrowheads="1"/>
          </p:cNvSpPr>
          <p:nvPr/>
        </p:nvSpPr>
        <p:spPr bwMode="auto">
          <a:xfrm>
            <a:off x="7850697" y="4784575"/>
            <a:ext cx="108012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×      2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0" name="Line 36"/>
          <p:cNvSpPr>
            <a:spLocks noChangeShapeType="1"/>
          </p:cNvSpPr>
          <p:nvPr/>
        </p:nvSpPr>
        <p:spPr bwMode="auto">
          <a:xfrm>
            <a:off x="7634673" y="5072607"/>
            <a:ext cx="1295400" cy="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1" name="Rectangle 34"/>
          <p:cNvSpPr>
            <a:spLocks noChangeArrowheads="1"/>
          </p:cNvSpPr>
          <p:nvPr/>
        </p:nvSpPr>
        <p:spPr bwMode="auto">
          <a:xfrm>
            <a:off x="8426761" y="5072607"/>
            <a:ext cx="50405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3" name="Rectangle 37"/>
          <p:cNvSpPr>
            <a:spLocks noChangeArrowheads="1"/>
          </p:cNvSpPr>
          <p:nvPr/>
        </p:nvSpPr>
        <p:spPr bwMode="auto">
          <a:xfrm>
            <a:off x="8786801" y="3407501"/>
            <a:ext cx="201432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...... </a:t>
            </a:r>
            <a:r>
              <a:rPr lang="zh-CN" altLang="en-US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整数部分</a:t>
            </a:r>
            <a:r>
              <a:rPr lang="en-US" altLang="zh-CN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=1</a:t>
            </a:r>
          </a:p>
        </p:txBody>
      </p:sp>
      <p:sp>
        <p:nvSpPr>
          <p:cNvPr id="94" name="Rectangle 37"/>
          <p:cNvSpPr>
            <a:spLocks noChangeArrowheads="1"/>
          </p:cNvSpPr>
          <p:nvPr/>
        </p:nvSpPr>
        <p:spPr bwMode="auto">
          <a:xfrm>
            <a:off x="8786801" y="3983195"/>
            <a:ext cx="201432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...... </a:t>
            </a:r>
            <a:r>
              <a:rPr lang="zh-CN" altLang="en-US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整数部分</a:t>
            </a:r>
            <a:r>
              <a:rPr lang="en-US" altLang="zh-CN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=1</a:t>
            </a:r>
          </a:p>
        </p:txBody>
      </p:sp>
      <p:sp>
        <p:nvSpPr>
          <p:cNvPr id="95" name="Rectangle 37"/>
          <p:cNvSpPr>
            <a:spLocks noChangeArrowheads="1"/>
          </p:cNvSpPr>
          <p:nvPr/>
        </p:nvSpPr>
        <p:spPr bwMode="auto">
          <a:xfrm>
            <a:off x="8786801" y="4487251"/>
            <a:ext cx="201432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...... </a:t>
            </a:r>
            <a:r>
              <a:rPr lang="zh-CN" altLang="en-US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整数部分</a:t>
            </a:r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=0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6" name="Rectangle 37"/>
          <p:cNvSpPr>
            <a:spLocks noChangeArrowheads="1"/>
          </p:cNvSpPr>
          <p:nvPr/>
        </p:nvSpPr>
        <p:spPr bwMode="auto">
          <a:xfrm>
            <a:off x="8786801" y="5063315"/>
            <a:ext cx="201432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...... </a:t>
            </a:r>
            <a:r>
              <a:rPr lang="zh-CN" altLang="en-US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整数部分</a:t>
            </a:r>
            <a:r>
              <a:rPr lang="en-US" altLang="zh-CN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=1</a:t>
            </a:r>
          </a:p>
        </p:txBody>
      </p:sp>
      <p:sp>
        <p:nvSpPr>
          <p:cNvPr id="98" name="Rectangle 15"/>
          <p:cNvSpPr>
            <a:spLocks noChangeArrowheads="1"/>
          </p:cNvSpPr>
          <p:nvPr/>
        </p:nvSpPr>
        <p:spPr bwMode="auto">
          <a:xfrm>
            <a:off x="5340859" y="3275692"/>
            <a:ext cx="49361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spcBef>
                <a:spcPct val="10000"/>
              </a:spcBef>
              <a:defRPr/>
            </a:pPr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18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826361" y="3268216"/>
            <a:ext cx="1080120" cy="304800"/>
            <a:chOff x="2014835" y="2908176"/>
            <a:chExt cx="914400" cy="304800"/>
          </a:xfrm>
        </p:grpSpPr>
        <p:sp>
          <p:nvSpPr>
            <p:cNvPr id="99" name="Line 16"/>
            <p:cNvSpPr>
              <a:spLocks noChangeShapeType="1"/>
            </p:cNvSpPr>
            <p:nvPr/>
          </p:nvSpPr>
          <p:spPr bwMode="auto">
            <a:xfrm>
              <a:off x="2014835" y="2908176"/>
              <a:ext cx="0" cy="304800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0" name="Line 17"/>
            <p:cNvSpPr>
              <a:spLocks noChangeShapeType="1"/>
            </p:cNvSpPr>
            <p:nvPr/>
          </p:nvSpPr>
          <p:spPr bwMode="auto">
            <a:xfrm>
              <a:off x="2014835" y="3212976"/>
              <a:ext cx="914400" cy="0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1" name="Rectangle 15"/>
          <p:cNvSpPr>
            <a:spLocks noChangeArrowheads="1"/>
          </p:cNvSpPr>
          <p:nvPr/>
        </p:nvSpPr>
        <p:spPr bwMode="auto">
          <a:xfrm>
            <a:off x="4538329" y="3275692"/>
            <a:ext cx="39583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spcBef>
                <a:spcPct val="10000"/>
              </a:spcBef>
              <a:defRPr/>
            </a:pPr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2" name="组合 101"/>
          <p:cNvGrpSpPr/>
          <p:nvPr/>
        </p:nvGrpSpPr>
        <p:grpSpPr>
          <a:xfrm>
            <a:off x="4970377" y="3573016"/>
            <a:ext cx="936104" cy="304800"/>
            <a:chOff x="2014835" y="2908176"/>
            <a:chExt cx="712327" cy="304800"/>
          </a:xfrm>
        </p:grpSpPr>
        <p:sp>
          <p:nvSpPr>
            <p:cNvPr id="103" name="Line 16"/>
            <p:cNvSpPr>
              <a:spLocks noChangeShapeType="1"/>
            </p:cNvSpPr>
            <p:nvPr/>
          </p:nvSpPr>
          <p:spPr bwMode="auto">
            <a:xfrm>
              <a:off x="2014835" y="2908176"/>
              <a:ext cx="0" cy="304800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4" name="Line 17"/>
            <p:cNvSpPr>
              <a:spLocks noChangeShapeType="1"/>
            </p:cNvSpPr>
            <p:nvPr/>
          </p:nvSpPr>
          <p:spPr bwMode="auto">
            <a:xfrm>
              <a:off x="2014835" y="3212976"/>
              <a:ext cx="712327" cy="0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5" name="Rectangle 15"/>
          <p:cNvSpPr>
            <a:spLocks noChangeArrowheads="1"/>
          </p:cNvSpPr>
          <p:nvPr/>
        </p:nvSpPr>
        <p:spPr bwMode="auto">
          <a:xfrm>
            <a:off x="4682345" y="3573016"/>
            <a:ext cx="39583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spcBef>
                <a:spcPct val="10000"/>
              </a:spcBef>
              <a:defRPr/>
            </a:pPr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7" name="Rectangle 15"/>
          <p:cNvSpPr>
            <a:spLocks noChangeArrowheads="1"/>
          </p:cNvSpPr>
          <p:nvPr/>
        </p:nvSpPr>
        <p:spPr bwMode="auto">
          <a:xfrm>
            <a:off x="5330417" y="3563724"/>
            <a:ext cx="49361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spcBef>
                <a:spcPct val="10000"/>
              </a:spcBef>
              <a:defRPr/>
            </a:pPr>
            <a:r>
              <a:rPr lang="en-US" altLang="zh-CN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9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8" name="组合 107"/>
          <p:cNvGrpSpPr/>
          <p:nvPr/>
        </p:nvGrpSpPr>
        <p:grpSpPr>
          <a:xfrm>
            <a:off x="5124834" y="3877240"/>
            <a:ext cx="781647" cy="304800"/>
            <a:chOff x="2014835" y="2908176"/>
            <a:chExt cx="676673" cy="304800"/>
          </a:xfrm>
        </p:grpSpPr>
        <p:sp>
          <p:nvSpPr>
            <p:cNvPr id="109" name="Line 16"/>
            <p:cNvSpPr>
              <a:spLocks noChangeShapeType="1"/>
            </p:cNvSpPr>
            <p:nvPr/>
          </p:nvSpPr>
          <p:spPr bwMode="auto">
            <a:xfrm>
              <a:off x="2014835" y="2908176"/>
              <a:ext cx="0" cy="304800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0" name="Line 17"/>
            <p:cNvSpPr>
              <a:spLocks noChangeShapeType="1"/>
            </p:cNvSpPr>
            <p:nvPr/>
          </p:nvSpPr>
          <p:spPr bwMode="auto">
            <a:xfrm>
              <a:off x="2014836" y="3212976"/>
              <a:ext cx="676672" cy="0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1" name="Rectangle 15"/>
          <p:cNvSpPr>
            <a:spLocks noChangeArrowheads="1"/>
          </p:cNvSpPr>
          <p:nvPr/>
        </p:nvSpPr>
        <p:spPr bwMode="auto">
          <a:xfrm>
            <a:off x="4826361" y="3861048"/>
            <a:ext cx="39583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spcBef>
                <a:spcPct val="10000"/>
              </a:spcBef>
              <a:defRPr/>
            </a:pPr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" name="Rectangle 15"/>
          <p:cNvSpPr>
            <a:spLocks noChangeArrowheads="1"/>
          </p:cNvSpPr>
          <p:nvPr/>
        </p:nvSpPr>
        <p:spPr bwMode="auto">
          <a:xfrm>
            <a:off x="5330417" y="3861048"/>
            <a:ext cx="49361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spcBef>
                <a:spcPct val="10000"/>
              </a:spcBef>
              <a:defRPr/>
            </a:pPr>
            <a:r>
              <a:rPr lang="en-US" altLang="zh-CN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4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6" name="Rectangle 15"/>
          <p:cNvSpPr>
            <a:spLocks noChangeArrowheads="1"/>
          </p:cNvSpPr>
          <p:nvPr/>
        </p:nvSpPr>
        <p:spPr bwMode="auto">
          <a:xfrm>
            <a:off x="4970377" y="4149080"/>
            <a:ext cx="39583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spcBef>
                <a:spcPct val="10000"/>
              </a:spcBef>
              <a:defRPr/>
            </a:pPr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7" name="Rectangle 15"/>
          <p:cNvSpPr>
            <a:spLocks noChangeArrowheads="1"/>
          </p:cNvSpPr>
          <p:nvPr/>
        </p:nvSpPr>
        <p:spPr bwMode="auto">
          <a:xfrm>
            <a:off x="5330417" y="4149080"/>
            <a:ext cx="49361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spcBef>
                <a:spcPct val="10000"/>
              </a:spcBef>
              <a:defRPr/>
            </a:pPr>
            <a:r>
              <a:rPr lang="en-US" altLang="zh-CN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2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1" name="组合 120"/>
          <p:cNvGrpSpPr/>
          <p:nvPr/>
        </p:nvGrpSpPr>
        <p:grpSpPr>
          <a:xfrm>
            <a:off x="5266926" y="4187552"/>
            <a:ext cx="648072" cy="304800"/>
            <a:chOff x="2014835" y="2908176"/>
            <a:chExt cx="700119" cy="304800"/>
          </a:xfrm>
        </p:grpSpPr>
        <p:sp>
          <p:nvSpPr>
            <p:cNvPr id="122" name="Line 16"/>
            <p:cNvSpPr>
              <a:spLocks noChangeShapeType="1"/>
            </p:cNvSpPr>
            <p:nvPr/>
          </p:nvSpPr>
          <p:spPr bwMode="auto">
            <a:xfrm>
              <a:off x="2014835" y="2908176"/>
              <a:ext cx="0" cy="304800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3" name="Line 17"/>
            <p:cNvSpPr>
              <a:spLocks noChangeShapeType="1"/>
            </p:cNvSpPr>
            <p:nvPr/>
          </p:nvSpPr>
          <p:spPr bwMode="auto">
            <a:xfrm>
              <a:off x="2014835" y="3212976"/>
              <a:ext cx="700119" cy="0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24" name="Rectangle 15"/>
          <p:cNvSpPr>
            <a:spLocks noChangeArrowheads="1"/>
          </p:cNvSpPr>
          <p:nvPr/>
        </p:nvSpPr>
        <p:spPr bwMode="auto">
          <a:xfrm>
            <a:off x="5330417" y="4499828"/>
            <a:ext cx="49361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spcBef>
                <a:spcPct val="10000"/>
              </a:spcBef>
              <a:defRPr/>
            </a:pPr>
            <a:r>
              <a:rPr lang="en-US" altLang="zh-CN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1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5" name="组合 124"/>
          <p:cNvGrpSpPr/>
          <p:nvPr/>
        </p:nvGrpSpPr>
        <p:grpSpPr>
          <a:xfrm>
            <a:off x="5424129" y="4492352"/>
            <a:ext cx="482352" cy="304800"/>
            <a:chOff x="2014835" y="2908176"/>
            <a:chExt cx="588776" cy="304800"/>
          </a:xfrm>
        </p:grpSpPr>
        <p:sp>
          <p:nvSpPr>
            <p:cNvPr id="126" name="Line 16"/>
            <p:cNvSpPr>
              <a:spLocks noChangeShapeType="1"/>
            </p:cNvSpPr>
            <p:nvPr/>
          </p:nvSpPr>
          <p:spPr bwMode="auto">
            <a:xfrm>
              <a:off x="2014835" y="2908176"/>
              <a:ext cx="0" cy="304800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7" name="Line 17"/>
            <p:cNvSpPr>
              <a:spLocks noChangeShapeType="1"/>
            </p:cNvSpPr>
            <p:nvPr/>
          </p:nvSpPr>
          <p:spPr bwMode="auto">
            <a:xfrm>
              <a:off x="2014835" y="3212976"/>
              <a:ext cx="588776" cy="0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28" name="Rectangle 15"/>
          <p:cNvSpPr>
            <a:spLocks noChangeArrowheads="1"/>
          </p:cNvSpPr>
          <p:nvPr/>
        </p:nvSpPr>
        <p:spPr bwMode="auto">
          <a:xfrm>
            <a:off x="5114393" y="4499828"/>
            <a:ext cx="39583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spcBef>
                <a:spcPct val="10000"/>
              </a:spcBef>
              <a:defRPr/>
            </a:pPr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9" name="Rectangle 15"/>
          <p:cNvSpPr>
            <a:spLocks noChangeArrowheads="1"/>
          </p:cNvSpPr>
          <p:nvPr/>
        </p:nvSpPr>
        <p:spPr bwMode="auto">
          <a:xfrm>
            <a:off x="5474433" y="4787860"/>
            <a:ext cx="39583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spcBef>
                <a:spcPct val="10000"/>
              </a:spcBef>
              <a:defRPr/>
            </a:pPr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0" name="Rectangle 15"/>
          <p:cNvSpPr>
            <a:spLocks noChangeArrowheads="1"/>
          </p:cNvSpPr>
          <p:nvPr/>
        </p:nvSpPr>
        <p:spPr bwMode="auto">
          <a:xfrm>
            <a:off x="5906481" y="3266400"/>
            <a:ext cx="100811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ct val="10000"/>
              </a:spcBef>
              <a:defRPr/>
            </a:pPr>
            <a:r>
              <a:rPr lang="en-US" altLang="zh-CN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...... </a:t>
            </a:r>
            <a:r>
              <a:rPr lang="zh-CN" alt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余</a:t>
            </a:r>
            <a:r>
              <a:rPr lang="en-US" altLang="zh-CN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1" name="Rectangle 15"/>
          <p:cNvSpPr>
            <a:spLocks noChangeArrowheads="1"/>
          </p:cNvSpPr>
          <p:nvPr/>
        </p:nvSpPr>
        <p:spPr bwMode="auto">
          <a:xfrm>
            <a:off x="5906481" y="3563724"/>
            <a:ext cx="100811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ct val="10000"/>
              </a:spcBef>
              <a:defRPr/>
            </a:pPr>
            <a:r>
              <a:rPr lang="en-US" altLang="zh-CN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...... </a:t>
            </a:r>
            <a:r>
              <a:rPr lang="zh-CN" altLang="en-US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余</a:t>
            </a:r>
            <a:r>
              <a:rPr lang="en-US" altLang="zh-CN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2" name="Rectangle 15"/>
          <p:cNvSpPr>
            <a:spLocks noChangeArrowheads="1"/>
          </p:cNvSpPr>
          <p:nvPr/>
        </p:nvSpPr>
        <p:spPr bwMode="auto">
          <a:xfrm>
            <a:off x="5906481" y="3851756"/>
            <a:ext cx="100811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ct val="10000"/>
              </a:spcBef>
              <a:defRPr/>
            </a:pPr>
            <a:r>
              <a:rPr lang="en-US" altLang="zh-CN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...... </a:t>
            </a:r>
            <a:r>
              <a:rPr lang="zh-CN" alt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余</a:t>
            </a:r>
            <a:r>
              <a:rPr lang="en-US" altLang="zh-CN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" name="Rectangle 15"/>
          <p:cNvSpPr>
            <a:spLocks noChangeArrowheads="1"/>
          </p:cNvSpPr>
          <p:nvPr/>
        </p:nvSpPr>
        <p:spPr bwMode="auto">
          <a:xfrm>
            <a:off x="5906481" y="4139788"/>
            <a:ext cx="100811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ct val="10000"/>
              </a:spcBef>
              <a:defRPr/>
            </a:pPr>
            <a:r>
              <a:rPr lang="en-US" altLang="zh-CN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...... </a:t>
            </a:r>
            <a:r>
              <a:rPr lang="zh-CN" alt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余</a:t>
            </a:r>
            <a:r>
              <a:rPr lang="en-US" altLang="zh-CN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5" name="Rectangle 15"/>
          <p:cNvSpPr>
            <a:spLocks noChangeArrowheads="1"/>
          </p:cNvSpPr>
          <p:nvPr/>
        </p:nvSpPr>
        <p:spPr bwMode="auto">
          <a:xfrm>
            <a:off x="5906481" y="4427820"/>
            <a:ext cx="100811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ct val="10000"/>
              </a:spcBef>
              <a:defRPr/>
            </a:pPr>
            <a:r>
              <a:rPr lang="en-US" altLang="zh-CN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...... </a:t>
            </a:r>
            <a:r>
              <a:rPr lang="zh-CN" altLang="en-US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余</a:t>
            </a:r>
            <a:r>
              <a:rPr lang="en-US" altLang="zh-CN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6" name="Line 45"/>
          <p:cNvSpPr>
            <a:spLocks noChangeShapeType="1"/>
          </p:cNvSpPr>
          <p:nvPr/>
        </p:nvSpPr>
        <p:spPr bwMode="auto">
          <a:xfrm flipV="1">
            <a:off x="7045318" y="3272407"/>
            <a:ext cx="0" cy="2028801"/>
          </a:xfrm>
          <a:prstGeom prst="line">
            <a:avLst/>
          </a:prstGeom>
          <a:noFill/>
          <a:ln w="19050">
            <a:solidFill>
              <a:srgbClr val="FF9900"/>
            </a:solidFill>
            <a:round/>
            <a:headEnd type="none" w="med" len="med"/>
            <a:tailEnd type="triangle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37" name="直接连接符 136"/>
          <p:cNvCxnSpPr/>
          <p:nvPr/>
        </p:nvCxnSpPr>
        <p:spPr>
          <a:xfrm>
            <a:off x="5010627" y="2204864"/>
            <a:ext cx="247782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直接连接符 137"/>
          <p:cNvCxnSpPr/>
          <p:nvPr/>
        </p:nvCxnSpPr>
        <p:spPr>
          <a:xfrm>
            <a:off x="5402425" y="2204864"/>
            <a:ext cx="512573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9" name="Rectangle 46"/>
          <p:cNvSpPr>
            <a:spLocks noChangeArrowheads="1"/>
          </p:cNvSpPr>
          <p:nvPr/>
        </p:nvSpPr>
        <p:spPr bwMode="auto">
          <a:xfrm>
            <a:off x="6532577" y="5373216"/>
            <a:ext cx="1030088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zh-CN" altLang="en-U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自</a:t>
            </a:r>
            <a:r>
              <a:rPr lang="zh-CN" altLang="en-US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底向上</a:t>
            </a:r>
            <a:endParaRPr lang="en-US" altLang="zh-CN" sz="16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0" name="Rectangle 46"/>
          <p:cNvSpPr>
            <a:spLocks noChangeArrowheads="1"/>
          </p:cNvSpPr>
          <p:nvPr/>
        </p:nvSpPr>
        <p:spPr bwMode="auto">
          <a:xfrm>
            <a:off x="10226961" y="3068960"/>
            <a:ext cx="1030088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zh-CN" altLang="en-US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自顶向下</a:t>
            </a:r>
            <a:endParaRPr lang="en-US" altLang="zh-CN" sz="16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20614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9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9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9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4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4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>
                      <p:stCondLst>
                        <p:cond delay="indefinite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>
                      <p:stCondLst>
                        <p:cond delay="indefinite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>
                      <p:stCondLst>
                        <p:cond delay="indefinite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>
                      <p:stCondLst>
                        <p:cond delay="indefinite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4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9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0" fill="hold">
                      <p:stCondLst>
                        <p:cond delay="indefinite"/>
                      </p:stCondLst>
                      <p:childTnLst>
                        <p:par>
                          <p:cTn id="261" fill="hold">
                            <p:stCondLst>
                              <p:cond delay="0"/>
                            </p:stCondLst>
                            <p:childTnLst>
                              <p:par>
                                <p:cTn id="26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5" fill="hold">
                      <p:stCondLst>
                        <p:cond delay="indefinite"/>
                      </p:stCondLst>
                      <p:childTnLst>
                        <p:par>
                          <p:cTn id="266" fill="hold">
                            <p:stCondLst>
                              <p:cond delay="0"/>
                            </p:stCondLst>
                            <p:childTnLst>
                              <p:par>
                                <p:cTn id="2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0" fill="hold">
                      <p:stCondLst>
                        <p:cond delay="indefinite"/>
                      </p:stCondLst>
                      <p:childTnLst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5304E-7 4.44444E-6 L 0.02329 -0.1551 " pathEditMode="relative" rAng="0" ptsTypes="AA">
                                      <p:cBhvr>
                                        <p:cTn id="273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58" y="-77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3415E-6 -1.11111E-6 L -0.21205 -0.5169 " pathEditMode="relative" rAng="0" ptsTypes="AA">
                                      <p:cBhvr>
                                        <p:cTn id="277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02" y="-25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utoUpdateAnimBg="0"/>
      <p:bldP spid="26" grpId="0"/>
      <p:bldP spid="50" grpId="0"/>
      <p:bldP spid="50" grpId="1"/>
      <p:bldP spid="62" grpId="0" animBg="1"/>
      <p:bldP spid="63" grpId="0"/>
      <p:bldP spid="63" grpId="1"/>
      <p:bldP spid="73" grpId="0" animBg="1"/>
      <p:bldP spid="74" grpId="0"/>
      <p:bldP spid="75" grpId="0" animBg="1"/>
      <p:bldP spid="76" grpId="0" animBg="1"/>
      <p:bldP spid="77" grpId="0" animBg="1"/>
      <p:bldP spid="78" grpId="0"/>
      <p:bldP spid="70" grpId="0"/>
      <p:bldP spid="71" grpId="0"/>
      <p:bldP spid="81" grpId="0"/>
      <p:bldP spid="82" grpId="0"/>
      <p:bldP spid="83" grpId="0"/>
      <p:bldP spid="84" grpId="0"/>
      <p:bldP spid="85" grpId="0" animBg="1"/>
      <p:bldP spid="86" grpId="0" animBg="1"/>
      <p:bldP spid="87" grpId="0" animBg="1"/>
      <p:bldP spid="88" grpId="0"/>
      <p:bldP spid="89" grpId="0"/>
      <p:bldP spid="90" grpId="0" animBg="1"/>
      <p:bldP spid="91" grpId="0"/>
      <p:bldP spid="93" grpId="0"/>
      <p:bldP spid="94" grpId="0"/>
      <p:bldP spid="95" grpId="0"/>
      <p:bldP spid="96" grpId="0"/>
      <p:bldP spid="98" grpId="0"/>
      <p:bldP spid="101" grpId="0"/>
      <p:bldP spid="105" grpId="0"/>
      <p:bldP spid="107" grpId="0"/>
      <p:bldP spid="111" grpId="0"/>
      <p:bldP spid="112" grpId="0"/>
      <p:bldP spid="116" grpId="0"/>
      <p:bldP spid="117" grpId="0"/>
      <p:bldP spid="124" grpId="0"/>
      <p:bldP spid="128" grpId="0"/>
      <p:bldP spid="129" grpId="0"/>
      <p:bldP spid="130" grpId="0"/>
      <p:bldP spid="131" grpId="0"/>
      <p:bldP spid="132" grpId="0"/>
      <p:bldP spid="133" grpId="0"/>
      <p:bldP spid="135" grpId="0"/>
      <p:bldP spid="136" grpId="0" animBg="1"/>
      <p:bldP spid="139" grpId="0"/>
      <p:bldP spid="14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>
            <a:spLocks noChangeArrowheads="1"/>
          </p:cNvSpPr>
          <p:nvPr/>
        </p:nvSpPr>
        <p:spPr bwMode="auto">
          <a:xfrm flipV="1">
            <a:off x="7493421" y="476672"/>
            <a:ext cx="260350" cy="12700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793331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84817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知识准备</a:t>
            </a:r>
            <a:endParaRPr lang="zh-CN" altLang="en-US" dirty="0">
              <a:solidFill>
                <a:srgbClr val="84817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521523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84817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转换操作</a:t>
            </a:r>
            <a:endParaRPr lang="zh-CN" altLang="en-US" dirty="0">
              <a:solidFill>
                <a:srgbClr val="84817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45859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教学小结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105699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知识扩展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926078" y="2181184"/>
            <a:ext cx="5289321" cy="2898437"/>
            <a:chOff x="1417067" y="1678101"/>
            <a:chExt cx="7531610" cy="4127163"/>
          </a:xfrm>
        </p:grpSpPr>
        <p:sp>
          <p:nvSpPr>
            <p:cNvPr id="31" name="椭圆 10"/>
            <p:cNvSpPr>
              <a:spLocks noChangeArrowheads="1"/>
            </p:cNvSpPr>
            <p:nvPr/>
          </p:nvSpPr>
          <p:spPr bwMode="auto">
            <a:xfrm>
              <a:off x="2667464" y="4836889"/>
              <a:ext cx="4658960" cy="968375"/>
            </a:xfrm>
            <a:prstGeom prst="ellipse">
              <a:avLst/>
            </a:prstGeom>
            <a:gradFill rotWithShape="1">
              <a:gsLst>
                <a:gs pos="0">
                  <a:schemeClr val="tx1">
                    <a:lumMod val="93000"/>
                    <a:lumOff val="7000"/>
                  </a:scheme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>
              <a:glow rad="127000">
                <a:srgbClr val="F79524">
                  <a:alpha val="0"/>
                </a:srgbClr>
              </a:glow>
              <a:outerShdw dist="107763" dir="2700000" algn="ctr" rotWithShape="0">
                <a:srgbClr val="535455"/>
              </a:outerShdw>
              <a:softEdge rad="368300"/>
            </a:effectLst>
            <a:extLst/>
          </p:spPr>
          <p:txBody>
            <a:bodyPr wrap="none" lIns="92075" tIns="46038" rIns="92075" bIns="46038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kern="0">
                <a:solidFill>
                  <a:sysClr val="windowText" lastClr="000000"/>
                </a:solidFill>
                <a:latin typeface="Arial" pitchFamily="34" charset="0"/>
                <a:ea typeface="+mn-ea"/>
                <a:cs typeface="+mn-cs"/>
              </a:endParaRPr>
            </a:p>
          </p:txBody>
        </p:sp>
        <p:grpSp>
          <p:nvGrpSpPr>
            <p:cNvPr id="32" name="组合 4"/>
            <p:cNvGrpSpPr>
              <a:grpSpLocks/>
            </p:cNvGrpSpPr>
            <p:nvPr/>
          </p:nvGrpSpPr>
          <p:grpSpPr bwMode="auto">
            <a:xfrm>
              <a:off x="3602541" y="1852803"/>
              <a:ext cx="2159506" cy="2774079"/>
              <a:chOff x="1931229" y="992568"/>
              <a:chExt cx="2971786" cy="3816506"/>
            </a:xfrm>
          </p:grpSpPr>
          <p:grpSp>
            <p:nvGrpSpPr>
              <p:cNvPr id="50" name="组合 5"/>
              <p:cNvGrpSpPr>
                <a:grpSpLocks/>
              </p:cNvGrpSpPr>
              <p:nvPr/>
            </p:nvGrpSpPr>
            <p:grpSpPr bwMode="auto">
              <a:xfrm>
                <a:off x="1931229" y="992568"/>
                <a:ext cx="2971786" cy="3816506"/>
                <a:chOff x="2104269" y="1249284"/>
                <a:chExt cx="2971786" cy="3816506"/>
              </a:xfrm>
            </p:grpSpPr>
            <p:sp>
              <p:nvSpPr>
                <p:cNvPr id="52" name="空心弧 13"/>
                <p:cNvSpPr/>
                <p:nvPr/>
              </p:nvSpPr>
              <p:spPr>
                <a:xfrm rot="17578576">
                  <a:off x="1533243" y="2304397"/>
                  <a:ext cx="3440880" cy="208190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440880" h="2081906">
                      <a:moveTo>
                        <a:pt x="3440880" y="961297"/>
                      </a:moveTo>
                      <a:lnTo>
                        <a:pt x="2891543" y="1194209"/>
                      </a:lnTo>
                      <a:cubicBezTo>
                        <a:pt x="2701588" y="808306"/>
                        <a:pt x="2347568" y="513519"/>
                        <a:pt x="1900886" y="415768"/>
                      </a:cubicBezTo>
                      <a:cubicBezTo>
                        <a:pt x="1101852" y="240910"/>
                        <a:pt x="308885" y="762762"/>
                        <a:pt x="129748" y="1581355"/>
                      </a:cubicBezTo>
                      <a:cubicBezTo>
                        <a:pt x="104339" y="1697460"/>
                        <a:pt x="92644" y="1813298"/>
                        <a:pt x="95053" y="1927042"/>
                      </a:cubicBezTo>
                      <a:lnTo>
                        <a:pt x="97910" y="1999727"/>
                      </a:lnTo>
                      <a:cubicBezTo>
                        <a:pt x="98463" y="2027324"/>
                        <a:pt x="100942" y="2054702"/>
                        <a:pt x="104186" y="2081906"/>
                      </a:cubicBezTo>
                      <a:lnTo>
                        <a:pt x="97658" y="2027742"/>
                      </a:lnTo>
                      <a:lnTo>
                        <a:pt x="0" y="1797410"/>
                      </a:lnTo>
                      <a:lnTo>
                        <a:pt x="13675" y="1579391"/>
                      </a:lnTo>
                      <a:lnTo>
                        <a:pt x="72076" y="1206588"/>
                      </a:lnTo>
                      <a:lnTo>
                        <a:pt x="249086" y="813208"/>
                      </a:lnTo>
                      <a:lnTo>
                        <a:pt x="699835" y="354698"/>
                      </a:lnTo>
                      <a:lnTo>
                        <a:pt x="747029" y="390891"/>
                      </a:lnTo>
                      <a:cubicBezTo>
                        <a:pt x="1114571" y="96546"/>
                        <a:pt x="1589835" y="-44447"/>
                        <a:pt x="2070027" y="12378"/>
                      </a:cubicBezTo>
                      <a:cubicBezTo>
                        <a:pt x="2659198" y="82098"/>
                        <a:pt x="3171648" y="439655"/>
                        <a:pt x="3440880" y="961297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BE1247"/>
                    </a:gs>
                    <a:gs pos="27000">
                      <a:srgbClr val="D2144F"/>
                    </a:gs>
                    <a:gs pos="66000">
                      <a:srgbClr val="F87477"/>
                    </a:gs>
                    <a:gs pos="100000">
                      <a:srgbClr val="FA9496"/>
                    </a:gs>
                  </a:gsLst>
                  <a:path path="circle">
                    <a:fillToRect t="100000" r="100000"/>
                  </a:path>
                  <a:tileRect l="-100000" b="-100000"/>
                </a:gradFill>
                <a:ln w="3175">
                  <a:solidFill>
                    <a:schemeClr val="bg1"/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53" name="空心弧 13"/>
                <p:cNvSpPr/>
                <p:nvPr/>
              </p:nvSpPr>
              <p:spPr>
                <a:xfrm rot="17578576">
                  <a:off x="1290783" y="2062770"/>
                  <a:ext cx="3768930" cy="214195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022717" h="2854509">
                      <a:moveTo>
                        <a:pt x="5022717" y="1184507"/>
                      </a:moveTo>
                      <a:lnTo>
                        <a:pt x="4714007" y="2854509"/>
                      </a:lnTo>
                      <a:lnTo>
                        <a:pt x="3299038" y="1915323"/>
                      </a:lnTo>
                      <a:lnTo>
                        <a:pt x="3803232" y="1701552"/>
                      </a:lnTo>
                      <a:cubicBezTo>
                        <a:pt x="3562338" y="1134599"/>
                        <a:pt x="3066325" y="693643"/>
                        <a:pt x="2428573" y="554079"/>
                      </a:cubicBezTo>
                      <a:cubicBezTo>
                        <a:pt x="1363729" y="321052"/>
                        <a:pt x="306971" y="1016504"/>
                        <a:pt x="68241" y="2107414"/>
                      </a:cubicBezTo>
                      <a:cubicBezTo>
                        <a:pt x="18868" y="2333024"/>
                        <a:pt x="8351" y="2557878"/>
                        <a:pt x="34176" y="2774480"/>
                      </a:cubicBezTo>
                      <a:cubicBezTo>
                        <a:pt x="-73420" y="2148278"/>
                        <a:pt x="74250" y="1495420"/>
                        <a:pt x="460103" y="969762"/>
                      </a:cubicBezTo>
                      <a:cubicBezTo>
                        <a:pt x="966350" y="280089"/>
                        <a:pt x="1804377" y="-84044"/>
                        <a:pt x="2653981" y="16495"/>
                      </a:cubicBezTo>
                      <a:cubicBezTo>
                        <a:pt x="3480110" y="114255"/>
                        <a:pt x="4193051" y="636675"/>
                        <a:pt x="4535198" y="1391208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BE1247"/>
                    </a:gs>
                    <a:gs pos="27000">
                      <a:srgbClr val="D2144F"/>
                    </a:gs>
                    <a:gs pos="66000">
                      <a:srgbClr val="F87477"/>
                    </a:gs>
                    <a:gs pos="100000">
                      <a:srgbClr val="FA9496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ln w="3175">
                  <a:solidFill>
                    <a:schemeClr val="bg1"/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54" name="平行四边形 53"/>
                <p:cNvSpPr/>
                <p:nvPr/>
              </p:nvSpPr>
              <p:spPr>
                <a:xfrm flipH="1">
                  <a:off x="3755664" y="1339021"/>
                  <a:ext cx="1320391" cy="681402"/>
                </a:xfrm>
                <a:prstGeom prst="parallelogram">
                  <a:avLst>
                    <a:gd name="adj" fmla="val 148256"/>
                  </a:avLst>
                </a:prstGeom>
                <a:gradFill flip="none" rotWithShape="1">
                  <a:gsLst>
                    <a:gs pos="0">
                      <a:srgbClr val="BE1247"/>
                    </a:gs>
                    <a:gs pos="27000">
                      <a:srgbClr val="D2144F"/>
                    </a:gs>
                    <a:gs pos="66000">
                      <a:srgbClr val="F87477"/>
                    </a:gs>
                    <a:gs pos="100000">
                      <a:srgbClr val="FA9496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ln w="3175">
                  <a:solidFill>
                    <a:schemeClr val="bg1"/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55" name="平行四边形 54"/>
                <p:cNvSpPr/>
                <p:nvPr/>
              </p:nvSpPr>
              <p:spPr>
                <a:xfrm>
                  <a:off x="3721598" y="2020423"/>
                  <a:ext cx="1352697" cy="705786"/>
                </a:xfrm>
                <a:prstGeom prst="parallelogram">
                  <a:avLst>
                    <a:gd name="adj" fmla="val 148256"/>
                  </a:avLst>
                </a:prstGeom>
                <a:gradFill flip="none" rotWithShape="1">
                  <a:gsLst>
                    <a:gs pos="0">
                      <a:srgbClr val="BE1247"/>
                    </a:gs>
                    <a:gs pos="27000">
                      <a:srgbClr val="D2144F"/>
                    </a:gs>
                    <a:gs pos="66000">
                      <a:srgbClr val="F87477"/>
                    </a:gs>
                    <a:gs pos="100000">
                      <a:srgbClr val="FA9496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ln w="3175">
                  <a:solidFill>
                    <a:schemeClr val="bg1"/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51" name="TextBox 50"/>
              <p:cNvSpPr txBox="1"/>
              <p:nvPr/>
            </p:nvSpPr>
            <p:spPr>
              <a:xfrm>
                <a:off x="3454222" y="1034344"/>
                <a:ext cx="1177699" cy="126616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>
                  <a:defRPr sz="4800">
                    <a:solidFill>
                      <a:schemeClr val="bg1"/>
                    </a:solidFill>
                    <a:effectLst/>
                    <a:latin typeface="Dotum" pitchFamily="34" charset="-127"/>
                    <a:ea typeface="Dotum" pitchFamily="34" charset="-127"/>
                  </a:defRPr>
                </a:lvl1pPr>
              </a:lstStyle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3600" dirty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+mn-cs"/>
                  </a:rPr>
                  <a:t>A</a:t>
                </a:r>
                <a:endParaRPr lang="zh-CN" altLang="en-US" sz="36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cs"/>
                </a:endParaRPr>
              </a:p>
            </p:txBody>
          </p:sp>
        </p:grpSp>
        <p:grpSp>
          <p:nvGrpSpPr>
            <p:cNvPr id="33" name="组合 11"/>
            <p:cNvGrpSpPr>
              <a:grpSpLocks/>
            </p:cNvGrpSpPr>
            <p:nvPr/>
          </p:nvGrpSpPr>
          <p:grpSpPr bwMode="auto">
            <a:xfrm>
              <a:off x="4292167" y="2482953"/>
              <a:ext cx="2159505" cy="2737262"/>
              <a:chOff x="3585384" y="2273421"/>
              <a:chExt cx="2421087" cy="3069287"/>
            </a:xfrm>
          </p:grpSpPr>
          <p:sp>
            <p:nvSpPr>
              <p:cNvPr id="45" name="空心弧 13"/>
              <p:cNvSpPr/>
              <p:nvPr/>
            </p:nvSpPr>
            <p:spPr>
              <a:xfrm rot="6778576">
                <a:off x="3847667" y="3057398"/>
                <a:ext cx="2788517" cy="1316991"/>
              </a:xfrm>
              <a:custGeom>
                <a:avLst/>
                <a:gdLst/>
                <a:ahLst/>
                <a:cxnLst/>
                <a:rect l="l" t="t" r="r" b="b"/>
                <a:pathLst>
                  <a:path w="2788517" h="1316991">
                    <a:moveTo>
                      <a:pt x="0" y="1261585"/>
                    </a:moveTo>
                    <a:lnTo>
                      <a:pt x="43621" y="983125"/>
                    </a:lnTo>
                    <a:lnTo>
                      <a:pt x="187849" y="662600"/>
                    </a:lnTo>
                    <a:lnTo>
                      <a:pt x="555118" y="289007"/>
                    </a:lnTo>
                    <a:lnTo>
                      <a:pt x="593572" y="318497"/>
                    </a:lnTo>
                    <a:cubicBezTo>
                      <a:pt x="893044" y="78665"/>
                      <a:pt x="1280289" y="-36215"/>
                      <a:pt x="1671548" y="10085"/>
                    </a:cubicBezTo>
                    <a:cubicBezTo>
                      <a:pt x="2151604" y="66893"/>
                      <a:pt x="2569147" y="358230"/>
                      <a:pt x="2788517" y="783263"/>
                    </a:cubicBezTo>
                    <a:lnTo>
                      <a:pt x="2340919" y="973039"/>
                    </a:lnTo>
                    <a:cubicBezTo>
                      <a:pt x="2186143" y="658606"/>
                      <a:pt x="1897688" y="418414"/>
                      <a:pt x="1533733" y="338767"/>
                    </a:cubicBezTo>
                    <a:cubicBezTo>
                      <a:pt x="882681" y="196293"/>
                      <a:pt x="236573" y="621497"/>
                      <a:pt x="90612" y="1288485"/>
                    </a:cubicBezTo>
                    <a:lnTo>
                      <a:pt x="86054" y="1316991"/>
                    </a:lnTo>
                    <a:close/>
                  </a:path>
                </a:pathLst>
              </a:custGeom>
              <a:gradFill flip="none" rotWithShape="1">
                <a:gsLst>
                  <a:gs pos="27000">
                    <a:srgbClr val="FF7711"/>
                  </a:gs>
                  <a:gs pos="59000">
                    <a:srgbClr val="FFAA01"/>
                  </a:gs>
                  <a:gs pos="100000">
                    <a:srgbClr val="FECE02"/>
                  </a:gs>
                  <a:gs pos="0">
                    <a:srgbClr val="C73E01"/>
                  </a:gs>
                  <a:gs pos="80000">
                    <a:srgbClr val="FFC000"/>
                  </a:gs>
                </a:gsLst>
                <a:path path="circle">
                  <a:fillToRect t="100000" r="100000"/>
                </a:path>
                <a:tileRect l="-100000" b="-100000"/>
              </a:gradFill>
              <a:ln w="3175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6" name="空心弧 13"/>
              <p:cNvSpPr/>
              <p:nvPr/>
            </p:nvSpPr>
            <p:spPr>
              <a:xfrm rot="6778576">
                <a:off x="3599196" y="2935433"/>
                <a:ext cx="3069287" cy="1745263"/>
              </a:xfrm>
              <a:custGeom>
                <a:avLst/>
                <a:gdLst/>
                <a:ahLst/>
                <a:cxnLst/>
                <a:rect l="l" t="t" r="r" b="b"/>
                <a:pathLst>
                  <a:path w="3069287" h="1745263">
                    <a:moveTo>
                      <a:pt x="157" y="1464603"/>
                    </a:moveTo>
                    <a:cubicBezTo>
                      <a:pt x="-4415" y="1156390"/>
                      <a:pt x="91112" y="849810"/>
                      <a:pt x="279680" y="592918"/>
                    </a:cubicBezTo>
                    <a:cubicBezTo>
                      <a:pt x="589203" y="171248"/>
                      <a:pt x="1101577" y="-51385"/>
                      <a:pt x="1621029" y="10085"/>
                    </a:cubicBezTo>
                    <a:cubicBezTo>
                      <a:pt x="2126129" y="69856"/>
                      <a:pt x="2562025" y="389266"/>
                      <a:pt x="2771215" y="850593"/>
                    </a:cubicBezTo>
                    <a:lnTo>
                      <a:pt x="3069287" y="724214"/>
                    </a:lnTo>
                    <a:lnTo>
                      <a:pt x="2880540" y="1745263"/>
                    </a:lnTo>
                    <a:lnTo>
                      <a:pt x="2015420" y="1171039"/>
                    </a:lnTo>
                    <a:lnTo>
                      <a:pt x="2323687" y="1040338"/>
                    </a:lnTo>
                    <a:cubicBezTo>
                      <a:pt x="2176403" y="693700"/>
                      <a:pt x="1873138" y="424097"/>
                      <a:pt x="1483213" y="338767"/>
                    </a:cubicBezTo>
                    <a:cubicBezTo>
                      <a:pt x="832162" y="196293"/>
                      <a:pt x="186055" y="621496"/>
                      <a:pt x="40094" y="1288485"/>
                    </a:cubicBezTo>
                    <a:cubicBezTo>
                      <a:pt x="30695" y="1331434"/>
                      <a:pt x="23599" y="1374338"/>
                      <a:pt x="19551" y="1417149"/>
                    </a:cubicBezTo>
                    <a:lnTo>
                      <a:pt x="10745" y="1411479"/>
                    </a:lnTo>
                    <a:close/>
                  </a:path>
                </a:pathLst>
              </a:custGeom>
              <a:gradFill flip="none" rotWithShape="1">
                <a:gsLst>
                  <a:gs pos="27000">
                    <a:srgbClr val="FF7711"/>
                  </a:gs>
                  <a:gs pos="59000">
                    <a:srgbClr val="FFAA01"/>
                  </a:gs>
                  <a:gs pos="100000">
                    <a:srgbClr val="FECE02"/>
                  </a:gs>
                  <a:gs pos="0">
                    <a:srgbClr val="C73E01"/>
                  </a:gs>
                  <a:gs pos="80000">
                    <a:srgbClr val="FFC000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3175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7" name="平行四边形 46"/>
              <p:cNvSpPr/>
              <p:nvPr/>
            </p:nvSpPr>
            <p:spPr>
              <a:xfrm rot="10800000" flipH="1">
                <a:off x="3585384" y="4714449"/>
                <a:ext cx="1075852" cy="555205"/>
              </a:xfrm>
              <a:prstGeom prst="parallelogram">
                <a:avLst>
                  <a:gd name="adj" fmla="val 148256"/>
                </a:avLst>
              </a:prstGeom>
              <a:gradFill flip="none" rotWithShape="1">
                <a:gsLst>
                  <a:gs pos="27000">
                    <a:srgbClr val="FF7711"/>
                  </a:gs>
                  <a:gs pos="59000">
                    <a:srgbClr val="FFAA01"/>
                  </a:gs>
                  <a:gs pos="100000">
                    <a:srgbClr val="FECE02"/>
                  </a:gs>
                  <a:gs pos="0">
                    <a:srgbClr val="C73E01"/>
                  </a:gs>
                  <a:gs pos="80000">
                    <a:srgbClr val="FFC000"/>
                  </a:gs>
                </a:gsLst>
                <a:path path="circle">
                  <a:fillToRect t="100000" r="100000"/>
                </a:path>
                <a:tileRect l="-100000" b="-100000"/>
              </a:gradFill>
              <a:ln w="3175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8" name="平行四边形 47"/>
              <p:cNvSpPr/>
              <p:nvPr/>
            </p:nvSpPr>
            <p:spPr>
              <a:xfrm rot="10800000">
                <a:off x="3586819" y="4139376"/>
                <a:ext cx="1102175" cy="575073"/>
              </a:xfrm>
              <a:prstGeom prst="parallelogram">
                <a:avLst>
                  <a:gd name="adj" fmla="val 148256"/>
                </a:avLst>
              </a:prstGeom>
              <a:gradFill flip="none" rotWithShape="1">
                <a:gsLst>
                  <a:gs pos="27000">
                    <a:srgbClr val="FF7711"/>
                  </a:gs>
                  <a:gs pos="59000">
                    <a:srgbClr val="FFAA01"/>
                  </a:gs>
                  <a:gs pos="100000">
                    <a:srgbClr val="FECE02"/>
                  </a:gs>
                  <a:gs pos="0">
                    <a:srgbClr val="C73E01"/>
                  </a:gs>
                  <a:gs pos="80000">
                    <a:srgbClr val="FFC000"/>
                  </a:gs>
                </a:gsLst>
                <a:path path="circle">
                  <a:fillToRect t="100000" r="100000"/>
                </a:path>
                <a:tileRect l="-100000" b="-100000"/>
              </a:gradFill>
              <a:ln w="3175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9" name="TextBox 48"/>
              <p:cNvSpPr txBox="1"/>
              <p:nvPr/>
            </p:nvSpPr>
            <p:spPr>
              <a:xfrm>
                <a:off x="4092818" y="4130254"/>
                <a:ext cx="768214" cy="103196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>
                  <a:defRPr sz="4800">
                    <a:solidFill>
                      <a:schemeClr val="bg1"/>
                    </a:solidFill>
                    <a:effectLst/>
                    <a:latin typeface="Dotum" pitchFamily="34" charset="-127"/>
                    <a:ea typeface="Dotum" pitchFamily="34" charset="-127"/>
                  </a:defRPr>
                </a:lvl1pPr>
              </a:lstStyle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3600" dirty="0" smtClean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+mn-cs"/>
                  </a:rPr>
                  <a:t>B</a:t>
                </a:r>
                <a:endParaRPr lang="zh-CN" altLang="en-US" sz="36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cs"/>
                </a:endParaRPr>
              </a:p>
            </p:txBody>
          </p:sp>
        </p:grpSp>
        <p:sp>
          <p:nvSpPr>
            <p:cNvPr id="35" name="TextBox 11"/>
            <p:cNvSpPr txBox="1">
              <a:spLocks noChangeArrowheads="1"/>
            </p:cNvSpPr>
            <p:nvPr/>
          </p:nvSpPr>
          <p:spPr bwMode="auto">
            <a:xfrm flipH="1">
              <a:off x="1825717" y="1780635"/>
              <a:ext cx="1893718" cy="523221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b="1" kern="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itchFamily="34" charset="-122"/>
                  <a:ea typeface="微软雅黑" pitchFamily="34" charset="-122"/>
                  <a:cs typeface="+mn-cs"/>
                </a:rPr>
                <a:t>二进制</a:t>
              </a:r>
              <a:r>
                <a:rPr lang="zh-CN" altLang="en-US" sz="2800" b="1" kern="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itchFamily="34" charset="-122"/>
                  <a:ea typeface="微软雅黑" pitchFamily="34" charset="-122"/>
                  <a:cs typeface="+mn-cs"/>
                </a:rPr>
                <a:t>    </a:t>
              </a:r>
              <a:endParaRPr lang="en-US" altLang="zh-CN" sz="2800" b="1" kern="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36" name="TextBox 24"/>
            <p:cNvSpPr txBox="1">
              <a:spLocks noChangeArrowheads="1"/>
            </p:cNvSpPr>
            <p:nvPr/>
          </p:nvSpPr>
          <p:spPr bwMode="auto">
            <a:xfrm>
              <a:off x="1417067" y="1678101"/>
              <a:ext cx="661822" cy="9203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3600" dirty="0">
                  <a:solidFill>
                    <a:srgbClr val="BE1247"/>
                  </a:solidFill>
                  <a:latin typeface="Dotum" pitchFamily="34" charset="-127"/>
                  <a:ea typeface="Dotum" pitchFamily="34" charset="-127"/>
                </a:rPr>
                <a:t>A</a:t>
              </a:r>
              <a:endParaRPr lang="zh-CN" altLang="en-US" sz="3600" dirty="0">
                <a:solidFill>
                  <a:srgbClr val="BE1247"/>
                </a:solidFill>
                <a:latin typeface="Dotum" pitchFamily="34" charset="-127"/>
                <a:ea typeface="Dotum" pitchFamily="34" charset="-127"/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1497782" y="2437457"/>
              <a:ext cx="2049052" cy="39650"/>
            </a:xfrm>
            <a:prstGeom prst="rect">
              <a:avLst/>
            </a:prstGeom>
            <a:solidFill>
              <a:srgbClr val="BE12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0" name="TextBox 11"/>
            <p:cNvSpPr txBox="1">
              <a:spLocks noChangeArrowheads="1"/>
            </p:cNvSpPr>
            <p:nvPr/>
          </p:nvSpPr>
          <p:spPr bwMode="auto">
            <a:xfrm flipH="1">
              <a:off x="6768870" y="3933852"/>
              <a:ext cx="2179807" cy="6573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 fontAlgn="auto">
                <a:spcBef>
                  <a:spcPts val="0"/>
                </a:spcBef>
                <a:spcAft>
                  <a:spcPts val="0"/>
                </a:spcAft>
                <a:defRPr sz="2800" b="1" ker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itchFamily="34" charset="-122"/>
                  <a:ea typeface="微软雅黑" pitchFamily="34" charset="-122"/>
                </a:defRPr>
              </a:lvl1pPr>
              <a:lvl2pPr marL="742950" indent="-285750" eaLnBrk="0" hangingPunct="0">
                <a:defRPr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charset="0"/>
                  <a:ea typeface="宋体" charset="-122"/>
                </a:defRPr>
              </a:lvl9pPr>
            </a:lstStyle>
            <a:p>
              <a:r>
                <a:rPr lang="zh-CN" altLang="en-US" sz="2400" dirty="0" smtClean="0"/>
                <a:t>十六进</a:t>
              </a:r>
              <a:r>
                <a:rPr lang="zh-CN" altLang="en-US" sz="2400" dirty="0"/>
                <a:t>制</a:t>
              </a:r>
              <a:endParaRPr lang="en-US" altLang="zh-CN" sz="2400" dirty="0"/>
            </a:p>
          </p:txBody>
        </p:sp>
        <p:sp>
          <p:nvSpPr>
            <p:cNvPr id="41" name="TextBox 33"/>
            <p:cNvSpPr txBox="1">
              <a:spLocks noChangeArrowheads="1"/>
            </p:cNvSpPr>
            <p:nvPr/>
          </p:nvSpPr>
          <p:spPr bwMode="auto">
            <a:xfrm>
              <a:off x="6487858" y="3767648"/>
              <a:ext cx="444646" cy="5763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3600" dirty="0">
                  <a:solidFill>
                    <a:srgbClr val="C73E01"/>
                  </a:solidFill>
                  <a:latin typeface="Dotum" pitchFamily="34" charset="-127"/>
                  <a:ea typeface="Dotum" pitchFamily="34" charset="-127"/>
                </a:rPr>
                <a:t>B</a:t>
              </a:r>
              <a:endParaRPr lang="zh-CN" altLang="en-US" sz="3600" dirty="0">
                <a:solidFill>
                  <a:srgbClr val="C73E01"/>
                </a:solidFill>
                <a:latin typeface="Dotum" pitchFamily="34" charset="-127"/>
                <a:ea typeface="Dotum" pitchFamily="34" charset="-127"/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6693142" y="4527709"/>
              <a:ext cx="2050469" cy="41066"/>
            </a:xfrm>
            <a:prstGeom prst="rect">
              <a:avLst/>
            </a:prstGeom>
            <a:solidFill>
              <a:srgbClr val="C73E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4342859" y="2882875"/>
              <a:ext cx="1427259" cy="13585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kern="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数制</a:t>
              </a:r>
              <a:endParaRPr lang="en-US" altLang="zh-CN" sz="2800" b="1" kern="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/>
              <a:r>
                <a:rPr lang="zh-CN" altLang="en-US" sz="2800" b="1" kern="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转换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4536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>
            <a:spLocks noChangeArrowheads="1"/>
          </p:cNvSpPr>
          <p:nvPr/>
        </p:nvSpPr>
        <p:spPr bwMode="auto">
          <a:xfrm flipV="1">
            <a:off x="7537747" y="476672"/>
            <a:ext cx="260350" cy="12700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793331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84817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知识准备</a:t>
            </a:r>
            <a:endParaRPr lang="zh-CN" altLang="en-US" dirty="0">
              <a:solidFill>
                <a:srgbClr val="84817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521523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84817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转换操作</a:t>
            </a:r>
            <a:endParaRPr lang="zh-CN" altLang="en-US" dirty="0">
              <a:solidFill>
                <a:srgbClr val="84817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45859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教学小结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105699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知识扩展</a:t>
            </a:r>
          </a:p>
        </p:txBody>
      </p:sp>
      <p:sp>
        <p:nvSpPr>
          <p:cNvPr id="7" name="Rectangle 15"/>
          <p:cNvSpPr>
            <a:spLocks noChangeArrowheads="1"/>
          </p:cNvSpPr>
          <p:nvPr/>
        </p:nvSpPr>
        <p:spPr bwMode="auto">
          <a:xfrm>
            <a:off x="5279937" y="2194697"/>
            <a:ext cx="49361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spcBef>
                <a:spcPct val="10000"/>
              </a:spcBef>
              <a:defRPr/>
            </a:pPr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F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4765439" y="2187221"/>
            <a:ext cx="1080120" cy="304800"/>
            <a:chOff x="2014835" y="2908176"/>
            <a:chExt cx="914400" cy="304800"/>
          </a:xfrm>
        </p:grpSpPr>
        <p:sp>
          <p:nvSpPr>
            <p:cNvPr id="9" name="Line 16"/>
            <p:cNvSpPr>
              <a:spLocks noChangeShapeType="1"/>
            </p:cNvSpPr>
            <p:nvPr/>
          </p:nvSpPr>
          <p:spPr bwMode="auto">
            <a:xfrm>
              <a:off x="2014835" y="2908176"/>
              <a:ext cx="0" cy="304800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Line 17"/>
            <p:cNvSpPr>
              <a:spLocks noChangeShapeType="1"/>
            </p:cNvSpPr>
            <p:nvPr/>
          </p:nvSpPr>
          <p:spPr bwMode="auto">
            <a:xfrm>
              <a:off x="2014835" y="3212976"/>
              <a:ext cx="914400" cy="0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Rectangle 15"/>
          <p:cNvSpPr>
            <a:spLocks noChangeArrowheads="1"/>
          </p:cNvSpPr>
          <p:nvPr/>
        </p:nvSpPr>
        <p:spPr bwMode="auto">
          <a:xfrm>
            <a:off x="4477407" y="2194697"/>
            <a:ext cx="39583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spcBef>
                <a:spcPct val="10000"/>
              </a:spcBef>
              <a:defRPr/>
            </a:pPr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4909455" y="2492021"/>
            <a:ext cx="936104" cy="304800"/>
            <a:chOff x="2014835" y="2908176"/>
            <a:chExt cx="712327" cy="304800"/>
          </a:xfrm>
        </p:grpSpPr>
        <p:sp>
          <p:nvSpPr>
            <p:cNvPr id="13" name="Line 16"/>
            <p:cNvSpPr>
              <a:spLocks noChangeShapeType="1"/>
            </p:cNvSpPr>
            <p:nvPr/>
          </p:nvSpPr>
          <p:spPr bwMode="auto">
            <a:xfrm>
              <a:off x="2014835" y="2908176"/>
              <a:ext cx="0" cy="304800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Line 17"/>
            <p:cNvSpPr>
              <a:spLocks noChangeShapeType="1"/>
            </p:cNvSpPr>
            <p:nvPr/>
          </p:nvSpPr>
          <p:spPr bwMode="auto">
            <a:xfrm>
              <a:off x="2014835" y="3212976"/>
              <a:ext cx="712327" cy="0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5" name="Rectangle 15"/>
          <p:cNvSpPr>
            <a:spLocks noChangeArrowheads="1"/>
          </p:cNvSpPr>
          <p:nvPr/>
        </p:nvSpPr>
        <p:spPr bwMode="auto">
          <a:xfrm>
            <a:off x="4621423" y="2492021"/>
            <a:ext cx="39583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spcBef>
                <a:spcPct val="10000"/>
              </a:spcBef>
              <a:defRPr/>
            </a:pPr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5269495" y="2482729"/>
            <a:ext cx="49361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spcBef>
                <a:spcPct val="10000"/>
              </a:spcBef>
              <a:defRPr/>
            </a:pPr>
            <a:r>
              <a:rPr lang="en-US" altLang="zh-CN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5063912" y="2796245"/>
            <a:ext cx="781647" cy="304800"/>
            <a:chOff x="2014835" y="2908176"/>
            <a:chExt cx="676673" cy="304800"/>
          </a:xfrm>
        </p:grpSpPr>
        <p:sp>
          <p:nvSpPr>
            <p:cNvPr id="18" name="Line 16"/>
            <p:cNvSpPr>
              <a:spLocks noChangeShapeType="1"/>
            </p:cNvSpPr>
            <p:nvPr/>
          </p:nvSpPr>
          <p:spPr bwMode="auto">
            <a:xfrm>
              <a:off x="2014835" y="2908176"/>
              <a:ext cx="0" cy="304800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Line 17"/>
            <p:cNvSpPr>
              <a:spLocks noChangeShapeType="1"/>
            </p:cNvSpPr>
            <p:nvPr/>
          </p:nvSpPr>
          <p:spPr bwMode="auto">
            <a:xfrm>
              <a:off x="2014836" y="3212976"/>
              <a:ext cx="676672" cy="0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0" name="Rectangle 15"/>
          <p:cNvSpPr>
            <a:spLocks noChangeArrowheads="1"/>
          </p:cNvSpPr>
          <p:nvPr/>
        </p:nvSpPr>
        <p:spPr bwMode="auto">
          <a:xfrm>
            <a:off x="4765439" y="2780053"/>
            <a:ext cx="39583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spcBef>
                <a:spcPct val="10000"/>
              </a:spcBef>
              <a:defRPr/>
            </a:pPr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Rectangle 15"/>
          <p:cNvSpPr>
            <a:spLocks noChangeArrowheads="1"/>
          </p:cNvSpPr>
          <p:nvPr/>
        </p:nvSpPr>
        <p:spPr bwMode="auto">
          <a:xfrm>
            <a:off x="5269495" y="2780053"/>
            <a:ext cx="49361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spcBef>
                <a:spcPct val="10000"/>
              </a:spcBef>
              <a:defRPr/>
            </a:pPr>
            <a:r>
              <a:rPr lang="en-US" altLang="zh-CN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Rectangle 15"/>
          <p:cNvSpPr>
            <a:spLocks noChangeArrowheads="1"/>
          </p:cNvSpPr>
          <p:nvPr/>
        </p:nvSpPr>
        <p:spPr bwMode="auto">
          <a:xfrm>
            <a:off x="4909455" y="3068085"/>
            <a:ext cx="39583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spcBef>
                <a:spcPct val="10000"/>
              </a:spcBef>
              <a:defRPr/>
            </a:pPr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Rectangle 15"/>
          <p:cNvSpPr>
            <a:spLocks noChangeArrowheads="1"/>
          </p:cNvSpPr>
          <p:nvPr/>
        </p:nvSpPr>
        <p:spPr bwMode="auto">
          <a:xfrm>
            <a:off x="5115766" y="3068085"/>
            <a:ext cx="49361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spcBef>
                <a:spcPct val="10000"/>
              </a:spcBef>
              <a:defRPr/>
            </a:pPr>
            <a:r>
              <a:rPr lang="en-US" altLang="zh-CN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1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5206004" y="3106557"/>
            <a:ext cx="648072" cy="304800"/>
            <a:chOff x="2014835" y="2908176"/>
            <a:chExt cx="700119" cy="304800"/>
          </a:xfrm>
        </p:grpSpPr>
        <p:sp>
          <p:nvSpPr>
            <p:cNvPr id="25" name="Line 16"/>
            <p:cNvSpPr>
              <a:spLocks noChangeShapeType="1"/>
            </p:cNvSpPr>
            <p:nvPr/>
          </p:nvSpPr>
          <p:spPr bwMode="auto">
            <a:xfrm>
              <a:off x="2014835" y="2908176"/>
              <a:ext cx="0" cy="304800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Line 17"/>
            <p:cNvSpPr>
              <a:spLocks noChangeShapeType="1"/>
            </p:cNvSpPr>
            <p:nvPr/>
          </p:nvSpPr>
          <p:spPr bwMode="auto">
            <a:xfrm>
              <a:off x="2014835" y="3212976"/>
              <a:ext cx="700119" cy="0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3" name="Rectangle 15"/>
          <p:cNvSpPr>
            <a:spLocks noChangeArrowheads="1"/>
          </p:cNvSpPr>
          <p:nvPr/>
        </p:nvSpPr>
        <p:spPr bwMode="auto">
          <a:xfrm>
            <a:off x="5845559" y="2131981"/>
            <a:ext cx="100811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ct val="10000"/>
              </a:spcBef>
              <a:defRPr/>
            </a:pPr>
            <a:r>
              <a:rPr lang="en-US" altLang="zh-CN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...... </a:t>
            </a:r>
            <a:r>
              <a:rPr lang="zh-CN" altLang="en-US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余</a:t>
            </a:r>
            <a:r>
              <a:rPr lang="en-US" altLang="zh-CN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Rectangle 15"/>
          <p:cNvSpPr>
            <a:spLocks noChangeArrowheads="1"/>
          </p:cNvSpPr>
          <p:nvPr/>
        </p:nvSpPr>
        <p:spPr bwMode="auto">
          <a:xfrm>
            <a:off x="5845559" y="2429305"/>
            <a:ext cx="100811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ct val="10000"/>
              </a:spcBef>
              <a:defRPr/>
            </a:pPr>
            <a:r>
              <a:rPr lang="en-US" altLang="zh-CN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...... </a:t>
            </a:r>
            <a:r>
              <a:rPr lang="zh-CN" altLang="en-US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余</a:t>
            </a:r>
            <a:r>
              <a:rPr lang="en-US" altLang="zh-CN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Rectangle 15"/>
          <p:cNvSpPr>
            <a:spLocks noChangeArrowheads="1"/>
          </p:cNvSpPr>
          <p:nvPr/>
        </p:nvSpPr>
        <p:spPr bwMode="auto">
          <a:xfrm>
            <a:off x="5845559" y="2717337"/>
            <a:ext cx="100811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ct val="10000"/>
              </a:spcBef>
              <a:defRPr/>
            </a:pPr>
            <a:r>
              <a:rPr lang="en-US" altLang="zh-CN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...... </a:t>
            </a:r>
            <a:r>
              <a:rPr lang="zh-CN" altLang="en-US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余</a:t>
            </a:r>
            <a:r>
              <a:rPr lang="en-US" altLang="zh-CN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Rectangle 15"/>
          <p:cNvSpPr>
            <a:spLocks noChangeArrowheads="1"/>
          </p:cNvSpPr>
          <p:nvPr/>
        </p:nvSpPr>
        <p:spPr bwMode="auto">
          <a:xfrm>
            <a:off x="5845559" y="3005369"/>
            <a:ext cx="100811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ct val="10000"/>
              </a:spcBef>
              <a:defRPr/>
            </a:pPr>
            <a:r>
              <a:rPr lang="en-US" altLang="zh-CN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...... </a:t>
            </a:r>
            <a:r>
              <a:rPr lang="zh-CN" altLang="en-US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余</a:t>
            </a:r>
            <a:r>
              <a:rPr lang="en-US" altLang="zh-CN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0" name="直接连接符 39"/>
          <p:cNvCxnSpPr/>
          <p:nvPr/>
        </p:nvCxnSpPr>
        <p:spPr>
          <a:xfrm>
            <a:off x="7914703" y="2429305"/>
            <a:ext cx="293541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矩形 40"/>
          <p:cNvSpPr/>
          <p:nvPr/>
        </p:nvSpPr>
        <p:spPr>
          <a:xfrm>
            <a:off x="9337947" y="1988840"/>
            <a:ext cx="1296144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</a:t>
            </a:r>
            <a:endParaRPr lang="zh-CN" altLang="en-US" sz="24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Rectangle 15"/>
          <p:cNvSpPr>
            <a:spLocks noChangeArrowheads="1"/>
          </p:cNvSpPr>
          <p:nvPr/>
        </p:nvSpPr>
        <p:spPr bwMode="auto">
          <a:xfrm>
            <a:off x="5115766" y="3385297"/>
            <a:ext cx="49361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spcBef>
                <a:spcPct val="10000"/>
              </a:spcBef>
              <a:defRPr/>
            </a:pPr>
            <a:r>
              <a:rPr lang="en-US" altLang="zh-CN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0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Rectangle 15"/>
          <p:cNvSpPr>
            <a:spLocks noChangeArrowheads="1"/>
          </p:cNvSpPr>
          <p:nvPr/>
        </p:nvSpPr>
        <p:spPr bwMode="auto">
          <a:xfrm>
            <a:off x="9214316" y="2512651"/>
            <a:ext cx="39583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spcBef>
                <a:spcPct val="10000"/>
              </a:spcBef>
              <a:defRPr/>
            </a:pPr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Rectangle 15"/>
          <p:cNvSpPr>
            <a:spLocks noChangeArrowheads="1"/>
          </p:cNvSpPr>
          <p:nvPr/>
        </p:nvSpPr>
        <p:spPr bwMode="auto">
          <a:xfrm>
            <a:off x="9603635" y="2512784"/>
            <a:ext cx="39583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spcBef>
                <a:spcPct val="10000"/>
              </a:spcBef>
              <a:defRPr/>
            </a:pPr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Rectangle 15"/>
          <p:cNvSpPr>
            <a:spLocks noChangeArrowheads="1"/>
          </p:cNvSpPr>
          <p:nvPr/>
        </p:nvSpPr>
        <p:spPr bwMode="auto">
          <a:xfrm>
            <a:off x="9992954" y="2512784"/>
            <a:ext cx="39583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spcBef>
                <a:spcPct val="10000"/>
              </a:spcBef>
              <a:defRPr/>
            </a:pPr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Rectangle 15"/>
          <p:cNvSpPr>
            <a:spLocks noChangeArrowheads="1"/>
          </p:cNvSpPr>
          <p:nvPr/>
        </p:nvSpPr>
        <p:spPr bwMode="auto">
          <a:xfrm>
            <a:off x="10346059" y="2512784"/>
            <a:ext cx="39583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spcBef>
                <a:spcPct val="10000"/>
              </a:spcBef>
              <a:defRPr/>
            </a:pPr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9" name="直接箭头连接符 28"/>
          <p:cNvCxnSpPr/>
          <p:nvPr/>
        </p:nvCxnSpPr>
        <p:spPr>
          <a:xfrm>
            <a:off x="9401061" y="2852936"/>
            <a:ext cx="0" cy="463406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Rectangle 15"/>
          <p:cNvSpPr>
            <a:spLocks noChangeArrowheads="1"/>
          </p:cNvSpPr>
          <p:nvPr/>
        </p:nvSpPr>
        <p:spPr bwMode="auto">
          <a:xfrm>
            <a:off x="9205422" y="3386172"/>
            <a:ext cx="39583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spcBef>
                <a:spcPct val="10000"/>
              </a:spcBef>
              <a:defRPr/>
            </a:pPr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8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Rectangle 15"/>
          <p:cNvSpPr>
            <a:spLocks noChangeArrowheads="1"/>
          </p:cNvSpPr>
          <p:nvPr/>
        </p:nvSpPr>
        <p:spPr bwMode="auto">
          <a:xfrm>
            <a:off x="9594741" y="3386305"/>
            <a:ext cx="39583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spcBef>
                <a:spcPct val="10000"/>
              </a:spcBef>
              <a:defRPr/>
            </a:pPr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Rectangle 15"/>
          <p:cNvSpPr>
            <a:spLocks noChangeArrowheads="1"/>
          </p:cNvSpPr>
          <p:nvPr/>
        </p:nvSpPr>
        <p:spPr bwMode="auto">
          <a:xfrm>
            <a:off x="9984060" y="3386305"/>
            <a:ext cx="39583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spcBef>
                <a:spcPct val="10000"/>
              </a:spcBef>
              <a:defRPr/>
            </a:pPr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Rectangle 15"/>
          <p:cNvSpPr>
            <a:spLocks noChangeArrowheads="1"/>
          </p:cNvSpPr>
          <p:nvPr/>
        </p:nvSpPr>
        <p:spPr bwMode="auto">
          <a:xfrm>
            <a:off x="10373379" y="3386305"/>
            <a:ext cx="39583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spcBef>
                <a:spcPct val="10000"/>
              </a:spcBef>
              <a:defRPr/>
            </a:pPr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3" name="直接箭头连接符 62"/>
          <p:cNvCxnSpPr/>
          <p:nvPr/>
        </p:nvCxnSpPr>
        <p:spPr>
          <a:xfrm>
            <a:off x="9761101" y="2850758"/>
            <a:ext cx="0" cy="463406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接箭头连接符 63"/>
          <p:cNvCxnSpPr/>
          <p:nvPr/>
        </p:nvCxnSpPr>
        <p:spPr>
          <a:xfrm>
            <a:off x="10130035" y="2850758"/>
            <a:ext cx="0" cy="463406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箭头连接符 64"/>
          <p:cNvCxnSpPr/>
          <p:nvPr/>
        </p:nvCxnSpPr>
        <p:spPr>
          <a:xfrm>
            <a:off x="10490075" y="2850758"/>
            <a:ext cx="0" cy="463406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Rectangle 15"/>
          <p:cNvSpPr>
            <a:spLocks noChangeArrowheads="1"/>
          </p:cNvSpPr>
          <p:nvPr/>
        </p:nvSpPr>
        <p:spPr bwMode="auto">
          <a:xfrm>
            <a:off x="7841179" y="3386305"/>
            <a:ext cx="135275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spcBef>
                <a:spcPct val="10000"/>
              </a:spcBef>
              <a:defRPr/>
            </a:pPr>
            <a:r>
              <a:rPr lang="zh-CN" altLang="en-US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对应位权值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KSO_Shape"/>
          <p:cNvSpPr/>
          <p:nvPr/>
        </p:nvSpPr>
        <p:spPr>
          <a:xfrm>
            <a:off x="7078391" y="2519506"/>
            <a:ext cx="836312" cy="485863"/>
          </a:xfrm>
          <a:custGeom>
            <a:avLst/>
            <a:gdLst>
              <a:gd name="connsiteX0" fmla="*/ 277525 w 494328"/>
              <a:gd name="connsiteY0" fmla="*/ 292250 h 324036"/>
              <a:gd name="connsiteX1" fmla="*/ 309311 w 494328"/>
              <a:gd name="connsiteY1" fmla="*/ 292250 h 324036"/>
              <a:gd name="connsiteX2" fmla="*/ 309311 w 494328"/>
              <a:gd name="connsiteY2" fmla="*/ 324036 h 324036"/>
              <a:gd name="connsiteX3" fmla="*/ 277525 w 494328"/>
              <a:gd name="connsiteY3" fmla="*/ 324036 h 324036"/>
              <a:gd name="connsiteX4" fmla="*/ 323779 w 494328"/>
              <a:gd name="connsiteY4" fmla="*/ 243541 h 324036"/>
              <a:gd name="connsiteX5" fmla="*/ 355565 w 494328"/>
              <a:gd name="connsiteY5" fmla="*/ 243541 h 324036"/>
              <a:gd name="connsiteX6" fmla="*/ 355565 w 494328"/>
              <a:gd name="connsiteY6" fmla="*/ 275328 h 324036"/>
              <a:gd name="connsiteX7" fmla="*/ 323779 w 494328"/>
              <a:gd name="connsiteY7" fmla="*/ 275328 h 324036"/>
              <a:gd name="connsiteX8" fmla="*/ 277525 w 494328"/>
              <a:gd name="connsiteY8" fmla="*/ 243541 h 324036"/>
              <a:gd name="connsiteX9" fmla="*/ 309311 w 494328"/>
              <a:gd name="connsiteY9" fmla="*/ 243541 h 324036"/>
              <a:gd name="connsiteX10" fmla="*/ 309311 w 494328"/>
              <a:gd name="connsiteY10" fmla="*/ 275328 h 324036"/>
              <a:gd name="connsiteX11" fmla="*/ 277525 w 494328"/>
              <a:gd name="connsiteY11" fmla="*/ 275328 h 324036"/>
              <a:gd name="connsiteX12" fmla="*/ 370033 w 494328"/>
              <a:gd name="connsiteY12" fmla="*/ 194833 h 324036"/>
              <a:gd name="connsiteX13" fmla="*/ 401820 w 494328"/>
              <a:gd name="connsiteY13" fmla="*/ 194833 h 324036"/>
              <a:gd name="connsiteX14" fmla="*/ 401820 w 494328"/>
              <a:gd name="connsiteY14" fmla="*/ 226620 h 324036"/>
              <a:gd name="connsiteX15" fmla="*/ 370033 w 494328"/>
              <a:gd name="connsiteY15" fmla="*/ 226620 h 324036"/>
              <a:gd name="connsiteX16" fmla="*/ 323779 w 494328"/>
              <a:gd name="connsiteY16" fmla="*/ 194833 h 324036"/>
              <a:gd name="connsiteX17" fmla="*/ 355565 w 494328"/>
              <a:gd name="connsiteY17" fmla="*/ 194833 h 324036"/>
              <a:gd name="connsiteX18" fmla="*/ 355565 w 494328"/>
              <a:gd name="connsiteY18" fmla="*/ 226620 h 324036"/>
              <a:gd name="connsiteX19" fmla="*/ 323779 w 494328"/>
              <a:gd name="connsiteY19" fmla="*/ 226620 h 324036"/>
              <a:gd name="connsiteX20" fmla="*/ 277525 w 494328"/>
              <a:gd name="connsiteY20" fmla="*/ 194833 h 324036"/>
              <a:gd name="connsiteX21" fmla="*/ 309311 w 494328"/>
              <a:gd name="connsiteY21" fmla="*/ 194833 h 324036"/>
              <a:gd name="connsiteX22" fmla="*/ 309311 w 494328"/>
              <a:gd name="connsiteY22" fmla="*/ 226620 h 324036"/>
              <a:gd name="connsiteX23" fmla="*/ 277525 w 494328"/>
              <a:gd name="connsiteY23" fmla="*/ 226620 h 324036"/>
              <a:gd name="connsiteX24" fmla="*/ 231271 w 494328"/>
              <a:gd name="connsiteY24" fmla="*/ 194833 h 324036"/>
              <a:gd name="connsiteX25" fmla="*/ 263057 w 494328"/>
              <a:gd name="connsiteY25" fmla="*/ 194833 h 324036"/>
              <a:gd name="connsiteX26" fmla="*/ 263057 w 494328"/>
              <a:gd name="connsiteY26" fmla="*/ 226620 h 324036"/>
              <a:gd name="connsiteX27" fmla="*/ 231271 w 494328"/>
              <a:gd name="connsiteY27" fmla="*/ 226620 h 324036"/>
              <a:gd name="connsiteX28" fmla="*/ 185016 w 494328"/>
              <a:gd name="connsiteY28" fmla="*/ 194833 h 324036"/>
              <a:gd name="connsiteX29" fmla="*/ 216803 w 494328"/>
              <a:gd name="connsiteY29" fmla="*/ 194833 h 324036"/>
              <a:gd name="connsiteX30" fmla="*/ 216803 w 494328"/>
              <a:gd name="connsiteY30" fmla="*/ 226620 h 324036"/>
              <a:gd name="connsiteX31" fmla="*/ 185016 w 494328"/>
              <a:gd name="connsiteY31" fmla="*/ 226620 h 324036"/>
              <a:gd name="connsiteX32" fmla="*/ 138762 w 494328"/>
              <a:gd name="connsiteY32" fmla="*/ 194833 h 324036"/>
              <a:gd name="connsiteX33" fmla="*/ 170549 w 494328"/>
              <a:gd name="connsiteY33" fmla="*/ 194833 h 324036"/>
              <a:gd name="connsiteX34" fmla="*/ 170549 w 494328"/>
              <a:gd name="connsiteY34" fmla="*/ 226620 h 324036"/>
              <a:gd name="connsiteX35" fmla="*/ 138762 w 494328"/>
              <a:gd name="connsiteY35" fmla="*/ 226620 h 324036"/>
              <a:gd name="connsiteX36" fmla="*/ 92508 w 494328"/>
              <a:gd name="connsiteY36" fmla="*/ 194833 h 324036"/>
              <a:gd name="connsiteX37" fmla="*/ 124294 w 494328"/>
              <a:gd name="connsiteY37" fmla="*/ 194833 h 324036"/>
              <a:gd name="connsiteX38" fmla="*/ 124294 w 494328"/>
              <a:gd name="connsiteY38" fmla="*/ 226620 h 324036"/>
              <a:gd name="connsiteX39" fmla="*/ 92508 w 494328"/>
              <a:gd name="connsiteY39" fmla="*/ 226620 h 324036"/>
              <a:gd name="connsiteX40" fmla="*/ 46254 w 494328"/>
              <a:gd name="connsiteY40" fmla="*/ 194833 h 324036"/>
              <a:gd name="connsiteX41" fmla="*/ 78040 w 494328"/>
              <a:gd name="connsiteY41" fmla="*/ 194833 h 324036"/>
              <a:gd name="connsiteX42" fmla="*/ 78040 w 494328"/>
              <a:gd name="connsiteY42" fmla="*/ 226620 h 324036"/>
              <a:gd name="connsiteX43" fmla="*/ 46254 w 494328"/>
              <a:gd name="connsiteY43" fmla="*/ 226620 h 324036"/>
              <a:gd name="connsiteX44" fmla="*/ 0 w 494328"/>
              <a:gd name="connsiteY44" fmla="*/ 194833 h 324036"/>
              <a:gd name="connsiteX45" fmla="*/ 31787 w 494328"/>
              <a:gd name="connsiteY45" fmla="*/ 194833 h 324036"/>
              <a:gd name="connsiteX46" fmla="*/ 31787 w 494328"/>
              <a:gd name="connsiteY46" fmla="*/ 226620 h 324036"/>
              <a:gd name="connsiteX47" fmla="*/ 0 w 494328"/>
              <a:gd name="connsiteY47" fmla="*/ 226620 h 324036"/>
              <a:gd name="connsiteX48" fmla="*/ 416287 w 494328"/>
              <a:gd name="connsiteY48" fmla="*/ 170479 h 324036"/>
              <a:gd name="connsiteX49" fmla="*/ 448074 w 494328"/>
              <a:gd name="connsiteY49" fmla="*/ 170479 h 324036"/>
              <a:gd name="connsiteX50" fmla="*/ 448074 w 494328"/>
              <a:gd name="connsiteY50" fmla="*/ 202266 h 324036"/>
              <a:gd name="connsiteX51" fmla="*/ 416287 w 494328"/>
              <a:gd name="connsiteY51" fmla="*/ 202266 h 324036"/>
              <a:gd name="connsiteX52" fmla="*/ 462542 w 494328"/>
              <a:gd name="connsiteY52" fmla="*/ 146125 h 324036"/>
              <a:gd name="connsiteX53" fmla="*/ 494328 w 494328"/>
              <a:gd name="connsiteY53" fmla="*/ 146125 h 324036"/>
              <a:gd name="connsiteX54" fmla="*/ 494328 w 494328"/>
              <a:gd name="connsiteY54" fmla="*/ 177911 h 324036"/>
              <a:gd name="connsiteX55" fmla="*/ 462542 w 494328"/>
              <a:gd name="connsiteY55" fmla="*/ 177911 h 324036"/>
              <a:gd name="connsiteX56" fmla="*/ 370033 w 494328"/>
              <a:gd name="connsiteY56" fmla="*/ 146125 h 324036"/>
              <a:gd name="connsiteX57" fmla="*/ 401820 w 494328"/>
              <a:gd name="connsiteY57" fmla="*/ 146125 h 324036"/>
              <a:gd name="connsiteX58" fmla="*/ 401820 w 494328"/>
              <a:gd name="connsiteY58" fmla="*/ 177911 h 324036"/>
              <a:gd name="connsiteX59" fmla="*/ 370033 w 494328"/>
              <a:gd name="connsiteY59" fmla="*/ 177911 h 324036"/>
              <a:gd name="connsiteX60" fmla="*/ 323779 w 494328"/>
              <a:gd name="connsiteY60" fmla="*/ 146125 h 324036"/>
              <a:gd name="connsiteX61" fmla="*/ 355565 w 494328"/>
              <a:gd name="connsiteY61" fmla="*/ 146125 h 324036"/>
              <a:gd name="connsiteX62" fmla="*/ 355565 w 494328"/>
              <a:gd name="connsiteY62" fmla="*/ 177911 h 324036"/>
              <a:gd name="connsiteX63" fmla="*/ 323779 w 494328"/>
              <a:gd name="connsiteY63" fmla="*/ 177911 h 324036"/>
              <a:gd name="connsiteX64" fmla="*/ 277525 w 494328"/>
              <a:gd name="connsiteY64" fmla="*/ 146125 h 324036"/>
              <a:gd name="connsiteX65" fmla="*/ 309311 w 494328"/>
              <a:gd name="connsiteY65" fmla="*/ 146125 h 324036"/>
              <a:gd name="connsiteX66" fmla="*/ 309311 w 494328"/>
              <a:gd name="connsiteY66" fmla="*/ 177911 h 324036"/>
              <a:gd name="connsiteX67" fmla="*/ 277525 w 494328"/>
              <a:gd name="connsiteY67" fmla="*/ 177911 h 324036"/>
              <a:gd name="connsiteX68" fmla="*/ 231271 w 494328"/>
              <a:gd name="connsiteY68" fmla="*/ 146125 h 324036"/>
              <a:gd name="connsiteX69" fmla="*/ 263057 w 494328"/>
              <a:gd name="connsiteY69" fmla="*/ 146125 h 324036"/>
              <a:gd name="connsiteX70" fmla="*/ 263057 w 494328"/>
              <a:gd name="connsiteY70" fmla="*/ 177911 h 324036"/>
              <a:gd name="connsiteX71" fmla="*/ 231271 w 494328"/>
              <a:gd name="connsiteY71" fmla="*/ 177911 h 324036"/>
              <a:gd name="connsiteX72" fmla="*/ 185016 w 494328"/>
              <a:gd name="connsiteY72" fmla="*/ 146125 h 324036"/>
              <a:gd name="connsiteX73" fmla="*/ 216803 w 494328"/>
              <a:gd name="connsiteY73" fmla="*/ 146125 h 324036"/>
              <a:gd name="connsiteX74" fmla="*/ 216803 w 494328"/>
              <a:gd name="connsiteY74" fmla="*/ 177911 h 324036"/>
              <a:gd name="connsiteX75" fmla="*/ 185016 w 494328"/>
              <a:gd name="connsiteY75" fmla="*/ 177911 h 324036"/>
              <a:gd name="connsiteX76" fmla="*/ 138762 w 494328"/>
              <a:gd name="connsiteY76" fmla="*/ 146125 h 324036"/>
              <a:gd name="connsiteX77" fmla="*/ 170549 w 494328"/>
              <a:gd name="connsiteY77" fmla="*/ 146125 h 324036"/>
              <a:gd name="connsiteX78" fmla="*/ 170549 w 494328"/>
              <a:gd name="connsiteY78" fmla="*/ 177911 h 324036"/>
              <a:gd name="connsiteX79" fmla="*/ 138762 w 494328"/>
              <a:gd name="connsiteY79" fmla="*/ 177911 h 324036"/>
              <a:gd name="connsiteX80" fmla="*/ 92508 w 494328"/>
              <a:gd name="connsiteY80" fmla="*/ 146125 h 324036"/>
              <a:gd name="connsiteX81" fmla="*/ 124294 w 494328"/>
              <a:gd name="connsiteY81" fmla="*/ 146125 h 324036"/>
              <a:gd name="connsiteX82" fmla="*/ 124294 w 494328"/>
              <a:gd name="connsiteY82" fmla="*/ 177911 h 324036"/>
              <a:gd name="connsiteX83" fmla="*/ 92508 w 494328"/>
              <a:gd name="connsiteY83" fmla="*/ 177911 h 324036"/>
              <a:gd name="connsiteX84" fmla="*/ 46254 w 494328"/>
              <a:gd name="connsiteY84" fmla="*/ 146125 h 324036"/>
              <a:gd name="connsiteX85" fmla="*/ 78040 w 494328"/>
              <a:gd name="connsiteY85" fmla="*/ 146125 h 324036"/>
              <a:gd name="connsiteX86" fmla="*/ 78040 w 494328"/>
              <a:gd name="connsiteY86" fmla="*/ 177911 h 324036"/>
              <a:gd name="connsiteX87" fmla="*/ 46254 w 494328"/>
              <a:gd name="connsiteY87" fmla="*/ 177911 h 324036"/>
              <a:gd name="connsiteX88" fmla="*/ 0 w 494328"/>
              <a:gd name="connsiteY88" fmla="*/ 146125 h 324036"/>
              <a:gd name="connsiteX89" fmla="*/ 31787 w 494328"/>
              <a:gd name="connsiteY89" fmla="*/ 146125 h 324036"/>
              <a:gd name="connsiteX90" fmla="*/ 31787 w 494328"/>
              <a:gd name="connsiteY90" fmla="*/ 177911 h 324036"/>
              <a:gd name="connsiteX91" fmla="*/ 0 w 494328"/>
              <a:gd name="connsiteY91" fmla="*/ 177911 h 324036"/>
              <a:gd name="connsiteX92" fmla="*/ 416287 w 494328"/>
              <a:gd name="connsiteY92" fmla="*/ 121771 h 324036"/>
              <a:gd name="connsiteX93" fmla="*/ 448074 w 494328"/>
              <a:gd name="connsiteY93" fmla="*/ 121771 h 324036"/>
              <a:gd name="connsiteX94" fmla="*/ 448074 w 494328"/>
              <a:gd name="connsiteY94" fmla="*/ 153557 h 324036"/>
              <a:gd name="connsiteX95" fmla="*/ 416287 w 494328"/>
              <a:gd name="connsiteY95" fmla="*/ 153557 h 324036"/>
              <a:gd name="connsiteX96" fmla="*/ 370033 w 494328"/>
              <a:gd name="connsiteY96" fmla="*/ 97417 h 324036"/>
              <a:gd name="connsiteX97" fmla="*/ 401820 w 494328"/>
              <a:gd name="connsiteY97" fmla="*/ 97417 h 324036"/>
              <a:gd name="connsiteX98" fmla="*/ 401820 w 494328"/>
              <a:gd name="connsiteY98" fmla="*/ 129203 h 324036"/>
              <a:gd name="connsiteX99" fmla="*/ 370033 w 494328"/>
              <a:gd name="connsiteY99" fmla="*/ 129203 h 324036"/>
              <a:gd name="connsiteX100" fmla="*/ 323779 w 494328"/>
              <a:gd name="connsiteY100" fmla="*/ 97417 h 324036"/>
              <a:gd name="connsiteX101" fmla="*/ 355565 w 494328"/>
              <a:gd name="connsiteY101" fmla="*/ 97417 h 324036"/>
              <a:gd name="connsiteX102" fmla="*/ 355565 w 494328"/>
              <a:gd name="connsiteY102" fmla="*/ 129203 h 324036"/>
              <a:gd name="connsiteX103" fmla="*/ 323779 w 494328"/>
              <a:gd name="connsiteY103" fmla="*/ 129203 h 324036"/>
              <a:gd name="connsiteX104" fmla="*/ 277525 w 494328"/>
              <a:gd name="connsiteY104" fmla="*/ 97417 h 324036"/>
              <a:gd name="connsiteX105" fmla="*/ 309311 w 494328"/>
              <a:gd name="connsiteY105" fmla="*/ 97417 h 324036"/>
              <a:gd name="connsiteX106" fmla="*/ 309311 w 494328"/>
              <a:gd name="connsiteY106" fmla="*/ 129203 h 324036"/>
              <a:gd name="connsiteX107" fmla="*/ 277525 w 494328"/>
              <a:gd name="connsiteY107" fmla="*/ 129203 h 324036"/>
              <a:gd name="connsiteX108" fmla="*/ 231271 w 494328"/>
              <a:gd name="connsiteY108" fmla="*/ 97417 h 324036"/>
              <a:gd name="connsiteX109" fmla="*/ 263057 w 494328"/>
              <a:gd name="connsiteY109" fmla="*/ 97417 h 324036"/>
              <a:gd name="connsiteX110" fmla="*/ 263057 w 494328"/>
              <a:gd name="connsiteY110" fmla="*/ 129203 h 324036"/>
              <a:gd name="connsiteX111" fmla="*/ 231271 w 494328"/>
              <a:gd name="connsiteY111" fmla="*/ 129203 h 324036"/>
              <a:gd name="connsiteX112" fmla="*/ 185016 w 494328"/>
              <a:gd name="connsiteY112" fmla="*/ 97417 h 324036"/>
              <a:gd name="connsiteX113" fmla="*/ 216803 w 494328"/>
              <a:gd name="connsiteY113" fmla="*/ 97417 h 324036"/>
              <a:gd name="connsiteX114" fmla="*/ 216803 w 494328"/>
              <a:gd name="connsiteY114" fmla="*/ 129203 h 324036"/>
              <a:gd name="connsiteX115" fmla="*/ 185016 w 494328"/>
              <a:gd name="connsiteY115" fmla="*/ 129203 h 324036"/>
              <a:gd name="connsiteX116" fmla="*/ 138762 w 494328"/>
              <a:gd name="connsiteY116" fmla="*/ 97417 h 324036"/>
              <a:gd name="connsiteX117" fmla="*/ 170549 w 494328"/>
              <a:gd name="connsiteY117" fmla="*/ 97417 h 324036"/>
              <a:gd name="connsiteX118" fmla="*/ 170549 w 494328"/>
              <a:gd name="connsiteY118" fmla="*/ 129203 h 324036"/>
              <a:gd name="connsiteX119" fmla="*/ 138762 w 494328"/>
              <a:gd name="connsiteY119" fmla="*/ 129203 h 324036"/>
              <a:gd name="connsiteX120" fmla="*/ 92508 w 494328"/>
              <a:gd name="connsiteY120" fmla="*/ 97417 h 324036"/>
              <a:gd name="connsiteX121" fmla="*/ 124294 w 494328"/>
              <a:gd name="connsiteY121" fmla="*/ 97417 h 324036"/>
              <a:gd name="connsiteX122" fmla="*/ 124294 w 494328"/>
              <a:gd name="connsiteY122" fmla="*/ 129203 h 324036"/>
              <a:gd name="connsiteX123" fmla="*/ 92508 w 494328"/>
              <a:gd name="connsiteY123" fmla="*/ 129203 h 324036"/>
              <a:gd name="connsiteX124" fmla="*/ 46254 w 494328"/>
              <a:gd name="connsiteY124" fmla="*/ 97417 h 324036"/>
              <a:gd name="connsiteX125" fmla="*/ 78040 w 494328"/>
              <a:gd name="connsiteY125" fmla="*/ 97417 h 324036"/>
              <a:gd name="connsiteX126" fmla="*/ 78040 w 494328"/>
              <a:gd name="connsiteY126" fmla="*/ 129203 h 324036"/>
              <a:gd name="connsiteX127" fmla="*/ 46254 w 494328"/>
              <a:gd name="connsiteY127" fmla="*/ 129203 h 324036"/>
              <a:gd name="connsiteX128" fmla="*/ 0 w 494328"/>
              <a:gd name="connsiteY128" fmla="*/ 97417 h 324036"/>
              <a:gd name="connsiteX129" fmla="*/ 31787 w 494328"/>
              <a:gd name="connsiteY129" fmla="*/ 97417 h 324036"/>
              <a:gd name="connsiteX130" fmla="*/ 31787 w 494328"/>
              <a:gd name="connsiteY130" fmla="*/ 129203 h 324036"/>
              <a:gd name="connsiteX131" fmla="*/ 0 w 494328"/>
              <a:gd name="connsiteY131" fmla="*/ 129203 h 324036"/>
              <a:gd name="connsiteX132" fmla="*/ 323779 w 494328"/>
              <a:gd name="connsiteY132" fmla="*/ 48708 h 324036"/>
              <a:gd name="connsiteX133" fmla="*/ 355565 w 494328"/>
              <a:gd name="connsiteY133" fmla="*/ 48708 h 324036"/>
              <a:gd name="connsiteX134" fmla="*/ 355565 w 494328"/>
              <a:gd name="connsiteY134" fmla="*/ 80495 h 324036"/>
              <a:gd name="connsiteX135" fmla="*/ 323779 w 494328"/>
              <a:gd name="connsiteY135" fmla="*/ 80495 h 324036"/>
              <a:gd name="connsiteX136" fmla="*/ 277525 w 494328"/>
              <a:gd name="connsiteY136" fmla="*/ 48708 h 324036"/>
              <a:gd name="connsiteX137" fmla="*/ 309311 w 494328"/>
              <a:gd name="connsiteY137" fmla="*/ 48708 h 324036"/>
              <a:gd name="connsiteX138" fmla="*/ 309311 w 494328"/>
              <a:gd name="connsiteY138" fmla="*/ 80495 h 324036"/>
              <a:gd name="connsiteX139" fmla="*/ 277525 w 494328"/>
              <a:gd name="connsiteY139" fmla="*/ 80495 h 324036"/>
              <a:gd name="connsiteX140" fmla="*/ 277525 w 494328"/>
              <a:gd name="connsiteY140" fmla="*/ 0 h 324036"/>
              <a:gd name="connsiteX141" fmla="*/ 309311 w 494328"/>
              <a:gd name="connsiteY141" fmla="*/ 0 h 324036"/>
              <a:gd name="connsiteX142" fmla="*/ 309311 w 494328"/>
              <a:gd name="connsiteY142" fmla="*/ 31787 h 324036"/>
              <a:gd name="connsiteX143" fmla="*/ 277525 w 494328"/>
              <a:gd name="connsiteY143" fmla="*/ 31787 h 3240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</a:cxnLst>
            <a:rect l="l" t="t" r="r" b="b"/>
            <a:pathLst>
              <a:path w="494328" h="324036">
                <a:moveTo>
                  <a:pt x="277525" y="292250"/>
                </a:moveTo>
                <a:lnTo>
                  <a:pt x="309311" y="292250"/>
                </a:lnTo>
                <a:lnTo>
                  <a:pt x="309311" y="324036"/>
                </a:lnTo>
                <a:lnTo>
                  <a:pt x="277525" y="324036"/>
                </a:lnTo>
                <a:close/>
                <a:moveTo>
                  <a:pt x="323779" y="243541"/>
                </a:moveTo>
                <a:lnTo>
                  <a:pt x="355565" y="243541"/>
                </a:lnTo>
                <a:lnTo>
                  <a:pt x="355565" y="275328"/>
                </a:lnTo>
                <a:lnTo>
                  <a:pt x="323779" y="275328"/>
                </a:lnTo>
                <a:close/>
                <a:moveTo>
                  <a:pt x="277525" y="243541"/>
                </a:moveTo>
                <a:lnTo>
                  <a:pt x="309311" y="243541"/>
                </a:lnTo>
                <a:lnTo>
                  <a:pt x="309311" y="275328"/>
                </a:lnTo>
                <a:lnTo>
                  <a:pt x="277525" y="275328"/>
                </a:lnTo>
                <a:close/>
                <a:moveTo>
                  <a:pt x="370033" y="194833"/>
                </a:moveTo>
                <a:lnTo>
                  <a:pt x="401820" y="194833"/>
                </a:lnTo>
                <a:lnTo>
                  <a:pt x="401820" y="226620"/>
                </a:lnTo>
                <a:lnTo>
                  <a:pt x="370033" y="226620"/>
                </a:lnTo>
                <a:close/>
                <a:moveTo>
                  <a:pt x="323779" y="194833"/>
                </a:moveTo>
                <a:lnTo>
                  <a:pt x="355565" y="194833"/>
                </a:lnTo>
                <a:lnTo>
                  <a:pt x="355565" y="226620"/>
                </a:lnTo>
                <a:lnTo>
                  <a:pt x="323779" y="226620"/>
                </a:lnTo>
                <a:close/>
                <a:moveTo>
                  <a:pt x="277525" y="194833"/>
                </a:moveTo>
                <a:lnTo>
                  <a:pt x="309311" y="194833"/>
                </a:lnTo>
                <a:lnTo>
                  <a:pt x="309311" y="226620"/>
                </a:lnTo>
                <a:lnTo>
                  <a:pt x="277525" y="226620"/>
                </a:lnTo>
                <a:close/>
                <a:moveTo>
                  <a:pt x="231271" y="194833"/>
                </a:moveTo>
                <a:lnTo>
                  <a:pt x="263057" y="194833"/>
                </a:lnTo>
                <a:lnTo>
                  <a:pt x="263057" y="226620"/>
                </a:lnTo>
                <a:lnTo>
                  <a:pt x="231271" y="226620"/>
                </a:lnTo>
                <a:close/>
                <a:moveTo>
                  <a:pt x="185016" y="194833"/>
                </a:moveTo>
                <a:lnTo>
                  <a:pt x="216803" y="194833"/>
                </a:lnTo>
                <a:lnTo>
                  <a:pt x="216803" y="226620"/>
                </a:lnTo>
                <a:lnTo>
                  <a:pt x="185016" y="226620"/>
                </a:lnTo>
                <a:close/>
                <a:moveTo>
                  <a:pt x="138762" y="194833"/>
                </a:moveTo>
                <a:lnTo>
                  <a:pt x="170549" y="194833"/>
                </a:lnTo>
                <a:lnTo>
                  <a:pt x="170549" y="226620"/>
                </a:lnTo>
                <a:lnTo>
                  <a:pt x="138762" y="226620"/>
                </a:lnTo>
                <a:close/>
                <a:moveTo>
                  <a:pt x="92508" y="194833"/>
                </a:moveTo>
                <a:lnTo>
                  <a:pt x="124294" y="194833"/>
                </a:lnTo>
                <a:lnTo>
                  <a:pt x="124294" y="226620"/>
                </a:lnTo>
                <a:lnTo>
                  <a:pt x="92508" y="226620"/>
                </a:lnTo>
                <a:close/>
                <a:moveTo>
                  <a:pt x="46254" y="194833"/>
                </a:moveTo>
                <a:lnTo>
                  <a:pt x="78040" y="194833"/>
                </a:lnTo>
                <a:lnTo>
                  <a:pt x="78040" y="226620"/>
                </a:lnTo>
                <a:lnTo>
                  <a:pt x="46254" y="226620"/>
                </a:lnTo>
                <a:close/>
                <a:moveTo>
                  <a:pt x="0" y="194833"/>
                </a:moveTo>
                <a:lnTo>
                  <a:pt x="31787" y="194833"/>
                </a:lnTo>
                <a:lnTo>
                  <a:pt x="31787" y="226620"/>
                </a:lnTo>
                <a:lnTo>
                  <a:pt x="0" y="226620"/>
                </a:lnTo>
                <a:close/>
                <a:moveTo>
                  <a:pt x="416287" y="170479"/>
                </a:moveTo>
                <a:lnTo>
                  <a:pt x="448074" y="170479"/>
                </a:lnTo>
                <a:lnTo>
                  <a:pt x="448074" y="202266"/>
                </a:lnTo>
                <a:lnTo>
                  <a:pt x="416287" y="202266"/>
                </a:lnTo>
                <a:close/>
                <a:moveTo>
                  <a:pt x="462542" y="146125"/>
                </a:moveTo>
                <a:lnTo>
                  <a:pt x="494328" y="146125"/>
                </a:lnTo>
                <a:lnTo>
                  <a:pt x="494328" y="177911"/>
                </a:lnTo>
                <a:lnTo>
                  <a:pt x="462542" y="177911"/>
                </a:lnTo>
                <a:close/>
                <a:moveTo>
                  <a:pt x="370033" y="146125"/>
                </a:moveTo>
                <a:lnTo>
                  <a:pt x="401820" y="146125"/>
                </a:lnTo>
                <a:lnTo>
                  <a:pt x="401820" y="177911"/>
                </a:lnTo>
                <a:lnTo>
                  <a:pt x="370033" y="177911"/>
                </a:lnTo>
                <a:close/>
                <a:moveTo>
                  <a:pt x="323779" y="146125"/>
                </a:moveTo>
                <a:lnTo>
                  <a:pt x="355565" y="146125"/>
                </a:lnTo>
                <a:lnTo>
                  <a:pt x="355565" y="177911"/>
                </a:lnTo>
                <a:lnTo>
                  <a:pt x="323779" y="177911"/>
                </a:lnTo>
                <a:close/>
                <a:moveTo>
                  <a:pt x="277525" y="146125"/>
                </a:moveTo>
                <a:lnTo>
                  <a:pt x="309311" y="146125"/>
                </a:lnTo>
                <a:lnTo>
                  <a:pt x="309311" y="177911"/>
                </a:lnTo>
                <a:lnTo>
                  <a:pt x="277525" y="177911"/>
                </a:lnTo>
                <a:close/>
                <a:moveTo>
                  <a:pt x="231271" y="146125"/>
                </a:moveTo>
                <a:lnTo>
                  <a:pt x="263057" y="146125"/>
                </a:lnTo>
                <a:lnTo>
                  <a:pt x="263057" y="177911"/>
                </a:lnTo>
                <a:lnTo>
                  <a:pt x="231271" y="177911"/>
                </a:lnTo>
                <a:close/>
                <a:moveTo>
                  <a:pt x="185016" y="146125"/>
                </a:moveTo>
                <a:lnTo>
                  <a:pt x="216803" y="146125"/>
                </a:lnTo>
                <a:lnTo>
                  <a:pt x="216803" y="177911"/>
                </a:lnTo>
                <a:lnTo>
                  <a:pt x="185016" y="177911"/>
                </a:lnTo>
                <a:close/>
                <a:moveTo>
                  <a:pt x="138762" y="146125"/>
                </a:moveTo>
                <a:lnTo>
                  <a:pt x="170549" y="146125"/>
                </a:lnTo>
                <a:lnTo>
                  <a:pt x="170549" y="177911"/>
                </a:lnTo>
                <a:lnTo>
                  <a:pt x="138762" y="177911"/>
                </a:lnTo>
                <a:close/>
                <a:moveTo>
                  <a:pt x="92508" y="146125"/>
                </a:moveTo>
                <a:lnTo>
                  <a:pt x="124294" y="146125"/>
                </a:lnTo>
                <a:lnTo>
                  <a:pt x="124294" y="177911"/>
                </a:lnTo>
                <a:lnTo>
                  <a:pt x="92508" y="177911"/>
                </a:lnTo>
                <a:close/>
                <a:moveTo>
                  <a:pt x="46254" y="146125"/>
                </a:moveTo>
                <a:lnTo>
                  <a:pt x="78040" y="146125"/>
                </a:lnTo>
                <a:lnTo>
                  <a:pt x="78040" y="177911"/>
                </a:lnTo>
                <a:lnTo>
                  <a:pt x="46254" y="177911"/>
                </a:lnTo>
                <a:close/>
                <a:moveTo>
                  <a:pt x="0" y="146125"/>
                </a:moveTo>
                <a:lnTo>
                  <a:pt x="31787" y="146125"/>
                </a:lnTo>
                <a:lnTo>
                  <a:pt x="31787" y="177911"/>
                </a:lnTo>
                <a:lnTo>
                  <a:pt x="0" y="177911"/>
                </a:lnTo>
                <a:close/>
                <a:moveTo>
                  <a:pt x="416287" y="121771"/>
                </a:moveTo>
                <a:lnTo>
                  <a:pt x="448074" y="121771"/>
                </a:lnTo>
                <a:lnTo>
                  <a:pt x="448074" y="153557"/>
                </a:lnTo>
                <a:lnTo>
                  <a:pt x="416287" y="153557"/>
                </a:lnTo>
                <a:close/>
                <a:moveTo>
                  <a:pt x="370033" y="97417"/>
                </a:moveTo>
                <a:lnTo>
                  <a:pt x="401820" y="97417"/>
                </a:lnTo>
                <a:lnTo>
                  <a:pt x="401820" y="129203"/>
                </a:lnTo>
                <a:lnTo>
                  <a:pt x="370033" y="129203"/>
                </a:lnTo>
                <a:close/>
                <a:moveTo>
                  <a:pt x="323779" y="97417"/>
                </a:moveTo>
                <a:lnTo>
                  <a:pt x="355565" y="97417"/>
                </a:lnTo>
                <a:lnTo>
                  <a:pt x="355565" y="129203"/>
                </a:lnTo>
                <a:lnTo>
                  <a:pt x="323779" y="129203"/>
                </a:lnTo>
                <a:close/>
                <a:moveTo>
                  <a:pt x="277525" y="97417"/>
                </a:moveTo>
                <a:lnTo>
                  <a:pt x="309311" y="97417"/>
                </a:lnTo>
                <a:lnTo>
                  <a:pt x="309311" y="129203"/>
                </a:lnTo>
                <a:lnTo>
                  <a:pt x="277525" y="129203"/>
                </a:lnTo>
                <a:close/>
                <a:moveTo>
                  <a:pt x="231271" y="97417"/>
                </a:moveTo>
                <a:lnTo>
                  <a:pt x="263057" y="97417"/>
                </a:lnTo>
                <a:lnTo>
                  <a:pt x="263057" y="129203"/>
                </a:lnTo>
                <a:lnTo>
                  <a:pt x="231271" y="129203"/>
                </a:lnTo>
                <a:close/>
                <a:moveTo>
                  <a:pt x="185016" y="97417"/>
                </a:moveTo>
                <a:lnTo>
                  <a:pt x="216803" y="97417"/>
                </a:lnTo>
                <a:lnTo>
                  <a:pt x="216803" y="129203"/>
                </a:lnTo>
                <a:lnTo>
                  <a:pt x="185016" y="129203"/>
                </a:lnTo>
                <a:close/>
                <a:moveTo>
                  <a:pt x="138762" y="97417"/>
                </a:moveTo>
                <a:lnTo>
                  <a:pt x="170549" y="97417"/>
                </a:lnTo>
                <a:lnTo>
                  <a:pt x="170549" y="129203"/>
                </a:lnTo>
                <a:lnTo>
                  <a:pt x="138762" y="129203"/>
                </a:lnTo>
                <a:close/>
                <a:moveTo>
                  <a:pt x="92508" y="97417"/>
                </a:moveTo>
                <a:lnTo>
                  <a:pt x="124294" y="97417"/>
                </a:lnTo>
                <a:lnTo>
                  <a:pt x="124294" y="129203"/>
                </a:lnTo>
                <a:lnTo>
                  <a:pt x="92508" y="129203"/>
                </a:lnTo>
                <a:close/>
                <a:moveTo>
                  <a:pt x="46254" y="97417"/>
                </a:moveTo>
                <a:lnTo>
                  <a:pt x="78040" y="97417"/>
                </a:lnTo>
                <a:lnTo>
                  <a:pt x="78040" y="129203"/>
                </a:lnTo>
                <a:lnTo>
                  <a:pt x="46254" y="129203"/>
                </a:lnTo>
                <a:close/>
                <a:moveTo>
                  <a:pt x="0" y="97417"/>
                </a:moveTo>
                <a:lnTo>
                  <a:pt x="31787" y="97417"/>
                </a:lnTo>
                <a:lnTo>
                  <a:pt x="31787" y="129203"/>
                </a:lnTo>
                <a:lnTo>
                  <a:pt x="0" y="129203"/>
                </a:lnTo>
                <a:close/>
                <a:moveTo>
                  <a:pt x="323779" y="48708"/>
                </a:moveTo>
                <a:lnTo>
                  <a:pt x="355565" y="48708"/>
                </a:lnTo>
                <a:lnTo>
                  <a:pt x="355565" y="80495"/>
                </a:lnTo>
                <a:lnTo>
                  <a:pt x="323779" y="80495"/>
                </a:lnTo>
                <a:close/>
                <a:moveTo>
                  <a:pt x="277525" y="48708"/>
                </a:moveTo>
                <a:lnTo>
                  <a:pt x="309311" y="48708"/>
                </a:lnTo>
                <a:lnTo>
                  <a:pt x="309311" y="80495"/>
                </a:lnTo>
                <a:lnTo>
                  <a:pt x="277525" y="80495"/>
                </a:lnTo>
                <a:close/>
                <a:moveTo>
                  <a:pt x="277525" y="0"/>
                </a:moveTo>
                <a:lnTo>
                  <a:pt x="309311" y="0"/>
                </a:lnTo>
                <a:lnTo>
                  <a:pt x="309311" y="31787"/>
                </a:lnTo>
                <a:lnTo>
                  <a:pt x="277525" y="3178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988750" y="1331476"/>
            <a:ext cx="65013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>
              <a:spcBef>
                <a:spcPct val="10000"/>
              </a:spcBef>
              <a:defRPr/>
            </a:pPr>
            <a:r>
              <a:rPr lang="zh-CN" alt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以最大的一位十六进制数</a:t>
            </a:r>
            <a:r>
              <a:rPr lang="en-US" altLang="zh-CN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F</a:t>
            </a:r>
            <a:r>
              <a:rPr lang="zh-CN" alt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为例</a:t>
            </a:r>
            <a:r>
              <a:rPr lang="zh-CN" altLang="en-US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展开得到对应的四位二进制数：</a:t>
            </a:r>
            <a:endParaRPr lang="zh-CN" altLang="en-US" dirty="0"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0" name="Rectangle 15"/>
          <p:cNvSpPr>
            <a:spLocks noChangeArrowheads="1"/>
          </p:cNvSpPr>
          <p:nvPr/>
        </p:nvSpPr>
        <p:spPr bwMode="auto">
          <a:xfrm>
            <a:off x="7869890" y="2030136"/>
            <a:ext cx="115255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spcBef>
                <a:spcPct val="10000"/>
              </a:spcBef>
              <a:defRPr/>
            </a:pPr>
            <a:r>
              <a:rPr lang="zh-CN" altLang="en-US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十六进制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Rectangle 15"/>
          <p:cNvSpPr>
            <a:spLocks noChangeArrowheads="1"/>
          </p:cNvSpPr>
          <p:nvPr/>
        </p:nvSpPr>
        <p:spPr bwMode="auto">
          <a:xfrm>
            <a:off x="7897358" y="2522209"/>
            <a:ext cx="115255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>
              <a:spcBef>
                <a:spcPct val="10000"/>
              </a:spcBef>
              <a:defRPr/>
            </a:pPr>
            <a:r>
              <a:rPr lang="zh-CN" altLang="en-US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二进制</a:t>
            </a:r>
            <a:endParaRPr lang="en-US" altLang="zh-CN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83816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  <p:bldP spid="15" grpId="0"/>
      <p:bldP spid="16" grpId="0"/>
      <p:bldP spid="20" grpId="0"/>
      <p:bldP spid="21" grpId="0"/>
      <p:bldP spid="22" grpId="0"/>
      <p:bldP spid="23" grpId="0"/>
      <p:bldP spid="33" grpId="0"/>
      <p:bldP spid="34" grpId="0"/>
      <p:bldP spid="35" grpId="0"/>
      <p:bldP spid="36" grpId="0"/>
      <p:bldP spid="41" grpId="0"/>
      <p:bldP spid="46" grpId="0"/>
      <p:bldP spid="54" grpId="0"/>
      <p:bldP spid="55" grpId="0"/>
      <p:bldP spid="56" grpId="0"/>
      <p:bldP spid="57" grpId="0"/>
      <p:bldP spid="59" grpId="0"/>
      <p:bldP spid="60" grpId="0"/>
      <p:bldP spid="61" grpId="0"/>
      <p:bldP spid="62" grpId="0"/>
      <p:bldP spid="66" grpId="0"/>
      <p:bldP spid="67" grpId="0" animBg="1"/>
      <p:bldP spid="30" grpId="0"/>
      <p:bldP spid="70" grpId="0"/>
      <p:bldP spid="7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>
            <a:spLocks noChangeArrowheads="1"/>
          </p:cNvSpPr>
          <p:nvPr/>
        </p:nvSpPr>
        <p:spPr bwMode="auto">
          <a:xfrm flipV="1">
            <a:off x="7537747" y="476672"/>
            <a:ext cx="260350" cy="12700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793331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84817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知识准备</a:t>
            </a:r>
            <a:endParaRPr lang="zh-CN" altLang="en-US" dirty="0">
              <a:solidFill>
                <a:srgbClr val="84817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521523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84817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转换操作</a:t>
            </a:r>
            <a:endParaRPr lang="zh-CN" altLang="en-US" dirty="0">
              <a:solidFill>
                <a:srgbClr val="84817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45859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教学小结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105699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知识扩展</a:t>
            </a:r>
          </a:p>
        </p:txBody>
      </p:sp>
      <p:sp>
        <p:nvSpPr>
          <p:cNvPr id="48" name="Text Box 3"/>
          <p:cNvSpPr txBox="1">
            <a:spLocks noChangeArrowheads="1"/>
          </p:cNvSpPr>
          <p:nvPr/>
        </p:nvSpPr>
        <p:spPr bwMode="auto">
          <a:xfrm>
            <a:off x="4994059" y="1323181"/>
            <a:ext cx="5832475" cy="36933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eaLnBrk="0" hangingPunct="0">
              <a:spcBef>
                <a:spcPct val="10000"/>
              </a:spcBef>
              <a:defRPr/>
            </a:pPr>
            <a:r>
              <a:rPr lang="zh-CN" altLang="en-US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十进制、二进制和十六进制数之间的对</a:t>
            </a:r>
            <a:r>
              <a:rPr lang="zh-CN" alt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应关</a:t>
            </a:r>
            <a:r>
              <a:rPr lang="zh-CN" altLang="en-US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系：</a:t>
            </a:r>
            <a:endParaRPr lang="zh-CN" altLang="en-US" dirty="0"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49" name="Group 8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22189445"/>
              </p:ext>
            </p:extLst>
          </p:nvPr>
        </p:nvGraphicFramePr>
        <p:xfrm>
          <a:off x="5031421" y="1831764"/>
          <a:ext cx="5890702" cy="2461332"/>
        </p:xfrm>
        <a:graphic>
          <a:graphicData uri="http://schemas.openxmlformats.org/drawingml/2006/table">
            <a:tbl>
              <a:tblPr/>
              <a:tblGrid>
                <a:gridCol w="893997"/>
                <a:gridCol w="892269"/>
                <a:gridCol w="1070722"/>
                <a:gridCol w="981496"/>
                <a:gridCol w="981496"/>
                <a:gridCol w="1070722"/>
              </a:tblGrid>
              <a:tr h="266772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itchFamily="2" charset="2"/>
                        <a:defRPr sz="2000" b="1">
                          <a:solidFill>
                            <a:srgbClr val="000099"/>
                          </a:solidFill>
                          <a:latin typeface="Times New Roman" pitchFamily="18" charset="0"/>
                          <a:ea typeface="楷体_GB2312" pitchFamily="49" charset="-122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rgbClr val="5E9CDA"/>
                        </a:buClr>
                        <a:buFont typeface="Wingdings" pitchFamily="2" charset="2"/>
                        <a:defRPr b="1">
                          <a:solidFill>
                            <a:schemeClr val="tx1"/>
                          </a:solidFill>
                          <a:latin typeface="宋体" charset="-122"/>
                          <a:ea typeface="宋体" charset="-122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b="1">
                          <a:solidFill>
                            <a:srgbClr val="000099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 sz="1400" b="1">
                          <a:solidFill>
                            <a:srgbClr val="000099"/>
                          </a:solidFill>
                          <a:latin typeface="Arial" charset="0"/>
                          <a:ea typeface="楷体_GB2312" pitchFamily="49" charset="-122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Font typeface="Wingdings 2" pitchFamily="18" charset="2"/>
                        <a:defRPr sz="1400" b="1">
                          <a:solidFill>
                            <a:srgbClr val="000099"/>
                          </a:solidFill>
                          <a:latin typeface="Arial" charset="0"/>
                          <a:ea typeface="楷体_GB2312" pitchFamily="49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 2" pitchFamily="18" charset="2"/>
                        <a:defRPr sz="1400" b="1">
                          <a:solidFill>
                            <a:srgbClr val="000099"/>
                          </a:solidFill>
                          <a:latin typeface="Arial" charset="0"/>
                          <a:ea typeface="楷体_GB2312" pitchFamily="49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 2" pitchFamily="18" charset="2"/>
                        <a:defRPr sz="1400" b="1">
                          <a:solidFill>
                            <a:srgbClr val="000099"/>
                          </a:solidFill>
                          <a:latin typeface="Arial" charset="0"/>
                          <a:ea typeface="楷体_GB2312" pitchFamily="49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 2" pitchFamily="18" charset="2"/>
                        <a:defRPr sz="1400" b="1">
                          <a:solidFill>
                            <a:srgbClr val="000099"/>
                          </a:solidFill>
                          <a:latin typeface="Arial" charset="0"/>
                          <a:ea typeface="楷体_GB2312" pitchFamily="49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 2" pitchFamily="18" charset="2"/>
                        <a:defRPr sz="1400" b="1">
                          <a:solidFill>
                            <a:srgbClr val="000099"/>
                          </a:solidFill>
                          <a:latin typeface="Arial" charset="0"/>
                          <a:ea typeface="楷体_GB2312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49" charset="-122"/>
                          <a:cs typeface="Arial" charset="0"/>
                        </a:rPr>
                        <a:t>十进制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itchFamily="2" charset="2"/>
                        <a:defRPr sz="2000" b="1">
                          <a:solidFill>
                            <a:srgbClr val="000099"/>
                          </a:solidFill>
                          <a:latin typeface="Times New Roman" pitchFamily="18" charset="0"/>
                          <a:ea typeface="楷体_GB2312" pitchFamily="49" charset="-122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rgbClr val="5E9CDA"/>
                        </a:buClr>
                        <a:buFont typeface="Wingdings" pitchFamily="2" charset="2"/>
                        <a:defRPr b="1">
                          <a:solidFill>
                            <a:schemeClr val="tx1"/>
                          </a:solidFill>
                          <a:latin typeface="宋体" charset="-122"/>
                          <a:ea typeface="宋体" charset="-122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b="1">
                          <a:solidFill>
                            <a:srgbClr val="000099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 sz="1400" b="1">
                          <a:solidFill>
                            <a:srgbClr val="000099"/>
                          </a:solidFill>
                          <a:latin typeface="Arial" charset="0"/>
                          <a:ea typeface="楷体_GB2312" pitchFamily="49" charset="-122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Font typeface="Wingdings 2" pitchFamily="18" charset="2"/>
                        <a:defRPr sz="1400" b="1">
                          <a:solidFill>
                            <a:srgbClr val="000099"/>
                          </a:solidFill>
                          <a:latin typeface="Arial" charset="0"/>
                          <a:ea typeface="楷体_GB2312" pitchFamily="49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 2" pitchFamily="18" charset="2"/>
                        <a:defRPr sz="1400" b="1">
                          <a:solidFill>
                            <a:srgbClr val="000099"/>
                          </a:solidFill>
                          <a:latin typeface="Arial" charset="0"/>
                          <a:ea typeface="楷体_GB2312" pitchFamily="49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 2" pitchFamily="18" charset="2"/>
                        <a:defRPr sz="1400" b="1">
                          <a:solidFill>
                            <a:srgbClr val="000099"/>
                          </a:solidFill>
                          <a:latin typeface="Arial" charset="0"/>
                          <a:ea typeface="楷体_GB2312" pitchFamily="49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 2" pitchFamily="18" charset="2"/>
                        <a:defRPr sz="1400" b="1">
                          <a:solidFill>
                            <a:srgbClr val="000099"/>
                          </a:solidFill>
                          <a:latin typeface="Arial" charset="0"/>
                          <a:ea typeface="楷体_GB2312" pitchFamily="49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 2" pitchFamily="18" charset="2"/>
                        <a:defRPr sz="1400" b="1">
                          <a:solidFill>
                            <a:srgbClr val="000099"/>
                          </a:solidFill>
                          <a:latin typeface="Arial" charset="0"/>
                          <a:ea typeface="楷体_GB2312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49" charset="-122"/>
                          <a:cs typeface="Arial" charset="0"/>
                        </a:rPr>
                        <a:t>二进制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itchFamily="2" charset="2"/>
                        <a:defRPr sz="2000" b="1">
                          <a:solidFill>
                            <a:srgbClr val="000099"/>
                          </a:solidFill>
                          <a:latin typeface="Times New Roman" pitchFamily="18" charset="0"/>
                          <a:ea typeface="楷体_GB2312" pitchFamily="49" charset="-122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rgbClr val="5E9CDA"/>
                        </a:buClr>
                        <a:buFont typeface="Wingdings" pitchFamily="2" charset="2"/>
                        <a:defRPr b="1">
                          <a:solidFill>
                            <a:schemeClr val="tx1"/>
                          </a:solidFill>
                          <a:latin typeface="宋体" charset="-122"/>
                          <a:ea typeface="宋体" charset="-122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b="1">
                          <a:solidFill>
                            <a:srgbClr val="000099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 sz="1400" b="1">
                          <a:solidFill>
                            <a:srgbClr val="000099"/>
                          </a:solidFill>
                          <a:latin typeface="Arial" charset="0"/>
                          <a:ea typeface="楷体_GB2312" pitchFamily="49" charset="-122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Font typeface="Wingdings 2" pitchFamily="18" charset="2"/>
                        <a:defRPr sz="1400" b="1">
                          <a:solidFill>
                            <a:srgbClr val="000099"/>
                          </a:solidFill>
                          <a:latin typeface="Arial" charset="0"/>
                          <a:ea typeface="楷体_GB2312" pitchFamily="49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 2" pitchFamily="18" charset="2"/>
                        <a:defRPr sz="1400" b="1">
                          <a:solidFill>
                            <a:srgbClr val="000099"/>
                          </a:solidFill>
                          <a:latin typeface="Arial" charset="0"/>
                          <a:ea typeface="楷体_GB2312" pitchFamily="49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 2" pitchFamily="18" charset="2"/>
                        <a:defRPr sz="1400" b="1">
                          <a:solidFill>
                            <a:srgbClr val="000099"/>
                          </a:solidFill>
                          <a:latin typeface="Arial" charset="0"/>
                          <a:ea typeface="楷体_GB2312" pitchFamily="49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 2" pitchFamily="18" charset="2"/>
                        <a:defRPr sz="1400" b="1">
                          <a:solidFill>
                            <a:srgbClr val="000099"/>
                          </a:solidFill>
                          <a:latin typeface="Arial" charset="0"/>
                          <a:ea typeface="楷体_GB2312" pitchFamily="49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 2" pitchFamily="18" charset="2"/>
                        <a:defRPr sz="1400" b="1">
                          <a:solidFill>
                            <a:srgbClr val="000099"/>
                          </a:solidFill>
                          <a:latin typeface="Arial" charset="0"/>
                          <a:ea typeface="楷体_GB2312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49" charset="-122"/>
                          <a:cs typeface="Arial" charset="0"/>
                        </a:rPr>
                        <a:t>十六进制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itchFamily="2" charset="2"/>
                        <a:defRPr sz="2000" b="1">
                          <a:solidFill>
                            <a:srgbClr val="000099"/>
                          </a:solidFill>
                          <a:latin typeface="Times New Roman" pitchFamily="18" charset="0"/>
                          <a:ea typeface="楷体_GB2312" pitchFamily="49" charset="-122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rgbClr val="5E9CDA"/>
                        </a:buClr>
                        <a:buFont typeface="Wingdings" pitchFamily="2" charset="2"/>
                        <a:defRPr b="1">
                          <a:solidFill>
                            <a:schemeClr val="tx1"/>
                          </a:solidFill>
                          <a:latin typeface="宋体" charset="-122"/>
                          <a:ea typeface="宋体" charset="-122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b="1">
                          <a:solidFill>
                            <a:srgbClr val="000099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 sz="1400" b="1">
                          <a:solidFill>
                            <a:srgbClr val="000099"/>
                          </a:solidFill>
                          <a:latin typeface="Arial" charset="0"/>
                          <a:ea typeface="楷体_GB2312" pitchFamily="49" charset="-122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Font typeface="Wingdings 2" pitchFamily="18" charset="2"/>
                        <a:defRPr sz="1400" b="1">
                          <a:solidFill>
                            <a:srgbClr val="000099"/>
                          </a:solidFill>
                          <a:latin typeface="Arial" charset="0"/>
                          <a:ea typeface="楷体_GB2312" pitchFamily="49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 2" pitchFamily="18" charset="2"/>
                        <a:defRPr sz="1400" b="1">
                          <a:solidFill>
                            <a:srgbClr val="000099"/>
                          </a:solidFill>
                          <a:latin typeface="Arial" charset="0"/>
                          <a:ea typeface="楷体_GB2312" pitchFamily="49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 2" pitchFamily="18" charset="2"/>
                        <a:defRPr sz="1400" b="1">
                          <a:solidFill>
                            <a:srgbClr val="000099"/>
                          </a:solidFill>
                          <a:latin typeface="Arial" charset="0"/>
                          <a:ea typeface="楷体_GB2312" pitchFamily="49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 2" pitchFamily="18" charset="2"/>
                        <a:defRPr sz="1400" b="1">
                          <a:solidFill>
                            <a:srgbClr val="000099"/>
                          </a:solidFill>
                          <a:latin typeface="Arial" charset="0"/>
                          <a:ea typeface="楷体_GB2312" pitchFamily="49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 2" pitchFamily="18" charset="2"/>
                        <a:defRPr sz="1400" b="1">
                          <a:solidFill>
                            <a:srgbClr val="000099"/>
                          </a:solidFill>
                          <a:latin typeface="Arial" charset="0"/>
                          <a:ea typeface="楷体_GB2312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49" charset="-122"/>
                          <a:cs typeface="Arial" charset="0"/>
                        </a:rPr>
                        <a:t>十进制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itchFamily="2" charset="2"/>
                        <a:defRPr sz="2000" b="1">
                          <a:solidFill>
                            <a:srgbClr val="000099"/>
                          </a:solidFill>
                          <a:latin typeface="Times New Roman" pitchFamily="18" charset="0"/>
                          <a:ea typeface="楷体_GB2312" pitchFamily="49" charset="-122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rgbClr val="5E9CDA"/>
                        </a:buClr>
                        <a:buFont typeface="Wingdings" pitchFamily="2" charset="2"/>
                        <a:defRPr b="1">
                          <a:solidFill>
                            <a:schemeClr val="tx1"/>
                          </a:solidFill>
                          <a:latin typeface="宋体" charset="-122"/>
                          <a:ea typeface="宋体" charset="-122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b="1">
                          <a:solidFill>
                            <a:srgbClr val="000099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 sz="1400" b="1">
                          <a:solidFill>
                            <a:srgbClr val="000099"/>
                          </a:solidFill>
                          <a:latin typeface="Arial" charset="0"/>
                          <a:ea typeface="楷体_GB2312" pitchFamily="49" charset="-122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Font typeface="Wingdings 2" pitchFamily="18" charset="2"/>
                        <a:defRPr sz="1400" b="1">
                          <a:solidFill>
                            <a:srgbClr val="000099"/>
                          </a:solidFill>
                          <a:latin typeface="Arial" charset="0"/>
                          <a:ea typeface="楷体_GB2312" pitchFamily="49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 2" pitchFamily="18" charset="2"/>
                        <a:defRPr sz="1400" b="1">
                          <a:solidFill>
                            <a:srgbClr val="000099"/>
                          </a:solidFill>
                          <a:latin typeface="Arial" charset="0"/>
                          <a:ea typeface="楷体_GB2312" pitchFamily="49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 2" pitchFamily="18" charset="2"/>
                        <a:defRPr sz="1400" b="1">
                          <a:solidFill>
                            <a:srgbClr val="000099"/>
                          </a:solidFill>
                          <a:latin typeface="Arial" charset="0"/>
                          <a:ea typeface="楷体_GB2312" pitchFamily="49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 2" pitchFamily="18" charset="2"/>
                        <a:defRPr sz="1400" b="1">
                          <a:solidFill>
                            <a:srgbClr val="000099"/>
                          </a:solidFill>
                          <a:latin typeface="Arial" charset="0"/>
                          <a:ea typeface="楷体_GB2312" pitchFamily="49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 2" pitchFamily="18" charset="2"/>
                        <a:defRPr sz="1400" b="1">
                          <a:solidFill>
                            <a:srgbClr val="000099"/>
                          </a:solidFill>
                          <a:latin typeface="Arial" charset="0"/>
                          <a:ea typeface="楷体_GB2312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49" charset="-122"/>
                          <a:cs typeface="Arial" charset="0"/>
                        </a:rPr>
                        <a:t>二进制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itchFamily="2" charset="2"/>
                        <a:defRPr sz="2000" b="1">
                          <a:solidFill>
                            <a:srgbClr val="000099"/>
                          </a:solidFill>
                          <a:latin typeface="Times New Roman" pitchFamily="18" charset="0"/>
                          <a:ea typeface="楷体_GB2312" pitchFamily="49" charset="-122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rgbClr val="5E9CDA"/>
                        </a:buClr>
                        <a:buFont typeface="Wingdings" pitchFamily="2" charset="2"/>
                        <a:defRPr b="1">
                          <a:solidFill>
                            <a:schemeClr val="tx1"/>
                          </a:solidFill>
                          <a:latin typeface="宋体" charset="-122"/>
                          <a:ea typeface="宋体" charset="-122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b="1">
                          <a:solidFill>
                            <a:srgbClr val="000099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 sz="1400" b="1">
                          <a:solidFill>
                            <a:srgbClr val="000099"/>
                          </a:solidFill>
                          <a:latin typeface="Arial" charset="0"/>
                          <a:ea typeface="楷体_GB2312" pitchFamily="49" charset="-122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Font typeface="Wingdings 2" pitchFamily="18" charset="2"/>
                        <a:defRPr sz="1400" b="1">
                          <a:solidFill>
                            <a:srgbClr val="000099"/>
                          </a:solidFill>
                          <a:latin typeface="Arial" charset="0"/>
                          <a:ea typeface="楷体_GB2312" pitchFamily="49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 2" pitchFamily="18" charset="2"/>
                        <a:defRPr sz="1400" b="1">
                          <a:solidFill>
                            <a:srgbClr val="000099"/>
                          </a:solidFill>
                          <a:latin typeface="Arial" charset="0"/>
                          <a:ea typeface="楷体_GB2312" pitchFamily="49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 2" pitchFamily="18" charset="2"/>
                        <a:defRPr sz="1400" b="1">
                          <a:solidFill>
                            <a:srgbClr val="000099"/>
                          </a:solidFill>
                          <a:latin typeface="Arial" charset="0"/>
                          <a:ea typeface="楷体_GB2312" pitchFamily="49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 2" pitchFamily="18" charset="2"/>
                        <a:defRPr sz="1400" b="1">
                          <a:solidFill>
                            <a:srgbClr val="000099"/>
                          </a:solidFill>
                          <a:latin typeface="Arial" charset="0"/>
                          <a:ea typeface="楷体_GB2312" pitchFamily="49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 2" pitchFamily="18" charset="2"/>
                        <a:defRPr sz="1400" b="1">
                          <a:solidFill>
                            <a:srgbClr val="000099"/>
                          </a:solidFill>
                          <a:latin typeface="Arial" charset="0"/>
                          <a:ea typeface="楷体_GB2312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49" charset="-122"/>
                          <a:cs typeface="Arial" charset="0"/>
                        </a:rPr>
                        <a:t>十六进制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78536">
                <a:tc>
                  <a:txBody>
                    <a:bodyPr/>
                    <a:lstStyle>
                      <a:lvl1pPr indent="266700" algn="l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itchFamily="2" charset="2"/>
                        <a:defRPr sz="2000" b="1">
                          <a:solidFill>
                            <a:srgbClr val="000099"/>
                          </a:solidFill>
                          <a:latin typeface="Times New Roman" pitchFamily="18" charset="0"/>
                          <a:ea typeface="楷体_GB2312" pitchFamily="49" charset="-122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rgbClr val="5E9CDA"/>
                        </a:buClr>
                        <a:buFont typeface="Wingdings" pitchFamily="2" charset="2"/>
                        <a:defRPr b="1">
                          <a:solidFill>
                            <a:schemeClr val="tx1"/>
                          </a:solidFill>
                          <a:latin typeface="宋体" charset="-122"/>
                          <a:ea typeface="宋体" charset="-122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b="1">
                          <a:solidFill>
                            <a:srgbClr val="000099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 sz="1400" b="1">
                          <a:solidFill>
                            <a:srgbClr val="000099"/>
                          </a:solidFill>
                          <a:latin typeface="Arial" charset="0"/>
                          <a:ea typeface="楷体_GB2312" pitchFamily="49" charset="-122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Font typeface="Wingdings 2" pitchFamily="18" charset="2"/>
                        <a:defRPr sz="1400" b="1">
                          <a:solidFill>
                            <a:srgbClr val="000099"/>
                          </a:solidFill>
                          <a:latin typeface="Arial" charset="0"/>
                          <a:ea typeface="楷体_GB2312" pitchFamily="49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 2" pitchFamily="18" charset="2"/>
                        <a:defRPr sz="1400" b="1">
                          <a:solidFill>
                            <a:srgbClr val="000099"/>
                          </a:solidFill>
                          <a:latin typeface="Arial" charset="0"/>
                          <a:ea typeface="楷体_GB2312" pitchFamily="49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 2" pitchFamily="18" charset="2"/>
                        <a:defRPr sz="1400" b="1">
                          <a:solidFill>
                            <a:srgbClr val="000099"/>
                          </a:solidFill>
                          <a:latin typeface="Arial" charset="0"/>
                          <a:ea typeface="楷体_GB2312" pitchFamily="49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 2" pitchFamily="18" charset="2"/>
                        <a:defRPr sz="1400" b="1">
                          <a:solidFill>
                            <a:srgbClr val="000099"/>
                          </a:solidFill>
                          <a:latin typeface="Arial" charset="0"/>
                          <a:ea typeface="楷体_GB2312" pitchFamily="49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 2" pitchFamily="18" charset="2"/>
                        <a:defRPr sz="1400" b="1">
                          <a:solidFill>
                            <a:srgbClr val="000099"/>
                          </a:solidFill>
                          <a:latin typeface="Arial" charset="0"/>
                          <a:ea typeface="楷体_GB2312" pitchFamily="49" charset="-122"/>
                        </a:defRPr>
                      </a:lvl9pPr>
                    </a:lstStyle>
                    <a:p>
                      <a:pPr marL="0" marR="0" lvl="0" indent="2667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0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  <a:cs typeface="Times New Roman" pitchFamily="18" charset="0"/>
                      </a:endParaRPr>
                    </a:p>
                    <a:p>
                      <a:pPr marL="0" marR="0" lvl="0" indent="2667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1</a:t>
                      </a:r>
                    </a:p>
                    <a:p>
                      <a:pPr marL="0" marR="0" lvl="0" indent="2667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2</a:t>
                      </a:r>
                    </a:p>
                    <a:p>
                      <a:pPr marL="0" marR="0" lvl="0" indent="2667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3</a:t>
                      </a:r>
                    </a:p>
                    <a:p>
                      <a:pPr marL="0" marR="0" lvl="0" indent="2667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4</a:t>
                      </a:r>
                    </a:p>
                    <a:p>
                      <a:pPr marL="0" marR="0" lvl="0" indent="2667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5</a:t>
                      </a:r>
                    </a:p>
                    <a:p>
                      <a:pPr marL="0" marR="0" lvl="0" indent="2667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6</a:t>
                      </a:r>
                    </a:p>
                    <a:p>
                      <a:pPr marL="0" marR="0" lvl="0" indent="2667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7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266700" algn="l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itchFamily="2" charset="2"/>
                        <a:defRPr sz="2000" b="1">
                          <a:solidFill>
                            <a:srgbClr val="000099"/>
                          </a:solidFill>
                          <a:latin typeface="Times New Roman" pitchFamily="18" charset="0"/>
                          <a:ea typeface="楷体_GB2312" pitchFamily="49" charset="-122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rgbClr val="5E9CDA"/>
                        </a:buClr>
                        <a:buFont typeface="Wingdings" pitchFamily="2" charset="2"/>
                        <a:defRPr b="1">
                          <a:solidFill>
                            <a:schemeClr val="tx1"/>
                          </a:solidFill>
                          <a:latin typeface="宋体" charset="-122"/>
                          <a:ea typeface="宋体" charset="-122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b="1">
                          <a:solidFill>
                            <a:srgbClr val="000099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 sz="1400" b="1">
                          <a:solidFill>
                            <a:srgbClr val="000099"/>
                          </a:solidFill>
                          <a:latin typeface="Arial" charset="0"/>
                          <a:ea typeface="楷体_GB2312" pitchFamily="49" charset="-122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Font typeface="Wingdings 2" pitchFamily="18" charset="2"/>
                        <a:defRPr sz="1400" b="1">
                          <a:solidFill>
                            <a:srgbClr val="000099"/>
                          </a:solidFill>
                          <a:latin typeface="Arial" charset="0"/>
                          <a:ea typeface="楷体_GB2312" pitchFamily="49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 2" pitchFamily="18" charset="2"/>
                        <a:defRPr sz="1400" b="1">
                          <a:solidFill>
                            <a:srgbClr val="000099"/>
                          </a:solidFill>
                          <a:latin typeface="Arial" charset="0"/>
                          <a:ea typeface="楷体_GB2312" pitchFamily="49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 2" pitchFamily="18" charset="2"/>
                        <a:defRPr sz="1400" b="1">
                          <a:solidFill>
                            <a:srgbClr val="000099"/>
                          </a:solidFill>
                          <a:latin typeface="Arial" charset="0"/>
                          <a:ea typeface="楷体_GB2312" pitchFamily="49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 2" pitchFamily="18" charset="2"/>
                        <a:defRPr sz="1400" b="1">
                          <a:solidFill>
                            <a:srgbClr val="000099"/>
                          </a:solidFill>
                          <a:latin typeface="Arial" charset="0"/>
                          <a:ea typeface="楷体_GB2312" pitchFamily="49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 2" pitchFamily="18" charset="2"/>
                        <a:defRPr sz="1400" b="1">
                          <a:solidFill>
                            <a:srgbClr val="000099"/>
                          </a:solidFill>
                          <a:latin typeface="Arial" charset="0"/>
                          <a:ea typeface="楷体_GB2312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0000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0001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0010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0011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0100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0101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0110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0111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266700" algn="l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itchFamily="2" charset="2"/>
                        <a:defRPr sz="2000" b="1">
                          <a:solidFill>
                            <a:srgbClr val="000099"/>
                          </a:solidFill>
                          <a:latin typeface="Times New Roman" pitchFamily="18" charset="0"/>
                          <a:ea typeface="楷体_GB2312" pitchFamily="49" charset="-122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rgbClr val="5E9CDA"/>
                        </a:buClr>
                        <a:buFont typeface="Wingdings" pitchFamily="2" charset="2"/>
                        <a:defRPr b="1">
                          <a:solidFill>
                            <a:schemeClr val="tx1"/>
                          </a:solidFill>
                          <a:latin typeface="宋体" charset="-122"/>
                          <a:ea typeface="宋体" charset="-122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b="1">
                          <a:solidFill>
                            <a:srgbClr val="000099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 sz="1400" b="1">
                          <a:solidFill>
                            <a:srgbClr val="000099"/>
                          </a:solidFill>
                          <a:latin typeface="Arial" charset="0"/>
                          <a:ea typeface="楷体_GB2312" pitchFamily="49" charset="-122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Font typeface="Wingdings 2" pitchFamily="18" charset="2"/>
                        <a:defRPr sz="1400" b="1">
                          <a:solidFill>
                            <a:srgbClr val="000099"/>
                          </a:solidFill>
                          <a:latin typeface="Arial" charset="0"/>
                          <a:ea typeface="楷体_GB2312" pitchFamily="49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 2" pitchFamily="18" charset="2"/>
                        <a:defRPr sz="1400" b="1">
                          <a:solidFill>
                            <a:srgbClr val="000099"/>
                          </a:solidFill>
                          <a:latin typeface="Arial" charset="0"/>
                          <a:ea typeface="楷体_GB2312" pitchFamily="49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 2" pitchFamily="18" charset="2"/>
                        <a:defRPr sz="1400" b="1">
                          <a:solidFill>
                            <a:srgbClr val="000099"/>
                          </a:solidFill>
                          <a:latin typeface="Arial" charset="0"/>
                          <a:ea typeface="楷体_GB2312" pitchFamily="49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 2" pitchFamily="18" charset="2"/>
                        <a:defRPr sz="1400" b="1">
                          <a:solidFill>
                            <a:srgbClr val="000099"/>
                          </a:solidFill>
                          <a:latin typeface="Arial" charset="0"/>
                          <a:ea typeface="楷体_GB2312" pitchFamily="49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 2" pitchFamily="18" charset="2"/>
                        <a:defRPr sz="1400" b="1">
                          <a:solidFill>
                            <a:srgbClr val="000099"/>
                          </a:solidFill>
                          <a:latin typeface="Arial" charset="0"/>
                          <a:ea typeface="楷体_GB2312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0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1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2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3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4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5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6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7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8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9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10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11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12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13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14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15</a:t>
                      </a:r>
                    </a:p>
                    <a:p>
                      <a:pPr marL="0" marR="0" lvl="0" indent="2667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1000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1001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1010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1011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1100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1101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1110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1111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8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9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A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B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C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D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E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F</a:t>
                      </a:r>
                    </a:p>
                    <a:p>
                      <a:pPr marL="0" marR="0" lvl="0" indent="2667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00705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1" name="直接连接符 70"/>
          <p:cNvCxnSpPr/>
          <p:nvPr/>
        </p:nvCxnSpPr>
        <p:spPr>
          <a:xfrm>
            <a:off x="5164288" y="4005064"/>
            <a:ext cx="4170854" cy="0"/>
          </a:xfrm>
          <a:prstGeom prst="line">
            <a:avLst/>
          </a:prstGeom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/>
          <p:cNvSpPr/>
          <p:nvPr/>
        </p:nvSpPr>
        <p:spPr>
          <a:xfrm>
            <a:off x="4506181" y="1316681"/>
            <a:ext cx="488222" cy="522022"/>
          </a:xfrm>
          <a:prstGeom prst="rect">
            <a:avLst/>
          </a:prstGeom>
          <a:solidFill>
            <a:srgbClr val="E200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50000"/>
              </a:spcBef>
              <a:defRPr/>
            </a:pPr>
            <a:r>
              <a:rPr lang="en-US" altLang="zh-CN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5107164" y="1406655"/>
            <a:ext cx="12789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十进制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燕尾形 52"/>
          <p:cNvSpPr/>
          <p:nvPr/>
        </p:nvSpPr>
        <p:spPr>
          <a:xfrm>
            <a:off x="6490414" y="1478663"/>
            <a:ext cx="154848" cy="261011"/>
          </a:xfrm>
          <a:prstGeom prst="chevron">
            <a:avLst/>
          </a:prstGeom>
          <a:solidFill>
            <a:srgbClr val="E200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4" name="燕尾形 53"/>
          <p:cNvSpPr/>
          <p:nvPr/>
        </p:nvSpPr>
        <p:spPr>
          <a:xfrm>
            <a:off x="6642814" y="1478663"/>
            <a:ext cx="154848" cy="261011"/>
          </a:xfrm>
          <a:prstGeom prst="chevron">
            <a:avLst/>
          </a:prstGeom>
          <a:solidFill>
            <a:srgbClr val="E200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5" name="燕尾形 54"/>
          <p:cNvSpPr/>
          <p:nvPr/>
        </p:nvSpPr>
        <p:spPr>
          <a:xfrm>
            <a:off x="6789278" y="1478663"/>
            <a:ext cx="154848" cy="261011"/>
          </a:xfrm>
          <a:prstGeom prst="chevron">
            <a:avLst/>
          </a:prstGeom>
          <a:solidFill>
            <a:srgbClr val="E200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7051378" y="1427321"/>
            <a:ext cx="16603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十六</a:t>
            </a: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进制数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4531099" y="4221088"/>
            <a:ext cx="488222" cy="522022"/>
          </a:xfrm>
          <a:prstGeom prst="rect">
            <a:avLst/>
          </a:prstGeom>
          <a:solidFill>
            <a:srgbClr val="E200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50000"/>
              </a:spcBef>
              <a:defRPr/>
            </a:pPr>
            <a:r>
              <a:rPr lang="en-US" altLang="zh-CN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5132082" y="4311062"/>
            <a:ext cx="15881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十六</a:t>
            </a: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进制</a:t>
            </a: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数</a:t>
            </a:r>
          </a:p>
        </p:txBody>
      </p:sp>
      <p:sp>
        <p:nvSpPr>
          <p:cNvPr id="60" name="燕尾形 59"/>
          <p:cNvSpPr/>
          <p:nvPr/>
        </p:nvSpPr>
        <p:spPr>
          <a:xfrm>
            <a:off x="6691339" y="4383070"/>
            <a:ext cx="154848" cy="261011"/>
          </a:xfrm>
          <a:prstGeom prst="chevron">
            <a:avLst/>
          </a:prstGeom>
          <a:solidFill>
            <a:srgbClr val="E200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61" name="燕尾形 60"/>
          <p:cNvSpPr/>
          <p:nvPr/>
        </p:nvSpPr>
        <p:spPr>
          <a:xfrm>
            <a:off x="6843739" y="4383070"/>
            <a:ext cx="154848" cy="261011"/>
          </a:xfrm>
          <a:prstGeom prst="chevron">
            <a:avLst/>
          </a:prstGeom>
          <a:solidFill>
            <a:srgbClr val="E200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62" name="燕尾形 61"/>
          <p:cNvSpPr/>
          <p:nvPr/>
        </p:nvSpPr>
        <p:spPr>
          <a:xfrm>
            <a:off x="6990203" y="4383070"/>
            <a:ext cx="154848" cy="261011"/>
          </a:xfrm>
          <a:prstGeom prst="chevron">
            <a:avLst/>
          </a:prstGeom>
          <a:solidFill>
            <a:srgbClr val="E200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7335270" y="4331728"/>
            <a:ext cx="16603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二</a:t>
            </a: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进制数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等腰三角形 56"/>
          <p:cNvSpPr>
            <a:spLocks noChangeArrowheads="1"/>
          </p:cNvSpPr>
          <p:nvPr/>
        </p:nvSpPr>
        <p:spPr bwMode="auto">
          <a:xfrm flipV="1">
            <a:off x="7537747" y="476672"/>
            <a:ext cx="260350" cy="12700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3793331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84817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知识准备</a:t>
            </a:r>
            <a:endParaRPr lang="zh-CN" altLang="en-US" dirty="0">
              <a:solidFill>
                <a:srgbClr val="84817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5521523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84817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转换操作</a:t>
            </a:r>
            <a:endParaRPr lang="zh-CN" altLang="en-US" dirty="0">
              <a:solidFill>
                <a:srgbClr val="84817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8545859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教学小结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105699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知识扩展</a:t>
            </a:r>
          </a:p>
        </p:txBody>
      </p:sp>
      <p:sp>
        <p:nvSpPr>
          <p:cNvPr id="68" name="Rectangle 4"/>
          <p:cNvSpPr>
            <a:spLocks noChangeArrowheads="1"/>
          </p:cNvSpPr>
          <p:nvPr/>
        </p:nvSpPr>
        <p:spPr bwMode="auto">
          <a:xfrm>
            <a:off x="7130617" y="1844824"/>
            <a:ext cx="2452835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zh-CN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13A .4F </a:t>
            </a:r>
            <a:r>
              <a:rPr lang="zh-CN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en-US" altLang="zh-CN" b="1" baseline="-25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16</a:t>
            </a:r>
            <a:endParaRPr lang="en-US" altLang="zh-CN" b="1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9" name="Rectangle 9"/>
          <p:cNvSpPr>
            <a:spLocks noChangeArrowheads="1"/>
          </p:cNvSpPr>
          <p:nvPr/>
        </p:nvSpPr>
        <p:spPr bwMode="auto">
          <a:xfrm>
            <a:off x="5114393" y="1814909"/>
            <a:ext cx="2441351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lnSpc>
                <a:spcPct val="120000"/>
              </a:lnSpc>
              <a:defRPr/>
            </a:pPr>
            <a:r>
              <a:rPr lang="zh-CN" altLang="en-US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314.31</a:t>
            </a:r>
            <a:r>
              <a:rPr lang="zh-CN" altLang="en-US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en-US" altLang="zh-CN" sz="2000" b="1" baseline="-2500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10 </a:t>
            </a:r>
            <a:r>
              <a:rPr lang="en-US" altLang="zh-CN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=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4288" y="2351360"/>
            <a:ext cx="4170853" cy="1564070"/>
          </a:xfrm>
          <a:prstGeom prst="rect">
            <a:avLst/>
          </a:prstGeom>
        </p:spPr>
      </p:pic>
      <p:sp>
        <p:nvSpPr>
          <p:cNvPr id="70" name="矩形 69"/>
          <p:cNvSpPr/>
          <p:nvPr/>
        </p:nvSpPr>
        <p:spPr>
          <a:xfrm>
            <a:off x="5164288" y="2276872"/>
            <a:ext cx="4170854" cy="1638558"/>
          </a:xfrm>
          <a:prstGeom prst="rect">
            <a:avLst/>
          </a:prstGeom>
          <a:noFill/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5296935" y="4941168"/>
            <a:ext cx="20967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zh-CN" alt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 13A .4F </a:t>
            </a:r>
            <a:r>
              <a:rPr lang="zh-CN" alt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en-US" altLang="zh-CN" b="1" baseline="-25000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b="1" baseline="-25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16</a:t>
            </a:r>
            <a:endParaRPr lang="en-US" altLang="zh-CN" b="1" dirty="0"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4873451" y="5589240"/>
            <a:ext cx="827882" cy="369465"/>
            <a:chOff x="4369395" y="5589240"/>
            <a:chExt cx="827882" cy="369465"/>
          </a:xfrm>
        </p:grpSpPr>
        <p:sp>
          <p:nvSpPr>
            <p:cNvPr id="72" name="Rectangle 15"/>
            <p:cNvSpPr>
              <a:spLocks noChangeArrowheads="1"/>
            </p:cNvSpPr>
            <p:nvPr/>
          </p:nvSpPr>
          <p:spPr bwMode="auto">
            <a:xfrm>
              <a:off x="4369395" y="5589240"/>
              <a:ext cx="395834" cy="3693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l" eaLnBrk="0" hangingPunct="0">
                <a:spcBef>
                  <a:spcPct val="10000"/>
                </a:spcBef>
                <a:defRPr/>
              </a:pPr>
              <a:r>
                <a:rPr lang="en-US" altLang="zh-CN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0</a:t>
              </a:r>
              <a:endParaRPr lang="en-US" altLang="zh-CN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3" name="Rectangle 15"/>
            <p:cNvSpPr>
              <a:spLocks noChangeArrowheads="1"/>
            </p:cNvSpPr>
            <p:nvPr/>
          </p:nvSpPr>
          <p:spPr bwMode="auto">
            <a:xfrm>
              <a:off x="4513411" y="5589373"/>
              <a:ext cx="395834" cy="3693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l" eaLnBrk="0" hangingPunct="0">
                <a:spcBef>
                  <a:spcPct val="10000"/>
                </a:spcBef>
                <a:defRPr/>
              </a:pPr>
              <a:r>
                <a:rPr lang="en-US" altLang="zh-CN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0</a:t>
              </a:r>
              <a:endParaRPr lang="en-US" altLang="zh-CN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4" name="Rectangle 15"/>
            <p:cNvSpPr>
              <a:spLocks noChangeArrowheads="1"/>
            </p:cNvSpPr>
            <p:nvPr/>
          </p:nvSpPr>
          <p:spPr bwMode="auto">
            <a:xfrm>
              <a:off x="4657427" y="5589373"/>
              <a:ext cx="395834" cy="3693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l" eaLnBrk="0" hangingPunct="0">
                <a:spcBef>
                  <a:spcPct val="10000"/>
                </a:spcBef>
                <a:defRPr/>
              </a:pPr>
              <a:r>
                <a:rPr lang="en-US" altLang="zh-CN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0</a:t>
              </a:r>
              <a:endParaRPr lang="en-US" altLang="zh-CN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5" name="Rectangle 15"/>
            <p:cNvSpPr>
              <a:spLocks noChangeArrowheads="1"/>
            </p:cNvSpPr>
            <p:nvPr/>
          </p:nvSpPr>
          <p:spPr bwMode="auto">
            <a:xfrm>
              <a:off x="4801443" y="5589373"/>
              <a:ext cx="395834" cy="3693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l" eaLnBrk="0" hangingPunct="0">
                <a:spcBef>
                  <a:spcPct val="10000"/>
                </a:spcBef>
                <a:defRPr/>
              </a:pPr>
              <a:r>
                <a:rPr lang="en-US" altLang="zh-CN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en-US" altLang="zh-CN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5557737" y="5589240"/>
            <a:ext cx="827882" cy="369465"/>
            <a:chOff x="4369395" y="5589240"/>
            <a:chExt cx="827882" cy="369465"/>
          </a:xfrm>
        </p:grpSpPr>
        <p:sp>
          <p:nvSpPr>
            <p:cNvPr id="77" name="Rectangle 15"/>
            <p:cNvSpPr>
              <a:spLocks noChangeArrowheads="1"/>
            </p:cNvSpPr>
            <p:nvPr/>
          </p:nvSpPr>
          <p:spPr bwMode="auto">
            <a:xfrm>
              <a:off x="4369395" y="5589240"/>
              <a:ext cx="395834" cy="3693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l" eaLnBrk="0" hangingPunct="0">
                <a:spcBef>
                  <a:spcPct val="10000"/>
                </a:spcBef>
                <a:defRPr/>
              </a:pPr>
              <a:r>
                <a:rPr lang="en-US" altLang="zh-CN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0</a:t>
              </a:r>
              <a:endParaRPr lang="en-US" altLang="zh-CN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8" name="Rectangle 15"/>
            <p:cNvSpPr>
              <a:spLocks noChangeArrowheads="1"/>
            </p:cNvSpPr>
            <p:nvPr/>
          </p:nvSpPr>
          <p:spPr bwMode="auto">
            <a:xfrm>
              <a:off x="4513411" y="5589373"/>
              <a:ext cx="395834" cy="3693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l" eaLnBrk="0" hangingPunct="0">
                <a:spcBef>
                  <a:spcPct val="10000"/>
                </a:spcBef>
                <a:defRPr/>
              </a:pPr>
              <a:r>
                <a:rPr lang="en-US" altLang="zh-CN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0</a:t>
              </a:r>
              <a:endParaRPr lang="en-US" altLang="zh-CN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9" name="Rectangle 15"/>
            <p:cNvSpPr>
              <a:spLocks noChangeArrowheads="1"/>
            </p:cNvSpPr>
            <p:nvPr/>
          </p:nvSpPr>
          <p:spPr bwMode="auto">
            <a:xfrm>
              <a:off x="4657427" y="5589373"/>
              <a:ext cx="395834" cy="3693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l" eaLnBrk="0" hangingPunct="0">
                <a:spcBef>
                  <a:spcPct val="10000"/>
                </a:spcBef>
                <a:defRPr/>
              </a:pPr>
              <a:r>
                <a:rPr lang="en-US" altLang="zh-CN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en-US" altLang="zh-CN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0" name="Rectangle 15"/>
            <p:cNvSpPr>
              <a:spLocks noChangeArrowheads="1"/>
            </p:cNvSpPr>
            <p:nvPr/>
          </p:nvSpPr>
          <p:spPr bwMode="auto">
            <a:xfrm>
              <a:off x="4801443" y="5589373"/>
              <a:ext cx="395834" cy="3693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l" eaLnBrk="0" hangingPunct="0">
                <a:spcBef>
                  <a:spcPct val="10000"/>
                </a:spcBef>
                <a:defRPr/>
              </a:pPr>
              <a:r>
                <a:rPr lang="en-US" altLang="zh-CN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en-US" altLang="zh-CN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6241603" y="5589240"/>
            <a:ext cx="827882" cy="369465"/>
            <a:chOff x="4369395" y="5589240"/>
            <a:chExt cx="827882" cy="369465"/>
          </a:xfrm>
        </p:grpSpPr>
        <p:sp>
          <p:nvSpPr>
            <p:cNvPr id="82" name="Rectangle 15"/>
            <p:cNvSpPr>
              <a:spLocks noChangeArrowheads="1"/>
            </p:cNvSpPr>
            <p:nvPr/>
          </p:nvSpPr>
          <p:spPr bwMode="auto">
            <a:xfrm>
              <a:off x="4369395" y="5589240"/>
              <a:ext cx="395834" cy="3693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l" eaLnBrk="0" hangingPunct="0">
                <a:spcBef>
                  <a:spcPct val="10000"/>
                </a:spcBef>
                <a:defRPr/>
              </a:pPr>
              <a:r>
                <a:rPr lang="en-US" altLang="zh-CN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en-US" altLang="zh-CN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3" name="Rectangle 15"/>
            <p:cNvSpPr>
              <a:spLocks noChangeArrowheads="1"/>
            </p:cNvSpPr>
            <p:nvPr/>
          </p:nvSpPr>
          <p:spPr bwMode="auto">
            <a:xfrm>
              <a:off x="4513411" y="5589373"/>
              <a:ext cx="395834" cy="3693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l" eaLnBrk="0" hangingPunct="0">
                <a:spcBef>
                  <a:spcPct val="10000"/>
                </a:spcBef>
                <a:defRPr/>
              </a:pPr>
              <a:r>
                <a:rPr lang="en-US" altLang="zh-CN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0</a:t>
              </a:r>
              <a:endParaRPr lang="en-US" altLang="zh-CN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4" name="Rectangle 15"/>
            <p:cNvSpPr>
              <a:spLocks noChangeArrowheads="1"/>
            </p:cNvSpPr>
            <p:nvPr/>
          </p:nvSpPr>
          <p:spPr bwMode="auto">
            <a:xfrm>
              <a:off x="4657427" y="5589373"/>
              <a:ext cx="395834" cy="3693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l" eaLnBrk="0" hangingPunct="0">
                <a:spcBef>
                  <a:spcPct val="10000"/>
                </a:spcBef>
                <a:defRPr/>
              </a:pPr>
              <a:r>
                <a:rPr lang="en-US" altLang="zh-CN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en-US" altLang="zh-CN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5" name="Rectangle 15"/>
            <p:cNvSpPr>
              <a:spLocks noChangeArrowheads="1"/>
            </p:cNvSpPr>
            <p:nvPr/>
          </p:nvSpPr>
          <p:spPr bwMode="auto">
            <a:xfrm>
              <a:off x="4801443" y="5589373"/>
              <a:ext cx="395834" cy="3693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l" eaLnBrk="0" hangingPunct="0">
                <a:spcBef>
                  <a:spcPct val="10000"/>
                </a:spcBef>
                <a:defRPr/>
              </a:pPr>
              <a:r>
                <a:rPr lang="en-US" altLang="zh-CN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0</a:t>
              </a:r>
              <a:endParaRPr lang="en-US" altLang="zh-CN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6889675" y="5589240"/>
            <a:ext cx="391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dirty="0"/>
          </a:p>
        </p:txBody>
      </p:sp>
      <p:grpSp>
        <p:nvGrpSpPr>
          <p:cNvPr id="86" name="组合 85"/>
          <p:cNvGrpSpPr/>
          <p:nvPr/>
        </p:nvGrpSpPr>
        <p:grpSpPr>
          <a:xfrm>
            <a:off x="6997897" y="5589240"/>
            <a:ext cx="827882" cy="369465"/>
            <a:chOff x="4369395" y="5589240"/>
            <a:chExt cx="827882" cy="369465"/>
          </a:xfrm>
        </p:grpSpPr>
        <p:sp>
          <p:nvSpPr>
            <p:cNvPr id="87" name="Rectangle 15"/>
            <p:cNvSpPr>
              <a:spLocks noChangeArrowheads="1"/>
            </p:cNvSpPr>
            <p:nvPr/>
          </p:nvSpPr>
          <p:spPr bwMode="auto">
            <a:xfrm>
              <a:off x="4369395" y="5589240"/>
              <a:ext cx="395834" cy="3693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l" eaLnBrk="0" hangingPunct="0">
                <a:spcBef>
                  <a:spcPct val="10000"/>
                </a:spcBef>
                <a:defRPr/>
              </a:pPr>
              <a:r>
                <a:rPr lang="en-US" altLang="zh-CN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0</a:t>
              </a:r>
              <a:endParaRPr lang="en-US" altLang="zh-CN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8" name="Rectangle 15"/>
            <p:cNvSpPr>
              <a:spLocks noChangeArrowheads="1"/>
            </p:cNvSpPr>
            <p:nvPr/>
          </p:nvSpPr>
          <p:spPr bwMode="auto">
            <a:xfrm>
              <a:off x="4513411" y="5589373"/>
              <a:ext cx="395834" cy="3693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l" eaLnBrk="0" hangingPunct="0">
                <a:spcBef>
                  <a:spcPct val="10000"/>
                </a:spcBef>
                <a:defRPr/>
              </a:pPr>
              <a:r>
                <a:rPr lang="en-US" altLang="zh-CN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en-US" altLang="zh-CN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9" name="Rectangle 15"/>
            <p:cNvSpPr>
              <a:spLocks noChangeArrowheads="1"/>
            </p:cNvSpPr>
            <p:nvPr/>
          </p:nvSpPr>
          <p:spPr bwMode="auto">
            <a:xfrm>
              <a:off x="4657427" y="5589373"/>
              <a:ext cx="395834" cy="3693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l" eaLnBrk="0" hangingPunct="0">
                <a:spcBef>
                  <a:spcPct val="10000"/>
                </a:spcBef>
                <a:defRPr/>
              </a:pPr>
              <a:r>
                <a:rPr lang="en-US" altLang="zh-CN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0</a:t>
              </a:r>
              <a:endParaRPr lang="en-US" altLang="zh-CN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0" name="Rectangle 15"/>
            <p:cNvSpPr>
              <a:spLocks noChangeArrowheads="1"/>
            </p:cNvSpPr>
            <p:nvPr/>
          </p:nvSpPr>
          <p:spPr bwMode="auto">
            <a:xfrm>
              <a:off x="4801443" y="5589373"/>
              <a:ext cx="395834" cy="3693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l" eaLnBrk="0" hangingPunct="0">
                <a:spcBef>
                  <a:spcPct val="10000"/>
                </a:spcBef>
                <a:defRPr/>
              </a:pPr>
              <a:r>
                <a:rPr lang="en-US" altLang="zh-CN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0</a:t>
              </a:r>
              <a:endParaRPr lang="en-US" altLang="zh-CN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7717977" y="5589240"/>
            <a:ext cx="827882" cy="369465"/>
            <a:chOff x="4369395" y="5589240"/>
            <a:chExt cx="827882" cy="369465"/>
          </a:xfrm>
        </p:grpSpPr>
        <p:sp>
          <p:nvSpPr>
            <p:cNvPr id="92" name="Rectangle 15"/>
            <p:cNvSpPr>
              <a:spLocks noChangeArrowheads="1"/>
            </p:cNvSpPr>
            <p:nvPr/>
          </p:nvSpPr>
          <p:spPr bwMode="auto">
            <a:xfrm>
              <a:off x="4369395" y="5589240"/>
              <a:ext cx="395834" cy="3693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l" eaLnBrk="0" hangingPunct="0">
                <a:spcBef>
                  <a:spcPct val="10000"/>
                </a:spcBef>
                <a:defRPr/>
              </a:pPr>
              <a:r>
                <a:rPr lang="en-US" altLang="zh-CN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en-US" altLang="zh-CN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3" name="Rectangle 15"/>
            <p:cNvSpPr>
              <a:spLocks noChangeArrowheads="1"/>
            </p:cNvSpPr>
            <p:nvPr/>
          </p:nvSpPr>
          <p:spPr bwMode="auto">
            <a:xfrm>
              <a:off x="4513411" y="5589373"/>
              <a:ext cx="395834" cy="3693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l" eaLnBrk="0" hangingPunct="0">
                <a:spcBef>
                  <a:spcPct val="10000"/>
                </a:spcBef>
                <a:defRPr/>
              </a:pPr>
              <a:r>
                <a:rPr lang="en-US" altLang="zh-CN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en-US" altLang="zh-CN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4" name="Rectangle 15"/>
            <p:cNvSpPr>
              <a:spLocks noChangeArrowheads="1"/>
            </p:cNvSpPr>
            <p:nvPr/>
          </p:nvSpPr>
          <p:spPr bwMode="auto">
            <a:xfrm>
              <a:off x="4657427" y="5589373"/>
              <a:ext cx="395834" cy="3693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l" eaLnBrk="0" hangingPunct="0">
                <a:spcBef>
                  <a:spcPct val="10000"/>
                </a:spcBef>
                <a:defRPr/>
              </a:pPr>
              <a:r>
                <a:rPr lang="en-US" altLang="zh-CN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en-US" altLang="zh-CN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5" name="Rectangle 15"/>
            <p:cNvSpPr>
              <a:spLocks noChangeArrowheads="1"/>
            </p:cNvSpPr>
            <p:nvPr/>
          </p:nvSpPr>
          <p:spPr bwMode="auto">
            <a:xfrm>
              <a:off x="4801443" y="5589373"/>
              <a:ext cx="395834" cy="3693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l" eaLnBrk="0" hangingPunct="0">
                <a:spcBef>
                  <a:spcPct val="10000"/>
                </a:spcBef>
                <a:defRPr/>
              </a:pPr>
              <a:r>
                <a:rPr lang="en-US" altLang="zh-CN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en-US" altLang="zh-CN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11" name="直接箭头连接符 10"/>
          <p:cNvCxnSpPr/>
          <p:nvPr/>
        </p:nvCxnSpPr>
        <p:spPr>
          <a:xfrm flipH="1">
            <a:off x="5305499" y="5229200"/>
            <a:ext cx="441117" cy="360173"/>
          </a:xfrm>
          <a:prstGeom prst="straightConnector1">
            <a:avLst/>
          </a:prstGeom>
          <a:ln w="12700">
            <a:solidFill>
              <a:srgbClr val="0000FF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直接箭头连接符 95"/>
          <p:cNvCxnSpPr/>
          <p:nvPr/>
        </p:nvCxnSpPr>
        <p:spPr>
          <a:xfrm flipH="1">
            <a:off x="5926161" y="5229200"/>
            <a:ext cx="36136" cy="360173"/>
          </a:xfrm>
          <a:prstGeom prst="straightConnector1">
            <a:avLst/>
          </a:prstGeom>
          <a:ln w="12700">
            <a:solidFill>
              <a:srgbClr val="0000FF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直接箭头连接符 96"/>
          <p:cNvCxnSpPr>
            <a:endCxn id="83" idx="0"/>
          </p:cNvCxnSpPr>
          <p:nvPr/>
        </p:nvCxnSpPr>
        <p:spPr>
          <a:xfrm>
            <a:off x="6130916" y="5240691"/>
            <a:ext cx="452620" cy="348682"/>
          </a:xfrm>
          <a:prstGeom prst="straightConnector1">
            <a:avLst/>
          </a:prstGeom>
          <a:ln w="12700">
            <a:solidFill>
              <a:srgbClr val="0000FF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直接箭头连接符 97"/>
          <p:cNvCxnSpPr>
            <a:endCxn id="88" idx="0"/>
          </p:cNvCxnSpPr>
          <p:nvPr/>
        </p:nvCxnSpPr>
        <p:spPr>
          <a:xfrm>
            <a:off x="6437055" y="5240558"/>
            <a:ext cx="902775" cy="348815"/>
          </a:xfrm>
          <a:prstGeom prst="straightConnector1">
            <a:avLst/>
          </a:prstGeom>
          <a:ln w="12700">
            <a:solidFill>
              <a:srgbClr val="0000FF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箭头连接符 98"/>
          <p:cNvCxnSpPr>
            <a:endCxn id="92" idx="0"/>
          </p:cNvCxnSpPr>
          <p:nvPr/>
        </p:nvCxnSpPr>
        <p:spPr>
          <a:xfrm>
            <a:off x="6583536" y="5229200"/>
            <a:ext cx="1332358" cy="360040"/>
          </a:xfrm>
          <a:prstGeom prst="straightConnector1">
            <a:avLst/>
          </a:prstGeom>
          <a:ln w="12700">
            <a:solidFill>
              <a:srgbClr val="0000FF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4927562" y="5886697"/>
            <a:ext cx="593961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直接连接符 99"/>
          <p:cNvCxnSpPr/>
          <p:nvPr/>
        </p:nvCxnSpPr>
        <p:spPr>
          <a:xfrm>
            <a:off x="5647642" y="5877272"/>
            <a:ext cx="593961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直接连接符 100"/>
          <p:cNvCxnSpPr/>
          <p:nvPr/>
        </p:nvCxnSpPr>
        <p:spPr>
          <a:xfrm>
            <a:off x="6367722" y="5877272"/>
            <a:ext cx="593961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直接连接符 101"/>
          <p:cNvCxnSpPr/>
          <p:nvPr/>
        </p:nvCxnSpPr>
        <p:spPr>
          <a:xfrm>
            <a:off x="7087802" y="5877272"/>
            <a:ext cx="593961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直接连接符 102"/>
          <p:cNvCxnSpPr/>
          <p:nvPr/>
        </p:nvCxnSpPr>
        <p:spPr>
          <a:xfrm>
            <a:off x="7825779" y="5877272"/>
            <a:ext cx="593961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矩形 103"/>
          <p:cNvSpPr/>
          <p:nvPr/>
        </p:nvSpPr>
        <p:spPr>
          <a:xfrm>
            <a:off x="7177707" y="4941168"/>
            <a:ext cx="65235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en-US" altLang="zh-CN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=</a:t>
            </a:r>
            <a:endParaRPr lang="en-US" altLang="zh-CN" b="1" dirty="0"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5" name="矩形 104"/>
          <p:cNvSpPr/>
          <p:nvPr/>
        </p:nvSpPr>
        <p:spPr>
          <a:xfrm>
            <a:off x="7465739" y="4931876"/>
            <a:ext cx="41044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zh-CN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1 0011 1010.0100 1111</a:t>
            </a:r>
            <a:r>
              <a:rPr lang="zh-CN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en-US" altLang="zh-CN" b="1" baseline="-25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2</a:t>
            </a:r>
            <a:endParaRPr lang="en-US" altLang="zh-CN" b="1" dirty="0"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1222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5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  <p:bldP spid="52" grpId="0"/>
      <p:bldP spid="53" grpId="0" animBg="1"/>
      <p:bldP spid="54" grpId="0" animBg="1"/>
      <p:bldP spid="55" grpId="0" animBg="1"/>
      <p:bldP spid="56" grpId="0"/>
      <p:bldP spid="58" grpId="0" animBg="1"/>
      <p:bldP spid="59" grpId="0"/>
      <p:bldP spid="60" grpId="0" animBg="1"/>
      <p:bldP spid="61" grpId="0" animBg="1"/>
      <p:bldP spid="62" grpId="0" animBg="1"/>
      <p:bldP spid="63" grpId="0"/>
      <p:bldP spid="68" grpId="0"/>
      <p:bldP spid="69" grpId="0"/>
      <p:bldP spid="70" grpId="0" animBg="1"/>
      <p:bldP spid="7" grpId="0"/>
      <p:bldP spid="9" grpId="0"/>
      <p:bldP spid="10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等腰三角形 56"/>
          <p:cNvSpPr>
            <a:spLocks noChangeArrowheads="1"/>
          </p:cNvSpPr>
          <p:nvPr/>
        </p:nvSpPr>
        <p:spPr bwMode="auto">
          <a:xfrm flipV="1">
            <a:off x="7537747" y="476672"/>
            <a:ext cx="260350" cy="12700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3793331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84817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知识准备</a:t>
            </a:r>
            <a:endParaRPr lang="zh-CN" altLang="en-US" dirty="0">
              <a:solidFill>
                <a:srgbClr val="84817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5521523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84817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转换操作</a:t>
            </a:r>
            <a:endParaRPr lang="zh-CN" altLang="en-US" dirty="0">
              <a:solidFill>
                <a:srgbClr val="84817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8545859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教学小结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105699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知识扩展</a:t>
            </a:r>
          </a:p>
        </p:txBody>
      </p:sp>
    </p:spTree>
    <p:extLst>
      <p:ext uri="{BB962C8B-B14F-4D97-AF65-F5344CB8AC3E}">
        <p14:creationId xmlns:p14="http://schemas.microsoft.com/office/powerpoint/2010/main" val="2250240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4080378" y="2348880"/>
            <a:ext cx="6984776" cy="1597469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cxnSp>
        <p:nvCxnSpPr>
          <p:cNvPr id="15" name="直接连接符 14"/>
          <p:cNvCxnSpPr/>
          <p:nvPr/>
        </p:nvCxnSpPr>
        <p:spPr>
          <a:xfrm>
            <a:off x="4087178" y="4057507"/>
            <a:ext cx="6978961" cy="0"/>
          </a:xfrm>
          <a:prstGeom prst="line">
            <a:avLst/>
          </a:prstGeom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/>
          <p:cNvSpPr/>
          <p:nvPr/>
        </p:nvSpPr>
        <p:spPr>
          <a:xfrm>
            <a:off x="4081363" y="1322802"/>
            <a:ext cx="1897126" cy="769984"/>
          </a:xfrm>
          <a:prstGeom prst="rect">
            <a:avLst/>
          </a:prstGeom>
          <a:solidFill>
            <a:srgbClr val="E200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思考题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4369395" y="2492896"/>
            <a:ext cx="64807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 二进制数和八进</a:t>
            </a: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制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数</a:t>
            </a: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之间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如</a:t>
            </a: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何进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行转换？从中</a:t>
            </a: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又会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发现什么样的规律？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793331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84817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知识准备</a:t>
            </a:r>
            <a:endParaRPr lang="zh-CN" altLang="en-US" dirty="0">
              <a:solidFill>
                <a:srgbClr val="84817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521523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84817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转换操作</a:t>
            </a:r>
            <a:endParaRPr lang="zh-CN" altLang="en-US" dirty="0">
              <a:solidFill>
                <a:srgbClr val="84817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545859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教学小结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105699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知识扩展</a:t>
            </a:r>
          </a:p>
        </p:txBody>
      </p:sp>
      <p:sp>
        <p:nvSpPr>
          <p:cNvPr id="14" name="等腰三角形 13"/>
          <p:cNvSpPr>
            <a:spLocks noChangeArrowheads="1"/>
          </p:cNvSpPr>
          <p:nvPr/>
        </p:nvSpPr>
        <p:spPr bwMode="auto">
          <a:xfrm flipV="1">
            <a:off x="7537747" y="476672"/>
            <a:ext cx="260350" cy="12700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004940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51" grpId="0" animBg="1"/>
      <p:bldP spid="5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燕尾形 40"/>
          <p:cNvSpPr/>
          <p:nvPr/>
        </p:nvSpPr>
        <p:spPr>
          <a:xfrm>
            <a:off x="4261403" y="2370437"/>
            <a:ext cx="180000" cy="288000"/>
          </a:xfrm>
          <a:prstGeom prst="chevron">
            <a:avLst/>
          </a:prstGeom>
          <a:solidFill>
            <a:srgbClr val="E264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2" name="燕尾形 41"/>
          <p:cNvSpPr/>
          <p:nvPr/>
        </p:nvSpPr>
        <p:spPr>
          <a:xfrm>
            <a:off x="4395326" y="2370437"/>
            <a:ext cx="180000" cy="288000"/>
          </a:xfrm>
          <a:prstGeom prst="chevron">
            <a:avLst/>
          </a:prstGeom>
          <a:solidFill>
            <a:srgbClr val="E200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7" name="燕尾形 46"/>
          <p:cNvSpPr/>
          <p:nvPr/>
        </p:nvSpPr>
        <p:spPr>
          <a:xfrm>
            <a:off x="4261403" y="3068992"/>
            <a:ext cx="180000" cy="288000"/>
          </a:xfrm>
          <a:prstGeom prst="chevron">
            <a:avLst/>
          </a:prstGeom>
          <a:solidFill>
            <a:srgbClr val="E264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8" name="燕尾形 47"/>
          <p:cNvSpPr/>
          <p:nvPr/>
        </p:nvSpPr>
        <p:spPr>
          <a:xfrm>
            <a:off x="4397775" y="3068992"/>
            <a:ext cx="180000" cy="288000"/>
          </a:xfrm>
          <a:prstGeom prst="chevron">
            <a:avLst/>
          </a:prstGeom>
          <a:solidFill>
            <a:srgbClr val="E200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890691" y="2348880"/>
            <a:ext cx="2575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掌握数制的定义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873451" y="2996952"/>
            <a:ext cx="51125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掌握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不同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数制的基数和位权表示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燕尾形 50"/>
          <p:cNvSpPr/>
          <p:nvPr/>
        </p:nvSpPr>
        <p:spPr>
          <a:xfrm>
            <a:off x="4261403" y="3749002"/>
            <a:ext cx="180000" cy="288000"/>
          </a:xfrm>
          <a:prstGeom prst="chevron">
            <a:avLst/>
          </a:prstGeom>
          <a:solidFill>
            <a:srgbClr val="E264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2" name="燕尾形 51"/>
          <p:cNvSpPr/>
          <p:nvPr/>
        </p:nvSpPr>
        <p:spPr>
          <a:xfrm>
            <a:off x="4397775" y="3749002"/>
            <a:ext cx="180000" cy="288000"/>
          </a:xfrm>
          <a:prstGeom prst="chevron">
            <a:avLst/>
          </a:prstGeom>
          <a:solidFill>
            <a:srgbClr val="E200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4873451" y="3676962"/>
            <a:ext cx="57606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掌握数二进制数和十进制数转换操作的原理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燕尾形 53"/>
          <p:cNvSpPr/>
          <p:nvPr/>
        </p:nvSpPr>
        <p:spPr>
          <a:xfrm>
            <a:off x="4261403" y="4325066"/>
            <a:ext cx="180000" cy="288000"/>
          </a:xfrm>
          <a:prstGeom prst="chevron">
            <a:avLst/>
          </a:prstGeom>
          <a:solidFill>
            <a:srgbClr val="E264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5" name="燕尾形 54"/>
          <p:cNvSpPr/>
          <p:nvPr/>
        </p:nvSpPr>
        <p:spPr>
          <a:xfrm>
            <a:off x="4397775" y="4325066"/>
            <a:ext cx="180000" cy="288000"/>
          </a:xfrm>
          <a:prstGeom prst="chevron">
            <a:avLst/>
          </a:prstGeom>
          <a:solidFill>
            <a:srgbClr val="E200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4873451" y="4253026"/>
            <a:ext cx="61206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4.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能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够熟练进行二进制数和十进制数之间的相互转换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7" name="直接连接符 56"/>
          <p:cNvCxnSpPr/>
          <p:nvPr/>
        </p:nvCxnSpPr>
        <p:spPr>
          <a:xfrm>
            <a:off x="5017467" y="2789060"/>
            <a:ext cx="5616624" cy="0"/>
          </a:xfrm>
          <a:prstGeom prst="line">
            <a:avLst/>
          </a:prstGeom>
          <a:ln w="28575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接连接符 59"/>
          <p:cNvCxnSpPr/>
          <p:nvPr/>
        </p:nvCxnSpPr>
        <p:spPr>
          <a:xfrm>
            <a:off x="5017467" y="3429000"/>
            <a:ext cx="5616624" cy="0"/>
          </a:xfrm>
          <a:prstGeom prst="line">
            <a:avLst/>
          </a:prstGeom>
          <a:ln w="28575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/>
          <p:nvPr/>
        </p:nvCxnSpPr>
        <p:spPr>
          <a:xfrm>
            <a:off x="5017467" y="4077072"/>
            <a:ext cx="5616624" cy="0"/>
          </a:xfrm>
          <a:prstGeom prst="line">
            <a:avLst/>
          </a:prstGeom>
          <a:ln w="28575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连接符 61"/>
          <p:cNvCxnSpPr/>
          <p:nvPr/>
        </p:nvCxnSpPr>
        <p:spPr>
          <a:xfrm>
            <a:off x="5017467" y="4653136"/>
            <a:ext cx="5616624" cy="0"/>
          </a:xfrm>
          <a:prstGeom prst="line">
            <a:avLst/>
          </a:prstGeom>
          <a:ln w="28575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3793331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84817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知识准备</a:t>
            </a:r>
            <a:endParaRPr lang="zh-CN" altLang="en-US" dirty="0">
              <a:solidFill>
                <a:srgbClr val="84817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521523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84817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转换操作</a:t>
            </a:r>
            <a:endParaRPr lang="zh-CN" altLang="en-US" dirty="0">
              <a:solidFill>
                <a:srgbClr val="84817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545859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教学小</a:t>
            </a:r>
            <a:r>
              <a:rPr lang="zh-CN" altLang="en-US" dirty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结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105699" y="5486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rgbClr val="84817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知识扩展</a:t>
            </a:r>
          </a:p>
        </p:txBody>
      </p:sp>
      <p:sp>
        <p:nvSpPr>
          <p:cNvPr id="29" name="等腰三角形 28"/>
          <p:cNvSpPr>
            <a:spLocks noChangeArrowheads="1"/>
          </p:cNvSpPr>
          <p:nvPr/>
        </p:nvSpPr>
        <p:spPr bwMode="auto">
          <a:xfrm flipV="1">
            <a:off x="8977907" y="476672"/>
            <a:ext cx="260350" cy="12700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081363" y="1322802"/>
            <a:ext cx="1897126" cy="666038"/>
          </a:xfrm>
          <a:prstGeom prst="rect">
            <a:avLst/>
          </a:prstGeom>
          <a:solidFill>
            <a:srgbClr val="E200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小结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48668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7" grpId="0" animBg="1"/>
      <p:bldP spid="48" grpId="0" animBg="1"/>
      <p:bldP spid="49" grpId="0"/>
      <p:bldP spid="50" grpId="0"/>
      <p:bldP spid="51" grpId="0" animBg="1"/>
      <p:bldP spid="52" grpId="0" animBg="1"/>
      <p:bldP spid="53" grpId="0"/>
      <p:bldP spid="54" grpId="0" animBg="1"/>
      <p:bldP spid="55" grpId="0" animBg="1"/>
      <p:bldP spid="56" grpId="0"/>
      <p:bldP spid="2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Oval 60">
            <a:hlinkClick r:id="rId3"/>
          </p:cNvPr>
          <p:cNvSpPr>
            <a:spLocks noChangeArrowheads="1"/>
          </p:cNvSpPr>
          <p:nvPr/>
        </p:nvSpPr>
        <p:spPr bwMode="auto">
          <a:xfrm>
            <a:off x="5965923" y="3261938"/>
            <a:ext cx="443894" cy="523996"/>
          </a:xfrm>
          <a:prstGeom prst="ellipse">
            <a:avLst/>
          </a:prstGeom>
          <a:solidFill>
            <a:srgbClr val="0079C5">
              <a:alpha val="0"/>
            </a:srgbClr>
          </a:solidFill>
          <a:ln w="33338">
            <a:noFill/>
            <a:miter lim="800000"/>
            <a:headEnd/>
            <a:tailEnd/>
          </a:ln>
        </p:spPr>
        <p:txBody>
          <a:bodyPr lIns="91417" tIns="45708" rIns="91417" bIns="45708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25" name="Oval 61">
            <a:hlinkClick r:id="rId4"/>
          </p:cNvPr>
          <p:cNvSpPr>
            <a:spLocks noChangeArrowheads="1"/>
          </p:cNvSpPr>
          <p:nvPr/>
        </p:nvSpPr>
        <p:spPr bwMode="auto">
          <a:xfrm>
            <a:off x="5977881" y="4070557"/>
            <a:ext cx="419977" cy="521615"/>
          </a:xfrm>
          <a:prstGeom prst="ellipse">
            <a:avLst/>
          </a:prstGeom>
          <a:solidFill>
            <a:srgbClr val="0079C5">
              <a:alpha val="0"/>
            </a:srgbClr>
          </a:solidFill>
          <a:ln w="33338">
            <a:noFill/>
            <a:miter lim="800000"/>
            <a:headEnd/>
            <a:tailEnd/>
          </a:ln>
        </p:spPr>
        <p:txBody>
          <a:bodyPr lIns="91417" tIns="45708" rIns="91417" bIns="45708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26" name="矩形​​ 5"/>
          <p:cNvSpPr>
            <a:spLocks noChangeArrowheads="1"/>
          </p:cNvSpPr>
          <p:nvPr/>
        </p:nvSpPr>
        <p:spPr bwMode="auto">
          <a:xfrm>
            <a:off x="1" y="1005010"/>
            <a:ext cx="12187237" cy="4080174"/>
          </a:xfrm>
          <a:prstGeom prst="rect">
            <a:avLst/>
          </a:prstGeom>
          <a:solidFill>
            <a:srgbClr val="0042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zh-CN" dirty="0">
              <a:solidFill>
                <a:schemeClr val="lt1"/>
              </a:solidFill>
              <a:sym typeface="Arial" pitchFamily="34" charset="0"/>
            </a:endParaRPr>
          </a:p>
        </p:txBody>
      </p:sp>
      <p:sp>
        <p:nvSpPr>
          <p:cNvPr id="28" name="Line 33"/>
          <p:cNvSpPr>
            <a:spLocks noChangeShapeType="1"/>
          </p:cNvSpPr>
          <p:nvPr/>
        </p:nvSpPr>
        <p:spPr bwMode="auto">
          <a:xfrm flipV="1">
            <a:off x="6186282" y="2175833"/>
            <a:ext cx="1587" cy="2700963"/>
          </a:xfrm>
          <a:prstGeom prst="line">
            <a:avLst/>
          </a:prstGeom>
          <a:noFill/>
          <a:ln w="33338">
            <a:solidFill>
              <a:srgbClr val="FFFFFF"/>
            </a:solidFill>
            <a:miter lim="800000"/>
            <a:headEnd/>
            <a:tailEnd/>
          </a:ln>
        </p:spPr>
        <p:txBody>
          <a:bodyPr lIns="91417" tIns="45708" rIns="91417" bIns="45708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29" name="Line 5"/>
          <p:cNvSpPr>
            <a:spLocks noChangeShapeType="1"/>
          </p:cNvSpPr>
          <p:nvPr/>
        </p:nvSpPr>
        <p:spPr bwMode="auto">
          <a:xfrm>
            <a:off x="0" y="4418302"/>
            <a:ext cx="1922479" cy="15481"/>
          </a:xfrm>
          <a:prstGeom prst="line">
            <a:avLst/>
          </a:prstGeom>
          <a:noFill/>
          <a:ln w="33338">
            <a:solidFill>
              <a:srgbClr val="FFFFFF"/>
            </a:solidFill>
            <a:miter lim="800000"/>
            <a:headEnd/>
            <a:tailEnd/>
          </a:ln>
        </p:spPr>
        <p:txBody>
          <a:bodyPr lIns="91417" tIns="45708" rIns="91417" bIns="45708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31" name="Line 19"/>
          <p:cNvSpPr>
            <a:spLocks noChangeShapeType="1"/>
          </p:cNvSpPr>
          <p:nvPr/>
        </p:nvSpPr>
        <p:spPr bwMode="auto">
          <a:xfrm flipH="1">
            <a:off x="1922479" y="3245264"/>
            <a:ext cx="199973" cy="1188519"/>
          </a:xfrm>
          <a:prstGeom prst="line">
            <a:avLst/>
          </a:prstGeom>
          <a:noFill/>
          <a:ln w="33338">
            <a:solidFill>
              <a:schemeClr val="bg1"/>
            </a:solidFill>
            <a:miter lim="800000"/>
            <a:headEnd/>
            <a:tailEnd/>
          </a:ln>
        </p:spPr>
        <p:txBody>
          <a:bodyPr lIns="91417" tIns="45708" rIns="91417" bIns="45708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32" name="Line 21"/>
          <p:cNvSpPr>
            <a:spLocks noChangeShapeType="1"/>
          </p:cNvSpPr>
          <p:nvPr/>
        </p:nvSpPr>
        <p:spPr bwMode="auto">
          <a:xfrm>
            <a:off x="3135010" y="3066627"/>
            <a:ext cx="7936" cy="1806596"/>
          </a:xfrm>
          <a:prstGeom prst="line">
            <a:avLst/>
          </a:prstGeom>
          <a:noFill/>
          <a:ln w="33338">
            <a:solidFill>
              <a:schemeClr val="bg1"/>
            </a:solidFill>
            <a:miter lim="800000"/>
            <a:headEnd/>
            <a:tailEnd/>
          </a:ln>
        </p:spPr>
        <p:txBody>
          <a:bodyPr lIns="91417" tIns="45708" rIns="91417" bIns="45708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34" name="Oval 22"/>
          <p:cNvSpPr>
            <a:spLocks noChangeArrowheads="1"/>
          </p:cNvSpPr>
          <p:nvPr/>
        </p:nvSpPr>
        <p:spPr bwMode="auto">
          <a:xfrm>
            <a:off x="5677967" y="1196912"/>
            <a:ext cx="1007846" cy="978921"/>
          </a:xfrm>
          <a:prstGeom prst="ellipse">
            <a:avLst/>
          </a:prstGeom>
          <a:noFill/>
          <a:ln w="33338">
            <a:solidFill>
              <a:srgbClr val="FFFFFF"/>
            </a:solidFill>
            <a:miter lim="800000"/>
            <a:headEnd/>
            <a:tailEnd/>
          </a:ln>
        </p:spPr>
        <p:txBody>
          <a:bodyPr lIns="91417" tIns="45708" rIns="91417" bIns="45708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000" b="1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5" name="Group 63"/>
          <p:cNvGrpSpPr>
            <a:grpSpLocks/>
          </p:cNvGrpSpPr>
          <p:nvPr/>
        </p:nvGrpSpPr>
        <p:grpSpPr bwMode="auto">
          <a:xfrm>
            <a:off x="5905891" y="3261938"/>
            <a:ext cx="563953" cy="523996"/>
            <a:chOff x="3073" y="2610"/>
            <a:chExt cx="438" cy="440"/>
          </a:xfrm>
        </p:grpSpPr>
        <p:sp>
          <p:nvSpPr>
            <p:cNvPr id="36" name="Rectangle 28"/>
            <p:cNvSpPr>
              <a:spLocks noChangeArrowheads="1"/>
            </p:cNvSpPr>
            <p:nvPr/>
          </p:nvSpPr>
          <p:spPr bwMode="auto">
            <a:xfrm>
              <a:off x="3181" y="2748"/>
              <a:ext cx="222" cy="164"/>
            </a:xfrm>
            <a:prstGeom prst="rect">
              <a:avLst/>
            </a:prstGeom>
            <a:solidFill>
              <a:srgbClr val="FFFFFF"/>
            </a:solidFill>
            <a:ln w="11113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mtClean="0">
                <a:solidFill>
                  <a:srgbClr val="000000"/>
                </a:solidFill>
                <a:latin typeface="Arial" pitchFamily="34" charset="0"/>
              </a:endParaRPr>
            </a:p>
          </p:txBody>
        </p:sp>
        <p:sp>
          <p:nvSpPr>
            <p:cNvPr id="37" name="Freeform 29"/>
            <p:cNvSpPr>
              <a:spLocks/>
            </p:cNvSpPr>
            <p:nvPr/>
          </p:nvSpPr>
          <p:spPr bwMode="auto">
            <a:xfrm>
              <a:off x="3182" y="2748"/>
              <a:ext cx="220" cy="110"/>
            </a:xfrm>
            <a:custGeom>
              <a:avLst/>
              <a:gdLst>
                <a:gd name="T0" fmla="*/ 0 w 278"/>
                <a:gd name="T1" fmla="*/ 0 h 140"/>
                <a:gd name="T2" fmla="*/ 138 w 278"/>
                <a:gd name="T3" fmla="*/ 140 h 140"/>
                <a:gd name="T4" fmla="*/ 278 w 278"/>
                <a:gd name="T5" fmla="*/ 0 h 140"/>
                <a:gd name="T6" fmla="*/ 0 w 278"/>
                <a:gd name="T7" fmla="*/ 0 h 14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78"/>
                <a:gd name="T13" fmla="*/ 0 h 140"/>
                <a:gd name="T14" fmla="*/ 278 w 278"/>
                <a:gd name="T15" fmla="*/ 140 h 14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78" h="140">
                  <a:moveTo>
                    <a:pt x="0" y="0"/>
                  </a:moveTo>
                  <a:lnTo>
                    <a:pt x="138" y="140"/>
                  </a:lnTo>
                  <a:lnTo>
                    <a:pt x="27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19050" cap="flat" cmpd="sng">
              <a:solidFill>
                <a:schemeClr val="accent1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mtClean="0">
                <a:solidFill>
                  <a:srgbClr val="FFFFFF"/>
                </a:solidFill>
                <a:latin typeface="Arial" charset="0"/>
              </a:endParaRPr>
            </a:p>
          </p:txBody>
        </p:sp>
        <p:sp>
          <p:nvSpPr>
            <p:cNvPr id="38" name="Oval 27"/>
            <p:cNvSpPr>
              <a:spLocks noChangeArrowheads="1"/>
            </p:cNvSpPr>
            <p:nvPr/>
          </p:nvSpPr>
          <p:spPr bwMode="auto">
            <a:xfrm>
              <a:off x="3073" y="2610"/>
              <a:ext cx="438" cy="440"/>
            </a:xfrm>
            <a:prstGeom prst="ellipse">
              <a:avLst/>
            </a:prstGeom>
            <a:solidFill>
              <a:schemeClr val="accent1"/>
            </a:solidFill>
            <a:ln w="33338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mtClean="0">
                <a:solidFill>
                  <a:srgbClr val="000000"/>
                </a:solidFill>
                <a:latin typeface="Arial" pitchFamily="34" charset="0"/>
              </a:endParaRPr>
            </a:p>
          </p:txBody>
        </p:sp>
      </p:grpSp>
      <p:grpSp>
        <p:nvGrpSpPr>
          <p:cNvPr id="39" name="Group 64"/>
          <p:cNvGrpSpPr>
            <a:grpSpLocks/>
          </p:cNvGrpSpPr>
          <p:nvPr/>
        </p:nvGrpSpPr>
        <p:grpSpPr bwMode="auto">
          <a:xfrm>
            <a:off x="5905891" y="4070557"/>
            <a:ext cx="563953" cy="521615"/>
            <a:chOff x="3073" y="3289"/>
            <a:chExt cx="438" cy="438"/>
          </a:xfrm>
        </p:grpSpPr>
        <p:sp>
          <p:nvSpPr>
            <p:cNvPr id="40" name="Freeform 32"/>
            <p:cNvSpPr>
              <a:spLocks/>
            </p:cNvSpPr>
            <p:nvPr/>
          </p:nvSpPr>
          <p:spPr bwMode="auto">
            <a:xfrm>
              <a:off x="3173" y="3389"/>
              <a:ext cx="240" cy="241"/>
            </a:xfrm>
            <a:custGeom>
              <a:avLst/>
              <a:gdLst>
                <a:gd name="T0" fmla="*/ 303 w 303"/>
                <a:gd name="T1" fmla="*/ 263 h 305"/>
                <a:gd name="T2" fmla="*/ 171 w 303"/>
                <a:gd name="T3" fmla="*/ 131 h 305"/>
                <a:gd name="T4" fmla="*/ 223 w 303"/>
                <a:gd name="T5" fmla="*/ 77 h 305"/>
                <a:gd name="T6" fmla="*/ 0 w 303"/>
                <a:gd name="T7" fmla="*/ 0 h 305"/>
                <a:gd name="T8" fmla="*/ 76 w 303"/>
                <a:gd name="T9" fmla="*/ 224 h 305"/>
                <a:gd name="T10" fmla="*/ 129 w 303"/>
                <a:gd name="T11" fmla="*/ 170 h 305"/>
                <a:gd name="T12" fmla="*/ 262 w 303"/>
                <a:gd name="T13" fmla="*/ 305 h 305"/>
                <a:gd name="T14" fmla="*/ 303 w 303"/>
                <a:gd name="T15" fmla="*/ 263 h 30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03"/>
                <a:gd name="T25" fmla="*/ 0 h 305"/>
                <a:gd name="T26" fmla="*/ 303 w 303"/>
                <a:gd name="T27" fmla="*/ 305 h 305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03" h="305">
                  <a:moveTo>
                    <a:pt x="303" y="263"/>
                  </a:moveTo>
                  <a:lnTo>
                    <a:pt x="171" y="131"/>
                  </a:lnTo>
                  <a:lnTo>
                    <a:pt x="223" y="77"/>
                  </a:lnTo>
                  <a:lnTo>
                    <a:pt x="0" y="0"/>
                  </a:lnTo>
                  <a:lnTo>
                    <a:pt x="76" y="224"/>
                  </a:lnTo>
                  <a:lnTo>
                    <a:pt x="129" y="170"/>
                  </a:lnTo>
                  <a:lnTo>
                    <a:pt x="262" y="305"/>
                  </a:lnTo>
                  <a:lnTo>
                    <a:pt x="303" y="263"/>
                  </a:lnTo>
                  <a:close/>
                </a:path>
              </a:pathLst>
            </a:custGeom>
            <a:solidFill>
              <a:schemeClr val="bg1"/>
            </a:solidFill>
            <a:ln w="11113" cap="flat">
              <a:noFill/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mtClean="0">
                <a:solidFill>
                  <a:srgbClr val="FFFFFF"/>
                </a:solidFill>
                <a:latin typeface="Arial" charset="0"/>
              </a:endParaRPr>
            </a:p>
          </p:txBody>
        </p:sp>
        <p:sp>
          <p:nvSpPr>
            <p:cNvPr id="46" name="Oval 30"/>
            <p:cNvSpPr>
              <a:spLocks noChangeArrowheads="1"/>
            </p:cNvSpPr>
            <p:nvPr/>
          </p:nvSpPr>
          <p:spPr bwMode="auto">
            <a:xfrm>
              <a:off x="3073" y="3289"/>
              <a:ext cx="438" cy="438"/>
            </a:xfrm>
            <a:prstGeom prst="ellipse">
              <a:avLst/>
            </a:prstGeom>
            <a:solidFill>
              <a:schemeClr val="accent1"/>
            </a:solidFill>
            <a:ln w="33338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mtClean="0">
                <a:solidFill>
                  <a:srgbClr val="000000"/>
                </a:solidFill>
                <a:latin typeface="Arial" pitchFamily="34" charset="0"/>
              </a:endParaRPr>
            </a:p>
          </p:txBody>
        </p:sp>
      </p:grpSp>
      <p:sp>
        <p:nvSpPr>
          <p:cNvPr id="53" name="Freeform 11"/>
          <p:cNvSpPr>
            <a:spLocks/>
          </p:cNvSpPr>
          <p:nvPr/>
        </p:nvSpPr>
        <p:spPr bwMode="auto">
          <a:xfrm>
            <a:off x="1154332" y="3242880"/>
            <a:ext cx="980819" cy="198880"/>
          </a:xfrm>
          <a:custGeom>
            <a:avLst/>
            <a:gdLst>
              <a:gd name="T0" fmla="*/ 0 w 618"/>
              <a:gd name="T1" fmla="*/ 167 h 167"/>
              <a:gd name="T2" fmla="*/ 616 w 618"/>
              <a:gd name="T3" fmla="*/ 20 h 167"/>
              <a:gd name="T4" fmla="*/ 618 w 618"/>
              <a:gd name="T5" fmla="*/ 0 h 167"/>
              <a:gd name="T6" fmla="*/ 2 w 618"/>
              <a:gd name="T7" fmla="*/ 153 h 167"/>
              <a:gd name="T8" fmla="*/ 0 60000 65536"/>
              <a:gd name="T9" fmla="*/ 0 60000 65536"/>
              <a:gd name="T10" fmla="*/ 0 60000 65536"/>
              <a:gd name="T11" fmla="*/ 0 60000 65536"/>
              <a:gd name="T12" fmla="*/ 0 w 618"/>
              <a:gd name="T13" fmla="*/ 0 h 167"/>
              <a:gd name="T14" fmla="*/ 618 w 618"/>
              <a:gd name="T15" fmla="*/ 167 h 16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18" h="167">
                <a:moveTo>
                  <a:pt x="0" y="167"/>
                </a:moveTo>
                <a:lnTo>
                  <a:pt x="616" y="20"/>
                </a:lnTo>
                <a:lnTo>
                  <a:pt x="618" y="0"/>
                </a:lnTo>
                <a:lnTo>
                  <a:pt x="2" y="153"/>
                </a:lnTo>
              </a:path>
            </a:pathLst>
          </a:custGeom>
          <a:solidFill>
            <a:schemeClr val="bg1"/>
          </a:solidFill>
          <a:ln w="11113" cap="flat">
            <a:solidFill>
              <a:schemeClr val="bg1"/>
            </a:solidFill>
            <a:prstDash val="solid"/>
            <a:miter lim="800000"/>
            <a:headEnd/>
            <a:tailEnd/>
          </a:ln>
        </p:spPr>
        <p:txBody>
          <a:bodyPr lIns="91417" tIns="45708" rIns="91417" bIns="45708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54" name="Freeform 13"/>
          <p:cNvSpPr>
            <a:spLocks/>
          </p:cNvSpPr>
          <p:nvPr/>
        </p:nvSpPr>
        <p:spPr bwMode="auto">
          <a:xfrm>
            <a:off x="2103404" y="2964212"/>
            <a:ext cx="1566455" cy="309635"/>
          </a:xfrm>
          <a:custGeom>
            <a:avLst/>
            <a:gdLst>
              <a:gd name="T0" fmla="*/ 0 w 987"/>
              <a:gd name="T1" fmla="*/ 260 h 260"/>
              <a:gd name="T2" fmla="*/ 985 w 987"/>
              <a:gd name="T3" fmla="*/ 19 h 260"/>
              <a:gd name="T4" fmla="*/ 987 w 987"/>
              <a:gd name="T5" fmla="*/ 0 h 260"/>
              <a:gd name="T6" fmla="*/ 8 w 987"/>
              <a:gd name="T7" fmla="*/ 238 h 260"/>
              <a:gd name="T8" fmla="*/ 0 60000 65536"/>
              <a:gd name="T9" fmla="*/ 0 60000 65536"/>
              <a:gd name="T10" fmla="*/ 0 60000 65536"/>
              <a:gd name="T11" fmla="*/ 0 60000 65536"/>
              <a:gd name="T12" fmla="*/ 0 w 987"/>
              <a:gd name="T13" fmla="*/ 0 h 260"/>
              <a:gd name="T14" fmla="*/ 987 w 987"/>
              <a:gd name="T15" fmla="*/ 260 h 26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87" h="260">
                <a:moveTo>
                  <a:pt x="0" y="260"/>
                </a:moveTo>
                <a:lnTo>
                  <a:pt x="985" y="19"/>
                </a:lnTo>
                <a:lnTo>
                  <a:pt x="987" y="0"/>
                </a:lnTo>
                <a:lnTo>
                  <a:pt x="8" y="238"/>
                </a:lnTo>
              </a:path>
            </a:pathLst>
          </a:custGeom>
          <a:solidFill>
            <a:schemeClr val="bg1"/>
          </a:solidFill>
          <a:ln w="11113" cap="flat" cmpd="sng">
            <a:solidFill>
              <a:schemeClr val="bg1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91417" tIns="45708" rIns="91417" bIns="45708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55" name="Freeform 15"/>
          <p:cNvSpPr>
            <a:spLocks/>
          </p:cNvSpPr>
          <p:nvPr/>
        </p:nvSpPr>
        <p:spPr bwMode="auto">
          <a:xfrm>
            <a:off x="1260667" y="1450575"/>
            <a:ext cx="2540925" cy="845540"/>
          </a:xfrm>
          <a:custGeom>
            <a:avLst/>
            <a:gdLst>
              <a:gd name="T0" fmla="*/ 1002 w 1002"/>
              <a:gd name="T1" fmla="*/ 3 h 396"/>
              <a:gd name="T2" fmla="*/ 997 w 1002"/>
              <a:gd name="T3" fmla="*/ 12 h 396"/>
              <a:gd name="T4" fmla="*/ 993 w 1002"/>
              <a:gd name="T5" fmla="*/ 11 h 396"/>
              <a:gd name="T6" fmla="*/ 982 w 1002"/>
              <a:gd name="T7" fmla="*/ 9 h 396"/>
              <a:gd name="T8" fmla="*/ 967 w 1002"/>
              <a:gd name="T9" fmla="*/ 9 h 396"/>
              <a:gd name="T10" fmla="*/ 953 w 1002"/>
              <a:gd name="T11" fmla="*/ 11 h 396"/>
              <a:gd name="T12" fmla="*/ 939 w 1002"/>
              <a:gd name="T13" fmla="*/ 16 h 396"/>
              <a:gd name="T14" fmla="*/ 424 w 1002"/>
              <a:gd name="T15" fmla="*/ 224 h 396"/>
              <a:gd name="T16" fmla="*/ 376 w 1002"/>
              <a:gd name="T17" fmla="*/ 244 h 396"/>
              <a:gd name="T18" fmla="*/ 1 w 1002"/>
              <a:gd name="T19" fmla="*/ 396 h 396"/>
              <a:gd name="T20" fmla="*/ 0 w 1002"/>
              <a:gd name="T21" fmla="*/ 390 h 396"/>
              <a:gd name="T22" fmla="*/ 377 w 1002"/>
              <a:gd name="T23" fmla="*/ 237 h 396"/>
              <a:gd name="T24" fmla="*/ 424 w 1002"/>
              <a:gd name="T25" fmla="*/ 218 h 396"/>
              <a:gd name="T26" fmla="*/ 938 w 1002"/>
              <a:gd name="T27" fmla="*/ 8 h 396"/>
              <a:gd name="T28" fmla="*/ 954 w 1002"/>
              <a:gd name="T29" fmla="*/ 3 h 396"/>
              <a:gd name="T30" fmla="*/ 971 w 1002"/>
              <a:gd name="T31" fmla="*/ 1 h 396"/>
              <a:gd name="T32" fmla="*/ 987 w 1002"/>
              <a:gd name="T33" fmla="*/ 0 h 396"/>
              <a:gd name="T34" fmla="*/ 1000 w 1002"/>
              <a:gd name="T35" fmla="*/ 3 h 396"/>
              <a:gd name="T36" fmla="*/ 1002 w 1002"/>
              <a:gd name="T37" fmla="*/ 3 h 39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1002"/>
              <a:gd name="T58" fmla="*/ 0 h 396"/>
              <a:gd name="T59" fmla="*/ 1002 w 1002"/>
              <a:gd name="T60" fmla="*/ 396 h 39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1002" h="396">
                <a:moveTo>
                  <a:pt x="1002" y="3"/>
                </a:moveTo>
                <a:cubicBezTo>
                  <a:pt x="997" y="12"/>
                  <a:pt x="997" y="12"/>
                  <a:pt x="997" y="12"/>
                </a:cubicBezTo>
                <a:cubicBezTo>
                  <a:pt x="993" y="11"/>
                  <a:pt x="993" y="11"/>
                  <a:pt x="993" y="11"/>
                </a:cubicBezTo>
                <a:cubicBezTo>
                  <a:pt x="990" y="10"/>
                  <a:pt x="986" y="9"/>
                  <a:pt x="982" y="9"/>
                </a:cubicBezTo>
                <a:cubicBezTo>
                  <a:pt x="977" y="9"/>
                  <a:pt x="972" y="9"/>
                  <a:pt x="967" y="9"/>
                </a:cubicBezTo>
                <a:cubicBezTo>
                  <a:pt x="962" y="10"/>
                  <a:pt x="957" y="10"/>
                  <a:pt x="953" y="11"/>
                </a:cubicBezTo>
                <a:cubicBezTo>
                  <a:pt x="948" y="13"/>
                  <a:pt x="943" y="14"/>
                  <a:pt x="939" y="16"/>
                </a:cubicBezTo>
                <a:cubicBezTo>
                  <a:pt x="424" y="224"/>
                  <a:pt x="424" y="224"/>
                  <a:pt x="424" y="224"/>
                </a:cubicBezTo>
                <a:cubicBezTo>
                  <a:pt x="376" y="244"/>
                  <a:pt x="376" y="244"/>
                  <a:pt x="376" y="244"/>
                </a:cubicBezTo>
                <a:cubicBezTo>
                  <a:pt x="1" y="396"/>
                  <a:pt x="1" y="396"/>
                  <a:pt x="1" y="396"/>
                </a:cubicBezTo>
                <a:cubicBezTo>
                  <a:pt x="0" y="390"/>
                  <a:pt x="0" y="390"/>
                  <a:pt x="0" y="390"/>
                </a:cubicBezTo>
                <a:cubicBezTo>
                  <a:pt x="377" y="237"/>
                  <a:pt x="377" y="237"/>
                  <a:pt x="377" y="237"/>
                </a:cubicBezTo>
                <a:cubicBezTo>
                  <a:pt x="424" y="218"/>
                  <a:pt x="424" y="218"/>
                  <a:pt x="424" y="218"/>
                </a:cubicBezTo>
                <a:cubicBezTo>
                  <a:pt x="938" y="8"/>
                  <a:pt x="938" y="8"/>
                  <a:pt x="938" y="8"/>
                </a:cubicBezTo>
                <a:cubicBezTo>
                  <a:pt x="943" y="6"/>
                  <a:pt x="948" y="5"/>
                  <a:pt x="954" y="3"/>
                </a:cubicBezTo>
                <a:cubicBezTo>
                  <a:pt x="959" y="2"/>
                  <a:pt x="965" y="1"/>
                  <a:pt x="971" y="1"/>
                </a:cubicBezTo>
                <a:cubicBezTo>
                  <a:pt x="976" y="0"/>
                  <a:pt x="982" y="0"/>
                  <a:pt x="987" y="0"/>
                </a:cubicBezTo>
                <a:cubicBezTo>
                  <a:pt x="992" y="1"/>
                  <a:pt x="996" y="1"/>
                  <a:pt x="1000" y="3"/>
                </a:cubicBezTo>
                <a:cubicBezTo>
                  <a:pt x="1002" y="3"/>
                  <a:pt x="1002" y="3"/>
                  <a:pt x="1002" y="3"/>
                </a:cubicBezTo>
              </a:path>
            </a:pathLst>
          </a:custGeom>
          <a:solidFill>
            <a:schemeClr val="bg1"/>
          </a:solidFill>
          <a:ln w="11113" cap="flat" cmpd="sng">
            <a:solidFill>
              <a:schemeClr val="bg1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91417" tIns="45708" rIns="91417" bIns="45708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56" name="Freeform 16"/>
          <p:cNvSpPr>
            <a:spLocks/>
          </p:cNvSpPr>
          <p:nvPr/>
        </p:nvSpPr>
        <p:spPr bwMode="auto">
          <a:xfrm>
            <a:off x="938483" y="2283017"/>
            <a:ext cx="325353" cy="1190901"/>
          </a:xfrm>
          <a:custGeom>
            <a:avLst/>
            <a:gdLst>
              <a:gd name="T0" fmla="*/ 128 w 128"/>
              <a:gd name="T1" fmla="*/ 6 h 558"/>
              <a:gd name="T2" fmla="*/ 124 w 128"/>
              <a:gd name="T3" fmla="*/ 7 h 558"/>
              <a:gd name="T4" fmla="*/ 118 w 128"/>
              <a:gd name="T5" fmla="*/ 11 h 558"/>
              <a:gd name="T6" fmla="*/ 112 w 128"/>
              <a:gd name="T7" fmla="*/ 17 h 558"/>
              <a:gd name="T8" fmla="*/ 108 w 128"/>
              <a:gd name="T9" fmla="*/ 24 h 558"/>
              <a:gd name="T10" fmla="*/ 106 w 128"/>
              <a:gd name="T11" fmla="*/ 31 h 558"/>
              <a:gd name="T12" fmla="*/ 64 w 128"/>
              <a:gd name="T13" fmla="*/ 240 h 558"/>
              <a:gd name="T14" fmla="*/ 55 w 128"/>
              <a:gd name="T15" fmla="*/ 287 h 558"/>
              <a:gd name="T16" fmla="*/ 7 w 128"/>
              <a:gd name="T17" fmla="*/ 530 h 558"/>
              <a:gd name="T18" fmla="*/ 6 w 128"/>
              <a:gd name="T19" fmla="*/ 539 h 558"/>
              <a:gd name="T20" fmla="*/ 8 w 128"/>
              <a:gd name="T21" fmla="*/ 545 h 558"/>
              <a:gd name="T22" fmla="*/ 13 w 128"/>
              <a:gd name="T23" fmla="*/ 549 h 558"/>
              <a:gd name="T24" fmla="*/ 19 w 128"/>
              <a:gd name="T25" fmla="*/ 550 h 558"/>
              <a:gd name="T26" fmla="*/ 86 w 128"/>
              <a:gd name="T27" fmla="*/ 535 h 558"/>
              <a:gd name="T28" fmla="*/ 85 w 128"/>
              <a:gd name="T29" fmla="*/ 543 h 558"/>
              <a:gd name="T30" fmla="*/ 17 w 128"/>
              <a:gd name="T31" fmla="*/ 558 h 558"/>
              <a:gd name="T32" fmla="*/ 9 w 128"/>
              <a:gd name="T33" fmla="*/ 557 h 558"/>
              <a:gd name="T34" fmla="*/ 3 w 128"/>
              <a:gd name="T35" fmla="*/ 552 h 558"/>
              <a:gd name="T36" fmla="*/ 0 w 128"/>
              <a:gd name="T37" fmla="*/ 543 h 558"/>
              <a:gd name="T38" fmla="*/ 1 w 128"/>
              <a:gd name="T39" fmla="*/ 531 h 558"/>
              <a:gd name="T40" fmla="*/ 49 w 128"/>
              <a:gd name="T41" fmla="*/ 289 h 558"/>
              <a:gd name="T42" fmla="*/ 58 w 128"/>
              <a:gd name="T43" fmla="*/ 242 h 558"/>
              <a:gd name="T44" fmla="*/ 100 w 128"/>
              <a:gd name="T45" fmla="*/ 33 h 558"/>
              <a:gd name="T46" fmla="*/ 104 w 128"/>
              <a:gd name="T47" fmla="*/ 23 h 558"/>
              <a:gd name="T48" fmla="*/ 110 w 128"/>
              <a:gd name="T49" fmla="*/ 14 h 558"/>
              <a:gd name="T50" fmla="*/ 117 w 128"/>
              <a:gd name="T51" fmla="*/ 6 h 558"/>
              <a:gd name="T52" fmla="*/ 126 w 128"/>
              <a:gd name="T53" fmla="*/ 1 h 558"/>
              <a:gd name="T54" fmla="*/ 127 w 128"/>
              <a:gd name="T55" fmla="*/ 0 h 558"/>
              <a:gd name="T56" fmla="*/ 128 w 128"/>
              <a:gd name="T57" fmla="*/ 6 h 558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w 128"/>
              <a:gd name="T88" fmla="*/ 0 h 558"/>
              <a:gd name="T89" fmla="*/ 128 w 128"/>
              <a:gd name="T90" fmla="*/ 558 h 558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T87" t="T88" r="T89" b="T90"/>
            <a:pathLst>
              <a:path w="128" h="558">
                <a:moveTo>
                  <a:pt x="128" y="6"/>
                </a:moveTo>
                <a:cubicBezTo>
                  <a:pt x="124" y="7"/>
                  <a:pt x="124" y="7"/>
                  <a:pt x="124" y="7"/>
                </a:cubicBezTo>
                <a:cubicBezTo>
                  <a:pt x="122" y="8"/>
                  <a:pt x="120" y="9"/>
                  <a:pt x="118" y="11"/>
                </a:cubicBezTo>
                <a:cubicBezTo>
                  <a:pt x="116" y="13"/>
                  <a:pt x="114" y="15"/>
                  <a:pt x="112" y="17"/>
                </a:cubicBezTo>
                <a:cubicBezTo>
                  <a:pt x="111" y="19"/>
                  <a:pt x="109" y="21"/>
                  <a:pt x="108" y="24"/>
                </a:cubicBezTo>
                <a:cubicBezTo>
                  <a:pt x="107" y="26"/>
                  <a:pt x="106" y="28"/>
                  <a:pt x="106" y="31"/>
                </a:cubicBezTo>
                <a:cubicBezTo>
                  <a:pt x="64" y="240"/>
                  <a:pt x="64" y="240"/>
                  <a:pt x="64" y="240"/>
                </a:cubicBezTo>
                <a:cubicBezTo>
                  <a:pt x="55" y="287"/>
                  <a:pt x="55" y="287"/>
                  <a:pt x="55" y="287"/>
                </a:cubicBezTo>
                <a:cubicBezTo>
                  <a:pt x="7" y="530"/>
                  <a:pt x="7" y="530"/>
                  <a:pt x="7" y="530"/>
                </a:cubicBezTo>
                <a:cubicBezTo>
                  <a:pt x="6" y="533"/>
                  <a:pt x="6" y="536"/>
                  <a:pt x="6" y="539"/>
                </a:cubicBezTo>
                <a:cubicBezTo>
                  <a:pt x="6" y="541"/>
                  <a:pt x="7" y="544"/>
                  <a:pt x="8" y="545"/>
                </a:cubicBezTo>
                <a:cubicBezTo>
                  <a:pt x="9" y="547"/>
                  <a:pt x="11" y="548"/>
                  <a:pt x="13" y="549"/>
                </a:cubicBezTo>
                <a:cubicBezTo>
                  <a:pt x="14" y="550"/>
                  <a:pt x="17" y="550"/>
                  <a:pt x="19" y="550"/>
                </a:cubicBezTo>
                <a:cubicBezTo>
                  <a:pt x="86" y="535"/>
                  <a:pt x="86" y="535"/>
                  <a:pt x="86" y="535"/>
                </a:cubicBezTo>
                <a:cubicBezTo>
                  <a:pt x="85" y="543"/>
                  <a:pt x="85" y="543"/>
                  <a:pt x="85" y="543"/>
                </a:cubicBezTo>
                <a:cubicBezTo>
                  <a:pt x="17" y="558"/>
                  <a:pt x="17" y="558"/>
                  <a:pt x="17" y="558"/>
                </a:cubicBezTo>
                <a:cubicBezTo>
                  <a:pt x="14" y="558"/>
                  <a:pt x="11" y="558"/>
                  <a:pt x="9" y="557"/>
                </a:cubicBezTo>
                <a:cubicBezTo>
                  <a:pt x="6" y="556"/>
                  <a:pt x="4" y="554"/>
                  <a:pt x="3" y="552"/>
                </a:cubicBezTo>
                <a:cubicBezTo>
                  <a:pt x="1" y="550"/>
                  <a:pt x="0" y="547"/>
                  <a:pt x="0" y="543"/>
                </a:cubicBezTo>
                <a:cubicBezTo>
                  <a:pt x="0" y="540"/>
                  <a:pt x="0" y="536"/>
                  <a:pt x="1" y="531"/>
                </a:cubicBezTo>
                <a:cubicBezTo>
                  <a:pt x="49" y="289"/>
                  <a:pt x="49" y="289"/>
                  <a:pt x="49" y="289"/>
                </a:cubicBezTo>
                <a:cubicBezTo>
                  <a:pt x="58" y="242"/>
                  <a:pt x="58" y="242"/>
                  <a:pt x="58" y="242"/>
                </a:cubicBezTo>
                <a:cubicBezTo>
                  <a:pt x="100" y="33"/>
                  <a:pt x="100" y="33"/>
                  <a:pt x="100" y="33"/>
                </a:cubicBezTo>
                <a:cubicBezTo>
                  <a:pt x="101" y="30"/>
                  <a:pt x="102" y="26"/>
                  <a:pt x="104" y="23"/>
                </a:cubicBezTo>
                <a:cubicBezTo>
                  <a:pt x="105" y="20"/>
                  <a:pt x="107" y="17"/>
                  <a:pt x="110" y="14"/>
                </a:cubicBezTo>
                <a:cubicBezTo>
                  <a:pt x="112" y="11"/>
                  <a:pt x="114" y="8"/>
                  <a:pt x="117" y="6"/>
                </a:cubicBezTo>
                <a:cubicBezTo>
                  <a:pt x="120" y="4"/>
                  <a:pt x="123" y="2"/>
                  <a:pt x="126" y="1"/>
                </a:cubicBezTo>
                <a:cubicBezTo>
                  <a:pt x="127" y="0"/>
                  <a:pt x="127" y="0"/>
                  <a:pt x="127" y="0"/>
                </a:cubicBezTo>
                <a:lnTo>
                  <a:pt x="128" y="6"/>
                </a:lnTo>
                <a:close/>
              </a:path>
            </a:pathLst>
          </a:custGeom>
          <a:solidFill>
            <a:schemeClr val="bg1"/>
          </a:solidFill>
          <a:ln w="11113" cap="flat">
            <a:solidFill>
              <a:schemeClr val="bg1"/>
            </a:solidFill>
            <a:prstDash val="solid"/>
            <a:miter lim="800000"/>
            <a:headEnd/>
            <a:tailEnd/>
          </a:ln>
        </p:spPr>
        <p:txBody>
          <a:bodyPr lIns="91417" tIns="45708" rIns="91417" bIns="45708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57" name="Freeform 17"/>
          <p:cNvSpPr>
            <a:spLocks/>
          </p:cNvSpPr>
          <p:nvPr/>
        </p:nvSpPr>
        <p:spPr bwMode="auto">
          <a:xfrm>
            <a:off x="3673033" y="1456530"/>
            <a:ext cx="1307759" cy="1529117"/>
          </a:xfrm>
          <a:custGeom>
            <a:avLst/>
            <a:gdLst>
              <a:gd name="T0" fmla="*/ 46 w 516"/>
              <a:gd name="T1" fmla="*/ 9 h 716"/>
              <a:gd name="T2" fmla="*/ 485 w 516"/>
              <a:gd name="T3" fmla="*/ 148 h 716"/>
              <a:gd name="T4" fmla="*/ 496 w 516"/>
              <a:gd name="T5" fmla="*/ 154 h 716"/>
              <a:gd name="T6" fmla="*/ 501 w 516"/>
              <a:gd name="T7" fmla="*/ 164 h 716"/>
              <a:gd name="T8" fmla="*/ 501 w 516"/>
              <a:gd name="T9" fmla="*/ 175 h 716"/>
              <a:gd name="T10" fmla="*/ 494 w 516"/>
              <a:gd name="T11" fmla="*/ 187 h 716"/>
              <a:gd name="T12" fmla="*/ 113 w 516"/>
              <a:gd name="T13" fmla="*/ 656 h 716"/>
              <a:gd name="T14" fmla="*/ 100 w 516"/>
              <a:gd name="T15" fmla="*/ 668 h 716"/>
              <a:gd name="T16" fmla="*/ 84 w 516"/>
              <a:gd name="T17" fmla="*/ 679 h 716"/>
              <a:gd name="T18" fmla="*/ 66 w 516"/>
              <a:gd name="T19" fmla="*/ 689 h 716"/>
              <a:gd name="T20" fmla="*/ 49 w 516"/>
              <a:gd name="T21" fmla="*/ 694 h 716"/>
              <a:gd name="T22" fmla="*/ 0 w 516"/>
              <a:gd name="T23" fmla="*/ 705 h 716"/>
              <a:gd name="T24" fmla="*/ 0 w 516"/>
              <a:gd name="T25" fmla="*/ 716 h 716"/>
              <a:gd name="T26" fmla="*/ 50 w 516"/>
              <a:gd name="T27" fmla="*/ 705 h 716"/>
              <a:gd name="T28" fmla="*/ 69 w 516"/>
              <a:gd name="T29" fmla="*/ 699 h 716"/>
              <a:gd name="T30" fmla="*/ 89 w 516"/>
              <a:gd name="T31" fmla="*/ 689 h 716"/>
              <a:gd name="T32" fmla="*/ 108 w 516"/>
              <a:gd name="T33" fmla="*/ 676 h 716"/>
              <a:gd name="T34" fmla="*/ 122 w 516"/>
              <a:gd name="T35" fmla="*/ 661 h 716"/>
              <a:gd name="T36" fmla="*/ 506 w 516"/>
              <a:gd name="T37" fmla="*/ 190 h 716"/>
              <a:gd name="T38" fmla="*/ 515 w 516"/>
              <a:gd name="T39" fmla="*/ 174 h 716"/>
              <a:gd name="T40" fmla="*/ 515 w 516"/>
              <a:gd name="T41" fmla="*/ 159 h 716"/>
              <a:gd name="T42" fmla="*/ 508 w 516"/>
              <a:gd name="T43" fmla="*/ 147 h 716"/>
              <a:gd name="T44" fmla="*/ 493 w 516"/>
              <a:gd name="T45" fmla="*/ 138 h 716"/>
              <a:gd name="T46" fmla="*/ 51 w 516"/>
              <a:gd name="T47" fmla="*/ 0 h 716"/>
              <a:gd name="T48" fmla="*/ 46 w 516"/>
              <a:gd name="T49" fmla="*/ 9 h 71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516"/>
              <a:gd name="T76" fmla="*/ 0 h 716"/>
              <a:gd name="T77" fmla="*/ 516 w 516"/>
              <a:gd name="T78" fmla="*/ 716 h 716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516" h="716">
                <a:moveTo>
                  <a:pt x="46" y="9"/>
                </a:moveTo>
                <a:cubicBezTo>
                  <a:pt x="485" y="148"/>
                  <a:pt x="485" y="148"/>
                  <a:pt x="485" y="148"/>
                </a:cubicBezTo>
                <a:cubicBezTo>
                  <a:pt x="490" y="150"/>
                  <a:pt x="493" y="152"/>
                  <a:pt x="496" y="154"/>
                </a:cubicBezTo>
                <a:cubicBezTo>
                  <a:pt x="499" y="157"/>
                  <a:pt x="500" y="160"/>
                  <a:pt x="501" y="164"/>
                </a:cubicBezTo>
                <a:cubicBezTo>
                  <a:pt x="502" y="167"/>
                  <a:pt x="502" y="171"/>
                  <a:pt x="501" y="175"/>
                </a:cubicBezTo>
                <a:cubicBezTo>
                  <a:pt x="500" y="179"/>
                  <a:pt x="498" y="183"/>
                  <a:pt x="494" y="187"/>
                </a:cubicBezTo>
                <a:cubicBezTo>
                  <a:pt x="113" y="656"/>
                  <a:pt x="113" y="656"/>
                  <a:pt x="113" y="656"/>
                </a:cubicBezTo>
                <a:cubicBezTo>
                  <a:pt x="109" y="660"/>
                  <a:pt x="105" y="664"/>
                  <a:pt x="100" y="668"/>
                </a:cubicBezTo>
                <a:cubicBezTo>
                  <a:pt x="95" y="672"/>
                  <a:pt x="89" y="676"/>
                  <a:pt x="84" y="679"/>
                </a:cubicBezTo>
                <a:cubicBezTo>
                  <a:pt x="78" y="683"/>
                  <a:pt x="72" y="686"/>
                  <a:pt x="66" y="689"/>
                </a:cubicBezTo>
                <a:cubicBezTo>
                  <a:pt x="60" y="691"/>
                  <a:pt x="55" y="693"/>
                  <a:pt x="49" y="694"/>
                </a:cubicBezTo>
                <a:cubicBezTo>
                  <a:pt x="0" y="705"/>
                  <a:pt x="0" y="705"/>
                  <a:pt x="0" y="705"/>
                </a:cubicBezTo>
                <a:cubicBezTo>
                  <a:pt x="0" y="716"/>
                  <a:pt x="0" y="716"/>
                  <a:pt x="0" y="716"/>
                </a:cubicBezTo>
                <a:cubicBezTo>
                  <a:pt x="50" y="705"/>
                  <a:pt x="50" y="705"/>
                  <a:pt x="50" y="705"/>
                </a:cubicBezTo>
                <a:cubicBezTo>
                  <a:pt x="56" y="704"/>
                  <a:pt x="63" y="702"/>
                  <a:pt x="69" y="699"/>
                </a:cubicBezTo>
                <a:cubicBezTo>
                  <a:pt x="76" y="696"/>
                  <a:pt x="83" y="693"/>
                  <a:pt x="89" y="689"/>
                </a:cubicBezTo>
                <a:cubicBezTo>
                  <a:pt x="96" y="685"/>
                  <a:pt x="102" y="680"/>
                  <a:pt x="108" y="676"/>
                </a:cubicBezTo>
                <a:cubicBezTo>
                  <a:pt x="113" y="671"/>
                  <a:pt x="118" y="666"/>
                  <a:pt x="122" y="661"/>
                </a:cubicBezTo>
                <a:cubicBezTo>
                  <a:pt x="506" y="190"/>
                  <a:pt x="506" y="190"/>
                  <a:pt x="506" y="190"/>
                </a:cubicBezTo>
                <a:cubicBezTo>
                  <a:pt x="510" y="185"/>
                  <a:pt x="513" y="180"/>
                  <a:pt x="515" y="174"/>
                </a:cubicBezTo>
                <a:cubicBezTo>
                  <a:pt x="516" y="169"/>
                  <a:pt x="516" y="164"/>
                  <a:pt x="515" y="159"/>
                </a:cubicBezTo>
                <a:cubicBezTo>
                  <a:pt x="514" y="154"/>
                  <a:pt x="511" y="150"/>
                  <a:pt x="508" y="147"/>
                </a:cubicBezTo>
                <a:cubicBezTo>
                  <a:pt x="504" y="143"/>
                  <a:pt x="499" y="140"/>
                  <a:pt x="493" y="138"/>
                </a:cubicBezTo>
                <a:cubicBezTo>
                  <a:pt x="51" y="0"/>
                  <a:pt x="51" y="0"/>
                  <a:pt x="51" y="0"/>
                </a:cubicBezTo>
                <a:lnTo>
                  <a:pt x="46" y="9"/>
                </a:lnTo>
                <a:close/>
              </a:path>
            </a:pathLst>
          </a:custGeom>
          <a:solidFill>
            <a:schemeClr val="bg1"/>
          </a:solidFill>
          <a:ln w="11113" cap="flat" cmpd="sng">
            <a:solidFill>
              <a:schemeClr val="bg1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91417" tIns="45708" rIns="91417" bIns="45708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58" name="Line 51"/>
          <p:cNvSpPr>
            <a:spLocks noChangeShapeType="1"/>
          </p:cNvSpPr>
          <p:nvPr/>
        </p:nvSpPr>
        <p:spPr bwMode="auto">
          <a:xfrm>
            <a:off x="3128664" y="4870843"/>
            <a:ext cx="3070403" cy="2381"/>
          </a:xfrm>
          <a:prstGeom prst="line">
            <a:avLst/>
          </a:prstGeom>
          <a:noFill/>
          <a:ln w="33338">
            <a:solidFill>
              <a:srgbClr val="FFFFFF"/>
            </a:solidFill>
            <a:miter lim="800000"/>
            <a:headEnd/>
            <a:tailEnd/>
          </a:ln>
        </p:spPr>
        <p:txBody>
          <a:bodyPr lIns="91417" tIns="45708" rIns="91417" bIns="45708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63" name="TextBox 29"/>
          <p:cNvSpPr txBox="1"/>
          <p:nvPr/>
        </p:nvSpPr>
        <p:spPr>
          <a:xfrm rot="20445248">
            <a:off x="1390285" y="1996427"/>
            <a:ext cx="2954609" cy="923305"/>
          </a:xfrm>
          <a:prstGeom prst="rect">
            <a:avLst/>
          </a:prstGeom>
          <a:noFill/>
        </p:spPr>
        <p:txBody>
          <a:bodyPr wrap="none" lIns="91417" tIns="45708" rIns="91417" bIns="45708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5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谢</a:t>
            </a:r>
            <a:r>
              <a:rPr lang="zh-CN" altLang="en-US" sz="5400" b="1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谢观看</a:t>
            </a:r>
            <a:endParaRPr lang="zh-CN" altLang="en-US" sz="5400" b="1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0853459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3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8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3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8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3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8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3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8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3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800"/>
                            </p:stCondLst>
                            <p:childTnLst>
                              <p:par>
                                <p:cTn id="5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300"/>
                            </p:stCondLst>
                            <p:childTnLst>
                              <p:par>
                                <p:cTn id="6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6" grpId="1" animBg="1"/>
      <p:bldP spid="28" grpId="0" animBg="1"/>
      <p:bldP spid="29" grpId="0" animBg="1"/>
      <p:bldP spid="31" grpId="0" animBg="1"/>
      <p:bldP spid="32" grpId="0" animBg="1"/>
      <p:bldP spid="34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E20084"/>
        </a:solidFill>
        <a:ln>
          <a:noFill/>
        </a:ln>
      </a:spPr>
      <a:bodyPr rtlCol="0" anchor="ctr"/>
      <a:lstStyle>
        <a:defPPr algn="ctr">
          <a:defRPr sz="2400" b="1" dirty="0" smtClean="0"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15993</TotalTime>
  <Words>1075</Words>
  <Application>Microsoft Office PowerPoint</Application>
  <PresentationFormat>自定义</PresentationFormat>
  <Paragraphs>396</Paragraphs>
  <Slides>24</Slides>
  <Notes>7</Notes>
  <HiddenSlides>0</HiddenSlides>
  <MMClips>1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25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user</dc:creator>
  <cp:lastModifiedBy>tango</cp:lastModifiedBy>
  <cp:revision>2908</cp:revision>
  <dcterms:created xsi:type="dcterms:W3CDTF">2012-10-07T00:28:30Z</dcterms:created>
  <dcterms:modified xsi:type="dcterms:W3CDTF">2020-01-05T07:36:28Z</dcterms:modified>
</cp:coreProperties>
</file>