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258" r:id="rId3"/>
    <p:sldId id="259" r:id="rId4"/>
    <p:sldId id="260" r:id="rId5"/>
    <p:sldId id="300" r:id="rId6"/>
    <p:sldId id="261" r:id="rId7"/>
    <p:sldId id="263" r:id="rId8"/>
    <p:sldId id="264" r:id="rId9"/>
    <p:sldId id="304" r:id="rId10"/>
    <p:sldId id="265" r:id="rId11"/>
    <p:sldId id="301" r:id="rId12"/>
    <p:sldId id="266" r:id="rId13"/>
    <p:sldId id="267" r:id="rId14"/>
    <p:sldId id="271" r:id="rId15"/>
    <p:sldId id="272" r:id="rId16"/>
    <p:sldId id="273" r:id="rId17"/>
    <p:sldId id="275" r:id="rId18"/>
    <p:sldId id="274" r:id="rId19"/>
    <p:sldId id="277" r:id="rId20"/>
    <p:sldId id="276" r:id="rId21"/>
    <p:sldId id="302" r:id="rId22"/>
    <p:sldId id="303" r:id="rId23"/>
    <p:sldId id="305" r:id="rId24"/>
    <p:sldId id="280" r:id="rId25"/>
    <p:sldId id="281" r:id="rId26"/>
    <p:sldId id="282" r:id="rId27"/>
    <p:sldId id="283" r:id="rId28"/>
    <p:sldId id="284" r:id="rId29"/>
    <p:sldId id="285" r:id="rId30"/>
    <p:sldId id="306" r:id="rId31"/>
    <p:sldId id="289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8" r:id="rId42"/>
    <p:sldId id="309" r:id="rId43"/>
    <p:sldId id="310" r:id="rId4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E1C60-3084-41B6-B9EB-AF6DF528CE8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479E1-D3D5-4E6C-9904-9833195705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5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747DF0-1375-4DEC-AE0C-282AFDA69510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3764418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479E1-D3D5-4E6C-9904-9833195705D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6095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479E1-D3D5-4E6C-9904-9833195705D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250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79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975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95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78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953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89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167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91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122239"/>
            <a:ext cx="10972800" cy="60086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534BD0AE-F8E6-4410-9521-D84BB5AE0B3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682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3E10B-6B6E-440B-A653-086E125F772B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ECE61-B1E1-4740-B33E-A034C7FC16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49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&#29702;&#24819;&#27668;&#20307;&#29366;&#24577;&#26041;&#31243;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3454;&#39564;/&#21021;&#25104;&#21697;/3&#19968;&#23450;&#29289;&#36136;&#30340;&#37327;&#27987;&#24230;&#28342;&#28082;&#30340;&#37197;&#21046;.mpg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hyperlink" Target="../../../../&#23454;&#39564;/&#39640;&#20013;&#21270;&#23398;&#23454;&#39564;&#37197;&#38899;/&#23481;&#37327;&#29942;&#30340;&#26816;&#28431;.mp4" TargetMode="External"/><Relationship Id="rId5" Type="http://schemas.openxmlformats.org/officeDocument/2006/relationships/image" Target="../media/image26.png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359150" y="1658938"/>
            <a:ext cx="5689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 b="1">
                <a:solidFill>
                  <a:srgbClr val="FF0000"/>
                </a:solidFill>
                <a:latin typeface="Times New Roman" panose="02020603050405020304" pitchFamily="18" charset="0"/>
              </a:rPr>
              <a:t>第一章  从实验学化学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782888" y="3363913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第二节  化学计量在实验中的应用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232401" y="4652964"/>
            <a:ext cx="2016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hlink"/>
                </a:solidFill>
              </a:rPr>
              <a:t>第一课时</a:t>
            </a:r>
          </a:p>
        </p:txBody>
      </p:sp>
    </p:spTree>
    <p:extLst>
      <p:ext uri="{BB962C8B-B14F-4D97-AF65-F5344CB8AC3E}">
        <p14:creationId xmlns:p14="http://schemas.microsoft.com/office/powerpoint/2010/main" val="229608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98">
        <p15:prstTrans prst="crush"/>
      </p:transition>
    </mc:Choice>
    <mc:Fallback xmlns="">
      <p:transition spd="slow" advTm="20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370439" y="3541446"/>
            <a:ext cx="8577263" cy="1382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/>
              <a:t>　　</a:t>
            </a:r>
            <a:r>
              <a:rPr lang="zh-CN" altLang="en-US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anose="02010800040101010101" pitchFamily="2" charset="-122"/>
              </a:rPr>
              <a:t>一滴水只有</a:t>
            </a:r>
            <a:r>
              <a:rPr lang="en-US" altLang="zh-CN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anose="02010800040101010101" pitchFamily="2" charset="-122"/>
              </a:rPr>
              <a:t>0.05mL</a:t>
            </a:r>
            <a:r>
              <a:rPr lang="zh-CN" altLang="en-US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anose="02010800040101010101" pitchFamily="2" charset="-122"/>
              </a:rPr>
              <a:t>，所含的水分子数，让</a:t>
            </a:r>
            <a:r>
              <a:rPr lang="en-US" altLang="zh-CN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anose="02010800040101010101" pitchFamily="2" charset="-122"/>
              </a:rPr>
              <a:t>1</a:t>
            </a:r>
            <a:r>
              <a:rPr lang="zh-CN" altLang="en-US" sz="28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新魏" panose="02010800040101010101" pitchFamily="2" charset="-122"/>
              </a:rPr>
              <a:t>０亿人去数，每人每分钟数１００个，日夜不停的数，需要３万年才能数完．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813" y="287158"/>
            <a:ext cx="8586899" cy="901521"/>
          </a:xfrm>
        </p:spPr>
        <p:txBody>
          <a:bodyPr/>
          <a:lstStyle/>
          <a:p>
            <a:r>
              <a:rPr lang="zh-CN" altLang="en-US" baseline="30000" dirty="0" smtClean="0"/>
              <a:t>如何测一张纸的厚度？如何测一滴水所含的分子数？</a:t>
            </a:r>
            <a:endParaRPr lang="zh-CN" altLang="en-US" baseline="300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73" y="1361265"/>
            <a:ext cx="3237627" cy="106673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2953" y="1282017"/>
            <a:ext cx="7486653" cy="83394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1311060" y="1192628"/>
            <a:ext cx="4035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5804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82">
        <p15:prstTrans prst="airplane"/>
      </p:transition>
    </mc:Choice>
    <mc:Fallback xmlns="">
      <p:transition spd="slow" advTm="7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微观世界的成员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30" y="1974023"/>
            <a:ext cx="3773510" cy="263326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518" y="1299962"/>
            <a:ext cx="2764196" cy="496249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524163" y="2073049"/>
            <a:ext cx="424229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个？</a:t>
            </a:r>
            <a:endParaRPr lang="en-US" altLang="zh-CN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打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=12</a:t>
            </a:r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个？</a:t>
            </a:r>
            <a:endParaRPr lang="en-US" altLang="zh-CN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沓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=100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张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?</a:t>
            </a:r>
          </a:p>
          <a:p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1mol=</a:t>
            </a:r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？</a:t>
            </a:r>
            <a:endParaRPr lang="en-US" altLang="zh-CN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14518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4">
        <p15:prstTrans prst="airplane" invX="1"/>
      </p:transition>
    </mc:Choice>
    <mc:Fallback xmlns="">
      <p:transition spd="slow" advTm="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4987"/>
            <a:ext cx="10515600" cy="1325563"/>
          </a:xfrm>
        </p:spPr>
        <p:txBody>
          <a:bodyPr/>
          <a:lstStyle/>
          <a:p>
            <a:r>
              <a:rPr lang="zh-CN" altLang="en-US" dirty="0"/>
              <a:t>计算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06499" y="1626463"/>
            <a:ext cx="10766089" cy="52322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个  </a:t>
            </a:r>
            <a:r>
              <a:rPr lang="en-US" altLang="zh-CN" sz="2800" baseline="30000" dirty="0" smtClean="0"/>
              <a:t>12</a:t>
            </a:r>
            <a:r>
              <a:rPr lang="en-US" altLang="zh-CN" sz="2800" dirty="0" smtClean="0"/>
              <a:t>C</a:t>
            </a:r>
            <a:r>
              <a:rPr lang="zh-CN" altLang="en-US" sz="2800" dirty="0" smtClean="0"/>
              <a:t> 原子的质量是 </a:t>
            </a:r>
            <a:r>
              <a:rPr lang="en-US" altLang="zh-CN" sz="2800" dirty="0" smtClean="0"/>
              <a:t>1.992637</a:t>
            </a:r>
            <a:r>
              <a:rPr lang="zh-CN" altLang="en-US" sz="2800" dirty="0" smtClean="0"/>
              <a:t>*</a:t>
            </a:r>
            <a:r>
              <a:rPr lang="en-US" altLang="zh-CN" sz="2800" dirty="0" smtClean="0"/>
              <a:t>10</a:t>
            </a:r>
            <a:r>
              <a:rPr lang="en-US" altLang="zh-CN" sz="2800" baseline="30000" dirty="0" smtClean="0"/>
              <a:t>-23</a:t>
            </a:r>
            <a:r>
              <a:rPr lang="en-US" altLang="zh-CN" sz="2800" dirty="0" smtClean="0"/>
              <a:t>g</a:t>
            </a:r>
            <a:r>
              <a:rPr lang="zh-CN" altLang="en-US" sz="2800" dirty="0" smtClean="0"/>
              <a:t>。 </a:t>
            </a:r>
            <a:r>
              <a:rPr lang="en-US" altLang="zh-CN" sz="2800" dirty="0" smtClean="0"/>
              <a:t>12g </a:t>
            </a:r>
            <a:r>
              <a:rPr lang="en-US" altLang="zh-CN" sz="2800" baseline="30000" dirty="0" smtClean="0"/>
              <a:t>12</a:t>
            </a:r>
            <a:r>
              <a:rPr lang="en-US" altLang="zh-CN" sz="2800" dirty="0" smtClean="0"/>
              <a:t>C </a:t>
            </a:r>
            <a:r>
              <a:rPr lang="zh-CN" altLang="en-US" sz="2800" dirty="0" smtClean="0"/>
              <a:t>含有多少个原子呢？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2822738" y="2342813"/>
            <a:ext cx="10086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40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altLang="zh-CN" sz="40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=?</a:t>
            </a:r>
            <a:endParaRPr lang="zh-CN" altLang="zh-CN" sz="40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37807" y="349073"/>
            <a:ext cx="8905003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22225">
                  <a:solidFill>
                    <a:schemeClr val="accent2"/>
                  </a:solidFill>
                  <a:prstDash val="solid"/>
                </a:ln>
                <a:latin typeface="+mn-ea"/>
              </a:rPr>
              <a:t>n</a:t>
            </a:r>
            <a:r>
              <a:rPr lang="zh-CN" altLang="en-US" sz="5400" dirty="0" smtClean="0">
                <a:ln w="22225">
                  <a:solidFill>
                    <a:schemeClr val="accent2"/>
                  </a:solidFill>
                  <a:prstDash val="solid"/>
                </a:ln>
                <a:latin typeface="+mn-ea"/>
              </a:rPr>
              <a:t>只看个数，不看体积和质量</a:t>
            </a:r>
            <a:endParaRPr lang="zh-CN" altLang="en-US" sz="5400" cap="none" spc="0" dirty="0">
              <a:ln w="22225">
                <a:solidFill>
                  <a:schemeClr val="accent2"/>
                </a:solidFill>
                <a:prstDash val="solid"/>
              </a:ln>
              <a:effectLst/>
              <a:latin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99" y="2519007"/>
            <a:ext cx="5685725" cy="1055211"/>
          </a:xfrm>
          <a:prstGeom prst="rect">
            <a:avLst/>
          </a:prstGeom>
        </p:spPr>
      </p:pic>
      <p:sp>
        <p:nvSpPr>
          <p:cNvPr id="23" name="标题 1"/>
          <p:cNvSpPr txBox="1">
            <a:spLocks/>
          </p:cNvSpPr>
          <p:nvPr/>
        </p:nvSpPr>
        <p:spPr>
          <a:xfrm>
            <a:off x="461899" y="3923893"/>
            <a:ext cx="3924735" cy="74674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N</a:t>
            </a:r>
            <a:r>
              <a:rPr lang="en-US" altLang="zh-CN" sz="2800" baseline="-25000" dirty="0" smtClean="0"/>
              <a:t>A       </a:t>
            </a:r>
            <a:r>
              <a:rPr lang="en-US" altLang="zh-CN" sz="2800" dirty="0" smtClean="0"/>
              <a:t>1N</a:t>
            </a:r>
            <a:r>
              <a:rPr lang="en-US" altLang="zh-CN" sz="2800" baseline="-25000" dirty="0" smtClean="0"/>
              <a:t>A</a:t>
            </a:r>
            <a:r>
              <a:rPr lang="en-US" altLang="zh-CN" sz="2800" dirty="0" smtClean="0"/>
              <a:t>=6.02*10</a:t>
            </a:r>
            <a:r>
              <a:rPr lang="en-US" altLang="zh-CN" sz="2800" baseline="30000" dirty="0" smtClean="0"/>
              <a:t>23</a:t>
            </a:r>
            <a:r>
              <a:rPr lang="en-US" altLang="zh-CN" sz="2800" dirty="0" smtClean="0"/>
              <a:t>mol</a:t>
            </a:r>
            <a:r>
              <a:rPr lang="en-US" altLang="zh-CN" sz="2800" baseline="30000" dirty="0" smtClean="0"/>
              <a:t>-1</a:t>
            </a:r>
            <a:endParaRPr lang="zh-CN" altLang="en-US" sz="2800" baseline="30000" dirty="0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5364" y="2563039"/>
            <a:ext cx="3318343" cy="21075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300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33">
        <p15:prstTrans prst="origami" invX="1"/>
      </p:transition>
    </mc:Choice>
    <mc:Fallback xmlns="">
      <p:transition spd="slow" advTm="14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3985" y="1904871"/>
            <a:ext cx="5045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1mol H</a:t>
            </a:r>
            <a:r>
              <a:rPr lang="en-US" altLang="zh-CN" sz="28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latin typeface="Calibri" panose="020F0502020204030204" pitchFamily="34" charset="0"/>
                <a:cs typeface="Times New Roman" panose="02020603050405020304" pitchFamily="18" charset="0"/>
              </a:rPr>
              <a:t>0  n=1mol   N=</a:t>
            </a:r>
            <a:endParaRPr lang="zh-CN" altLang="en-US" sz="28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24322"/>
              </p:ext>
            </p:extLst>
          </p:nvPr>
        </p:nvGraphicFramePr>
        <p:xfrm>
          <a:off x="408962" y="2855945"/>
          <a:ext cx="9762184" cy="29516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0273"/>
                <a:gridCol w="1220273"/>
                <a:gridCol w="1220273"/>
                <a:gridCol w="1220273"/>
                <a:gridCol w="1220273"/>
                <a:gridCol w="1220273"/>
                <a:gridCol w="1220273"/>
                <a:gridCol w="1220273"/>
              </a:tblGrid>
              <a:tr h="7288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 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分子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原子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H</a:t>
                      </a:r>
                      <a:r>
                        <a:rPr lang="zh-CN" sz="2800" kern="100">
                          <a:effectLst/>
                        </a:rPr>
                        <a:t>原子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O</a:t>
                      </a:r>
                      <a:r>
                        <a:rPr lang="zh-CN" sz="2800" kern="100">
                          <a:effectLst/>
                        </a:rPr>
                        <a:t>原子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质子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中子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电子</a:t>
                      </a:r>
                      <a:endParaRPr lang="zh-CN" sz="2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114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 smtClean="0">
                          <a:effectLst/>
                        </a:rPr>
                        <a:t>N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114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800" kern="100" baseline="0" dirty="0" smtClean="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n(mol)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800" kern="100" dirty="0" smtClean="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1904" y="1867391"/>
            <a:ext cx="1276350" cy="48577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904271" y="3679208"/>
            <a:ext cx="1026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3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232795" y="3805133"/>
            <a:ext cx="771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2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13847" y="3754141"/>
            <a:ext cx="758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585796" y="3814380"/>
            <a:ext cx="1062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969542" y="3794545"/>
            <a:ext cx="77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57075" y="3814380"/>
            <a:ext cx="851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49910" y="4683187"/>
            <a:ext cx="1026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3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78434" y="4809112"/>
            <a:ext cx="771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2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59486" y="4758120"/>
            <a:ext cx="758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531435" y="4818359"/>
            <a:ext cx="1062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5181" y="4798524"/>
            <a:ext cx="77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002714" y="4818359"/>
            <a:ext cx="851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23" name="标题 1"/>
          <p:cNvSpPr txBox="1">
            <a:spLocks/>
          </p:cNvSpPr>
          <p:nvPr/>
        </p:nvSpPr>
        <p:spPr>
          <a:xfrm>
            <a:off x="1868366" y="627097"/>
            <a:ext cx="3924735" cy="7467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N</a:t>
            </a:r>
            <a:r>
              <a:rPr lang="en-US" altLang="zh-CN" sz="2800" baseline="-25000" dirty="0" smtClean="0"/>
              <a:t>A       </a:t>
            </a:r>
            <a:r>
              <a:rPr lang="en-US" altLang="zh-CN" sz="2800" dirty="0" smtClean="0"/>
              <a:t>1N</a:t>
            </a:r>
            <a:r>
              <a:rPr lang="en-US" altLang="zh-CN" sz="2800" baseline="-25000" dirty="0" smtClean="0"/>
              <a:t>A</a:t>
            </a:r>
            <a:r>
              <a:rPr lang="en-US" altLang="zh-CN" sz="2800" dirty="0" smtClean="0"/>
              <a:t>=6.02*10</a:t>
            </a:r>
            <a:r>
              <a:rPr lang="en-US" altLang="zh-CN" sz="2800" baseline="30000" dirty="0" smtClean="0"/>
              <a:t>23</a:t>
            </a:r>
            <a:r>
              <a:rPr lang="en-US" altLang="zh-CN" sz="2800" dirty="0" smtClean="0"/>
              <a:t>mol</a:t>
            </a:r>
            <a:r>
              <a:rPr lang="en-US" altLang="zh-CN" sz="2800" baseline="30000" dirty="0" smtClean="0"/>
              <a:t>-1</a:t>
            </a:r>
            <a:endParaRPr lang="zh-CN" altLang="en-US" sz="2800" baseline="30000" dirty="0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765" y="241789"/>
            <a:ext cx="1844416" cy="117145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4505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33">
        <p15:prstTrans prst="origami" invX="1"/>
      </p:transition>
    </mc:Choice>
    <mc:Fallback xmlns="">
      <p:transition spd="slow" advTm="14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zh-CN" altLang="en-US" dirty="0"/>
              <a:t>练习</a:t>
            </a:r>
          </a:p>
        </p:txBody>
      </p:sp>
      <p:sp>
        <p:nvSpPr>
          <p:cNvPr id="3" name="矩形 2"/>
          <p:cNvSpPr/>
          <p:nvPr/>
        </p:nvSpPr>
        <p:spPr>
          <a:xfrm>
            <a:off x="3387143" y="201116"/>
            <a:ext cx="16453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5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US" altLang="zh-CN" sz="5400" kern="100" baseline="-25000" dirty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altLang="zh-CN" sz="5400" kern="100" baseline="30000" dirty="0">
                <a:latin typeface="Calibri" panose="020F0502020204030204" pitchFamily="34" charset="0"/>
                <a:cs typeface="Times New Roman" panose="02020603050405020304" pitchFamily="18" charset="0"/>
              </a:rPr>
              <a:t>2-</a:t>
            </a:r>
            <a:endParaRPr lang="zh-CN" altLang="zh-CN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892060"/>
              </p:ext>
            </p:extLst>
          </p:nvPr>
        </p:nvGraphicFramePr>
        <p:xfrm>
          <a:off x="0" y="1325562"/>
          <a:ext cx="12192000" cy="5331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4000"/>
                <a:gridCol w="1373746"/>
                <a:gridCol w="1674254"/>
                <a:gridCol w="1524000"/>
                <a:gridCol w="1524000"/>
                <a:gridCol w="1524000"/>
                <a:gridCol w="1524000"/>
                <a:gridCol w="1524000"/>
              </a:tblGrid>
              <a:tr h="165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 dirty="0">
                          <a:effectLst/>
                        </a:rPr>
                        <a:t> 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4400" kern="100" dirty="0">
                          <a:effectLst/>
                        </a:rPr>
                        <a:t>离子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>
                          <a:effectLst/>
                        </a:rPr>
                        <a:t>S</a:t>
                      </a:r>
                      <a:r>
                        <a:rPr lang="zh-CN" sz="4400" kern="100">
                          <a:effectLst/>
                        </a:rPr>
                        <a:t>原子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4000" kern="100" dirty="0" smtClean="0">
                          <a:effectLst/>
                        </a:rPr>
                        <a:t>O</a:t>
                      </a:r>
                      <a:r>
                        <a:rPr lang="zh-CN" sz="4000" kern="100" dirty="0" smtClean="0">
                          <a:effectLst/>
                        </a:rPr>
                        <a:t>原子</a:t>
                      </a:r>
                      <a:endParaRPr lang="zh-CN" sz="40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3600" kern="100" dirty="0">
                          <a:effectLst/>
                        </a:rPr>
                        <a:t>负电荷</a:t>
                      </a:r>
                      <a:endParaRPr lang="zh-CN" sz="36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4400" kern="100">
                          <a:effectLst/>
                        </a:rPr>
                        <a:t>质子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4400" kern="100">
                          <a:effectLst/>
                        </a:rPr>
                        <a:t>中子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4400" kern="100">
                          <a:effectLst/>
                        </a:rPr>
                        <a:t>电子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5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4400" kern="100" dirty="0" smtClean="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>
                          <a:effectLst/>
                        </a:rPr>
                        <a:t>1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 dirty="0">
                          <a:effectLst/>
                        </a:rPr>
                        <a:t> 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>
                          <a:effectLst/>
                        </a:rPr>
                        <a:t> 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>
                          <a:effectLst/>
                        </a:rPr>
                        <a:t> </a:t>
                      </a: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 dirty="0">
                          <a:effectLst/>
                        </a:rPr>
                        <a:t> 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4400" kern="100" dirty="0">
                          <a:effectLst/>
                        </a:rPr>
                        <a:t> 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5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4400" kern="100" dirty="0" smtClean="0">
                          <a:effectLst/>
                        </a:rPr>
                        <a:t>n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4400" kern="100" dirty="0" smtClean="0">
                          <a:effectLst/>
                        </a:rPr>
                        <a:t>(mol)</a:t>
                      </a:r>
                      <a:endParaRPr lang="zh-CN" altLang="zh-CN" sz="4400" kern="100" dirty="0" smtClean="0"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4400" kern="100" dirty="0" smtClean="0"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44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070121" y="3434297"/>
            <a:ext cx="1648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03939" y="3438659"/>
            <a:ext cx="1484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00800" y="3412901"/>
            <a:ext cx="1198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2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20506" y="3412901"/>
            <a:ext cx="955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395137" y="3434297"/>
            <a:ext cx="1030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921284" y="3434297"/>
            <a:ext cx="824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50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70121" y="5119283"/>
            <a:ext cx="1648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1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03939" y="5123645"/>
            <a:ext cx="1484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00800" y="5097887"/>
            <a:ext cx="1198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2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920506" y="5097887"/>
            <a:ext cx="955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395137" y="5119283"/>
            <a:ext cx="1030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48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921284" y="5119283"/>
            <a:ext cx="824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50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0179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986">
        <p15:prstTrans prst="origami"/>
      </p:transition>
    </mc:Choice>
    <mc:Fallback xmlns="">
      <p:transition spd="slow" advTm="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94612" y="148006"/>
            <a:ext cx="7577411" cy="1875799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个 </a:t>
            </a:r>
            <a:r>
              <a:rPr lang="en-US" altLang="zh-CN" baseline="30000" dirty="0" smtClean="0"/>
              <a:t>12</a:t>
            </a:r>
            <a:r>
              <a:rPr lang="en-US" altLang="zh-CN" dirty="0" smtClean="0"/>
              <a:t>C</a:t>
            </a:r>
            <a:r>
              <a:rPr lang="zh-CN" altLang="en-US" dirty="0" smtClean="0"/>
              <a:t>原子的质量是</a:t>
            </a:r>
            <a:r>
              <a:rPr lang="en-US" altLang="zh-CN" dirty="0" smtClean="0"/>
              <a:t>1.99</a:t>
            </a:r>
            <a:r>
              <a:rPr lang="zh-CN" altLang="en-US" dirty="0" smtClean="0"/>
              <a:t>*</a:t>
            </a:r>
            <a:r>
              <a:rPr lang="en-US" altLang="zh-CN" dirty="0" smtClean="0"/>
              <a:t>10</a:t>
            </a:r>
            <a:r>
              <a:rPr lang="en-US" altLang="zh-CN" baseline="30000" dirty="0" smtClean="0"/>
              <a:t>-23</a:t>
            </a:r>
            <a:r>
              <a:rPr lang="en-US" altLang="zh-CN" dirty="0" smtClean="0"/>
              <a:t>g</a:t>
            </a:r>
            <a:r>
              <a:rPr lang="zh-CN" altLang="en-US" dirty="0" smtClean="0"/>
              <a:t>，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6.02</a:t>
            </a:r>
            <a:r>
              <a:rPr lang="zh-CN" altLang="en-US" dirty="0" smtClean="0"/>
              <a:t>*</a:t>
            </a:r>
            <a:r>
              <a:rPr lang="en-US" altLang="zh-CN" dirty="0"/>
              <a:t>1</a:t>
            </a:r>
            <a:r>
              <a:rPr lang="en-US" altLang="zh-CN" dirty="0" smtClean="0"/>
              <a:t>0</a:t>
            </a:r>
            <a:r>
              <a:rPr lang="en-US" altLang="zh-CN" baseline="30000" dirty="0" smtClean="0"/>
              <a:t>23</a:t>
            </a:r>
            <a:r>
              <a:rPr lang="zh-CN" altLang="en-US" dirty="0" smtClean="0"/>
              <a:t>个</a:t>
            </a:r>
            <a:r>
              <a:rPr lang="en-US" altLang="zh-CN" baseline="30000" dirty="0" smtClean="0"/>
              <a:t>12</a:t>
            </a:r>
            <a:r>
              <a:rPr lang="en-US" altLang="zh-CN" dirty="0" smtClean="0"/>
              <a:t>C</a:t>
            </a:r>
            <a:r>
              <a:rPr lang="zh-CN" altLang="en-US" dirty="0" smtClean="0"/>
              <a:t>原子质量是多少？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也就是</a:t>
            </a:r>
            <a:r>
              <a:rPr lang="en-US" altLang="zh-CN" dirty="0" smtClean="0"/>
              <a:t>1mol </a:t>
            </a:r>
            <a:r>
              <a:rPr lang="en-US" altLang="zh-CN" baseline="30000" dirty="0" smtClean="0"/>
              <a:t>12</a:t>
            </a:r>
            <a:r>
              <a:rPr lang="en-US" altLang="zh-CN" dirty="0" smtClean="0"/>
              <a:t>C </a:t>
            </a:r>
            <a:r>
              <a:rPr lang="zh-CN" altLang="en-US" dirty="0" smtClean="0"/>
              <a:t>质量是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7386034" y="824295"/>
            <a:ext cx="1171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12g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30639" y="1241257"/>
            <a:ext cx="1171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12g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2204665"/>
            <a:ext cx="2633730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3600" dirty="0"/>
              <a:t>摩尔</a:t>
            </a:r>
            <a:r>
              <a:rPr lang="zh-CN" altLang="en-US" sz="3600" dirty="0" smtClean="0"/>
              <a:t>质量</a:t>
            </a:r>
            <a:r>
              <a:rPr lang="en-US" altLang="zh-CN" sz="3600" dirty="0" smtClean="0"/>
              <a:t>M</a:t>
            </a:r>
            <a:endParaRPr lang="zh-CN" altLang="en-US" sz="3600" dirty="0"/>
          </a:p>
        </p:txBody>
      </p:sp>
      <p:sp>
        <p:nvSpPr>
          <p:cNvPr id="7" name="文本框 6"/>
          <p:cNvSpPr txBox="1"/>
          <p:nvPr/>
        </p:nvSpPr>
        <p:spPr>
          <a:xfrm>
            <a:off x="2633730" y="2200101"/>
            <a:ext cx="6774287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3600" dirty="0" smtClean="0"/>
              <a:t>M(</a:t>
            </a:r>
            <a:r>
              <a:rPr lang="en-US" altLang="zh-CN" sz="3600" baseline="30000" dirty="0" smtClean="0"/>
              <a:t>12</a:t>
            </a:r>
            <a:r>
              <a:rPr lang="en-US" altLang="zh-CN" sz="3600" dirty="0" smtClean="0"/>
              <a:t>C)=</a:t>
            </a:r>
            <a:r>
              <a:rPr lang="en-US" altLang="zh-CN" sz="3600" b="1" dirty="0" smtClean="0">
                <a:solidFill>
                  <a:srgbClr val="C00000"/>
                </a:solidFill>
              </a:rPr>
              <a:t>12</a:t>
            </a:r>
            <a:r>
              <a:rPr lang="en-US" altLang="zh-CN" sz="3600" dirty="0" smtClean="0"/>
              <a:t>g/mol=0.012kg/mol</a:t>
            </a:r>
            <a:endParaRPr lang="zh-CN" altLang="en-US" sz="3600" dirty="0"/>
          </a:p>
        </p:txBody>
      </p:sp>
      <p:sp>
        <p:nvSpPr>
          <p:cNvPr id="8" name="文本框 7"/>
          <p:cNvSpPr txBox="1"/>
          <p:nvPr/>
        </p:nvSpPr>
        <p:spPr>
          <a:xfrm>
            <a:off x="916943" y="2938879"/>
            <a:ext cx="882739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迁移</a:t>
            </a:r>
            <a:endParaRPr lang="en-US" altLang="zh-CN" sz="2800" dirty="0" smtClean="0"/>
          </a:p>
          <a:p>
            <a:r>
              <a:rPr lang="en-US" altLang="zh-CN" sz="2800" dirty="0" smtClean="0"/>
              <a:t>M(</a:t>
            </a:r>
            <a:r>
              <a:rPr lang="en-US" altLang="zh-CN" sz="2800" baseline="30000" dirty="0" smtClean="0"/>
              <a:t>16</a:t>
            </a:r>
            <a:r>
              <a:rPr lang="en-US" altLang="zh-CN" sz="2800" dirty="0" smtClean="0"/>
              <a:t>O)=      g/mol</a:t>
            </a:r>
          </a:p>
          <a:p>
            <a:r>
              <a:rPr lang="en-US" altLang="zh-CN" sz="2800" dirty="0" smtClean="0"/>
              <a:t>M(O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)=        g/mol</a:t>
            </a:r>
          </a:p>
          <a:p>
            <a:r>
              <a:rPr lang="en-US" altLang="zh-CN" sz="2800" dirty="0" smtClean="0"/>
              <a:t>M(CO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)=       g/mol</a:t>
            </a:r>
          </a:p>
          <a:p>
            <a:r>
              <a:rPr lang="en-US" altLang="zh-CN" sz="2800" dirty="0" smtClean="0"/>
              <a:t>M(Cu)=        g/mol</a:t>
            </a:r>
          </a:p>
          <a:p>
            <a:r>
              <a:rPr lang="en-US" altLang="zh-CN" sz="2800" dirty="0" smtClean="0"/>
              <a:t>M(BaSO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)=             g/mol</a:t>
            </a:r>
          </a:p>
          <a:p>
            <a:r>
              <a:rPr lang="en-US" altLang="zh-CN" sz="2800" dirty="0" smtClean="0"/>
              <a:t>M(OH</a:t>
            </a:r>
            <a:r>
              <a:rPr lang="en-US" altLang="zh-CN" sz="2800" baseline="30000" dirty="0" smtClean="0"/>
              <a:t>-</a:t>
            </a:r>
            <a:r>
              <a:rPr lang="en-US" altLang="zh-CN" sz="2800" dirty="0" smtClean="0"/>
              <a:t>)=           g/mol</a:t>
            </a:r>
          </a:p>
          <a:p>
            <a:r>
              <a:rPr lang="en-US" altLang="zh-CN" sz="2800" dirty="0" smtClean="0"/>
              <a:t>M(NH</a:t>
            </a:r>
            <a:r>
              <a:rPr lang="en-US" altLang="zh-CN" sz="2800" baseline="-25000" dirty="0" smtClean="0"/>
              <a:t>4</a:t>
            </a:r>
            <a:r>
              <a:rPr lang="en-US" altLang="zh-CN" sz="2800" baseline="30000" dirty="0" smtClean="0"/>
              <a:t>+</a:t>
            </a:r>
            <a:r>
              <a:rPr lang="en-US" altLang="zh-CN" sz="2800" dirty="0" smtClean="0"/>
              <a:t>)=        g/</a:t>
            </a:r>
            <a:r>
              <a:rPr lang="en-US" altLang="zh-CN" sz="2800" dirty="0" err="1" smtClean="0"/>
              <a:t>mol</a:t>
            </a:r>
            <a:endParaRPr lang="en-US" altLang="zh-CN" sz="2800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2423175" y="5935407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18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23176" y="5493996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17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38897" y="5134916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233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027150" y="4618185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63.5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00827" y="4207425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44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167745" y="3770700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32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54867" y="3356690"/>
            <a:ext cx="1378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C00000"/>
                </a:solidFill>
              </a:rPr>
              <a:t>16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01840" y="3022485"/>
            <a:ext cx="58083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规律：</a:t>
            </a:r>
            <a:endParaRPr lang="en-US" altLang="zh-CN" sz="3600" dirty="0" smtClean="0"/>
          </a:p>
          <a:p>
            <a:r>
              <a:rPr lang="zh-CN" altLang="en-US" sz="3600" dirty="0" smtClean="0"/>
              <a:t>任何微观粒子的摩尔质量，当以</a:t>
            </a:r>
            <a:r>
              <a:rPr lang="en-US" altLang="zh-CN" sz="3600" dirty="0" smtClean="0">
                <a:solidFill>
                  <a:srgbClr val="C00000"/>
                </a:solidFill>
              </a:rPr>
              <a:t>g/mol</a:t>
            </a:r>
            <a:r>
              <a:rPr lang="zh-CN" altLang="en-US" sz="3600" dirty="0" smtClean="0"/>
              <a:t>为单位时，</a:t>
            </a:r>
            <a:endParaRPr lang="en-US" altLang="zh-CN" sz="3600" dirty="0" smtClean="0"/>
          </a:p>
          <a:p>
            <a:r>
              <a:rPr lang="zh-CN" altLang="en-US" sz="3600" dirty="0" smtClean="0"/>
              <a:t>其</a:t>
            </a:r>
            <a:r>
              <a:rPr lang="zh-CN" altLang="en-US" sz="3600" dirty="0" smtClean="0">
                <a:solidFill>
                  <a:srgbClr val="C00000"/>
                </a:solidFill>
              </a:rPr>
              <a:t>数值</a:t>
            </a:r>
            <a:r>
              <a:rPr lang="zh-CN" altLang="en-US" sz="3600" dirty="0" smtClean="0"/>
              <a:t>刚好等于该粒子的相对分子质量、相对原子质量、相对离子质量。</a:t>
            </a:r>
            <a:endParaRPr lang="zh-CN" altLang="en-US" sz="3600" dirty="0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2351" y="1946219"/>
            <a:ext cx="1793777" cy="10762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224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222">
        <p14:honeycomb/>
      </p:transition>
    </mc:Choice>
    <mc:Fallback xmlns="">
      <p:transition spd="slow" advTm="12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654" y="57078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训练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7042" y="365125"/>
            <a:ext cx="2735419" cy="173736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1347" y="695672"/>
            <a:ext cx="1793777" cy="107626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93217" y="1907134"/>
            <a:ext cx="4527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0.5mol    CH</a:t>
            </a:r>
            <a:r>
              <a:rPr lang="en-US" altLang="zh-CN" sz="3200" baseline="-25000" dirty="0" smtClean="0"/>
              <a:t>4</a:t>
            </a:r>
            <a:r>
              <a:rPr lang="en-US" altLang="zh-CN" sz="3200" dirty="0" smtClean="0"/>
              <a:t>   </a:t>
            </a:r>
            <a:r>
              <a:rPr lang="zh-CN" altLang="en-US" sz="3200" dirty="0" smtClean="0"/>
              <a:t>的质量是？</a:t>
            </a:r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8663584" y="1634977"/>
            <a:ext cx="131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g/mol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007975" y="642947"/>
            <a:ext cx="691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g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007975" y="1434684"/>
            <a:ext cx="919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mol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02976" y="110897"/>
            <a:ext cx="1421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FF0000"/>
                </a:solidFill>
              </a:rPr>
              <a:t>mol</a:t>
            </a:r>
            <a:r>
              <a:rPr lang="en-US" altLang="zh-CN" sz="3200" baseline="30000" dirty="0" smtClean="0">
                <a:solidFill>
                  <a:srgbClr val="FF0000"/>
                </a:solidFill>
              </a:rPr>
              <a:t>-1</a:t>
            </a:r>
            <a:endParaRPr lang="zh-CN" altLang="en-US" sz="3200" baseline="300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28547" y="437995"/>
            <a:ext cx="116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0010" y="1223173"/>
            <a:ext cx="927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56421" y="2592575"/>
            <a:ext cx="6345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2mol       SO</a:t>
            </a:r>
            <a:r>
              <a:rPr lang="en-US" altLang="zh-CN" sz="3200" baseline="-25000" dirty="0" smtClean="0"/>
              <a:t>4</a:t>
            </a:r>
            <a:r>
              <a:rPr lang="en-US" altLang="zh-CN" sz="3200" baseline="30000" dirty="0" smtClean="0"/>
              <a:t>2-</a:t>
            </a:r>
            <a:r>
              <a:rPr lang="zh-CN" altLang="en-US" sz="3200" dirty="0" smtClean="0"/>
              <a:t>的质量是？</a:t>
            </a:r>
            <a:endParaRPr lang="zh-CN" altLang="en-US" sz="3200" dirty="0"/>
          </a:p>
        </p:txBody>
      </p:sp>
      <p:sp>
        <p:nvSpPr>
          <p:cNvPr id="13" name="文本框 12"/>
          <p:cNvSpPr txBox="1"/>
          <p:nvPr/>
        </p:nvSpPr>
        <p:spPr>
          <a:xfrm>
            <a:off x="200642" y="3173708"/>
            <a:ext cx="6487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32g         CH</a:t>
            </a:r>
            <a:r>
              <a:rPr lang="en-US" altLang="zh-CN" sz="3200" baseline="-25000" dirty="0" smtClean="0"/>
              <a:t>4</a:t>
            </a:r>
            <a:r>
              <a:rPr lang="zh-CN" altLang="en-US" sz="3200" dirty="0"/>
              <a:t>所</a:t>
            </a:r>
            <a:r>
              <a:rPr lang="zh-CN" altLang="en-US" sz="3200" dirty="0" smtClean="0"/>
              <a:t>含</a:t>
            </a:r>
            <a:r>
              <a:rPr lang="en-US" altLang="zh-CN" sz="3200" dirty="0" smtClean="0"/>
              <a:t>H</a:t>
            </a:r>
            <a:r>
              <a:rPr lang="zh-CN" altLang="en-US" sz="3200" dirty="0" smtClean="0"/>
              <a:t>原子数？</a:t>
            </a:r>
            <a:endParaRPr lang="zh-CN" altLang="en-US" sz="3200" dirty="0"/>
          </a:p>
        </p:txBody>
      </p:sp>
      <p:sp>
        <p:nvSpPr>
          <p:cNvPr id="14" name="文本框 13"/>
          <p:cNvSpPr txBox="1"/>
          <p:nvPr/>
        </p:nvSpPr>
        <p:spPr>
          <a:xfrm>
            <a:off x="0" y="3952554"/>
            <a:ext cx="7641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含</a:t>
            </a:r>
            <a:r>
              <a:rPr lang="en-US" altLang="zh-CN" sz="3200" dirty="0" smtClean="0"/>
              <a:t>3.01</a:t>
            </a:r>
            <a:r>
              <a:rPr lang="zh-CN" altLang="en-US" sz="3200" dirty="0" smtClean="0"/>
              <a:t>*</a:t>
            </a:r>
            <a:r>
              <a:rPr lang="en-US" altLang="zh-CN" sz="3200" dirty="0" smtClean="0"/>
              <a:t>10</a:t>
            </a:r>
            <a:r>
              <a:rPr lang="en-US" altLang="zh-CN" sz="3200" baseline="30000" dirty="0" smtClean="0"/>
              <a:t>24</a:t>
            </a:r>
            <a:r>
              <a:rPr lang="zh-CN" altLang="en-US" sz="3200" dirty="0" smtClean="0"/>
              <a:t>个</a:t>
            </a:r>
            <a:r>
              <a:rPr lang="en-US" altLang="zh-CN" sz="3200" dirty="0" smtClean="0"/>
              <a:t>O</a:t>
            </a:r>
            <a:r>
              <a:rPr lang="zh-CN" altLang="en-US" sz="3200" dirty="0" smtClean="0"/>
              <a:t>的</a:t>
            </a:r>
            <a:r>
              <a:rPr lang="en-US" altLang="zh-CN" sz="3200" dirty="0" smtClean="0"/>
              <a:t>H</a:t>
            </a:r>
            <a:r>
              <a:rPr lang="en-US" altLang="zh-CN" sz="3200" baseline="-25000" dirty="0" smtClean="0"/>
              <a:t>2</a:t>
            </a:r>
            <a:r>
              <a:rPr lang="en-US" altLang="zh-CN" sz="3200" dirty="0" smtClean="0"/>
              <a:t>O</a:t>
            </a:r>
            <a:r>
              <a:rPr lang="zh-CN" altLang="en-US" sz="3200" dirty="0" smtClean="0"/>
              <a:t>的物质的量是？</a:t>
            </a:r>
            <a:endParaRPr lang="zh-CN" altLang="en-US" sz="3200" dirty="0"/>
          </a:p>
        </p:txBody>
      </p:sp>
      <p:sp>
        <p:nvSpPr>
          <p:cNvPr id="15" name="文本框 14"/>
          <p:cNvSpPr txBox="1"/>
          <p:nvPr/>
        </p:nvSpPr>
        <p:spPr>
          <a:xfrm>
            <a:off x="0" y="4887688"/>
            <a:ext cx="124906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143.5g </a:t>
            </a:r>
            <a:r>
              <a:rPr lang="zh-CN" altLang="en-US" sz="3200" dirty="0" smtClean="0"/>
              <a:t>某物质的化学式为</a:t>
            </a:r>
            <a:r>
              <a:rPr lang="en-US" altLang="zh-CN" sz="3200" dirty="0" smtClean="0"/>
              <a:t>AB</a:t>
            </a:r>
            <a:r>
              <a:rPr lang="zh-CN" altLang="en-US" sz="3200" dirty="0" smtClean="0"/>
              <a:t>，经检测，</a:t>
            </a:r>
            <a:r>
              <a:rPr lang="en-US" altLang="zh-CN" sz="3200" dirty="0" smtClean="0"/>
              <a:t>A</a:t>
            </a:r>
            <a:r>
              <a:rPr lang="en-US" altLang="zh-CN" sz="3200" baseline="30000" dirty="0" smtClean="0"/>
              <a:t>+</a:t>
            </a:r>
            <a:r>
              <a:rPr lang="zh-CN" altLang="en-US" sz="3200" dirty="0" smtClean="0"/>
              <a:t>的个数为</a:t>
            </a:r>
            <a:r>
              <a:rPr lang="en-US" altLang="zh-CN" sz="3200" dirty="0" smtClean="0"/>
              <a:t>1N</a:t>
            </a:r>
            <a:r>
              <a:rPr lang="en-US" altLang="zh-CN" sz="3200" baseline="-25000" dirty="0" smtClean="0"/>
              <a:t>A</a:t>
            </a:r>
            <a:r>
              <a:rPr lang="zh-CN" altLang="en-US" sz="3200" dirty="0" smtClean="0"/>
              <a:t>，求该物质的摩尔质量。</a:t>
            </a:r>
            <a:endParaRPr lang="zh-CN" altLang="en-US" sz="3200" dirty="0"/>
          </a:p>
        </p:txBody>
      </p:sp>
      <p:sp>
        <p:nvSpPr>
          <p:cNvPr id="18" name="矩形 17"/>
          <p:cNvSpPr/>
          <p:nvPr/>
        </p:nvSpPr>
        <p:spPr>
          <a:xfrm>
            <a:off x="6168048" y="1799796"/>
            <a:ext cx="10406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8 g</a:t>
            </a:r>
            <a:endParaRPr lang="zh-CN" alt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713182" y="2377706"/>
            <a:ext cx="1566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192g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37127" y="3005657"/>
            <a:ext cx="55338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5400" b="1" cap="none" spc="0" dirty="0" smtClean="0">
                <a:ln/>
                <a:solidFill>
                  <a:schemeClr val="accent4"/>
                </a:solidFill>
                <a:effectLst/>
              </a:rPr>
              <a:t>8N</a:t>
            </a:r>
            <a:r>
              <a:rPr lang="en-US" altLang="zh-CN" sz="5400" b="1" cap="none" spc="0" baseline="-25000" dirty="0" smtClean="0">
                <a:ln/>
                <a:solidFill>
                  <a:schemeClr val="accent4"/>
                </a:solidFill>
                <a:effectLst/>
              </a:rPr>
              <a:t>A</a:t>
            </a:r>
            <a:r>
              <a:rPr lang="zh-CN" altLang="en-US" sz="5400" b="1" cap="none" spc="0" dirty="0" smtClean="0">
                <a:ln/>
                <a:solidFill>
                  <a:schemeClr val="accent4"/>
                </a:solidFill>
                <a:effectLst/>
              </a:rPr>
              <a:t>或</a:t>
            </a:r>
            <a:r>
              <a:rPr lang="en-US" altLang="zh-CN" sz="5400" b="1" cap="none" spc="0" dirty="0" smtClean="0">
                <a:ln/>
                <a:solidFill>
                  <a:schemeClr val="accent4"/>
                </a:solidFill>
                <a:effectLst/>
              </a:rPr>
              <a:t>8</a:t>
            </a:r>
            <a:r>
              <a:rPr lang="zh-CN" altLang="en-US" sz="5400" b="1" cap="none" spc="0" dirty="0" smtClean="0">
                <a:ln/>
                <a:solidFill>
                  <a:schemeClr val="accent4"/>
                </a:solidFill>
                <a:effectLst/>
              </a:rPr>
              <a:t>*</a:t>
            </a:r>
            <a:r>
              <a:rPr lang="en-US" altLang="zh-CN" sz="5400" b="1" cap="none" spc="0" dirty="0" smtClean="0">
                <a:ln/>
                <a:solidFill>
                  <a:schemeClr val="accent4"/>
                </a:solidFill>
                <a:effectLst/>
              </a:rPr>
              <a:t>6.02</a:t>
            </a:r>
            <a:r>
              <a:rPr lang="zh-CN" altLang="en-US" sz="5400" b="1" cap="none" spc="0" dirty="0" smtClean="0">
                <a:ln/>
                <a:solidFill>
                  <a:schemeClr val="accent4"/>
                </a:solidFill>
                <a:effectLst/>
              </a:rPr>
              <a:t>*</a:t>
            </a:r>
            <a:r>
              <a:rPr lang="en-US" altLang="zh-CN" sz="5400" b="1" cap="none" spc="0" dirty="0" smtClean="0">
                <a:ln/>
                <a:solidFill>
                  <a:schemeClr val="accent4"/>
                </a:solidFill>
                <a:effectLst/>
              </a:rPr>
              <a:t>10</a:t>
            </a:r>
            <a:r>
              <a:rPr lang="en-US" altLang="zh-CN" sz="5400" b="1" cap="none" spc="0" baseline="30000" dirty="0" smtClean="0">
                <a:ln/>
                <a:solidFill>
                  <a:schemeClr val="accent4"/>
                </a:solidFill>
                <a:effectLst/>
              </a:rPr>
              <a:t>23</a:t>
            </a:r>
            <a:endParaRPr lang="zh-CN" altLang="en-US" sz="5400" b="1" cap="none" spc="0" baseline="3000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586345" y="3853117"/>
            <a:ext cx="1797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 mol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352542" y="5625384"/>
            <a:ext cx="35247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143.5g/mol</a:t>
            </a:r>
            <a:endParaRPr lang="zh-CN" alt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488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52">
        <p15:prstTrans prst="fracture"/>
      </p:transition>
    </mc:Choice>
    <mc:Fallback xmlns="">
      <p:transition spd="slow" advTm="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" y="197700"/>
            <a:ext cx="5434885" cy="1325563"/>
          </a:xfrm>
        </p:spPr>
        <p:txBody>
          <a:bodyPr/>
          <a:lstStyle/>
          <a:p>
            <a:r>
              <a:rPr lang="zh-CN" altLang="en-US" dirty="0" smtClean="0"/>
              <a:t>三、  气体摩尔体积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78191" y="1950168"/>
            <a:ext cx="7343677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固体、液体、气体体积影响因素？</a:t>
            </a:r>
            <a:endParaRPr lang="zh-CN" alt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8191" y="3734130"/>
            <a:ext cx="595868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气体摩尔体积及其应用范围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198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0178" y="3377727"/>
            <a:ext cx="1981200" cy="20193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012" y="3395735"/>
            <a:ext cx="1981200" cy="20193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544" y="1376435"/>
            <a:ext cx="1981200" cy="2019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1378" y="1358427"/>
            <a:ext cx="1981200" cy="20193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377" y="3540492"/>
            <a:ext cx="566921" cy="58399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932" y="3540492"/>
            <a:ext cx="566921" cy="5839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830" y="2901914"/>
            <a:ext cx="566921" cy="58399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932" y="2842127"/>
            <a:ext cx="566921" cy="58399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700490" y="1895544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18656" y="1930187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702417" y="3919945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801124" y="3979732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K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171470" y="3601269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485027" y="3570880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155009" y="2872515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480250" y="2900153"/>
            <a:ext cx="5998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</a:t>
            </a:r>
            <a:endParaRPr lang="zh-CN" altLang="en-US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5218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4922">
        <p15:prstTrans prst="crush"/>
      </p:transition>
    </mc:Choice>
    <mc:Fallback xmlns="">
      <p:transition spd="slow" advTm="649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31406" y="0"/>
            <a:ext cx="2536065" cy="935641"/>
          </a:xfrm>
        </p:spPr>
        <p:txBody>
          <a:bodyPr/>
          <a:lstStyle/>
          <a:p>
            <a:r>
              <a:rPr lang="zh-CN" altLang="en-US" dirty="0" smtClean="0"/>
              <a:t>植树原理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66" y="772732"/>
            <a:ext cx="11136168" cy="59826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726" y="4734786"/>
            <a:ext cx="1101680" cy="174972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003" y="4644921"/>
            <a:ext cx="1158261" cy="1839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5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42" y="54467"/>
            <a:ext cx="299417" cy="547083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391" y="62784"/>
            <a:ext cx="299418" cy="54708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9539" y="130264"/>
            <a:ext cx="299418" cy="54708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41" y="3005339"/>
            <a:ext cx="299418" cy="54708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7981" y="3005339"/>
            <a:ext cx="299418" cy="547084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9539" y="3278881"/>
            <a:ext cx="299418" cy="547084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41" y="6064740"/>
            <a:ext cx="299418" cy="54708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3126" y="6117196"/>
            <a:ext cx="299418" cy="547084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9830" y="6153956"/>
            <a:ext cx="299418" cy="547084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2977585" y="1159556"/>
            <a:ext cx="5920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t=0 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p=101325Pa</a:t>
            </a:r>
            <a:endParaRPr lang="zh-CN" alt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82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957">
        <p14:prism isInverted="1"/>
      </p:transition>
    </mc:Choice>
    <mc:Fallback xmlns="">
      <p:transition spd="slow" advTm="2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60" y="3035748"/>
            <a:ext cx="253286" cy="4807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49" y="42308"/>
            <a:ext cx="253286" cy="48072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118" y="6322946"/>
            <a:ext cx="253286" cy="48072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2611" y="3000154"/>
            <a:ext cx="253286" cy="48072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4849" y="3136944"/>
            <a:ext cx="253286" cy="48072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492" y="6273889"/>
            <a:ext cx="253286" cy="48072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8219" y="42308"/>
            <a:ext cx="253286" cy="48072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3435" y="0"/>
            <a:ext cx="253286" cy="48072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6" y="6299646"/>
            <a:ext cx="253286" cy="48072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3139299" y="1152176"/>
            <a:ext cx="5920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t=0 </a:t>
            </a:r>
            <a:r>
              <a:rPr lang="en-US" altLang="zh-CN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p=101325Pa</a:t>
            </a:r>
            <a:endParaRPr lang="zh-CN" alt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968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34">
        <p14:prism isInverted="1"/>
      </p:transition>
    </mc:Choice>
    <mc:Fallback xmlns="">
      <p:transition spd="slow" advTm="55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909" name="Group 4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251535741"/>
              </p:ext>
            </p:extLst>
          </p:nvPr>
        </p:nvGraphicFramePr>
        <p:xfrm>
          <a:off x="158840" y="453707"/>
          <a:ext cx="11728360" cy="4931065"/>
        </p:xfrm>
        <a:graphic>
          <a:graphicData uri="http://schemas.openxmlformats.org/drawingml/2006/table">
            <a:tbl>
              <a:tblPr/>
              <a:tblGrid>
                <a:gridCol w="2932091"/>
                <a:gridCol w="2932089"/>
                <a:gridCol w="2932091"/>
                <a:gridCol w="2932089"/>
              </a:tblGrid>
              <a:tr h="1605512"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en-US" altLang="zh-CN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</a:t>
                      </a:r>
                      <a:r>
                        <a:rPr kumimoji="1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影响因素</a:t>
                      </a:r>
                      <a:endParaRPr kumimoji="1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1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聚集状态</a:t>
                      </a:r>
                      <a:endParaRPr kumimoji="1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8673"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固体、液体</a:t>
                      </a:r>
                      <a:endParaRPr kumimoji="1" lang="zh-CN" altLang="en-U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6504"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1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气体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1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1" lang="zh-CN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1" lang="en-US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894" name="Line 30"/>
          <p:cNvSpPr>
            <a:spLocks noChangeShapeType="1"/>
          </p:cNvSpPr>
          <p:nvPr/>
        </p:nvSpPr>
        <p:spPr bwMode="auto">
          <a:xfrm>
            <a:off x="1524000" y="1409700"/>
            <a:ext cx="2000250" cy="11811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895" name="Line 31"/>
          <p:cNvSpPr>
            <a:spLocks noChangeShapeType="1"/>
          </p:cNvSpPr>
          <p:nvPr/>
        </p:nvSpPr>
        <p:spPr bwMode="auto">
          <a:xfrm>
            <a:off x="142874" y="454428"/>
            <a:ext cx="2960933" cy="1554676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896" name="Text Box 32"/>
          <p:cNvSpPr txBox="1">
            <a:spLocks noChangeArrowheads="1"/>
          </p:cNvSpPr>
          <p:nvPr/>
        </p:nvSpPr>
        <p:spPr bwMode="auto">
          <a:xfrm>
            <a:off x="3361335" y="934464"/>
            <a:ext cx="22542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粒子的数目</a:t>
            </a:r>
          </a:p>
        </p:txBody>
      </p:sp>
      <p:sp>
        <p:nvSpPr>
          <p:cNvPr id="164897" name="Text Box 33"/>
          <p:cNvSpPr txBox="1">
            <a:spLocks noChangeArrowheads="1"/>
          </p:cNvSpPr>
          <p:nvPr/>
        </p:nvSpPr>
        <p:spPr bwMode="auto">
          <a:xfrm>
            <a:off x="6064249" y="933450"/>
            <a:ext cx="257175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粒子的大小</a:t>
            </a:r>
          </a:p>
        </p:txBody>
      </p:sp>
      <p:sp>
        <p:nvSpPr>
          <p:cNvPr id="164898" name="Text Box 34"/>
          <p:cNvSpPr txBox="1">
            <a:spLocks noChangeArrowheads="1"/>
          </p:cNvSpPr>
          <p:nvPr/>
        </p:nvSpPr>
        <p:spPr bwMode="auto">
          <a:xfrm>
            <a:off x="8879575" y="944847"/>
            <a:ext cx="30591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粒子之间的距离</a:t>
            </a:r>
          </a:p>
        </p:txBody>
      </p:sp>
      <p:sp>
        <p:nvSpPr>
          <p:cNvPr id="164899" name="Rectangle 35"/>
          <p:cNvSpPr>
            <a:spLocks noChangeArrowheads="1"/>
          </p:cNvSpPr>
          <p:nvPr/>
        </p:nvSpPr>
        <p:spPr bwMode="auto">
          <a:xfrm>
            <a:off x="4196257" y="2368818"/>
            <a:ext cx="74732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en-US" altLang="zh-CN" sz="8000" dirty="0">
                <a:solidFill>
                  <a:srgbClr val="0000FF"/>
                </a:solidFill>
                <a:latin typeface="Arial" panose="020B0604020202020204" pitchFamily="34" charset="0"/>
              </a:rPr>
              <a:t>√</a:t>
            </a:r>
          </a:p>
        </p:txBody>
      </p:sp>
      <p:sp>
        <p:nvSpPr>
          <p:cNvPr id="164900" name="Rectangle 36"/>
          <p:cNvSpPr>
            <a:spLocks noChangeArrowheads="1"/>
          </p:cNvSpPr>
          <p:nvPr/>
        </p:nvSpPr>
        <p:spPr bwMode="auto">
          <a:xfrm>
            <a:off x="6701231" y="2312394"/>
            <a:ext cx="74732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en-US" altLang="zh-CN" sz="8000" dirty="0">
                <a:solidFill>
                  <a:srgbClr val="0000FF"/>
                </a:solidFill>
                <a:latin typeface="Arial" panose="020B0604020202020204" pitchFamily="34" charset="0"/>
              </a:rPr>
              <a:t>√</a:t>
            </a:r>
          </a:p>
        </p:txBody>
      </p:sp>
      <p:sp>
        <p:nvSpPr>
          <p:cNvPr id="164901" name="Rectangle 37"/>
          <p:cNvSpPr>
            <a:spLocks noChangeArrowheads="1"/>
          </p:cNvSpPr>
          <p:nvPr/>
        </p:nvSpPr>
        <p:spPr bwMode="auto">
          <a:xfrm>
            <a:off x="9760129" y="2810560"/>
            <a:ext cx="7969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zh-CN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－</a:t>
            </a:r>
          </a:p>
        </p:txBody>
      </p:sp>
      <p:sp>
        <p:nvSpPr>
          <p:cNvPr id="164905" name="Rectangle 41"/>
          <p:cNvSpPr>
            <a:spLocks noChangeArrowheads="1"/>
          </p:cNvSpPr>
          <p:nvPr/>
        </p:nvSpPr>
        <p:spPr bwMode="auto">
          <a:xfrm>
            <a:off x="4196257" y="3824403"/>
            <a:ext cx="74732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en-US" altLang="zh-CN" sz="8000" dirty="0">
                <a:solidFill>
                  <a:srgbClr val="0000FF"/>
                </a:solidFill>
                <a:latin typeface="Arial" panose="020B0604020202020204" pitchFamily="34" charset="0"/>
              </a:rPr>
              <a:t>√</a:t>
            </a:r>
          </a:p>
        </p:txBody>
      </p:sp>
      <p:sp>
        <p:nvSpPr>
          <p:cNvPr id="164906" name="Rectangle 42"/>
          <p:cNvSpPr>
            <a:spLocks noChangeArrowheads="1"/>
          </p:cNvSpPr>
          <p:nvPr/>
        </p:nvSpPr>
        <p:spPr bwMode="auto">
          <a:xfrm>
            <a:off x="6787670" y="4098346"/>
            <a:ext cx="7969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zh-CN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－</a:t>
            </a:r>
          </a:p>
        </p:txBody>
      </p:sp>
      <p:sp>
        <p:nvSpPr>
          <p:cNvPr id="164907" name="Rectangle 43"/>
          <p:cNvSpPr>
            <a:spLocks noChangeArrowheads="1"/>
          </p:cNvSpPr>
          <p:nvPr/>
        </p:nvSpPr>
        <p:spPr bwMode="auto">
          <a:xfrm>
            <a:off x="9809734" y="3846453"/>
            <a:ext cx="74732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kumimoji="0" lang="en-US" altLang="zh-CN" sz="8000" dirty="0">
                <a:solidFill>
                  <a:srgbClr val="0000FF"/>
                </a:solidFill>
                <a:latin typeface="Arial" panose="020B0604020202020204" pitchFamily="34" charset="0"/>
              </a:rPr>
              <a:t>√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246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6802">
        <p:blinds dir="vert"/>
      </p:transition>
    </mc:Choice>
    <mc:Fallback xmlns="">
      <p:transition spd="slow" advTm="6680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96" grpId="0"/>
      <p:bldP spid="164897" grpId="0"/>
      <p:bldP spid="164898" grpId="0"/>
      <p:bldP spid="164899" grpId="0"/>
      <p:bldP spid="164900" grpId="0"/>
      <p:bldP spid="164901" grpId="0"/>
      <p:bldP spid="164905" grpId="0"/>
      <p:bldP spid="164906" grpId="0"/>
      <p:bldP spid="1649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2103732" y="1287797"/>
            <a:ext cx="36231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t=0 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p=101325Pa</a:t>
            </a:r>
            <a:endParaRPr lang="zh-CN" alt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984870" y="655304"/>
            <a:ext cx="1344816" cy="1295700"/>
            <a:chOff x="8663718" y="991673"/>
            <a:chExt cx="1344816" cy="1295700"/>
          </a:xfrm>
        </p:grpSpPr>
        <p:sp>
          <p:nvSpPr>
            <p:cNvPr id="9" name="矩形 8"/>
            <p:cNvSpPr/>
            <p:nvPr/>
          </p:nvSpPr>
          <p:spPr>
            <a:xfrm>
              <a:off x="8663718" y="991673"/>
              <a:ext cx="1344816" cy="129570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68193" y="1453444"/>
              <a:ext cx="253286" cy="480727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09483" y="1113354"/>
              <a:ext cx="253286" cy="48072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72993" y="1758244"/>
              <a:ext cx="253286" cy="480727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50773" y="1453443"/>
              <a:ext cx="253286" cy="480727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6714714" y="2068436"/>
            <a:ext cx="3812147" cy="2568877"/>
            <a:chOff x="6684135" y="2080396"/>
            <a:chExt cx="3812147" cy="2568877"/>
          </a:xfrm>
        </p:grpSpPr>
        <p:sp>
          <p:nvSpPr>
            <p:cNvPr id="12" name="矩形 11"/>
            <p:cNvSpPr/>
            <p:nvPr/>
          </p:nvSpPr>
          <p:spPr>
            <a:xfrm>
              <a:off x="6684135" y="2080396"/>
              <a:ext cx="3812147" cy="2568877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814540" y="2287373"/>
              <a:ext cx="3320637" cy="2121062"/>
              <a:chOff x="6814540" y="2287373"/>
              <a:chExt cx="3320637" cy="2121062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814540" y="3194893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030503" y="2287373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7" name="图片 2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157146" y="3927708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881891" y="3060488"/>
                <a:ext cx="253286" cy="480727"/>
              </a:xfrm>
              <a:prstGeom prst="rect">
                <a:avLst/>
              </a:prstGeom>
              <a:solidFill>
                <a:srgbClr val="FF0000"/>
              </a:solidFill>
            </p:spPr>
          </p:pic>
        </p:grpSp>
      </p:grpSp>
      <p:sp>
        <p:nvSpPr>
          <p:cNvPr id="29" name="矩形 28"/>
          <p:cNvSpPr/>
          <p:nvPr/>
        </p:nvSpPr>
        <p:spPr>
          <a:xfrm>
            <a:off x="2103732" y="2768100"/>
            <a:ext cx="37385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t=25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p=101325Pa</a:t>
            </a:r>
            <a:endParaRPr lang="zh-CN" alt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74036" y="4216062"/>
            <a:ext cx="70564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S PMincho" panose="02020600040205080304" pitchFamily="18" charset="-128"/>
                <a:ea typeface="MS PMincho" panose="02020600040205080304" pitchFamily="18" charset="-128"/>
              </a:rPr>
              <a:t>↓</a:t>
            </a:r>
            <a:endParaRPr lang="zh-CN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zh-CN" altLang="en-US" sz="4000" dirty="0"/>
          </a:p>
        </p:txBody>
      </p:sp>
      <p:sp>
        <p:nvSpPr>
          <p:cNvPr id="30" name="矩形 29"/>
          <p:cNvSpPr/>
          <p:nvPr/>
        </p:nvSpPr>
        <p:spPr>
          <a:xfrm>
            <a:off x="3561018" y="1951004"/>
            <a:ext cx="70564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S PMincho" panose="02020600040205080304" pitchFamily="18" charset="-128"/>
                <a:ea typeface="MS PMincho" panose="02020600040205080304" pitchFamily="18" charset="-128"/>
              </a:rPr>
              <a:t>↓</a:t>
            </a:r>
            <a:endParaRPr lang="zh-CN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zh-CN" altLang="en-US" sz="4000" dirty="0"/>
          </a:p>
        </p:txBody>
      </p:sp>
      <p:sp>
        <p:nvSpPr>
          <p:cNvPr id="31" name="矩形 30"/>
          <p:cNvSpPr/>
          <p:nvPr/>
        </p:nvSpPr>
        <p:spPr>
          <a:xfrm>
            <a:off x="2103732" y="5313175"/>
            <a:ext cx="37385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t=25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p=202650Pa</a:t>
            </a:r>
            <a:endParaRPr lang="zh-CN" alt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688687" y="4958366"/>
            <a:ext cx="1640999" cy="1744301"/>
            <a:chOff x="7688687" y="4958366"/>
            <a:chExt cx="1640999" cy="1744301"/>
          </a:xfrm>
        </p:grpSpPr>
        <p:sp>
          <p:nvSpPr>
            <p:cNvPr id="14" name="矩形 13"/>
            <p:cNvSpPr/>
            <p:nvPr/>
          </p:nvSpPr>
          <p:spPr>
            <a:xfrm>
              <a:off x="7688687" y="4958366"/>
              <a:ext cx="1640999" cy="1744301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7827714" y="5087316"/>
              <a:ext cx="1369452" cy="1615351"/>
              <a:chOff x="7827714" y="5087316"/>
              <a:chExt cx="1369452" cy="1615351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827714" y="5728714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410432" y="5087316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403992" y="6221940"/>
                <a:ext cx="253286" cy="480727"/>
              </a:xfrm>
              <a:prstGeom prst="rect">
                <a:avLst/>
              </a:prstGeom>
            </p:spPr>
          </p:pic>
          <p:pic>
            <p:nvPicPr>
              <p:cNvPr id="35" name="图片 3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943880" y="5728714"/>
                <a:ext cx="253286" cy="480727"/>
              </a:xfrm>
              <a:prstGeom prst="rect">
                <a:avLst/>
              </a:prstGeom>
            </p:spPr>
          </p:pic>
        </p:grpSp>
      </p:grp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154546" y="99881"/>
            <a:ext cx="1193871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81000" indent="-3810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5715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FF"/>
                </a:solidFill>
              </a:rPr>
              <a:t>1</a:t>
            </a:r>
            <a:r>
              <a:rPr lang="zh-CN" altLang="en-US" sz="3200" dirty="0">
                <a:solidFill>
                  <a:srgbClr val="0000FF"/>
                </a:solidFill>
              </a:rPr>
              <a:t>、气体分子间的平均距离受哪些外界条件影响？是怎样影响的？</a:t>
            </a:r>
          </a:p>
        </p:txBody>
      </p:sp>
      <p:sp>
        <p:nvSpPr>
          <p:cNvPr id="5" name="矩形 4"/>
          <p:cNvSpPr/>
          <p:nvPr/>
        </p:nvSpPr>
        <p:spPr>
          <a:xfrm>
            <a:off x="206040" y="4096919"/>
            <a:ext cx="1569661" cy="92333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压强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79433" y="1813748"/>
            <a:ext cx="1569661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温度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7093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9" grpId="0"/>
      <p:bldP spid="2" grpId="0"/>
      <p:bldP spid="30" grpId="0"/>
      <p:bldP spid="31" grpId="0"/>
      <p:bldP spid="5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9" name="Group 49"/>
          <p:cNvGrpSpPr>
            <a:grpSpLocks/>
          </p:cNvGrpSpPr>
          <p:nvPr/>
        </p:nvGrpSpPr>
        <p:grpSpPr bwMode="auto">
          <a:xfrm>
            <a:off x="733878" y="2767660"/>
            <a:ext cx="3705225" cy="3021013"/>
            <a:chOff x="3294" y="1802"/>
            <a:chExt cx="2334" cy="1903"/>
          </a:xfrm>
        </p:grpSpPr>
        <p:grpSp>
          <p:nvGrpSpPr>
            <p:cNvPr id="10250" name="Group 10"/>
            <p:cNvGrpSpPr>
              <a:grpSpLocks/>
            </p:cNvGrpSpPr>
            <p:nvPr/>
          </p:nvGrpSpPr>
          <p:grpSpPr bwMode="auto">
            <a:xfrm>
              <a:off x="3294" y="1802"/>
              <a:ext cx="2033" cy="1903"/>
              <a:chOff x="2203" y="967"/>
              <a:chExt cx="2033" cy="1903"/>
            </a:xfrm>
          </p:grpSpPr>
          <p:sp>
            <p:nvSpPr>
              <p:cNvPr id="10251" name="AutoShape 11"/>
              <p:cNvSpPr>
                <a:spLocks noChangeArrowheads="1"/>
              </p:cNvSpPr>
              <p:nvPr/>
            </p:nvSpPr>
            <p:spPr bwMode="auto">
              <a:xfrm>
                <a:off x="2300" y="967"/>
                <a:ext cx="1936" cy="1888"/>
              </a:xfrm>
              <a:prstGeom prst="cube">
                <a:avLst>
                  <a:gd name="adj" fmla="val 25000"/>
                </a:avLst>
              </a:prstGeom>
              <a:solidFill>
                <a:srgbClr val="D0FCD4">
                  <a:alpha val="50000"/>
                </a:srgbClr>
              </a:solidFill>
              <a:ln w="9525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9250" dir="12932261" sx="125000" sy="125000" algn="b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252" name="Line 12"/>
              <p:cNvSpPr>
                <a:spLocks noChangeShapeType="1"/>
              </p:cNvSpPr>
              <p:nvPr/>
            </p:nvSpPr>
            <p:spPr bwMode="auto">
              <a:xfrm flipH="1">
                <a:off x="2697" y="987"/>
                <a:ext cx="0" cy="822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3" name="Line 13"/>
              <p:cNvSpPr>
                <a:spLocks noChangeShapeType="1"/>
              </p:cNvSpPr>
              <p:nvPr/>
            </p:nvSpPr>
            <p:spPr bwMode="auto">
              <a:xfrm flipH="1">
                <a:off x="2688" y="2400"/>
                <a:ext cx="1436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4" name="Line 14"/>
              <p:cNvSpPr>
                <a:spLocks noChangeShapeType="1"/>
              </p:cNvSpPr>
              <p:nvPr/>
            </p:nvSpPr>
            <p:spPr bwMode="auto">
              <a:xfrm flipH="1">
                <a:off x="2203" y="2427"/>
                <a:ext cx="485" cy="443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5" name="Text Box 15"/>
              <p:cNvSpPr txBox="1">
                <a:spLocks noChangeArrowheads="1"/>
              </p:cNvSpPr>
              <p:nvPr/>
            </p:nvSpPr>
            <p:spPr bwMode="auto">
              <a:xfrm>
                <a:off x="2477" y="1775"/>
                <a:ext cx="806" cy="3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en-US" altLang="zh-CN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22.4L</a:t>
                </a:r>
              </a:p>
              <a:p>
                <a:pPr algn="ctr">
                  <a:spcBef>
                    <a:spcPct val="0"/>
                  </a:spcBef>
                </a:pPr>
                <a:r>
                  <a:rPr kumimoji="1" lang="en-US" altLang="zh-CN" sz="160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kumimoji="1" lang="zh-CN" altLang="en-US" sz="160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标准状况）</a:t>
                </a:r>
              </a:p>
            </p:txBody>
          </p:sp>
          <p:sp>
            <p:nvSpPr>
              <p:cNvPr id="10256" name="Line 16"/>
              <p:cNvSpPr>
                <a:spLocks noChangeShapeType="1"/>
              </p:cNvSpPr>
              <p:nvPr/>
            </p:nvSpPr>
            <p:spPr bwMode="auto">
              <a:xfrm flipH="1">
                <a:off x="2701" y="2160"/>
                <a:ext cx="0" cy="238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Text Box 17"/>
              <p:cNvSpPr txBox="1">
                <a:spLocks noChangeArrowheads="1"/>
              </p:cNvSpPr>
              <p:nvPr/>
            </p:nvSpPr>
            <p:spPr bwMode="auto">
              <a:xfrm rot="-2896875">
                <a:off x="3590" y="1477"/>
                <a:ext cx="782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en-US" altLang="zh-CN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6.02×10</a:t>
                </a:r>
                <a:r>
                  <a:rPr kumimoji="1" lang="en-US" altLang="zh-CN" baseline="30000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23</a:t>
                </a:r>
                <a:r>
                  <a:rPr kumimoji="1" lang="zh-CN" altLang="en-US" dirty="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分子</a:t>
                </a:r>
              </a:p>
            </p:txBody>
          </p:sp>
        </p:grpSp>
        <p:sp>
          <p:nvSpPr>
            <p:cNvPr id="10258" name="Text Box 18"/>
            <p:cNvSpPr txBox="1">
              <a:spLocks noChangeArrowheads="1"/>
            </p:cNvSpPr>
            <p:nvPr/>
          </p:nvSpPr>
          <p:spPr bwMode="auto">
            <a:xfrm rot="-5411555">
              <a:off x="5058" y="2368"/>
              <a:ext cx="7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400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0.282m</a:t>
              </a:r>
            </a:p>
          </p:txBody>
        </p:sp>
        <p:grpSp>
          <p:nvGrpSpPr>
            <p:cNvPr id="10288" name="Group 48"/>
            <p:cNvGrpSpPr>
              <a:grpSpLocks/>
            </p:cNvGrpSpPr>
            <p:nvPr/>
          </p:nvGrpSpPr>
          <p:grpSpPr bwMode="auto">
            <a:xfrm>
              <a:off x="5292" y="1822"/>
              <a:ext cx="336" cy="1418"/>
              <a:chOff x="5292" y="1822"/>
              <a:chExt cx="336" cy="1418"/>
            </a:xfrm>
          </p:grpSpPr>
          <p:sp>
            <p:nvSpPr>
              <p:cNvPr id="10259" name="Line 19"/>
              <p:cNvSpPr>
                <a:spLocks noChangeShapeType="1"/>
              </p:cNvSpPr>
              <p:nvPr/>
            </p:nvSpPr>
            <p:spPr bwMode="auto">
              <a:xfrm rot="-5411555">
                <a:off x="5294" y="1975"/>
                <a:ext cx="305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0" name="Line 20"/>
              <p:cNvSpPr>
                <a:spLocks noChangeShapeType="1"/>
              </p:cNvSpPr>
              <p:nvPr/>
            </p:nvSpPr>
            <p:spPr bwMode="auto">
              <a:xfrm rot="16188445" flipH="1">
                <a:off x="5319" y="3060"/>
                <a:ext cx="260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4" name="Line 24"/>
              <p:cNvSpPr>
                <a:spLocks noChangeShapeType="1"/>
              </p:cNvSpPr>
              <p:nvPr/>
            </p:nvSpPr>
            <p:spPr bwMode="auto">
              <a:xfrm flipV="1">
                <a:off x="5304" y="1824"/>
                <a:ext cx="324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5" name="Line 25"/>
              <p:cNvSpPr>
                <a:spLocks noChangeShapeType="1"/>
              </p:cNvSpPr>
              <p:nvPr/>
            </p:nvSpPr>
            <p:spPr bwMode="auto">
              <a:xfrm flipV="1">
                <a:off x="5292" y="3240"/>
                <a:ext cx="324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1006475" y="1811365"/>
            <a:ext cx="2743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标准状况下</a:t>
            </a:r>
            <a:r>
              <a:rPr kumimoji="1" lang="zh-CN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的气体摩尔体积示意图</a:t>
            </a:r>
          </a:p>
        </p:txBody>
      </p:sp>
      <p:sp>
        <p:nvSpPr>
          <p:cNvPr id="10277" name="Text Box 37"/>
          <p:cNvSpPr txBox="1">
            <a:spLocks noChangeArrowheads="1"/>
          </p:cNvSpPr>
          <p:nvPr/>
        </p:nvSpPr>
        <p:spPr bwMode="auto">
          <a:xfrm>
            <a:off x="257041" y="323849"/>
            <a:ext cx="3543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81000" indent="-3810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5715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0000FF"/>
                </a:solidFill>
              </a:rPr>
              <a:t>气体摩尔体积：</a:t>
            </a:r>
          </a:p>
        </p:txBody>
      </p:sp>
      <p:sp>
        <p:nvSpPr>
          <p:cNvPr id="10278" name="Text Box 38"/>
          <p:cNvSpPr txBox="1">
            <a:spLocks noChangeArrowheads="1"/>
          </p:cNvSpPr>
          <p:nvPr/>
        </p:nvSpPr>
        <p:spPr bwMode="auto">
          <a:xfrm>
            <a:off x="5638800" y="1005978"/>
            <a:ext cx="611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单位 </a:t>
            </a:r>
            <a:r>
              <a:rPr kumimoji="1" lang="en-US" altLang="zh-CN" sz="2400" dirty="0" smtClean="0">
                <a:solidFill>
                  <a:srgbClr val="DC1028"/>
                </a:solidFill>
                <a:latin typeface="Times New Roman" panose="02020603050405020304" pitchFamily="18" charset="0"/>
              </a:rPr>
              <a:t>L/mol</a:t>
            </a:r>
            <a:r>
              <a:rPr kumimoji="1" lang="en-US" altLang="zh-CN" sz="24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(L·mol</a:t>
            </a:r>
            <a:r>
              <a:rPr kumimoji="1" lang="en-US" altLang="zh-CN" sz="2400" baseline="300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-1</a:t>
            </a:r>
            <a:r>
              <a:rPr kumimoji="1" lang="en-US" altLang="zh-CN" sz="2400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endParaRPr kumimoji="1" lang="zh-CN" altLang="en-US" sz="2400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0279" name="Group 39"/>
          <p:cNvGrpSpPr>
            <a:grpSpLocks/>
          </p:cNvGrpSpPr>
          <p:nvPr/>
        </p:nvGrpSpPr>
        <p:grpSpPr bwMode="auto">
          <a:xfrm>
            <a:off x="3749675" y="873480"/>
            <a:ext cx="1314450" cy="728663"/>
            <a:chOff x="972" y="590"/>
            <a:chExt cx="828" cy="459"/>
          </a:xfrm>
        </p:grpSpPr>
        <p:sp>
          <p:nvSpPr>
            <p:cNvPr id="10280" name="Text Box 40"/>
            <p:cNvSpPr txBox="1">
              <a:spLocks noChangeArrowheads="1"/>
            </p:cNvSpPr>
            <p:nvPr/>
          </p:nvSpPr>
          <p:spPr bwMode="auto">
            <a:xfrm>
              <a:off x="972" y="672"/>
              <a:ext cx="6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Wingdings" panose="05000000000000000000" pitchFamily="2" charset="2"/>
                <a:buNone/>
              </a:pPr>
              <a:r>
                <a:rPr kumimoji="1" lang="en-US" altLang="zh-CN" sz="2400" dirty="0" err="1">
                  <a:solidFill>
                    <a:srgbClr val="DC1028"/>
                  </a:solidFill>
                  <a:latin typeface="Times New Roman" panose="02020603050405020304" pitchFamily="18" charset="0"/>
                </a:rPr>
                <a:t>Vm</a:t>
              </a:r>
              <a:r>
                <a:rPr kumimoji="1" lang="en-US" altLang="zh-CN" sz="2400" dirty="0">
                  <a:solidFill>
                    <a:srgbClr val="DC1028"/>
                  </a:solidFill>
                  <a:latin typeface="Times New Roman" panose="02020603050405020304" pitchFamily="18" charset="0"/>
                </a:rPr>
                <a:t>=</a:t>
              </a:r>
            </a:p>
          </p:txBody>
        </p:sp>
        <p:sp>
          <p:nvSpPr>
            <p:cNvPr id="10281" name="Text Box 41"/>
            <p:cNvSpPr txBox="1">
              <a:spLocks noChangeArrowheads="1"/>
            </p:cNvSpPr>
            <p:nvPr/>
          </p:nvSpPr>
          <p:spPr bwMode="auto">
            <a:xfrm>
              <a:off x="1490" y="590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rgbClr val="DC1028"/>
                  </a:solidFill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10282" name="Line 42"/>
            <p:cNvSpPr>
              <a:spLocks noChangeShapeType="1"/>
            </p:cNvSpPr>
            <p:nvPr/>
          </p:nvSpPr>
          <p:spPr bwMode="auto">
            <a:xfrm>
              <a:off x="1452" y="816"/>
              <a:ext cx="348" cy="0"/>
            </a:xfrm>
            <a:prstGeom prst="line">
              <a:avLst/>
            </a:prstGeom>
            <a:noFill/>
            <a:ln w="28575">
              <a:solidFill>
                <a:srgbClr val="DC1028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3" name="Text Box 43"/>
            <p:cNvSpPr txBox="1">
              <a:spLocks noChangeArrowheads="1"/>
            </p:cNvSpPr>
            <p:nvPr/>
          </p:nvSpPr>
          <p:spPr bwMode="auto">
            <a:xfrm>
              <a:off x="1526" y="75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rgbClr val="DC1028"/>
                  </a:solidFill>
                  <a:latin typeface="Times New Roman" panose="02020603050405020304" pitchFamily="18" charset="0"/>
                </a:rPr>
                <a:t>n</a:t>
              </a:r>
            </a:p>
          </p:txBody>
        </p:sp>
      </p:grpSp>
      <p:sp>
        <p:nvSpPr>
          <p:cNvPr id="10286" name="Text Box 46"/>
          <p:cNvSpPr txBox="1">
            <a:spLocks noChangeArrowheads="1"/>
          </p:cNvSpPr>
          <p:nvPr/>
        </p:nvSpPr>
        <p:spPr bwMode="auto">
          <a:xfrm>
            <a:off x="2413000" y="298452"/>
            <a:ext cx="4493538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u="sng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单位</a:t>
            </a:r>
            <a:r>
              <a:rPr kumimoji="1" lang="zh-CN" altLang="en-US" sz="2400" u="sng" dirty="0">
                <a:solidFill>
                  <a:srgbClr val="FF3300"/>
                </a:solidFill>
                <a:latin typeface="Times New Roman" panose="02020603050405020304" pitchFamily="18" charset="0"/>
              </a:rPr>
              <a:t>物质的量</a:t>
            </a:r>
            <a:r>
              <a:rPr kumimoji="1"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气体</a:t>
            </a:r>
            <a:r>
              <a:rPr kumimoji="1" lang="zh-CN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所占的体积。</a:t>
            </a:r>
          </a:p>
        </p:txBody>
      </p:sp>
      <p:sp>
        <p:nvSpPr>
          <p:cNvPr id="37" name="矩形 36"/>
          <p:cNvSpPr/>
          <p:nvPr/>
        </p:nvSpPr>
        <p:spPr>
          <a:xfrm>
            <a:off x="4714370" y="2168895"/>
            <a:ext cx="6378670" cy="58477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标况</a:t>
            </a:r>
            <a:r>
              <a:rPr lang="en-US" altLang="zh-CN" sz="32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=0 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℃ </a:t>
            </a:r>
            <a:r>
              <a:rPr lang="en-US" altLang="zh-CN" sz="32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en-US" altLang="zh-CN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=101325 Pa</a:t>
            </a:r>
            <a:r>
              <a:rPr lang="en-US" altLang="zh-CN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/101 </a:t>
            </a:r>
            <a:r>
              <a:rPr lang="en-US" altLang="zh-CN" sz="32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kPa</a:t>
            </a:r>
            <a:endParaRPr lang="zh-CN" alt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29150" y="2950536"/>
            <a:ext cx="4907113" cy="156966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气体：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  <a:p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碳原子数小于等于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的烃、</a:t>
            </a:r>
            <a:endParaRPr lang="en-US" altLang="zh-CN" sz="3200" b="0" cap="none" spc="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甲醛、一氯甲烷</a:t>
            </a:r>
            <a:endParaRPr lang="en-US" altLang="zh-CN" sz="3200" b="0" cap="none" spc="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629150" y="4837133"/>
            <a:ext cx="5039591" cy="1200329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非气体：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苯、酒精、水、</a:t>
            </a:r>
            <a:endParaRPr lang="en-US" altLang="zh-CN" sz="3600" b="0" cap="none" spc="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6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HF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</a:t>
            </a:r>
            <a:r>
              <a:rPr lang="en-US" altLang="zh-CN" sz="36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3894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1" grpId="0" autoUpdateAnimBg="0"/>
      <p:bldP spid="10277" grpId="0" autoUpdateAnimBg="0"/>
      <p:bldP spid="10278" grpId="0" autoUpdateAnimBg="0"/>
      <p:bldP spid="10286" grpId="0" animBg="1" autoUpdateAnimBg="0"/>
      <p:bldP spid="37" grpId="0" animBg="1"/>
      <p:bldP spid="2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28983" y="525750"/>
            <a:ext cx="10028661" cy="555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</a:rPr>
              <a:t>一、判断下列说法是否正确？为什么？</a:t>
            </a:r>
          </a:p>
          <a:p>
            <a:r>
              <a:rPr kumimoji="1" lang="en-US" altLang="zh-CN" sz="3200" dirty="0"/>
              <a:t>1.</a:t>
            </a:r>
            <a:r>
              <a:rPr kumimoji="1" lang="zh-CN" altLang="en-US" sz="3200" dirty="0"/>
              <a:t>在标准状况下，</a:t>
            </a:r>
            <a:r>
              <a:rPr kumimoji="1" lang="en-US" altLang="zh-CN" sz="3200" dirty="0"/>
              <a:t>1 mol</a:t>
            </a:r>
            <a:r>
              <a:rPr kumimoji="1" lang="zh-CN" altLang="en-US" sz="3200" dirty="0"/>
              <a:t>任何物质的体积都</a:t>
            </a:r>
          </a:p>
          <a:p>
            <a:r>
              <a:rPr kumimoji="1" lang="zh-CN" altLang="en-US" sz="3200" dirty="0"/>
              <a:t>约为</a:t>
            </a:r>
            <a:r>
              <a:rPr kumimoji="1" lang="en-US" altLang="zh-CN" sz="3200" dirty="0"/>
              <a:t>22.4 L</a:t>
            </a:r>
            <a:r>
              <a:rPr kumimoji="1" lang="zh-CN" altLang="en-US" sz="3200" dirty="0"/>
              <a:t>。          </a:t>
            </a:r>
          </a:p>
          <a:p>
            <a:r>
              <a:rPr kumimoji="1" lang="en-US" altLang="zh-CN" sz="3200" dirty="0"/>
              <a:t>2.    1 mol</a:t>
            </a:r>
            <a:r>
              <a:rPr kumimoji="1" lang="zh-CN" altLang="en-US" sz="3200" dirty="0"/>
              <a:t>气体的体积约为</a:t>
            </a:r>
            <a:r>
              <a:rPr kumimoji="1" lang="en-US" altLang="zh-CN" sz="3200" dirty="0"/>
              <a:t>22.4 L</a:t>
            </a:r>
            <a:r>
              <a:rPr kumimoji="1" lang="zh-CN" altLang="en-US" sz="3200" dirty="0"/>
              <a:t>。                              </a:t>
            </a:r>
          </a:p>
          <a:p>
            <a:r>
              <a:rPr kumimoji="1" lang="en-US" altLang="zh-CN" sz="3200" dirty="0"/>
              <a:t>3.</a:t>
            </a:r>
            <a:r>
              <a:rPr kumimoji="1" lang="zh-CN" altLang="en-US" sz="3200" dirty="0"/>
              <a:t>在标准状况下，</a:t>
            </a:r>
            <a:r>
              <a:rPr kumimoji="1" lang="en-US" altLang="zh-CN" sz="3200" dirty="0"/>
              <a:t>1 mol O</a:t>
            </a:r>
            <a:r>
              <a:rPr kumimoji="1" lang="en-US" altLang="zh-CN" sz="3200" baseline="-25000" dirty="0"/>
              <a:t>2</a:t>
            </a:r>
            <a:r>
              <a:rPr kumimoji="1" lang="zh-CN" altLang="en-US" sz="3200" dirty="0"/>
              <a:t>和</a:t>
            </a:r>
            <a:r>
              <a:rPr kumimoji="1" lang="en-US" altLang="zh-CN" sz="3200" dirty="0"/>
              <a:t>N</a:t>
            </a:r>
            <a:r>
              <a:rPr kumimoji="1" lang="en-US" altLang="zh-CN" sz="3200" baseline="-25000" dirty="0"/>
              <a:t>2</a:t>
            </a:r>
            <a:r>
              <a:rPr kumimoji="1" lang="zh-CN" altLang="en-US" sz="3200" dirty="0"/>
              <a:t>混合气</a:t>
            </a:r>
            <a:r>
              <a:rPr kumimoji="1" lang="en-US" altLang="zh-CN" sz="3200" dirty="0"/>
              <a:t>(</a:t>
            </a:r>
            <a:r>
              <a:rPr kumimoji="1" lang="zh-CN" altLang="en-US" sz="3200" dirty="0"/>
              <a:t>任意比</a:t>
            </a:r>
            <a:r>
              <a:rPr kumimoji="1" lang="en-US" altLang="zh-CN" sz="3200" dirty="0"/>
              <a:t>)</a:t>
            </a:r>
            <a:r>
              <a:rPr kumimoji="1" lang="zh-CN" altLang="en-US" sz="3200" dirty="0"/>
              <a:t>的体积约为</a:t>
            </a:r>
            <a:r>
              <a:rPr kumimoji="1" lang="en-US" altLang="zh-CN" sz="3200" dirty="0"/>
              <a:t>22.4 L</a:t>
            </a:r>
            <a:r>
              <a:rPr kumimoji="1" lang="zh-CN" altLang="en-US" sz="3200" dirty="0"/>
              <a:t>。</a:t>
            </a:r>
          </a:p>
          <a:p>
            <a:r>
              <a:rPr kumimoji="1" lang="en-US" altLang="zh-CN" sz="3200" dirty="0"/>
              <a:t>4.     22.4 L</a:t>
            </a:r>
            <a:r>
              <a:rPr kumimoji="1" lang="zh-CN" altLang="en-US" sz="3200" dirty="0"/>
              <a:t>气体所含分子数一定大于</a:t>
            </a:r>
            <a:r>
              <a:rPr kumimoji="1" lang="en-US" altLang="zh-CN" sz="3200" dirty="0"/>
              <a:t>11.2 L</a:t>
            </a:r>
            <a:r>
              <a:rPr kumimoji="1" lang="zh-CN" altLang="en-US" sz="3200" dirty="0"/>
              <a:t>气体所含的分子数。     </a:t>
            </a:r>
          </a:p>
          <a:p>
            <a:r>
              <a:rPr kumimoji="1" lang="en-US" altLang="zh-CN" sz="3200" dirty="0"/>
              <a:t>5.</a:t>
            </a:r>
            <a:r>
              <a:rPr kumimoji="1" lang="zh-CN" altLang="en-US" sz="3200" dirty="0"/>
              <a:t>任何条件下，气体的摩尔体积都是</a:t>
            </a:r>
            <a:r>
              <a:rPr kumimoji="1" lang="en-US" altLang="zh-CN" sz="3200" dirty="0"/>
              <a:t>22.4 L</a:t>
            </a:r>
            <a:r>
              <a:rPr kumimoji="1" lang="zh-CN" altLang="en-US" sz="3200" dirty="0"/>
              <a:t>。                    </a:t>
            </a:r>
          </a:p>
          <a:p>
            <a:r>
              <a:rPr kumimoji="1" lang="en-US" altLang="zh-CN" sz="3200" dirty="0"/>
              <a:t>6.</a:t>
            </a:r>
            <a:r>
              <a:rPr kumimoji="1" lang="zh-CN" altLang="en-US" sz="3200" dirty="0"/>
              <a:t>只有在标准状况下，气体的摩尔体积才能是</a:t>
            </a:r>
          </a:p>
          <a:p>
            <a:r>
              <a:rPr kumimoji="1" lang="zh-CN" altLang="en-US" sz="3200" dirty="0"/>
              <a:t>   </a:t>
            </a:r>
            <a:r>
              <a:rPr kumimoji="1" lang="en-US" altLang="zh-CN" sz="3200" dirty="0"/>
              <a:t>22.4 L/mol</a:t>
            </a:r>
            <a:r>
              <a:rPr kumimoji="1" lang="zh-CN" altLang="en-US" sz="3200" dirty="0"/>
              <a:t>。 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06637" y="887212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0845800" y="1870925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0845800" y="5328124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885510" y="3597210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0877550" y="2613497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√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0845800" y="4576967"/>
            <a:ext cx="514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FF3300"/>
                </a:solidFill>
                <a:latin typeface="Times New Roman" panose="02020603050405020304" pitchFamily="18" charset="0"/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205573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  <p:bldP spid="24580" grpId="0" autoUpdateAnimBg="0"/>
      <p:bldP spid="24581" grpId="0" autoUpdateAnimBg="0"/>
      <p:bldP spid="24582" grpId="0" autoUpdateAnimBg="0"/>
      <p:bldP spid="24588" grpId="0"/>
      <p:bldP spid="2459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07" name="Rectangle 235"/>
          <p:cNvSpPr>
            <a:spLocks noChangeArrowheads="1"/>
          </p:cNvSpPr>
          <p:nvPr/>
        </p:nvSpPr>
        <p:spPr bwMode="auto">
          <a:xfrm>
            <a:off x="2971800" y="3733800"/>
            <a:ext cx="7696200" cy="2857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714361" y="5044919"/>
            <a:ext cx="1763712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kumimoji="1" lang="en-US" altLang="zh-CN" sz="2800">
                <a:solidFill>
                  <a:schemeClr val="accent2"/>
                </a:solidFill>
                <a:latin typeface="Times New Roman" panose="02020603050405020304" pitchFamily="18" charset="0"/>
              </a:rPr>
              <a:t>V</a:t>
            </a:r>
          </a:p>
          <a:p>
            <a:pPr algn="ctr">
              <a:spcBef>
                <a:spcPct val="0"/>
              </a:spcBef>
            </a:pPr>
            <a:r>
              <a:rPr kumimoji="1" lang="en-US" altLang="zh-CN" sz="2000">
                <a:solidFill>
                  <a:schemeClr val="accent2"/>
                </a:solidFill>
                <a:latin typeface="Times New Roman" panose="02020603050405020304" pitchFamily="18" charset="0"/>
              </a:rPr>
              <a:t>(</a:t>
            </a:r>
            <a:r>
              <a:rPr kumimoji="1" lang="zh-CN" altLang="en-US" sz="2000">
                <a:solidFill>
                  <a:schemeClr val="accent2"/>
                </a:solidFill>
                <a:latin typeface="Times New Roman" panose="02020603050405020304" pitchFamily="18" charset="0"/>
              </a:rPr>
              <a:t>标况气体）</a:t>
            </a:r>
          </a:p>
        </p:txBody>
      </p:sp>
      <p:grpSp>
        <p:nvGrpSpPr>
          <p:cNvPr id="28893" name="Group 221"/>
          <p:cNvGrpSpPr>
            <a:grpSpLocks/>
          </p:cNvGrpSpPr>
          <p:nvPr/>
        </p:nvGrpSpPr>
        <p:grpSpPr bwMode="auto">
          <a:xfrm>
            <a:off x="4401623" y="3967006"/>
            <a:ext cx="2146300" cy="1028700"/>
            <a:chOff x="1220" y="1674"/>
            <a:chExt cx="1352" cy="648"/>
          </a:xfrm>
        </p:grpSpPr>
        <p:grpSp>
          <p:nvGrpSpPr>
            <p:cNvPr id="28675" name="Group 3"/>
            <p:cNvGrpSpPr>
              <a:grpSpLocks/>
            </p:cNvGrpSpPr>
            <p:nvPr/>
          </p:nvGrpSpPr>
          <p:grpSpPr bwMode="auto">
            <a:xfrm>
              <a:off x="1876" y="1674"/>
              <a:ext cx="696" cy="636"/>
              <a:chOff x="2714" y="660"/>
              <a:chExt cx="696" cy="636"/>
            </a:xfrm>
          </p:grpSpPr>
          <p:sp>
            <p:nvSpPr>
              <p:cNvPr id="28676" name="Line 4"/>
              <p:cNvSpPr>
                <a:spLocks noChangeShapeType="1"/>
              </p:cNvSpPr>
              <p:nvPr/>
            </p:nvSpPr>
            <p:spPr bwMode="auto">
              <a:xfrm flipV="1">
                <a:off x="2844" y="660"/>
                <a:ext cx="0" cy="636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77" name="Rectangle 5"/>
              <p:cNvSpPr>
                <a:spLocks noChangeArrowheads="1"/>
              </p:cNvSpPr>
              <p:nvPr/>
            </p:nvSpPr>
            <p:spPr bwMode="auto">
              <a:xfrm>
                <a:off x="2714" y="972"/>
                <a:ext cx="696" cy="1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lnSpc>
                    <a:spcPct val="40000"/>
                  </a:lnSpc>
                  <a:spcBef>
                    <a:spcPct val="0"/>
                  </a:spcBef>
                </a:pPr>
                <a:r>
                  <a:rPr kumimoji="1" lang="en-US" altLang="zh-CN" sz="320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÷v</a:t>
                </a:r>
                <a:r>
                  <a:rPr kumimoji="1" lang="en-US" altLang="zh-CN" sz="3200" baseline="-25000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m</a:t>
                </a:r>
              </a:p>
            </p:txBody>
          </p:sp>
        </p:grpSp>
        <p:sp>
          <p:nvSpPr>
            <p:cNvPr id="28679" name="Rectangle 7"/>
            <p:cNvSpPr>
              <a:spLocks noChangeArrowheads="1"/>
            </p:cNvSpPr>
            <p:nvPr/>
          </p:nvSpPr>
          <p:spPr bwMode="auto">
            <a:xfrm>
              <a:off x="1220" y="1902"/>
              <a:ext cx="69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50000"/>
                </a:lnSpc>
                <a:spcBef>
                  <a:spcPct val="0"/>
                </a:spcBef>
              </a:pPr>
              <a:r>
                <a:rPr kumimoji="1" lang="en-US" altLang="zh-CN" sz="3200">
                  <a:solidFill>
                    <a:schemeClr val="tx2"/>
                  </a:solidFill>
                  <a:latin typeface="Times New Roman" panose="02020603050405020304" pitchFamily="18" charset="0"/>
                </a:rPr>
                <a:t>×v</a:t>
              </a:r>
              <a:r>
                <a:rPr kumimoji="1" lang="en-US" altLang="zh-CN" sz="3200" baseline="-25000">
                  <a:solidFill>
                    <a:schemeClr val="tx2"/>
                  </a:solidFill>
                  <a:latin typeface="Times New Roman" panose="02020603050405020304" pitchFamily="18" charset="0"/>
                </a:rPr>
                <a:t>m</a:t>
              </a:r>
            </a:p>
          </p:txBody>
        </p:sp>
        <p:sp>
          <p:nvSpPr>
            <p:cNvPr id="28680" name="Line 8"/>
            <p:cNvSpPr>
              <a:spLocks noChangeShapeType="1"/>
            </p:cNvSpPr>
            <p:nvPr/>
          </p:nvSpPr>
          <p:spPr bwMode="auto">
            <a:xfrm flipH="1">
              <a:off x="1894" y="1734"/>
              <a:ext cx="0" cy="588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896" name="Group 224"/>
          <p:cNvGrpSpPr>
            <a:grpSpLocks/>
          </p:cNvGrpSpPr>
          <p:nvPr/>
        </p:nvGrpSpPr>
        <p:grpSpPr bwMode="auto">
          <a:xfrm>
            <a:off x="2680774" y="2411255"/>
            <a:ext cx="6030913" cy="1511300"/>
            <a:chOff x="0" y="1094"/>
            <a:chExt cx="3799" cy="952"/>
          </a:xfrm>
        </p:grpSpPr>
        <p:sp>
          <p:nvSpPr>
            <p:cNvPr id="28871" name="Text Box 199"/>
            <p:cNvSpPr txBox="1">
              <a:spLocks noChangeArrowheads="1"/>
            </p:cNvSpPr>
            <p:nvPr/>
          </p:nvSpPr>
          <p:spPr bwMode="auto">
            <a:xfrm>
              <a:off x="0" y="1542"/>
              <a:ext cx="696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28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m</a:t>
              </a: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）</a:t>
              </a:r>
            </a:p>
          </p:txBody>
        </p:sp>
        <p:sp>
          <p:nvSpPr>
            <p:cNvPr id="28873" name="Rectangle 201"/>
            <p:cNvSpPr>
              <a:spLocks noChangeArrowheads="1"/>
            </p:cNvSpPr>
            <p:nvPr/>
          </p:nvSpPr>
          <p:spPr bwMode="auto">
            <a:xfrm>
              <a:off x="28" y="1348"/>
              <a:ext cx="59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</a:t>
              </a: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质量</a:t>
              </a:r>
            </a:p>
          </p:txBody>
        </p:sp>
        <p:sp>
          <p:nvSpPr>
            <p:cNvPr id="28874" name="Rectangle 202"/>
            <p:cNvSpPr>
              <a:spLocks noChangeArrowheads="1"/>
            </p:cNvSpPr>
            <p:nvPr/>
          </p:nvSpPr>
          <p:spPr bwMode="auto">
            <a:xfrm>
              <a:off x="1340" y="1330"/>
              <a:ext cx="8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物质的量</a:t>
              </a:r>
            </a:p>
          </p:txBody>
        </p:sp>
        <p:sp>
          <p:nvSpPr>
            <p:cNvPr id="28875" name="Rectangle 203"/>
            <p:cNvSpPr>
              <a:spLocks noChangeArrowheads="1"/>
            </p:cNvSpPr>
            <p:nvPr/>
          </p:nvSpPr>
          <p:spPr bwMode="auto">
            <a:xfrm>
              <a:off x="3060" y="1331"/>
              <a:ext cx="695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微粒数</a:t>
              </a:r>
            </a:p>
          </p:txBody>
        </p:sp>
        <p:grpSp>
          <p:nvGrpSpPr>
            <p:cNvPr id="28878" name="Group 206"/>
            <p:cNvGrpSpPr>
              <a:grpSpLocks/>
            </p:cNvGrpSpPr>
            <p:nvPr/>
          </p:nvGrpSpPr>
          <p:grpSpPr bwMode="auto">
            <a:xfrm>
              <a:off x="720" y="1458"/>
              <a:ext cx="518" cy="222"/>
              <a:chOff x="576" y="1239"/>
              <a:chExt cx="672" cy="144"/>
            </a:xfrm>
          </p:grpSpPr>
          <p:sp>
            <p:nvSpPr>
              <p:cNvPr id="28879" name="Line 207"/>
              <p:cNvSpPr>
                <a:spLocks noChangeShapeType="1"/>
              </p:cNvSpPr>
              <p:nvPr/>
            </p:nvSpPr>
            <p:spPr bwMode="auto">
              <a:xfrm>
                <a:off x="576" y="1239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880" name="Line 208"/>
              <p:cNvSpPr>
                <a:spLocks noChangeShapeType="1"/>
              </p:cNvSpPr>
              <p:nvPr/>
            </p:nvSpPr>
            <p:spPr bwMode="auto">
              <a:xfrm>
                <a:off x="576" y="1383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 type="arrow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883" name="Rectangle 211"/>
            <p:cNvSpPr>
              <a:spLocks noChangeArrowheads="1"/>
            </p:cNvSpPr>
            <p:nvPr/>
          </p:nvSpPr>
          <p:spPr bwMode="auto">
            <a:xfrm>
              <a:off x="712" y="1094"/>
              <a:ext cx="49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÷M</a:t>
              </a:r>
            </a:p>
          </p:txBody>
        </p:sp>
        <p:sp>
          <p:nvSpPr>
            <p:cNvPr id="28884" name="Rectangle 212"/>
            <p:cNvSpPr>
              <a:spLocks noChangeArrowheads="1"/>
            </p:cNvSpPr>
            <p:nvPr/>
          </p:nvSpPr>
          <p:spPr bwMode="auto">
            <a:xfrm>
              <a:off x="748" y="1758"/>
              <a:ext cx="49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×M</a:t>
              </a:r>
            </a:p>
          </p:txBody>
        </p:sp>
        <p:sp>
          <p:nvSpPr>
            <p:cNvPr id="28885" name="Rectangle 213"/>
            <p:cNvSpPr>
              <a:spLocks noChangeArrowheads="1"/>
            </p:cNvSpPr>
            <p:nvPr/>
          </p:nvSpPr>
          <p:spPr bwMode="auto">
            <a:xfrm>
              <a:off x="2331" y="1148"/>
              <a:ext cx="5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×N</a:t>
              </a:r>
              <a:r>
                <a:rPr kumimoji="1" lang="en-US" altLang="zh-CN" sz="2400" baseline="-250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8886" name="Rectangle 214"/>
            <p:cNvSpPr>
              <a:spLocks noChangeArrowheads="1"/>
            </p:cNvSpPr>
            <p:nvPr/>
          </p:nvSpPr>
          <p:spPr bwMode="auto">
            <a:xfrm>
              <a:off x="2392" y="1692"/>
              <a:ext cx="5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÷N</a:t>
              </a:r>
              <a:r>
                <a:rPr kumimoji="1" lang="en-US" altLang="zh-CN" sz="2400" baseline="-250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8887" name="Text Box 215"/>
            <p:cNvSpPr txBox="1">
              <a:spLocks noChangeArrowheads="1"/>
            </p:cNvSpPr>
            <p:nvPr/>
          </p:nvSpPr>
          <p:spPr bwMode="auto">
            <a:xfrm>
              <a:off x="1525" y="1538"/>
              <a:ext cx="696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3200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n</a:t>
              </a:r>
              <a:r>
                <a:rPr kumimoji="1" lang="zh-CN" altLang="en-US" sz="2400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）</a:t>
              </a:r>
            </a:p>
          </p:txBody>
        </p:sp>
        <p:sp>
          <p:nvSpPr>
            <p:cNvPr id="28888" name="Text Box 216"/>
            <p:cNvSpPr txBox="1">
              <a:spLocks noChangeArrowheads="1"/>
            </p:cNvSpPr>
            <p:nvPr/>
          </p:nvSpPr>
          <p:spPr bwMode="auto">
            <a:xfrm>
              <a:off x="3103" y="1604"/>
              <a:ext cx="6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N</a:t>
              </a:r>
              <a:r>
                <a:rPr kumimoji="1" lang="zh-CN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）</a:t>
              </a:r>
            </a:p>
          </p:txBody>
        </p:sp>
        <p:grpSp>
          <p:nvGrpSpPr>
            <p:cNvPr id="28890" name="Group 218"/>
            <p:cNvGrpSpPr>
              <a:grpSpLocks/>
            </p:cNvGrpSpPr>
            <p:nvPr/>
          </p:nvGrpSpPr>
          <p:grpSpPr bwMode="auto">
            <a:xfrm>
              <a:off x="2380" y="1450"/>
              <a:ext cx="518" cy="222"/>
              <a:chOff x="576" y="1239"/>
              <a:chExt cx="672" cy="144"/>
            </a:xfrm>
          </p:grpSpPr>
          <p:sp>
            <p:nvSpPr>
              <p:cNvPr id="28891" name="Line 219"/>
              <p:cNvSpPr>
                <a:spLocks noChangeShapeType="1"/>
              </p:cNvSpPr>
              <p:nvPr/>
            </p:nvSpPr>
            <p:spPr bwMode="auto">
              <a:xfrm>
                <a:off x="576" y="1239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892" name="Line 220"/>
              <p:cNvSpPr>
                <a:spLocks noChangeShapeType="1"/>
              </p:cNvSpPr>
              <p:nvPr/>
            </p:nvSpPr>
            <p:spPr bwMode="auto">
              <a:xfrm>
                <a:off x="576" y="1383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 type="arrow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pic>
        <p:nvPicPr>
          <p:cNvPr id="28910" name="Picture 2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745" y="330199"/>
            <a:ext cx="8104188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1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28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1571" y="577433"/>
            <a:ext cx="1806529" cy="11553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1299" y="242581"/>
            <a:ext cx="2608143" cy="156488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708" y="242581"/>
            <a:ext cx="2432072" cy="154469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89425" y="1494888"/>
            <a:ext cx="12250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1/mol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25780" y="1056307"/>
            <a:ext cx="8402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mol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428963" y="1121963"/>
            <a:ext cx="8402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mol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960267" y="1075945"/>
            <a:ext cx="8402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mol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20259" y="315823"/>
            <a:ext cx="3674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91489" y="1348694"/>
            <a:ext cx="10912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g/mol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563852" y="491708"/>
            <a:ext cx="3545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740836" y="1545857"/>
            <a:ext cx="10631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L/mol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211938" y="315823"/>
            <a:ext cx="3369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86986" y="2601002"/>
            <a:ext cx="114277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1.</a:t>
            </a:r>
            <a:r>
              <a:rPr lang="zh-CN" altLang="en-US" sz="4000" dirty="0" smtClean="0"/>
              <a:t>标准状况下，</a:t>
            </a:r>
            <a:r>
              <a:rPr lang="en-US" altLang="zh-CN" sz="4000" dirty="0" smtClean="0"/>
              <a:t>22.4L </a:t>
            </a:r>
            <a:r>
              <a:rPr lang="en-US" altLang="zh-CN" sz="4000" dirty="0" err="1" smtClean="0"/>
              <a:t>HCl</a:t>
            </a:r>
            <a:r>
              <a:rPr lang="en-US" altLang="zh-CN" sz="4000" dirty="0" smtClean="0"/>
              <a:t> </a:t>
            </a:r>
            <a:r>
              <a:rPr lang="zh-CN" altLang="en-US" sz="4000" dirty="0" smtClean="0"/>
              <a:t>所含原子数是多少？质量？</a:t>
            </a:r>
            <a:endParaRPr lang="zh-CN" altLang="en-US" sz="4000" dirty="0"/>
          </a:p>
        </p:txBody>
      </p:sp>
      <p:sp>
        <p:nvSpPr>
          <p:cNvPr id="17" name="矩形 16"/>
          <p:cNvSpPr/>
          <p:nvPr/>
        </p:nvSpPr>
        <p:spPr>
          <a:xfrm>
            <a:off x="3770293" y="3640758"/>
            <a:ext cx="1273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2N</a:t>
            </a:r>
            <a:r>
              <a:rPr lang="en-US" altLang="zh-CN" sz="5400" b="1" cap="none" spc="0" baseline="-250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</a:t>
            </a:r>
            <a:endParaRPr lang="zh-CN" altLang="en-US" sz="5400" b="1" cap="none" spc="0" baseline="-250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98310" y="3660949"/>
            <a:ext cx="17508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36.5g</a:t>
            </a:r>
            <a:endParaRPr lang="zh-CN" altLang="en-US" sz="5400" b="1" cap="none" spc="0" baseline="-250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2419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2365" y="206062"/>
            <a:ext cx="5750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2" action="ppaction://hlinkfile"/>
              </a:rPr>
              <a:t>理想气体状态方程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13352" y="1283939"/>
            <a:ext cx="24077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pV=nRT</a:t>
            </a:r>
            <a:endParaRPr lang="zh-CN" alt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7784" y="2225130"/>
            <a:ext cx="82285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同温同压下，任意气体的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成什么比例？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7784" y="3010619"/>
            <a:ext cx="85411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同温同压下，任意气体的</a:t>
            </a:r>
            <a:r>
              <a:rPr lang="el-GR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rPr>
              <a:t>ρ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成什么比例？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87784" y="3796108"/>
            <a:ext cx="5734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知识点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过关训练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7750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567448" y="343803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平均摩尔质量</a:t>
            </a:r>
            <a:endParaRPr lang="zh-CN" alt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978" y="1267133"/>
            <a:ext cx="1583089" cy="13852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296" y="2712195"/>
            <a:ext cx="5997190" cy="867447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33449" y="3968484"/>
            <a:ext cx="10940816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标况下，将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22.4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 N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5.6L 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混合，求该混合气体的平均摩尔质量？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771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329857" y="657449"/>
            <a:ext cx="3403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相对密度</a:t>
            </a:r>
            <a:r>
              <a:rPr lang="en-US" altLang="zh-CN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</a:t>
            </a:r>
            <a:endParaRPr lang="zh-CN" alt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514" y="1696689"/>
            <a:ext cx="3006181" cy="1548093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551362" y="3360692"/>
            <a:ext cx="872867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同温同压下，氧气对氢气的相对密度是？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5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" y="197700"/>
            <a:ext cx="5434885" cy="1325563"/>
          </a:xfrm>
        </p:spPr>
        <p:txBody>
          <a:bodyPr/>
          <a:lstStyle/>
          <a:p>
            <a:r>
              <a:rPr lang="zh-CN" altLang="en-US" dirty="0" smtClean="0"/>
              <a:t>四、物质的量浓度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313064" y="2259191"/>
            <a:ext cx="5497019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物质的量浓度的定义式？</a:t>
            </a:r>
            <a:endParaRPr lang="zh-CN" altLang="en-US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13064" y="3412818"/>
            <a:ext cx="7343677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配制一定物质的量浓度的溶液实验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18143"/>
            <a:ext cx="4089701" cy="383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802177"/>
              </p:ext>
            </p:extLst>
          </p:nvPr>
        </p:nvGraphicFramePr>
        <p:xfrm>
          <a:off x="157617" y="352520"/>
          <a:ext cx="11729583" cy="5983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3307"/>
                <a:gridCol w="5203065"/>
                <a:gridCol w="4443211"/>
              </a:tblGrid>
              <a:tr h="1266156">
                <a:tc>
                  <a:txBody>
                    <a:bodyPr/>
                    <a:lstStyle/>
                    <a:p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质量分数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物质的量浓度</a:t>
                      </a:r>
                      <a:endParaRPr lang="zh-CN" altLang="en-US" sz="4400" dirty="0"/>
                    </a:p>
                  </a:txBody>
                  <a:tcPr/>
                </a:tc>
              </a:tr>
              <a:tr h="2185419"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定义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溶质的</a:t>
                      </a:r>
                      <a:r>
                        <a:rPr lang="zh-CN" altLang="en-US" sz="4400" dirty="0" smtClean="0">
                          <a:solidFill>
                            <a:srgbClr val="FF0000"/>
                          </a:solidFill>
                        </a:rPr>
                        <a:t>质量</a:t>
                      </a:r>
                      <a:r>
                        <a:rPr lang="zh-CN" altLang="en-US" sz="4400" dirty="0" smtClean="0"/>
                        <a:t>占溶液的</a:t>
                      </a:r>
                      <a:r>
                        <a:rPr lang="zh-CN" altLang="en-US" sz="4400" dirty="0" smtClean="0">
                          <a:solidFill>
                            <a:srgbClr val="FF0000"/>
                          </a:solidFill>
                        </a:rPr>
                        <a:t>质量</a:t>
                      </a:r>
                      <a:r>
                        <a:rPr lang="zh-CN" altLang="en-US" sz="4400" dirty="0" smtClean="0"/>
                        <a:t>的</a:t>
                      </a:r>
                      <a:r>
                        <a:rPr lang="zh-CN" altLang="en-US" sz="4400" dirty="0" smtClean="0">
                          <a:solidFill>
                            <a:srgbClr val="FF0000"/>
                          </a:solidFill>
                        </a:rPr>
                        <a:t>百分比</a:t>
                      </a:r>
                      <a:endParaRPr lang="zh-CN" alt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单位</a:t>
                      </a:r>
                      <a:r>
                        <a:rPr lang="zh-CN" altLang="en-US" sz="4400" dirty="0" smtClean="0">
                          <a:solidFill>
                            <a:srgbClr val="FF0000"/>
                          </a:solidFill>
                        </a:rPr>
                        <a:t>体积</a:t>
                      </a:r>
                      <a:r>
                        <a:rPr lang="zh-CN" altLang="en-US" sz="4400" dirty="0" smtClean="0"/>
                        <a:t>溶液中所含溶质的</a:t>
                      </a:r>
                      <a:r>
                        <a:rPr lang="zh-CN" altLang="en-US" sz="4400" dirty="0" smtClean="0">
                          <a:solidFill>
                            <a:srgbClr val="FF0000"/>
                          </a:solidFill>
                        </a:rPr>
                        <a:t>物质的量</a:t>
                      </a:r>
                      <a:endParaRPr lang="zh-CN" altLang="en-US" sz="4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66156"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表达式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altLang="zh-CN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ω</a:t>
                      </a:r>
                      <a:r>
                        <a:rPr lang="en-US" altLang="zh-CN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=</a:t>
                      </a:r>
                      <a:r>
                        <a:rPr lang="zh-CN" altLang="en-US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（</a:t>
                      </a:r>
                      <a:r>
                        <a:rPr lang="en-US" altLang="zh-CN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m</a:t>
                      </a:r>
                      <a:r>
                        <a:rPr lang="zh-CN" altLang="en-US" sz="4400" baseline="-250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质</a:t>
                      </a:r>
                      <a:r>
                        <a:rPr lang="en-US" altLang="zh-CN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/m</a:t>
                      </a:r>
                      <a:r>
                        <a:rPr lang="zh-CN" altLang="en-US" sz="4400" baseline="-250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液</a:t>
                      </a:r>
                      <a:r>
                        <a:rPr lang="zh-CN" altLang="en-US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）</a:t>
                      </a:r>
                      <a:r>
                        <a:rPr lang="en-US" altLang="zh-CN" sz="4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×100%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/>
                        <a:t>c=n</a:t>
                      </a:r>
                      <a:r>
                        <a:rPr lang="zh-CN" altLang="en-US" sz="4400" baseline="-25000" dirty="0" smtClean="0"/>
                        <a:t>质</a:t>
                      </a:r>
                      <a:r>
                        <a:rPr lang="en-US" altLang="zh-CN" sz="4400" dirty="0" smtClean="0"/>
                        <a:t>/V</a:t>
                      </a:r>
                      <a:r>
                        <a:rPr lang="en-US" altLang="zh-CN" sz="4400" baseline="-25000" dirty="0" smtClean="0"/>
                        <a:t>aq</a:t>
                      </a:r>
                      <a:endParaRPr lang="zh-CN" altLang="en-US" sz="4400" baseline="-25000" dirty="0"/>
                    </a:p>
                  </a:txBody>
                  <a:tcPr/>
                </a:tc>
              </a:tr>
              <a:tr h="1266156">
                <a:tc>
                  <a:txBody>
                    <a:bodyPr/>
                    <a:lstStyle/>
                    <a:p>
                      <a:r>
                        <a:rPr lang="zh-CN" altLang="en-US" sz="4400" dirty="0" smtClean="0"/>
                        <a:t>单位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/>
                        <a:t>1</a:t>
                      </a:r>
                      <a:endParaRPr lang="zh-CN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400" dirty="0" smtClean="0"/>
                        <a:t>mol/L</a:t>
                      </a:r>
                      <a:endParaRPr lang="zh-CN" altLang="en-US" sz="4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852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981200" y="304800"/>
            <a:ext cx="22431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讨论：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71718" y="1006475"/>
            <a:ext cx="7620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1</a:t>
            </a:r>
            <a:r>
              <a:rPr lang="zh-CN" altLang="en-US" sz="3200" b="1" dirty="0"/>
              <a:t>、将</a:t>
            </a:r>
            <a:r>
              <a:rPr lang="en-US" altLang="zh-CN" sz="3200" b="1" dirty="0"/>
              <a:t>1molNaCl</a:t>
            </a:r>
            <a:r>
              <a:rPr lang="zh-CN" altLang="en-US" sz="3200" b="1" dirty="0"/>
              <a:t>溶于</a:t>
            </a:r>
            <a:r>
              <a:rPr lang="en-US" altLang="zh-CN" sz="3200" b="1" dirty="0"/>
              <a:t>1L</a:t>
            </a:r>
            <a:r>
              <a:rPr lang="zh-CN" altLang="en-US" sz="3200" b="1" dirty="0"/>
              <a:t>水中所得溶液的物质的量浓度是</a:t>
            </a:r>
            <a:r>
              <a:rPr lang="en-US" altLang="zh-CN" sz="3200" b="1" dirty="0"/>
              <a:t>1mol</a:t>
            </a:r>
            <a:r>
              <a:rPr lang="en-GB" altLang="zh-CN" sz="3200" b="1" dirty="0"/>
              <a:t>/L?</a:t>
            </a:r>
            <a:endParaRPr lang="en-US" altLang="zh-CN" sz="3200" b="1" dirty="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61938" y="2270863"/>
            <a:ext cx="7924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GB" sz="3200" b="1" dirty="0"/>
              <a:t>2、</a:t>
            </a:r>
            <a:r>
              <a:rPr lang="en-GB" altLang="zh-CN" sz="3200" b="1" dirty="0"/>
              <a:t>1gNaCl</a:t>
            </a:r>
            <a:r>
              <a:rPr lang="zh-CN" altLang="en-GB" sz="3200" b="1" dirty="0"/>
              <a:t>溶于1</a:t>
            </a:r>
            <a:r>
              <a:rPr lang="en-GB" altLang="zh-CN" sz="3200" b="1" dirty="0"/>
              <a:t>L</a:t>
            </a:r>
            <a:r>
              <a:rPr lang="zh-CN" altLang="en-GB" sz="3200" b="1" dirty="0"/>
              <a:t>水中所得溶液的物质的量浓度是不是1</a:t>
            </a:r>
            <a:r>
              <a:rPr lang="en-GB" altLang="zh-CN" sz="3200" b="1" dirty="0" err="1"/>
              <a:t>mol</a:t>
            </a:r>
            <a:r>
              <a:rPr lang="en-GB" altLang="zh-CN" sz="3200" b="1" dirty="0"/>
              <a:t>/L?</a:t>
            </a:r>
            <a:endParaRPr lang="en-US" altLang="zh-CN" sz="3200" b="1" dirty="0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71544" y="3535251"/>
            <a:ext cx="80772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 3</a:t>
            </a:r>
            <a:r>
              <a:rPr lang="zh-CN" altLang="en-US" sz="3200" b="1" dirty="0"/>
              <a:t>、 从</a:t>
            </a:r>
            <a:r>
              <a:rPr lang="en-US" altLang="zh-CN" sz="3200" b="1" dirty="0"/>
              <a:t>1L 1mol/L NaCl</a:t>
            </a:r>
            <a:r>
              <a:rPr lang="zh-CN" altLang="en-US" sz="3200" b="1" dirty="0"/>
              <a:t>溶液中取出</a:t>
            </a:r>
            <a:r>
              <a:rPr lang="en-US" altLang="zh-CN" sz="3200" b="1" dirty="0"/>
              <a:t>100ml</a:t>
            </a:r>
            <a:r>
              <a:rPr lang="zh-CN" altLang="en-US" sz="3200" b="1" dirty="0"/>
              <a:t>，取出的溶液的物质的量浓度是多少</a:t>
            </a:r>
            <a:r>
              <a:rPr lang="zh-CN" altLang="en-US" sz="3200" b="1" dirty="0" smtClean="0"/>
              <a:t>？</a:t>
            </a:r>
            <a:endParaRPr lang="zh-CN" altLang="en-US" sz="3200" b="1" dirty="0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86018" y="4995646"/>
            <a:ext cx="7391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4</a:t>
            </a:r>
            <a:r>
              <a:rPr lang="zh-CN" altLang="en-US" sz="3200" b="1" dirty="0"/>
              <a:t>、若两种不同溶质的溶液，体积相同，物质的量浓度也相同，则溶质的物质的量如何？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772" y="1059891"/>
            <a:ext cx="507897" cy="54385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605" y="2270863"/>
            <a:ext cx="507897" cy="54385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330662" y="3605099"/>
            <a:ext cx="2545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 mol /L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180465" y="5046998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相同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310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87251" y="162060"/>
            <a:ext cx="2286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</a:rPr>
              <a:t>3.</a:t>
            </a:r>
            <a:r>
              <a:rPr lang="zh-CN" altLang="en-US" sz="4000" b="1">
                <a:solidFill>
                  <a:srgbClr val="FF0000"/>
                </a:solidFill>
              </a:rPr>
              <a:t>注意</a:t>
            </a:r>
            <a:r>
              <a:rPr lang="zh-CN" altLang="en-US" b="1">
                <a:solidFill>
                  <a:srgbClr val="FF0000"/>
                </a:solidFill>
              </a:rPr>
              <a:t>：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34852" y="847860"/>
            <a:ext cx="90916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（</a:t>
            </a:r>
            <a:r>
              <a:rPr lang="en-US" altLang="zh-CN" sz="3200" b="1">
                <a:solidFill>
                  <a:srgbClr val="000000"/>
                </a:solidFill>
              </a:rPr>
              <a:t>1</a:t>
            </a:r>
            <a:r>
              <a:rPr lang="zh-CN" altLang="en-US" sz="3200" b="1">
                <a:solidFill>
                  <a:srgbClr val="000000"/>
                </a:solidFill>
              </a:rPr>
              <a:t>）体积是指溶液的体积，而不是溶剂的体积； </a:t>
            </a:r>
          </a:p>
          <a:p>
            <a:pPr>
              <a:spcBef>
                <a:spcPct val="50000"/>
              </a:spcBef>
            </a:pPr>
            <a:endParaRPr lang="en-US" altLang="zh-CN" sz="3200" b="1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34851" y="1609859"/>
            <a:ext cx="807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）溶质是用物质的量而不是用质量表示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34850" y="2371859"/>
            <a:ext cx="1185714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</a:rPr>
              <a:t>）在一定物质的量浓度溶液中取出任意体积的溶液，其物质的量浓度不变，但所含溶质的物质的量或质量因体积的不同而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不同。</a:t>
            </a:r>
            <a:endParaRPr lang="zh-CN" altLang="en-US" sz="3200" b="1" dirty="0"/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34850" y="4124081"/>
            <a:ext cx="11758411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</a:rPr>
              <a:t>）溶质可以是单质、化合物，也可以是离子或其他特定组合。 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00"/>
                </a:solidFill>
              </a:rPr>
              <a:t>如 </a:t>
            </a:r>
            <a:r>
              <a:rPr lang="en-US" altLang="zh-CN" sz="3200" b="1" dirty="0">
                <a:solidFill>
                  <a:srgbClr val="000000"/>
                </a:solidFill>
              </a:rPr>
              <a:t>c(Cl</a:t>
            </a:r>
            <a:r>
              <a:rPr lang="en-US" altLang="zh-CN" sz="2800" b="1" baseline="-25000" dirty="0">
                <a:solidFill>
                  <a:srgbClr val="000000"/>
                </a:solidFill>
              </a:rPr>
              <a:t>2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＝</a:t>
            </a:r>
            <a:r>
              <a:rPr lang="en-US" altLang="zh-CN" sz="3200" b="1" dirty="0">
                <a:solidFill>
                  <a:srgbClr val="000000"/>
                </a:solidFill>
              </a:rPr>
              <a:t>0.1mol/L </a:t>
            </a:r>
            <a:r>
              <a:rPr lang="zh-CN" altLang="en-US" sz="3200" b="1" dirty="0">
                <a:solidFill>
                  <a:srgbClr val="000000"/>
                </a:solidFill>
              </a:rPr>
              <a:t>　</a:t>
            </a:r>
            <a:r>
              <a:rPr lang="en-US" altLang="zh-CN" sz="3200" b="1" dirty="0">
                <a:solidFill>
                  <a:srgbClr val="000000"/>
                </a:solidFill>
              </a:rPr>
              <a:t>c(NaCl)</a:t>
            </a:r>
            <a:r>
              <a:rPr lang="zh-CN" altLang="en-US" sz="3200" b="1" dirty="0">
                <a:solidFill>
                  <a:srgbClr val="000000"/>
                </a:solidFill>
              </a:rPr>
              <a:t>＝</a:t>
            </a:r>
            <a:r>
              <a:rPr lang="en-US" altLang="zh-CN" sz="3200" b="1" dirty="0">
                <a:solidFill>
                  <a:srgbClr val="000000"/>
                </a:solidFill>
              </a:rPr>
              <a:t>2.0mol/L </a:t>
            </a:r>
            <a:r>
              <a:rPr lang="zh-CN" altLang="en-US" sz="3200" b="1" dirty="0">
                <a:solidFill>
                  <a:srgbClr val="000000"/>
                </a:solidFill>
              </a:rPr>
              <a:t>　</a:t>
            </a:r>
            <a:r>
              <a:rPr lang="en-US" altLang="zh-CN" sz="3200" b="1" dirty="0">
                <a:solidFill>
                  <a:srgbClr val="000000"/>
                </a:solidFill>
              </a:rPr>
              <a:t>c(Fe </a:t>
            </a:r>
            <a:r>
              <a:rPr lang="en-US" altLang="zh-CN" sz="3200" b="1" i="1" u="sng" baseline="30000" dirty="0">
                <a:solidFill>
                  <a:srgbClr val="000000"/>
                </a:solidFill>
              </a:rPr>
              <a:t>2</a:t>
            </a:r>
            <a:r>
              <a:rPr lang="zh-CN" altLang="en-US" sz="3200" b="1" baseline="30000" dirty="0">
                <a:solidFill>
                  <a:srgbClr val="000000"/>
                </a:solidFill>
              </a:rPr>
              <a:t>＋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＝</a:t>
            </a:r>
            <a:r>
              <a:rPr lang="en-US" altLang="zh-CN" sz="3200" b="1" dirty="0">
                <a:solidFill>
                  <a:srgbClr val="000000"/>
                </a:solidFill>
              </a:rPr>
              <a:t>0.5mol/L</a:t>
            </a:r>
            <a:r>
              <a:rPr lang="zh-CN" altLang="en-US" sz="3200" b="1" dirty="0">
                <a:solidFill>
                  <a:srgbClr val="000000"/>
                </a:solidFill>
              </a:rPr>
              <a:t>等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。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71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utoUpdateAnimBg="0"/>
      <p:bldP spid="6151" grpId="0" autoUpdateAnimBg="0"/>
      <p:bldP spid="6155" grpId="0" autoUpdateAnimBg="0"/>
      <p:bldP spid="615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18563" y="2111570"/>
            <a:ext cx="9897414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latin typeface="宋体" panose="02010600030101010101" pitchFamily="2" charset="-122"/>
              </a:rPr>
              <a:t>例</a:t>
            </a:r>
            <a:r>
              <a:rPr lang="en-US" altLang="zh-CN" sz="4000" b="1" dirty="0" smtClean="0">
                <a:latin typeface="宋体" panose="02010600030101010101" pitchFamily="2" charset="-122"/>
              </a:rPr>
              <a:t>1</a:t>
            </a:r>
            <a:r>
              <a:rPr lang="zh-CN" altLang="en-US" sz="4000" b="1" dirty="0">
                <a:latin typeface="宋体" panose="02010600030101010101" pitchFamily="2" charset="-122"/>
              </a:rPr>
              <a:t>：配制</a:t>
            </a:r>
            <a:r>
              <a:rPr lang="en-US" altLang="zh-CN" sz="4000" b="1" dirty="0">
                <a:latin typeface="宋体" panose="02010600030101010101" pitchFamily="2" charset="-122"/>
              </a:rPr>
              <a:t>500mL0.1mol/L</a:t>
            </a:r>
            <a:r>
              <a:rPr lang="zh-CN" altLang="en-US" sz="4000" b="1" dirty="0">
                <a:latin typeface="宋体" panose="02010600030101010101" pitchFamily="2" charset="-122"/>
              </a:rPr>
              <a:t>的</a:t>
            </a:r>
            <a:r>
              <a:rPr lang="en-US" altLang="zh-CN" sz="4000" b="1" dirty="0">
                <a:latin typeface="宋体" panose="02010600030101010101" pitchFamily="2" charset="-122"/>
              </a:rPr>
              <a:t>NaOH</a:t>
            </a:r>
            <a:r>
              <a:rPr lang="zh-CN" altLang="en-US" sz="4000" b="1" dirty="0">
                <a:latin typeface="宋体" panose="02010600030101010101" pitchFamily="2" charset="-122"/>
              </a:rPr>
              <a:t>溶液需要</a:t>
            </a:r>
            <a:r>
              <a:rPr lang="en-US" altLang="zh-CN" sz="4000" b="1" dirty="0">
                <a:latin typeface="宋体" panose="02010600030101010101" pitchFamily="2" charset="-122"/>
              </a:rPr>
              <a:t>NaOH</a:t>
            </a:r>
            <a:r>
              <a:rPr lang="zh-CN" altLang="en-US" sz="4000" b="1" dirty="0">
                <a:latin typeface="宋体" panose="02010600030101010101" pitchFamily="2" charset="-122"/>
              </a:rPr>
              <a:t>的质量是多少？</a:t>
            </a: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2209800" y="6096000"/>
            <a:ext cx="5791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2" name="矩形 1"/>
          <p:cNvSpPr/>
          <p:nvPr/>
        </p:nvSpPr>
        <p:spPr>
          <a:xfrm>
            <a:off x="553673" y="4362435"/>
            <a:ext cx="1399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2.0g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18563" y="592085"/>
            <a:ext cx="6075702" cy="92333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题型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：定义式计算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86131" y="-51734"/>
            <a:ext cx="2411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练习：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09388" y="823734"/>
            <a:ext cx="7865666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/>
              <a:t>5.   </a:t>
            </a:r>
            <a:r>
              <a:rPr lang="zh-CN" altLang="en-US" sz="3200" b="1" dirty="0" smtClean="0"/>
              <a:t>用</a:t>
            </a:r>
            <a:r>
              <a:rPr lang="en-US" altLang="zh-CN" sz="3200" b="1" dirty="0"/>
              <a:t>40gNaOH</a:t>
            </a:r>
            <a:r>
              <a:rPr lang="zh-CN" altLang="en-US" sz="3200" b="1" dirty="0"/>
              <a:t>配成</a:t>
            </a:r>
            <a:r>
              <a:rPr lang="en-US" altLang="zh-CN" sz="3200" b="1" dirty="0"/>
              <a:t>2L</a:t>
            </a:r>
            <a:r>
              <a:rPr lang="zh-CN" altLang="en-US" sz="3200" b="1" dirty="0"/>
              <a:t>溶液，其物质的量浓度是多少？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 flipV="1">
            <a:off x="1430175" y="2577921"/>
            <a:ext cx="53283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square">
            <a:spAutoFit/>
          </a:bodyPr>
          <a:lstStyle/>
          <a:p>
            <a:endParaRPr lang="zh-CN" altLang="zh-CN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09388" y="1976260"/>
            <a:ext cx="8373128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/>
              <a:t>6.   2molNaOH</a:t>
            </a:r>
            <a:r>
              <a:rPr lang="zh-CN" altLang="en-US" sz="3200" b="1" dirty="0"/>
              <a:t>配成</a:t>
            </a:r>
            <a:r>
              <a:rPr lang="en-US" altLang="zh-CN" sz="3200" b="1" dirty="0"/>
              <a:t>200ml</a:t>
            </a:r>
            <a:r>
              <a:rPr lang="zh-CN" altLang="en-US" sz="3200" b="1" dirty="0"/>
              <a:t>溶液，其物质的量浓度是多少？</a:t>
            </a:r>
          </a:p>
          <a:p>
            <a:pPr>
              <a:spcBef>
                <a:spcPct val="50000"/>
              </a:spcBef>
            </a:pPr>
            <a:endParaRPr lang="en-US" altLang="zh-CN" sz="3200" b="1" dirty="0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09387" y="3200221"/>
            <a:ext cx="863214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/>
              <a:t>7.   </a:t>
            </a:r>
            <a:r>
              <a:rPr lang="zh-CN" altLang="en-US" sz="3200" b="1" dirty="0" smtClean="0"/>
              <a:t>物质</a:t>
            </a:r>
            <a:r>
              <a:rPr lang="zh-CN" altLang="en-US" sz="3200" b="1" dirty="0"/>
              <a:t>的量浓度为</a:t>
            </a:r>
            <a:r>
              <a:rPr lang="en-US" altLang="zh-CN" sz="3200" b="1" dirty="0"/>
              <a:t>2mol/L</a:t>
            </a:r>
            <a:r>
              <a:rPr lang="zh-CN" altLang="en-US" sz="3200" b="1" dirty="0"/>
              <a:t>的硫酸溶液</a:t>
            </a:r>
            <a:r>
              <a:rPr lang="en-US" altLang="zh-CN" sz="3200" b="1" dirty="0"/>
              <a:t>250ml,</a:t>
            </a:r>
            <a:r>
              <a:rPr lang="zh-CN" altLang="en-US" sz="3200" b="1" dirty="0"/>
              <a:t>含硫酸的物质的量为多少？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86131" y="4957583"/>
            <a:ext cx="8630384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 smtClean="0"/>
              <a:t>8.   </a:t>
            </a:r>
            <a:r>
              <a:rPr lang="zh-CN" altLang="en-US" sz="3200" b="1" dirty="0" smtClean="0"/>
              <a:t>标</a:t>
            </a:r>
            <a:r>
              <a:rPr lang="zh-CN" altLang="en-US" sz="3200" b="1" dirty="0"/>
              <a:t>况下将</a:t>
            </a:r>
            <a:r>
              <a:rPr lang="en-US" altLang="zh-CN" sz="3200" b="1" dirty="0"/>
              <a:t>11.2L</a:t>
            </a:r>
            <a:r>
              <a:rPr lang="zh-CN" altLang="en-US" sz="3200" b="1" dirty="0"/>
              <a:t>的</a:t>
            </a:r>
            <a:r>
              <a:rPr lang="en-US" altLang="zh-CN" sz="3200" b="1" dirty="0" err="1"/>
              <a:t>HCl</a:t>
            </a:r>
            <a:r>
              <a:rPr lang="zh-CN" altLang="en-US" sz="3200" b="1" dirty="0"/>
              <a:t>气体溶于水得到</a:t>
            </a:r>
            <a:r>
              <a:rPr lang="en-US" altLang="zh-CN" sz="3200" b="1" dirty="0" smtClean="0"/>
              <a:t>100mL</a:t>
            </a:r>
            <a:r>
              <a:rPr lang="zh-CN" altLang="en-US" sz="3200" b="1" dirty="0" smtClean="0"/>
              <a:t>的</a:t>
            </a:r>
            <a:r>
              <a:rPr lang="zh-CN" altLang="en-US" sz="3200" b="1" dirty="0"/>
              <a:t>溶液，其物质的量的浓度是多少？</a:t>
            </a:r>
          </a:p>
        </p:txBody>
      </p:sp>
      <p:sp>
        <p:nvSpPr>
          <p:cNvPr id="2" name="矩形 1"/>
          <p:cNvSpPr/>
          <p:nvPr/>
        </p:nvSpPr>
        <p:spPr>
          <a:xfrm>
            <a:off x="8678767" y="707159"/>
            <a:ext cx="2767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0.5mol/L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78767" y="1952248"/>
            <a:ext cx="25827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5400" b="1" cap="none" spc="0" dirty="0" smtClean="0">
                <a:ln/>
                <a:solidFill>
                  <a:schemeClr val="accent4"/>
                </a:solidFill>
                <a:effectLst/>
              </a:rPr>
              <a:t>10mol/L</a:t>
            </a:r>
            <a:endParaRPr lang="zh-CN" alt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78767" y="3313232"/>
            <a:ext cx="2175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0.5mol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8696025" y="4913423"/>
            <a:ext cx="2231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5mol/L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389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026"/>
          <p:cNvSpPr txBox="1">
            <a:spLocks noChangeArrowheads="1"/>
          </p:cNvSpPr>
          <p:nvPr/>
        </p:nvSpPr>
        <p:spPr bwMode="auto">
          <a:xfrm>
            <a:off x="158841" y="1335462"/>
            <a:ext cx="7752343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某市售浓硫酸中的溶质的质量分数为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98%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，密度为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1.84g/cm</a:t>
            </a:r>
            <a:r>
              <a:rPr lang="en-US" altLang="zh-CN" sz="3600" baseline="300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。计算该市售浓硫酸中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lang="en-US" altLang="zh-CN" sz="36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sz="3600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的物质的量浓度。</a:t>
            </a:r>
          </a:p>
        </p:txBody>
      </p:sp>
      <p:sp>
        <p:nvSpPr>
          <p:cNvPr id="21507" name="Text Box 1027"/>
          <p:cNvSpPr txBox="1">
            <a:spLocks noChangeArrowheads="1"/>
          </p:cNvSpPr>
          <p:nvPr/>
        </p:nvSpPr>
        <p:spPr bwMode="auto">
          <a:xfrm>
            <a:off x="5645822" y="296989"/>
            <a:ext cx="5473676" cy="7694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i="1" dirty="0" smtClean="0">
                <a:solidFill>
                  <a:srgbClr val="FF0000"/>
                </a:solidFill>
              </a:rPr>
              <a:t>c</a:t>
            </a:r>
            <a:r>
              <a:rPr lang="zh-CN" altLang="en-US" sz="4400" b="1" i="1" dirty="0" smtClean="0">
                <a:solidFill>
                  <a:srgbClr val="FF0000"/>
                </a:solidFill>
              </a:rPr>
              <a:t>＝</a:t>
            </a:r>
            <a:r>
              <a:rPr lang="zh-CN" altLang="en-US" sz="4400" b="1" i="1" dirty="0">
                <a:solidFill>
                  <a:srgbClr val="FF0000"/>
                </a:solidFill>
              </a:rPr>
              <a:t>１０００</a:t>
            </a:r>
            <a:r>
              <a:rPr lang="en-US" altLang="zh-CN" sz="4400" b="1" i="1" dirty="0">
                <a:solidFill>
                  <a:srgbClr val="FF0000"/>
                </a:solidFill>
              </a:rPr>
              <a:t>ρ ω</a:t>
            </a:r>
            <a:r>
              <a:rPr lang="zh-CN" altLang="en-US" sz="4400" b="1" i="1" dirty="0">
                <a:solidFill>
                  <a:srgbClr val="FF0000"/>
                </a:solidFill>
              </a:rPr>
              <a:t>／Ｍ</a:t>
            </a:r>
          </a:p>
        </p:txBody>
      </p:sp>
      <p:sp>
        <p:nvSpPr>
          <p:cNvPr id="2" name="矩形 1"/>
          <p:cNvSpPr/>
          <p:nvPr/>
        </p:nvSpPr>
        <p:spPr>
          <a:xfrm>
            <a:off x="8207398" y="1335462"/>
            <a:ext cx="3118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18.4mol/L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3387" y="220045"/>
            <a:ext cx="4690708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5400" dirty="0" smtClean="0"/>
              <a:t>题型</a:t>
            </a:r>
            <a:r>
              <a:rPr lang="en-US" altLang="zh-CN" sz="5400" dirty="0" smtClean="0"/>
              <a:t>2</a:t>
            </a:r>
            <a:r>
              <a:rPr lang="zh-CN" altLang="en-US" sz="5400" dirty="0" smtClean="0"/>
              <a:t>：变形式</a:t>
            </a:r>
            <a:endParaRPr lang="zh-CN" altLang="en-US" sz="5400" dirty="0"/>
          </a:p>
        </p:txBody>
      </p:sp>
      <p:sp>
        <p:nvSpPr>
          <p:cNvPr id="8" name="文本框 7"/>
          <p:cNvSpPr txBox="1"/>
          <p:nvPr/>
        </p:nvSpPr>
        <p:spPr>
          <a:xfrm>
            <a:off x="158841" y="3503053"/>
            <a:ext cx="7890455" cy="17543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练习：已知浓盐酸的质量分数是</a:t>
            </a:r>
            <a:r>
              <a: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37%</a:t>
            </a:r>
            <a:r>
              <a:rPr lang="zh-CN" altLang="en-US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dirty="0" err="1" smtClean="0">
                <a:latin typeface="宋体" panose="02010600030101010101" pitchFamily="2" charset="-122"/>
                <a:ea typeface="宋体" panose="02010600030101010101" pitchFamily="2" charset="-122"/>
              </a:rPr>
              <a:t>HCl</a:t>
            </a:r>
            <a:r>
              <a:rPr lang="zh-CN" altLang="en-US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的摩尔质量是</a:t>
            </a:r>
            <a:r>
              <a: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36.5g/mol</a:t>
            </a:r>
            <a:r>
              <a:rPr lang="zh-CN" altLang="en-US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，浓盐酸的浓度是</a:t>
            </a:r>
            <a:r>
              <a: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11.9mol/L</a:t>
            </a:r>
            <a:r>
              <a:rPr lang="zh-CN" altLang="en-US" sz="36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，求浓盐酸的密度？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82660" y="3503053"/>
            <a:ext cx="2574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1.2g/mL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4073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32861" y="220045"/>
            <a:ext cx="5383205" cy="92333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5400" dirty="0" smtClean="0"/>
              <a:t>题型</a:t>
            </a:r>
            <a:r>
              <a:rPr lang="en-US" altLang="zh-CN" sz="5400" dirty="0" smtClean="0"/>
              <a:t>3</a:t>
            </a:r>
            <a:r>
              <a:rPr lang="zh-CN" altLang="en-US" sz="5400" dirty="0" smtClean="0"/>
              <a:t>：稀释原理</a:t>
            </a:r>
            <a:endParaRPr lang="zh-CN" altLang="en-US" sz="5400" dirty="0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361113" y="1359472"/>
            <a:ext cx="2412396" cy="646331"/>
          </a:xfrm>
          <a:prstGeom prst="rect">
            <a:avLst/>
          </a:prstGeom>
          <a:noFill/>
          <a:ln w="9525" algn="ctr">
            <a:solidFill>
              <a:srgbClr val="92D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c</a:t>
            </a:r>
            <a:r>
              <a:rPr lang="en-US" altLang="zh-CN" sz="3600" b="1" baseline="-250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1</a:t>
            </a:r>
            <a:r>
              <a:rPr lang="en-US" altLang="zh-CN" sz="36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·V</a:t>
            </a:r>
            <a:r>
              <a:rPr lang="en-US" altLang="zh-CN" sz="3600" b="1" baseline="-250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1</a:t>
            </a:r>
            <a:r>
              <a:rPr lang="en-US" altLang="zh-CN" sz="36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=c</a:t>
            </a:r>
            <a:r>
              <a:rPr lang="en-US" altLang="zh-CN" sz="3600" b="1" baseline="-250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r>
              <a:rPr lang="en-US" altLang="zh-CN" sz="36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·V</a:t>
            </a:r>
            <a:r>
              <a:rPr lang="en-US" altLang="zh-CN" sz="3600" b="1" baseline="-25000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2</a:t>
            </a:r>
            <a:endParaRPr lang="en-US" altLang="zh-CN" sz="3600" b="1" baseline="-25000" dirty="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281397" y="1366662"/>
            <a:ext cx="2801983" cy="646331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m</a:t>
            </a:r>
            <a:r>
              <a:rPr lang="en-US" altLang="zh-CN" sz="3600" baseline="-25000" dirty="0" smtClean="0"/>
              <a:t>1</a:t>
            </a:r>
            <a:r>
              <a:rPr lang="en-US" altLang="zh-CN" sz="36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el-GR" altLang="zh-CN" sz="3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ω</a:t>
            </a:r>
            <a:r>
              <a:rPr lang="en-US" altLang="zh-CN" sz="3600" baseline="-25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1</a:t>
            </a:r>
            <a:r>
              <a:rPr lang="en-US" altLang="zh-CN" sz="3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=m</a:t>
            </a:r>
            <a:r>
              <a:rPr lang="en-US" altLang="zh-CN" sz="3600" baseline="-25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el-GR" altLang="zh-CN" sz="36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ω</a:t>
            </a:r>
            <a:r>
              <a:rPr lang="en-US" altLang="zh-CN" sz="3600" baseline="-25000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2</a:t>
            </a:r>
            <a:endParaRPr lang="zh-CN" altLang="en-US" sz="3600" baseline="-25000" dirty="0"/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437882" y="3955484"/>
            <a:ext cx="9131121" cy="107721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练习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sz="3200" b="1" dirty="0">
                <a:latin typeface="宋体" panose="02010600030101010101" pitchFamily="2" charset="-122"/>
              </a:rPr>
              <a:t>要把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12mol/L</a:t>
            </a:r>
            <a:r>
              <a:rPr lang="zh-CN" altLang="en-US" sz="3200" b="1" dirty="0">
                <a:latin typeface="宋体" panose="02010600030101010101" pitchFamily="2" charset="-122"/>
              </a:rPr>
              <a:t>的盐酸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10mL</a:t>
            </a:r>
            <a:r>
              <a:rPr lang="zh-CN" altLang="en-US" sz="3200" b="1" dirty="0">
                <a:latin typeface="宋体" panose="02010600030101010101" pitchFamily="2" charset="-122"/>
              </a:rPr>
              <a:t>稀释成</a:t>
            </a:r>
            <a:r>
              <a:rPr lang="en-US" altLang="zh-CN" sz="3200" b="1" dirty="0">
                <a:latin typeface="宋体" panose="02010600030101010101" pitchFamily="2" charset="-122"/>
                <a:cs typeface="Times New Roman" panose="02020603050405020304" pitchFamily="18" charset="0"/>
              </a:rPr>
              <a:t>60mL</a:t>
            </a:r>
            <a:r>
              <a:rPr lang="zh-CN" altLang="en-US" sz="3200" b="1" dirty="0">
                <a:latin typeface="宋体" panose="02010600030101010101" pitchFamily="2" charset="-122"/>
              </a:rPr>
              <a:t>的盐酸</a:t>
            </a:r>
            <a:r>
              <a:rPr lang="en-US" altLang="zh-CN" sz="3200" b="1" dirty="0">
                <a:latin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宋体" panose="02010600030101010101" pitchFamily="2" charset="-122"/>
              </a:rPr>
              <a:t>则此时的盐酸的物质的量浓度是多少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？</a:t>
            </a:r>
            <a:r>
              <a:rPr lang="zh-CN" altLang="en-US" sz="32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437882" y="5384036"/>
            <a:ext cx="2231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2mol/L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37882" y="2377205"/>
            <a:ext cx="8757635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just"/>
            <a:r>
              <a:rPr lang="zh-TW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稀释浓溶液时，溶液的质量或体积要发生变化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,</a:t>
            </a:r>
            <a:r>
              <a:rPr lang="zh-TW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但</a:t>
            </a:r>
            <a:r>
              <a:rPr lang="zh-TW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溶质的量</a:t>
            </a:r>
            <a:r>
              <a:rPr lang="en-US" altLang="zh-TW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(</a:t>
            </a:r>
            <a:r>
              <a:rPr lang="zh-TW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质量或物质的量</a:t>
            </a:r>
            <a:r>
              <a:rPr lang="en-US" altLang="zh-TW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)</a:t>
            </a:r>
            <a:r>
              <a:rPr lang="zh-TW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均不变。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634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1028"/>
          <p:cNvSpPr txBox="1">
            <a:spLocks noChangeArrowheads="1"/>
          </p:cNvSpPr>
          <p:nvPr/>
        </p:nvSpPr>
        <p:spPr bwMode="auto">
          <a:xfrm>
            <a:off x="307559" y="588894"/>
            <a:ext cx="192048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实验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1-5</a:t>
            </a:r>
          </a:p>
        </p:txBody>
      </p:sp>
      <p:sp>
        <p:nvSpPr>
          <p:cNvPr id="2" name="矩形 1"/>
          <p:cNvSpPr/>
          <p:nvPr/>
        </p:nvSpPr>
        <p:spPr>
          <a:xfrm>
            <a:off x="2834523" y="588894"/>
            <a:ext cx="6489782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配制</a:t>
            </a:r>
            <a:r>
              <a:rPr lang="en-US" altLang="zh-CN" sz="3200" b="1" dirty="0" smtClean="0"/>
              <a:t>100mL     1.00 mol/L    NaCl</a:t>
            </a:r>
            <a:r>
              <a:rPr lang="zh-CN" altLang="en-US" sz="3200" b="1" dirty="0" smtClean="0"/>
              <a:t>溶液</a:t>
            </a:r>
            <a:endParaRPr lang="zh-CN" altLang="en-US" sz="32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4550"/>
            <a:ext cx="5772150" cy="4743450"/>
          </a:xfrm>
          <a:prstGeom prst="rect">
            <a:avLst/>
          </a:prstGeom>
        </p:spPr>
      </p:pic>
      <p:sp>
        <p:nvSpPr>
          <p:cNvPr id="7" name="Text Box 1039"/>
          <p:cNvSpPr txBox="1">
            <a:spLocks noChangeArrowheads="1"/>
          </p:cNvSpPr>
          <p:nvPr/>
        </p:nvSpPr>
        <p:spPr bwMode="auto">
          <a:xfrm>
            <a:off x="307559" y="1444083"/>
            <a:ext cx="1920486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容量瓶</a:t>
            </a:r>
          </a:p>
        </p:txBody>
      </p:sp>
      <p:pic>
        <p:nvPicPr>
          <p:cNvPr id="8" name="Picture 10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66" y="2114550"/>
            <a:ext cx="1179284" cy="1759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1028"/>
          <p:cNvSpPr txBox="1">
            <a:spLocks noChangeArrowheads="1"/>
          </p:cNvSpPr>
          <p:nvPr/>
        </p:nvSpPr>
        <p:spPr bwMode="auto">
          <a:xfrm>
            <a:off x="7967079" y="1639000"/>
            <a:ext cx="3531736" cy="5355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ea typeface="黑体" panose="02010609060101010101" pitchFamily="49" charset="-122"/>
              </a:rPr>
              <a:t>容量瓶</a:t>
            </a:r>
            <a:r>
              <a:rPr lang="zh-CN" altLang="en-US" sz="3600" b="1" dirty="0" smtClean="0">
                <a:ea typeface="黑体" panose="02010609060101010101" pitchFamily="49" charset="-122"/>
              </a:rPr>
              <a:t>上标注 </a:t>
            </a:r>
            <a:r>
              <a:rPr lang="zh-CN" altLang="en-US" sz="3600" b="1" dirty="0">
                <a:ea typeface="黑体" panose="02010609060101010101" pitchFamily="49" charset="-122"/>
              </a:rPr>
              <a:t>：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873" y="2114550"/>
            <a:ext cx="1362075" cy="3067050"/>
          </a:xfrm>
          <a:prstGeom prst="rect">
            <a:avLst/>
          </a:prstGeom>
        </p:spPr>
      </p:pic>
      <p:cxnSp>
        <p:nvCxnSpPr>
          <p:cNvPr id="11" name="肘形连接符 10"/>
          <p:cNvCxnSpPr/>
          <p:nvPr/>
        </p:nvCxnSpPr>
        <p:spPr>
          <a:xfrm rot="10800000" flipV="1">
            <a:off x="7352536" y="4353058"/>
            <a:ext cx="1314947" cy="25925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曲线连接符 11"/>
          <p:cNvCxnSpPr/>
          <p:nvPr/>
        </p:nvCxnSpPr>
        <p:spPr>
          <a:xfrm rot="10800000">
            <a:off x="7352536" y="4803987"/>
            <a:ext cx="1314946" cy="25590"/>
          </a:xfrm>
          <a:prstGeom prst="curved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曲线连接符 12"/>
          <p:cNvCxnSpPr/>
          <p:nvPr/>
        </p:nvCxnSpPr>
        <p:spPr>
          <a:xfrm rot="10800000">
            <a:off x="6983341" y="3129734"/>
            <a:ext cx="1967476" cy="25590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Box 1026"/>
          <p:cNvSpPr txBox="1">
            <a:spLocks noChangeArrowheads="1"/>
          </p:cNvSpPr>
          <p:nvPr/>
        </p:nvSpPr>
        <p:spPr bwMode="auto">
          <a:xfrm>
            <a:off x="8909702" y="2882005"/>
            <a:ext cx="2507555" cy="252992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600" b="1" dirty="0" smtClean="0">
                <a:ea typeface="黑体" panose="02010609060101010101" pitchFamily="49" charset="-122"/>
              </a:rPr>
              <a:t>①</a:t>
            </a:r>
            <a:r>
              <a:rPr lang="zh-CN" altLang="en-US" sz="3600" b="1" dirty="0">
                <a:ea typeface="黑体" panose="02010609060101010101" pitchFamily="49" charset="-122"/>
              </a:rPr>
              <a:t>刻度线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600" b="1" dirty="0">
                <a:ea typeface="黑体" panose="02010609060101010101" pitchFamily="49" charset="-122"/>
              </a:rPr>
              <a:t>②</a:t>
            </a:r>
            <a:r>
              <a:rPr lang="zh-CN" altLang="en-US" sz="3600" b="1" dirty="0" smtClean="0">
                <a:ea typeface="黑体" panose="02010609060101010101" pitchFamily="49" charset="-122"/>
              </a:rPr>
              <a:t>规格                    ③使用温度</a:t>
            </a:r>
            <a:endParaRPr lang="zh-CN" altLang="en-US" sz="3600" b="1" dirty="0">
              <a:ea typeface="黑体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53755" y="5681313"/>
            <a:ext cx="4827453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/>
              <a:t>10mL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25mL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50mL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100mL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250mL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500mL</a:t>
            </a:r>
            <a:r>
              <a:rPr lang="zh-CN" altLang="en-US" sz="2800" b="1" dirty="0" smtClean="0"/>
              <a:t>、</a:t>
            </a:r>
            <a:r>
              <a:rPr lang="en-US" altLang="zh-CN" sz="2800" b="1" dirty="0" smtClean="0"/>
              <a:t>1000mL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405599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17" grpId="0" animBg="1" autoUpdateAnimBg="0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0188" y="870751"/>
            <a:ext cx="3096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/>
              <a:t>一</a:t>
            </a:r>
            <a:r>
              <a:rPr lang="zh-CN" altLang="en-US" sz="2800" b="1" dirty="0" smtClean="0"/>
              <a:t>、主要仪器用品</a:t>
            </a:r>
            <a:endParaRPr lang="zh-CN" altLang="en-US" sz="2800" dirty="0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25569" y="1383794"/>
            <a:ext cx="10221532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100mL  </a:t>
            </a:r>
            <a:r>
              <a:rPr lang="zh-CN" altLang="en-US" sz="2800" b="1" dirty="0" smtClean="0"/>
              <a:t>容量瓶</a:t>
            </a:r>
            <a:r>
              <a:rPr lang="zh-CN" altLang="en-US" sz="2800" b="1" dirty="0"/>
              <a:t>、烧杯、玻璃棒、胶头滴管、托盘天平、药匙。</a:t>
            </a:r>
            <a:endParaRPr lang="zh-CN" altLang="en-US" sz="28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578578" y="2031185"/>
            <a:ext cx="7696200" cy="9556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说明：若溶质为</a:t>
            </a:r>
            <a:r>
              <a:rPr lang="zh-CN" altLang="en-US" sz="2800" b="1" dirty="0">
                <a:solidFill>
                  <a:srgbClr val="FF0000"/>
                </a:solidFill>
              </a:rPr>
              <a:t>液体或溶液</a:t>
            </a:r>
            <a:r>
              <a:rPr lang="zh-CN" altLang="en-US" sz="2800" b="1" dirty="0"/>
              <a:t>时，应将</a:t>
            </a:r>
            <a:r>
              <a:rPr lang="zh-CN" altLang="en-US" sz="2800" b="1" dirty="0">
                <a:solidFill>
                  <a:srgbClr val="FF0000"/>
                </a:solidFill>
              </a:rPr>
              <a:t>托盘天平和药匙</a:t>
            </a:r>
            <a:r>
              <a:rPr lang="zh-CN" altLang="en-US" sz="2800" b="1" dirty="0"/>
              <a:t>改为</a:t>
            </a:r>
            <a:r>
              <a:rPr lang="zh-CN" altLang="en-US" sz="2800" b="1" dirty="0">
                <a:solidFill>
                  <a:srgbClr val="FF0000"/>
                </a:solidFill>
              </a:rPr>
              <a:t>量筒</a:t>
            </a:r>
            <a:r>
              <a:rPr lang="zh-CN" altLang="en-US" sz="2800" b="1" dirty="0"/>
              <a:t>，其他仪器不变。</a:t>
            </a:r>
          </a:p>
        </p:txBody>
      </p:sp>
      <p:sp>
        <p:nvSpPr>
          <p:cNvPr id="2" name="矩形 1"/>
          <p:cNvSpPr/>
          <p:nvPr/>
        </p:nvSpPr>
        <p:spPr>
          <a:xfrm>
            <a:off x="8661042" y="100848"/>
            <a:ext cx="337211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将固体配成溶液的方法</a:t>
            </a:r>
            <a:endParaRPr lang="zh-CN" altLang="en-US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-90152" y="3018197"/>
            <a:ext cx="521969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/>
              <a:t>二、</a:t>
            </a:r>
            <a:r>
              <a:rPr lang="zh-CN" altLang="en-US" sz="3200" b="1" dirty="0">
                <a:hlinkClick r:id="rId3" action="ppaction://hlinkfile"/>
              </a:rPr>
              <a:t>溶液配制</a:t>
            </a:r>
            <a:r>
              <a:rPr lang="zh-CN" altLang="en-US" sz="3200" b="1" dirty="0"/>
              <a:t>的操作步骤</a:t>
            </a:r>
            <a:r>
              <a:rPr lang="zh-CN" altLang="en-US" sz="3200" dirty="0"/>
              <a:t>： 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1360" y="4216152"/>
            <a:ext cx="5415298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</a:rPr>
              <a:t>、计算：</a:t>
            </a:r>
            <a:r>
              <a:rPr lang="zh-CN" altLang="en-US" sz="2800" b="1" dirty="0"/>
              <a:t>所称量的固体的</a:t>
            </a:r>
            <a:r>
              <a:rPr lang="zh-CN" altLang="en-US" sz="2800" b="1" dirty="0" smtClean="0"/>
              <a:t>质量</a:t>
            </a:r>
            <a:endParaRPr lang="zh-CN" altLang="en-US" sz="2800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1359" y="4960042"/>
            <a:ext cx="5666861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</a:rPr>
              <a:t>、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称量：</a:t>
            </a:r>
            <a:r>
              <a:rPr lang="zh-CN" altLang="en-US" sz="2800" b="1" dirty="0"/>
              <a:t>用托盘天平</a:t>
            </a:r>
            <a:r>
              <a:rPr lang="zh-CN" altLang="en-US" sz="2800" b="1" dirty="0" smtClean="0"/>
              <a:t>称固体试剂</a:t>
            </a:r>
            <a:endParaRPr lang="zh-CN" altLang="en-US" sz="2800" dirty="0"/>
          </a:p>
        </p:txBody>
      </p:sp>
      <p:grpSp>
        <p:nvGrpSpPr>
          <p:cNvPr id="11" name="xjhhxtx15"/>
          <p:cNvGrpSpPr>
            <a:grpSpLocks/>
          </p:cNvGrpSpPr>
          <p:nvPr/>
        </p:nvGrpSpPr>
        <p:grpSpPr bwMode="auto">
          <a:xfrm>
            <a:off x="6788665" y="5492648"/>
            <a:ext cx="1728787" cy="1223963"/>
            <a:chOff x="4320" y="3000"/>
            <a:chExt cx="1908" cy="1200"/>
          </a:xfrm>
        </p:grpSpPr>
        <p:graphicFrame>
          <p:nvGraphicFramePr>
            <p:cNvPr id="12" name="Object 6"/>
            <p:cNvGraphicFramePr>
              <a:graphicFrameLocks noChangeAspect="1"/>
            </p:cNvGraphicFramePr>
            <p:nvPr/>
          </p:nvGraphicFramePr>
          <p:xfrm>
            <a:off x="4320" y="3000"/>
            <a:ext cx="1740" cy="1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12" name="位图图像" r:id="rId4" imgW="1104762" imgH="762106" progId="Paint.Picture">
                    <p:embed/>
                  </p:oleObj>
                </mc:Choice>
                <mc:Fallback>
                  <p:oleObj name="位图图像" r:id="rId4" imgW="1104762" imgH="762106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0" y="3000"/>
                          <a:ext cx="1740" cy="1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3" name="xjhlx20"/>
            <p:cNvGrpSpPr>
              <a:grpSpLocks/>
            </p:cNvGrpSpPr>
            <p:nvPr/>
          </p:nvGrpSpPr>
          <p:grpSpPr bwMode="auto">
            <a:xfrm>
              <a:off x="5940" y="3312"/>
              <a:ext cx="288" cy="400"/>
              <a:chOff x="3780" y="1284"/>
              <a:chExt cx="2340" cy="2808"/>
            </a:xfrm>
          </p:grpSpPr>
          <p:sp>
            <p:nvSpPr>
              <p:cNvPr id="14" name="Oval 8"/>
              <p:cNvSpPr>
                <a:spLocks noChangeArrowheads="1"/>
              </p:cNvSpPr>
              <p:nvPr/>
            </p:nvSpPr>
            <p:spPr bwMode="auto"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13333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13333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9"/>
              <p:cNvSpPr>
                <a:spLocks noChangeArrowheads="1"/>
              </p:cNvSpPr>
              <p:nvPr/>
            </p:nvSpPr>
            <p:spPr bwMode="auto"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13333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13333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10"/>
              <p:cNvSpPr>
                <a:spLocks/>
              </p:cNvSpPr>
              <p:nvPr/>
            </p:nvSpPr>
            <p:spPr bwMode="auto">
              <a:xfrm>
                <a:off x="4320" y="1596"/>
                <a:ext cx="1260" cy="780"/>
              </a:xfrm>
              <a:custGeom>
                <a:avLst/>
                <a:gdLst>
                  <a:gd name="T0" fmla="*/ 360 w 1260"/>
                  <a:gd name="T1" fmla="*/ 0 h 780"/>
                  <a:gd name="T2" fmla="*/ 0 w 1260"/>
                  <a:gd name="T3" fmla="*/ 780 h 780"/>
                  <a:gd name="T4" fmla="*/ 1260 w 1260"/>
                  <a:gd name="T5" fmla="*/ 780 h 780"/>
                  <a:gd name="T6" fmla="*/ 900 w 1260"/>
                  <a:gd name="T7" fmla="*/ 0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FFFFFF">
                      <a:gamma/>
                      <a:shade val="13333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13333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2206624" y="6175735"/>
            <a:ext cx="2146436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ea typeface="黑体" panose="02010609060101010101" pitchFamily="49" charset="-122"/>
              </a:rPr>
              <a:t>托盘天平</a:t>
            </a: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4940121" y="6171599"/>
            <a:ext cx="13747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ea typeface="黑体" panose="02010609060101010101" pitchFamily="49" charset="-122"/>
              </a:rPr>
              <a:t>药匙</a:t>
            </a: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51359" y="3546504"/>
            <a:ext cx="5415298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hlinkClick r:id="rId6" action="ppaction://hlinkfile"/>
              </a:rPr>
              <a:t>检漏</a:t>
            </a:r>
            <a:r>
              <a:rPr lang="zh-CN" altLang="en-US" sz="3200" b="1" dirty="0">
                <a:solidFill>
                  <a:srgbClr val="FF0000"/>
                </a:solidFill>
              </a:rPr>
              <a:t>：</a:t>
            </a:r>
            <a:r>
              <a:rPr lang="zh-CN" altLang="en-US" sz="2800" b="1" dirty="0"/>
              <a:t>检查容量瓶是否漏水</a:t>
            </a:r>
            <a:endParaRPr lang="zh-CN" altLang="en-US" sz="2800" dirty="0"/>
          </a:p>
        </p:txBody>
      </p:sp>
      <p:sp>
        <p:nvSpPr>
          <p:cNvPr id="20" name="Text Box 1028"/>
          <p:cNvSpPr txBox="1">
            <a:spLocks noChangeArrowheads="1"/>
          </p:cNvSpPr>
          <p:nvPr/>
        </p:nvSpPr>
        <p:spPr bwMode="auto">
          <a:xfrm>
            <a:off x="44673" y="75090"/>
            <a:ext cx="192048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实验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1-5</a:t>
            </a:r>
          </a:p>
        </p:txBody>
      </p:sp>
      <p:sp>
        <p:nvSpPr>
          <p:cNvPr id="21" name="矩形 20"/>
          <p:cNvSpPr/>
          <p:nvPr/>
        </p:nvSpPr>
        <p:spPr>
          <a:xfrm>
            <a:off x="2033306" y="75090"/>
            <a:ext cx="6489782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配制</a:t>
            </a:r>
            <a:r>
              <a:rPr lang="en-US" altLang="zh-CN" sz="3200" b="1" dirty="0" smtClean="0"/>
              <a:t>100mL     1.00 mol/L    NaCl</a:t>
            </a:r>
            <a:r>
              <a:rPr lang="zh-CN" altLang="en-US" sz="3200" b="1" dirty="0" smtClean="0"/>
              <a:t>溶液</a:t>
            </a:r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5961611" y="4246682"/>
            <a:ext cx="423385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液体：所</a:t>
            </a:r>
            <a:r>
              <a:rPr lang="zh-CN" altLang="en-US" sz="2800" b="1" dirty="0"/>
              <a:t>量取液体的</a:t>
            </a:r>
            <a:r>
              <a:rPr lang="zh-CN" altLang="en-US" sz="2800" b="1" dirty="0" smtClean="0"/>
              <a:t>体积</a:t>
            </a:r>
            <a:r>
              <a:rPr lang="zh-CN" altLang="en-US" sz="2800" dirty="0" smtClean="0"/>
              <a:t> 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5952980" y="4994781"/>
            <a:ext cx="5803644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量取</a:t>
            </a:r>
            <a:r>
              <a:rPr lang="zh-CN" altLang="en-US" sz="2800" b="1" dirty="0" smtClean="0">
                <a:latin typeface="+mn-ea"/>
              </a:rPr>
              <a:t>用</a:t>
            </a:r>
            <a:r>
              <a:rPr lang="zh-CN" altLang="en-US" sz="2800" b="1" dirty="0">
                <a:latin typeface="+mn-ea"/>
              </a:rPr>
              <a:t>量筒或滴定管量取液体</a:t>
            </a:r>
            <a:r>
              <a:rPr lang="zh-CN" altLang="en-US" sz="2800" b="1" dirty="0" smtClean="0">
                <a:latin typeface="+mn-ea"/>
              </a:rPr>
              <a:t>试剂</a:t>
            </a:r>
            <a:r>
              <a:rPr lang="zh-CN" altLang="en-US" sz="2800" dirty="0" smtClean="0">
                <a:latin typeface="+mn-ea"/>
              </a:rPr>
              <a:t> 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3648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 animBg="1" autoUpdateAnimBg="0"/>
      <p:bldP spid="22533" grpId="0" animBg="1" autoUpdateAnimBg="0"/>
      <p:bldP spid="2" grpId="0"/>
      <p:bldP spid="8" grpId="0" autoUpdateAnimBg="0"/>
      <p:bldP spid="9" grpId="0" animBg="1" autoUpdateAnimBg="0"/>
      <p:bldP spid="10" grpId="0" animBg="1" autoUpdateAnimBg="0"/>
      <p:bldP spid="17" grpId="0" autoUpdateAnimBg="0"/>
      <p:bldP spid="18" grpId="0" autoUpdateAnimBg="0"/>
      <p:bldP spid="19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162" y="2511268"/>
            <a:ext cx="175260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06570" y="479426"/>
            <a:ext cx="51482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rgbClr val="FF0000"/>
                </a:solidFill>
              </a:rPr>
              <a:t>4</a:t>
            </a:r>
            <a:r>
              <a:rPr lang="zh-CN" altLang="en-US" sz="3600" b="1" dirty="0">
                <a:solidFill>
                  <a:srgbClr val="FF0000"/>
                </a:solidFill>
              </a:rPr>
              <a:t>、溶解（稀释）：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254533" y="1266826"/>
            <a:ext cx="48006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 dirty="0">
                <a:ea typeface="黑体" panose="02010609060101010101" pitchFamily="49" charset="-122"/>
              </a:rPr>
              <a:t>烧杯、量筒、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玻璃棒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06570" y="1266826"/>
            <a:ext cx="29718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0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选用何种仪器？</a:t>
            </a:r>
          </a:p>
        </p:txBody>
      </p:sp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063" y="2067171"/>
            <a:ext cx="4646613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760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utoUpdateAnimBg="0"/>
      <p:bldP spid="25605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u=4252480102,3469706291&amp;gp=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48" y="676677"/>
            <a:ext cx="3572523" cy="55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530901" y="3693308"/>
            <a:ext cx="5012343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</a:rPr>
              <a:t>6</a:t>
            </a:r>
            <a:r>
              <a:rPr lang="zh-CN" altLang="en-US" sz="2800" b="1" dirty="0">
                <a:solidFill>
                  <a:srgbClr val="FF0000"/>
                </a:solidFill>
              </a:rPr>
              <a:t>、转移：</a:t>
            </a:r>
            <a:r>
              <a:rPr lang="zh-CN" altLang="en-US" sz="2800" b="1" dirty="0"/>
              <a:t>将玻璃棒的下端伸到容量瓶瓶颈刻度线下，用玻璃棒转移溶液。 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4530902" y="1452460"/>
            <a:ext cx="5154009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/>
              <a:t>5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冷却：</a:t>
            </a:r>
            <a:r>
              <a:rPr lang="zh-CN" altLang="en-US" sz="2800" b="1" dirty="0"/>
              <a:t>在小烧杯中进行。因溶解过程一般伴随有热量变化，有热效应，故要</a:t>
            </a:r>
            <a:r>
              <a:rPr lang="zh-CN" altLang="en-US" sz="2800" b="1" dirty="0">
                <a:solidFill>
                  <a:srgbClr val="FF0000"/>
                </a:solidFill>
              </a:rPr>
              <a:t>冷却。</a:t>
            </a:r>
          </a:p>
        </p:txBody>
      </p:sp>
    </p:spTree>
    <p:extLst>
      <p:ext uri="{BB962C8B-B14F-4D97-AF65-F5344CB8AC3E}">
        <p14:creationId xmlns:p14="http://schemas.microsoft.com/office/powerpoint/2010/main" val="394951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 autoUpdateAnimBg="0"/>
      <p:bldP spid="26632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6599238" y="2393950"/>
            <a:ext cx="3744912" cy="4464050"/>
            <a:chOff x="1020" y="2251"/>
            <a:chExt cx="1326" cy="1608"/>
          </a:xfrm>
        </p:grpSpPr>
        <p:pic>
          <p:nvPicPr>
            <p:cNvPr id="24586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2251"/>
              <a:ext cx="1326" cy="1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7" name="Rectangle 4"/>
            <p:cNvSpPr>
              <a:spLocks noChangeArrowheads="1"/>
            </p:cNvSpPr>
            <p:nvPr/>
          </p:nvSpPr>
          <p:spPr bwMode="auto">
            <a:xfrm>
              <a:off x="1519" y="3528"/>
              <a:ext cx="65" cy="166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051" y="2667001"/>
            <a:ext cx="1916113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6096000" y="339726"/>
            <a:ext cx="4572000" cy="2297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</a:rPr>
              <a:t>8</a:t>
            </a:r>
            <a:r>
              <a:rPr lang="zh-CN" altLang="en-US" sz="3200" b="1" dirty="0">
                <a:solidFill>
                  <a:srgbClr val="FF0000"/>
                </a:solidFill>
              </a:rPr>
              <a:t>、定容：</a:t>
            </a:r>
            <a:r>
              <a:rPr lang="zh-CN" altLang="en-US" sz="2800" b="1" dirty="0"/>
              <a:t>向容量瓶中加水至刻度线</a:t>
            </a:r>
            <a:r>
              <a:rPr lang="en-US" altLang="zh-CN" sz="2800" b="1" dirty="0"/>
              <a:t>1cm—2cm</a:t>
            </a:r>
            <a:r>
              <a:rPr lang="zh-CN" altLang="en-US" sz="2800" b="1" dirty="0"/>
              <a:t>处，再该用胶头滴管定容至刻度线，使溶液的凹液面的最低点与刻度线相切。</a:t>
            </a:r>
            <a:r>
              <a:rPr lang="zh-CN" altLang="en-US" sz="2800" dirty="0"/>
              <a:t> </a:t>
            </a:r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6172200" y="4800600"/>
            <a:ext cx="433388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984842" y="96837"/>
            <a:ext cx="4168775" cy="2297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</a:rPr>
              <a:t>7</a:t>
            </a:r>
            <a:r>
              <a:rPr lang="zh-CN" altLang="en-US" sz="3200" b="1" dirty="0">
                <a:solidFill>
                  <a:srgbClr val="FF0000"/>
                </a:solidFill>
              </a:rPr>
              <a:t>、洗涤（转移）：</a:t>
            </a:r>
            <a:r>
              <a:rPr lang="zh-CN" altLang="en-US" sz="2800" b="1" dirty="0"/>
              <a:t>用蒸馏水洗涤小烧杯和玻璃棒</a:t>
            </a:r>
            <a:r>
              <a:rPr lang="en-US" altLang="zh-CN" sz="2800" b="1" dirty="0"/>
              <a:t>2—3</a:t>
            </a:r>
            <a:r>
              <a:rPr lang="zh-CN" altLang="en-US" sz="2800" b="1" dirty="0"/>
              <a:t>次，其目的是使溶质尽可能地转移到容量瓶中，以减少误差。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振荡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pSp>
        <p:nvGrpSpPr>
          <p:cNvPr id="27659" name="Group 11"/>
          <p:cNvGrpSpPr>
            <a:grpSpLocks/>
          </p:cNvGrpSpPr>
          <p:nvPr/>
        </p:nvGrpSpPr>
        <p:grpSpPr bwMode="auto">
          <a:xfrm>
            <a:off x="1884365" y="2997200"/>
            <a:ext cx="3077945" cy="3384550"/>
            <a:chOff x="2200" y="1797"/>
            <a:chExt cx="1176" cy="1470"/>
          </a:xfrm>
        </p:grpSpPr>
        <p:pic>
          <p:nvPicPr>
            <p:cNvPr id="24584" name="Picture 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" y="1797"/>
              <a:ext cx="1176" cy="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5" name="Rectangle 13"/>
            <p:cNvSpPr>
              <a:spLocks noChangeArrowheads="1"/>
            </p:cNvSpPr>
            <p:nvPr/>
          </p:nvSpPr>
          <p:spPr bwMode="auto">
            <a:xfrm>
              <a:off x="3152" y="2604"/>
              <a:ext cx="71" cy="201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8214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animBg="1" autoUpdateAnimBg="0"/>
      <p:bldP spid="27657" grpId="0" animBg="1"/>
      <p:bldP spid="27658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392238" y="525889"/>
            <a:ext cx="3810000" cy="2297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9</a:t>
            </a: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49" charset="-122"/>
              </a:rPr>
              <a:t>、摇匀：</a:t>
            </a:r>
            <a:r>
              <a:rPr lang="zh-CN" altLang="en-US" sz="2800" b="1" dirty="0">
                <a:ea typeface="黑体" panose="02010609060101010101" pitchFamily="49" charset="-122"/>
              </a:rPr>
              <a:t>用一只手的食指顶住瓶塞，</a:t>
            </a:r>
            <a:r>
              <a:rPr lang="zh-CN" altLang="en-US" sz="2800" b="1" dirty="0" smtClean="0">
                <a:ea typeface="黑体" panose="02010609060101010101" pitchFamily="49" charset="-122"/>
              </a:rPr>
              <a:t>另一只</a:t>
            </a:r>
            <a:r>
              <a:rPr lang="zh-CN" altLang="en-US" sz="2800" b="1" dirty="0">
                <a:ea typeface="黑体" panose="02010609060101010101" pitchFamily="49" charset="-122"/>
              </a:rPr>
              <a:t>手的手指托住容量瓶的瓶底，上下翻转几次，使溶液混合均匀。 </a:t>
            </a:r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6248401" y="3227388"/>
            <a:ext cx="1152525" cy="2952750"/>
            <a:chOff x="2976" y="2033"/>
            <a:chExt cx="726" cy="1860"/>
          </a:xfrm>
        </p:grpSpPr>
        <p:pic>
          <p:nvPicPr>
            <p:cNvPr id="2561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2033"/>
              <a:ext cx="726" cy="1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15" name="Rectangle 5"/>
            <p:cNvSpPr>
              <a:spLocks noChangeArrowheads="1"/>
            </p:cNvSpPr>
            <p:nvPr/>
          </p:nvSpPr>
          <p:spPr bwMode="auto">
            <a:xfrm>
              <a:off x="3168" y="3415"/>
              <a:ext cx="388" cy="2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5616" name="Text Box 6"/>
            <p:cNvSpPr txBox="1">
              <a:spLocks noChangeArrowheads="1"/>
            </p:cNvSpPr>
            <p:nvPr/>
          </p:nvSpPr>
          <p:spPr bwMode="auto">
            <a:xfrm>
              <a:off x="3082" y="3399"/>
              <a:ext cx="609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>
                  <a:latin typeface="Arial" panose="020B0604020202020204" pitchFamily="34" charset="0"/>
                  <a:ea typeface="黑体" panose="02010609060101010101" pitchFamily="49" charset="-122"/>
                </a:rPr>
                <a:t>100mL</a:t>
              </a:r>
            </a:p>
          </p:txBody>
        </p:sp>
        <p:sp>
          <p:nvSpPr>
            <p:cNvPr id="25617" name="Rectangle 7"/>
            <p:cNvSpPr>
              <a:spLocks noChangeArrowheads="1"/>
            </p:cNvSpPr>
            <p:nvPr/>
          </p:nvSpPr>
          <p:spPr bwMode="auto">
            <a:xfrm>
              <a:off x="3134" y="3529"/>
              <a:ext cx="490" cy="1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kumimoji="0" lang="en-US" altLang="zh-CN" sz="1600" b="1">
                  <a:latin typeface="Arial" panose="020B0604020202020204" pitchFamily="34" charset="0"/>
                  <a:ea typeface="黑体" panose="02010609060101010101" pitchFamily="49" charset="-122"/>
                </a:rPr>
                <a:t>20℃</a:t>
              </a:r>
            </a:p>
          </p:txBody>
        </p:sp>
      </p:grpSp>
      <p:sp>
        <p:nvSpPr>
          <p:cNvPr id="28680" name="AutoShape 8"/>
          <p:cNvSpPr>
            <a:spLocks noChangeArrowheads="1"/>
          </p:cNvSpPr>
          <p:nvPr/>
        </p:nvSpPr>
        <p:spPr bwMode="auto">
          <a:xfrm>
            <a:off x="5672139" y="4524375"/>
            <a:ext cx="433387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298825"/>
            <a:ext cx="1030288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189" y="3330576"/>
            <a:ext cx="1063625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300414"/>
            <a:ext cx="9652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2863850" y="4524375"/>
            <a:ext cx="433388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8685" name="AutoShape 13"/>
          <p:cNvSpPr>
            <a:spLocks noChangeArrowheads="1"/>
          </p:cNvSpPr>
          <p:nvPr/>
        </p:nvSpPr>
        <p:spPr bwMode="auto">
          <a:xfrm>
            <a:off x="4230689" y="4524375"/>
            <a:ext cx="433387" cy="287338"/>
          </a:xfrm>
          <a:prstGeom prst="rightArrow">
            <a:avLst>
              <a:gd name="adj1" fmla="val 50000"/>
              <a:gd name="adj2" fmla="val 37707"/>
            </a:avLst>
          </a:prstGeom>
          <a:gradFill rotWithShape="1">
            <a:gsLst>
              <a:gs pos="0">
                <a:srgbClr val="FF0000">
                  <a:alpha val="89998"/>
                </a:srgbClr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8686" name="AutoShape 14"/>
          <p:cNvSpPr>
            <a:spLocks noChangeArrowheads="1"/>
          </p:cNvSpPr>
          <p:nvPr/>
        </p:nvSpPr>
        <p:spPr bwMode="auto">
          <a:xfrm>
            <a:off x="7239001" y="4567238"/>
            <a:ext cx="936625" cy="215900"/>
          </a:xfrm>
          <a:prstGeom prst="rightArrow">
            <a:avLst>
              <a:gd name="adj1" fmla="val 50000"/>
              <a:gd name="adj2" fmla="val 108456"/>
            </a:avLst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7010400" y="3844926"/>
            <a:ext cx="174783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kumimoji="0"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配制后</a:t>
            </a:r>
          </a:p>
        </p:txBody>
      </p:sp>
      <p:pic>
        <p:nvPicPr>
          <p:cNvPr id="28688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1" y="3516313"/>
            <a:ext cx="1471613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6324600" y="533401"/>
            <a:ext cx="3810000" cy="2297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</a:rPr>
              <a:t>  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、保存</a:t>
            </a:r>
            <a:r>
              <a:rPr lang="zh-CN" altLang="en-US" sz="3200" b="1" dirty="0">
                <a:solidFill>
                  <a:srgbClr val="FF0000"/>
                </a:solidFill>
              </a:rPr>
              <a:t>：</a:t>
            </a:r>
            <a:r>
              <a:rPr lang="zh-CN" altLang="en-US" sz="2800" b="1" dirty="0"/>
              <a:t>将配制好的溶液及时转移到指定的试剂瓶中，贴好标签（溶液名称、浓度、配制时间）。 </a:t>
            </a:r>
          </a:p>
        </p:txBody>
      </p:sp>
    </p:spTree>
    <p:extLst>
      <p:ext uri="{BB962C8B-B14F-4D97-AF65-F5344CB8AC3E}">
        <p14:creationId xmlns:p14="http://schemas.microsoft.com/office/powerpoint/2010/main" val="157555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 autoUpdateAnimBg="0"/>
      <p:bldP spid="28680" grpId="0" animBg="1"/>
      <p:bldP spid="28684" grpId="0" animBg="1"/>
      <p:bldP spid="28685" grpId="0" animBg="1"/>
      <p:bldP spid="28686" grpId="0" animBg="1"/>
      <p:bldP spid="28687" grpId="0" autoUpdateAnimBg="0"/>
      <p:bldP spid="28689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52211" y="277969"/>
            <a:ext cx="525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3600" b="1">
                <a:solidFill>
                  <a:srgbClr val="FF0000"/>
                </a:solidFill>
              </a:rPr>
              <a:t>2.使用容量瓶的</a:t>
            </a:r>
            <a:r>
              <a:rPr lang="zh-CN" altLang="en-US" sz="3600" b="1">
                <a:solidFill>
                  <a:srgbClr val="FF0000"/>
                </a:solidFill>
              </a:rPr>
              <a:t>注意点</a:t>
            </a:r>
            <a:r>
              <a:rPr lang="zh-CN" altLang="en-US" b="1">
                <a:solidFill>
                  <a:srgbClr val="FF0000"/>
                </a:solidFill>
              </a:rPr>
              <a:t>：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04611" y="887570"/>
            <a:ext cx="556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(1) </a:t>
            </a:r>
            <a:r>
              <a:rPr lang="en-US" altLang="zh-CN" sz="2800" b="1" dirty="0"/>
              <a:t> </a:t>
            </a:r>
            <a:r>
              <a:rPr lang="zh-CN" altLang="en-GB" sz="2800" b="1" dirty="0"/>
              <a:t> </a:t>
            </a:r>
            <a:r>
              <a:rPr lang="zh-CN" altLang="en-US" sz="2800" b="1" dirty="0"/>
              <a:t>使用前要检验容量瓶是否漏水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04611" y="1779601"/>
            <a:ext cx="7543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(2)  容量瓶不能用来溶解物质或作反应容器，也不能将玻璃棒伸入容量瓶中进行搅拌</a:t>
            </a:r>
            <a:endParaRPr lang="zh-CN" altLang="en-US" sz="2800" b="1" dirty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52211" y="4925002"/>
            <a:ext cx="105632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(3)不能把热的溶液转移到容量瓶，更不能给容量瓶加热</a:t>
            </a:r>
            <a:endParaRPr lang="zh-CN" altLang="en-US" sz="2800" b="1" dirty="0"/>
          </a:p>
        </p:txBody>
      </p:sp>
      <p:sp>
        <p:nvSpPr>
          <p:cNvPr id="2" name="矩形 1"/>
          <p:cNvSpPr/>
          <p:nvPr/>
        </p:nvSpPr>
        <p:spPr>
          <a:xfrm>
            <a:off x="6917168" y="883463"/>
            <a:ext cx="42717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摇</a:t>
            </a:r>
            <a:r>
              <a:rPr lang="zh-CN" altLang="en-US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匀的时候漏液咋办</a:t>
            </a:r>
            <a:r>
              <a:rPr lang="zh-CN" alt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？</a:t>
            </a:r>
            <a:endParaRPr lang="zh-CN" altLang="en-U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6780" y="2944214"/>
            <a:ext cx="89322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精密仪器，不要进行热量变化之操作。</a:t>
            </a:r>
            <a:endParaRPr lang="en-US" altLang="zh-CN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zh-CN" altLang="en-US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很脆弱，易碎。</a:t>
            </a:r>
            <a:endParaRPr lang="zh-CN" alt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5369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utoUpdateAnimBg="0"/>
      <p:bldP spid="23556" grpId="0" autoUpdateAnimBg="0"/>
      <p:bldP spid="23557" grpId="0" autoUpdateAnimBg="0"/>
      <p:bldP spid="2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87817" y="315019"/>
            <a:ext cx="113258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(4)配制一定体积的溶液，须选用与要配溶液体积相同规格的容量瓶</a:t>
            </a:r>
            <a:endParaRPr lang="zh-CN" altLang="en-US" sz="2800" b="1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99810" y="2262636"/>
            <a:ext cx="12092189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GB" sz="2800" b="1" dirty="0"/>
              <a:t>(5)观察所加液体是否达容量瓶的刻度线时一定要平视，使液体凹液面最底处与刻度相</a:t>
            </a:r>
            <a:r>
              <a:rPr lang="zh-CN" altLang="en-GB" sz="2800" b="1" dirty="0" smtClean="0"/>
              <a:t>平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99810" y="4633183"/>
            <a:ext cx="1192905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/>
              <a:t>(</a:t>
            </a:r>
            <a:r>
              <a:rPr lang="zh-CN" altLang="en-GB" sz="2800" b="1" dirty="0"/>
              <a:t>6</a:t>
            </a:r>
            <a:r>
              <a:rPr lang="zh-CN" altLang="en-US" sz="2800" b="1" dirty="0"/>
              <a:t>）</a:t>
            </a:r>
            <a:r>
              <a:rPr lang="zh-CN" altLang="en-GB" sz="2800" b="1" dirty="0"/>
              <a:t>不能久贮溶液，因此配制好的溶液要及时倒入试剂瓶中，并贴上标签</a:t>
            </a:r>
            <a:endParaRPr lang="zh-CN" altLang="en-US" sz="2800" b="1" dirty="0"/>
          </a:p>
        </p:txBody>
      </p:sp>
      <p:sp>
        <p:nvSpPr>
          <p:cNvPr id="7" name="矩形 6"/>
          <p:cNvSpPr/>
          <p:nvPr/>
        </p:nvSpPr>
        <p:spPr>
          <a:xfrm>
            <a:off x="187817" y="1227272"/>
            <a:ext cx="102146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配制</a:t>
            </a:r>
            <a:r>
              <a:rPr lang="en-US" altLang="zh-CN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240 mL NaOH</a:t>
            </a:r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溶液，选择什么规格的容量瓶？</a:t>
            </a:r>
            <a:endParaRPr lang="zh-CN" alt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200627" y="1088773"/>
            <a:ext cx="20938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250mL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18174" y="3019548"/>
            <a:ext cx="315156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仰视刻度线？</a:t>
            </a:r>
            <a:endParaRPr lang="en-US" altLang="zh-CN" sz="36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zh-CN" alt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俯视刻度线？</a:t>
            </a:r>
            <a:endParaRPr lang="zh-CN" alt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9069" y="5569709"/>
            <a:ext cx="92015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容量瓶易碎，若是碱性溶液，长期和玻璃反应，有粘性。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6762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  <p:bldP spid="7" grpId="0"/>
      <p:bldP spid="8" grpId="0"/>
      <p:bldP spid="9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09193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误差分析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044" y="2242722"/>
            <a:ext cx="5110991" cy="25736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686527" y="2242722"/>
            <a:ext cx="42258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少了就偏低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86527" y="3256421"/>
            <a:ext cx="4071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少了就偏大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408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0004" y="1658199"/>
            <a:ext cx="9709597" cy="63424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请用</a:t>
            </a:r>
            <a:r>
              <a:rPr lang="en-US" altLang="zh-CN" dirty="0" smtClean="0"/>
              <a:t>18.4mol/L  </a:t>
            </a:r>
            <a:r>
              <a:rPr lang="zh-CN" altLang="en-US" dirty="0" smtClean="0"/>
              <a:t>的浓硫酸配制  </a:t>
            </a:r>
            <a:r>
              <a:rPr lang="en-US" altLang="zh-CN" dirty="0" smtClean="0"/>
              <a:t>490mL  0.2mol/</a:t>
            </a:r>
            <a:r>
              <a:rPr lang="zh-CN" altLang="en-US" dirty="0" smtClean="0"/>
              <a:t>Ｌ的稀硫酸。</a:t>
            </a:r>
            <a:endParaRPr lang="en-US" altLang="zh-CN" dirty="0" smtClean="0"/>
          </a:p>
        </p:txBody>
      </p:sp>
      <p:sp>
        <p:nvSpPr>
          <p:cNvPr id="2" name="矩形 1"/>
          <p:cNvSpPr/>
          <p:nvPr/>
        </p:nvSpPr>
        <p:spPr>
          <a:xfrm>
            <a:off x="317127" y="249893"/>
            <a:ext cx="2954656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常见题型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41249" y="302182"/>
            <a:ext cx="3998210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合格性考试</a:t>
            </a:r>
            <a:r>
              <a:rPr lang="en-US" altLang="zh-CN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854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2.</a:t>
            </a:r>
            <a:r>
              <a:rPr lang="zh-CN" altLang="en-US" dirty="0" smtClean="0"/>
              <a:t>用结晶水合物配制溶液</a:t>
            </a:r>
            <a:endParaRPr lang="en-US" altLang="zh-CN" dirty="0" smtClean="0"/>
          </a:p>
          <a:p>
            <a:r>
              <a:rPr lang="en-US" altLang="zh-CN" dirty="0" smtClean="0"/>
              <a:t>100 mL 0.01mol/L CuSO</a:t>
            </a:r>
            <a:r>
              <a:rPr lang="en-US" altLang="zh-CN" baseline="-25000" dirty="0" smtClean="0"/>
              <a:t>4</a:t>
            </a:r>
            <a:r>
              <a:rPr lang="zh-CN" altLang="en-US" dirty="0" smtClean="0"/>
              <a:t>溶液的配制</a:t>
            </a:r>
            <a:r>
              <a:rPr lang="en-US" altLang="zh-CN" dirty="0" smtClean="0"/>
              <a:t>,</a:t>
            </a:r>
            <a:r>
              <a:rPr lang="zh-CN" altLang="en-US" dirty="0" smtClean="0"/>
              <a:t>用白色</a:t>
            </a:r>
            <a:r>
              <a:rPr lang="en-US" altLang="zh-CN" dirty="0"/>
              <a:t>CuSO</a:t>
            </a:r>
            <a:r>
              <a:rPr lang="en-US" altLang="zh-CN" baseline="-25000" dirty="0"/>
              <a:t>4</a:t>
            </a:r>
            <a:r>
              <a:rPr lang="zh-CN" altLang="en-US" dirty="0" smtClean="0"/>
              <a:t>粉末，称取多少克，用</a:t>
            </a:r>
            <a:r>
              <a:rPr lang="en-US" altLang="zh-CN" dirty="0" smtClean="0"/>
              <a:t>CuSO</a:t>
            </a:r>
            <a:r>
              <a:rPr lang="en-US" altLang="zh-CN" baseline="-25000" dirty="0" smtClean="0"/>
              <a:t>4</a:t>
            </a:r>
            <a:r>
              <a:rPr lang="en-US" altLang="zh-CN" dirty="0" smtClean="0"/>
              <a:t>•5H</a:t>
            </a:r>
            <a:r>
              <a:rPr lang="en-US" altLang="zh-CN" baseline="-25000" dirty="0" smtClean="0"/>
              <a:t>2</a:t>
            </a:r>
            <a:r>
              <a:rPr lang="en-US" altLang="zh-CN" dirty="0" smtClean="0"/>
              <a:t>O</a:t>
            </a:r>
            <a:r>
              <a:rPr lang="zh-CN" altLang="en-US" dirty="0" smtClean="0"/>
              <a:t>称取多少克？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en-US" dirty="0" smtClean="0"/>
              <a:t>碳酸钠、十水碳酸钠，下次限时训练。</a:t>
            </a:r>
            <a:endParaRPr lang="en-US" altLang="zh-CN" dirty="0" smtClean="0"/>
          </a:p>
        </p:txBody>
      </p:sp>
      <p:sp>
        <p:nvSpPr>
          <p:cNvPr id="2" name="矩形 1"/>
          <p:cNvSpPr/>
          <p:nvPr/>
        </p:nvSpPr>
        <p:spPr>
          <a:xfrm>
            <a:off x="317127" y="249893"/>
            <a:ext cx="2954656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常见题型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50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7127" y="1477895"/>
            <a:ext cx="9748234" cy="1406972"/>
          </a:xfrm>
        </p:spPr>
        <p:txBody>
          <a:bodyPr/>
          <a:lstStyle/>
          <a:p>
            <a:r>
              <a:rPr lang="zh-CN" altLang="en-US" dirty="0" smtClean="0"/>
              <a:t>溶解度、质量分数、浓度问题。</a:t>
            </a:r>
            <a:r>
              <a:rPr lang="zh-CN" altLang="en-US" dirty="0" smtClean="0">
                <a:solidFill>
                  <a:srgbClr val="FF0000"/>
                </a:solidFill>
              </a:rPr>
              <a:t>等级性考试</a:t>
            </a:r>
            <a:r>
              <a:rPr lang="en-US" altLang="zh-CN" dirty="0" smtClean="0">
                <a:solidFill>
                  <a:srgbClr val="FF0000"/>
                </a:solidFill>
              </a:rPr>
              <a:t>2</a:t>
            </a:r>
          </a:p>
          <a:p>
            <a:r>
              <a:rPr lang="en-US" altLang="zh-CN" dirty="0" smtClean="0"/>
              <a:t>1. 25</a:t>
            </a:r>
            <a:r>
              <a:rPr lang="zh-CN" altLang="en-US" dirty="0" smtClean="0"/>
              <a:t>℃时，氯化钠的溶解度是</a:t>
            </a:r>
            <a:r>
              <a:rPr lang="en-US" altLang="zh-CN" dirty="0" smtClean="0"/>
              <a:t>36g</a:t>
            </a:r>
            <a:r>
              <a:rPr lang="zh-CN" altLang="en-US" dirty="0" smtClean="0"/>
              <a:t>，饱和氯化钠溶液的密度是</a:t>
            </a:r>
            <a:r>
              <a:rPr lang="en-US" altLang="zh-CN" dirty="0" smtClean="0"/>
              <a:t>1.12g/mL,</a:t>
            </a:r>
            <a:r>
              <a:rPr lang="zh-CN" altLang="en-US" dirty="0" smtClean="0"/>
              <a:t>求其浓度？</a:t>
            </a:r>
            <a:endParaRPr lang="en-US" altLang="zh-CN" dirty="0" smtClean="0"/>
          </a:p>
        </p:txBody>
      </p:sp>
      <p:sp>
        <p:nvSpPr>
          <p:cNvPr id="2" name="矩形 1"/>
          <p:cNvSpPr/>
          <p:nvPr/>
        </p:nvSpPr>
        <p:spPr>
          <a:xfrm>
            <a:off x="317127" y="249893"/>
            <a:ext cx="2954656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常见题型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005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3167130" cy="1020606"/>
          </a:xfrm>
        </p:spPr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电荷守恒问题</a:t>
            </a:r>
            <a:endParaRPr lang="en-US" altLang="zh-CN" dirty="0" smtClean="0"/>
          </a:p>
          <a:p>
            <a:r>
              <a:rPr lang="zh-CN" altLang="en-US" dirty="0" smtClean="0">
                <a:solidFill>
                  <a:srgbClr val="FF0000"/>
                </a:solidFill>
              </a:rPr>
              <a:t>等级性考试</a:t>
            </a:r>
            <a:r>
              <a:rPr lang="en-US" altLang="zh-CN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矩形 1"/>
          <p:cNvSpPr/>
          <p:nvPr/>
        </p:nvSpPr>
        <p:spPr>
          <a:xfrm>
            <a:off x="317127" y="249893"/>
            <a:ext cx="2954656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常见题型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792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3|0|0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|0|0|0|0.2|0|0|0|0|0.3|0|0|0|0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|0|0|0|0.2|0|0|0|0|0.3|0|0|0|0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|0|0|0|0|0.2|0|0|0|0.3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2|0|0|0|0|0.2|0|0|0|0.2|0|0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.1|0|0|0|0|0.2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3|6.4|0.7|0.7|4.5|0.7|0.8|19|3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0.7|0.7|9.8|2.8|4.8|15.2|1|4.3|12.2|1.6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9327</TotalTime>
  <Words>1946</Words>
  <Application>Microsoft Office PowerPoint</Application>
  <PresentationFormat>宽屏</PresentationFormat>
  <Paragraphs>339</Paragraphs>
  <Slides>43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6" baseType="lpstr">
      <vt:lpstr>MS PGothic</vt:lpstr>
      <vt:lpstr>MS PMincho</vt:lpstr>
      <vt:lpstr>新細明體</vt:lpstr>
      <vt:lpstr>黑体</vt:lpstr>
      <vt:lpstr>华文新魏</vt:lpstr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位图图像</vt:lpstr>
      <vt:lpstr>PowerPoint 演示文稿</vt:lpstr>
      <vt:lpstr>如何测一张纸的厚度？如何测一滴水所含的分子数？</vt:lpstr>
      <vt:lpstr>微观世界的成员</vt:lpstr>
      <vt:lpstr>计算</vt:lpstr>
      <vt:lpstr>PowerPoint 演示文稿</vt:lpstr>
      <vt:lpstr>练习</vt:lpstr>
      <vt:lpstr>1个 12C原子的质量是1.99*10-23g， 6.02*1023个12C原子质量是多少？ 也就是1mol 12C 质量是</vt:lpstr>
      <vt:lpstr>训练</vt:lpstr>
      <vt:lpstr>三、  气体摩尔体积</vt:lpstr>
      <vt:lpstr>PowerPoint 演示文稿</vt:lpstr>
      <vt:lpstr>植树原理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四、物质的量浓度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误差分析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XiaZaiMa.COM</cp:lastModifiedBy>
  <cp:revision>124</cp:revision>
  <dcterms:created xsi:type="dcterms:W3CDTF">2015-09-10T02:39:44Z</dcterms:created>
  <dcterms:modified xsi:type="dcterms:W3CDTF">2019-01-15T03:16:19Z</dcterms:modified>
</cp:coreProperties>
</file>