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D661-D747-468B-ACBC-6A67B02D70F1}" type="datetimeFigureOut">
              <a:rPr lang="zh-CN" altLang="en-US" smtClean="0"/>
              <a:t>2017/3/15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9DA13-E230-486D-9E40-BC8912AF3A4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458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D661-D747-468B-ACBC-6A67B02D70F1}" type="datetimeFigureOut">
              <a:rPr lang="zh-CN" altLang="en-US" smtClean="0"/>
              <a:t>2017/3/15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9DA13-E230-486D-9E40-BC8912AF3A4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8843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D661-D747-468B-ACBC-6A67B02D70F1}" type="datetimeFigureOut">
              <a:rPr lang="zh-CN" altLang="en-US" smtClean="0"/>
              <a:t>2017/3/15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9DA13-E230-486D-9E40-BC8912AF3A4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8468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D661-D747-468B-ACBC-6A67B02D70F1}" type="datetimeFigureOut">
              <a:rPr lang="zh-CN" altLang="en-US" smtClean="0"/>
              <a:t>2017/3/15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9DA13-E230-486D-9E40-BC8912AF3A4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1831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D661-D747-468B-ACBC-6A67B02D70F1}" type="datetimeFigureOut">
              <a:rPr lang="zh-CN" altLang="en-US" smtClean="0"/>
              <a:t>2017/3/15 Wednesday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9DA13-E230-486D-9E40-BC8912AF3A4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1028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D661-D747-468B-ACBC-6A67B02D70F1}" type="datetimeFigureOut">
              <a:rPr lang="zh-CN" altLang="en-US" smtClean="0"/>
              <a:t>2017/3/15 Wednesday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9DA13-E230-486D-9E40-BC8912AF3A4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671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D661-D747-468B-ACBC-6A67B02D70F1}" type="datetimeFigureOut">
              <a:rPr lang="zh-CN" altLang="en-US" smtClean="0"/>
              <a:t>2017/3/15 Wednesday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9DA13-E230-486D-9E40-BC8912AF3A4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1381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D661-D747-468B-ACBC-6A67B02D70F1}" type="datetimeFigureOut">
              <a:rPr lang="zh-CN" altLang="en-US" smtClean="0"/>
              <a:t>2017/3/15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9DA13-E230-486D-9E40-BC8912AF3A4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7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D661-D747-468B-ACBC-6A67B02D70F1}" type="datetimeFigureOut">
              <a:rPr lang="zh-CN" altLang="en-US" smtClean="0"/>
              <a:t>2017/3/15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9DA13-E230-486D-9E40-BC8912AF3A4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41027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D661-D747-468B-ACBC-6A67B02D70F1}" type="datetimeFigureOut">
              <a:rPr lang="zh-CN" altLang="en-US" smtClean="0"/>
              <a:t>2017/3/15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9DA13-E230-486D-9E40-BC8912AF3A4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6304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D661-D747-468B-ACBC-6A67B02D70F1}" type="datetimeFigureOut">
              <a:rPr lang="zh-CN" altLang="en-US" smtClean="0"/>
              <a:t>2017/3/15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9DA13-E230-486D-9E40-BC8912AF3A4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4954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FED661-D747-468B-ACBC-6A67B02D70F1}" type="datetimeFigureOut">
              <a:rPr lang="zh-CN" altLang="en-US" smtClean="0"/>
              <a:t>2017/3/15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79DA13-E230-486D-9E40-BC8912AF3A4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73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碰撞练习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3909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答案</a:t>
            </a:r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0298247"/>
              </p:ext>
            </p:extLst>
          </p:nvPr>
        </p:nvGraphicFramePr>
        <p:xfrm>
          <a:off x="838200" y="1825624"/>
          <a:ext cx="10515600" cy="1341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8400">
                  <a:extLst>
                    <a:ext uri="{9D8B030D-6E8A-4147-A177-3AD203B41FA5}">
                      <a16:colId xmlns:a16="http://schemas.microsoft.com/office/drawing/2014/main" val="2023016391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val="2043550288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val="793371761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val="118599050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val="2787094102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val="409214226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val="4098553982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val="2894870369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val="1082430184"/>
                    </a:ext>
                  </a:extLst>
                </a:gridCol>
              </a:tblGrid>
              <a:tr h="670823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/>
                        <a:t>1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/>
                        <a:t>2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/>
                        <a:t>3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/>
                        <a:t>4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/>
                        <a:t>5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/>
                        <a:t>6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/>
                        <a:t>7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/>
                        <a:t>8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/>
                        <a:t>9</a:t>
                      </a:r>
                      <a:endParaRPr lang="zh-CN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36065"/>
                  </a:ext>
                </a:extLst>
              </a:tr>
              <a:tr h="670823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/>
                        <a:t>C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/>
                        <a:t>C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/>
                        <a:t>C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/>
                        <a:t>B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/>
                        <a:t>B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/>
                        <a:t>D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/>
                        <a:t>B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/>
                        <a:t>C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/>
                        <a:t>A</a:t>
                      </a:r>
                      <a:endParaRPr lang="zh-CN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431552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10" name="文本框 9"/>
              <p:cNvSpPr txBox="1"/>
              <p:nvPr/>
            </p:nvSpPr>
            <p:spPr>
              <a:xfrm>
                <a:off x="838200" y="3624470"/>
                <a:ext cx="2713383" cy="99514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0" i="1" smtClean="0">
                          <a:latin typeface="Cambria Math" panose="02040503050406030204" pitchFamily="18" charset="0"/>
                        </a:rPr>
                        <m:t>10</m:t>
                      </m:r>
                      <m:r>
                        <a:rPr lang="zh-CN" altLang="en-US" sz="2800" b="0" i="1" smtClean="0">
                          <a:latin typeface="Cambria Math" panose="02040503050406030204" pitchFamily="18" charset="0"/>
                        </a:rPr>
                        <m:t>、</m:t>
                      </m:r>
                      <m:f>
                        <m:f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sSub>
                            <m:sSubPr>
                              <m:ctrlP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ad>
                            <m:radPr>
                              <m:degHide m:val="on"/>
                              <m:ctrlP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𝑔h</m:t>
                              </m:r>
                            </m:e>
                          </m:rad>
                        </m:num>
                        <m:den>
                          <m:sSub>
                            <m:sSubPr>
                              <m:ctrlPr>
                                <a:rPr lang="en-US" altLang="zh-CN" sz="28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zh-CN" altLang="en-US" sz="2800" dirty="0"/>
              </a:p>
            </p:txBody>
          </p:sp>
        </mc:Choice>
        <mc:Fallback>
          <p:sp>
            <p:nvSpPr>
              <p:cNvPr id="10" name="文本框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0" y="3624470"/>
                <a:ext cx="2713383" cy="99514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文本框 10"/>
              <p:cNvSpPr txBox="1"/>
              <p:nvPr/>
            </p:nvSpPr>
            <p:spPr>
              <a:xfrm>
                <a:off x="3919331" y="3845043"/>
                <a:ext cx="6377608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3600" b="0" i="1" smtClean="0">
                          <a:latin typeface="Cambria Math" panose="02040503050406030204" pitchFamily="18" charset="0"/>
                        </a:rPr>
                        <m:t>11</m:t>
                      </m:r>
                      <m:r>
                        <a:rPr lang="zh-CN" altLang="en-US" sz="3600" b="0" i="1" smtClean="0">
                          <a:latin typeface="Cambria Math" panose="02040503050406030204" pitchFamily="18" charset="0"/>
                        </a:rPr>
                        <m:t>、</m:t>
                      </m:r>
                      <m:sSub>
                        <m:sSubPr>
                          <m:ctrlPr>
                            <a:rPr lang="en-US" altLang="zh-CN" sz="36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6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altLang="zh-CN" sz="36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3600" b="0" i="1" smtClean="0">
                          <a:latin typeface="Cambria Math" panose="02040503050406030204" pitchFamily="18" charset="0"/>
                        </a:rPr>
                        <m:t>=0.3</m:t>
                      </m:r>
                      <m:r>
                        <a:rPr lang="en-US" altLang="zh-CN" sz="3600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altLang="zh-CN" sz="36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altLang="zh-CN" sz="3600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en-US" altLang="zh-CN" sz="3600" b="0" i="1" smtClean="0">
                          <a:latin typeface="Cambria Math" panose="02040503050406030204" pitchFamily="18" charset="0"/>
                        </a:rPr>
                        <m:t>;</m:t>
                      </m:r>
                      <m:r>
                        <a:rPr lang="zh-CN" altLang="en-US" sz="3600" i="1">
                          <a:latin typeface="Cambria Math" panose="02040503050406030204" pitchFamily="18" charset="0"/>
                        </a:rPr>
                        <m:t>非弹性</m:t>
                      </m:r>
                      <m:r>
                        <a:rPr lang="zh-CN" altLang="en-US" sz="3600" i="1" smtClean="0">
                          <a:latin typeface="Cambria Math" panose="02040503050406030204" pitchFamily="18" charset="0"/>
                        </a:rPr>
                        <m:t>碰撞</m:t>
                      </m:r>
                    </m:oMath>
                  </m:oMathPara>
                </a14:m>
                <a:endParaRPr lang="zh-CN" altLang="en-US" sz="3600" dirty="0"/>
              </a:p>
            </p:txBody>
          </p:sp>
        </mc:Choice>
        <mc:Fallback>
          <p:sp>
            <p:nvSpPr>
              <p:cNvPr id="11" name="文本框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9331" y="3845043"/>
                <a:ext cx="6377608" cy="55399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30801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46653" y="1481069"/>
            <a:ext cx="3283226" cy="506758"/>
          </a:xfrm>
        </p:spPr>
        <p:txBody>
          <a:bodyPr>
            <a:normAutofit/>
          </a:bodyPr>
          <a:lstStyle/>
          <a:p>
            <a:r>
              <a:rPr lang="zh-CN" altLang="en-US" dirty="0"/>
              <a:t>碰撞合理性的判断：</a:t>
            </a:r>
          </a:p>
        </p:txBody>
      </p:sp>
      <p:sp>
        <p:nvSpPr>
          <p:cNvPr id="4" name="左大括号 3"/>
          <p:cNvSpPr/>
          <p:nvPr/>
        </p:nvSpPr>
        <p:spPr>
          <a:xfrm>
            <a:off x="4121425" y="1154804"/>
            <a:ext cx="384313" cy="1346683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4797283" y="928585"/>
            <a:ext cx="3697357" cy="506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1</a:t>
            </a:r>
            <a:r>
              <a:rPr lang="zh-CN" altLang="en-US" dirty="0"/>
              <a:t>、简单的动量判断</a:t>
            </a:r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4797284" y="1481069"/>
            <a:ext cx="3697357" cy="506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7</a:t>
            </a:r>
            <a:r>
              <a:rPr lang="zh-CN" altLang="en-US" dirty="0"/>
              <a:t>、计算出区间</a:t>
            </a:r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4797283" y="2248108"/>
            <a:ext cx="4174439" cy="506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8</a:t>
            </a:r>
            <a:r>
              <a:rPr lang="zh-CN" altLang="en-US" dirty="0"/>
              <a:t>、质量的未知，排除法</a:t>
            </a:r>
          </a:p>
        </p:txBody>
      </p:sp>
      <p:sp>
        <p:nvSpPr>
          <p:cNvPr id="9" name="内容占位符 2"/>
          <p:cNvSpPr txBox="1">
            <a:spLocks/>
          </p:cNvSpPr>
          <p:nvPr/>
        </p:nvSpPr>
        <p:spPr>
          <a:xfrm>
            <a:off x="546653" y="4005608"/>
            <a:ext cx="3283226" cy="506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基本模型的反复：</a:t>
            </a:r>
          </a:p>
        </p:txBody>
      </p:sp>
      <p:sp>
        <p:nvSpPr>
          <p:cNvPr id="10" name="左大括号 9"/>
          <p:cNvSpPr/>
          <p:nvPr/>
        </p:nvSpPr>
        <p:spPr>
          <a:xfrm>
            <a:off x="3737112" y="3585645"/>
            <a:ext cx="384313" cy="1346683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内容占位符 2"/>
          <p:cNvSpPr txBox="1">
            <a:spLocks/>
          </p:cNvSpPr>
          <p:nvPr/>
        </p:nvSpPr>
        <p:spPr>
          <a:xfrm>
            <a:off x="4313581" y="3496935"/>
            <a:ext cx="5082210" cy="506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3</a:t>
            </a:r>
            <a:r>
              <a:rPr lang="zh-CN" altLang="en-US" dirty="0"/>
              <a:t>、</a:t>
            </a:r>
            <a:r>
              <a:rPr lang="en-US" altLang="zh-CN" dirty="0"/>
              <a:t>10</a:t>
            </a:r>
            <a:r>
              <a:rPr lang="zh-CN" altLang="en-US" dirty="0"/>
              <a:t>、与圆周运动的结合</a:t>
            </a:r>
          </a:p>
        </p:txBody>
      </p:sp>
      <p:sp>
        <p:nvSpPr>
          <p:cNvPr id="12" name="内容占位符 2"/>
          <p:cNvSpPr txBox="1">
            <a:spLocks/>
          </p:cNvSpPr>
          <p:nvPr/>
        </p:nvSpPr>
        <p:spPr>
          <a:xfrm>
            <a:off x="4313581" y="4276569"/>
            <a:ext cx="3697357" cy="506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5</a:t>
            </a:r>
            <a:r>
              <a:rPr lang="zh-CN" altLang="en-US" dirty="0"/>
              <a:t>、</a:t>
            </a:r>
            <a:r>
              <a:rPr lang="en-US" altLang="zh-CN" dirty="0"/>
              <a:t>6</a:t>
            </a:r>
            <a:r>
              <a:rPr lang="zh-CN" altLang="en-US" dirty="0"/>
              <a:t>弹簧类型的对比</a:t>
            </a:r>
          </a:p>
        </p:txBody>
      </p:sp>
      <p:sp>
        <p:nvSpPr>
          <p:cNvPr id="13" name="内容占位符 2"/>
          <p:cNvSpPr txBox="1">
            <a:spLocks/>
          </p:cNvSpPr>
          <p:nvPr/>
        </p:nvSpPr>
        <p:spPr>
          <a:xfrm>
            <a:off x="546653" y="5763107"/>
            <a:ext cx="3283226" cy="506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弹性碰撞</a:t>
            </a:r>
            <a:r>
              <a:rPr lang="en-US" altLang="zh-CN" dirty="0"/>
              <a:t>4</a:t>
            </a:r>
            <a:r>
              <a:rPr lang="zh-CN" altLang="en-US" dirty="0"/>
              <a:t>、</a:t>
            </a:r>
            <a:r>
              <a:rPr lang="en-US" altLang="zh-CN" dirty="0"/>
              <a:t>10</a:t>
            </a:r>
            <a:endParaRPr lang="zh-CN" altLang="en-US" dirty="0"/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5004348" y="5259421"/>
            <a:ext cx="4895026" cy="134016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练习目标：</a:t>
            </a:r>
            <a:r>
              <a:rPr lang="en-US" altLang="zh-CN" dirty="0"/>
              <a:t>1</a:t>
            </a:r>
            <a:r>
              <a:rPr lang="zh-CN" altLang="en-US" dirty="0"/>
              <a:t>、建模，构建情景</a:t>
            </a:r>
            <a:endParaRPr lang="en-US" altLang="zh-CN" dirty="0"/>
          </a:p>
          <a:p>
            <a:r>
              <a:rPr lang="en-US" altLang="zh-CN" dirty="0"/>
              <a:t>2</a:t>
            </a:r>
            <a:r>
              <a:rPr lang="zh-CN" altLang="en-US" dirty="0"/>
              <a:t>、计算能力</a:t>
            </a:r>
            <a:endParaRPr lang="en-US" altLang="zh-CN" dirty="0"/>
          </a:p>
          <a:p>
            <a:r>
              <a:rPr lang="en-US" altLang="zh-CN" dirty="0"/>
              <a:t>3</a:t>
            </a:r>
            <a:r>
              <a:rPr lang="zh-CN" altLang="en-US" dirty="0"/>
              <a:t>、分析条件的能力</a:t>
            </a:r>
          </a:p>
        </p:txBody>
      </p:sp>
    </p:spTree>
    <p:extLst>
      <p:ext uri="{BB962C8B-B14F-4D97-AF65-F5344CB8AC3E}">
        <p14:creationId xmlns:p14="http://schemas.microsoft.com/office/powerpoint/2010/main" val="37014477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2278" y="222112"/>
            <a:ext cx="11741427" cy="2984914"/>
          </a:xfrm>
        </p:spPr>
        <p:txBody>
          <a:bodyPr/>
          <a:lstStyle/>
          <a:p>
            <a:r>
              <a:rPr lang="en-US" altLang="zh-CN" dirty="0"/>
              <a:t>1</a:t>
            </a:r>
            <a:r>
              <a:rPr lang="zh-CN" altLang="en-US" dirty="0"/>
              <a:t>、</a:t>
            </a:r>
            <a:r>
              <a:rPr lang="zh-CN" altLang="zh-CN" dirty="0"/>
              <a:t>在一条直线上有相向运动的甲、乙两个小球，它们的动能相等，已知甲球的质量大于乙球的质量，它们正碰后可能发生的情况是</a:t>
            </a:r>
          </a:p>
          <a:p>
            <a:r>
              <a:rPr lang="en-US" altLang="zh-CN" dirty="0"/>
              <a:t>A</a:t>
            </a:r>
            <a:r>
              <a:rPr lang="zh-CN" altLang="zh-CN" dirty="0"/>
              <a:t>．甲、乙两球都沿乙球的运动方向</a:t>
            </a:r>
            <a:r>
              <a:rPr lang="en-US" altLang="zh-CN" dirty="0"/>
              <a:t>    </a:t>
            </a:r>
          </a:p>
          <a:p>
            <a:r>
              <a:rPr lang="en-US" altLang="zh-CN" dirty="0"/>
              <a:t>B</a:t>
            </a:r>
            <a:r>
              <a:rPr lang="zh-CN" altLang="zh-CN" dirty="0"/>
              <a:t>．甲球反向运动，乙球停下</a:t>
            </a:r>
          </a:p>
          <a:p>
            <a:r>
              <a:rPr lang="en-US" altLang="zh-CN" dirty="0"/>
              <a:t>C</a:t>
            </a:r>
            <a:r>
              <a:rPr lang="zh-CN" altLang="zh-CN" dirty="0"/>
              <a:t>．甲、乙两球都反向运动</a:t>
            </a:r>
            <a:r>
              <a:rPr lang="en-US" altLang="zh-CN" dirty="0"/>
              <a:t>     </a:t>
            </a:r>
          </a:p>
          <a:p>
            <a:r>
              <a:rPr lang="en-US" altLang="zh-CN" dirty="0"/>
              <a:t>D</a:t>
            </a:r>
            <a:r>
              <a:rPr lang="zh-CN" altLang="zh-CN" dirty="0"/>
              <a:t>．甲、乙两球都反向运动，且动能仍相等</a:t>
            </a: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1378225" y="4002157"/>
            <a:ext cx="40551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1</a:t>
            </a:r>
            <a:r>
              <a:rPr lang="zh-CN" altLang="en-US" sz="2800" dirty="0"/>
              <a:t>、动量守恒的方向确定</a:t>
            </a:r>
          </a:p>
        </p:txBody>
      </p:sp>
    </p:spTree>
    <p:extLst>
      <p:ext uri="{BB962C8B-B14F-4D97-AF65-F5344CB8AC3E}">
        <p14:creationId xmlns:p14="http://schemas.microsoft.com/office/powerpoint/2010/main" val="31065474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1261</TotalTime>
  <Words>217</Words>
  <Application>Microsoft Office PowerPoint</Application>
  <PresentationFormat>宽屏</PresentationFormat>
  <Paragraphs>39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9" baseType="lpstr">
      <vt:lpstr>等线</vt:lpstr>
      <vt:lpstr>等线 Light</vt:lpstr>
      <vt:lpstr>Arial</vt:lpstr>
      <vt:lpstr>Cambria Math</vt:lpstr>
      <vt:lpstr>Office 主题​​</vt:lpstr>
      <vt:lpstr>碰撞练习</vt:lpstr>
      <vt:lpstr>答案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彭矗</dc:creator>
  <cp:lastModifiedBy>彭矗</cp:lastModifiedBy>
  <cp:revision>3</cp:revision>
  <dcterms:created xsi:type="dcterms:W3CDTF">2017-03-15T02:45:31Z</dcterms:created>
  <dcterms:modified xsi:type="dcterms:W3CDTF">2017-03-15T23:47:22Z</dcterms:modified>
</cp:coreProperties>
</file>