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fntdata" ContentType="application/x-fontdata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 embedTrueTypeFonts="1" saveSubsetFonts="1" autoCompressPictures="0">
  <p:sldMasterIdLst>
    <p:sldMasterId id="2147483753" r:id="rId1"/>
    <p:sldMasterId id="2147483741" r:id="rId2"/>
    <p:sldMasterId id="2147483766" r:id="rId3"/>
  </p:sldMasterIdLst>
  <p:notesMasterIdLst>
    <p:notesMasterId r:id="rId4"/>
  </p:notesMasterIdLst>
  <p:sldIdLst>
    <p:sldId id="271" r:id="rId5"/>
    <p:sldId id="290" r:id="rId6"/>
    <p:sldId id="291" r:id="rId7"/>
    <p:sldId id="292" r:id="rId8"/>
    <p:sldId id="293" r:id="rId9"/>
    <p:sldId id="294" r:id="rId10"/>
    <p:sldId id="295" r:id="rId11"/>
    <p:sldId id="297" r:id="rId12"/>
    <p:sldId id="296" r:id="rId13"/>
    <p:sldId id="298" r:id="rId14"/>
    <p:sldId id="299" r:id="rId15"/>
    <p:sldId id="281" r:id="rId16"/>
    <p:sldId id="301" r:id="rId17"/>
    <p:sldId id="283" r:id="rId18"/>
    <p:sldId id="286" r:id="rId19"/>
    <p:sldId id="284" r:id="rId20"/>
    <p:sldId id="302" r:id="rId21"/>
    <p:sldId id="288" r:id="rId22"/>
    <p:sldId id="287" r:id="rId23"/>
    <p:sldId id="303" r:id="rId24"/>
    <p:sldId id="289" r:id="rId25"/>
    <p:sldId id="300" r:id="rId26"/>
  </p:sldIdLst>
  <p:sldSz cx="12192000" cy="6858000"/>
  <p:notesSz cx="6858000" cy="9144000"/>
  <p:embeddedFontLst>
    <p:embeddedFont>
      <p:font typeface="Bookman Old Style" panose="02050604050505020204" pitchFamily="18" charset="0"/>
      <p:regular r:id="rId28"/>
      <p:bold r:id="rId29"/>
      <p:italic r:id="rId30"/>
      <p:boldItalic r:id="rId31"/>
    </p:embeddedFont>
    <p:embeddedFont>
      <p:font typeface="Rockwell" panose="02060603020205020403" pitchFamily="18" charset="0"/>
      <p:regular r:id="rId32"/>
      <p:bold r:id="rId33"/>
      <p:italic r:id="rId34"/>
      <p:boldItalic r:id="rId35"/>
    </p:embeddedFont>
    <p:embeddedFont>
      <p:font typeface="等线" panose="02010600030101010101" pitchFamily="2" charset="-122"/>
      <p:regular r:id="rId36"/>
      <p:bold r:id="rId37"/>
    </p:embeddedFont>
    <p:embeddedFont>
      <p:font typeface="等线 Light" panose="02010600030101010101" pitchFamily="2" charset="-122"/>
      <p:regular r:id="rId38"/>
    </p:embeddedFont>
    <p:embeddedFont>
      <p:font typeface="微软雅黑" panose="020B0503020204020204" pitchFamily="34" charset="-122"/>
      <p:regular r:id="rId39"/>
      <p:bold r:id="rId40"/>
    </p:embeddedFont>
  </p:embeddedFontLst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269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2116" userDrawn="1">
          <p15:clr>
            <a:srgbClr val="A4A3A4"/>
          </p15:clr>
        </p15:guide>
        <p15:guide id="5" pos="801" userDrawn="1">
          <p15:clr>
            <a:srgbClr val="A4A3A4"/>
          </p15:clr>
        </p15:guide>
        <p15:guide id="6" orient="horz" pos="3453" userDrawn="1">
          <p15:clr>
            <a:srgbClr val="A4A3A4"/>
          </p15:clr>
        </p15:guide>
        <p15:guide id="7" pos="3931" userDrawn="1">
          <p15:clr>
            <a:srgbClr val="A4A3A4"/>
          </p15:clr>
        </p15:guide>
        <p15:guide id="8" pos="508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3" autoAdjust="0"/>
    <p:restoredTop sz="94640"/>
  </p:normalViewPr>
  <p:slideViewPr>
    <p:cSldViewPr snapToGrid="0" snapToObjects="1" showGuides="1">
      <p:cViewPr varScale="1">
        <p:scale>
          <a:sx n="113" d="100"/>
          <a:sy n="113" d="100"/>
        </p:scale>
        <p:origin x="228" y="108"/>
      </p:cViewPr>
      <p:guideLst>
        <p:guide orient="horz" pos="4269"/>
        <p:guide pos="3840"/>
        <p:guide pos="2116"/>
        <p:guide pos="801"/>
        <p:guide orient="horz" pos="3453"/>
        <p:guide pos="3931"/>
        <p:guide pos="5087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tags" Target="tags/tag1.xml" /><Relationship Id="rId28" Type="http://schemas.openxmlformats.org/officeDocument/2006/relationships/font" Target="fonts/font1.fntdata" /><Relationship Id="rId29" Type="http://schemas.openxmlformats.org/officeDocument/2006/relationships/font" Target="fonts/font2.fntdata" /><Relationship Id="rId3" Type="http://schemas.openxmlformats.org/officeDocument/2006/relationships/slideMaster" Target="slideMasters/slideMaster3.xml" /><Relationship Id="rId30" Type="http://schemas.openxmlformats.org/officeDocument/2006/relationships/font" Target="fonts/font3.fntdata" /><Relationship Id="rId31" Type="http://schemas.openxmlformats.org/officeDocument/2006/relationships/font" Target="fonts/font4.fntdata" /><Relationship Id="rId32" Type="http://schemas.openxmlformats.org/officeDocument/2006/relationships/font" Target="fonts/font5.fntdata" /><Relationship Id="rId33" Type="http://schemas.openxmlformats.org/officeDocument/2006/relationships/font" Target="fonts/font6.fntdata" /><Relationship Id="rId34" Type="http://schemas.openxmlformats.org/officeDocument/2006/relationships/font" Target="fonts/font7.fntdata" /><Relationship Id="rId35" Type="http://schemas.openxmlformats.org/officeDocument/2006/relationships/font" Target="fonts/font8.fntdata" /><Relationship Id="rId36" Type="http://schemas.openxmlformats.org/officeDocument/2006/relationships/font" Target="fonts/font9.fntdata" /><Relationship Id="rId37" Type="http://schemas.openxmlformats.org/officeDocument/2006/relationships/font" Target="fonts/font10.fntdata" /><Relationship Id="rId38" Type="http://schemas.openxmlformats.org/officeDocument/2006/relationships/font" Target="fonts/font11.fntdata" /><Relationship Id="rId39" Type="http://schemas.openxmlformats.org/officeDocument/2006/relationships/font" Target="fonts/font12.fntdata" /><Relationship Id="rId4" Type="http://schemas.openxmlformats.org/officeDocument/2006/relationships/notesMaster" Target="notesMasters/notesMaster1.xml" /><Relationship Id="rId40" Type="http://schemas.openxmlformats.org/officeDocument/2006/relationships/font" Target="fonts/font13.fntdata" /><Relationship Id="rId41" Type="http://schemas.openxmlformats.org/officeDocument/2006/relationships/presProps" Target="presProps.xml" /><Relationship Id="rId42" Type="http://schemas.openxmlformats.org/officeDocument/2006/relationships/viewProps" Target="viewProps.xml" /><Relationship Id="rId43" Type="http://schemas.openxmlformats.org/officeDocument/2006/relationships/theme" Target="theme/theme1.xml" /><Relationship Id="rId44" Type="http://schemas.openxmlformats.org/officeDocument/2006/relationships/tableStyles" Target="tableStyles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0F84BF-94F5-48BE-B2C9-76E96A262FA1}" type="datetimeFigureOut">
              <a:rPr lang="zh-CN" altLang="en-US" smtClean="0"/>
              <a:t>2022/3/6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FDB9FD-F92B-4336-9E6E-1707174193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71897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DB9FD-F92B-4336-9E6E-17071741937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0943096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06DF1-BC15-457A-BEB2-E9F0FCFE6745}" type="datetimeFigureOut">
              <a:rPr lang="zh-CN" altLang="en-US" smtClean="0"/>
              <a:t>2022/3/6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5058-7620-4C04-856C-275DCE9B08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0791791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06DF1-BC15-457A-BEB2-E9F0FCFE6745}" type="datetimeFigureOut">
              <a:rPr lang="zh-CN" altLang="en-US" smtClean="0"/>
              <a:t>2022/3/6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5058-7620-4C04-856C-275DCE9B08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4981809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06DF1-BC15-457A-BEB2-E9F0FCFE6745}" type="datetimeFigureOut">
              <a:rPr lang="zh-CN" altLang="en-US" smtClean="0"/>
              <a:t>2022/3/6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5058-7620-4C04-856C-275DCE9B08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7766285"/>
      </p:ext>
    </p:extLst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06DF1-BC15-457A-BEB2-E9F0FCFE6745}" type="datetimeFigureOut">
              <a:rPr lang="zh-CN" altLang="en-US" smtClean="0"/>
              <a:t>2022/3/6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5058-7620-4C04-856C-275DCE9B08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7152524"/>
      </p:ext>
    </p:extLst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06DF1-BC15-457A-BEB2-E9F0FCFE6745}" type="datetimeFigureOut">
              <a:rPr lang="zh-CN" altLang="en-US" smtClean="0"/>
              <a:t>2022/3/6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5058-7620-4C04-856C-275DCE9B08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9567499"/>
      </p:ext>
    </p:extLst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06DF1-BC15-457A-BEB2-E9F0FCFE6745}" type="datetimeFigureOut">
              <a:rPr lang="zh-CN" altLang="en-US" smtClean="0"/>
              <a:t>2022/3/6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5058-7620-4C04-856C-275DCE9B08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8365354"/>
      </p:ext>
    </p:extLst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06DF1-BC15-457A-BEB2-E9F0FCFE6745}" type="datetimeFigureOut">
              <a:rPr lang="zh-CN" altLang="en-US" smtClean="0"/>
              <a:t>2022/3/6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5058-7620-4C04-856C-275DCE9B08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3912852"/>
      </p:ext>
    </p:extLst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06DF1-BC15-457A-BEB2-E9F0FCFE6745}" type="datetimeFigureOut">
              <a:rPr lang="zh-CN" altLang="en-US" smtClean="0"/>
              <a:t>2022/3/6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5058-7620-4C04-856C-275DCE9B08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3738379"/>
      </p:ext>
    </p:extLst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06DF1-BC15-457A-BEB2-E9F0FCFE6745}" type="datetimeFigureOut">
              <a:rPr lang="zh-CN" altLang="en-US" smtClean="0"/>
              <a:t>2022/3/6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5058-7620-4C04-856C-275DCE9B08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648620"/>
      </p:ext>
    </p:extLst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06DF1-BC15-457A-BEB2-E9F0FCFE6745}" type="datetimeFigureOut">
              <a:rPr lang="zh-CN" altLang="en-US" smtClean="0"/>
              <a:t>2022/3/6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5058-7620-4C04-856C-275DCE9B08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6948883"/>
      </p:ext>
    </p:extLst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06DF1-BC15-457A-BEB2-E9F0FCFE6745}" type="datetimeFigureOut">
              <a:rPr lang="zh-CN" altLang="en-US" smtClean="0"/>
              <a:t>2022/3/6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5058-7620-4C04-856C-275DCE9B08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8952810"/>
      </p:ext>
    </p:extLst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A08C-D1D6-4984-BD93-BD29A398C835}" type="datetimeFigureOut">
              <a:rPr lang="zh-CN" altLang="en-US" smtClean="0"/>
              <a:t>2022/3/6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BA9A4-8861-475C-A857-DB460025CF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9039677"/>
      </p:ext>
    </p:extLst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A08C-D1D6-4984-BD93-BD29A398C835}" type="datetimeFigureOut">
              <a:rPr lang="zh-CN" altLang="en-US" smtClean="0"/>
              <a:t>2022/3/6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BA9A4-8861-475C-A857-DB460025CF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7742864"/>
      </p:ext>
    </p:extLst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A08C-D1D6-4984-BD93-BD29A398C835}" type="datetimeFigureOut">
              <a:rPr lang="zh-CN" altLang="en-US" smtClean="0"/>
              <a:t>2022/3/6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BA9A4-8861-475C-A857-DB460025CF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7037258"/>
      </p:ext>
    </p:extLst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A08C-D1D6-4984-BD93-BD29A398C835}" type="datetimeFigureOut">
              <a:rPr lang="zh-CN" altLang="en-US" smtClean="0"/>
              <a:t>2022/3/6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BA9A4-8861-475C-A857-DB460025CF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0849256"/>
      </p:ext>
    </p:extLst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A08C-D1D6-4984-BD93-BD29A398C835}" type="datetimeFigureOut">
              <a:rPr lang="zh-CN" altLang="en-US" smtClean="0"/>
              <a:t>2022/3/6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BA9A4-8861-475C-A857-DB460025CF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5566998"/>
      </p:ext>
    </p:extLst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A08C-D1D6-4984-BD93-BD29A398C835}" type="datetimeFigureOut">
              <a:rPr lang="zh-CN" altLang="en-US" smtClean="0"/>
              <a:t>2022/3/6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BA9A4-8861-475C-A857-DB460025CF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7745097"/>
      </p:ext>
    </p:extLst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A08C-D1D6-4984-BD93-BD29A398C835}" type="datetimeFigureOut">
              <a:rPr lang="zh-CN" altLang="en-US" smtClean="0"/>
              <a:t>2022/3/6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BA9A4-8861-475C-A857-DB460025CF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8986851"/>
      </p:ext>
    </p:extLst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A08C-D1D6-4984-BD93-BD29A398C835}" type="datetimeFigureOut">
              <a:rPr lang="zh-CN" altLang="en-US" smtClean="0"/>
              <a:t>2022/3/6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BA9A4-8861-475C-A857-DB460025CF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9731322"/>
      </p:ext>
    </p:extLst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A08C-D1D6-4984-BD93-BD29A398C835}" type="datetimeFigureOut">
              <a:rPr lang="zh-CN" altLang="en-US" smtClean="0"/>
              <a:t>2022/3/6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BA9A4-8861-475C-A857-DB460025CF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4409332"/>
      </p:ext>
    </p:extLst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A08C-D1D6-4984-BD93-BD29A398C835}" type="datetimeFigureOut">
              <a:rPr lang="zh-CN" altLang="en-US" smtClean="0"/>
              <a:t>2022/3/6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BA9A4-8861-475C-A857-DB460025CF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0035379"/>
      </p:ext>
    </p:extLst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A08C-D1D6-4984-BD93-BD29A398C835}" type="datetimeFigureOut">
              <a:rPr lang="zh-CN" altLang="en-US" smtClean="0"/>
              <a:t>2022/3/6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BA9A4-8861-475C-A857-DB460025CF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6862793"/>
      </p:ext>
    </p:extLst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/>
              <a:t>3/6/2022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6012784"/>
      </p:ext>
    </p:extLst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/>
              <a:t>3/6/2022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2322487"/>
      </p:ext>
    </p:extLst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/>
              <a:t>3/6/2022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852169"/>
      </p:ext>
    </p:extLst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/>
              <a:t>3/6/2022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359598"/>
      </p:ext>
    </p:extLst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/>
              <a:t>3/6/2022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350536"/>
      </p:ext>
    </p:extLst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/>
              <a:t>3/6/2022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548697"/>
      </p:ext>
    </p:extLst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/>
              <a:t>3/6/2022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805964"/>
      </p:ext>
    </p:extLst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/>
              <a:t>3/6/2022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608081"/>
      </p:ext>
    </p:extLst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/>
              <a:t>3/6/2022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7732977"/>
      </p:ext>
    </p:extLst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带描述的全景图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/>
              <a:t>3/6/2022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962429"/>
      </p:ext>
    </p:extLst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/>
              <a:t>3/6/2022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698347"/>
      </p:ext>
    </p:extLst>
  </p:cSld>
  <p:clrMapOvr>
    <a:masterClrMapping/>
  </p:clrMapOvr>
  <p:transition/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/>
              <a:t>3/6/2022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9017904"/>
      </p:ext>
    </p:extLst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/>
              <a:t>3/6/2022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916957"/>
      </p:ext>
    </p:extLst>
  </p:cSld>
  <p:clrMapOvr>
    <a:masterClrMapping/>
  </p:clrMapOvr>
  <p:transition/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3 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/>
              <a:t>3/6/2022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149486"/>
      </p:ext>
    </p:extLst>
  </p:cSld>
  <p:clrMapOvr>
    <a:masterClrMapping/>
  </p:clrMapOvr>
  <p:transition/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3 图片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/>
              <a:t>3/6/2022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209930"/>
      </p:ext>
    </p:extLst>
  </p:cSld>
  <p:clrMapOvr>
    <a:masterClrMapping/>
  </p:clrMapOvr>
  <p:transition/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/>
              <a:t>3/6/2022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486450"/>
      </p:ext>
    </p:extLst>
  </p:cSld>
  <p:clrMapOvr>
    <a:masterClrMapping/>
  </p:clrMapOvr>
  <p:transition/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/>
              <a:t>3/6/2022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178262"/>
      </p:ext>
    </p:extLst>
  </p:cSld>
  <p:clrMapOvr>
    <a:masterClrMapping/>
  </p:clrMapOvr>
  <p:transition/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630125459"/>
      </p:ext>
    </p:extLst>
  </p:cSld>
  <p:clrMapOvr>
    <a:masterClrMapping/>
  </p:clrMapOvr>
  <p:transition spd="slow">
    <p:wheel spokes="1"/>
  </p:transition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image" Target="file:///D:\qq&#25991;&#20214;\712321467\Image\C2C\Image2\%7b75232B38-A165-1FB7-499C-2E1C792CACB5%7d.png" TargetMode="External" /><Relationship Id="rId13" Type="http://schemas.openxmlformats.org/officeDocument/2006/relationships/image" Target="../media/image1.png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image" Target="file:///D:\qq&#25991;&#20214;\712321467\Image\C2C\Image2\%7b75232B38-A165-1FB7-499C-2E1C792CACB5%7d.png" TargetMode="External" /><Relationship Id="rId13" Type="http://schemas.openxmlformats.org/officeDocument/2006/relationships/image" Target="../media/image1.png" /><Relationship Id="rId14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10" Type="http://schemas.openxmlformats.org/officeDocument/2006/relationships/slideLayout" Target="../slideLayouts/slideLayout32.xml" /><Relationship Id="rId11" Type="http://schemas.openxmlformats.org/officeDocument/2006/relationships/slideLayout" Target="../slideLayouts/slideLayout33.xml" /><Relationship Id="rId12" Type="http://schemas.openxmlformats.org/officeDocument/2006/relationships/slideLayout" Target="../slideLayouts/slideLayout34.xml" /><Relationship Id="rId13" Type="http://schemas.openxmlformats.org/officeDocument/2006/relationships/slideLayout" Target="../slideLayouts/slideLayout35.xml" /><Relationship Id="rId14" Type="http://schemas.openxmlformats.org/officeDocument/2006/relationships/slideLayout" Target="../slideLayouts/slideLayout36.xml" /><Relationship Id="rId15" Type="http://schemas.openxmlformats.org/officeDocument/2006/relationships/slideLayout" Target="../slideLayouts/slideLayout37.xml" /><Relationship Id="rId16" Type="http://schemas.openxmlformats.org/officeDocument/2006/relationships/slideLayout" Target="../slideLayouts/slideLayout38.xml" /><Relationship Id="rId17" Type="http://schemas.openxmlformats.org/officeDocument/2006/relationships/slideLayout" Target="../slideLayouts/slideLayout39.xml" /><Relationship Id="rId18" Type="http://schemas.openxmlformats.org/officeDocument/2006/relationships/slideLayout" Target="../slideLayouts/slideLayout40.xml" /><Relationship Id="rId19" Type="http://schemas.openxmlformats.org/officeDocument/2006/relationships/image" Target="file:///D:\qq&#25991;&#20214;\712321467\Image\C2C\Image2\%7b75232B38-A165-1FB7-499C-2E1C792CACB5%7d.png" TargetMode="External" /><Relationship Id="rId2" Type="http://schemas.openxmlformats.org/officeDocument/2006/relationships/slideLayout" Target="../slideLayouts/slideLayout24.xml" /><Relationship Id="rId20" Type="http://schemas.openxmlformats.org/officeDocument/2006/relationships/image" Target="../media/image1.png" /><Relationship Id="rId21" Type="http://schemas.openxmlformats.org/officeDocument/2006/relationships/theme" Target="../theme/theme3.xml" /><Relationship Id="rId3" Type="http://schemas.openxmlformats.org/officeDocument/2006/relationships/slideLayout" Target="../slideLayouts/slideLayout25.xml" /><Relationship Id="rId4" Type="http://schemas.openxmlformats.org/officeDocument/2006/relationships/slideLayout" Target="../slideLayouts/slideLayout26.xml" /><Relationship Id="rId5" Type="http://schemas.openxmlformats.org/officeDocument/2006/relationships/slideLayout" Target="../slideLayouts/slideLayout27.xml" /><Relationship Id="rId6" Type="http://schemas.openxmlformats.org/officeDocument/2006/relationships/slideLayout" Target="../slideLayouts/slideLayout28.xml" /><Relationship Id="rId7" Type="http://schemas.openxmlformats.org/officeDocument/2006/relationships/slideLayout" Target="../slideLayouts/slideLayout29.xml" /><Relationship Id="rId8" Type="http://schemas.openxmlformats.org/officeDocument/2006/relationships/slideLayout" Target="../slideLayouts/slideLayout30.xml" /><Relationship Id="rId9" Type="http://schemas.openxmlformats.org/officeDocument/2006/relationships/slideLayout" Target="../slideLayouts/slideLayout3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A06DF1-BC15-457A-BEB2-E9F0FCFE6745}" type="datetimeFigureOut">
              <a:rPr lang="zh-CN" altLang="en-US" smtClean="0"/>
              <a:t>2022/3/6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5D5058-7620-4C04-856C-275DCE9B08BC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1073743875" descr="D:\qq文件\712321467\Image\C2C\Image2\{75232B38-A165-1FB7-499C-2E1C792CACB5}.png"/>
          <p:cNvPicPr>
            <a:picLocks noChangeAspect="1"/>
          </p:cNvPicPr>
          <p:nvPr/>
        </p:nvPicPr>
        <p:blipFill>
          <a:blip r:embed="rId13" r:link="rId12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428504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2CA08C-D1D6-4984-BD93-BD29A398C835}" type="datetimeFigureOut">
              <a:rPr lang="zh-CN" altLang="en-US" smtClean="0"/>
              <a:t>2022/3/6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EBA9A4-8861-475C-A857-DB460025CFA5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1073743875" descr="D:\qq文件\712321467\Image\C2C\Image2\{75232B38-A165-1FB7-499C-2E1C792CACB5}.png"/>
          <p:cNvPicPr>
            <a:picLocks noChangeAspect="1"/>
          </p:cNvPicPr>
          <p:nvPr/>
        </p:nvPicPr>
        <p:blipFill>
          <a:blip r:embed="rId13" r:link="rId12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560936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/>
              <a:t>3/6/2022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/>
              <a:t>‹#›</a:t>
            </a:fld>
            <a:endParaRPr lang="en-US"/>
          </a:p>
        </p:txBody>
      </p:sp>
      <p:pic>
        <p:nvPicPr>
          <p:cNvPr id="7" name="图片 1073743875" descr="D:\qq文件\712321467\Image\C2C\Image2\{75232B38-A165-1FB7-499C-2E1C792CACB5}.png"/>
          <p:cNvPicPr>
            <a:picLocks noChangeAspect="1"/>
          </p:cNvPicPr>
          <p:nvPr/>
        </p:nvPicPr>
        <p:blipFill>
          <a:blip r:embed="rId20" r:link="rId19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37735686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78" r:id="rId12"/>
    <p:sldLayoutId id="2147483779" r:id="rId13"/>
    <p:sldLayoutId id="2147483780" r:id="rId14"/>
    <p:sldLayoutId id="2147483781" r:id="rId15"/>
    <p:sldLayoutId id="2147483782" r:id="rId16"/>
    <p:sldLayoutId id="2147483783" r:id="rId17"/>
    <p:sldLayoutId id="2147483784" r:id="rId18"/>
  </p:sldLayoutIdLst>
  <p:transition spd="slow">
    <p:wheel spokes="1"/>
  </p:transition>
  <p:timing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image" Target="../media/image3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image" Target="../media/image4.png" /><Relationship Id="rId3" Type="http://schemas.openxmlformats.org/officeDocument/2006/relationships/hyperlink" Target="2018&#27743;&#33487;&#31532;15&#39064;&#35299;&#31572;.docx" TargetMode="Externa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image" Target="../media/image5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image" Target="../media/image6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image" Target="../media/image7.png" /><Relationship Id="rId3" Type="http://schemas.openxmlformats.org/officeDocument/2006/relationships/image" Target="../media/image8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hyperlink" Target="2019&#27743;&#33487;&#31532;14&#39064;&#35299;&#31572;.docx" TargetMode="Externa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image" Target="../media/image9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image" Target="../media/image10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文本框 6"/>
          <p:cNvSpPr txBox="1"/>
          <p:nvPr/>
        </p:nvSpPr>
        <p:spPr>
          <a:xfrm>
            <a:off x="559038" y="2116136"/>
            <a:ext cx="110773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高考化学信息题的应对策略</a:t>
            </a:r>
          </a:p>
        </p:txBody>
      </p:sp>
      <p:sp>
        <p:nvSpPr>
          <p:cNvPr id="12" name="矩形 4"/>
          <p:cNvSpPr/>
          <p:nvPr/>
        </p:nvSpPr>
        <p:spPr>
          <a:xfrm rot="10800000">
            <a:off x="8730343" y="6066428"/>
            <a:ext cx="3461657" cy="791572"/>
          </a:xfrm>
          <a:custGeom>
            <a:gdLst>
              <a:gd name="connsiteX0" fmla="*/ 0 w 10501745"/>
              <a:gd name="connsiteY0" fmla="*/ 0 h 2978727"/>
              <a:gd name="connsiteX1" fmla="*/ 10501745 w 10501745"/>
              <a:gd name="connsiteY1" fmla="*/ 0 h 2978727"/>
              <a:gd name="connsiteX2" fmla="*/ 8700654 w 10501745"/>
              <a:gd name="connsiteY2" fmla="*/ 2951018 h 2978727"/>
              <a:gd name="connsiteX3" fmla="*/ 0 w 10501745"/>
              <a:gd name="connsiteY3" fmla="*/ 2978727 h 2978727"/>
              <a:gd name="connsiteX4" fmla="*/ 0 w 10501745"/>
              <a:gd name="connsiteY4" fmla="*/ 0 h 2978727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01745" h="2978727">
                <a:moveTo>
                  <a:pt x="0" y="0"/>
                </a:moveTo>
                <a:lnTo>
                  <a:pt x="10501745" y="0"/>
                </a:lnTo>
                <a:lnTo>
                  <a:pt x="8700654" y="2951018"/>
                </a:lnTo>
                <a:lnTo>
                  <a:pt x="0" y="297872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69231409"/>
      </p:ext>
    </p:extLst>
  </p:cSld>
  <p:clrMapOvr>
    <a:masterClrMapping/>
  </p:clrMapOvr>
  <mc:AlternateContent>
    <mc:Choice xmlns:p14="http://schemas.microsoft.com/office/powerpoint/2010/main" Requires="p14">
      <p:transition p14:dur="10"/>
    </mc:Choice>
    <mc:Fallback>
      <p:transition/>
    </mc:Fallback>
  </mc:AlternateContent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103006" y="937500"/>
            <a:ext cx="1194944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1.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室温下进行下列实验，根据实验操作和现象所得到的结论正确的是</a:t>
            </a: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63887" y="143141"/>
            <a:ext cx="531427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kern="1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一、以表格呈现的类型</a:t>
            </a:r>
            <a:endParaRPr lang="zh-CN" altLang="en-US" sz="4000">
              <a:solidFill>
                <a:srgbClr val="FF0000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1288609" y="149102"/>
            <a:ext cx="52931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endParaRPr lang="en-US" altLang="zh-CN" sz="4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103006" y="1670164"/>
          <a:ext cx="11949447" cy="20764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643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707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143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9550"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选项</a:t>
                      </a:r>
                      <a:endParaRPr lang="zh-CN" sz="14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实验操作和现象</a:t>
                      </a:r>
                      <a:endParaRPr lang="zh-CN" sz="14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结论</a:t>
                      </a:r>
                      <a:endParaRPr lang="zh-CN" sz="14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9550"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A.</a:t>
                      </a:r>
                      <a:endParaRPr lang="zh-CN" sz="14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向</a:t>
                      </a: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X</a:t>
                      </a: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溶液中滴加几滴新制氯水，振荡，再加入少量</a:t>
                      </a: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KSCN</a:t>
                      </a: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溶液，溶液变为红色</a:t>
                      </a:r>
                      <a:endParaRPr lang="zh-CN" sz="14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X</a:t>
                      </a: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溶液中一定含有</a:t>
                      </a: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Fe</a:t>
                      </a:r>
                      <a:r>
                        <a:rPr lang="en-US" sz="1400" b="1" kern="100" baseline="300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2+</a:t>
                      </a:r>
                      <a:endParaRPr lang="zh-CN" sz="14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9550"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B.</a:t>
                      </a:r>
                      <a:endParaRPr lang="zh-CN" sz="14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向浓度均为</a:t>
                      </a: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0.05 mol·L</a:t>
                      </a:r>
                      <a:r>
                        <a:rPr lang="en-US" sz="1400" b="1" kern="100" baseline="300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−1</a:t>
                      </a: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的</a:t>
                      </a: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NaI</a:t>
                      </a: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NaCl</a:t>
                      </a: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混合溶液中滴加少量</a:t>
                      </a: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AgNO</a:t>
                      </a:r>
                      <a:r>
                        <a:rPr lang="en-US" sz="1400" b="1" kern="100" baseline="-250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</a:t>
                      </a: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溶液，有黄色沉淀生成</a:t>
                      </a:r>
                      <a:endParaRPr lang="zh-CN" sz="14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1400" b="1" i="1" kern="100" err="1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K</a:t>
                      </a:r>
                      <a:r>
                        <a:rPr lang="en-US" sz="1400" b="1" kern="100" baseline="-25000" err="1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sp</a:t>
                      </a: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(AgI)&gt; </a:t>
                      </a:r>
                      <a:r>
                        <a:rPr lang="en-US" sz="1400" b="1" i="1" kern="100" err="1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K</a:t>
                      </a:r>
                      <a:r>
                        <a:rPr lang="en-US" sz="1400" b="1" kern="100" baseline="-25000" err="1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sp</a:t>
                      </a: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(AgCl)</a:t>
                      </a:r>
                      <a:endParaRPr lang="zh-CN" sz="14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9550"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C.</a:t>
                      </a:r>
                      <a:endParaRPr lang="zh-CN" sz="14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向</a:t>
                      </a: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 mL KI</a:t>
                      </a: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溶液中滴加几滴溴水，振荡，再滴加</a:t>
                      </a: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1mL</a:t>
                      </a: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淀粉溶液，溶液显蓝色</a:t>
                      </a:r>
                      <a:endParaRPr lang="zh-CN" sz="14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Br</a:t>
                      </a:r>
                      <a:r>
                        <a:rPr lang="en-US" sz="1400" b="1" kern="100" baseline="-250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</a:t>
                      </a: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的氧化性比</a:t>
                      </a: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I</a:t>
                      </a:r>
                      <a:r>
                        <a:rPr lang="en-US" sz="1400" b="1" kern="100" baseline="-250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</a:t>
                      </a: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的强</a:t>
                      </a:r>
                      <a:endParaRPr lang="zh-CN" sz="14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9550"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D.</a:t>
                      </a:r>
                      <a:endParaRPr lang="zh-CN" sz="14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用</a:t>
                      </a: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pH</a:t>
                      </a: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试纸测得：</a:t>
                      </a: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CH</a:t>
                      </a:r>
                      <a:r>
                        <a:rPr lang="en-US" sz="1400" b="1" kern="100" baseline="-250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</a:t>
                      </a: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COONa</a:t>
                      </a: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溶液的</a:t>
                      </a: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pH</a:t>
                      </a: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约为</a:t>
                      </a: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9</a:t>
                      </a: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，</a:t>
                      </a: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NaNO</a:t>
                      </a:r>
                      <a:r>
                        <a:rPr lang="en-US" sz="1400" b="1" kern="100" baseline="-250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</a:t>
                      </a: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溶液的</a:t>
                      </a: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pH</a:t>
                      </a: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约为</a:t>
                      </a: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</a:t>
                      </a:r>
                      <a:endParaRPr lang="zh-CN" sz="14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HNO</a:t>
                      </a:r>
                      <a:r>
                        <a:rPr lang="en-US" sz="1400" b="1" kern="100" baseline="-250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</a:t>
                      </a: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电离出</a:t>
                      </a: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H</a:t>
                      </a:r>
                      <a:r>
                        <a:rPr lang="en-US" sz="1400" b="1" kern="100" baseline="300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+</a:t>
                      </a: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的能力比</a:t>
                      </a: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CH</a:t>
                      </a:r>
                      <a:r>
                        <a:rPr lang="en-US" sz="1400" b="1" kern="100" baseline="-250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</a:t>
                      </a: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COOH</a:t>
                      </a: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的强</a:t>
                      </a:r>
                      <a:endParaRPr lang="zh-CN" sz="14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矩形 3"/>
          <p:cNvSpPr/>
          <p:nvPr/>
        </p:nvSpPr>
        <p:spPr>
          <a:xfrm>
            <a:off x="103006" y="3729932"/>
            <a:ext cx="1095047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ctr">
              <a:spcAft>
                <a:spcPct val="0"/>
              </a:spcAft>
            </a:pPr>
            <a:r>
              <a:rPr lang="en-US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A.</a:t>
            </a:r>
            <a:r>
              <a:rPr lang="zh-CN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先滴加氯水，再加入</a:t>
            </a:r>
            <a:r>
              <a:rPr lang="en-US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KSCN</a:t>
            </a:r>
            <a:r>
              <a:rPr lang="zh-CN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溶液，溶液变红，说明存在</a:t>
            </a:r>
            <a:r>
              <a:rPr lang="en-US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Fe</a:t>
            </a:r>
            <a:r>
              <a:rPr lang="en-US" altLang="zh-CN" sz="2400" b="1" kern="100" baseline="300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3+</a:t>
            </a:r>
            <a:r>
              <a:rPr lang="zh-CN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，而此时的</a:t>
            </a:r>
            <a:r>
              <a:rPr lang="en-US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Fe</a:t>
            </a:r>
            <a:r>
              <a:rPr lang="en-US" altLang="zh-CN" sz="2400" b="1" kern="100" baseline="300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3+</a:t>
            </a:r>
            <a:r>
              <a:rPr lang="zh-CN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是否由</a:t>
            </a:r>
            <a:r>
              <a:rPr lang="en-US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Fe</a:t>
            </a:r>
            <a:r>
              <a:rPr lang="en-US" altLang="zh-CN" sz="2400" b="1" kern="100" baseline="300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2+</a:t>
            </a:r>
            <a:r>
              <a:rPr lang="zh-CN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氧化而来是不能确定的，所以结论中一定含有</a:t>
            </a:r>
            <a:r>
              <a:rPr lang="en-US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Fe</a:t>
            </a:r>
            <a:r>
              <a:rPr lang="en-US" altLang="zh-CN" sz="2400" b="1" kern="100" baseline="300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2+</a:t>
            </a:r>
            <a:r>
              <a:rPr lang="zh-CN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是错误的，故</a:t>
            </a:r>
            <a:r>
              <a:rPr lang="en-US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A</a:t>
            </a:r>
            <a:r>
              <a:rPr lang="zh-CN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错误；</a:t>
            </a:r>
          </a:p>
          <a:p>
            <a:pPr fontAlgn="ctr"/>
            <a:r>
              <a:rPr lang="en-US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B. </a:t>
            </a:r>
            <a:r>
              <a:rPr lang="zh-CN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黄色沉淀为</a:t>
            </a:r>
            <a:r>
              <a:rPr lang="en-US" altLang="zh-CN" sz="2400" b="1" kern="100" err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AgI</a:t>
            </a:r>
            <a:r>
              <a:rPr lang="zh-CN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，在定量分析中可以看出</a:t>
            </a:r>
            <a:r>
              <a:rPr lang="en-US" altLang="zh-CN" sz="2400" b="1" kern="100" err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AgI</a:t>
            </a:r>
            <a:r>
              <a:rPr lang="zh-CN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比</a:t>
            </a:r>
            <a:r>
              <a:rPr lang="en-US" altLang="zh-CN" sz="2400" b="1" kern="100" err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AgCl</a:t>
            </a:r>
            <a:r>
              <a:rPr lang="zh-CN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更难溶，则说明</a:t>
            </a:r>
            <a:r>
              <a:rPr lang="en-US" altLang="zh-CN" sz="2400" b="1" i="1" kern="100" err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K</a:t>
            </a:r>
            <a:r>
              <a:rPr lang="en-US" altLang="zh-CN" sz="2400" b="1" kern="100" err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sp(AgI)</a:t>
            </a:r>
            <a:r>
              <a:rPr lang="en-US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Cambria Math" panose="02040503050406030204" pitchFamily="18" charset="0"/>
              </a:rPr>
              <a:t>&lt;</a:t>
            </a:r>
            <a:r>
              <a:rPr lang="en-US" altLang="zh-CN" sz="2400" b="1" i="1" kern="100" err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K</a:t>
            </a:r>
            <a:r>
              <a:rPr lang="en-US" altLang="zh-CN" sz="2400" b="1" kern="100" err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sp(AgCl)</a:t>
            </a:r>
            <a:r>
              <a:rPr lang="zh-CN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，故</a:t>
            </a:r>
            <a:r>
              <a:rPr lang="en-US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B</a:t>
            </a:r>
            <a:r>
              <a:rPr lang="zh-CN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错误；</a:t>
            </a:r>
          </a:p>
          <a:p>
            <a:pPr fontAlgn="ctr"/>
            <a:r>
              <a:rPr lang="en-US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C.</a:t>
            </a:r>
            <a:r>
              <a:rPr lang="zh-CN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溶液变蓝说明有单质碘生成，说明溴置换出</a:t>
            </a:r>
            <a:r>
              <a:rPr lang="en-US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KI</a:t>
            </a:r>
            <a:r>
              <a:rPr lang="zh-CN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中的碘，根据氧化还原反应的原理得出结论：</a:t>
            </a:r>
            <a:r>
              <a:rPr lang="en-US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Br</a:t>
            </a:r>
            <a:r>
              <a:rPr lang="en-US" altLang="zh-CN" sz="2400" b="1" kern="100" baseline="-250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2</a:t>
            </a:r>
            <a:r>
              <a:rPr lang="zh-CN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的氧化性比</a:t>
            </a:r>
            <a:r>
              <a:rPr lang="en-US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I</a:t>
            </a:r>
            <a:r>
              <a:rPr lang="en-US" altLang="zh-CN" sz="2400" b="1" kern="100" baseline="-250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2</a:t>
            </a:r>
            <a:r>
              <a:rPr lang="zh-CN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的强，故</a:t>
            </a:r>
            <a:r>
              <a:rPr lang="en-US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C</a:t>
            </a:r>
            <a:r>
              <a:rPr lang="zh-CN" altLang="zh-CN" sz="24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正确；</a:t>
            </a:r>
          </a:p>
          <a:p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D.CH</a:t>
            </a:r>
            <a:r>
              <a:rPr lang="en-US" altLang="zh-CN" sz="2400" b="1" baseline="-250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3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COONa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和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NaNO</a:t>
            </a:r>
            <a:r>
              <a:rPr lang="en-US" altLang="zh-CN" sz="2400" b="1" baseline="-250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2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溶液浓度未知，所以无法根据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pH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的大小，比较出两种盐的水解程度，也就无法比较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HNO</a:t>
            </a:r>
            <a:r>
              <a:rPr lang="en-US" altLang="zh-CN" sz="2400" b="1" baseline="-250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2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和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CH</a:t>
            </a:r>
            <a:r>
              <a:rPr lang="en-US" altLang="zh-CN" sz="2400" b="1" baseline="-250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3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COOH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的电离的难易程度，故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D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错误；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5076015" y="3366251"/>
            <a:ext cx="2091267" cy="4755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noFill/>
            </a:endParaRPr>
          </a:p>
        </p:txBody>
      </p:sp>
      <p:sp>
        <p:nvSpPr>
          <p:cNvPr id="8" name="圆角矩形标注 7"/>
          <p:cNvSpPr/>
          <p:nvPr/>
        </p:nvSpPr>
        <p:spPr>
          <a:xfrm>
            <a:off x="6321778" y="259644"/>
            <a:ext cx="3059289" cy="508000"/>
          </a:xfrm>
          <a:prstGeom prst="wedgeRoundRectCallout">
            <a:avLst>
              <a:gd name="adj1" fmla="val -50001"/>
              <a:gd name="adj2" fmla="val 56955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迁移信息</a:t>
            </a:r>
          </a:p>
        </p:txBody>
      </p:sp>
    </p:spTree>
    <p:extLst>
      <p:ext uri="{BB962C8B-B14F-4D97-AF65-F5344CB8AC3E}">
        <p14:creationId xmlns:p14="http://schemas.microsoft.com/office/powerpoint/2010/main" val="1407884720"/>
      </p:ext>
    </p:extLst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4" grpId="0"/>
      <p:bldP spid="7" grpId="0"/>
      <p:bldP spid="8" grpId="0"/>
      <p:bldP spid="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103006" y="149102"/>
            <a:ext cx="1194944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、根据下列实验操作和现象所得出的结论正确的是</a:t>
            </a: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545409" y="179671"/>
            <a:ext cx="52931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endParaRPr lang="en-US" altLang="zh-CN" sz="4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0" y="1262256"/>
          <a:ext cx="11949447" cy="20764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28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863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5901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9550"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选项</a:t>
                      </a:r>
                      <a:endParaRPr lang="zh-CN" sz="14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实验操作和现象</a:t>
                      </a:r>
                      <a:endParaRPr lang="zh-CN" sz="14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结论</a:t>
                      </a:r>
                      <a:endParaRPr lang="zh-CN" sz="14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9550"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A.</a:t>
                      </a:r>
                      <a:endParaRPr lang="zh-CN" sz="14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zh-CN" sz="1600" b="1" ker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向苯酚浊液中滴加</a:t>
                      </a:r>
                      <a:r>
                        <a:rPr lang="en-US" sz="1600" b="1" ker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Na</a:t>
                      </a:r>
                      <a:r>
                        <a:rPr lang="en-US" sz="1600" b="1" kern="0" baseline="-250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2</a:t>
                      </a:r>
                      <a:r>
                        <a:rPr lang="en-US" sz="1600" b="1" ker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CO</a:t>
                      </a:r>
                      <a:r>
                        <a:rPr lang="en-US" sz="1600" b="1" kern="0" baseline="-250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3</a:t>
                      </a:r>
                      <a:r>
                        <a:rPr lang="zh-CN" sz="1600" b="1" ker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溶液，浊液变清</a:t>
                      </a:r>
                      <a:endParaRPr lang="zh-CN" sz="16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zh-CN" sz="1600" b="1" ker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苯酚的酸性强于</a:t>
                      </a:r>
                      <a:r>
                        <a:rPr lang="en-US" sz="1600" b="1" ker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H</a:t>
                      </a:r>
                      <a:r>
                        <a:rPr lang="en-US" sz="1600" b="1" kern="0" baseline="-250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2</a:t>
                      </a:r>
                      <a:r>
                        <a:rPr lang="en-US" sz="1600" b="1" ker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CO</a:t>
                      </a:r>
                      <a:r>
                        <a:rPr lang="en-US" sz="1600" b="1" kern="0" baseline="-250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3</a:t>
                      </a:r>
                      <a:r>
                        <a:rPr lang="zh-CN" sz="1600" b="1" ker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的酸性</a:t>
                      </a:r>
                      <a:endParaRPr lang="zh-CN" sz="16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9550"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B.</a:t>
                      </a:r>
                      <a:endParaRPr lang="zh-CN" sz="14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zh-CN" sz="1600" b="1" ker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向碘水中加入等体积</a:t>
                      </a:r>
                      <a:r>
                        <a:rPr lang="en-US" sz="1600" b="1" ker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CCl</a:t>
                      </a:r>
                      <a:r>
                        <a:rPr lang="en-US" sz="1600" b="1" kern="0" baseline="-250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4</a:t>
                      </a:r>
                      <a:r>
                        <a:rPr lang="zh-CN" sz="1600" b="1" ker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，振荡后静置，上层接近无色，下层显紫红色</a:t>
                      </a:r>
                      <a:endParaRPr lang="zh-CN" sz="16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en-US" sz="1600" b="1" ker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I</a:t>
                      </a:r>
                      <a:r>
                        <a:rPr lang="en-US" sz="1600" b="1" kern="0" baseline="-250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2</a:t>
                      </a:r>
                      <a:r>
                        <a:rPr lang="zh-CN" sz="1600" b="1" ker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在</a:t>
                      </a:r>
                      <a:r>
                        <a:rPr lang="en-US" sz="1600" b="1" ker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CCl</a:t>
                      </a:r>
                      <a:r>
                        <a:rPr lang="en-US" sz="1600" b="1" kern="0" baseline="-250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4</a:t>
                      </a:r>
                      <a:r>
                        <a:rPr lang="zh-CN" sz="1600" b="1" ker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中的溶解度大于在水中的溶解度</a:t>
                      </a:r>
                      <a:endParaRPr lang="zh-CN" sz="16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9550"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C.</a:t>
                      </a:r>
                      <a:endParaRPr lang="zh-CN" sz="14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zh-CN" sz="1600" b="1" ker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向</a:t>
                      </a:r>
                      <a:r>
                        <a:rPr lang="en-US" sz="1600" b="1" ker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CuSO</a:t>
                      </a:r>
                      <a:r>
                        <a:rPr lang="en-US" sz="1600" b="1" kern="0" baseline="-250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4</a:t>
                      </a:r>
                      <a:r>
                        <a:rPr lang="zh-CN" sz="1600" b="1" ker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溶液中加入铁粉，有红色固体析出</a:t>
                      </a:r>
                      <a:endParaRPr lang="zh-CN" sz="16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en-US" sz="1600" b="1" ker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Fe</a:t>
                      </a:r>
                      <a:r>
                        <a:rPr lang="en-US" sz="1600" b="1" kern="0" baseline="300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2+</a:t>
                      </a:r>
                      <a:r>
                        <a:rPr lang="zh-CN" sz="1600" b="1" ker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的氧化性强于</a:t>
                      </a:r>
                      <a:r>
                        <a:rPr lang="en-US" sz="1600" b="1" ker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Cu</a:t>
                      </a:r>
                      <a:r>
                        <a:rPr lang="en-US" sz="1600" b="1" kern="0" baseline="300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2+</a:t>
                      </a:r>
                      <a:r>
                        <a:rPr lang="zh-CN" sz="1600" b="1" ker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的氧化性</a:t>
                      </a:r>
                      <a:endParaRPr lang="zh-CN" sz="16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9550"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D.</a:t>
                      </a:r>
                      <a:endParaRPr lang="zh-CN" sz="14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zh-CN" sz="1600" b="1" ker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向</a:t>
                      </a:r>
                      <a:r>
                        <a:rPr lang="en-US" sz="1600" b="1" ker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NaCl、NaI</a:t>
                      </a:r>
                      <a:r>
                        <a:rPr lang="zh-CN" sz="1600" b="1" ker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的混合稀溶液中滴入少量稀</a:t>
                      </a:r>
                      <a:r>
                        <a:rPr lang="en-US" sz="1600" b="1" ker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AgNO</a:t>
                      </a:r>
                      <a:r>
                        <a:rPr lang="en-US" sz="1600" b="1" kern="0" baseline="-250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3</a:t>
                      </a:r>
                      <a:r>
                        <a:rPr lang="zh-CN" sz="1600" b="1" ker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溶液，有黄色沉淀生成</a:t>
                      </a:r>
                      <a:endParaRPr lang="zh-CN" sz="16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en-US" sz="1600" b="1" i="1" kern="0" err="1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K</a:t>
                      </a:r>
                      <a:r>
                        <a:rPr lang="en-US" sz="1600" b="1" kern="0" baseline="-25000" err="1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sp</a:t>
                      </a:r>
                      <a:r>
                        <a:rPr lang="en-US" sz="1600" b="1" ker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(AgCl) &gt;</a:t>
                      </a:r>
                      <a:r>
                        <a:rPr lang="en-US" sz="1600" b="1" i="1" kern="0" err="1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K</a:t>
                      </a:r>
                      <a:r>
                        <a:rPr lang="en-US" sz="1600" b="1" kern="0" baseline="-25000" err="1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sp</a:t>
                      </a:r>
                      <a:r>
                        <a:rPr lang="en-US" sz="1600" b="1" ker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(AgI)</a:t>
                      </a:r>
                      <a:endParaRPr lang="zh-CN" sz="16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矩形 3"/>
          <p:cNvSpPr/>
          <p:nvPr/>
        </p:nvSpPr>
        <p:spPr>
          <a:xfrm>
            <a:off x="103006" y="3278240"/>
            <a:ext cx="10076418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ctr">
              <a:lnSpc>
                <a:spcPct val="150000"/>
              </a:lnSpc>
              <a:spcAft>
                <a:spcPct val="0"/>
              </a:spcAft>
            </a:pPr>
            <a:r>
              <a:rPr lang="zh-CN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苯酚和碳酸钠反应生成苯酚钠和碳酸氢钠，并不能生成碳酸，只可说明苯酚的酸性比</a:t>
            </a:r>
            <a:r>
              <a:rPr lang="en-US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HCO</a:t>
            </a:r>
            <a:r>
              <a:rPr lang="en-US" altLang="zh-CN" sz="20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en-US" altLang="zh-CN" sz="2000" b="1" baseline="30000"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强而比碳酸弱，故</a:t>
            </a:r>
            <a:r>
              <a:rPr lang="en-US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错误。碘溶于</a:t>
            </a:r>
            <a:r>
              <a:rPr lang="en-US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CCl</a:t>
            </a:r>
            <a:r>
              <a:rPr lang="en-US" altLang="zh-CN" sz="20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中显紫红色，说明碘在</a:t>
            </a:r>
            <a:r>
              <a:rPr lang="en-US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CCl</a:t>
            </a:r>
            <a:r>
              <a:rPr lang="en-US" altLang="zh-CN" sz="20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中溶解度大于在水中溶解度，用</a:t>
            </a:r>
            <a:r>
              <a:rPr lang="en-US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CCl</a:t>
            </a:r>
            <a:r>
              <a:rPr lang="en-US" altLang="zh-CN" sz="20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可以萃取碘水中的碘，</a:t>
            </a:r>
            <a:r>
              <a:rPr lang="en-US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lang="zh-CN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正确；向</a:t>
            </a:r>
            <a:r>
              <a:rPr lang="en-US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CuSO</a:t>
            </a:r>
            <a:r>
              <a:rPr lang="en-US" altLang="zh-CN" sz="20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溶液中加入铁粉，发生的离子反应为：</a:t>
            </a:r>
            <a:r>
              <a:rPr lang="en-US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Fe+Cu</a:t>
            </a:r>
            <a:r>
              <a:rPr lang="en-US" altLang="zh-CN" sz="2000" b="1" baseline="30000">
                <a:latin typeface="微软雅黑" panose="020b0503020204020204" pitchFamily="34" charset="-122"/>
                <a:ea typeface="微软雅黑" panose="020b0503020204020204" pitchFamily="34" charset="-122"/>
              </a:rPr>
              <a:t>2+</a:t>
            </a:r>
            <a:r>
              <a:rPr lang="en-US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=Fe</a:t>
            </a:r>
            <a:r>
              <a:rPr lang="en-US" altLang="zh-CN" sz="2000" b="1" baseline="30000">
                <a:latin typeface="微软雅黑" panose="020b0503020204020204" pitchFamily="34" charset="-122"/>
                <a:ea typeface="微软雅黑" panose="020b0503020204020204" pitchFamily="34" charset="-122"/>
              </a:rPr>
              <a:t>2+</a:t>
            </a:r>
            <a:r>
              <a:rPr lang="en-US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+Cu</a:t>
            </a:r>
            <a:r>
              <a:rPr lang="zh-CN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，根据氧化剂的氧化性大于氧化产物可知，</a:t>
            </a:r>
            <a:r>
              <a:rPr lang="en-US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Cu</a:t>
            </a:r>
            <a:r>
              <a:rPr lang="en-US" altLang="zh-CN" sz="2000" b="1" baseline="30000">
                <a:latin typeface="微软雅黑" panose="020b0503020204020204" pitchFamily="34" charset="-122"/>
                <a:ea typeface="微软雅黑" panose="020b0503020204020204" pitchFamily="34" charset="-122"/>
              </a:rPr>
              <a:t>2+</a:t>
            </a:r>
            <a:r>
              <a:rPr lang="zh-CN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的氧化性强于</a:t>
            </a:r>
            <a:r>
              <a:rPr lang="en-US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Fe</a:t>
            </a:r>
            <a:r>
              <a:rPr lang="en-US" altLang="zh-CN" sz="2000" b="1" baseline="30000">
                <a:latin typeface="微软雅黑" panose="020b0503020204020204" pitchFamily="34" charset="-122"/>
                <a:ea typeface="微软雅黑" panose="020b0503020204020204" pitchFamily="34" charset="-122"/>
              </a:rPr>
              <a:t>2+</a:t>
            </a:r>
            <a:r>
              <a:rPr lang="zh-CN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，故</a:t>
            </a:r>
            <a:r>
              <a:rPr lang="en-US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zh-CN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错误；向</a:t>
            </a:r>
            <a:r>
              <a:rPr lang="en-US" altLang="zh-CN" sz="2000" b="1" err="1">
                <a:latin typeface="微软雅黑" panose="020b0503020204020204" pitchFamily="34" charset="-122"/>
                <a:ea typeface="微软雅黑" panose="020b0503020204020204" pitchFamily="34" charset="-122"/>
              </a:rPr>
              <a:t>NaCl</a:t>
            </a:r>
            <a:r>
              <a:rPr lang="zh-CN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2000" b="1" err="1">
                <a:latin typeface="微软雅黑" panose="020b0503020204020204" pitchFamily="34" charset="-122"/>
                <a:ea typeface="微软雅黑" panose="020b0503020204020204" pitchFamily="34" charset="-122"/>
              </a:rPr>
              <a:t>NaI </a:t>
            </a:r>
            <a:r>
              <a:rPr lang="zh-CN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的混合稀溶液中滴入少量</a:t>
            </a:r>
            <a:r>
              <a:rPr lang="en-US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AgNO</a:t>
            </a:r>
            <a:r>
              <a:rPr lang="en-US" altLang="zh-CN" sz="20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en-US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溶液，若</a:t>
            </a:r>
            <a:r>
              <a:rPr lang="en-US" altLang="zh-CN" sz="2000" b="1" err="1">
                <a:latin typeface="微软雅黑" panose="020b0503020204020204" pitchFamily="34" charset="-122"/>
                <a:ea typeface="微软雅黑" panose="020b0503020204020204" pitchFamily="34" charset="-122"/>
              </a:rPr>
              <a:t>NaCl</a:t>
            </a:r>
            <a:r>
              <a:rPr lang="zh-CN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en-US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 NaI</a:t>
            </a:r>
            <a:r>
              <a:rPr lang="zh-CN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等浓度，则</a:t>
            </a:r>
            <a:r>
              <a:rPr lang="en-US" altLang="zh-CN" sz="2000" b="1" i="1" err="1">
                <a:latin typeface="微软雅黑" panose="020b0503020204020204" pitchFamily="34" charset="-122"/>
                <a:ea typeface="微软雅黑" panose="020b0503020204020204" pitchFamily="34" charset="-122"/>
              </a:rPr>
              <a:t>K</a:t>
            </a:r>
            <a:r>
              <a:rPr lang="en-US" altLang="zh-CN" sz="2000" b="1" err="1">
                <a:latin typeface="微软雅黑" panose="020b0503020204020204" pitchFamily="34" charset="-122"/>
                <a:ea typeface="微软雅黑" panose="020b0503020204020204" pitchFamily="34" charset="-122"/>
              </a:rPr>
              <a:t>sp</a:t>
            </a:r>
            <a:r>
              <a:rPr lang="zh-CN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小的先析出，可证明</a:t>
            </a:r>
            <a:r>
              <a:rPr lang="en-US" altLang="zh-CN" sz="2000" b="1" i="1" err="1">
                <a:latin typeface="微软雅黑" panose="020b0503020204020204" pitchFamily="34" charset="-122"/>
                <a:ea typeface="微软雅黑" panose="020b0503020204020204" pitchFamily="34" charset="-122"/>
              </a:rPr>
              <a:t>K</a:t>
            </a:r>
            <a:r>
              <a:rPr lang="en-US" altLang="zh-CN" sz="2000" b="1" err="1">
                <a:latin typeface="微软雅黑" panose="020b0503020204020204" pitchFamily="34" charset="-122"/>
                <a:ea typeface="微软雅黑" panose="020b0503020204020204" pitchFamily="34" charset="-122"/>
              </a:rPr>
              <a:t>sp(AgCl)&gt;</a:t>
            </a:r>
            <a:r>
              <a:rPr lang="en-US" altLang="zh-CN" sz="2000" b="1" i="1" err="1">
                <a:latin typeface="微软雅黑" panose="020b0503020204020204" pitchFamily="34" charset="-122"/>
                <a:ea typeface="微软雅黑" panose="020b0503020204020204" pitchFamily="34" charset="-122"/>
              </a:rPr>
              <a:t>K</a:t>
            </a:r>
            <a:r>
              <a:rPr lang="en-US" altLang="zh-CN" sz="2000" b="1" err="1">
                <a:latin typeface="微软雅黑" panose="020b0503020204020204" pitchFamily="34" charset="-122"/>
                <a:ea typeface="微软雅黑" panose="020b0503020204020204" pitchFamily="34" charset="-122"/>
              </a:rPr>
              <a:t>sp(AgI)</a:t>
            </a:r>
            <a:r>
              <a:rPr lang="zh-CN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；若</a:t>
            </a:r>
            <a:r>
              <a:rPr lang="en-US" altLang="zh-CN" sz="20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(NaCl)</a:t>
            </a:r>
            <a:r>
              <a:rPr lang="zh-CN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小于</a:t>
            </a:r>
            <a:r>
              <a:rPr lang="en-US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(NaI)</a:t>
            </a:r>
            <a:r>
              <a:rPr lang="zh-CN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，即使先析出</a:t>
            </a:r>
            <a:r>
              <a:rPr lang="en-US" altLang="zh-CN" sz="2000" b="1" err="1">
                <a:latin typeface="微软雅黑" panose="020b0503020204020204" pitchFamily="34" charset="-122"/>
                <a:ea typeface="微软雅黑" panose="020b0503020204020204" pitchFamily="34" charset="-122"/>
              </a:rPr>
              <a:t>AgI</a:t>
            </a:r>
            <a:r>
              <a:rPr lang="zh-CN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，也无法证明</a:t>
            </a:r>
            <a:r>
              <a:rPr lang="en-US" altLang="zh-CN" sz="2000" b="1" i="1" err="1">
                <a:latin typeface="微软雅黑" panose="020b0503020204020204" pitchFamily="34" charset="-122"/>
                <a:ea typeface="微软雅黑" panose="020b0503020204020204" pitchFamily="34" charset="-122"/>
              </a:rPr>
              <a:t>K</a:t>
            </a:r>
            <a:r>
              <a:rPr lang="en-US" altLang="zh-CN" sz="2000" b="1" err="1">
                <a:latin typeface="微软雅黑" panose="020b0503020204020204" pitchFamily="34" charset="-122"/>
                <a:ea typeface="微软雅黑" panose="020b0503020204020204" pitchFamily="34" charset="-122"/>
              </a:rPr>
              <a:t>sp(AgCl)&gt;</a:t>
            </a:r>
            <a:r>
              <a:rPr lang="en-US" altLang="zh-CN" sz="2000" b="1" i="1" err="1">
                <a:latin typeface="微软雅黑" panose="020b0503020204020204" pitchFamily="34" charset="-122"/>
                <a:ea typeface="微软雅黑" panose="020b0503020204020204" pitchFamily="34" charset="-122"/>
              </a:rPr>
              <a:t>K</a:t>
            </a:r>
            <a:r>
              <a:rPr lang="en-US" altLang="zh-CN" sz="2000" b="1" err="1">
                <a:latin typeface="微软雅黑" panose="020b0503020204020204" pitchFamily="34" charset="-122"/>
                <a:ea typeface="微软雅黑" panose="020b0503020204020204" pitchFamily="34" charset="-122"/>
              </a:rPr>
              <a:t>sp(AgI)</a:t>
            </a:r>
            <a:r>
              <a:rPr lang="zh-CN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，故</a:t>
            </a:r>
            <a:r>
              <a:rPr lang="en-US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r>
              <a:rPr lang="zh-CN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错误。</a:t>
            </a:r>
            <a:endParaRPr lang="zh-CN" altLang="en-US" sz="20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4242296" y="2045168"/>
            <a:ext cx="2750175" cy="4755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noFill/>
            </a:endParaRPr>
          </a:p>
        </p:txBody>
      </p:sp>
      <p:sp>
        <p:nvSpPr>
          <p:cNvPr id="7" name="圆角矩形标注 6"/>
          <p:cNvSpPr/>
          <p:nvPr/>
        </p:nvSpPr>
        <p:spPr>
          <a:xfrm>
            <a:off x="4166163" y="727272"/>
            <a:ext cx="3059289" cy="508000"/>
          </a:xfrm>
          <a:prstGeom prst="wedgeRoundRectCallout">
            <a:avLst>
              <a:gd name="adj1" fmla="val 2306"/>
              <a:gd name="adj2" fmla="val 206912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多余信息</a:t>
            </a:r>
          </a:p>
        </p:txBody>
      </p:sp>
    </p:spTree>
    <p:extLst>
      <p:ext uri="{BB962C8B-B14F-4D97-AF65-F5344CB8AC3E}">
        <p14:creationId xmlns:p14="http://schemas.microsoft.com/office/powerpoint/2010/main" val="1367109789"/>
      </p:ext>
    </p:extLst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4" grpId="0"/>
      <p:bldP spid="6" grpId="0"/>
      <p:bldP spid="7" grpId="0"/>
      <p:bldP spid="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103006" y="149102"/>
            <a:ext cx="1194944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、根据下列实验操作和现象所得到的结论正确的是</a:t>
            </a: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384542" y="-4787"/>
            <a:ext cx="60625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0" y="856988"/>
          <a:ext cx="11949447" cy="231952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28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584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181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9550"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选项</a:t>
                      </a:r>
                      <a:endParaRPr lang="zh-CN" sz="14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实验操作和现象</a:t>
                      </a:r>
                      <a:endParaRPr lang="zh-CN" sz="14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结论</a:t>
                      </a:r>
                      <a:endParaRPr lang="zh-CN" sz="14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9550"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A.</a:t>
                      </a:r>
                      <a:endParaRPr lang="zh-CN" sz="14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zh-CN" sz="18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向苯酚溶液中滴加少量浓溴水、振荡，无白色沉淀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zh-CN" sz="18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苯酚浓度小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9550"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B.</a:t>
                      </a:r>
                      <a:endParaRPr lang="zh-CN" sz="14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zh-CN" sz="18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向久置的</a:t>
                      </a:r>
                      <a:r>
                        <a:rPr lang="en-US" sz="18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Na</a:t>
                      </a:r>
                      <a:r>
                        <a:rPr lang="en-US" sz="1800" b="1" kern="100" baseline="-250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8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SO</a:t>
                      </a:r>
                      <a:r>
                        <a:rPr lang="en-US" sz="1800" b="1" kern="100" baseline="-250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zh-CN" sz="18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溶液中加入足量</a:t>
                      </a:r>
                      <a:r>
                        <a:rPr lang="en-US" sz="18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BaCl</a:t>
                      </a:r>
                      <a:r>
                        <a:rPr lang="en-US" sz="1800" b="1" kern="100" baseline="-250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CN" sz="18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溶液，出现白色沉淀；再加入足量稀盐酸，部分沉淀溶解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zh-CN" sz="18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部分</a:t>
                      </a:r>
                      <a:r>
                        <a:rPr lang="en-US" sz="18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Na</a:t>
                      </a:r>
                      <a:r>
                        <a:rPr lang="en-US" sz="1800" b="1" kern="100" baseline="-250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8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SO</a:t>
                      </a:r>
                      <a:r>
                        <a:rPr lang="en-US" sz="1800" b="1" kern="100" baseline="-250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zh-CN" sz="18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被氧化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9550"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C.</a:t>
                      </a:r>
                      <a:endParaRPr lang="zh-CN" sz="14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zh-CN" sz="18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向</a:t>
                      </a:r>
                      <a:r>
                        <a:rPr lang="en-US" sz="18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20%</a:t>
                      </a:r>
                      <a:r>
                        <a:rPr lang="zh-CN" sz="18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蔗糖溶液中加入少量稀</a:t>
                      </a:r>
                      <a:r>
                        <a:rPr lang="en-US" sz="18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en-US" sz="1800" b="1" kern="100" baseline="-250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8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SO</a:t>
                      </a:r>
                      <a:r>
                        <a:rPr lang="en-US" sz="1800" b="1" kern="100" baseline="-250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zh-CN" sz="18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，加热；再加入银氨溶液；未出现银镜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zh-CN" sz="18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蔗糖未水解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9550">
                <a:tc>
                  <a:txBody>
                    <a:bodyPr vert="horz" wrap="square"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14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D.</a:t>
                      </a:r>
                      <a:endParaRPr lang="zh-CN" sz="14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zh-CN" sz="18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向某黄色溶液中加入淀粉</a:t>
                      </a:r>
                      <a:r>
                        <a:rPr lang="en-US" sz="18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 KI </a:t>
                      </a:r>
                      <a:r>
                        <a:rPr lang="zh-CN" sz="18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溶液</a:t>
                      </a:r>
                      <a:r>
                        <a:rPr lang="en-US" sz="18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18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溶液呈蓝色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zh-CN" sz="18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溶液中含</a:t>
                      </a:r>
                      <a:r>
                        <a:rPr lang="en-US" sz="18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 Br</a:t>
                      </a:r>
                      <a:r>
                        <a:rPr lang="en-US" sz="1800" b="1" kern="100" baseline="-250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zh-CN" sz="18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椭圆 4"/>
          <p:cNvSpPr/>
          <p:nvPr/>
        </p:nvSpPr>
        <p:spPr>
          <a:xfrm>
            <a:off x="934320" y="2743200"/>
            <a:ext cx="1207911" cy="4755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noFill/>
            </a:endParaRPr>
          </a:p>
        </p:txBody>
      </p:sp>
      <p:sp>
        <p:nvSpPr>
          <p:cNvPr id="6" name="圆角矩形标注 5"/>
          <p:cNvSpPr/>
          <p:nvPr/>
        </p:nvSpPr>
        <p:spPr>
          <a:xfrm>
            <a:off x="1538275" y="3890350"/>
            <a:ext cx="3059289" cy="508000"/>
          </a:xfrm>
          <a:prstGeom prst="wedgeRoundRectCallout">
            <a:avLst>
              <a:gd name="adj1" fmla="val -38573"/>
              <a:gd name="adj2" fmla="val -195441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显现信息</a:t>
            </a:r>
          </a:p>
        </p:txBody>
      </p:sp>
    </p:spTree>
    <p:extLst>
      <p:ext uri="{BB962C8B-B14F-4D97-AF65-F5344CB8AC3E}">
        <p14:creationId xmlns:p14="http://schemas.microsoft.com/office/powerpoint/2010/main" val="1762526718"/>
      </p:ext>
    </p:extLst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5" grpId="0"/>
      <p:bldP spid="6" grpId="0"/>
      <p:bldP spid="6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0" y="24791"/>
            <a:ext cx="11949447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zh-CN" sz="2800" b="1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4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、一定温度下，在三个容积相同的恒容密闭容器中按不同方式投入反应物，发生反应：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2SO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(g)+ 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(g)           2SO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(g)(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正反应放热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)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，测得反应的相关数据如下。下列说法正确的是</a:t>
            </a: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514350" indent="-514350" eaLnBrk="0" fontAlgn="ctr" hangingPunct="0">
              <a:spcBef>
                <a:spcPct val="0"/>
              </a:spcBef>
              <a:spcAft>
                <a:spcPct val="0"/>
              </a:spcAft>
              <a:buAutoNum type="alphaUcPeriod"/>
            </a:pP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&lt;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&lt;2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B. 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K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&gt;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K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&gt;2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      </a:t>
            </a:r>
          </a:p>
          <a:p>
            <a:pPr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C. 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&lt;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α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(SO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)&gt;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α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(SO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        D. 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&gt;2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α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(SO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)+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α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(SO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)&lt;1</a:t>
            </a:r>
            <a:endParaRPr lang="zh-CN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1117582" y="843165"/>
            <a:ext cx="93487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CD</a:t>
            </a:r>
            <a:endParaRPr lang="en-US" altLang="zh-CN" sz="4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4795897"/>
            <a:ext cx="1147702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①容器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和容器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中温度相同，容器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充入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4molSO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，等效于充入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4molSO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2molO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，容器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中的反应物投入量是容器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中的两倍，反应物浓度越大，反应速率越大，则平衡时反应速率</a:t>
            </a:r>
            <a:r>
              <a:rPr lang="en-US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v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&lt;</a:t>
            </a:r>
            <a:r>
              <a:rPr lang="en-US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v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 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；若容器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中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SO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转化率相等，则平衡时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r>
              <a:rPr lang="en-US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=2</a:t>
            </a:r>
            <a:r>
              <a:rPr lang="en-US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=2</a:t>
            </a:r>
            <a:r>
              <a:rPr lang="en-US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，容器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中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大，平衡正向移动，达到平衡时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SO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浓度增大，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减小，则</a:t>
            </a:r>
            <a:r>
              <a:rPr lang="en-US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&gt;2</a:t>
            </a:r>
            <a:r>
              <a:rPr lang="en-US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&lt;2</a:t>
            </a:r>
            <a:r>
              <a:rPr lang="en-US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；若容器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中充入的是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2molSO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，则与容器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互为等效平衡，则有</a:t>
            </a:r>
            <a:r>
              <a:rPr lang="zh-CN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α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(SO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)+ </a:t>
            </a:r>
            <a:r>
              <a:rPr lang="zh-CN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α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(SO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)=1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，现容器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中充入的是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4molSO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，增大压强，平衡向生成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SO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的方向移动，故</a:t>
            </a:r>
            <a:r>
              <a:rPr lang="zh-CN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α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(SO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减小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, </a:t>
            </a:r>
            <a:r>
              <a:rPr lang="zh-CN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α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(SO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)+ </a:t>
            </a:r>
            <a:r>
              <a:rPr lang="zh-CN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α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(SO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)&lt;1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</a:p>
          <a:p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②容器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和容器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中所投入反应物量相同，容器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温度比容器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高。温度越高，反应速率越大，则</a:t>
            </a:r>
            <a:r>
              <a:rPr lang="en-US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v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&lt;</a:t>
            </a:r>
            <a:r>
              <a:rPr lang="en-US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v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 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；温度升高，平衡逆向移动，平衡常数</a:t>
            </a:r>
            <a:r>
              <a:rPr lang="en-US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K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减小，平衡时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SO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的浓度减小，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增大，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SO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的转化率减小，则</a:t>
            </a:r>
            <a:r>
              <a:rPr lang="en-US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K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&gt;</a:t>
            </a:r>
            <a:r>
              <a:rPr lang="en-US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K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&gt;</a:t>
            </a:r>
            <a:r>
              <a:rPr lang="en-US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&lt;</a:t>
            </a:r>
            <a:r>
              <a:rPr lang="en-US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α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(SO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)&gt; </a:t>
            </a:r>
            <a:r>
              <a:rPr lang="zh-CN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α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(SO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 </a:t>
            </a:r>
            <a:endParaRPr lang="zh-CN" altLang="zh-CN" sz="1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综上所述，则有</a:t>
            </a:r>
            <a:r>
              <a:rPr lang="en-US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&gt;2</a:t>
            </a:r>
            <a:r>
              <a:rPr lang="en-US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&gt;2</a:t>
            </a:r>
            <a:r>
              <a:rPr lang="en-US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r>
              <a:rPr lang="en-US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&lt;2</a:t>
            </a:r>
            <a:r>
              <a:rPr lang="en-US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&lt;2</a:t>
            </a:r>
            <a:r>
              <a:rPr lang="en-US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α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(SO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)+ </a:t>
            </a:r>
            <a:r>
              <a:rPr lang="zh-CN" altLang="zh-CN" sz="16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α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(SO</a:t>
            </a:r>
            <a:r>
              <a:rPr lang="en-US" altLang="zh-CN" sz="16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)&lt;1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；故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CD</a:t>
            </a:r>
            <a:r>
              <a:rPr lang="zh-CN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正确。</a:t>
            </a:r>
          </a:p>
        </p:txBody>
      </p:sp>
      <p:pic>
        <p:nvPicPr>
          <p:cNvPr id="6" name="图片 5" descr="高考资源网(ks5u.com),中国最大的高考网站,您身边的高考专家。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413172"/>
            <a:ext cx="11949447" cy="261587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" name="组合 9"/>
          <p:cNvGrpSpPr/>
          <p:nvPr/>
        </p:nvGrpSpPr>
        <p:grpSpPr>
          <a:xfrm>
            <a:off x="7459408" y="558884"/>
            <a:ext cx="1289481" cy="320195"/>
            <a:chOff x="336" y="1728"/>
            <a:chExt cx="384" cy="199"/>
          </a:xfrm>
        </p:grpSpPr>
        <p:sp>
          <p:nvSpPr>
            <p:cNvPr id="12" name="直接连接符 116740"/>
            <p:cNvSpPr/>
            <p:nvPr/>
          </p:nvSpPr>
          <p:spPr>
            <a:xfrm>
              <a:off x="336" y="1824"/>
              <a:ext cx="336" cy="0"/>
            </a:xfrm>
            <a:prstGeom prst="line">
              <a:avLst/>
            </a:prstGeom>
            <a:ln w="57150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3" name="直接连接符 116741"/>
            <p:cNvSpPr/>
            <p:nvPr/>
          </p:nvSpPr>
          <p:spPr>
            <a:xfrm flipH="1">
              <a:off x="720" y="1728"/>
              <a:ext cx="0" cy="0"/>
            </a:xfrm>
            <a:prstGeom prst="line">
              <a:avLst/>
            </a:prstGeom>
            <a:ln w="57150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4" name="直接连接符 116742"/>
            <p:cNvSpPr/>
            <p:nvPr/>
          </p:nvSpPr>
          <p:spPr>
            <a:xfrm>
              <a:off x="576" y="1769"/>
              <a:ext cx="96" cy="55"/>
            </a:xfrm>
            <a:prstGeom prst="line">
              <a:avLst/>
            </a:prstGeom>
            <a:ln w="57150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5" name="直接连接符 116743"/>
            <p:cNvSpPr/>
            <p:nvPr/>
          </p:nvSpPr>
          <p:spPr>
            <a:xfrm>
              <a:off x="336" y="1872"/>
              <a:ext cx="336" cy="0"/>
            </a:xfrm>
            <a:prstGeom prst="line">
              <a:avLst/>
            </a:prstGeom>
            <a:ln w="57150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6" name="直接连接符 116744"/>
            <p:cNvSpPr/>
            <p:nvPr/>
          </p:nvSpPr>
          <p:spPr>
            <a:xfrm>
              <a:off x="336" y="1872"/>
              <a:ext cx="96" cy="55"/>
            </a:xfrm>
            <a:prstGeom prst="line">
              <a:avLst/>
            </a:prstGeom>
            <a:ln w="57150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</p:grpSp>
      <p:sp>
        <p:nvSpPr>
          <p:cNvPr id="17" name="椭圆 16"/>
          <p:cNvSpPr/>
          <p:nvPr/>
        </p:nvSpPr>
        <p:spPr>
          <a:xfrm>
            <a:off x="1942850" y="3225667"/>
            <a:ext cx="1207911" cy="4755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noFill/>
            </a:endParaRPr>
          </a:p>
        </p:txBody>
      </p:sp>
      <p:sp>
        <p:nvSpPr>
          <p:cNvPr id="18" name="圆角矩形标注 17"/>
          <p:cNvSpPr/>
          <p:nvPr/>
        </p:nvSpPr>
        <p:spPr>
          <a:xfrm>
            <a:off x="969858" y="1426028"/>
            <a:ext cx="3059289" cy="508000"/>
          </a:xfrm>
          <a:prstGeom prst="wedgeRoundRectCallout">
            <a:avLst>
              <a:gd name="adj1" fmla="val 12415"/>
              <a:gd name="adj2" fmla="val 333971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隐含信息</a:t>
            </a:r>
          </a:p>
        </p:txBody>
      </p:sp>
    </p:spTree>
    <p:extLst>
      <p:ext uri="{BB962C8B-B14F-4D97-AF65-F5344CB8AC3E}">
        <p14:creationId xmlns:p14="http://schemas.microsoft.com/office/powerpoint/2010/main" val="1223278594"/>
      </p:ext>
    </p:extLst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4" grpId="0"/>
      <p:bldP spid="17" grpId="0"/>
      <p:bldP spid="18" grpId="0"/>
      <p:bldP spid="18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0" y="96561"/>
            <a:ext cx="11743981" cy="6555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zh-CN" sz="2800" b="1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5</a:t>
            </a:r>
            <a:r>
              <a:rPr kumimoji="0" lang="zh-CN" altLang="en-US" sz="2800" b="1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温度为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T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时，在三个容积均为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1 L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的恒容密闭容器中仅发生反应：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2NO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(g)               2NO(g)+O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(g) (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正反应吸热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)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。实验测得：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v</a:t>
            </a:r>
            <a:r>
              <a:rPr lang="zh-CN" altLang="en-US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正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= 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v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(NO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)</a:t>
            </a:r>
            <a:r>
              <a:rPr lang="zh-CN" altLang="en-US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消耗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= 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k</a:t>
            </a:r>
            <a:r>
              <a:rPr lang="zh-CN" altLang="en-US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正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(NO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)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，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v</a:t>
            </a:r>
            <a:r>
              <a:rPr lang="zh-CN" altLang="en-US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逆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= 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v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(NO)</a:t>
            </a:r>
            <a:r>
              <a:rPr lang="zh-CN" altLang="en-US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消耗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= 2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v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(O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)</a:t>
            </a:r>
            <a:r>
              <a:rPr lang="zh-CN" altLang="en-US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消耗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= 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k</a:t>
            </a:r>
            <a:r>
              <a:rPr lang="zh-CN" altLang="en-US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逆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(NO)• c(O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)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，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k</a:t>
            </a:r>
            <a:r>
              <a:rPr lang="zh-CN" altLang="en-US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正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k</a:t>
            </a:r>
            <a:r>
              <a:rPr lang="zh-CN" altLang="en-US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逆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为速率常数，受温度影响。 下列说法正确的是</a:t>
            </a: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A.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达平衡时，容器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Ⅰ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与容器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Ⅱ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中的总压强之比为 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4∶5    </a:t>
            </a:r>
          </a:p>
          <a:p>
            <a:pPr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B.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达平衡时，容器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Ⅱ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 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)/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(NO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 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比容器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Ⅰ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中的大 </a:t>
            </a:r>
          </a:p>
          <a:p>
            <a:pPr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C.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达平衡时，容器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Ⅲ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 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NO 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的体积分数小于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50%        </a:t>
            </a:r>
          </a:p>
          <a:p>
            <a:pPr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D.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当温度改变为 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时，若 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k</a:t>
            </a:r>
            <a:r>
              <a:rPr lang="zh-CN" altLang="en-US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正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k</a:t>
            </a:r>
            <a:r>
              <a:rPr lang="zh-CN" altLang="en-US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逆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，则 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&gt; T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1</a:t>
            </a:r>
          </a:p>
        </p:txBody>
      </p:sp>
      <p:pic>
        <p:nvPicPr>
          <p:cNvPr id="7" name="图片 6">
            <a:hlinkClick r:id="rId3" action="ppaction://hlinkfile"/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2540" y="2095490"/>
            <a:ext cx="11391441" cy="2674813"/>
          </a:xfrm>
          <a:prstGeom prst="rect">
            <a:avLst/>
          </a:prstGeom>
          <a:noFill/>
          <a:ln>
            <a:noFill/>
          </a:ln>
          <a:effectLst/>
        </p:spPr>
      </p:pic>
      <p:grpSp>
        <p:nvGrpSpPr>
          <p:cNvPr id="8" name="组合 7"/>
          <p:cNvGrpSpPr/>
          <p:nvPr/>
        </p:nvGrpSpPr>
        <p:grpSpPr>
          <a:xfrm>
            <a:off x="2481008" y="615733"/>
            <a:ext cx="1289481" cy="320195"/>
            <a:chOff x="336" y="1728"/>
            <a:chExt cx="384" cy="199"/>
          </a:xfrm>
        </p:grpSpPr>
        <p:sp>
          <p:nvSpPr>
            <p:cNvPr id="9" name="直接连接符 116740"/>
            <p:cNvSpPr/>
            <p:nvPr/>
          </p:nvSpPr>
          <p:spPr>
            <a:xfrm>
              <a:off x="336" y="1824"/>
              <a:ext cx="336" cy="0"/>
            </a:xfrm>
            <a:prstGeom prst="line">
              <a:avLst/>
            </a:prstGeom>
            <a:ln w="57150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0" name="直接连接符 116741"/>
            <p:cNvSpPr/>
            <p:nvPr/>
          </p:nvSpPr>
          <p:spPr>
            <a:xfrm flipH="1">
              <a:off x="720" y="1728"/>
              <a:ext cx="0" cy="0"/>
            </a:xfrm>
            <a:prstGeom prst="line">
              <a:avLst/>
            </a:prstGeom>
            <a:ln w="57150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2" name="直接连接符 116742"/>
            <p:cNvSpPr/>
            <p:nvPr/>
          </p:nvSpPr>
          <p:spPr>
            <a:xfrm>
              <a:off x="576" y="1769"/>
              <a:ext cx="96" cy="55"/>
            </a:xfrm>
            <a:prstGeom prst="line">
              <a:avLst/>
            </a:prstGeom>
            <a:ln w="57150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3" name="直接连接符 116743"/>
            <p:cNvSpPr/>
            <p:nvPr/>
          </p:nvSpPr>
          <p:spPr>
            <a:xfrm>
              <a:off x="336" y="1872"/>
              <a:ext cx="336" cy="0"/>
            </a:xfrm>
            <a:prstGeom prst="line">
              <a:avLst/>
            </a:prstGeom>
            <a:ln w="57150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4" name="直接连接符 116744"/>
            <p:cNvSpPr/>
            <p:nvPr/>
          </p:nvSpPr>
          <p:spPr>
            <a:xfrm>
              <a:off x="336" y="1872"/>
              <a:ext cx="96" cy="55"/>
            </a:xfrm>
            <a:prstGeom prst="line">
              <a:avLst/>
            </a:prstGeom>
            <a:ln w="57150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</p:grpSp>
      <p:sp>
        <p:nvSpPr>
          <p:cNvPr id="15" name="椭圆 14"/>
          <p:cNvSpPr/>
          <p:nvPr/>
        </p:nvSpPr>
        <p:spPr>
          <a:xfrm>
            <a:off x="0" y="898563"/>
            <a:ext cx="11416553" cy="1221009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noFill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1257129" y="1371453"/>
            <a:ext cx="93487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CD</a:t>
            </a:r>
            <a:endParaRPr lang="en-US" altLang="zh-CN" sz="4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圆角矩形标注 20"/>
          <p:cNvSpPr/>
          <p:nvPr/>
        </p:nvSpPr>
        <p:spPr>
          <a:xfrm>
            <a:off x="6321778" y="259644"/>
            <a:ext cx="3059289" cy="508000"/>
          </a:xfrm>
          <a:prstGeom prst="wedgeRoundRectCallout">
            <a:avLst>
              <a:gd name="adj1" fmla="val -50880"/>
              <a:gd name="adj2" fmla="val 116912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迁移信息</a:t>
            </a:r>
          </a:p>
        </p:txBody>
      </p:sp>
    </p:spTree>
    <p:extLst>
      <p:ext uri="{BB962C8B-B14F-4D97-AF65-F5344CB8AC3E}">
        <p14:creationId xmlns:p14="http://schemas.microsoft.com/office/powerpoint/2010/main" val="2156782484"/>
      </p:ext>
    </p:extLst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9" grpId="0"/>
      <p:bldP spid="21" grpId="0"/>
      <p:bldP spid="21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121276" y="794802"/>
            <a:ext cx="10448557" cy="6063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zh-CN" sz="2800" b="1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6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.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根据下列图示所得出的结论不正确的是</a:t>
            </a: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endParaRPr lang="en-US" altLang="zh-CN" sz="24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endParaRPr lang="en-US" altLang="zh-CN" sz="24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endParaRPr lang="en-US" altLang="zh-CN" sz="24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endParaRPr lang="en-US" altLang="zh-CN" sz="24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endParaRPr lang="en-US" altLang="zh-CN" sz="24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endParaRPr lang="en-US" altLang="zh-CN" sz="24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endParaRPr lang="en-US" altLang="zh-CN" sz="24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450850" lvl="0" indent="-45085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A. </a:t>
            </a:r>
            <a:r>
              <a:rPr lang="zh-CN" altLang="en-US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图甲是</a:t>
            </a: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CO(g)+H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O(g)=CO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(g)+H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(g)</a:t>
            </a:r>
            <a:r>
              <a:rPr lang="zh-CN" altLang="en-US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的平衡常数与反应温度的关系曲线，说明该反应的</a:t>
            </a: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Δ</a:t>
            </a:r>
            <a:r>
              <a:rPr lang="en-US" altLang="zh-CN" sz="24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H</a:t>
            </a: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&lt;0</a:t>
            </a:r>
          </a:p>
          <a:p>
            <a:pPr marL="450850" lvl="0" indent="-45085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B. </a:t>
            </a:r>
            <a:r>
              <a:rPr lang="zh-CN" altLang="en-US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图乙是室温下</a:t>
            </a: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zh-CN" altLang="en-US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催化分解放出氧气的反应中</a:t>
            </a:r>
            <a:r>
              <a:rPr lang="en-US" altLang="zh-CN" sz="24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)</a:t>
            </a:r>
            <a:r>
              <a:rPr lang="zh-CN" altLang="en-US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随反应时间变化的曲线，说明随着反应的进行</a:t>
            </a: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zh-CN" altLang="en-US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分解速率逐渐减小</a:t>
            </a:r>
          </a:p>
          <a:p>
            <a:pPr marL="450850" lvl="0" indent="-45085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C. </a:t>
            </a:r>
            <a:r>
              <a:rPr lang="zh-CN" altLang="en-US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图丙是室温下用</a:t>
            </a: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0.1000 mol•L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−1</a:t>
            </a: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NaOH</a:t>
            </a:r>
            <a:r>
              <a:rPr lang="zh-CN" altLang="en-US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溶液滴定</a:t>
            </a: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20.00 mL 0.1000 mol•L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−1</a:t>
            </a:r>
            <a:r>
              <a:rPr lang="zh-CN" altLang="en-US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某一元酸</a:t>
            </a: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HX</a:t>
            </a:r>
            <a:r>
              <a:rPr lang="zh-CN" altLang="en-US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的滴定曲线，说明</a:t>
            </a: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HX</a:t>
            </a:r>
            <a:r>
              <a:rPr lang="zh-CN" altLang="en-US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是一元强酸</a:t>
            </a:r>
          </a:p>
          <a:p>
            <a:pPr marL="450850" lvl="0" indent="-45085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D. </a:t>
            </a:r>
            <a:r>
              <a:rPr lang="zh-CN" altLang="en-US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图丁是室温下用</a:t>
            </a: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Na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SO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4</a:t>
            </a:r>
            <a:r>
              <a:rPr lang="zh-CN" altLang="en-US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除去溶液中</a:t>
            </a: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Ba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2+</a:t>
            </a:r>
            <a:r>
              <a:rPr lang="zh-CN" altLang="en-US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达到沉淀溶解平衡时，溶液中</a:t>
            </a:r>
            <a:r>
              <a:rPr lang="en-US" altLang="zh-CN" sz="24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(Ba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2+</a:t>
            </a: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)</a:t>
            </a:r>
            <a:r>
              <a:rPr lang="zh-CN" altLang="en-US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与</a:t>
            </a:r>
            <a:r>
              <a:rPr lang="en-US" altLang="zh-CN" sz="24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(SO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4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2−</a:t>
            </a: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)</a:t>
            </a:r>
            <a:r>
              <a:rPr lang="zh-CN" altLang="en-US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的关系曲线，说明溶液中</a:t>
            </a:r>
            <a:r>
              <a:rPr lang="en-US" altLang="zh-CN" sz="24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(SO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4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2−</a:t>
            </a: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)</a:t>
            </a:r>
            <a:r>
              <a:rPr lang="zh-CN" altLang="en-US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越大</a:t>
            </a:r>
            <a:r>
              <a:rPr lang="en-US" altLang="zh-CN" sz="24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(Ba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2+</a:t>
            </a:r>
            <a:r>
              <a:rPr lang="en-US" altLang="zh-CN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)</a:t>
            </a:r>
            <a:r>
              <a:rPr lang="zh-CN" altLang="en-US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越小</a:t>
            </a:r>
          </a:p>
        </p:txBody>
      </p:sp>
      <p:sp>
        <p:nvSpPr>
          <p:cNvPr id="13" name="矩形 12"/>
          <p:cNvSpPr/>
          <p:nvPr/>
        </p:nvSpPr>
        <p:spPr>
          <a:xfrm>
            <a:off x="463887" y="143141"/>
            <a:ext cx="586410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kern="1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二、以坐标图呈现的类型</a:t>
            </a:r>
            <a:endParaRPr lang="zh-CN" altLang="en-US" sz="40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0977154" y="226379"/>
            <a:ext cx="59984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</a:p>
        </p:txBody>
      </p:sp>
      <p:pic>
        <p:nvPicPr>
          <p:cNvPr id="14" name="图片 13" descr="高考资源网(ks5u.com),中国最大的高考网站,您身边的高考专家。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94386" y="1383207"/>
            <a:ext cx="10003225" cy="247130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椭圆 5"/>
          <p:cNvSpPr/>
          <p:nvPr/>
        </p:nvSpPr>
        <p:spPr>
          <a:xfrm>
            <a:off x="687063" y="1057377"/>
            <a:ext cx="10817869" cy="2960052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noFill/>
            </a:endParaRPr>
          </a:p>
        </p:txBody>
      </p:sp>
      <p:sp>
        <p:nvSpPr>
          <p:cNvPr id="2" name="等腰三角形 1"/>
          <p:cNvSpPr/>
          <p:nvPr/>
        </p:nvSpPr>
        <p:spPr>
          <a:xfrm rot="16200000">
            <a:off x="6996210" y="2452429"/>
            <a:ext cx="271097" cy="603957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650509" y="3914252"/>
            <a:ext cx="10623176" cy="2677656"/>
          </a:xfrm>
          <a:prstGeom prst="rect">
            <a:avLst/>
          </a:prstGeom>
          <a:solidFill>
            <a:srgbClr val="102C52"/>
          </a:solidFill>
        </p:spPr>
        <p:txBody>
          <a:bodyPr wrap="square">
            <a:spAutoFit/>
          </a:bodyPr>
          <a:lstStyle/>
          <a:p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由甲图可知，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升高，</a:t>
            </a:r>
            <a:r>
              <a:rPr lang="en-US" altLang="zh-CN" sz="24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K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减小，平衡逆向移动，升温，向吸热反应方向移动，故该反应△</a:t>
            </a:r>
            <a:r>
              <a:rPr lang="en-US" altLang="zh-CN" sz="24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H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&lt;0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，故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正确；乙图中，曲线的斜率越来越小，说明随着反应的进行，反应速率逐渐减小；随着反应的进行，反应物浓度逐渐减小，反应速率逐渐减小，跟图像吻合，故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正确；根据丙图曲线的起点可知，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0.1mol/L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的该一元酸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HA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pH=2.8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，则该酸为弱酸，故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错误；</a:t>
            </a:r>
            <a:r>
              <a:rPr lang="en-US" altLang="zh-CN" sz="2400" b="1" i="1" err="1">
                <a:latin typeface="微软雅黑" panose="020b0503020204020204" pitchFamily="34" charset="-122"/>
                <a:ea typeface="微软雅黑" panose="020b0503020204020204" pitchFamily="34" charset="-122"/>
              </a:rPr>
              <a:t>K</a:t>
            </a:r>
            <a:r>
              <a:rPr lang="en-US" altLang="zh-CN" sz="2400" b="1" err="1">
                <a:latin typeface="微软雅黑" panose="020b0503020204020204" pitchFamily="34" charset="-122"/>
                <a:ea typeface="微软雅黑" panose="020b0503020204020204" pitchFamily="34" charset="-122"/>
              </a:rPr>
              <a:t>sp(BaSO</a:t>
            </a:r>
            <a:r>
              <a:rPr lang="en-US" altLang="zh-CN" sz="24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)=</a:t>
            </a:r>
            <a:r>
              <a:rPr lang="en-US" altLang="zh-CN" sz="24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(Ba</a:t>
            </a:r>
            <a:r>
              <a:rPr lang="en-US" altLang="zh-CN" sz="2400" b="1" baseline="30000">
                <a:latin typeface="微软雅黑" panose="020b0503020204020204" pitchFamily="34" charset="-122"/>
                <a:ea typeface="微软雅黑" panose="020b0503020204020204" pitchFamily="34" charset="-122"/>
              </a:rPr>
              <a:t>2+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•</a:t>
            </a:r>
            <a:r>
              <a:rPr lang="en-US" altLang="zh-CN" sz="24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(SO</a:t>
            </a:r>
            <a:r>
              <a:rPr lang="en-US" altLang="zh-CN" sz="24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en-US" altLang="zh-CN" sz="2400" b="1" baseline="30000">
                <a:latin typeface="微软雅黑" panose="020b0503020204020204" pitchFamily="34" charset="-122"/>
                <a:ea typeface="微软雅黑" panose="020b0503020204020204" pitchFamily="34" charset="-122"/>
              </a:rPr>
              <a:t>2-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，温度不变，</a:t>
            </a:r>
            <a:r>
              <a:rPr lang="en-US" altLang="zh-CN" sz="2400" b="1" i="1" err="1">
                <a:latin typeface="微软雅黑" panose="020b0503020204020204" pitchFamily="34" charset="-122"/>
                <a:ea typeface="微软雅黑" panose="020b0503020204020204" pitchFamily="34" charset="-122"/>
              </a:rPr>
              <a:t>K</a:t>
            </a:r>
            <a:r>
              <a:rPr lang="en-US" altLang="zh-CN" sz="2400" b="1" err="1">
                <a:latin typeface="微软雅黑" panose="020b0503020204020204" pitchFamily="34" charset="-122"/>
                <a:ea typeface="微软雅黑" panose="020b0503020204020204" pitchFamily="34" charset="-122"/>
              </a:rPr>
              <a:t>sp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为定值，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4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(SO</a:t>
            </a:r>
            <a:r>
              <a:rPr lang="en-US" altLang="zh-CN" sz="24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en-US" altLang="zh-CN" sz="2400" b="1" baseline="30000">
                <a:latin typeface="微软雅黑" panose="020b0503020204020204" pitchFamily="34" charset="-122"/>
                <a:ea typeface="微软雅黑" panose="020b0503020204020204" pitchFamily="34" charset="-122"/>
              </a:rPr>
              <a:t>2-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越大，</a:t>
            </a:r>
            <a:r>
              <a:rPr lang="en-US" altLang="zh-CN" sz="2400" b="1" i="1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(Ba</a:t>
            </a:r>
            <a:r>
              <a:rPr lang="en-US" altLang="zh-CN" sz="2400" b="1" baseline="30000">
                <a:latin typeface="微软雅黑" panose="020b0503020204020204" pitchFamily="34" charset="-122"/>
                <a:ea typeface="微软雅黑" panose="020b0503020204020204" pitchFamily="34" charset="-122"/>
              </a:rPr>
              <a:t>2+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越小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 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400" b="1">
                <a:solidFill>
                  <a:srgbClr val="00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-lg</a:t>
            </a:r>
            <a:r>
              <a:rPr lang="en-US" altLang="zh-CN" sz="2400" b="1" i="1" err="1">
                <a:solidFill>
                  <a:srgbClr val="00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400" b="1">
                <a:solidFill>
                  <a:srgbClr val="00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(Ba</a:t>
            </a:r>
            <a:r>
              <a:rPr lang="en-US" altLang="zh-CN" sz="2400" b="1" baseline="30000">
                <a:solidFill>
                  <a:srgbClr val="00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2+</a:t>
            </a:r>
            <a:r>
              <a:rPr lang="en-US" altLang="zh-CN" sz="2400" b="1">
                <a:solidFill>
                  <a:srgbClr val="00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)-lg</a:t>
            </a:r>
            <a:r>
              <a:rPr lang="en-US" altLang="zh-CN" sz="2400" b="1" i="1" err="1">
                <a:solidFill>
                  <a:srgbClr val="00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400" b="1">
                <a:solidFill>
                  <a:srgbClr val="00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(SO</a:t>
            </a:r>
            <a:r>
              <a:rPr lang="en-US" altLang="zh-CN" sz="2400" b="1" baseline="-25000">
                <a:solidFill>
                  <a:srgbClr val="00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en-US" altLang="zh-CN" sz="2400" b="1" baseline="30000">
                <a:solidFill>
                  <a:srgbClr val="00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2-</a:t>
            </a:r>
            <a:r>
              <a:rPr lang="en-US" altLang="zh-CN" sz="2400" b="1">
                <a:solidFill>
                  <a:srgbClr val="00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)=-lg</a:t>
            </a:r>
            <a:r>
              <a:rPr lang="en-US" altLang="zh-CN" sz="2400" b="1" i="1" err="1">
                <a:solidFill>
                  <a:srgbClr val="00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K</a:t>
            </a:r>
            <a:r>
              <a:rPr lang="en-US" altLang="zh-CN" sz="2400" b="1" err="1">
                <a:solidFill>
                  <a:srgbClr val="00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sp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，故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正确</a:t>
            </a:r>
          </a:p>
        </p:txBody>
      </p:sp>
      <p:sp>
        <p:nvSpPr>
          <p:cNvPr id="10" name="圆角矩形标注 9"/>
          <p:cNvSpPr/>
          <p:nvPr/>
        </p:nvSpPr>
        <p:spPr>
          <a:xfrm>
            <a:off x="6321778" y="259644"/>
            <a:ext cx="3059289" cy="508000"/>
          </a:xfrm>
          <a:prstGeom prst="wedgeRoundRectCallout">
            <a:avLst>
              <a:gd name="adj1" fmla="val -33298"/>
              <a:gd name="adj2" fmla="val 43455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隐含信息</a:t>
            </a:r>
          </a:p>
        </p:txBody>
      </p:sp>
    </p:spTree>
    <p:extLst>
      <p:ext uri="{BB962C8B-B14F-4D97-AF65-F5344CB8AC3E}">
        <p14:creationId xmlns:p14="http://schemas.microsoft.com/office/powerpoint/2010/main" val="1792334043"/>
      </p:ext>
    </p:extLst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6" grpId="0"/>
      <p:bldP spid="2" grpId="0"/>
      <p:bldP spid="9" grpId="0"/>
      <p:bldP spid="10" grpId="0"/>
      <p:bldP spid="10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0" y="246221"/>
            <a:ext cx="11237205" cy="5816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zh-CN" sz="3200" b="1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7</a:t>
            </a:r>
            <a:r>
              <a:rPr lang="zh-CN" altLang="en-US" sz="32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</a:t>
            </a:r>
            <a:r>
              <a:rPr lang="en-US" altLang="zh-CN" sz="32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H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32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zh-CN" altLang="en-US" sz="32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分解速率受多种因素影响。实验测得 </a:t>
            </a:r>
            <a:r>
              <a:rPr lang="en-US" altLang="zh-CN" sz="32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70℃</a:t>
            </a:r>
            <a:r>
              <a:rPr lang="zh-CN" altLang="en-US" sz="32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时不同条件下</a:t>
            </a:r>
            <a:r>
              <a:rPr lang="en-US" altLang="zh-CN" sz="32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H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32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zh-CN" altLang="en-US" sz="32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浓度随时间的变化如图所示。下列说法正确的是</a:t>
            </a: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r>
              <a:rPr lang="en-US" altLang="zh-CN" sz="280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A.</a:t>
            </a:r>
            <a:r>
              <a:rPr lang="zh-CN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图甲表明，其他条件相同时，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浓度越小，其分解速率越快 </a:t>
            </a:r>
          </a:p>
          <a:p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B.</a:t>
            </a:r>
            <a:r>
              <a:rPr lang="zh-CN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图乙表明，其他条件相同时，溶液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pH</a:t>
            </a:r>
            <a:r>
              <a:rPr lang="zh-CN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越小，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分解速率越快 </a:t>
            </a:r>
          </a:p>
          <a:p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C.</a:t>
            </a:r>
            <a:r>
              <a:rPr lang="zh-CN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图丙表明，少量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Mn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2+</a:t>
            </a:r>
            <a:r>
              <a:rPr lang="zh-CN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存在时，溶液碱性越强，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分解速率越快 </a:t>
            </a:r>
          </a:p>
          <a:p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D.</a:t>
            </a:r>
            <a:r>
              <a:rPr lang="zh-CN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图丙和图丁表明，碱性溶液中，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Mn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2+</a:t>
            </a:r>
            <a:r>
              <a:rPr lang="zh-CN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分解速率的影响大</a:t>
            </a:r>
            <a:endParaRPr lang="zh-CN" altLang="en-US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1116019" y="1041708"/>
            <a:ext cx="67197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</a:p>
        </p:txBody>
      </p:sp>
      <p:pic>
        <p:nvPicPr>
          <p:cNvPr id="7" name="图片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1009" y="1614260"/>
            <a:ext cx="10935010" cy="292074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椭圆 4"/>
          <p:cNvSpPr/>
          <p:nvPr/>
        </p:nvSpPr>
        <p:spPr>
          <a:xfrm>
            <a:off x="181009" y="1614260"/>
            <a:ext cx="10817869" cy="2797137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noFill/>
            </a:endParaRPr>
          </a:p>
        </p:txBody>
      </p:sp>
      <p:sp>
        <p:nvSpPr>
          <p:cNvPr id="6" name="圆角矩形标注 5"/>
          <p:cNvSpPr/>
          <p:nvPr/>
        </p:nvSpPr>
        <p:spPr>
          <a:xfrm>
            <a:off x="3376872" y="1106260"/>
            <a:ext cx="3059289" cy="508000"/>
          </a:xfrm>
          <a:prstGeom prst="wedgeRoundRectCallout">
            <a:avLst>
              <a:gd name="adj1" fmla="val 31755"/>
              <a:gd name="adj2" fmla="val 11426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显现信息</a:t>
            </a:r>
          </a:p>
        </p:txBody>
      </p:sp>
      <p:sp>
        <p:nvSpPr>
          <p:cNvPr id="8" name="椭圆 7"/>
          <p:cNvSpPr/>
          <p:nvPr/>
        </p:nvSpPr>
        <p:spPr>
          <a:xfrm>
            <a:off x="6655187" y="1701559"/>
            <a:ext cx="1314769" cy="140290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2709267848"/>
      </p:ext>
    </p:extLst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5" grpId="0"/>
      <p:bldP spid="6" grpId="0"/>
      <p:bldP spid="6" grpId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0" y="127158"/>
            <a:ext cx="11949447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zh-CN" sz="2800" b="1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8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.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在恒压、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NO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和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的起始浓度一定的条件下，催化反应相同时间，测得不同温度下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NO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转化为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NO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的转化率如图中实线所示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图中虚线表示相同条件下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NO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的平衡转化率随温度的变化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)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。下列说法正确的是</a:t>
            </a: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A. 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反应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2NO(g)+O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(g)          2NO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(g)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的</a:t>
            </a:r>
            <a:r>
              <a:rPr lang="el-GR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Δ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H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&gt;0</a:t>
            </a: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B. 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图中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X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点所示条件下，延长反应时间能提高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NO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转化率</a:t>
            </a: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C. 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图中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Y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点所示条件下，增加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浓度不能提高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NO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转化率</a:t>
            </a: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D. 380℃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下，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r>
              <a:rPr lang="zh-CN" altLang="en-US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起始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)=5.0×10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−4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mol•L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−1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，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NO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平衡</a:t>
            </a: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450850" lvl="0" indent="-45085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    转化率为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50%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，则平衡常数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K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&gt;2000</a:t>
            </a:r>
          </a:p>
        </p:txBody>
      </p:sp>
      <p:sp>
        <p:nvSpPr>
          <p:cNvPr id="19" name="矩形 18"/>
          <p:cNvSpPr/>
          <p:nvPr/>
        </p:nvSpPr>
        <p:spPr>
          <a:xfrm>
            <a:off x="11098431" y="848619"/>
            <a:ext cx="109356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BD</a:t>
            </a:r>
          </a:p>
        </p:txBody>
      </p:sp>
      <p:pic>
        <p:nvPicPr>
          <p:cNvPr id="7" name="图片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28847" y="1525150"/>
            <a:ext cx="3263153" cy="241214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" name="组合 9"/>
          <p:cNvGrpSpPr/>
          <p:nvPr/>
        </p:nvGrpSpPr>
        <p:grpSpPr>
          <a:xfrm>
            <a:off x="3903408" y="1525150"/>
            <a:ext cx="950814" cy="320195"/>
            <a:chOff x="336" y="1728"/>
            <a:chExt cx="384" cy="199"/>
          </a:xfrm>
        </p:grpSpPr>
        <p:sp>
          <p:nvSpPr>
            <p:cNvPr id="12" name="直接连接符 116740"/>
            <p:cNvSpPr/>
            <p:nvPr/>
          </p:nvSpPr>
          <p:spPr>
            <a:xfrm>
              <a:off x="336" y="1824"/>
              <a:ext cx="336" cy="0"/>
            </a:xfrm>
            <a:prstGeom prst="line">
              <a:avLst/>
            </a:prstGeom>
            <a:ln w="57150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4" name="直接连接符 116741"/>
            <p:cNvSpPr/>
            <p:nvPr/>
          </p:nvSpPr>
          <p:spPr>
            <a:xfrm flipH="1">
              <a:off x="720" y="1728"/>
              <a:ext cx="0" cy="0"/>
            </a:xfrm>
            <a:prstGeom prst="line">
              <a:avLst/>
            </a:prstGeom>
            <a:ln w="57150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5" name="直接连接符 116742"/>
            <p:cNvSpPr/>
            <p:nvPr/>
          </p:nvSpPr>
          <p:spPr>
            <a:xfrm>
              <a:off x="576" y="1769"/>
              <a:ext cx="96" cy="55"/>
            </a:xfrm>
            <a:prstGeom prst="line">
              <a:avLst/>
            </a:prstGeom>
            <a:ln w="57150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6" name="直接连接符 116743"/>
            <p:cNvSpPr/>
            <p:nvPr/>
          </p:nvSpPr>
          <p:spPr>
            <a:xfrm>
              <a:off x="336" y="1872"/>
              <a:ext cx="336" cy="0"/>
            </a:xfrm>
            <a:prstGeom prst="line">
              <a:avLst/>
            </a:prstGeom>
            <a:ln w="57150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7" name="直接连接符 116744"/>
            <p:cNvSpPr/>
            <p:nvPr/>
          </p:nvSpPr>
          <p:spPr>
            <a:xfrm>
              <a:off x="336" y="1872"/>
              <a:ext cx="96" cy="55"/>
            </a:xfrm>
            <a:prstGeom prst="line">
              <a:avLst/>
            </a:prstGeom>
            <a:ln w="57150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</p:grpSp>
      <p:sp>
        <p:nvSpPr>
          <p:cNvPr id="13" name="椭圆 12"/>
          <p:cNvSpPr/>
          <p:nvPr/>
        </p:nvSpPr>
        <p:spPr>
          <a:xfrm>
            <a:off x="8928847" y="1591120"/>
            <a:ext cx="3263153" cy="2346179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noFill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903" y="1999969"/>
            <a:ext cx="8905875" cy="4686300"/>
          </a:xfrm>
          <a:prstGeom prst="rect">
            <a:avLst/>
          </a:prstGeom>
        </p:spPr>
      </p:pic>
      <p:sp>
        <p:nvSpPr>
          <p:cNvPr id="18" name="圆角矩形标注 17"/>
          <p:cNvSpPr/>
          <p:nvPr/>
        </p:nvSpPr>
        <p:spPr>
          <a:xfrm>
            <a:off x="9030778" y="4613830"/>
            <a:ext cx="3059289" cy="508000"/>
          </a:xfrm>
          <a:prstGeom prst="wedgeRoundRectCallout">
            <a:avLst>
              <a:gd name="adj1" fmla="val -4727"/>
              <a:gd name="adj2" fmla="val -563382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隐含信息</a:t>
            </a:r>
          </a:p>
        </p:txBody>
      </p:sp>
    </p:spTree>
    <p:extLst>
      <p:ext uri="{BB962C8B-B14F-4D97-AF65-F5344CB8AC3E}">
        <p14:creationId xmlns:p14="http://schemas.microsoft.com/office/powerpoint/2010/main" val="2081523358"/>
      </p:ext>
    </p:extLst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3" grpId="0"/>
      <p:bldP spid="18" grpId="0"/>
      <p:bldP spid="18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121276" y="851027"/>
            <a:ext cx="11949447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zh-CN" sz="2800" b="1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9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.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室温下，反应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HCO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−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+H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         H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CO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+OH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−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的平衡常数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K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=2.2×10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−8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。将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NH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4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HCO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溶液和氨水按一定比例混合，可用于浸取废渣中的</a:t>
            </a:r>
            <a:r>
              <a:rPr lang="en-US" altLang="zh-CN" sz="2800" b="1" err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ZnO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。若溶液混合引起的体积变化可忽略，室温时下列指定溶液中微粒物质的量浓度关系正确的是</a:t>
            </a: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A. 0.2mol•L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−1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氨水：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(NH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•H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O)&gt;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(NH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4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)&gt;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(OH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−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)&gt;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(H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)</a:t>
            </a: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B. 0.2mol•L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−1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NH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4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HCO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溶液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(pH&gt;7)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：</a:t>
            </a: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   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(NH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4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)&gt;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(HCO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−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)&gt; 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(H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CO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) &gt;c(NH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•H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O)</a:t>
            </a: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C. 0.2mol•L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−1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氨水和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0.2mol•L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−1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NH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4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HCO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溶液等体积混合：</a:t>
            </a: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   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(NH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4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) +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(NH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•H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O)=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(H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CO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)+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(HCO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−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)+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(CO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2-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)</a:t>
            </a: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D. 0.6mol•L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−1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氨水和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0.2mol•L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−1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NH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4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HCO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溶液等体积混合：  </a:t>
            </a: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   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(NH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•H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O)+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(CO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2-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)+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(OH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−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)=0.3mol•L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−1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(H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CO</a:t>
            </a:r>
            <a:r>
              <a:rPr lang="en-US" altLang="zh-CN" sz="32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)+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(H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)</a:t>
            </a:r>
            <a:endParaRPr lang="en-US" altLang="zh-CN" sz="24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63887" y="143141"/>
            <a:ext cx="548419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kern="1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三、以数据呈现的类型</a:t>
            </a:r>
            <a:endParaRPr lang="zh-CN" altLang="en-US" sz="40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0842684" y="2162755"/>
            <a:ext cx="109356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BD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7333363" y="965012"/>
            <a:ext cx="837925" cy="320195"/>
            <a:chOff x="336" y="1728"/>
            <a:chExt cx="384" cy="199"/>
          </a:xfrm>
        </p:grpSpPr>
        <p:sp>
          <p:nvSpPr>
            <p:cNvPr id="8" name="直接连接符 116740"/>
            <p:cNvSpPr/>
            <p:nvPr/>
          </p:nvSpPr>
          <p:spPr>
            <a:xfrm>
              <a:off x="336" y="1824"/>
              <a:ext cx="336" cy="0"/>
            </a:xfrm>
            <a:prstGeom prst="line">
              <a:avLst/>
            </a:prstGeom>
            <a:ln w="57150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9" name="直接连接符 116741"/>
            <p:cNvSpPr/>
            <p:nvPr/>
          </p:nvSpPr>
          <p:spPr>
            <a:xfrm flipH="1">
              <a:off x="720" y="1728"/>
              <a:ext cx="0" cy="0"/>
            </a:xfrm>
            <a:prstGeom prst="line">
              <a:avLst/>
            </a:prstGeom>
            <a:ln w="57150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0" name="直接连接符 116742"/>
            <p:cNvSpPr/>
            <p:nvPr/>
          </p:nvSpPr>
          <p:spPr>
            <a:xfrm>
              <a:off x="576" y="1769"/>
              <a:ext cx="96" cy="55"/>
            </a:xfrm>
            <a:prstGeom prst="line">
              <a:avLst/>
            </a:prstGeom>
            <a:ln w="57150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2" name="直接连接符 116743"/>
            <p:cNvSpPr/>
            <p:nvPr/>
          </p:nvSpPr>
          <p:spPr>
            <a:xfrm>
              <a:off x="336" y="1872"/>
              <a:ext cx="336" cy="0"/>
            </a:xfrm>
            <a:prstGeom prst="line">
              <a:avLst/>
            </a:prstGeom>
            <a:ln w="57150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5" name="直接连接符 116744"/>
            <p:cNvSpPr/>
            <p:nvPr/>
          </p:nvSpPr>
          <p:spPr>
            <a:xfrm>
              <a:off x="336" y="1872"/>
              <a:ext cx="96" cy="55"/>
            </a:xfrm>
            <a:prstGeom prst="line">
              <a:avLst/>
            </a:prstGeom>
            <a:ln w="57150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</p:grpSp>
      <p:sp>
        <p:nvSpPr>
          <p:cNvPr id="16" name="椭圆 15"/>
          <p:cNvSpPr/>
          <p:nvPr/>
        </p:nvSpPr>
        <p:spPr>
          <a:xfrm>
            <a:off x="73046" y="834190"/>
            <a:ext cx="11863207" cy="159014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noFill/>
            </a:endParaRPr>
          </a:p>
        </p:txBody>
      </p:sp>
      <p:sp>
        <p:nvSpPr>
          <p:cNvPr id="14" name="圆角矩形标注 13"/>
          <p:cNvSpPr/>
          <p:nvPr/>
        </p:nvSpPr>
        <p:spPr>
          <a:xfrm>
            <a:off x="6321778" y="259644"/>
            <a:ext cx="3059289" cy="508000"/>
          </a:xfrm>
          <a:prstGeom prst="wedgeRoundRectCallout">
            <a:avLst>
              <a:gd name="adj1" fmla="val -186700"/>
              <a:gd name="adj2" fmla="val 28632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干扰信息</a:t>
            </a:r>
          </a:p>
        </p:txBody>
      </p:sp>
      <p:cxnSp>
        <p:nvCxnSpPr>
          <p:cNvPr id="3" name="肘形连接符 2"/>
          <p:cNvCxnSpPr/>
          <p:nvPr/>
        </p:nvCxnSpPr>
        <p:spPr>
          <a:xfrm>
            <a:off x="6445956" y="2596444"/>
            <a:ext cx="2325511" cy="485423"/>
          </a:xfrm>
          <a:prstGeom prst="bentConnector3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/>
          <p:cNvSpPr/>
          <p:nvPr/>
        </p:nvSpPr>
        <p:spPr>
          <a:xfrm>
            <a:off x="5007009" y="3081867"/>
            <a:ext cx="1314769" cy="411682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noFill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2331045" y="3912434"/>
            <a:ext cx="1314769" cy="411682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noFill/>
            </a:endParaRPr>
          </a:p>
        </p:txBody>
      </p:sp>
      <p:sp>
        <p:nvSpPr>
          <p:cNvPr id="20" name="矩形 19">
            <a:hlinkClick r:id="rId2" action="ppaction://hlinkfile"/>
          </p:cNvPr>
          <p:cNvSpPr/>
          <p:nvPr/>
        </p:nvSpPr>
        <p:spPr>
          <a:xfrm>
            <a:off x="10183778" y="4691427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质子守恒</a:t>
            </a:r>
            <a:endParaRPr lang="en-US" altLang="zh-CN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5632241"/>
            <a:ext cx="120230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物料守恒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: c(NH</a:t>
            </a:r>
            <a:r>
              <a:rPr lang="en-US" altLang="zh-CN" sz="2800" b="1" baseline="-250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4</a:t>
            </a:r>
            <a:r>
              <a:rPr lang="en-US" altLang="zh-CN" sz="2800" b="1" baseline="300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+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)+c(NH</a:t>
            </a:r>
            <a:r>
              <a:rPr lang="en-US" altLang="zh-CN" sz="2800" b="1" baseline="-250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3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Cambria Math" panose="02040503050406030204" pitchFamily="18" charset="0"/>
              </a:rPr>
              <a:t>∙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H</a:t>
            </a:r>
            <a:r>
              <a:rPr lang="en-US" altLang="zh-CN" sz="2800" b="1" baseline="-250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2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O)=4[c(H</a:t>
            </a:r>
            <a:r>
              <a:rPr lang="en-US" altLang="zh-CN" sz="2800" b="1" baseline="-250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2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CO</a:t>
            </a:r>
            <a:r>
              <a:rPr lang="en-US" altLang="zh-CN" sz="2800" b="1" baseline="-250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3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)+c(HCO</a:t>
            </a:r>
            <a:r>
              <a:rPr lang="en-US" altLang="zh-CN" sz="2800" b="1" baseline="-250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3</a:t>
            </a:r>
            <a:r>
              <a:rPr lang="en-US" altLang="zh-CN" sz="2800" b="1" baseline="300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-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)+c(CO</a:t>
            </a:r>
            <a:r>
              <a:rPr lang="en-US" altLang="zh-CN" sz="2800" b="1" baseline="-250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3</a:t>
            </a:r>
            <a:r>
              <a:rPr lang="en-US" altLang="zh-CN" sz="2800" b="1" baseline="300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2-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)]  ①</a:t>
            </a:r>
            <a:endParaRPr lang="zh-CN" altLang="en-US" sz="4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6153669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电荷守恒：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c(NH</a:t>
            </a:r>
            <a:r>
              <a:rPr lang="en-US" altLang="zh-CN" sz="2800" b="1" baseline="-250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4</a:t>
            </a:r>
            <a:r>
              <a:rPr lang="en-US" altLang="zh-CN" sz="2800" b="1" baseline="300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+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)+c(H</a:t>
            </a:r>
            <a:r>
              <a:rPr lang="en-US" altLang="zh-CN" sz="2800" b="1" baseline="300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+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)=c(HCO</a:t>
            </a:r>
            <a:r>
              <a:rPr lang="en-US" altLang="zh-CN" sz="2800" b="1" baseline="-250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3</a:t>
            </a:r>
            <a:r>
              <a:rPr lang="en-US" altLang="zh-CN" sz="2800" b="1" baseline="300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-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)+2c(CO</a:t>
            </a:r>
            <a:r>
              <a:rPr lang="en-US" altLang="zh-CN" sz="2800" b="1" baseline="-250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3</a:t>
            </a:r>
            <a:r>
              <a:rPr lang="en-US" altLang="zh-CN" sz="2800" b="1" baseline="300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2-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)+c(OH</a:t>
            </a:r>
            <a:r>
              <a:rPr lang="en-US" altLang="zh-CN" sz="2800" b="1" baseline="300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-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)                  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②</a:t>
            </a:r>
            <a:endParaRPr lang="zh-CN" altLang="en-US" sz="4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7961806" y="4768867"/>
            <a:ext cx="1314769" cy="411682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4012126606"/>
      </p:ext>
    </p:extLst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6" grpId="0"/>
      <p:bldP spid="14" grpId="0"/>
      <p:bldP spid="14" grpId="1"/>
      <p:bldP spid="17" grpId="0"/>
      <p:bldP spid="18" grpId="0"/>
      <p:bldP spid="20" grpId="0"/>
      <p:bldP spid="4" grpId="0"/>
      <p:bldP spid="5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121276" y="942212"/>
            <a:ext cx="11949447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ctr"/>
            <a:r>
              <a:rPr kumimoji="0" lang="en-US" altLang="zh-CN" sz="2800" b="1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10</a:t>
            </a:r>
            <a:r>
              <a:rPr kumimoji="0" lang="zh-CN" altLang="en-US" sz="2800" b="1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为二元弱酸，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K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a1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(H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) =5.4×10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−2</a:t>
            </a:r>
            <a:r>
              <a:rPr lang="zh-CN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K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a2 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) =5.4×10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−5</a:t>
            </a:r>
            <a:r>
              <a:rPr lang="zh-CN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，设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溶液中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)=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 +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(HC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−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 +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(C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2−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r>
              <a:rPr lang="zh-CN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。室温下用</a:t>
            </a:r>
            <a:r>
              <a:rPr lang="en-US" altLang="zh-CN" sz="2800" b="1" err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NaOH</a:t>
            </a:r>
            <a:r>
              <a:rPr lang="zh-CN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溶液滴定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25.00 mL 0.1000 mol·L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−1 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溶液至终点。滴定过程得到的下列溶液中微粒的物质的量浓度关系一定正确的是</a:t>
            </a:r>
          </a:p>
          <a:p>
            <a:pPr marL="450850" indent="-450850" fontAlgn="ctr"/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A. 0.1000 mol·L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−1 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溶液：</a:t>
            </a: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0850" indent="-450850" fontAlgn="ctr"/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(H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)=0.1000 mol·L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−1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(C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2−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 +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(OH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−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)−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</a:p>
          <a:p>
            <a:pPr fontAlgn="ctr"/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B. 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(Na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 =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r>
              <a:rPr lang="zh-CN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的溶液：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(Na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 &gt;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 &gt;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(C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2−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 &gt;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(H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</a:p>
          <a:p>
            <a:pPr fontAlgn="ctr"/>
            <a:endParaRPr lang="zh-CN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ctr"/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C. pH=7</a:t>
            </a:r>
            <a:r>
              <a:rPr lang="zh-CN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的溶液：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(Na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)=0.10 mol·L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−1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(C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2−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)−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</a:p>
          <a:p>
            <a:pPr fontAlgn="ctr"/>
            <a:endParaRPr lang="zh-CN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D. 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(Na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)=2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r>
              <a:rPr lang="zh-CN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的溶液：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(OH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−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)−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(H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)=2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)+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(HC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−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en-US" altLang="zh-CN" sz="24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0386479" y="2742704"/>
            <a:ext cx="113524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</a:t>
            </a:r>
          </a:p>
        </p:txBody>
      </p:sp>
      <p:sp>
        <p:nvSpPr>
          <p:cNvPr id="4" name="椭圆 3"/>
          <p:cNvSpPr/>
          <p:nvPr/>
        </p:nvSpPr>
        <p:spPr>
          <a:xfrm>
            <a:off x="256757" y="545278"/>
            <a:ext cx="11643890" cy="185181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noFill/>
            </a:endParaRPr>
          </a:p>
        </p:txBody>
      </p:sp>
      <p:sp>
        <p:nvSpPr>
          <p:cNvPr id="5" name="圆角矩形标注 4"/>
          <p:cNvSpPr/>
          <p:nvPr/>
        </p:nvSpPr>
        <p:spPr>
          <a:xfrm>
            <a:off x="9011434" y="254000"/>
            <a:ext cx="3059289" cy="508000"/>
          </a:xfrm>
          <a:prstGeom prst="wedgeRoundRectCallout">
            <a:avLst>
              <a:gd name="adj1" fmla="val 11096"/>
              <a:gd name="adj2" fmla="val 14603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数据信息</a:t>
            </a:r>
          </a:p>
        </p:txBody>
      </p:sp>
      <p:sp>
        <p:nvSpPr>
          <p:cNvPr id="6" name="矩形 5"/>
          <p:cNvSpPr/>
          <p:nvPr/>
        </p:nvSpPr>
        <p:spPr>
          <a:xfrm>
            <a:off x="1403329" y="4387517"/>
            <a:ext cx="87767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NaHC</a:t>
            </a:r>
            <a:r>
              <a:rPr lang="en-US" altLang="zh-CN" sz="2800" b="1" baseline="-25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r>
              <a:rPr lang="en-US" altLang="zh-CN" sz="2800" b="1" baseline="-25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溶液，比较水解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(Kh</a:t>
            </a:r>
            <a:r>
              <a:rPr lang="en-US" altLang="zh-CN" sz="2800" b="1" baseline="-25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与电离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(Ka</a:t>
            </a:r>
            <a:r>
              <a:rPr lang="en-US" altLang="zh-CN" sz="2800" b="1" baseline="-25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的大小！</a:t>
            </a:r>
            <a:endParaRPr lang="en-US" altLang="zh-CN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477066" y="6086751"/>
            <a:ext cx="41873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Na</a:t>
            </a:r>
            <a:r>
              <a:rPr lang="en-US" altLang="zh-CN" sz="2800" b="1" baseline="-25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altLang="zh-CN" sz="2800" b="1" baseline="-25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r>
              <a:rPr lang="en-US" altLang="zh-CN" sz="2800" b="1" baseline="-25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溶液，质子守恒</a:t>
            </a:r>
            <a:endParaRPr lang="en-US" altLang="zh-CN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604345" y="5179663"/>
            <a:ext cx="34163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电荷守恒，溶液稀释</a:t>
            </a:r>
            <a:endParaRPr lang="en-US" altLang="zh-CN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94732887"/>
      </p:ext>
    </p:extLst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4" grpId="0"/>
      <p:bldP spid="5" grpId="0"/>
      <p:bldP spid="5" grpId="1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1149687" y="1578708"/>
            <a:ext cx="528542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kern="1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四、以符号呈现的类型</a:t>
            </a:r>
            <a:endParaRPr lang="zh-CN" altLang="en-US" sz="4000">
              <a:solidFill>
                <a:srgbClr val="FF0000"/>
              </a:solidFill>
            </a:endParaRP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1007179" y="2407498"/>
            <a:ext cx="9532610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800" b="1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11</a:t>
            </a:r>
            <a:r>
              <a:rPr kumimoji="0" lang="en-US" altLang="zh-CN" sz="28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.</a:t>
            </a:r>
            <a:r>
              <a:rPr kumimoji="0" lang="zh-CN" altLang="en-US" sz="28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室温下，下列各组离子在指定溶液中能大量共存的是</a:t>
            </a:r>
            <a:endParaRPr kumimoji="0" lang="zh-CN" altLang="en-US" sz="3600" b="1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zh-CN" sz="28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  A. 0.1 mol·L</a:t>
            </a:r>
            <a:r>
              <a:rPr kumimoji="0" lang="en-US" altLang="zh-CN" sz="2800" b="1" i="0" u="none" strike="noStrike" cap="none" normalizeH="0" baseline="3000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−1</a:t>
            </a:r>
            <a:r>
              <a:rPr kumimoji="0" lang="en-US" altLang="zh-CN" sz="28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NaOH</a:t>
            </a:r>
            <a:r>
              <a:rPr kumimoji="0" lang="zh-CN" altLang="en-US" sz="28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溶液：</a:t>
            </a:r>
            <a:r>
              <a:rPr kumimoji="0" lang="en-US" altLang="zh-CN" sz="28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Na</a:t>
            </a:r>
            <a:r>
              <a:rPr kumimoji="0" lang="en-US" altLang="zh-CN" sz="2800" b="1" i="0" u="none" strike="noStrike" cap="none" normalizeH="0" baseline="3000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</a:t>
            </a:r>
            <a:r>
              <a:rPr kumimoji="0" lang="zh-CN" altLang="en-US" sz="28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</a:t>
            </a:r>
            <a:r>
              <a:rPr kumimoji="0" lang="en-US" altLang="zh-CN" sz="28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K</a:t>
            </a:r>
            <a:r>
              <a:rPr kumimoji="0" lang="en-US" altLang="zh-CN" sz="2800" b="1" i="0" u="none" strike="noStrike" cap="none" normalizeH="0" baseline="3000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</a:t>
            </a:r>
            <a:r>
              <a:rPr kumimoji="0" lang="zh-CN" altLang="en-US" sz="28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</a:t>
            </a:r>
            <a:r>
              <a:rPr kumimoji="0" lang="en-US" altLang="zh-CN" sz="28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CO</a:t>
            </a:r>
            <a:r>
              <a:rPr kumimoji="0" lang="en-US" altLang="zh-CN" sz="2800" b="1" i="0" u="none" strike="noStrike" cap="none" normalizeH="0" baseline="-2500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2-</a:t>
            </a:r>
            <a:r>
              <a:rPr lang="zh-CN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AlO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-</a:t>
            </a: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  B. 0.1 mol·L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−1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FeCl</a:t>
            </a:r>
            <a:r>
              <a:rPr lang="en-US" altLang="zh-CN" sz="2800" b="1" baseline="-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溶液：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K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Mg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2+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SO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4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2-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MnO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4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-</a:t>
            </a:r>
            <a:endParaRPr lang="zh-CN" altLang="en-US" sz="2800" b="1" baseline="3000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  C. 0.1 mol·L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−1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K</a:t>
            </a:r>
            <a:r>
              <a:rPr lang="en-US" altLang="zh-CN" sz="2800" b="1" baseline="-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CO</a:t>
            </a:r>
            <a:r>
              <a:rPr lang="en-US" altLang="zh-CN" sz="2800" b="1" baseline="-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溶液：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Na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Ba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2+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</a:t>
            </a:r>
            <a:r>
              <a:rPr lang="en-US" altLang="zh-CN" sz="2800" b="1" err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Cl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−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OH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−</a:t>
            </a:r>
            <a:endParaRPr lang="en-US" altLang="zh-CN" sz="36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  D. 0.1 mol·L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−1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H</a:t>
            </a:r>
            <a:r>
              <a:rPr lang="en-US" altLang="zh-CN" sz="2800" b="1" baseline="-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SO</a:t>
            </a:r>
            <a:r>
              <a:rPr lang="en-US" altLang="zh-CN" sz="2800" b="1" baseline="-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4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溶液：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K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NH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4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NO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-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HSO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-</a:t>
            </a:r>
            <a:endParaRPr lang="zh-CN" altLang="en-US" sz="2800" b="1" baseline="3000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0066867" y="2324115"/>
            <a:ext cx="57099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A</a:t>
            </a:r>
            <a:endParaRPr lang="en-US" altLang="zh-CN" sz="4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7967132" y="4178767"/>
            <a:ext cx="1207911" cy="4755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noFill/>
            </a:endParaRPr>
          </a:p>
        </p:txBody>
      </p:sp>
      <p:sp>
        <p:nvSpPr>
          <p:cNvPr id="7" name="椭圆 6"/>
          <p:cNvSpPr/>
          <p:nvPr/>
        </p:nvSpPr>
        <p:spPr>
          <a:xfrm>
            <a:off x="9186330" y="4178767"/>
            <a:ext cx="1309514" cy="4755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noFill/>
            </a:endParaRPr>
          </a:p>
        </p:txBody>
      </p:sp>
      <p:sp>
        <p:nvSpPr>
          <p:cNvPr id="4" name="圆角矩形标注 3"/>
          <p:cNvSpPr/>
          <p:nvPr/>
        </p:nvSpPr>
        <p:spPr>
          <a:xfrm>
            <a:off x="7007578" y="1695211"/>
            <a:ext cx="3059289" cy="508000"/>
          </a:xfrm>
          <a:prstGeom prst="wedgeRoundRectCallout">
            <a:avLst>
              <a:gd name="adj1" fmla="val 7580"/>
              <a:gd name="adj2" fmla="val 44250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隐含信息</a:t>
            </a:r>
          </a:p>
        </p:txBody>
      </p:sp>
    </p:spTree>
    <p:extLst>
      <p:ext uri="{BB962C8B-B14F-4D97-AF65-F5344CB8AC3E}">
        <p14:creationId xmlns:p14="http://schemas.microsoft.com/office/powerpoint/2010/main" val="4182994695"/>
      </p:ext>
    </p:extLst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" grpId="0"/>
      <p:bldP spid="7" grpId="0"/>
      <p:bldP spid="4" grpId="0"/>
      <p:bldP spid="4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" name="Rectangle 15"/>
          <p:cNvSpPr>
            <a:spLocks noChangeArrowheads="1"/>
          </p:cNvSpPr>
          <p:nvPr/>
        </p:nvSpPr>
        <p:spPr bwMode="auto">
          <a:xfrm>
            <a:off x="457202" y="889843"/>
            <a:ext cx="11379198" cy="507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3600" b="1" i="0" u="none" strike="noStrike" cap="none" normalizeH="0" baseline="0">
                <a:ln>
                  <a:noFill/>
                </a:ln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A</a:t>
            </a:r>
            <a:r>
              <a:rPr kumimoji="0" lang="zh-CN" altLang="en-US" sz="3600" b="1" i="0" u="none" strike="noStrike" cap="none" normalizeH="0" baseline="0">
                <a:ln>
                  <a:noFill/>
                </a:ln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选项是一个碱性环境，没有存在能与氢氧根发生反应的离子，故</a:t>
            </a:r>
            <a:r>
              <a:rPr kumimoji="0" lang="en-US" altLang="zh-CN" sz="3600" b="1" i="0" u="none" strike="noStrike" cap="none" normalizeH="0" baseline="0">
                <a:ln>
                  <a:noFill/>
                </a:ln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A</a:t>
            </a:r>
            <a:r>
              <a:rPr kumimoji="0" lang="zh-CN" altLang="en-US" sz="3600" b="1" i="0" u="none" strike="noStrike" cap="none" normalizeH="0" baseline="0">
                <a:ln>
                  <a:noFill/>
                </a:ln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正确；</a:t>
            </a:r>
            <a:endParaRPr kumimoji="0" lang="en-US" altLang="zh-CN" sz="3600" b="1" i="0" u="none" strike="noStrike" cap="none" normalizeH="0" baseline="0">
              <a:ln>
                <a:noFill/>
              </a:ln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3600" b="1" i="0" u="none" strike="noStrike" cap="none" normalizeH="0" baseline="0">
                <a:ln>
                  <a:noFill/>
                </a:ln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B</a:t>
            </a:r>
            <a:r>
              <a:rPr kumimoji="0" lang="zh-CN" altLang="en-US" sz="3600" b="1" i="0" u="none" strike="noStrike" cap="none" normalizeH="0" baseline="0">
                <a:ln>
                  <a:noFill/>
                </a:ln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选项是一个亚铁离子和氯离子的环境，选项中有高锰酸根可以与铁离子反应，故错误；</a:t>
            </a:r>
            <a:endParaRPr kumimoji="0" lang="en-US" altLang="zh-CN" sz="3600" b="1" i="0" u="none" strike="noStrike" cap="none" normalizeH="0" baseline="0">
              <a:ln>
                <a:noFill/>
              </a:ln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3600" b="1" i="0" u="none" strike="noStrike" cap="none" normalizeH="0" baseline="0">
                <a:ln>
                  <a:noFill/>
                </a:ln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C</a:t>
            </a:r>
            <a:r>
              <a:rPr kumimoji="0" lang="zh-CN" altLang="en-US" sz="3600" b="1" i="0" u="none" strike="noStrike" cap="none" normalizeH="0" baseline="0">
                <a:ln>
                  <a:noFill/>
                </a:ln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选项是一个钾离子和碳酸根的环境，选项中存在钡离子可以与碳酸根发生反应生成沉淀，故错误；</a:t>
            </a:r>
            <a:endParaRPr kumimoji="0" lang="en-US" altLang="zh-CN" sz="3600" b="1" i="0" u="none" strike="noStrike" cap="none" normalizeH="0" baseline="0">
              <a:ln>
                <a:noFill/>
              </a:ln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3600" b="1" i="0" u="none" strike="noStrike" cap="none" normalizeH="0" baseline="0">
                <a:ln>
                  <a:noFill/>
                </a:ln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D</a:t>
            </a:r>
            <a:r>
              <a:rPr kumimoji="0" lang="zh-CN" altLang="en-US" sz="3600" b="1" i="0" u="none" strike="noStrike" cap="none" normalizeH="0" baseline="0">
                <a:ln>
                  <a:noFill/>
                </a:ln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选项是氢离子和硫酸根的环境，选项中有硝酸根和亚硫酸氢根，其中硝酸根可以与氢离子结合成硝酸，硝酸具有强氧化性可以氧化亚硫酸氢根，故错误。</a:t>
            </a:r>
            <a:endParaRPr kumimoji="0" lang="zh-CN" altLang="en-US" sz="3600" b="1" i="0" u="none" strike="noStrike" cap="none" normalizeH="0" baseline="0">
              <a:ln>
                <a:noFill/>
              </a:ln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89141296"/>
      </p:ext>
    </p:extLst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123075" y="544708"/>
            <a:ext cx="11020966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ctr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zh-CN" sz="2800" b="1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12</a:t>
            </a:r>
            <a:r>
              <a:rPr kumimoji="0" lang="en-US" altLang="zh-CN" sz="28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.</a:t>
            </a:r>
            <a:r>
              <a:rPr kumimoji="0" lang="zh-CN" altLang="en-US" sz="28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常温下，下列各组离子在指定溶液中能大量共存的是</a:t>
            </a: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zh-CN" sz="28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  A.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无色透明的溶液中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: Fe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3+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Mg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2+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SCN 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–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</a:t>
            </a:r>
            <a:r>
              <a:rPr lang="en-US" altLang="zh-CN" sz="2800" b="1" err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Cl 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–</a:t>
            </a:r>
          </a:p>
          <a:p>
            <a:pPr lvl="0" eaLnBrk="0" fontAlgn="ctr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  B. 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(H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)/ 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(OH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–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) = 1×10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-12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的溶液中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: K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Na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2-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NO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-</a:t>
            </a:r>
            <a:endParaRPr lang="zh-CN" altLang="en-US" sz="2800" b="1" baseline="3000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  C. 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(Fe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2+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) =1 mol•L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-1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的溶液中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: K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NH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4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MnO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4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-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SO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4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2-</a:t>
            </a:r>
          </a:p>
          <a:p>
            <a:pPr lvl="0" eaLnBrk="0" fontAlgn="ctr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  D.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能使甲基橙变红的溶液中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: Na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NH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4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SO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4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2-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HCO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-</a:t>
            </a:r>
          </a:p>
        </p:txBody>
      </p:sp>
      <p:sp>
        <p:nvSpPr>
          <p:cNvPr id="19" name="矩形 18"/>
          <p:cNvSpPr/>
          <p:nvPr/>
        </p:nvSpPr>
        <p:spPr>
          <a:xfrm>
            <a:off x="9369113" y="960144"/>
            <a:ext cx="53572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B</a:t>
            </a:r>
            <a:endParaRPr lang="en-US" altLang="zh-CN" sz="4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840191" y="1856452"/>
            <a:ext cx="1580280" cy="4755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noFill/>
            </a:endParaRPr>
          </a:p>
        </p:txBody>
      </p:sp>
      <p:sp>
        <p:nvSpPr>
          <p:cNvPr id="5" name="椭圆 4"/>
          <p:cNvSpPr/>
          <p:nvPr/>
        </p:nvSpPr>
        <p:spPr>
          <a:xfrm>
            <a:off x="840191" y="2514600"/>
            <a:ext cx="4457950" cy="80682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noFill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418415" y="4321737"/>
            <a:ext cx="2131609" cy="80682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noFill/>
            </a:endParaRPr>
          </a:p>
        </p:txBody>
      </p:sp>
      <p:sp>
        <p:nvSpPr>
          <p:cNvPr id="7" name="椭圆 6"/>
          <p:cNvSpPr/>
          <p:nvPr/>
        </p:nvSpPr>
        <p:spPr>
          <a:xfrm>
            <a:off x="840191" y="3418168"/>
            <a:ext cx="3556997" cy="80682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noFill/>
            </a:endParaRPr>
          </a:p>
        </p:txBody>
      </p:sp>
      <p:sp>
        <p:nvSpPr>
          <p:cNvPr id="8" name="圆角矩形标注 7"/>
          <p:cNvSpPr/>
          <p:nvPr/>
        </p:nvSpPr>
        <p:spPr>
          <a:xfrm>
            <a:off x="2618689" y="5837185"/>
            <a:ext cx="3059289" cy="508000"/>
          </a:xfrm>
          <a:prstGeom prst="wedgeRoundRectCallout">
            <a:avLst>
              <a:gd name="adj1" fmla="val -40331"/>
              <a:gd name="adj2" fmla="val -55279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迁移信息</a:t>
            </a:r>
          </a:p>
        </p:txBody>
      </p:sp>
    </p:spTree>
    <p:extLst>
      <p:ext uri="{BB962C8B-B14F-4D97-AF65-F5344CB8AC3E}">
        <p14:creationId xmlns:p14="http://schemas.microsoft.com/office/powerpoint/2010/main" val="3035579285"/>
      </p:ext>
    </p:extLst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4" grpId="0"/>
      <p:bldP spid="5" grpId="0"/>
      <p:bldP spid="6" grpId="0"/>
      <p:bldP spid="7" grpId="0"/>
      <p:bldP spid="8" grpId="0"/>
      <p:bldP spid="8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463887" y="143141"/>
            <a:ext cx="548419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kern="1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五、以文字呈现的类型</a:t>
            </a:r>
            <a:endParaRPr lang="zh-CN" altLang="en-US" sz="40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121222" y="662299"/>
            <a:ext cx="10028707" cy="332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ctr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zh-CN" sz="2800" b="1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13</a:t>
            </a:r>
            <a:r>
              <a:rPr kumimoji="0" lang="en-US" altLang="zh-CN" sz="28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.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在给定条件下，下列选项所示的物质间转化均能实现的是</a:t>
            </a:r>
            <a:r>
              <a:rPr kumimoji="0" lang="en-US" altLang="zh-CN" sz="28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  </a:t>
            </a:r>
          </a:p>
          <a:p>
            <a:pPr lvl="0" eaLnBrk="0" fontAlgn="ctr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zh-CN" sz="28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A.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  </a:t>
            </a:r>
          </a:p>
          <a:p>
            <a:pPr lvl="0" eaLnBrk="0" fontAlgn="ctr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B.   </a:t>
            </a:r>
          </a:p>
          <a:p>
            <a:pPr lvl="0" eaLnBrk="0" fontAlgn="ctr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C.   </a:t>
            </a:r>
          </a:p>
          <a:p>
            <a:pPr lvl="0" eaLnBrk="0" fontAlgn="ctr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D.</a:t>
            </a:r>
          </a:p>
        </p:txBody>
      </p:sp>
      <p:sp>
        <p:nvSpPr>
          <p:cNvPr id="19" name="矩形 18"/>
          <p:cNvSpPr/>
          <p:nvPr/>
        </p:nvSpPr>
        <p:spPr>
          <a:xfrm>
            <a:off x="11338527" y="2066743"/>
            <a:ext cx="53572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B</a:t>
            </a:r>
            <a:endParaRPr lang="en-US" altLang="zh-CN" sz="4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958468" y="1504015"/>
            <a:ext cx="176843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800" b="1" i="0" u="none" strike="noStrike" cap="none" normalizeH="0" baseline="0" err="1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NaCl(aq)</a:t>
            </a:r>
            <a:endParaRPr kumimoji="0" lang="en-US" altLang="zh-CN" sz="54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3738457" y="1497237"/>
            <a:ext cx="119776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8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Cl</a:t>
            </a:r>
            <a:r>
              <a:rPr kumimoji="0" lang="en-US" altLang="zh-CN" sz="2800" b="1" i="0" u="none" strike="noStrike" cap="none" normalizeH="0" baseline="-3000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kumimoji="0" lang="en-US" altLang="zh-CN" sz="28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(g)</a:t>
            </a:r>
            <a:endParaRPr kumimoji="0" lang="en-US" altLang="zh-CN" sz="54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5964557" y="1450154"/>
            <a:ext cx="166584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8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FeCl</a:t>
            </a:r>
            <a:r>
              <a:rPr kumimoji="0" lang="en-US" altLang="zh-CN" sz="2800" b="1" i="0" u="none" strike="noStrike" cap="none" normalizeH="0" baseline="-3000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kumimoji="0" lang="en-US" altLang="zh-CN" sz="28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(s)</a:t>
            </a:r>
            <a:r>
              <a:rPr kumimoji="0" lang="en-US" altLang="zh-CN" sz="3600" b="0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kumimoji="0" lang="en-US" altLang="zh-CN" sz="54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Rectangle 13"/>
          <p:cNvSpPr>
            <a:spLocks noChangeArrowheads="1"/>
          </p:cNvSpPr>
          <p:nvPr/>
        </p:nvSpPr>
        <p:spPr bwMode="auto">
          <a:xfrm>
            <a:off x="1008161" y="2198891"/>
            <a:ext cx="175400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MgCl</a:t>
            </a:r>
            <a:r>
              <a:rPr kumimoji="0" lang="en-US" altLang="zh-CN" sz="2400" b="1" i="0" u="none" strike="noStrike" cap="none" normalizeH="0" baseline="-3000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kumimoji="0" lang="en-US" altLang="zh-CN" sz="24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(aq)</a:t>
            </a:r>
            <a:endParaRPr kumimoji="0" lang="en-US" altLang="zh-CN" sz="4800" b="1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3992096" y="2198890"/>
            <a:ext cx="197041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Mg(OH)</a:t>
            </a:r>
            <a:r>
              <a:rPr kumimoji="0" lang="en-US" altLang="zh-CN" sz="2400" b="1" i="0" u="none" strike="noStrike" cap="none" normalizeH="0" baseline="-3000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kumimoji="0" lang="en-US" altLang="zh-CN" sz="24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(s)</a:t>
            </a:r>
            <a:endParaRPr kumimoji="0" lang="en-US" altLang="zh-CN" sz="4800" b="1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Rectangle 15"/>
          <p:cNvSpPr>
            <a:spLocks noChangeArrowheads="1"/>
          </p:cNvSpPr>
          <p:nvPr/>
        </p:nvSpPr>
        <p:spPr bwMode="auto">
          <a:xfrm>
            <a:off x="7255150" y="2177719"/>
            <a:ext cx="156324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 err="1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MgO (s)</a:t>
            </a:r>
            <a:r>
              <a:rPr kumimoji="0" lang="en-US" altLang="zh-CN" sz="32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kumimoji="0" lang="en-US" altLang="zh-CN" sz="4800" b="1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Rectangle 22"/>
          <p:cNvSpPr>
            <a:spLocks noChangeArrowheads="1"/>
          </p:cNvSpPr>
          <p:nvPr/>
        </p:nvSpPr>
        <p:spPr bwMode="auto">
          <a:xfrm>
            <a:off x="1104652" y="2838985"/>
            <a:ext cx="76655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S(s)</a:t>
            </a:r>
            <a:endParaRPr kumimoji="0" lang="en-US" altLang="zh-CN" sz="4800" b="1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3361633" y="2843757"/>
            <a:ext cx="119455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SO</a:t>
            </a:r>
            <a:r>
              <a:rPr kumimoji="0" lang="en-US" altLang="zh-CN" sz="2400" b="1" i="0" u="none" strike="noStrike" cap="none" normalizeH="0" baseline="-3000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kumimoji="0" lang="en-US" altLang="zh-CN" sz="24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(g)</a:t>
            </a:r>
            <a:endParaRPr kumimoji="0" lang="en-US" altLang="zh-CN" sz="4800" b="1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auto">
          <a:xfrm>
            <a:off x="5898813" y="2729685"/>
            <a:ext cx="187423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H</a:t>
            </a:r>
            <a:r>
              <a:rPr kumimoji="0" lang="en-US" altLang="zh-CN" sz="2400" b="1" i="0" u="none" strike="noStrike" cap="none" normalizeH="0" baseline="-3000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kumimoji="0" lang="en-US" altLang="zh-CN" sz="24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SO</a:t>
            </a:r>
            <a:r>
              <a:rPr kumimoji="0" lang="en-US" altLang="zh-CN" sz="2400" b="1" i="0" u="none" strike="noStrike" cap="none" normalizeH="0" baseline="-3000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4</a:t>
            </a:r>
            <a:r>
              <a:rPr kumimoji="0" lang="en-US" altLang="zh-CN" sz="24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(aq)</a:t>
            </a:r>
            <a:r>
              <a:rPr kumimoji="0" lang="en-US" altLang="zh-CN" sz="32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kumimoji="0" lang="en-US" altLang="zh-CN" sz="4800" b="1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Rectangle 27"/>
          <p:cNvSpPr>
            <a:spLocks noChangeArrowheads="1"/>
          </p:cNvSpPr>
          <p:nvPr/>
        </p:nvSpPr>
        <p:spPr bwMode="auto">
          <a:xfrm>
            <a:off x="1104652" y="3519632"/>
            <a:ext cx="101822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N</a:t>
            </a:r>
            <a:r>
              <a:rPr kumimoji="0" lang="en-US" altLang="zh-CN" sz="2400" b="1" i="0" u="none" strike="noStrike" cap="none" normalizeH="0" baseline="-3000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kumimoji="0" lang="en-US" altLang="zh-CN" sz="24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(g)</a:t>
            </a:r>
            <a:endParaRPr kumimoji="0" lang="en-US" altLang="zh-CN" sz="24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Rectangle 28"/>
          <p:cNvSpPr>
            <a:spLocks noChangeArrowheads="1"/>
          </p:cNvSpPr>
          <p:nvPr/>
        </p:nvSpPr>
        <p:spPr bwMode="auto">
          <a:xfrm>
            <a:off x="3928455" y="3547033"/>
            <a:ext cx="127150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NH</a:t>
            </a:r>
            <a:r>
              <a:rPr kumimoji="0" lang="en-US" altLang="zh-CN" sz="2400" b="1" i="0" u="none" strike="noStrike" cap="none" normalizeH="0" baseline="-3000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kumimoji="0" lang="en-US" altLang="zh-CN" sz="24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(g)</a:t>
            </a:r>
            <a:endParaRPr kumimoji="0" lang="en-US" altLang="zh-CN" sz="24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Rectangle 29"/>
          <p:cNvSpPr>
            <a:spLocks noChangeArrowheads="1"/>
          </p:cNvSpPr>
          <p:nvPr/>
        </p:nvSpPr>
        <p:spPr bwMode="auto">
          <a:xfrm>
            <a:off x="6483812" y="3591821"/>
            <a:ext cx="181569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Na</a:t>
            </a:r>
            <a:r>
              <a:rPr kumimoji="0" lang="en-US" altLang="zh-CN" sz="2400" b="1" i="0" u="none" strike="noStrike" cap="none" normalizeH="0" baseline="-3000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kumimoji="0" lang="en-US" altLang="zh-CN" sz="24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CO</a:t>
            </a:r>
            <a:r>
              <a:rPr kumimoji="0" lang="en-US" altLang="zh-CN" sz="2400" b="1" i="0" u="none" strike="noStrike" cap="none" normalizeH="0" baseline="-3000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kumimoji="0" lang="en-US" altLang="zh-CN" sz="24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(s)</a:t>
            </a:r>
            <a:r>
              <a:rPr kumimoji="0" lang="en-US" altLang="zh-CN" sz="2400" b="0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</p:txBody>
      </p:sp>
      <p:sp>
        <p:nvSpPr>
          <p:cNvPr id="30" name="矩形 29"/>
          <p:cNvSpPr/>
          <p:nvPr/>
        </p:nvSpPr>
        <p:spPr>
          <a:xfrm>
            <a:off x="90041" y="4126236"/>
            <a:ext cx="1014317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/>
            <a:r>
              <a:rPr lang="zh-CN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【详解】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A. </a:t>
            </a:r>
            <a:r>
              <a:rPr lang="zh-CN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电解条件时应看清是电解水溶液还是电解熔融态物质；氯气的氧化性强，与铁单质反应直接生成氯化铁，故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A</a:t>
            </a:r>
            <a:r>
              <a:rPr lang="zh-CN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错误；</a:t>
            </a:r>
            <a:endParaRPr lang="zh-CN" altLang="zh-CN" sz="2000" kern="100"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fontAlgn="ctr"/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B. </a:t>
            </a:r>
            <a:r>
              <a:rPr lang="zh-CN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根据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‘</a:t>
            </a:r>
            <a:r>
              <a:rPr lang="zh-CN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强碱制弱碱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’</a:t>
            </a:r>
            <a:r>
              <a:rPr lang="zh-CN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原理制备氢氧化镁；氯化镁与石灰乳发生复分解反应生成氢氧化镁，氢氧化镁高温煅烧生成氧化镁和水，故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B</a:t>
            </a:r>
            <a:r>
              <a:rPr lang="zh-CN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正确；</a:t>
            </a:r>
            <a:endParaRPr lang="zh-CN" altLang="zh-CN" sz="2000" kern="100"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fontAlgn="ctr"/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C. </a:t>
            </a:r>
            <a:r>
              <a:rPr lang="zh-CN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注意生成二氧化硫与三氧化硫的条件；硫单质在空气中燃烧只能生成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SO</a:t>
            </a:r>
            <a:r>
              <a:rPr lang="en-US" altLang="zh-CN" sz="2000" b="1" kern="100" baseline="-250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zh-CN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，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SO</a:t>
            </a:r>
            <a:r>
              <a:rPr lang="en-US" altLang="zh-CN" sz="2000" b="1" kern="100" baseline="-250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zh-CN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在与氧气在催化剂条件下生成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SO</a:t>
            </a:r>
            <a:r>
              <a:rPr lang="en-US" altLang="zh-CN" sz="2000" b="1" kern="100" baseline="-250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zh-CN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，故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r>
              <a:rPr lang="zh-CN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错误；</a:t>
            </a:r>
            <a:endParaRPr lang="zh-CN" altLang="zh-CN" sz="2000" kern="100"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fontAlgn="ctr"/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D. </a:t>
            </a:r>
            <a:r>
              <a:rPr lang="zh-CN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氨气、二氧化碳和氯化钠反应制备碳酸氢钠是利用碳酸氢钠的溶解度低；氨气与二氧化碳和氯化钠溶液反应生成碳酸氢钠，碳酸氢钠受热分解可生成碳酸钠，故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D</a:t>
            </a:r>
            <a:r>
              <a:rPr lang="zh-CN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错误；</a:t>
            </a:r>
            <a:endParaRPr lang="zh-CN" altLang="zh-CN" sz="2000" kern="100"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cxnSp>
        <p:nvCxnSpPr>
          <p:cNvPr id="31" name="直接箭头连接符 30"/>
          <p:cNvCxnSpPr/>
          <p:nvPr/>
        </p:nvCxnSpPr>
        <p:spPr>
          <a:xfrm>
            <a:off x="2622706" y="1847105"/>
            <a:ext cx="1222872" cy="0"/>
          </a:xfrm>
          <a:prstGeom prst="straightConnector1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箭头连接符 31"/>
          <p:cNvCxnSpPr/>
          <p:nvPr/>
        </p:nvCxnSpPr>
        <p:spPr>
          <a:xfrm>
            <a:off x="4875307" y="1824613"/>
            <a:ext cx="1222872" cy="0"/>
          </a:xfrm>
          <a:prstGeom prst="straightConnector1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箭头连接符 32"/>
          <p:cNvCxnSpPr/>
          <p:nvPr/>
        </p:nvCxnSpPr>
        <p:spPr>
          <a:xfrm>
            <a:off x="2769224" y="2567834"/>
            <a:ext cx="1222872" cy="0"/>
          </a:xfrm>
          <a:prstGeom prst="straightConnector1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箭头连接符 33"/>
          <p:cNvCxnSpPr/>
          <p:nvPr/>
        </p:nvCxnSpPr>
        <p:spPr>
          <a:xfrm>
            <a:off x="5964557" y="2533005"/>
            <a:ext cx="1222872" cy="0"/>
          </a:xfrm>
          <a:prstGeom prst="straightConnector1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箭头连接符 34"/>
          <p:cNvCxnSpPr/>
          <p:nvPr/>
        </p:nvCxnSpPr>
        <p:spPr>
          <a:xfrm>
            <a:off x="2083734" y="3042793"/>
            <a:ext cx="1222872" cy="0"/>
          </a:xfrm>
          <a:prstGeom prst="straightConnector1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箭头连接符 35"/>
          <p:cNvCxnSpPr/>
          <p:nvPr/>
        </p:nvCxnSpPr>
        <p:spPr>
          <a:xfrm>
            <a:off x="4490424" y="3151975"/>
            <a:ext cx="1222872" cy="0"/>
          </a:xfrm>
          <a:prstGeom prst="straightConnector1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箭头连接符 36"/>
          <p:cNvCxnSpPr/>
          <p:nvPr/>
        </p:nvCxnSpPr>
        <p:spPr>
          <a:xfrm flipV="1">
            <a:off x="2083734" y="3816198"/>
            <a:ext cx="1830900" cy="10691"/>
          </a:xfrm>
          <a:prstGeom prst="straightConnector1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箭头连接符 37"/>
          <p:cNvCxnSpPr/>
          <p:nvPr/>
        </p:nvCxnSpPr>
        <p:spPr>
          <a:xfrm>
            <a:off x="5115320" y="3824677"/>
            <a:ext cx="1222872" cy="0"/>
          </a:xfrm>
          <a:prstGeom prst="straightConnector1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2708728" y="1487182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kern="1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电解</a:t>
            </a:r>
            <a:endParaRPr lang="zh-CN" altLang="en-US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973582" y="1486824"/>
            <a:ext cx="7409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Fe(s)</a:t>
            </a:r>
            <a:endParaRPr lang="zh-CN" altLang="en-US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2793228" y="2163673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kern="1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石灰乳</a:t>
            </a:r>
            <a:endParaRPr lang="zh-CN" altLang="en-US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190013" y="2163673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煅烧</a:t>
            </a:r>
          </a:p>
        </p:txBody>
      </p:sp>
      <p:sp>
        <p:nvSpPr>
          <p:cNvPr id="42" name="矩形 41"/>
          <p:cNvSpPr/>
          <p:nvPr/>
        </p:nvSpPr>
        <p:spPr>
          <a:xfrm>
            <a:off x="2119779" y="2562716"/>
            <a:ext cx="801823" cy="8744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r>
              <a:rPr lang="en-US" altLang="zh-CN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(g)</a:t>
            </a:r>
            <a:endParaRPr lang="zh-CN" altLang="en-US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点燃</a:t>
            </a:r>
          </a:p>
        </p:txBody>
      </p:sp>
      <p:sp>
        <p:nvSpPr>
          <p:cNvPr id="43" name="矩形 42"/>
          <p:cNvSpPr/>
          <p:nvPr/>
        </p:nvSpPr>
        <p:spPr>
          <a:xfrm>
            <a:off x="4557273" y="2795507"/>
            <a:ext cx="9060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</a:t>
            </a:r>
            <a:r>
              <a:rPr lang="en-US" altLang="zh-CN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O(l)</a:t>
            </a:r>
            <a:endParaRPr lang="zh-CN" altLang="en-US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2057049" y="3343050"/>
            <a:ext cx="1800493" cy="8744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</a:t>
            </a:r>
            <a:r>
              <a:rPr lang="en-US" altLang="zh-CN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(g)</a:t>
            </a:r>
            <a:endParaRPr lang="zh-CN" altLang="en-US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高温高压催化剂</a:t>
            </a:r>
          </a:p>
        </p:txBody>
      </p:sp>
      <p:sp>
        <p:nvSpPr>
          <p:cNvPr id="45" name="矩形 44"/>
          <p:cNvSpPr/>
          <p:nvPr/>
        </p:nvSpPr>
        <p:spPr>
          <a:xfrm>
            <a:off x="5254011" y="3360989"/>
            <a:ext cx="120417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</a:t>
            </a:r>
            <a:r>
              <a:rPr lang="en-US" altLang="zh-CN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(g)</a:t>
            </a:r>
            <a:endParaRPr lang="zh-CN" altLang="en-US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b="1" err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NaCl(aq)</a:t>
            </a:r>
            <a:endParaRPr lang="zh-CN" altLang="en-US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3954896" y="3510786"/>
            <a:ext cx="4344606" cy="67165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noFill/>
            </a:endParaRPr>
          </a:p>
        </p:txBody>
      </p:sp>
      <p:sp>
        <p:nvSpPr>
          <p:cNvPr id="47" name="圆角矩形标注 46"/>
          <p:cNvSpPr/>
          <p:nvPr/>
        </p:nvSpPr>
        <p:spPr>
          <a:xfrm>
            <a:off x="8078354" y="1705500"/>
            <a:ext cx="3059289" cy="508000"/>
          </a:xfrm>
          <a:prstGeom prst="wedgeRoundRectCallout">
            <a:avLst>
              <a:gd name="adj1" fmla="val -46044"/>
              <a:gd name="adj2" fmla="val 35250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迁移信息</a:t>
            </a:r>
          </a:p>
        </p:txBody>
      </p:sp>
    </p:spTree>
    <p:extLst>
      <p:ext uri="{BB962C8B-B14F-4D97-AF65-F5344CB8AC3E}">
        <p14:creationId xmlns:p14="http://schemas.microsoft.com/office/powerpoint/2010/main" val="1666317250"/>
      </p:ext>
    </p:extLst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30" grpId="0"/>
      <p:bldP spid="46" grpId="0"/>
      <p:bldP spid="47" grpId="0"/>
      <p:bldP spid="47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148702" y="1130268"/>
            <a:ext cx="12043298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zh-CN" sz="2800" b="1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14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、下列指定反应的离子方程式正确的是</a:t>
            </a:r>
            <a:endParaRPr kumimoji="0" lang="en-US" altLang="zh-CN" sz="2800" b="1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A. 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饱和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Na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溶液与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CaSO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4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固体反应：</a:t>
            </a: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    CO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2−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+CaSO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4   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    CaCO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+SO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4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2−</a:t>
            </a: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B. 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酸化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NaIO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和</a:t>
            </a:r>
            <a:r>
              <a:rPr lang="en-US" altLang="zh-CN" sz="2800" b="1" err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NaI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的混合溶液：</a:t>
            </a: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   I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−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+IO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−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+6H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=I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+3H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</a:t>
            </a: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C. KClO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碱性溶液与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Fe(OH)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反应：  </a:t>
            </a: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   3ClO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−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+2Fe(OH)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=2FeO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4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2−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+3Cl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−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+4H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</a:t>
            </a: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D. 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电解饱和食盐水：</a:t>
            </a: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   2Cl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−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+2H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        Cl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↑+ 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↑</a:t>
            </a:r>
          </a:p>
        </p:txBody>
      </p:sp>
      <p:sp>
        <p:nvSpPr>
          <p:cNvPr id="19" name="矩形 18"/>
          <p:cNvSpPr/>
          <p:nvPr/>
        </p:nvSpPr>
        <p:spPr>
          <a:xfrm>
            <a:off x="10864616" y="1307593"/>
            <a:ext cx="64793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3288801" y="2058476"/>
            <a:ext cx="566992" cy="320195"/>
            <a:chOff x="336" y="1728"/>
            <a:chExt cx="384" cy="199"/>
          </a:xfrm>
        </p:grpSpPr>
        <p:sp>
          <p:nvSpPr>
            <p:cNvPr id="33" name="直接连接符 116740"/>
            <p:cNvSpPr/>
            <p:nvPr/>
          </p:nvSpPr>
          <p:spPr>
            <a:xfrm>
              <a:off x="336" y="1824"/>
              <a:ext cx="336" cy="0"/>
            </a:xfrm>
            <a:prstGeom prst="line">
              <a:avLst/>
            </a:prstGeom>
            <a:ln w="57150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4" name="直接连接符 116741"/>
            <p:cNvSpPr/>
            <p:nvPr/>
          </p:nvSpPr>
          <p:spPr>
            <a:xfrm flipH="1">
              <a:off x="720" y="1728"/>
              <a:ext cx="0" cy="0"/>
            </a:xfrm>
            <a:prstGeom prst="line">
              <a:avLst/>
            </a:prstGeom>
            <a:ln w="57150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5" name="直接连接符 116742"/>
            <p:cNvSpPr/>
            <p:nvPr/>
          </p:nvSpPr>
          <p:spPr>
            <a:xfrm>
              <a:off x="576" y="1769"/>
              <a:ext cx="96" cy="55"/>
            </a:xfrm>
            <a:prstGeom prst="line">
              <a:avLst/>
            </a:prstGeom>
            <a:ln w="57150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6" name="直接连接符 116743"/>
            <p:cNvSpPr/>
            <p:nvPr/>
          </p:nvSpPr>
          <p:spPr>
            <a:xfrm>
              <a:off x="336" y="1872"/>
              <a:ext cx="336" cy="0"/>
            </a:xfrm>
            <a:prstGeom prst="line">
              <a:avLst/>
            </a:prstGeom>
            <a:ln w="57150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7" name="直接连接符 116744"/>
            <p:cNvSpPr/>
            <p:nvPr/>
          </p:nvSpPr>
          <p:spPr>
            <a:xfrm>
              <a:off x="336" y="1872"/>
              <a:ext cx="96" cy="55"/>
            </a:xfrm>
            <a:prstGeom prst="line">
              <a:avLst/>
            </a:prstGeom>
            <a:ln w="57150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</p:grpSp>
      <p:grpSp>
        <p:nvGrpSpPr>
          <p:cNvPr id="42" name="组合 41"/>
          <p:cNvGrpSpPr/>
          <p:nvPr/>
        </p:nvGrpSpPr>
        <p:grpSpPr>
          <a:xfrm>
            <a:off x="2528711" y="4544075"/>
            <a:ext cx="677333" cy="397203"/>
            <a:chOff x="1761067" y="-116002"/>
            <a:chExt cx="677333" cy="397203"/>
          </a:xfrm>
        </p:grpSpPr>
        <p:cxnSp>
          <p:nvCxnSpPr>
            <p:cNvPr id="39" name="直接连接符 38"/>
            <p:cNvCxnSpPr/>
            <p:nvPr/>
          </p:nvCxnSpPr>
          <p:spPr>
            <a:xfrm>
              <a:off x="1761067" y="202179"/>
              <a:ext cx="677333" cy="0"/>
            </a:xfrm>
            <a:prstGeom prst="line">
              <a:avLst/>
            </a:prstGeom>
            <a:ln w="381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1761067" y="281201"/>
              <a:ext cx="677333" cy="0"/>
            </a:xfrm>
            <a:prstGeom prst="line">
              <a:avLst/>
            </a:prstGeom>
            <a:ln w="381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矩形 40"/>
            <p:cNvSpPr/>
            <p:nvPr/>
          </p:nvSpPr>
          <p:spPr>
            <a:xfrm>
              <a:off x="1776567" y="-116002"/>
              <a:ext cx="64633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kern="100">
                  <a:solidFill>
                    <a:srgbClr val="FFFF00"/>
                  </a:solidFill>
                  <a:latin typeface="Time New Romans"/>
                  <a:ea typeface="微软雅黑" panose="020b0503020204020204" pitchFamily="34" charset="-122"/>
                  <a:cs typeface="宋体" panose="02010600030101010101" pitchFamily="2" charset="-122"/>
                </a:rPr>
                <a:t>通</a:t>
              </a:r>
              <a:r>
                <a:rPr lang="zh-CN" altLang="zh-CN" b="1" kern="100">
                  <a:solidFill>
                    <a:srgbClr val="FFFF00"/>
                  </a:solidFill>
                  <a:latin typeface="Time New Romans"/>
                  <a:ea typeface="微软雅黑" panose="020b0503020204020204" pitchFamily="34" charset="-122"/>
                  <a:cs typeface="宋体" panose="02010600030101010101" pitchFamily="2" charset="-122"/>
                </a:rPr>
                <a:t>电</a:t>
              </a:r>
              <a:endParaRPr lang="zh-CN" altLang="en-US">
                <a:solidFill>
                  <a:srgbClr val="FFFF00"/>
                </a:solidFill>
              </a:endParaRPr>
            </a:p>
          </p:txBody>
        </p:sp>
      </p:grpSp>
      <p:sp>
        <p:nvSpPr>
          <p:cNvPr id="25" name="椭圆 24"/>
          <p:cNvSpPr/>
          <p:nvPr/>
        </p:nvSpPr>
        <p:spPr>
          <a:xfrm>
            <a:off x="571249" y="3344091"/>
            <a:ext cx="1783130" cy="4755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noFill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6383834" y="3720609"/>
            <a:ext cx="889355" cy="4755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noFill/>
            </a:endParaRPr>
          </a:p>
        </p:txBody>
      </p:sp>
      <p:sp>
        <p:nvSpPr>
          <p:cNvPr id="27" name="圆角矩形标注 26"/>
          <p:cNvSpPr/>
          <p:nvPr/>
        </p:nvSpPr>
        <p:spPr>
          <a:xfrm>
            <a:off x="6828511" y="1958942"/>
            <a:ext cx="3059289" cy="508000"/>
          </a:xfrm>
          <a:prstGeom prst="wedgeRoundRectCallout">
            <a:avLst>
              <a:gd name="adj1" fmla="val -199887"/>
              <a:gd name="adj2" fmla="val 24132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隐含信息</a:t>
            </a:r>
          </a:p>
        </p:txBody>
      </p:sp>
    </p:spTree>
    <p:extLst>
      <p:ext uri="{BB962C8B-B14F-4D97-AF65-F5344CB8AC3E}">
        <p14:creationId xmlns:p14="http://schemas.microsoft.com/office/powerpoint/2010/main" val="3576970321"/>
      </p:ext>
    </p:extLst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5" grpId="0"/>
      <p:bldP spid="26" grpId="0"/>
      <p:bldP spid="27" grpId="0"/>
      <p:bldP spid="27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1" name="矩形 30"/>
          <p:cNvSpPr/>
          <p:nvPr/>
        </p:nvSpPr>
        <p:spPr>
          <a:xfrm>
            <a:off x="676158" y="690421"/>
            <a:ext cx="1069041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项，饱和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Na</a:t>
            </a:r>
            <a:r>
              <a:rPr lang="en-US" altLang="zh-CN" sz="32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CO</a:t>
            </a:r>
            <a:r>
              <a:rPr lang="en-US" altLang="zh-CN" sz="32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溶液与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CaSO</a:t>
            </a:r>
            <a:r>
              <a:rPr lang="en-US" altLang="zh-CN" sz="32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发生复分解反应生成更难溶于水的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CaCO</a:t>
            </a:r>
            <a:r>
              <a:rPr lang="en-US" altLang="zh-CN" sz="32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，反应的离子方程式为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CO</a:t>
            </a:r>
            <a:r>
              <a:rPr lang="en-US" altLang="zh-CN" sz="32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en-US" altLang="zh-CN" sz="3200" b="1" baseline="30000">
                <a:latin typeface="微软雅黑" panose="020b0503020204020204" pitchFamily="34" charset="-122"/>
                <a:ea typeface="微软雅黑" panose="020b0503020204020204" pitchFamily="34" charset="-122"/>
              </a:rPr>
              <a:t>2-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+CaSO</a:t>
            </a:r>
            <a:r>
              <a:rPr lang="en-US" altLang="zh-CN" sz="32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        CaCO</a:t>
            </a:r>
            <a:r>
              <a:rPr lang="en-US" altLang="zh-CN" sz="32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+SO</a:t>
            </a:r>
            <a:r>
              <a:rPr lang="en-US" altLang="zh-CN" sz="32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en-US" altLang="zh-CN" sz="3200" b="1" baseline="30000">
                <a:latin typeface="微软雅黑" panose="020b0503020204020204" pitchFamily="34" charset="-122"/>
                <a:ea typeface="微软雅黑" panose="020b0503020204020204" pitchFamily="34" charset="-122"/>
              </a:rPr>
              <a:t>2-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项正确；</a:t>
            </a:r>
            <a:endParaRPr lang="en-US" altLang="zh-CN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项，电荷不守恒，得失电子不守恒，正确的离子方程式为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5I</a:t>
            </a:r>
            <a:r>
              <a:rPr lang="en-US" altLang="zh-CN" sz="3200" b="1" baseline="30000"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+IO</a:t>
            </a:r>
            <a:r>
              <a:rPr lang="en-US" altLang="zh-CN" sz="32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en-US" altLang="zh-CN" sz="3200" b="1" baseline="30000"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+6H</a:t>
            </a:r>
            <a:r>
              <a:rPr lang="en-US" altLang="zh-CN" sz="3200" b="1" baseline="30000"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=3I</a:t>
            </a:r>
            <a:r>
              <a:rPr lang="en-US" altLang="zh-CN" sz="32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+3H</a:t>
            </a:r>
            <a:r>
              <a:rPr lang="en-US" altLang="zh-CN" sz="32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项错误；</a:t>
            </a:r>
            <a:endParaRPr lang="en-US" altLang="zh-CN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项，在碱性溶液中不可能生成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H+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，正确的离子方程式为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3ClO</a:t>
            </a:r>
            <a:r>
              <a:rPr lang="en-US" altLang="zh-CN" sz="3200" b="1" baseline="30000"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+2Fe(OH)</a:t>
            </a:r>
            <a:r>
              <a:rPr lang="en-US" altLang="zh-CN" sz="32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+4OH</a:t>
            </a:r>
            <a:r>
              <a:rPr lang="en-US" altLang="zh-CN" sz="3200" b="1" baseline="30000"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=3Cl</a:t>
            </a:r>
            <a:r>
              <a:rPr lang="en-US" altLang="zh-CN" sz="3200" b="1" baseline="30000"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+2FeO</a:t>
            </a:r>
            <a:r>
              <a:rPr lang="en-US" altLang="zh-CN" sz="32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en-US" altLang="zh-CN" sz="3200" b="1" baseline="30000">
                <a:latin typeface="微软雅黑" panose="020b0503020204020204" pitchFamily="34" charset="-122"/>
                <a:ea typeface="微软雅黑" panose="020b0503020204020204" pitchFamily="34" charset="-122"/>
              </a:rPr>
              <a:t>2-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+5H</a:t>
            </a:r>
            <a:r>
              <a:rPr lang="en-US" altLang="zh-CN" sz="32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项错误；</a:t>
            </a:r>
            <a:endParaRPr lang="en-US" altLang="zh-CN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项，电解饱和食盐水生成</a:t>
            </a:r>
            <a:r>
              <a:rPr lang="en-US" altLang="zh-CN" sz="3200" b="1" err="1">
                <a:latin typeface="微软雅黑" panose="020b0503020204020204" pitchFamily="34" charset="-122"/>
                <a:ea typeface="微软雅黑" panose="020b0503020204020204" pitchFamily="34" charset="-122"/>
              </a:rPr>
              <a:t>NaOH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H</a:t>
            </a:r>
            <a:r>
              <a:rPr lang="en-US" altLang="zh-CN" sz="32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Cl</a:t>
            </a:r>
            <a:r>
              <a:rPr lang="en-US" altLang="zh-CN" sz="32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，电解饱和食盐水的离子方程式为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2Cl</a:t>
            </a:r>
            <a:r>
              <a:rPr lang="en-US" altLang="zh-CN" sz="3200" b="1" baseline="30000"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+2H</a:t>
            </a:r>
            <a:r>
              <a:rPr lang="en-US" altLang="zh-CN" sz="32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O         Cl</a:t>
            </a:r>
            <a:r>
              <a:rPr lang="en-US" altLang="zh-CN" sz="32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↑+ H</a:t>
            </a:r>
            <a:r>
              <a:rPr lang="en-US" altLang="zh-CN" sz="3200" b="1" baseline="-250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↑+2OH</a:t>
            </a:r>
            <a:r>
              <a:rPr lang="en-US" altLang="zh-CN" sz="3200" b="1" baseline="30000"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项错误。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10393342" y="1248858"/>
            <a:ext cx="566992" cy="320195"/>
            <a:chOff x="336" y="1728"/>
            <a:chExt cx="384" cy="199"/>
          </a:xfrm>
        </p:grpSpPr>
        <p:sp>
          <p:nvSpPr>
            <p:cNvPr id="44" name="直接连接符 116740"/>
            <p:cNvSpPr/>
            <p:nvPr/>
          </p:nvSpPr>
          <p:spPr>
            <a:xfrm>
              <a:off x="336" y="1824"/>
              <a:ext cx="336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45" name="直接连接符 116741"/>
            <p:cNvSpPr/>
            <p:nvPr/>
          </p:nvSpPr>
          <p:spPr>
            <a:xfrm flipH="1">
              <a:off x="720" y="1728"/>
              <a:ext cx="0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46" name="直接连接符 116742"/>
            <p:cNvSpPr/>
            <p:nvPr/>
          </p:nvSpPr>
          <p:spPr>
            <a:xfrm>
              <a:off x="576" y="1769"/>
              <a:ext cx="96" cy="55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47" name="直接连接符 116743"/>
            <p:cNvSpPr/>
            <p:nvPr/>
          </p:nvSpPr>
          <p:spPr>
            <a:xfrm>
              <a:off x="336" y="1872"/>
              <a:ext cx="336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48" name="直接连接符 116744"/>
            <p:cNvSpPr/>
            <p:nvPr/>
          </p:nvSpPr>
          <p:spPr>
            <a:xfrm>
              <a:off x="336" y="1872"/>
              <a:ext cx="96" cy="55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</p:grpSp>
      <p:grpSp>
        <p:nvGrpSpPr>
          <p:cNvPr id="53" name="组合 52"/>
          <p:cNvGrpSpPr/>
          <p:nvPr/>
        </p:nvGrpSpPr>
        <p:grpSpPr>
          <a:xfrm>
            <a:off x="6608545" y="5052071"/>
            <a:ext cx="1005403" cy="584775"/>
            <a:chOff x="1666500" y="-303574"/>
            <a:chExt cx="1005403" cy="584775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761067" y="202179"/>
              <a:ext cx="677333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>
              <a:off x="1761067" y="281201"/>
              <a:ext cx="677333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矩形 55"/>
            <p:cNvSpPr/>
            <p:nvPr/>
          </p:nvSpPr>
          <p:spPr>
            <a:xfrm>
              <a:off x="1666500" y="-303574"/>
              <a:ext cx="1005403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200" b="1" kern="100">
                  <a:latin typeface="Time New Romans"/>
                  <a:ea typeface="微软雅黑" panose="020b0503020204020204" pitchFamily="34" charset="-122"/>
                  <a:cs typeface="宋体" panose="02010600030101010101" pitchFamily="2" charset="-122"/>
                </a:rPr>
                <a:t>通</a:t>
              </a:r>
              <a:r>
                <a:rPr lang="zh-CN" altLang="zh-CN" sz="3200" b="1" kern="100">
                  <a:latin typeface="Time New Romans"/>
                  <a:ea typeface="微软雅黑" panose="020b0503020204020204" pitchFamily="34" charset="-122"/>
                  <a:cs typeface="宋体" panose="02010600030101010101" pitchFamily="2" charset="-122"/>
                </a:rPr>
                <a:t>电</a:t>
              </a:r>
              <a:endParaRPr lang="zh-CN" altLang="en-US" sz="3200"/>
            </a:p>
          </p:txBody>
        </p:sp>
      </p:grpSp>
    </p:spTree>
    <p:extLst>
      <p:ext uri="{BB962C8B-B14F-4D97-AF65-F5344CB8AC3E}">
        <p14:creationId xmlns:p14="http://schemas.microsoft.com/office/powerpoint/2010/main" val="1837362130"/>
      </p:ext>
    </p:extLst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279701" y="1374247"/>
            <a:ext cx="11762161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zh-CN" sz="2800" b="1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15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、通过以下反应可获得新型能源二甲醚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(CH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OCH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)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。下列说法不正确的是</a:t>
            </a:r>
            <a:endParaRPr kumimoji="0" lang="zh-CN" altLang="en-US" sz="3600" b="1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pt-BR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①C(s) + H</a:t>
            </a:r>
            <a:r>
              <a:rPr lang="pt-BR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pt-BR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O(g)=CO(g) + H</a:t>
            </a:r>
            <a:r>
              <a:rPr lang="pt-BR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pt-BR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(g)     Δ</a:t>
            </a:r>
            <a:r>
              <a:rPr lang="pt-BR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H</a:t>
            </a:r>
            <a:r>
              <a:rPr lang="pt-BR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1</a:t>
            </a:r>
            <a:r>
              <a:rPr lang="pt-BR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= </a:t>
            </a:r>
            <a:r>
              <a:rPr lang="pt-BR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a</a:t>
            </a:r>
            <a:r>
              <a:rPr lang="pt-BR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kJ•mol</a:t>
            </a:r>
            <a:r>
              <a:rPr lang="pt-BR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-1</a:t>
            </a: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pt-BR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②CO(g) + H</a:t>
            </a:r>
            <a:r>
              <a:rPr lang="pt-BR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pt-BR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O(g)=CO</a:t>
            </a:r>
            <a:r>
              <a:rPr lang="pt-BR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pt-BR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(g) + H</a:t>
            </a:r>
            <a:r>
              <a:rPr lang="pt-BR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pt-BR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(g) 	Δ</a:t>
            </a:r>
            <a:r>
              <a:rPr lang="pt-BR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H</a:t>
            </a:r>
            <a:r>
              <a:rPr lang="pt-BR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</a:t>
            </a:r>
            <a:r>
              <a:rPr lang="pt-BR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pt-BR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= </a:t>
            </a:r>
            <a:r>
              <a:rPr lang="pt-BR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b</a:t>
            </a:r>
            <a:r>
              <a:rPr lang="pt-BR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kJ•mol</a:t>
            </a:r>
            <a:r>
              <a:rPr lang="pt-BR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-1</a:t>
            </a: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pt-BR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③CO</a:t>
            </a:r>
            <a:r>
              <a:rPr lang="pt-BR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pt-BR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(g) + 3H</a:t>
            </a:r>
            <a:r>
              <a:rPr lang="pt-BR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pt-BR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(g)=CH</a:t>
            </a:r>
            <a:r>
              <a:rPr lang="pt-BR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pt-BR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OH(g) + H</a:t>
            </a:r>
            <a:r>
              <a:rPr lang="pt-BR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pt-BR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O(g) Δ</a:t>
            </a:r>
            <a:r>
              <a:rPr lang="pt-BR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H</a:t>
            </a:r>
            <a:r>
              <a:rPr lang="pt-BR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</a:t>
            </a:r>
            <a:r>
              <a:rPr lang="pt-BR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pt-BR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= </a:t>
            </a:r>
            <a:r>
              <a:rPr lang="pt-BR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r>
              <a:rPr lang="pt-BR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kJ•mol</a:t>
            </a:r>
            <a:r>
              <a:rPr lang="pt-BR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-1</a:t>
            </a: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④2CH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OH(g)=CH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OCH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(g) + 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O(g) 	</a:t>
            </a:r>
            <a:r>
              <a:rPr lang="el-GR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Δ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H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4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= 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d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kJ•mol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-1</a:t>
            </a: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   A</a:t>
            </a:r>
            <a:r>
              <a:rPr kumimoji="0" lang="en-US" altLang="zh-CN" sz="28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. 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反应①、②为反应③提供原料气</a:t>
            </a: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   B. 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反应③也是 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资源化利用的方法之一</a:t>
            </a: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   C. 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反应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2CH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OH(g)=CH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OCH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(g)+H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O(l)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的</a:t>
            </a:r>
            <a:r>
              <a:rPr lang="el-GR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Δ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H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=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d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kJ•mol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-1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  </a:t>
            </a: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   D. 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反应 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2CO(g)+4H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(g)=CH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OCH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(g)+H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O(g)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的</a:t>
            </a: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        </a:t>
            </a:r>
            <a:r>
              <a:rPr lang="el-GR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Δ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H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=(2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b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+2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d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) kJ•mol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-1</a:t>
            </a:r>
            <a:endParaRPr lang="zh-CN" altLang="en-US" sz="2800" b="1" baseline="3000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0983238" y="2132090"/>
            <a:ext cx="52931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endParaRPr lang="en-US" altLang="zh-CN" sz="4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63887" y="143141"/>
            <a:ext cx="594105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kern="1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六、以方程式呈现的类型</a:t>
            </a:r>
            <a:endParaRPr lang="zh-CN" altLang="en-US" sz="4000">
              <a:solidFill>
                <a:srgbClr val="FF0000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279701" y="2264399"/>
            <a:ext cx="10174225" cy="183695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noFill/>
            </a:endParaRPr>
          </a:p>
        </p:txBody>
      </p:sp>
      <p:sp>
        <p:nvSpPr>
          <p:cNvPr id="6" name="椭圆 5"/>
          <p:cNvSpPr/>
          <p:nvPr/>
        </p:nvSpPr>
        <p:spPr>
          <a:xfrm>
            <a:off x="7281332" y="4875755"/>
            <a:ext cx="558303" cy="4755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noFill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270497" y="5698417"/>
            <a:ext cx="3019115" cy="4755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noFill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291123" y="5720566"/>
            <a:ext cx="33810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altLang="zh-CN" sz="3600" b="1">
                <a:solidFill>
                  <a:srgbClr val="00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②</a:t>
            </a:r>
            <a:r>
              <a:rPr lang="en-US" altLang="zh-CN" sz="3600" b="1">
                <a:solidFill>
                  <a:srgbClr val="00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x2+</a:t>
            </a:r>
            <a:r>
              <a:rPr lang="pt-BR" altLang="zh-CN" sz="3600" b="1">
                <a:solidFill>
                  <a:srgbClr val="00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③x2+</a:t>
            </a:r>
            <a:r>
              <a:rPr lang="en-US" altLang="zh-CN" sz="3600" b="1">
                <a:solidFill>
                  <a:srgbClr val="00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④</a:t>
            </a:r>
            <a:endParaRPr lang="zh-CN" altLang="en-US" sz="3600">
              <a:solidFill>
                <a:srgbClr val="00FFFF"/>
              </a:solidFill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2124635" y="5698417"/>
            <a:ext cx="6656294" cy="0"/>
          </a:xfrm>
          <a:prstGeom prst="line">
            <a:avLst/>
          </a:prstGeom>
          <a:ln w="57150">
            <a:solidFill>
              <a:srgbClr val="00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圆角矩形标注 9"/>
          <p:cNvSpPr/>
          <p:nvPr/>
        </p:nvSpPr>
        <p:spPr>
          <a:xfrm>
            <a:off x="8303897" y="692793"/>
            <a:ext cx="3059289" cy="508000"/>
          </a:xfrm>
          <a:prstGeom prst="wedgeRoundRectCallout">
            <a:avLst>
              <a:gd name="adj1" fmla="val 7580"/>
              <a:gd name="adj2" fmla="val 44250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方程式信息</a:t>
            </a:r>
          </a:p>
        </p:txBody>
      </p:sp>
    </p:spTree>
    <p:extLst>
      <p:ext uri="{BB962C8B-B14F-4D97-AF65-F5344CB8AC3E}">
        <p14:creationId xmlns:p14="http://schemas.microsoft.com/office/powerpoint/2010/main" val="2591944950"/>
      </p:ext>
    </p:extLst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5" grpId="0"/>
      <p:bldP spid="6" grpId="0"/>
      <p:bldP spid="7" grpId="0"/>
      <p:bldP spid="2" grpId="0"/>
      <p:bldP spid="10" grpId="0"/>
      <p:bldP spid="10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321379" y="1510935"/>
            <a:ext cx="11762161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zh-CN" sz="2800" b="1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16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.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氢气与氧气生成水的反应是氢能源应用的重要途径。下列有关说法正确的是</a:t>
            </a:r>
            <a:endParaRPr kumimoji="0" lang="zh-CN" altLang="en-US" sz="3600" b="1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806450" lvl="0" indent="-80645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zh-CN" sz="28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A.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一定温度下反应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(g)+O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(g)=2H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O(g)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能自发进行，该反应</a:t>
            </a:r>
            <a:r>
              <a:rPr lang="el-GR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Δ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H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&lt;0</a:t>
            </a:r>
          </a:p>
          <a:p>
            <a:pPr marL="806450" lvl="0" indent="-80645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B.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氢氧燃料电池负极反应为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+2H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O+4e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−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= 4OH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−</a:t>
            </a:r>
            <a:endParaRPr lang="zh-CN" altLang="en-US" sz="2800" b="1" baseline="3000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806450" lvl="0" indent="-80645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C.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常温常压下，氢氧燃料电池放电过程中消耗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11.2 L 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，转移电子的数目为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6.02×10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23</a:t>
            </a:r>
          </a:p>
          <a:p>
            <a:pPr marL="806450" lvl="0" indent="-80645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D.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反应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(g)+O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(g) = 2H</a:t>
            </a:r>
            <a:r>
              <a:rPr lang="en-US" altLang="zh-CN" sz="2800" b="1" baseline="-25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O(g)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的</a:t>
            </a:r>
            <a:r>
              <a:rPr lang="el-GR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Δ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H 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可通过下式估算：</a:t>
            </a: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806450" lvl="0" indent="-80645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Δ</a:t>
            </a:r>
            <a:r>
              <a:rPr lang="en-US" altLang="zh-CN" sz="2800" b="1" i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反应中形成新共价键的键能之和−反应中断裂旧共价键的键能之和</a:t>
            </a:r>
            <a:endParaRPr lang="zh-CN" altLang="en-US" sz="54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1361526" y="1926975"/>
            <a:ext cx="57099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A</a:t>
            </a:r>
            <a:endParaRPr lang="en-US" altLang="zh-CN" sz="4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3301003" y="2371320"/>
            <a:ext cx="4242797" cy="60247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noFill/>
            </a:endParaRPr>
          </a:p>
        </p:txBody>
      </p:sp>
      <p:sp>
        <p:nvSpPr>
          <p:cNvPr id="8" name="椭圆 7"/>
          <p:cNvSpPr/>
          <p:nvPr/>
        </p:nvSpPr>
        <p:spPr>
          <a:xfrm>
            <a:off x="651932" y="3283143"/>
            <a:ext cx="1207911" cy="4755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noFill/>
            </a:endParaRPr>
          </a:p>
        </p:txBody>
      </p:sp>
      <p:sp>
        <p:nvSpPr>
          <p:cNvPr id="9" name="椭圆 8"/>
          <p:cNvSpPr/>
          <p:nvPr/>
        </p:nvSpPr>
        <p:spPr>
          <a:xfrm>
            <a:off x="5995064" y="4132767"/>
            <a:ext cx="1207911" cy="4755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noFill/>
            </a:endParaRPr>
          </a:p>
        </p:txBody>
      </p:sp>
      <p:sp>
        <p:nvSpPr>
          <p:cNvPr id="10" name="圆角矩形标注 9"/>
          <p:cNvSpPr/>
          <p:nvPr/>
        </p:nvSpPr>
        <p:spPr>
          <a:xfrm>
            <a:off x="6393373" y="1889040"/>
            <a:ext cx="3059289" cy="508000"/>
          </a:xfrm>
          <a:prstGeom prst="wedgeRoundRectCallout">
            <a:avLst>
              <a:gd name="adj1" fmla="val -202964"/>
              <a:gd name="adj2" fmla="val 23603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隐含信息</a:t>
            </a:r>
          </a:p>
        </p:txBody>
      </p:sp>
    </p:spTree>
    <p:extLst>
      <p:ext uri="{BB962C8B-B14F-4D97-AF65-F5344CB8AC3E}">
        <p14:creationId xmlns:p14="http://schemas.microsoft.com/office/powerpoint/2010/main" val="1695217611"/>
      </p:ext>
    </p:extLst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5" grpId="0"/>
      <p:bldP spid="8" grpId="0"/>
      <p:bldP spid="9" grpId="0"/>
      <p:bldP spid="10" grpId="0"/>
      <p:bldP spid="10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" name="Rectangle 15"/>
          <p:cNvSpPr>
            <a:spLocks noChangeArrowheads="1"/>
          </p:cNvSpPr>
          <p:nvPr/>
        </p:nvSpPr>
        <p:spPr bwMode="auto">
          <a:xfrm>
            <a:off x="436659" y="1094128"/>
            <a:ext cx="11298141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63538" lvl="0" indent="-363538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A.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体系能量降低和混乱度增大都有促使反应自发进行的倾向，该反应属于混乱度减小的反应，能自发说明该反应为放热反应，即∆</a:t>
            </a:r>
            <a:r>
              <a:rPr lang="en-US" altLang="zh-CN" sz="3200" b="1" i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H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&lt;0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，故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A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正确；</a:t>
            </a:r>
          </a:p>
          <a:p>
            <a:pPr marL="363538" lvl="0" indent="-363538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B.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氢氧燃料电池，氢气作负极，失电子发生氧化反应，中性条件的电极反应式为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:2H</a:t>
            </a:r>
            <a:r>
              <a:rPr lang="en-US" altLang="zh-CN" sz="3200" b="1" baseline="-250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2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 - 4e</a:t>
            </a:r>
            <a:r>
              <a:rPr lang="en-US" altLang="zh-CN" sz="3200" b="1" baseline="300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-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 =4H</a:t>
            </a:r>
            <a:r>
              <a:rPr lang="en-US" altLang="zh-CN" sz="3200" b="1" baseline="30000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+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，故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B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错误；</a:t>
            </a:r>
          </a:p>
          <a:p>
            <a:pPr marL="363538" lvl="0" indent="-363538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C.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常温常压下，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Vm≠22.L/mol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，无法根据气体体积进行微粒数目的计算，故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C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错误；</a:t>
            </a:r>
          </a:p>
          <a:p>
            <a:pPr marL="363538" lvl="0" indent="-363538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D.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反应中，应该如下估算：∆</a:t>
            </a:r>
            <a:r>
              <a:rPr lang="en-US" altLang="zh-CN" sz="3200" b="1" i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H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=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反应中断裂旧化学键的键能之和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-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反应中形成新共价键的键能之和，故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D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ce"/>
              </a:rPr>
              <a:t>错误；</a:t>
            </a:r>
          </a:p>
        </p:txBody>
      </p:sp>
    </p:spTree>
    <p:extLst>
      <p:ext uri="{BB962C8B-B14F-4D97-AF65-F5344CB8AC3E}">
        <p14:creationId xmlns:p14="http://schemas.microsoft.com/office/powerpoint/2010/main" val="1163381990"/>
      </p:ext>
    </p:extLst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103006" y="2105426"/>
            <a:ext cx="8721003" cy="3108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zh-CN" sz="2800" b="1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17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.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将铁粉和活性炭的混合物用</a:t>
            </a:r>
            <a:r>
              <a:rPr lang="en-US" altLang="zh-CN" sz="2800" b="1" err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NaCl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溶</a:t>
            </a: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液湿润后，置于如图所示装置中，进行铁的电化学腐</a:t>
            </a:r>
            <a:endParaRPr lang="en-US" altLang="zh-CN" sz="28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蚀实验。下列有关该实验的说法正确的是</a:t>
            </a:r>
            <a:endParaRPr kumimoji="0" lang="zh-CN" altLang="en-US" sz="3600" b="1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A</a:t>
            </a:r>
            <a:r>
              <a:rPr kumimoji="0" lang="en-US" altLang="zh-CN" sz="28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.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铁被氧化的电极反应式为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Fe−3e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−</a:t>
            </a: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= Fe</a:t>
            </a:r>
            <a:r>
              <a:rPr lang="en-US" altLang="zh-CN" sz="2800" b="1" baseline="300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3+</a:t>
            </a: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B.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铁腐蚀过程中化学能全部转化为电能</a:t>
            </a: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C. 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活性炭的存在会加速铁的腐蚀</a:t>
            </a: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D. 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以水代替</a:t>
            </a:r>
            <a:r>
              <a:rPr lang="en-US" altLang="zh-CN" sz="2800" b="1" err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NaCl</a:t>
            </a: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溶液，铁不能发生吸氧腐蚀</a:t>
            </a:r>
          </a:p>
        </p:txBody>
      </p:sp>
      <p:sp>
        <p:nvSpPr>
          <p:cNvPr id="13" name="矩形 12"/>
          <p:cNvSpPr/>
          <p:nvPr/>
        </p:nvSpPr>
        <p:spPr>
          <a:xfrm>
            <a:off x="463887" y="1548609"/>
            <a:ext cx="595227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kern="1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七、以装置图呈现的类型</a:t>
            </a:r>
            <a:endParaRPr lang="zh-CN" altLang="en-US" sz="4000">
              <a:solidFill>
                <a:srgbClr val="FF0000"/>
              </a:solidFill>
            </a:endParaRPr>
          </a:p>
        </p:txBody>
      </p:sp>
      <p:pic>
        <p:nvPicPr>
          <p:cNvPr id="5" name="图片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65776" y="1798372"/>
            <a:ext cx="3497869" cy="3334463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矩形 18"/>
          <p:cNvSpPr/>
          <p:nvPr/>
        </p:nvSpPr>
        <p:spPr>
          <a:xfrm>
            <a:off x="7457602" y="2968573"/>
            <a:ext cx="52931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endParaRPr lang="en-US" altLang="zh-CN" sz="4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6869985" y="2178391"/>
            <a:ext cx="1207911" cy="4755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noFill/>
            </a:endParaRPr>
          </a:p>
        </p:txBody>
      </p:sp>
      <p:sp>
        <p:nvSpPr>
          <p:cNvPr id="8" name="圆角矩形标注 7"/>
          <p:cNvSpPr/>
          <p:nvPr/>
        </p:nvSpPr>
        <p:spPr>
          <a:xfrm>
            <a:off x="6321778" y="1665112"/>
            <a:ext cx="3059289" cy="508000"/>
          </a:xfrm>
          <a:prstGeom prst="wedgeRoundRectCallout">
            <a:avLst>
              <a:gd name="adj1" fmla="val 3185"/>
              <a:gd name="adj2" fmla="val 11426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显现信息</a:t>
            </a:r>
          </a:p>
        </p:txBody>
      </p:sp>
    </p:spTree>
    <p:extLst>
      <p:ext uri="{BB962C8B-B14F-4D97-AF65-F5344CB8AC3E}">
        <p14:creationId xmlns:p14="http://schemas.microsoft.com/office/powerpoint/2010/main" val="2088258258"/>
      </p:ext>
    </p:extLst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7" grpId="0"/>
      <p:bldP spid="8" grpId="0"/>
      <p:bldP spid="8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865006" y="1529339"/>
            <a:ext cx="1058740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ctr">
              <a:spcAft>
                <a:spcPct val="0"/>
              </a:spcAft>
            </a:pPr>
            <a:r>
              <a:rPr lang="zh-CN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本题考查金属铁的腐蚀。根据电解质溶液的酸碱性可判断电化学腐蚀的类型，电解质溶液为酸性条件下，铁发生的电化学腐蚀为析氢腐蚀，负极反应为：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Fe-2e</a:t>
            </a:r>
            <a:r>
              <a:rPr lang="en-US" altLang="zh-CN" sz="2000" b="1" kern="100" baseline="300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-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=Fe</a:t>
            </a:r>
            <a:r>
              <a:rPr lang="en-US" altLang="zh-CN" sz="2000" b="1" kern="100" baseline="300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2-</a:t>
            </a:r>
            <a:r>
              <a:rPr lang="zh-CN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；正极反应为：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2H</a:t>
            </a:r>
            <a:r>
              <a:rPr lang="en-US" altLang="zh-CN" sz="2000" b="1" kern="100" baseline="300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+2e</a:t>
            </a:r>
            <a:r>
              <a:rPr lang="en-US" altLang="zh-CN" sz="2000" b="1" kern="100" baseline="300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-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=H</a:t>
            </a:r>
            <a:r>
              <a:rPr lang="en-US" altLang="zh-CN" sz="2000" b="1" kern="100" baseline="-250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zh-CN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；电解质溶液为碱性或中性条件下，发生吸氧腐蚀，负极反应为：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Fe-2e</a:t>
            </a:r>
            <a:r>
              <a:rPr lang="en-US" altLang="zh-CN" sz="2000" b="1" kern="100" baseline="300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-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=Fe</a:t>
            </a:r>
            <a:r>
              <a:rPr lang="en-US" altLang="zh-CN" sz="2000" b="1" kern="100" baseline="300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2-</a:t>
            </a:r>
            <a:r>
              <a:rPr lang="zh-CN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；正极反应为：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</a:t>
            </a:r>
            <a:r>
              <a:rPr lang="en-US" altLang="zh-CN" sz="2000" b="1" kern="100" baseline="-250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+H</a:t>
            </a:r>
            <a:r>
              <a:rPr lang="en-US" altLang="zh-CN" sz="2000" b="1" kern="100" baseline="-250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 +4e</a:t>
            </a:r>
            <a:r>
              <a:rPr lang="en-US" altLang="zh-CN" sz="2000" b="1" kern="100" baseline="300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-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=4OH</a:t>
            </a:r>
            <a:r>
              <a:rPr lang="en-US" altLang="zh-CN" sz="2000" b="1" kern="100" baseline="300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-</a:t>
            </a:r>
            <a:r>
              <a:rPr lang="zh-CN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。根据实验所给条件可知，本题铁发生的是吸氧腐蚀，负极反应为：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Fe-2e</a:t>
            </a:r>
            <a:r>
              <a:rPr lang="en-US" altLang="zh-CN" sz="2000" b="1" kern="100" baseline="300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-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=Fe</a:t>
            </a:r>
            <a:r>
              <a:rPr lang="en-US" altLang="zh-CN" sz="2000" b="1" kern="100" baseline="300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2-</a:t>
            </a:r>
            <a:r>
              <a:rPr lang="zh-CN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；正极反应为：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</a:t>
            </a:r>
            <a:r>
              <a:rPr lang="en-US" altLang="zh-CN" sz="2000" b="1" kern="100" baseline="-250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+H</a:t>
            </a:r>
            <a:r>
              <a:rPr lang="en-US" altLang="zh-CN" sz="2000" b="1" kern="100" baseline="-250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O +4e</a:t>
            </a:r>
            <a:r>
              <a:rPr lang="en-US" altLang="zh-CN" sz="2000" b="1" kern="100" baseline="300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-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=4OH</a:t>
            </a:r>
            <a:r>
              <a:rPr lang="en-US" altLang="zh-CN" sz="2000" b="1" kern="100" baseline="300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-</a:t>
            </a:r>
            <a:r>
              <a:rPr lang="zh-CN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；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A.</a:t>
            </a:r>
            <a:r>
              <a:rPr lang="zh-CN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在铁的电化学腐蚀中，铁单质失去电子转化为二价铁离子，即负极反应为：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Fe-2e</a:t>
            </a:r>
            <a:r>
              <a:rPr lang="en-US" altLang="zh-CN" sz="2000" b="1" kern="100" baseline="300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-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=Fe</a:t>
            </a:r>
            <a:r>
              <a:rPr lang="en-US" altLang="zh-CN" sz="2000" b="1" kern="100" baseline="300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2-</a:t>
            </a:r>
            <a:r>
              <a:rPr lang="zh-CN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，故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A</a:t>
            </a:r>
            <a:r>
              <a:rPr lang="zh-CN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错误；</a:t>
            </a:r>
          </a:p>
          <a:p>
            <a:pPr fontAlgn="ctr"/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B.</a:t>
            </a:r>
            <a:r>
              <a:rPr lang="zh-CN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铁的腐蚀过程中化学能除了转化为电能，还有一部分转化为热能，故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B</a:t>
            </a:r>
            <a:r>
              <a:rPr lang="zh-CN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错误；</a:t>
            </a:r>
          </a:p>
          <a:p>
            <a:pPr fontAlgn="ctr"/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C.</a:t>
            </a:r>
            <a:r>
              <a:rPr lang="zh-CN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活性炭与铁混合，在氯化钠溶液中构成了许多微小的原电池，加速了铁的腐蚀，故</a:t>
            </a:r>
            <a:r>
              <a:rPr lang="en-US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C</a:t>
            </a:r>
            <a:r>
              <a:rPr lang="zh-CN" altLang="zh-CN" sz="2000" b="1" kern="10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正确</a:t>
            </a:r>
          </a:p>
          <a:p>
            <a:r>
              <a:rPr lang="en-US" altLang="zh-CN" sz="20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D.</a:t>
            </a:r>
            <a:r>
              <a:rPr lang="zh-CN" altLang="zh-CN" sz="20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以水代替氯化钠溶液，水也呈中性，铁在中性或碱性条件下易发生吸氧腐蚀，故</a:t>
            </a:r>
            <a:r>
              <a:rPr lang="en-US" altLang="zh-CN" sz="20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D</a:t>
            </a:r>
            <a:r>
              <a:rPr lang="zh-CN" altLang="zh-CN" sz="2000" b="1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错误；</a:t>
            </a:r>
            <a:endParaRPr lang="zh-CN" altLang="en-US" sz="20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795000" y="12026900"/>
            <a:ext cx="317500" cy="2286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2055336070"/>
      </p:ext>
    </p:extLst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ISPRING_PRESENTATION_TITLE" val="企业员工团队时间管理技能培训课件PPT模板"/>
</p:tagLst>
</file>

<file path=ppt/theme/_rels/theme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/Relationships>
</file>

<file path=ppt/theme/theme1.xml><?xml version="1.0" encoding="utf-8"?>
<a:theme xmlns:r="http://schemas.openxmlformats.org/officeDocument/2006/relationships"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>
            <a:fillRect/>
          </a:stretch>
        </a:blipFill>
      </a:bgFillStyleLst>
    </a:fmtScheme>
  </a:themeElements>
  <a:objectDefaults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191</Paragraphs>
  <Slides>22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baseType="lpstr" size="34">
      <vt:lpstr>Arial</vt:lpstr>
      <vt:lpstr>等线 Light</vt:lpstr>
      <vt:lpstr>等线</vt:lpstr>
      <vt:lpstr>Bookman Old Style</vt:lpstr>
      <vt:lpstr>Rockwell</vt:lpstr>
      <vt:lpstr>微软雅黑</vt:lpstr>
      <vt:lpstr>宋体</vt:lpstr>
      <vt:lpstr>Times New Roman</vt:lpstr>
      <vt:lpstr>Times New Romance</vt:lpstr>
      <vt:lpstr>Cambria Math</vt:lpstr>
      <vt:lpstr>Time New Romans</vt:lpstr>
      <vt:lpstr>1_自定义设计方案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2022-03-06T13:49:41.473</cp:lastPrinted>
  <dcterms:created xsi:type="dcterms:W3CDTF">2022-03-06T13:49:41Z</dcterms:created>
  <dcterms:modified xsi:type="dcterms:W3CDTF">2022-03-06T05:49:42Z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