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71" r:id="rId2"/>
    <p:sldId id="258" r:id="rId3"/>
    <p:sldId id="272" r:id="rId4"/>
    <p:sldId id="273" r:id="rId5"/>
    <p:sldId id="270" r:id="rId6"/>
    <p:sldId id="257" r:id="rId7"/>
    <p:sldId id="256" r:id="rId8"/>
    <p:sldId id="269" r:id="rId9"/>
    <p:sldId id="263" r:id="rId10"/>
    <p:sldId id="262" r:id="rId11"/>
    <p:sldId id="264" r:id="rId12"/>
    <p:sldId id="268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66FF"/>
    <a:srgbClr val="FFFFFF"/>
    <a:srgbClr val="003300"/>
    <a:srgbClr val="663300"/>
    <a:srgbClr val="800000"/>
    <a:srgbClr val="0033C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9144000" cy="3365500"/>
            <a:chOff x="0" y="0"/>
            <a:chExt cx="5760" cy="2120"/>
          </a:xfrm>
        </p:grpSpPr>
        <p:pic>
          <p:nvPicPr>
            <p:cNvPr id="4099" name="Picture 3" descr="ARTBANNA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5"/>
            <a:stretch>
              <a:fillRect/>
            </a:stretch>
          </p:blipFill>
          <p:spPr bwMode="invGray">
            <a:xfrm>
              <a:off x="0" y="0"/>
              <a:ext cx="5760" cy="5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0" name="Picture 4" descr="Arthsepa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8" y="2059"/>
              <a:ext cx="2832" cy="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90600" y="1905000"/>
            <a:ext cx="7772400" cy="1143000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dt" sz="half" idx="2"/>
          </p:nvPr>
        </p:nvSpPr>
        <p:spPr>
          <a:xfrm>
            <a:off x="3359150" y="63436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ftr" sz="quarter" idx="3"/>
          </p:nvPr>
        </p:nvSpPr>
        <p:spPr>
          <a:xfrm>
            <a:off x="6019800" y="634365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125413" y="6361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3818F17-9AAC-40B2-97F0-589FF5F3FFF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BEE54-412C-4048-A66F-057E0A0BB81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1348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033C2-F5DF-4082-B5CB-B1F5B65B66B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1150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8613" y="1941513"/>
            <a:ext cx="402748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08500" y="1941513"/>
            <a:ext cx="4029075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0C9BB-8934-4C15-BEDB-5627321C76F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32297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44E447-4C19-4BA5-854A-597C1A535D2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76538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A12289-6674-4477-AD96-B2DDFD4E63D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2160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A9E86-F1CB-4E8F-817C-AF141799A4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06042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3335D-BE81-457D-BC90-952911D0706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5571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207DD5-B706-471F-877F-EE0F2CF4CC0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5594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07868-FE75-40C2-AF1E-92DF44B8ADA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36834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96088" y="722313"/>
            <a:ext cx="2159000" cy="533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17500" y="722313"/>
            <a:ext cx="6326188" cy="533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C01A40-23DD-4F5E-B413-261AFCFEFD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99991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17500" y="722313"/>
            <a:ext cx="8637588" cy="5334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3433763" y="63436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6108700" y="634365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46050" y="6361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8617BB1-6775-4A38-900E-47E5783A81C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0535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-7938" y="1636713"/>
            <a:ext cx="9148763" cy="4618037"/>
            <a:chOff x="-5" y="1031"/>
            <a:chExt cx="5763" cy="2909"/>
          </a:xfrm>
        </p:grpSpPr>
        <p:pic>
          <p:nvPicPr>
            <p:cNvPr id="3075" name="Picture 3" descr="ARTHSEPA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778" y="3893"/>
              <a:ext cx="1980" cy="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Arthsepa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" y="1031"/>
              <a:ext cx="2832" cy="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722313"/>
            <a:ext cx="86375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980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8613" y="1941513"/>
            <a:ext cx="8208962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33763" y="63436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108700" y="634365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46050" y="6361113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latin typeface="+mn-lt"/>
              </a:defRPr>
            </a:lvl1pPr>
          </a:lstStyle>
          <a:p>
            <a:fld id="{5795E5FF-96C9-4EE9-9A4F-6994A0B5F4C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38899;&#20048;\&#32463;&#20856;mp3\&#36125;&#22810;&#33452;&#65306;&#65288;&#21629;&#36816;&#65289;&#31532;&#20108;&#20048;&#31456;%20&#27969;&#30021;&#30340;&#34892;&#26495;.mp3" TargetMode="Externa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38899;&#20048;\&#38750;&#27954;&#40723;2..WAV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《一号》波罗克"/>
          <p:cNvPicPr>
            <a:picLocks noChangeAspect="1" noChangeArrowheads="1"/>
          </p:cNvPicPr>
          <p:nvPr/>
        </p:nvPicPr>
        <p:blipFill>
          <a:blip r:embed="rId3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8600"/>
            <a:ext cx="7848600" cy="5486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762000" y="5867400"/>
            <a:ext cx="8077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latin typeface="方正大黑简体" pitchFamily="2" charset="-122"/>
                <a:ea typeface="方正大黑简体" pitchFamily="2" charset="-122"/>
              </a:rPr>
              <a:t>      </a:t>
            </a:r>
            <a:r>
              <a:rPr lang="zh-CN" altLang="en-US" sz="2000">
                <a:latin typeface="方正大黑简体" pitchFamily="2" charset="-122"/>
                <a:ea typeface="方正大黑简体" pitchFamily="2" charset="-122"/>
              </a:rPr>
              <a:t>中央电视台</a:t>
            </a:r>
            <a:r>
              <a:rPr lang="en-US" altLang="zh-CN" sz="2000">
                <a:latin typeface="方正大黑简体" pitchFamily="2" charset="-122"/>
                <a:ea typeface="方正大黑简体" pitchFamily="2" charset="-122"/>
              </a:rPr>
              <a:t>2003</a:t>
            </a:r>
            <a:r>
              <a:rPr lang="zh-CN" altLang="en-US" sz="2000">
                <a:latin typeface="方正大黑简体" pitchFamily="2" charset="-122"/>
                <a:ea typeface="方正大黑简体" pitchFamily="2" charset="-122"/>
              </a:rPr>
              <a:t>年</a:t>
            </a:r>
            <a:r>
              <a:rPr lang="en-US" altLang="zh-CN" sz="2000">
                <a:latin typeface="方正大黑简体" pitchFamily="2" charset="-122"/>
                <a:ea typeface="方正大黑简体" pitchFamily="2" charset="-122"/>
              </a:rPr>
              <a:t>5</a:t>
            </a:r>
            <a:r>
              <a:rPr lang="zh-CN" altLang="en-US" sz="2000">
                <a:latin typeface="方正大黑简体" pitchFamily="2" charset="-122"/>
                <a:ea typeface="方正大黑简体" pitchFamily="2" charset="-122"/>
              </a:rPr>
              <a:t>月</a:t>
            </a:r>
            <a:r>
              <a:rPr lang="en-US" altLang="zh-CN" sz="2000">
                <a:latin typeface="方正大黑简体" pitchFamily="2" charset="-122"/>
                <a:ea typeface="方正大黑简体" pitchFamily="2" charset="-122"/>
              </a:rPr>
              <a:t>12</a:t>
            </a:r>
            <a:r>
              <a:rPr lang="zh-CN" altLang="en-US" sz="2000">
                <a:latin typeface="方正大黑简体" pitchFamily="2" charset="-122"/>
                <a:ea typeface="方正大黑简体" pitchFamily="2" charset="-122"/>
              </a:rPr>
              <a:t>日消息：纽约索斯比拍卖行拍卖一批世界名画，其中波洛克的</a:t>
            </a:r>
            <a:r>
              <a:rPr lang="en-US" altLang="zh-CN" sz="2000">
                <a:latin typeface="方正大黑简体" pitchFamily="2" charset="-122"/>
                <a:ea typeface="方正大黑简体" pitchFamily="2" charset="-122"/>
              </a:rPr>
              <a:t>《</a:t>
            </a:r>
            <a:r>
              <a:rPr lang="zh-CN" altLang="en-US" sz="2000">
                <a:latin typeface="方正大黑简体" pitchFamily="2" charset="-122"/>
                <a:ea typeface="方正大黑简体" pitchFamily="2" charset="-122"/>
              </a:rPr>
              <a:t>作品一号</a:t>
            </a:r>
            <a:r>
              <a:rPr lang="en-US" altLang="zh-CN" sz="2000">
                <a:latin typeface="方正大黑简体" pitchFamily="2" charset="-122"/>
                <a:ea typeface="方正大黑简体" pitchFamily="2" charset="-122"/>
              </a:rPr>
              <a:t>》</a:t>
            </a:r>
            <a:r>
              <a:rPr lang="zh-CN" altLang="en-US" sz="2000">
                <a:latin typeface="方正大黑简体" pitchFamily="2" charset="-122"/>
                <a:ea typeface="方正大黑简体" pitchFamily="2" charset="-122"/>
              </a:rPr>
              <a:t>起价为</a:t>
            </a:r>
            <a:r>
              <a:rPr lang="en-US" altLang="zh-CN" sz="2000">
                <a:latin typeface="方正大黑简体" pitchFamily="2" charset="-122"/>
                <a:ea typeface="方正大黑简体" pitchFamily="2" charset="-122"/>
              </a:rPr>
              <a:t>300</a:t>
            </a:r>
            <a:r>
              <a:rPr lang="zh-CN" altLang="en-US" sz="2000">
                <a:latin typeface="方正大黑简体" pitchFamily="2" charset="-122"/>
                <a:ea typeface="方正大黑简体" pitchFamily="2" charset="-122"/>
              </a:rPr>
              <a:t>万美元。</a:t>
            </a:r>
          </a:p>
        </p:txBody>
      </p:sp>
      <p:pic>
        <p:nvPicPr>
          <p:cNvPr id="18437" name="贝多芬：（命运）第二乐章 流畅的行板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867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4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4295775" y="3152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pic>
        <p:nvPicPr>
          <p:cNvPr id="1028" name="Picture 4" descr="80020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4419600" cy="441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214813" y="30622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pic>
        <p:nvPicPr>
          <p:cNvPr id="1030" name="Picture 6" descr="8001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088" y="152400"/>
            <a:ext cx="4303712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304800" y="4994275"/>
            <a:ext cx="2089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瓦萨雷利作品 </a:t>
            </a: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6673850" y="4953000"/>
            <a:ext cx="2089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蒙德里安作品 </a:t>
            </a:r>
          </a:p>
        </p:txBody>
      </p:sp>
      <p:pic>
        <p:nvPicPr>
          <p:cNvPr id="1035" name="非洲鼓2.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867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mdla03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2400"/>
            <a:ext cx="4473575" cy="449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kdsj-1即兴30号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550" y="2286000"/>
            <a:ext cx="4286250" cy="449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52400" y="4876800"/>
            <a:ext cx="2089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蒙德里安作品 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2635250" y="6248400"/>
            <a:ext cx="2089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康定斯基作品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yb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675" y="2590800"/>
            <a:ext cx="4048125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mdla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79400"/>
            <a:ext cx="4370388" cy="4292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8002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"/>
            <a:ext cx="3675063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41325" y="4613275"/>
            <a:ext cx="2698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米罗</a:t>
            </a:r>
            <a:r>
              <a:rPr lang="en-US" altLang="zh-CN"/>
              <a:t>《</a:t>
            </a:r>
            <a:r>
              <a:rPr lang="zh-CN" altLang="en-US"/>
              <a:t>蓝色上帝</a:t>
            </a:r>
            <a:r>
              <a:rPr lang="en-US" altLang="zh-CN"/>
              <a:t>》 </a:t>
            </a:r>
          </a:p>
        </p:txBody>
      </p:sp>
      <p:pic>
        <p:nvPicPr>
          <p:cNvPr id="17413" name="Picture 5" descr="8002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0" y="228600"/>
            <a:ext cx="4108450" cy="6553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381000" y="6400800"/>
            <a:ext cx="429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达利</a:t>
            </a:r>
            <a:r>
              <a:rPr lang="en-US" altLang="zh-CN"/>
              <a:t>《</a:t>
            </a:r>
            <a:r>
              <a:rPr lang="zh-CN" altLang="en-US"/>
              <a:t>好莱坞演员梅</a:t>
            </a:r>
            <a:r>
              <a:rPr lang="en-US" altLang="zh-CN"/>
              <a:t>.</a:t>
            </a:r>
            <a:r>
              <a:rPr lang="zh-CN" altLang="en-US"/>
              <a:t>韦斯特</a:t>
            </a:r>
            <a:r>
              <a:rPr lang="en-US" altLang="zh-CN"/>
              <a:t>》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mdla03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895600" y="3833813"/>
            <a:ext cx="5467350" cy="57943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2"/>
                </a:solidFill>
              </a:rPr>
              <a:t>美术作品可以什么都不像吗？</a:t>
            </a:r>
          </a:p>
        </p:txBody>
      </p:sp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2895600" y="2514600"/>
            <a:ext cx="5486400" cy="12525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28575">
                  <a:solidFill>
                    <a:schemeClr val="bg2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方正综艺简体"/>
              </a:rPr>
              <a:t>走进抽象艺术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228600" y="546100"/>
            <a:ext cx="8458200" cy="577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3600">
                <a:latin typeface="方正大黑简体" pitchFamily="2" charset="-122"/>
                <a:ea typeface="方正大黑简体" pitchFamily="2" charset="-122"/>
              </a:rPr>
              <a:t>    </a:t>
            </a:r>
            <a:r>
              <a:rPr lang="zh-CN" altLang="en-US" sz="3600">
                <a:latin typeface="方正大黑简体" pitchFamily="2" charset="-122"/>
                <a:ea typeface="方正大黑简体" pitchFamily="2" charset="-122"/>
              </a:rPr>
              <a:t>在美术领域里，以绘画作品与自然对象相似程度上来划分风格的概念，可分为具象艺术（</a:t>
            </a:r>
            <a:r>
              <a:rPr lang="en-US" altLang="zh-CN" sz="3600">
                <a:latin typeface="方正大黑简体" pitchFamily="2" charset="-122"/>
                <a:ea typeface="方正大黑简体" pitchFamily="2" charset="-122"/>
              </a:rPr>
              <a:t>Figurative Art</a:t>
            </a:r>
            <a:r>
              <a:rPr lang="zh-CN" altLang="en-US" sz="3600">
                <a:latin typeface="方正大黑简体" pitchFamily="2" charset="-122"/>
                <a:ea typeface="方正大黑简体" pitchFamily="2" charset="-122"/>
              </a:rPr>
              <a:t>）与抽象艺术（</a:t>
            </a:r>
            <a:r>
              <a:rPr lang="en-US" altLang="zh-CN" sz="3600">
                <a:latin typeface="方正大黑简体" pitchFamily="2" charset="-122"/>
                <a:ea typeface="方正大黑简体" pitchFamily="2" charset="-122"/>
              </a:rPr>
              <a:t>Abstract Art</a:t>
            </a:r>
            <a:r>
              <a:rPr lang="zh-CN" altLang="en-US" sz="3600">
                <a:latin typeface="方正大黑简体" pitchFamily="2" charset="-122"/>
                <a:ea typeface="方正大黑简体" pitchFamily="2" charset="-122"/>
              </a:rPr>
              <a:t>）。</a:t>
            </a:r>
          </a:p>
          <a:p>
            <a:pPr>
              <a:lnSpc>
                <a:spcPct val="115000"/>
              </a:lnSpc>
            </a:pPr>
            <a:endParaRPr lang="zh-CN" altLang="en-US" sz="3600">
              <a:latin typeface="方正大黑简体" pitchFamily="2" charset="-122"/>
              <a:ea typeface="方正大黑简体" pitchFamily="2" charset="-122"/>
            </a:endParaRPr>
          </a:p>
          <a:p>
            <a:pPr>
              <a:lnSpc>
                <a:spcPct val="115000"/>
              </a:lnSpc>
            </a:pPr>
            <a:r>
              <a:rPr lang="zh-CN" altLang="en-US" sz="3600">
                <a:latin typeface="方正大黑简体" pitchFamily="2" charset="-122"/>
                <a:ea typeface="方正大黑简体" pitchFamily="2" charset="-122"/>
              </a:rPr>
              <a:t>    抽象艺术指艺术形象大幅度偏离或完全抛弃自然对象外观的艺术，抽象艺术是情绪或感觉的映现。</a:t>
            </a:r>
          </a:p>
          <a:p>
            <a:pPr>
              <a:lnSpc>
                <a:spcPct val="115000"/>
              </a:lnSpc>
            </a:pPr>
            <a:r>
              <a:rPr lang="zh-CN" altLang="en-US" sz="3600">
                <a:latin typeface="方正大黑简体" pitchFamily="2" charset="-122"/>
                <a:ea typeface="方正大黑简体" pitchFamily="2" charset="-122"/>
              </a:rPr>
              <a:t> 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533400" y="457200"/>
            <a:ext cx="8229600" cy="573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/>
              <a:t>        </a:t>
            </a:r>
            <a:r>
              <a:rPr lang="zh-CN" altLang="en-US" sz="2800"/>
              <a:t>从哲学的范畴讲，抽象艺术属于形而上。抽象艺术作为一种更关注艺术本体精神的艺术形式，抽象艺术的视觉语言在表达上要比具象艺术难度大得多，而且抽象艺术的审美需要较高的修养，优劣的评判也具有相当的难度。抽象艺术是都市文化与个性文化发展的产物，和当代</a:t>
            </a:r>
            <a:r>
              <a:rPr lang="zh-CN" altLang="en-US" sz="2800" b="1" u="sng">
                <a:solidFill>
                  <a:srgbClr val="FF0000"/>
                </a:solidFill>
              </a:rPr>
              <a:t>自由个性张扬</a:t>
            </a:r>
            <a:r>
              <a:rPr lang="zh-CN" altLang="en-US" sz="2800"/>
              <a:t>的人文主义标志，作为西方现代主义艺术的重要形式，已经被西方大众普遍接受，甚至更接近于艺术本质精神。在西方抽象绘画的范畴之中，不论是蒙得里安之后的几何抽象，还是继康丁斯基之后的抒情抽象表现。常常是以强烈的情绪，主导观众，接受画面全面性的主观表达。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228600"/>
            <a:ext cx="6705600" cy="289401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n-US" altLang="zh-CN" sz="3200">
                <a:latin typeface="方正大黑简体" pitchFamily="2" charset="-122"/>
                <a:ea typeface="方正大黑简体" pitchFamily="2" charset="-122"/>
              </a:rPr>
              <a:t>     </a:t>
            </a:r>
            <a:r>
              <a:rPr lang="zh-CN" altLang="en-US" sz="3200">
                <a:latin typeface="方正大黑简体" pitchFamily="2" charset="-122"/>
                <a:ea typeface="方正大黑简体" pitchFamily="2" charset="-122"/>
              </a:rPr>
              <a:t>严格的</a:t>
            </a:r>
            <a:r>
              <a:rPr lang="zh-CN" altLang="en-US" sz="3200">
                <a:latin typeface="Times New Roman"/>
                <a:ea typeface="方正大黑简体" pitchFamily="2" charset="-122"/>
              </a:rPr>
              <a:t>“</a:t>
            </a:r>
            <a:r>
              <a:rPr lang="zh-CN" altLang="en-US" sz="3200">
                <a:latin typeface="方正大黑简体" pitchFamily="2" charset="-122"/>
                <a:ea typeface="方正大黑简体" pitchFamily="2" charset="-122"/>
              </a:rPr>
              <a:t>抽象艺术</a:t>
            </a:r>
            <a:r>
              <a:rPr lang="zh-CN" altLang="en-US" sz="3200">
                <a:latin typeface="Times New Roman"/>
                <a:ea typeface="方正大黑简体" pitchFamily="2" charset="-122"/>
              </a:rPr>
              <a:t>”</a:t>
            </a:r>
            <a:r>
              <a:rPr lang="zh-CN" altLang="en-US" sz="3200">
                <a:latin typeface="方正大黑简体" pitchFamily="2" charset="-122"/>
                <a:ea typeface="方正大黑简体" pitchFamily="2" charset="-122"/>
              </a:rPr>
              <a:t>是指那种完全抛弃了任何可视自然现象的表现形式，把艺术的各种语汇分析抽离孤立出来并加以夸大，甚至绝对化，呈现的形象具有特殊的艺术美。 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705600" y="3124200"/>
            <a:ext cx="2470150" cy="6413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ea typeface="方正大黑简体" pitchFamily="2" charset="-122"/>
              </a:rPr>
              <a:t>形式与色彩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705600" y="3854450"/>
            <a:ext cx="2470150" cy="6413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ea typeface="方正大黑简体" pitchFamily="2" charset="-122"/>
              </a:rPr>
              <a:t>构图与笔触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705600" y="4572000"/>
            <a:ext cx="2470150" cy="6413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ea typeface="方正大黑简体" pitchFamily="2" charset="-122"/>
              </a:rPr>
              <a:t>材料与肌理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6705600" y="5257800"/>
            <a:ext cx="2470150" cy="6413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ea typeface="方正大黑简体" pitchFamily="2" charset="-122"/>
              </a:rPr>
              <a:t>空间与透视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705600" y="5943600"/>
            <a:ext cx="2470150" cy="6413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ea typeface="方正大黑简体" pitchFamily="2" charset="-122"/>
              </a:rPr>
              <a:t>光影与运动</a:t>
            </a: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4133850" y="31480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pic>
        <p:nvPicPr>
          <p:cNvPr id="10249" name="Picture 9" descr="8001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0100"/>
            <a:ext cx="5010150" cy="3213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4210050" y="3038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pic>
        <p:nvPicPr>
          <p:cNvPr id="10251" name="Picture 11" descr="80017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8" y="609600"/>
            <a:ext cx="1836737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79" name="Group 63"/>
          <p:cNvGrpSpPr>
            <a:grpSpLocks/>
          </p:cNvGrpSpPr>
          <p:nvPr/>
        </p:nvGrpSpPr>
        <p:grpSpPr bwMode="auto">
          <a:xfrm>
            <a:off x="457200" y="1143000"/>
            <a:ext cx="8305800" cy="5334000"/>
            <a:chOff x="-3" y="-3"/>
            <a:chExt cx="1974" cy="1158"/>
          </a:xfrm>
        </p:grpSpPr>
        <p:grpSp>
          <p:nvGrpSpPr>
            <p:cNvPr id="9277" name="Group 61"/>
            <p:cNvGrpSpPr>
              <a:grpSpLocks/>
            </p:cNvGrpSpPr>
            <p:nvPr/>
          </p:nvGrpSpPr>
          <p:grpSpPr bwMode="auto">
            <a:xfrm>
              <a:off x="0" y="0"/>
              <a:ext cx="1968" cy="1152"/>
              <a:chOff x="0" y="0"/>
              <a:chExt cx="1968" cy="1152"/>
            </a:xfrm>
          </p:grpSpPr>
          <p:grpSp>
            <p:nvGrpSpPr>
              <p:cNvPr id="9242" name="Group 26"/>
              <p:cNvGrpSpPr>
                <a:grpSpLocks/>
              </p:cNvGrpSpPr>
              <p:nvPr/>
            </p:nvGrpSpPr>
            <p:grpSpPr bwMode="auto">
              <a:xfrm>
                <a:off x="0" y="0"/>
                <a:ext cx="328" cy="384"/>
                <a:chOff x="0" y="0"/>
                <a:chExt cx="328" cy="384"/>
              </a:xfrm>
            </p:grpSpPr>
            <p:sp>
              <p:nvSpPr>
                <p:cNvPr id="9223" name="Rectangle 7"/>
                <p:cNvSpPr>
                  <a:spLocks noChangeArrowheads="1"/>
                </p:cNvSpPr>
                <p:nvPr/>
              </p:nvSpPr>
              <p:spPr bwMode="auto">
                <a:xfrm>
                  <a:off x="43" y="0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zh-CN" altLang="en-US" sz="2800">
                      <a:latin typeface="黑体" pitchFamily="49" charset="-122"/>
                      <a:ea typeface="黑体" pitchFamily="49" charset="-122"/>
                    </a:rPr>
                    <a:t>艺术美</a:t>
                  </a:r>
                  <a:endParaRPr lang="zh-CN" altLang="en-US" sz="4800">
                    <a:ea typeface="黑体" pitchFamily="49" charset="-122"/>
                  </a:endParaRPr>
                </a:p>
                <a:p>
                  <a:pPr algn="just" eaLnBrk="0" hangingPunct="0"/>
                  <a:r>
                    <a:rPr lang="zh-CN" altLang="en-US" sz="2800">
                      <a:latin typeface="黑体" pitchFamily="49" charset="-122"/>
                      <a:ea typeface="黑体" pitchFamily="49" charset="-122"/>
                    </a:rPr>
                    <a:t>内容</a:t>
                  </a:r>
                  <a:endParaRPr lang="zh-CN" altLang="en-US" sz="4800">
                    <a:ea typeface="黑体" pitchFamily="49" charset="-122"/>
                  </a:endParaRP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41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44" name="Group 28"/>
              <p:cNvGrpSpPr>
                <a:grpSpLocks/>
              </p:cNvGrpSpPr>
              <p:nvPr/>
            </p:nvGrpSpPr>
            <p:grpSpPr bwMode="auto">
              <a:xfrm>
                <a:off x="328" y="0"/>
                <a:ext cx="328" cy="384"/>
                <a:chOff x="328" y="0"/>
                <a:chExt cx="328" cy="384"/>
              </a:xfrm>
            </p:grpSpPr>
            <p:sp>
              <p:nvSpPr>
                <p:cNvPr id="9224" name="Rectangle 8"/>
                <p:cNvSpPr>
                  <a:spLocks noChangeArrowheads="1"/>
                </p:cNvSpPr>
                <p:nvPr/>
              </p:nvSpPr>
              <p:spPr bwMode="auto">
                <a:xfrm>
                  <a:off x="371" y="0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zh-CN" altLang="en-US" sz="2800">
                      <a:ea typeface="黑体" pitchFamily="49" charset="-122"/>
                    </a:rPr>
                    <a:t>形式与色彩</a:t>
                  </a:r>
                  <a:endParaRPr lang="zh-CN" altLang="en-US" sz="4800">
                    <a:ea typeface="黑体" pitchFamily="49" charset="-122"/>
                  </a:endParaRP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43" name="Rectangle 27"/>
                <p:cNvSpPr>
                  <a:spLocks noChangeArrowheads="1"/>
                </p:cNvSpPr>
                <p:nvPr/>
              </p:nvSpPr>
              <p:spPr bwMode="auto">
                <a:xfrm>
                  <a:off x="328" y="0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46" name="Group 30"/>
              <p:cNvGrpSpPr>
                <a:grpSpLocks/>
              </p:cNvGrpSpPr>
              <p:nvPr/>
            </p:nvGrpSpPr>
            <p:grpSpPr bwMode="auto">
              <a:xfrm>
                <a:off x="656" y="0"/>
                <a:ext cx="328" cy="384"/>
                <a:chOff x="656" y="0"/>
                <a:chExt cx="328" cy="384"/>
              </a:xfrm>
            </p:grpSpPr>
            <p:sp>
              <p:nvSpPr>
                <p:cNvPr id="9225" name="Rectangle 9"/>
                <p:cNvSpPr>
                  <a:spLocks noChangeArrowheads="1"/>
                </p:cNvSpPr>
                <p:nvPr/>
              </p:nvSpPr>
              <p:spPr bwMode="auto">
                <a:xfrm>
                  <a:off x="699" y="0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zh-CN" altLang="en-US" sz="2800">
                      <a:ea typeface="黑体" pitchFamily="49" charset="-122"/>
                    </a:rPr>
                    <a:t>构图与笔触</a:t>
                  </a:r>
                  <a:endParaRPr lang="zh-CN" altLang="en-US" sz="4800">
                    <a:ea typeface="黑体" pitchFamily="49" charset="-122"/>
                  </a:endParaRP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45" name="Rectangle 29"/>
                <p:cNvSpPr>
                  <a:spLocks noChangeArrowheads="1"/>
                </p:cNvSpPr>
                <p:nvPr/>
              </p:nvSpPr>
              <p:spPr bwMode="auto">
                <a:xfrm>
                  <a:off x="656" y="0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48" name="Group 32"/>
              <p:cNvGrpSpPr>
                <a:grpSpLocks/>
              </p:cNvGrpSpPr>
              <p:nvPr/>
            </p:nvGrpSpPr>
            <p:grpSpPr bwMode="auto">
              <a:xfrm>
                <a:off x="984" y="0"/>
                <a:ext cx="328" cy="384"/>
                <a:chOff x="984" y="0"/>
                <a:chExt cx="328" cy="384"/>
              </a:xfrm>
            </p:grpSpPr>
            <p:sp>
              <p:nvSpPr>
                <p:cNvPr id="9226" name="Rectangle 10"/>
                <p:cNvSpPr>
                  <a:spLocks noChangeArrowheads="1"/>
                </p:cNvSpPr>
                <p:nvPr/>
              </p:nvSpPr>
              <p:spPr bwMode="auto">
                <a:xfrm>
                  <a:off x="1027" y="0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zh-CN" altLang="en-US" sz="2800">
                      <a:latin typeface="黑体" pitchFamily="49" charset="-122"/>
                      <a:ea typeface="黑体" pitchFamily="49" charset="-122"/>
                    </a:rPr>
                    <a:t>材料与肌理</a:t>
                  </a:r>
                  <a:endParaRPr lang="zh-CN" altLang="en-US" sz="4800">
                    <a:ea typeface="黑体" pitchFamily="49" charset="-122"/>
                  </a:endParaRP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47" name="Rectangle 31"/>
                <p:cNvSpPr>
                  <a:spLocks noChangeArrowheads="1"/>
                </p:cNvSpPr>
                <p:nvPr/>
              </p:nvSpPr>
              <p:spPr bwMode="auto">
                <a:xfrm>
                  <a:off x="984" y="0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50" name="Group 34"/>
              <p:cNvGrpSpPr>
                <a:grpSpLocks/>
              </p:cNvGrpSpPr>
              <p:nvPr/>
            </p:nvGrpSpPr>
            <p:grpSpPr bwMode="auto">
              <a:xfrm>
                <a:off x="1312" y="0"/>
                <a:ext cx="328" cy="384"/>
                <a:chOff x="1312" y="0"/>
                <a:chExt cx="328" cy="384"/>
              </a:xfrm>
            </p:grpSpPr>
            <p:sp>
              <p:nvSpPr>
                <p:cNvPr id="9227" name="Rectangle 11"/>
                <p:cNvSpPr>
                  <a:spLocks noChangeArrowheads="1"/>
                </p:cNvSpPr>
                <p:nvPr/>
              </p:nvSpPr>
              <p:spPr bwMode="auto">
                <a:xfrm>
                  <a:off x="1355" y="0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zh-CN" altLang="en-US" sz="2800">
                      <a:latin typeface="黑体" pitchFamily="49" charset="-122"/>
                      <a:ea typeface="黑体" pitchFamily="49" charset="-122"/>
                    </a:rPr>
                    <a:t>空间与透视</a:t>
                  </a:r>
                  <a:endParaRPr lang="zh-CN" altLang="en-US" sz="4800">
                    <a:ea typeface="黑体" pitchFamily="49" charset="-122"/>
                  </a:endParaRP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49" name="Rectangle 33"/>
                <p:cNvSpPr>
                  <a:spLocks noChangeArrowheads="1"/>
                </p:cNvSpPr>
                <p:nvPr/>
              </p:nvSpPr>
              <p:spPr bwMode="auto">
                <a:xfrm>
                  <a:off x="1312" y="0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52" name="Group 36"/>
              <p:cNvGrpSpPr>
                <a:grpSpLocks/>
              </p:cNvGrpSpPr>
              <p:nvPr/>
            </p:nvGrpSpPr>
            <p:grpSpPr bwMode="auto">
              <a:xfrm>
                <a:off x="1640" y="0"/>
                <a:ext cx="328" cy="384"/>
                <a:chOff x="1640" y="0"/>
                <a:chExt cx="328" cy="384"/>
              </a:xfrm>
            </p:grpSpPr>
            <p:sp>
              <p:nvSpPr>
                <p:cNvPr id="9228" name="Rectangle 12"/>
                <p:cNvSpPr>
                  <a:spLocks noChangeArrowheads="1"/>
                </p:cNvSpPr>
                <p:nvPr/>
              </p:nvSpPr>
              <p:spPr bwMode="auto">
                <a:xfrm>
                  <a:off x="1683" y="0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zh-CN" altLang="en-US" sz="2800">
                      <a:latin typeface="黑体" pitchFamily="49" charset="-122"/>
                      <a:ea typeface="黑体" pitchFamily="49" charset="-122"/>
                    </a:rPr>
                    <a:t>光影与运动</a:t>
                  </a:r>
                  <a:endParaRPr lang="zh-CN" altLang="en-US" sz="4800">
                    <a:ea typeface="黑体" pitchFamily="49" charset="-122"/>
                  </a:endParaRP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51" name="Rectangle 35"/>
                <p:cNvSpPr>
                  <a:spLocks noChangeArrowheads="1"/>
                </p:cNvSpPr>
                <p:nvPr/>
              </p:nvSpPr>
              <p:spPr bwMode="auto">
                <a:xfrm>
                  <a:off x="1640" y="0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54" name="Group 38"/>
              <p:cNvGrpSpPr>
                <a:grpSpLocks/>
              </p:cNvGrpSpPr>
              <p:nvPr/>
            </p:nvGrpSpPr>
            <p:grpSpPr bwMode="auto">
              <a:xfrm>
                <a:off x="0" y="384"/>
                <a:ext cx="328" cy="384"/>
                <a:chOff x="0" y="384"/>
                <a:chExt cx="328" cy="384"/>
              </a:xfrm>
            </p:grpSpPr>
            <p:sp>
              <p:nvSpPr>
                <p:cNvPr id="9229" name="Rectangle 13"/>
                <p:cNvSpPr>
                  <a:spLocks noChangeArrowheads="1"/>
                </p:cNvSpPr>
                <p:nvPr/>
              </p:nvSpPr>
              <p:spPr bwMode="auto">
                <a:xfrm>
                  <a:off x="43" y="384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zh-CN" altLang="en-US" sz="2800">
                      <a:latin typeface="黑体" pitchFamily="49" charset="-122"/>
                      <a:ea typeface="黑体" pitchFamily="49" charset="-122"/>
                    </a:rPr>
                    <a:t>画家</a:t>
                  </a:r>
                  <a:endParaRPr lang="zh-CN" altLang="en-US" sz="4800">
                    <a:ea typeface="黑体" pitchFamily="49" charset="-122"/>
                  </a:endParaRP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53" name="Rectangle 37"/>
                <p:cNvSpPr>
                  <a:spLocks noChangeArrowheads="1"/>
                </p:cNvSpPr>
                <p:nvPr/>
              </p:nvSpPr>
              <p:spPr bwMode="auto">
                <a:xfrm>
                  <a:off x="0" y="384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56" name="Group 40"/>
              <p:cNvGrpSpPr>
                <a:grpSpLocks/>
              </p:cNvGrpSpPr>
              <p:nvPr/>
            </p:nvGrpSpPr>
            <p:grpSpPr bwMode="auto">
              <a:xfrm>
                <a:off x="328" y="384"/>
                <a:ext cx="328" cy="384"/>
                <a:chOff x="328" y="384"/>
                <a:chExt cx="328" cy="384"/>
              </a:xfrm>
            </p:grpSpPr>
            <p:sp>
              <p:nvSpPr>
                <p:cNvPr id="9230" name="Rectangle 14"/>
                <p:cNvSpPr>
                  <a:spLocks noChangeArrowheads="1"/>
                </p:cNvSpPr>
                <p:nvPr/>
              </p:nvSpPr>
              <p:spPr bwMode="auto">
                <a:xfrm>
                  <a:off x="371" y="384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en-US" altLang="zh-CN" sz="4800">
                      <a:ea typeface="黑体" pitchFamily="49" charset="-122"/>
                    </a:rPr>
                    <a:t> </a:t>
                  </a: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55" name="Rectangle 39"/>
                <p:cNvSpPr>
                  <a:spLocks noChangeArrowheads="1"/>
                </p:cNvSpPr>
                <p:nvPr/>
              </p:nvSpPr>
              <p:spPr bwMode="auto">
                <a:xfrm>
                  <a:off x="328" y="384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58" name="Group 42"/>
              <p:cNvGrpSpPr>
                <a:grpSpLocks/>
              </p:cNvGrpSpPr>
              <p:nvPr/>
            </p:nvGrpSpPr>
            <p:grpSpPr bwMode="auto">
              <a:xfrm>
                <a:off x="656" y="384"/>
                <a:ext cx="328" cy="384"/>
                <a:chOff x="656" y="384"/>
                <a:chExt cx="328" cy="384"/>
              </a:xfrm>
            </p:grpSpPr>
            <p:sp>
              <p:nvSpPr>
                <p:cNvPr id="9231" name="Rectangle 15"/>
                <p:cNvSpPr>
                  <a:spLocks noChangeArrowheads="1"/>
                </p:cNvSpPr>
                <p:nvPr/>
              </p:nvSpPr>
              <p:spPr bwMode="auto">
                <a:xfrm>
                  <a:off x="699" y="384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en-US" altLang="zh-CN" sz="4800">
                      <a:ea typeface="黑体" pitchFamily="49" charset="-122"/>
                    </a:rPr>
                    <a:t> </a:t>
                  </a: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57" name="Rectangle 41"/>
                <p:cNvSpPr>
                  <a:spLocks noChangeArrowheads="1"/>
                </p:cNvSpPr>
                <p:nvPr/>
              </p:nvSpPr>
              <p:spPr bwMode="auto">
                <a:xfrm>
                  <a:off x="656" y="384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60" name="Group 44"/>
              <p:cNvGrpSpPr>
                <a:grpSpLocks/>
              </p:cNvGrpSpPr>
              <p:nvPr/>
            </p:nvGrpSpPr>
            <p:grpSpPr bwMode="auto">
              <a:xfrm>
                <a:off x="984" y="384"/>
                <a:ext cx="328" cy="384"/>
                <a:chOff x="984" y="384"/>
                <a:chExt cx="328" cy="384"/>
              </a:xfrm>
            </p:grpSpPr>
            <p:sp>
              <p:nvSpPr>
                <p:cNvPr id="9232" name="Rectangle 16"/>
                <p:cNvSpPr>
                  <a:spLocks noChangeArrowheads="1"/>
                </p:cNvSpPr>
                <p:nvPr/>
              </p:nvSpPr>
              <p:spPr bwMode="auto">
                <a:xfrm>
                  <a:off x="1027" y="384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en-US" altLang="zh-CN" sz="4800">
                      <a:ea typeface="黑体" pitchFamily="49" charset="-122"/>
                    </a:rPr>
                    <a:t> </a:t>
                  </a: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59" name="Rectangle 43"/>
                <p:cNvSpPr>
                  <a:spLocks noChangeArrowheads="1"/>
                </p:cNvSpPr>
                <p:nvPr/>
              </p:nvSpPr>
              <p:spPr bwMode="auto">
                <a:xfrm>
                  <a:off x="984" y="384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62" name="Group 46"/>
              <p:cNvGrpSpPr>
                <a:grpSpLocks/>
              </p:cNvGrpSpPr>
              <p:nvPr/>
            </p:nvGrpSpPr>
            <p:grpSpPr bwMode="auto">
              <a:xfrm>
                <a:off x="1312" y="384"/>
                <a:ext cx="328" cy="384"/>
                <a:chOff x="1312" y="384"/>
                <a:chExt cx="328" cy="384"/>
              </a:xfrm>
            </p:grpSpPr>
            <p:sp>
              <p:nvSpPr>
                <p:cNvPr id="9233" name="Rectangle 17"/>
                <p:cNvSpPr>
                  <a:spLocks noChangeArrowheads="1"/>
                </p:cNvSpPr>
                <p:nvPr/>
              </p:nvSpPr>
              <p:spPr bwMode="auto">
                <a:xfrm>
                  <a:off x="1355" y="384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en-US" altLang="zh-CN" sz="4800">
                      <a:ea typeface="黑体" pitchFamily="49" charset="-122"/>
                    </a:rPr>
                    <a:t> </a:t>
                  </a: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61" name="Rectangle 45"/>
                <p:cNvSpPr>
                  <a:spLocks noChangeArrowheads="1"/>
                </p:cNvSpPr>
                <p:nvPr/>
              </p:nvSpPr>
              <p:spPr bwMode="auto">
                <a:xfrm>
                  <a:off x="1312" y="384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64" name="Group 48"/>
              <p:cNvGrpSpPr>
                <a:grpSpLocks/>
              </p:cNvGrpSpPr>
              <p:nvPr/>
            </p:nvGrpSpPr>
            <p:grpSpPr bwMode="auto">
              <a:xfrm>
                <a:off x="1640" y="384"/>
                <a:ext cx="328" cy="384"/>
                <a:chOff x="1640" y="384"/>
                <a:chExt cx="328" cy="384"/>
              </a:xfrm>
            </p:grpSpPr>
            <p:sp>
              <p:nvSpPr>
                <p:cNvPr id="9234" name="Rectangle 18"/>
                <p:cNvSpPr>
                  <a:spLocks noChangeArrowheads="1"/>
                </p:cNvSpPr>
                <p:nvPr/>
              </p:nvSpPr>
              <p:spPr bwMode="auto">
                <a:xfrm>
                  <a:off x="1683" y="384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en-US" altLang="zh-CN" sz="4800">
                      <a:ea typeface="黑体" pitchFamily="49" charset="-122"/>
                    </a:rPr>
                    <a:t> </a:t>
                  </a: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63" name="Rectangle 47"/>
                <p:cNvSpPr>
                  <a:spLocks noChangeArrowheads="1"/>
                </p:cNvSpPr>
                <p:nvPr/>
              </p:nvSpPr>
              <p:spPr bwMode="auto">
                <a:xfrm>
                  <a:off x="1640" y="384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66" name="Group 50"/>
              <p:cNvGrpSpPr>
                <a:grpSpLocks/>
              </p:cNvGrpSpPr>
              <p:nvPr/>
            </p:nvGrpSpPr>
            <p:grpSpPr bwMode="auto">
              <a:xfrm>
                <a:off x="0" y="768"/>
                <a:ext cx="328" cy="384"/>
                <a:chOff x="0" y="768"/>
                <a:chExt cx="328" cy="384"/>
              </a:xfrm>
            </p:grpSpPr>
            <p:sp>
              <p:nvSpPr>
                <p:cNvPr id="9235" name="Rectangle 19"/>
                <p:cNvSpPr>
                  <a:spLocks noChangeArrowheads="1"/>
                </p:cNvSpPr>
                <p:nvPr/>
              </p:nvSpPr>
              <p:spPr bwMode="auto">
                <a:xfrm>
                  <a:off x="43" y="768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zh-CN" altLang="en-US" sz="2800">
                      <a:latin typeface="黑体" pitchFamily="49" charset="-122"/>
                      <a:ea typeface="黑体" pitchFamily="49" charset="-122"/>
                    </a:rPr>
                    <a:t>作品</a:t>
                  </a:r>
                  <a:endParaRPr lang="zh-CN" altLang="en-US" sz="4800">
                    <a:ea typeface="黑体" pitchFamily="49" charset="-122"/>
                  </a:endParaRP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65" name="Rectangle 49"/>
                <p:cNvSpPr>
                  <a:spLocks noChangeArrowheads="1"/>
                </p:cNvSpPr>
                <p:nvPr/>
              </p:nvSpPr>
              <p:spPr bwMode="auto">
                <a:xfrm>
                  <a:off x="0" y="768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68" name="Group 52"/>
              <p:cNvGrpSpPr>
                <a:grpSpLocks/>
              </p:cNvGrpSpPr>
              <p:nvPr/>
            </p:nvGrpSpPr>
            <p:grpSpPr bwMode="auto">
              <a:xfrm>
                <a:off x="328" y="768"/>
                <a:ext cx="328" cy="384"/>
                <a:chOff x="328" y="768"/>
                <a:chExt cx="328" cy="384"/>
              </a:xfrm>
            </p:grpSpPr>
            <p:sp>
              <p:nvSpPr>
                <p:cNvPr id="9236" name="Rectangle 20"/>
                <p:cNvSpPr>
                  <a:spLocks noChangeArrowheads="1"/>
                </p:cNvSpPr>
                <p:nvPr/>
              </p:nvSpPr>
              <p:spPr bwMode="auto">
                <a:xfrm>
                  <a:off x="371" y="768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en-US" altLang="zh-CN" sz="4800">
                      <a:ea typeface="黑体" pitchFamily="49" charset="-122"/>
                    </a:rPr>
                    <a:t> </a:t>
                  </a: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67" name="Rectangle 51"/>
                <p:cNvSpPr>
                  <a:spLocks noChangeArrowheads="1"/>
                </p:cNvSpPr>
                <p:nvPr/>
              </p:nvSpPr>
              <p:spPr bwMode="auto">
                <a:xfrm>
                  <a:off x="328" y="768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70" name="Group 54"/>
              <p:cNvGrpSpPr>
                <a:grpSpLocks/>
              </p:cNvGrpSpPr>
              <p:nvPr/>
            </p:nvGrpSpPr>
            <p:grpSpPr bwMode="auto">
              <a:xfrm>
                <a:off x="656" y="768"/>
                <a:ext cx="328" cy="384"/>
                <a:chOff x="656" y="768"/>
                <a:chExt cx="328" cy="384"/>
              </a:xfrm>
            </p:grpSpPr>
            <p:sp>
              <p:nvSpPr>
                <p:cNvPr id="9237" name="Rectangle 21"/>
                <p:cNvSpPr>
                  <a:spLocks noChangeArrowheads="1"/>
                </p:cNvSpPr>
                <p:nvPr/>
              </p:nvSpPr>
              <p:spPr bwMode="auto">
                <a:xfrm>
                  <a:off x="699" y="768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en-US" altLang="zh-CN" sz="4800">
                      <a:ea typeface="黑体" pitchFamily="49" charset="-122"/>
                    </a:rPr>
                    <a:t> </a:t>
                  </a: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69" name="Rectangle 53"/>
                <p:cNvSpPr>
                  <a:spLocks noChangeArrowheads="1"/>
                </p:cNvSpPr>
                <p:nvPr/>
              </p:nvSpPr>
              <p:spPr bwMode="auto">
                <a:xfrm>
                  <a:off x="656" y="768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72" name="Group 56"/>
              <p:cNvGrpSpPr>
                <a:grpSpLocks/>
              </p:cNvGrpSpPr>
              <p:nvPr/>
            </p:nvGrpSpPr>
            <p:grpSpPr bwMode="auto">
              <a:xfrm>
                <a:off x="984" y="768"/>
                <a:ext cx="328" cy="384"/>
                <a:chOff x="984" y="768"/>
                <a:chExt cx="328" cy="384"/>
              </a:xfrm>
            </p:grpSpPr>
            <p:sp>
              <p:nvSpPr>
                <p:cNvPr id="9238" name="Rectangle 22"/>
                <p:cNvSpPr>
                  <a:spLocks noChangeArrowheads="1"/>
                </p:cNvSpPr>
                <p:nvPr/>
              </p:nvSpPr>
              <p:spPr bwMode="auto">
                <a:xfrm>
                  <a:off x="1027" y="768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en-US" altLang="zh-CN" sz="4800">
                      <a:ea typeface="黑体" pitchFamily="49" charset="-122"/>
                    </a:rPr>
                    <a:t> </a:t>
                  </a: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71" name="Rectangle 55"/>
                <p:cNvSpPr>
                  <a:spLocks noChangeArrowheads="1"/>
                </p:cNvSpPr>
                <p:nvPr/>
              </p:nvSpPr>
              <p:spPr bwMode="auto">
                <a:xfrm>
                  <a:off x="984" y="768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74" name="Group 58"/>
              <p:cNvGrpSpPr>
                <a:grpSpLocks/>
              </p:cNvGrpSpPr>
              <p:nvPr/>
            </p:nvGrpSpPr>
            <p:grpSpPr bwMode="auto">
              <a:xfrm>
                <a:off x="1312" y="768"/>
                <a:ext cx="328" cy="384"/>
                <a:chOff x="1312" y="768"/>
                <a:chExt cx="328" cy="384"/>
              </a:xfrm>
            </p:grpSpPr>
            <p:sp>
              <p:nvSpPr>
                <p:cNvPr id="9239" name="Rectangle 23"/>
                <p:cNvSpPr>
                  <a:spLocks noChangeArrowheads="1"/>
                </p:cNvSpPr>
                <p:nvPr/>
              </p:nvSpPr>
              <p:spPr bwMode="auto">
                <a:xfrm>
                  <a:off x="1355" y="768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en-US" altLang="zh-CN" sz="4800">
                      <a:ea typeface="黑体" pitchFamily="49" charset="-122"/>
                    </a:rPr>
                    <a:t> </a:t>
                  </a: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73" name="Rectangle 57"/>
                <p:cNvSpPr>
                  <a:spLocks noChangeArrowheads="1"/>
                </p:cNvSpPr>
                <p:nvPr/>
              </p:nvSpPr>
              <p:spPr bwMode="auto">
                <a:xfrm>
                  <a:off x="1312" y="768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76" name="Group 60"/>
              <p:cNvGrpSpPr>
                <a:grpSpLocks/>
              </p:cNvGrpSpPr>
              <p:nvPr/>
            </p:nvGrpSpPr>
            <p:grpSpPr bwMode="auto">
              <a:xfrm>
                <a:off x="1640" y="768"/>
                <a:ext cx="328" cy="384"/>
                <a:chOff x="1640" y="768"/>
                <a:chExt cx="328" cy="384"/>
              </a:xfrm>
            </p:grpSpPr>
            <p:sp>
              <p:nvSpPr>
                <p:cNvPr id="9240" name="Rectangle 24"/>
                <p:cNvSpPr>
                  <a:spLocks noChangeArrowheads="1"/>
                </p:cNvSpPr>
                <p:nvPr/>
              </p:nvSpPr>
              <p:spPr bwMode="auto">
                <a:xfrm>
                  <a:off x="1683" y="768"/>
                  <a:ext cx="242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/>
                  <a:r>
                    <a:rPr lang="en-US" altLang="zh-CN" sz="4800">
                      <a:ea typeface="黑体" pitchFamily="49" charset="-122"/>
                    </a:rPr>
                    <a:t> </a:t>
                  </a:r>
                </a:p>
                <a:p>
                  <a:pPr algn="just" eaLnBrk="0" hangingPunct="0"/>
                  <a:endParaRPr lang="en-US" altLang="zh-CN" sz="8800">
                    <a:ea typeface="黑体" pitchFamily="49" charset="-122"/>
                  </a:endParaRPr>
                </a:p>
              </p:txBody>
            </p:sp>
            <p:sp>
              <p:nvSpPr>
                <p:cNvPr id="9275" name="Rectangle 59"/>
                <p:cNvSpPr>
                  <a:spLocks noChangeArrowheads="1"/>
                </p:cNvSpPr>
                <p:nvPr/>
              </p:nvSpPr>
              <p:spPr bwMode="auto">
                <a:xfrm>
                  <a:off x="1640" y="768"/>
                  <a:ext cx="328" cy="384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9278" name="Rectangle 62"/>
            <p:cNvSpPr>
              <a:spLocks noChangeArrowheads="1"/>
            </p:cNvSpPr>
            <p:nvPr/>
          </p:nvSpPr>
          <p:spPr bwMode="auto">
            <a:xfrm>
              <a:off x="-3" y="-3"/>
              <a:ext cx="1974" cy="1158"/>
            </a:xfrm>
            <a:prstGeom prst="rect">
              <a:avLst/>
            </a:prstGeom>
            <a:noFill/>
            <a:ln w="9525">
              <a:solidFill>
                <a:srgbClr val="A0A0A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1358900"/>
            <a:ext cx="9144000" cy="1844675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>
                <a:ea typeface="方正大黑简体" pitchFamily="2" charset="-122"/>
              </a:rPr>
              <a:t>练习：</a:t>
            </a:r>
          </a:p>
          <a:p>
            <a:pPr>
              <a:lnSpc>
                <a:spcPct val="120000"/>
              </a:lnSpc>
            </a:pPr>
            <a:r>
              <a:rPr lang="zh-CN" altLang="en-US" sz="3200">
                <a:ea typeface="方正大黑简体" pitchFamily="2" charset="-122"/>
              </a:rPr>
              <a:t>        打开音响，听一首乐曲（如贝多芬的、德彪西的等），试着完成一幅抽象绘画作品。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381000"/>
          </a:xfrm>
          <a:prstGeom prst="rect">
            <a:avLst/>
          </a:prstGeom>
          <a:solidFill>
            <a:schemeClr val="tx2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419600" y="990600"/>
            <a:ext cx="4724400" cy="381000"/>
          </a:xfrm>
          <a:prstGeom prst="rect">
            <a:avLst/>
          </a:prstGeom>
          <a:solidFill>
            <a:schemeClr val="tx2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5943600" y="533400"/>
            <a:ext cx="3200400" cy="381000"/>
          </a:xfrm>
          <a:prstGeom prst="rect">
            <a:avLst/>
          </a:prstGeom>
          <a:solidFill>
            <a:srgbClr val="FF0000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nimg_net_098"/>
          <p:cNvPicPr>
            <a:picLocks noChangeAspect="1" noChangeArrowheads="1" noCrop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25825" y="2809875"/>
            <a:ext cx="2943225" cy="13858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6438900" y="5943600"/>
            <a:ext cx="2400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方正水柱简体" pitchFamily="65" charset="-122"/>
                <a:ea typeface="方正水柱简体" pitchFamily="65" charset="-122"/>
              </a:rPr>
              <a:t>中大附中    田强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838200" y="425450"/>
            <a:ext cx="384175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 i="1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大黑简体" pitchFamily="2" charset="-122"/>
              </a:rPr>
              <a:t>再见！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rtsy">
  <a:themeElements>
    <a:clrScheme name="Artsy 1">
      <a:dk1>
        <a:srgbClr val="000000"/>
      </a:dk1>
      <a:lt1>
        <a:srgbClr val="FFFFCC"/>
      </a:lt1>
      <a:dk2>
        <a:srgbClr val="4D4D4D"/>
      </a:dk2>
      <a:lt2>
        <a:srgbClr val="FFCC00"/>
      </a:lt2>
      <a:accent1>
        <a:srgbClr val="808000"/>
      </a:accent1>
      <a:accent2>
        <a:srgbClr val="CC9900"/>
      </a:accent2>
      <a:accent3>
        <a:srgbClr val="B2B2B2"/>
      </a:accent3>
      <a:accent4>
        <a:srgbClr val="DADAAE"/>
      </a:accent4>
      <a:accent5>
        <a:srgbClr val="C0C0AA"/>
      </a:accent5>
      <a:accent6>
        <a:srgbClr val="B98A00"/>
      </a:accent6>
      <a:hlink>
        <a:srgbClr val="CC6600"/>
      </a:hlink>
      <a:folHlink>
        <a:srgbClr val="969696"/>
      </a:folHlink>
    </a:clrScheme>
    <a:fontScheme name="Artsy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Artsy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8080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C0C0AA"/>
        </a:accent5>
        <a:accent6>
          <a:srgbClr val="B98A00"/>
        </a:accent6>
        <a:hlink>
          <a:srgbClr val="CC66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2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4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5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6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7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Designs\Artsy.pot</Template>
  <TotalTime>248</TotalTime>
  <Words>396</Words>
  <Application>Microsoft Office PowerPoint</Application>
  <PresentationFormat>全屏显示(4:3)</PresentationFormat>
  <Paragraphs>43</Paragraphs>
  <Slides>12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Times New Roman</vt:lpstr>
      <vt:lpstr>宋体</vt:lpstr>
      <vt:lpstr>Arial</vt:lpstr>
      <vt:lpstr>Wingdings</vt:lpstr>
      <vt:lpstr>方正大黑简体</vt:lpstr>
      <vt:lpstr>黑体</vt:lpstr>
      <vt:lpstr>方正水柱简体</vt:lpstr>
      <vt:lpstr>Artsy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zdfz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走进抽象艺术</dc:title>
  <dc:creator>tianqiang</dc:creator>
  <cp:lastModifiedBy>TIANQIANG</cp:lastModifiedBy>
  <cp:revision>27</cp:revision>
  <dcterms:created xsi:type="dcterms:W3CDTF">2005-09-20T01:59:59Z</dcterms:created>
  <dcterms:modified xsi:type="dcterms:W3CDTF">2018-01-04T01:55:24Z</dcterms:modified>
</cp:coreProperties>
</file>