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61" r:id="rId5"/>
    <p:sldId id="262" r:id="rId6"/>
    <p:sldId id="263" r:id="rId7"/>
    <p:sldId id="264" r:id="rId8"/>
    <p:sldId id="265" r:id="rId9"/>
    <p:sldId id="258" r:id="rId10"/>
    <p:sldId id="257" r:id="rId11"/>
    <p:sldId id="266" r:id="rId12"/>
    <p:sldId id="274" r:id="rId13"/>
    <p:sldId id="275" r:id="rId14"/>
    <p:sldId id="268" r:id="rId15"/>
    <p:sldId id="270" r:id="rId16"/>
    <p:sldId id="272" r:id="rId17"/>
    <p:sldId id="271" r:id="rId18"/>
    <p:sldId id="269" r:id="rId19"/>
    <p:sldId id="276" r:id="rId20"/>
    <p:sldId id="278" r:id="rId21"/>
    <p:sldId id="279" r:id="rId22"/>
    <p:sldId id="277" r:id="rId23"/>
    <p:sldId id="284" r:id="rId24"/>
    <p:sldId id="280" r:id="rId25"/>
    <p:sldId id="281" r:id="rId26"/>
    <p:sldId id="282" r:id="rId27"/>
    <p:sldId id="283" r:id="rId28"/>
    <p:sldId id="273" r:id="rId29"/>
  </p:sldIdLst>
  <p:sldSz cx="9144000" cy="6858000" type="screen4x3"/>
  <p:notesSz cx="6858000" cy="9144000"/>
  <p:custShowLst>
    <p:custShow name="自定义放映 1" id="0">
      <p:sldLst>
        <p:sld r:id="rId2"/>
      </p:sldLst>
    </p:custShow>
    <p:custShow name="自定义放映 2" id="1">
      <p:sldLst>
        <p:sld r:id="rId11"/>
      </p:sldLst>
    </p:custShow>
  </p:custShow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F00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9213E-B362-4071-8D70-C8CD7B1667AD}" type="datetimeFigureOut">
              <a:rPr lang="zh-CN" altLang="en-US" smtClean="0"/>
              <a:pPr/>
              <a:t>2019/1/7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9213E-B362-4071-8D70-C8CD7B1667AD}" type="datetimeFigureOut">
              <a:rPr lang="zh-CN" altLang="en-US" smtClean="0"/>
              <a:pPr/>
              <a:t>2019/1/7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9213E-B362-4071-8D70-C8CD7B1667AD}" type="datetimeFigureOut">
              <a:rPr lang="zh-CN" altLang="en-US" smtClean="0"/>
              <a:pPr/>
              <a:t>2019/1/7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9213E-B362-4071-8D70-C8CD7B1667AD}" type="datetimeFigureOut">
              <a:rPr lang="zh-CN" altLang="en-US" smtClean="0"/>
              <a:pPr/>
              <a:t>2019/1/7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9213E-B362-4071-8D70-C8CD7B1667AD}" type="datetimeFigureOut">
              <a:rPr lang="zh-CN" altLang="en-US" smtClean="0"/>
              <a:pPr/>
              <a:t>2019/1/7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9213E-B362-4071-8D70-C8CD7B1667AD}" type="datetimeFigureOut">
              <a:rPr lang="zh-CN" altLang="en-US" smtClean="0"/>
              <a:pPr/>
              <a:t>2019/1/7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9213E-B362-4071-8D70-C8CD7B1667AD}" type="datetimeFigureOut">
              <a:rPr lang="zh-CN" altLang="en-US" smtClean="0"/>
              <a:pPr/>
              <a:t>2019/1/7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9213E-B362-4071-8D70-C8CD7B1667AD}" type="datetimeFigureOut">
              <a:rPr lang="zh-CN" altLang="en-US" smtClean="0"/>
              <a:pPr/>
              <a:t>2019/1/7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9213E-B362-4071-8D70-C8CD7B1667AD}" type="datetimeFigureOut">
              <a:rPr lang="zh-CN" altLang="en-US" smtClean="0"/>
              <a:pPr/>
              <a:t>2019/1/7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9213E-B362-4071-8D70-C8CD7B1667AD}" type="datetimeFigureOut">
              <a:rPr lang="zh-CN" altLang="en-US" smtClean="0"/>
              <a:pPr/>
              <a:t>2019/1/7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9213E-B362-4071-8D70-C8CD7B1667AD}" type="datetimeFigureOut">
              <a:rPr lang="zh-CN" altLang="en-US" smtClean="0"/>
              <a:pPr/>
              <a:t>2019/1/7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29213E-B362-4071-8D70-C8CD7B1667AD}" type="datetimeFigureOut">
              <a:rPr lang="zh-CN" altLang="en-US" smtClean="0"/>
              <a:pPr/>
              <a:t>2019/1/7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404664"/>
            <a:ext cx="8640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 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 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21.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下面是某校为教师编写个人专业发展规划而提供的流程图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,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请把这个图转写成一段文字介绍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,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要求内容完整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,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表述准确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,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语言连贯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,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不超过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90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个字。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://s7.sinaimg.cn/mw690/001Tzf6xzy7l4Nh6bGKc6&amp;6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1484784"/>
            <a:ext cx="2736304" cy="3456384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467544" y="1844824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1——2018——21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s5.sinaimg.cn/large/001mfItBzy7l5SHHruY44&amp;6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480720" cy="316835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3284984"/>
            <a:ext cx="914400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7. </a:t>
            </a:r>
            <a:r>
              <a:rPr lang="zh-CN" altLang="en-US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下列对材料二相关内容的理解和分析，不正确的一项是</a:t>
            </a:r>
            <a:r>
              <a:rPr lang="en-US" altLang="zh-CN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(3</a:t>
            </a:r>
            <a:r>
              <a:rPr lang="zh-CN" altLang="en-US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分</a:t>
            </a:r>
            <a:r>
              <a:rPr lang="en-US" altLang="zh-CN" sz="20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)</a:t>
            </a:r>
          </a:p>
          <a:p>
            <a:endParaRPr lang="en-US" altLang="zh-CN" sz="2000" b="1" dirty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A. 2011 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到</a:t>
            </a:r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2013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年，科研单位遭遇侵权的比例由</a:t>
            </a:r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25.3% 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降到</a:t>
            </a:r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13.4%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，降幅较为明显，但</a:t>
            </a:r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2014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年有微小回升，</a:t>
            </a:r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2015 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年则回落至</a:t>
            </a:r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8.49%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。</a:t>
            </a:r>
          </a:p>
          <a:p>
            <a:r>
              <a:rPr lang="en-US" altLang="zh-CN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B. 2015</a:t>
            </a:r>
            <a:r>
              <a:rPr lang="zh-CN" altLang="en-US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年企业和高校遭遇侵权的比例较之以往四年有所提高，总体侵权比例也略有反弹</a:t>
            </a:r>
            <a:r>
              <a:rPr lang="en-US" altLang="zh-CN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:</a:t>
            </a:r>
            <a:r>
              <a:rPr lang="zh-CN" altLang="en-US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而</a:t>
            </a:r>
            <a:r>
              <a:rPr lang="en-US" altLang="zh-CN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2016</a:t>
            </a:r>
            <a:r>
              <a:rPr lang="zh-CN" altLang="en-US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年各项侵权比例均呈下降态势，总体遭遇侵权比例为</a:t>
            </a:r>
            <a:r>
              <a:rPr lang="en-US" altLang="zh-CN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10.7%</a:t>
            </a:r>
            <a:r>
              <a:rPr lang="zh-CN" altLang="en-US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。</a:t>
            </a:r>
          </a:p>
          <a:p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C. 2012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至</a:t>
            </a:r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2016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年间，比例一直下降的仅有个人遭遇侵权这一项，企业、高校、利研单位以及总体这四项数据，均有回升的现象发生。</a:t>
            </a:r>
          </a:p>
          <a:p>
            <a:r>
              <a:rPr lang="en-US" altLang="zh-CN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D. </a:t>
            </a:r>
            <a:r>
              <a:rPr lang="zh-CN" altLang="en-US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专利侵权总体比例的下降，一定程度上体现了我国知识产权保护工作所取得的成效，当然，我国专利数量的快速增长也可能在一定程度上拉低专利侵权的比例。</a:t>
            </a:r>
          </a:p>
          <a:p>
            <a:endParaRPr lang="zh-CN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300192" y="404664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2——2018——07</a:t>
            </a:r>
            <a:endParaRPr lang="zh-CN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404664"/>
            <a:ext cx="874846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21.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仿照下面的示例，利用所给材料续写三句话，要求内容贴切，句式与所给示例相同。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(6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分</a:t>
            </a:r>
            <a:r>
              <a:rPr lang="en-US" altLang="zh-CN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)</a:t>
            </a:r>
            <a:r>
              <a:rPr lang="en-US" altLang="zh-CN" sz="2400" b="1" dirty="0" smtClean="0">
                <a:latin typeface="仿宋" pitchFamily="49" charset="-122"/>
                <a:ea typeface="仿宋" pitchFamily="49" charset="-122"/>
              </a:rPr>
              <a:t>2——2018——21</a:t>
            </a:r>
          </a:p>
          <a:p>
            <a:endParaRPr lang="en-US" altLang="zh-CN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诸子争鸣，造纸印刷、筑长城开运河，中国人民具有伟大的创造精神</a:t>
            </a:r>
            <a:r>
              <a:rPr lang="zh-CN" altLang="en-US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。</a:t>
            </a:r>
            <a:endParaRPr lang="en-US" altLang="zh-CN" sz="2400" b="1" dirty="0" smtClean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endParaRPr lang="zh-CN" altLang="en-US" sz="2400" b="1" dirty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材料</a:t>
            </a:r>
            <a:r>
              <a:rPr lang="en-US" altLang="zh-CN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:</a:t>
            </a:r>
          </a:p>
          <a:p>
            <a:endParaRPr lang="en-US" altLang="zh-CN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奋斗  团结  梦想</a:t>
            </a:r>
          </a:p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建强国谋复兴  御外侮卫家国  脱贫困奔小康</a:t>
            </a:r>
          </a:p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垦田拓海  开天辟地  守望相助  抗灾治水  逐日奔月  同舟共济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coputer\Desktop\微信图片_201812171505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5472608" cy="3356992"/>
          </a:xfrm>
          <a:prstGeom prst="rect">
            <a:avLst/>
          </a:prstGeom>
          <a:noFill/>
        </p:spPr>
      </p:pic>
      <p:pic>
        <p:nvPicPr>
          <p:cNvPr id="18435" name="Picture 3" descr="C:\Users\coputer\Desktop\微信图片_201812171505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12976"/>
            <a:ext cx="5436096" cy="364502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724128" y="404664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3——2018——07</a:t>
            </a:r>
            <a:endParaRPr lang="zh-CN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76672"/>
            <a:ext cx="89644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仿宋" pitchFamily="49" charset="-122"/>
                <a:ea typeface="仿宋" pitchFamily="49" charset="-122"/>
              </a:rPr>
              <a:t>21.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某同学拟了一个被拒绝后常见的四种反应及应对方式的构思框架，请把这个构思框架写成</a:t>
            </a:r>
            <a:r>
              <a:rPr lang="zh-CN" altLang="en-US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一段话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，要求内容完整，表述准确，语言连贯，不超过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100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个字。</a:t>
            </a:r>
            <a:r>
              <a:rPr lang="en-US" altLang="zh-CN" sz="2400" b="1" dirty="0">
                <a:latin typeface="仿宋" pitchFamily="49" charset="-122"/>
                <a:ea typeface="仿宋" pitchFamily="49" charset="-122"/>
              </a:rPr>
              <a:t>(6</a:t>
            </a:r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分</a:t>
            </a:r>
            <a:r>
              <a:rPr lang="en-US" altLang="zh-CN" sz="2400" b="1" dirty="0" smtClean="0">
                <a:latin typeface="仿宋" pitchFamily="49" charset="-122"/>
                <a:ea typeface="仿宋" pitchFamily="49" charset="-122"/>
              </a:rPr>
              <a:t>)3—2018—21</a:t>
            </a:r>
            <a:endParaRPr lang="zh-CN" altLang="en-US" sz="2400" b="1" dirty="0">
              <a:latin typeface="仿宋" pitchFamily="49" charset="-122"/>
              <a:ea typeface="仿宋" pitchFamily="49" charset="-122"/>
            </a:endParaRPr>
          </a:p>
        </p:txBody>
      </p:sp>
      <p:pic>
        <p:nvPicPr>
          <p:cNvPr id="19458" name="Picture 2" descr="http://s8.sinaimg.cn/mw690/001HmEKVzy7l8caaw7Rb7&amp;6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88840"/>
            <a:ext cx="4667250" cy="38164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s9.sinaimg.cn/bmiddle/001Hu0Gbzy7bGn0Jb5u38&amp;6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588224" cy="314096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3789040"/>
            <a:ext cx="85689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注：群众构成反映的是收拾人群的构成，回答了“谁在看频道”的问题，集中度是目标群众收视率与总体群众收视率的比值，表示的是目标群众相对于总体群众的收拾集中程度，能够回答“谁更喜欢收看这个频道”的问题；集中度的比值大于</a:t>
            </a:r>
            <a:r>
              <a:rPr lang="en-US" altLang="zh-CN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100%</a:t>
            </a:r>
            <a:r>
              <a:rPr lang="zh-CN" altLang="en-US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，表示该类目标群众的收拾倾向高于平均水平。</a:t>
            </a:r>
            <a:endParaRPr lang="zh-CN" altLang="en-US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548680"/>
            <a:ext cx="8964488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21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．下面文段有三处推断存在问题，请参照①的方式。说明另外两处问题。（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5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分）</a:t>
            </a:r>
          </a:p>
          <a:p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高考之后，我们将面临大学专业的选择问题，如果有机会，我们要选择工科方面的专业，因为只有学了工科才能激发强烈的好奇心，培养探索未知事物的兴趣，而有了浓厚的兴趣，必将取得好成绩，毕业后也就一定能很好地适应社会需要</a:t>
            </a:r>
            <a:r>
              <a:rPr lang="zh-CN" altLang="en-US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。</a:t>
            </a:r>
            <a:endParaRPr lang="en-US" altLang="zh-CN" sz="2400" b="1" dirty="0" smtClean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endParaRPr lang="zh-CN" altLang="en-US" sz="2400" b="1" dirty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①不是只有学了工科才能激发好奇心</a:t>
            </a:r>
            <a:r>
              <a:rPr lang="zh-CN" altLang="en-US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。</a:t>
            </a:r>
            <a:endParaRPr lang="en-US" altLang="zh-CN" sz="24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zh-CN" altLang="en-US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②                           </a:t>
            </a:r>
            <a:r>
              <a:rPr lang="zh-CN" altLang="en-US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。</a:t>
            </a:r>
            <a:endParaRPr lang="en-US" altLang="zh-CN" sz="24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zh-CN" altLang="en-US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③                           。</a:t>
            </a:r>
          </a:p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 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s6.sinaimg.cn/mw690/001HmEKVzy7bGJKFq3H45&amp;6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24744"/>
            <a:ext cx="5544616" cy="27813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188640"/>
            <a:ext cx="5652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2—2017——07</a:t>
            </a:r>
            <a:endParaRPr lang="zh-CN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79512" y="4149080"/>
            <a:ext cx="6120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（摘编自</a:t>
            </a:r>
            <a:r>
              <a:rPr lang="en-US" altLang="zh-CN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《</a:t>
            </a:r>
            <a:r>
              <a:rPr lang="zh-CN" altLang="en-US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垃圾变资源！这不是魔法，而是垃圾分类</a:t>
            </a:r>
            <a:r>
              <a:rPr lang="en-US" altLang="zh-CN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》</a:t>
            </a:r>
            <a:r>
              <a:rPr lang="zh-CN" altLang="en-US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，</a:t>
            </a:r>
            <a:r>
              <a:rPr lang="en-US" altLang="zh-CN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2017</a:t>
            </a:r>
            <a:r>
              <a:rPr lang="zh-CN" altLang="en-US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年</a:t>
            </a:r>
            <a:r>
              <a:rPr lang="en-US" altLang="zh-CN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4</a:t>
            </a:r>
            <a:r>
              <a:rPr lang="zh-CN" altLang="en-US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月</a:t>
            </a:r>
            <a:r>
              <a:rPr lang="en-US" altLang="zh-CN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5</a:t>
            </a:r>
            <a:r>
              <a:rPr lang="zh-CN" altLang="en-US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日新华网）</a:t>
            </a:r>
            <a:endParaRPr lang="zh-CN" altLang="en-US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15616" y="1700808"/>
            <a:ext cx="712879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教师编写个人专业发展规划要在进行环境和自我分析的基础上，</a:t>
            </a:r>
            <a:r>
              <a:rPr lang="zh-CN" altLang="en-US" sz="32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找准自己的定位并制定发展目标，</a:t>
            </a:r>
            <a:r>
              <a:rPr lang="zh-CN" altLang="en-US" sz="32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然后按照自己的定位和目标制定具体操作策略，最后展开</a:t>
            </a:r>
            <a:r>
              <a:rPr lang="zh-CN" altLang="en-US" sz="32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评估与信息反馈</a:t>
            </a:r>
            <a:r>
              <a:rPr lang="zh-CN" altLang="en-US" sz="32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，以便再据此作进一步修订。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764704"/>
            <a:ext cx="8964488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【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考点解读</a:t>
            </a:r>
            <a:r>
              <a:rPr lang="en-US" altLang="zh-CN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】</a:t>
            </a:r>
          </a:p>
          <a:p>
            <a:endParaRPr lang="en-US" altLang="zh-CN" sz="2800" b="1" dirty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图文转换包括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图、表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转换，看似只是两种表达形式的相互转换，其实涉及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准确、生动、简明、连贯、得体、修辞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等诸多考点，综合考查考生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描述、压缩、概括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等各方面的能力，更涉及考生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观察社会、分析问题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的能力和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语言综合表达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的能力。</a:t>
            </a:r>
          </a:p>
          <a:p>
            <a:endParaRPr lang="zh-CN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4221088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近几年来，课标全国卷对图文转换题的考查包括流程图、徽标、漫画、图片和图表，选材非常生活化，内容涉及社会实践活动、奥运、节约水资源、网络语言等生活中的热点和焦点。由此可见，该题型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走向生活化，体现实用性、人文性、情趣性的趋势较为明显。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04664"/>
            <a:ext cx="8820472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一、流程图及解题技巧</a:t>
            </a:r>
          </a:p>
          <a:p>
            <a:r>
              <a:rPr lang="zh-CN" altLang="en-US" sz="20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    </a:t>
            </a:r>
            <a:r>
              <a:rPr lang="zh-CN" altLang="en-US" sz="20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流程图</a:t>
            </a:r>
            <a:r>
              <a:rPr lang="zh-CN" altLang="en-US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用结构式图表，将事物或某些概念连接起来，要求答题者根据这种结构关系，特别是箭头方向所表达的意思，用语言将所示内容表述出来</a:t>
            </a:r>
            <a:r>
              <a:rPr lang="zh-CN" altLang="en-US" sz="20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。</a:t>
            </a:r>
            <a:endParaRPr lang="en-US" altLang="zh-CN" sz="2000" b="1" dirty="0" smtClean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endParaRPr lang="en-US" altLang="zh-CN" sz="2000" b="1" dirty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en-US" altLang="zh-CN" sz="20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【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典例引路</a:t>
            </a:r>
            <a:r>
              <a:rPr lang="en-US" altLang="zh-CN" sz="20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】</a:t>
            </a:r>
            <a:endParaRPr lang="en-US" altLang="zh-CN" sz="20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为提高学生社团活动开展能力，某中学学生会计划举办一次</a:t>
            </a:r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G20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峰会模拟会议活动，活动安排如下图，请用一段话介绍</a:t>
            </a:r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G20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峰会模拟会议活动安排的流程，要求内容完整，表述准确，语言连贯，不超过</a:t>
            </a:r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90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个字（</a:t>
            </a:r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6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分）</a:t>
            </a:r>
          </a:p>
          <a:p>
            <a:endParaRPr lang="zh-CN" altLang="en-US" dirty="0"/>
          </a:p>
        </p:txBody>
      </p:sp>
      <p:pic>
        <p:nvPicPr>
          <p:cNvPr id="23554" name="Picture 2" descr="http://s10.sinaimg.cn/mw690/001mfItBzy7eqO7Pie5c9&amp;6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140968"/>
            <a:ext cx="7344816" cy="22524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268760"/>
            <a:ext cx="7488831" cy="4104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404664"/>
            <a:ext cx="8640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 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 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21.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下面是某校为教师编写个人专业发展规划而提供的流程图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,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请把这个图转写成一段文字介绍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,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要求内容完整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,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表述准确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,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语言连贯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,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不超过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90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个字。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://s7.sinaimg.cn/mw690/001Tzf6xzy7l4Nh6bGKc6&amp;6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1484784"/>
            <a:ext cx="2736304" cy="3456384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467544" y="1844824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1——2018——21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484784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下面是某有机农产品评定机构的评审流程图，请把这个流程写成一段话，要求内容完整，表述准确，语言连贯，不超过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90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个字。（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6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分）</a:t>
            </a:r>
          </a:p>
        </p:txBody>
      </p:sp>
      <p:pic>
        <p:nvPicPr>
          <p:cNvPr id="24578" name="Picture 2" descr="http://s10.sinaimg.cn/bmiddle/001mfItBzy7eqQ256Rjf9&amp;6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3212976"/>
            <a:ext cx="6480720" cy="31683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404664"/>
            <a:ext cx="85689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作为科学家，波特尔与罗勒尔曾提出一种激励模式（如下图），请你用简洁的语言概括表述这种激励模式。（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60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字左右）（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5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分）</a:t>
            </a:r>
            <a:r>
              <a:rPr lang="zh-CN" altLang="en-US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/>
            </a:r>
            <a:br>
              <a:rPr lang="zh-CN" altLang="en-US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</a:br>
            <a:endParaRPr lang="zh-CN" altLang="en-US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916832"/>
            <a:ext cx="6984776" cy="2378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20688"/>
            <a:ext cx="8496944" cy="502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84784"/>
            <a:ext cx="7560840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323528" y="332656"/>
            <a:ext cx="5724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二、框架示意图</a:t>
            </a:r>
            <a:endParaRPr lang="zh-CN" altLang="en-US" sz="28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620689"/>
            <a:ext cx="8064896" cy="503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76672"/>
            <a:ext cx="9144000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21. 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仿照下面的示例，利用所给材料续写三句话，要求内容贴切，句式与所给示例相同。（</a:t>
            </a:r>
            <a:r>
              <a:rPr lang="en-US" altLang="zh-CN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5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分）</a:t>
            </a:r>
            <a:endParaRPr lang="en-US" altLang="zh-CN" sz="28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zh-CN" altLang="en-US" sz="28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重整旗鼓，从头再来，哪里跌倒哪爬起，这是正确做事不服输的精神。</a:t>
            </a:r>
            <a:endParaRPr lang="en-US" altLang="zh-CN" sz="2800" b="1" dirty="0" smtClean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endParaRPr lang="zh-CN" altLang="en-US" sz="28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材料          坚持    进取    借力</a:t>
            </a: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不到长城非好汉      它山之石可攻玉      咬定青山不放松</a:t>
            </a: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登高而招  锲而不舍  逆水行舟   借力打力  绝不气馁   定点打铁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476672"/>
            <a:ext cx="8424936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21.</a:t>
            </a:r>
            <a:r>
              <a:rPr lang="zh-CN" altLang="en-US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仿照下面的示例，利用所给材料写三句话。要求内容贴切，句式与所给示例相同。</a:t>
            </a:r>
            <a:r>
              <a:rPr lang="zh-CN" altLang="en-US" sz="2400" b="1" dirty="0" smtClean="0"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400" b="1" dirty="0" smtClean="0">
                <a:latin typeface="仿宋" pitchFamily="49" charset="-122"/>
                <a:ea typeface="仿宋" pitchFamily="49" charset="-122"/>
              </a:rPr>
              <a:t>6</a:t>
            </a:r>
            <a:r>
              <a:rPr lang="zh-CN" altLang="en-US" sz="2400" b="1" dirty="0" smtClean="0">
                <a:latin typeface="仿宋" pitchFamily="49" charset="-122"/>
                <a:ea typeface="仿宋" pitchFamily="49" charset="-122"/>
              </a:rPr>
              <a:t>分）</a:t>
            </a:r>
          </a:p>
          <a:p>
            <a:r>
              <a:rPr lang="zh-CN" altLang="en-US" sz="2400" b="1" dirty="0" smtClean="0">
                <a:latin typeface="仿宋" pitchFamily="49" charset="-122"/>
                <a:ea typeface="仿宋" pitchFamily="49" charset="-122"/>
              </a:rPr>
              <a:t>示例：</a:t>
            </a:r>
          </a:p>
          <a:p>
            <a:r>
              <a:rPr lang="zh-CN" altLang="en-US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对名利趋之若鹜，斤斤计较，表现的是境界的缺失。</a:t>
            </a:r>
            <a:endParaRPr lang="en-US" altLang="zh-CN" sz="2400" b="1" dirty="0" smtClean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endParaRPr lang="zh-CN" altLang="en-US" sz="2400" b="1" dirty="0" smtClean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材料：</a:t>
            </a:r>
            <a:r>
              <a:rPr lang="zh-CN" altLang="en-US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责任  信仰  斗志</a:t>
            </a: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无所作为 挑肥拣瘦 不思进取 退避三舍 推三阻四 怨天尤人</a:t>
            </a: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事业  任务  困难</a:t>
            </a:r>
          </a:p>
          <a:p>
            <a:r>
              <a:rPr lang="zh-CN" altLang="en-US" sz="2400" b="1" dirty="0" smtClean="0"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400" b="1" dirty="0" smtClean="0">
                <a:latin typeface="仿宋" pitchFamily="49" charset="-122"/>
                <a:ea typeface="仿宋" pitchFamily="49" charset="-122"/>
              </a:rPr>
              <a:t>1</a:t>
            </a:r>
            <a:r>
              <a:rPr lang="zh-CN" altLang="en-US" sz="2400" b="1" dirty="0" smtClean="0">
                <a:latin typeface="仿宋" pitchFamily="49" charset="-122"/>
                <a:ea typeface="仿宋" pitchFamily="49" charset="-122"/>
              </a:rPr>
              <a:t>） </a:t>
            </a:r>
            <a:r>
              <a:rPr lang="zh-CN" altLang="en-US" sz="2400" b="1" u="sng" dirty="0" smtClean="0">
                <a:latin typeface="仿宋" pitchFamily="49" charset="-122"/>
                <a:ea typeface="仿宋" pitchFamily="49" charset="-122"/>
              </a:rPr>
              <a:t>                                                           </a:t>
            </a:r>
            <a:endParaRPr lang="zh-CN" altLang="en-US" sz="2400" b="1" dirty="0" smtClean="0"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400" b="1" dirty="0" smtClean="0"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400" b="1" dirty="0" smtClean="0">
                <a:latin typeface="仿宋" pitchFamily="49" charset="-122"/>
                <a:ea typeface="仿宋" pitchFamily="49" charset="-122"/>
              </a:rPr>
              <a:t>2</a:t>
            </a:r>
            <a:r>
              <a:rPr lang="zh-CN" altLang="en-US" sz="2400" b="1" dirty="0" smtClean="0">
                <a:latin typeface="仿宋" pitchFamily="49" charset="-122"/>
                <a:ea typeface="仿宋" pitchFamily="49" charset="-122"/>
              </a:rPr>
              <a:t>） </a:t>
            </a:r>
            <a:r>
              <a:rPr lang="zh-CN" altLang="en-US" sz="2400" b="1" u="sng" dirty="0" smtClean="0">
                <a:latin typeface="仿宋" pitchFamily="49" charset="-122"/>
                <a:ea typeface="仿宋" pitchFamily="49" charset="-122"/>
              </a:rPr>
              <a:t>                                                           </a:t>
            </a:r>
            <a:endParaRPr lang="zh-CN" altLang="en-US" sz="2400" b="1" dirty="0" smtClean="0"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400" b="1" dirty="0" smtClean="0"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400" b="1" dirty="0" smtClean="0">
                <a:latin typeface="仿宋" pitchFamily="49" charset="-122"/>
                <a:ea typeface="仿宋" pitchFamily="49" charset="-122"/>
              </a:rPr>
              <a:t>3</a:t>
            </a:r>
            <a:r>
              <a:rPr lang="zh-CN" altLang="en-US" sz="2400" b="1" dirty="0" smtClean="0">
                <a:latin typeface="仿宋" pitchFamily="49" charset="-122"/>
                <a:ea typeface="仿宋" pitchFamily="49" charset="-122"/>
              </a:rPr>
              <a:t>） </a:t>
            </a:r>
            <a:r>
              <a:rPr lang="zh-CN" altLang="en-US" sz="2400" b="1" u="sng" dirty="0" smtClean="0">
                <a:latin typeface="仿宋" pitchFamily="49" charset="-122"/>
                <a:ea typeface="仿宋" pitchFamily="49" charset="-122"/>
              </a:rPr>
              <a:t>                                                           </a:t>
            </a:r>
            <a:endParaRPr lang="zh-CN" altLang="en-US" sz="2400" b="1" dirty="0" smtClean="0">
              <a:latin typeface="仿宋" pitchFamily="49" charset="-122"/>
              <a:ea typeface="仿宋" pitchFamily="49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404664"/>
            <a:ext cx="878497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20.</a:t>
            </a:r>
            <a:r>
              <a:rPr lang="zh-CN" altLang="en-US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请仿照例句，以</a:t>
            </a:r>
            <a:r>
              <a:rPr lang="zh-CN" altLang="en-US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“庄子”“陆游”“杜甫”</a:t>
            </a:r>
            <a:r>
              <a:rPr lang="zh-CN" altLang="en-US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等人为对象，写两段文字</a:t>
            </a:r>
            <a:r>
              <a:rPr lang="zh-CN" altLang="en-US" sz="2400" b="1" dirty="0" smtClean="0"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400" b="1" dirty="0" smtClean="0">
                <a:latin typeface="仿宋" pitchFamily="49" charset="-122"/>
                <a:ea typeface="仿宋" pitchFamily="49" charset="-122"/>
              </a:rPr>
              <a:t>5 </a:t>
            </a:r>
            <a:r>
              <a:rPr lang="zh-CN" altLang="en-US" sz="2400" b="1" dirty="0" smtClean="0">
                <a:latin typeface="仿宋" pitchFamily="49" charset="-122"/>
                <a:ea typeface="仿宋" pitchFamily="49" charset="-122"/>
              </a:rPr>
              <a:t>分） </a:t>
            </a:r>
            <a:endParaRPr lang="en-US" altLang="zh-CN" sz="2400" b="1" dirty="0" smtClean="0">
              <a:latin typeface="仿宋" pitchFamily="49" charset="-122"/>
              <a:ea typeface="仿宋" pitchFamily="49" charset="-122"/>
            </a:endParaRPr>
          </a:p>
          <a:p>
            <a:endParaRPr lang="zh-CN" altLang="en-US" sz="2400" b="1" dirty="0" smtClean="0"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在一个现实掩盖浪漫的年代里，李白是一缕逍遥的风</a:t>
            </a:r>
            <a:r>
              <a:rPr lang="en-US" altLang="zh-CN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,</a:t>
            </a:r>
            <a:r>
              <a:rPr lang="zh-CN" altLang="en-US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是一缕逍遥地在世间激荡情怀山河的风。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332656"/>
            <a:ext cx="871296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atin typeface="仿宋" pitchFamily="49" charset="-122"/>
                <a:ea typeface="仿宋" pitchFamily="49" charset="-122"/>
              </a:rPr>
              <a:t>21</a:t>
            </a:r>
            <a:r>
              <a:rPr lang="zh-CN" altLang="en-US" sz="2400" b="1" dirty="0" smtClean="0">
                <a:latin typeface="仿宋" pitchFamily="49" charset="-122"/>
                <a:ea typeface="仿宋" pitchFamily="49" charset="-122"/>
              </a:rPr>
              <a:t>．</a:t>
            </a:r>
            <a:r>
              <a:rPr lang="zh-CN" altLang="en-US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下面是某中学“学生会微博”发出的一份倡议。请根据其内容，以学校办公室的名义拟写一份告示，张贴在收发室的门口。</a:t>
            </a:r>
            <a:r>
              <a:rPr lang="zh-CN" altLang="en-US" sz="2400" b="1" dirty="0" smtClean="0"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400" b="1" dirty="0" smtClean="0">
                <a:latin typeface="仿宋" pitchFamily="49" charset="-122"/>
                <a:ea typeface="仿宋" pitchFamily="49" charset="-122"/>
              </a:rPr>
              <a:t>6</a:t>
            </a:r>
            <a:r>
              <a:rPr lang="zh-CN" altLang="en-US" sz="2400" b="1" dirty="0" smtClean="0">
                <a:latin typeface="仿宋" pitchFamily="49" charset="-122"/>
                <a:ea typeface="仿宋" pitchFamily="49" charset="-122"/>
              </a:rPr>
              <a:t>分）</a:t>
            </a:r>
            <a:endParaRPr lang="en-US" altLang="zh-CN" sz="2400" b="1" dirty="0" smtClean="0">
              <a:latin typeface="仿宋" pitchFamily="49" charset="-122"/>
              <a:ea typeface="仿宋" pitchFamily="49" charset="-122"/>
            </a:endParaRPr>
          </a:p>
          <a:p>
            <a:endParaRPr lang="zh-CN" altLang="en-US" sz="2400" b="1" dirty="0" smtClean="0"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400" b="1" dirty="0" smtClean="0">
                <a:latin typeface="仿宋" pitchFamily="49" charset="-122"/>
                <a:ea typeface="仿宋" pitchFamily="49" charset="-122"/>
              </a:rPr>
              <a:t>    </a:t>
            </a:r>
            <a:r>
              <a:rPr lang="zh-CN" altLang="en-US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亲，你的快递又寄到学校来了？君不见，学校收发室现在成了仓库，大包小包堆如山，阿</a:t>
            </a:r>
            <a:r>
              <a:rPr lang="en-US" altLang="zh-CN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Sir</a:t>
            </a:r>
            <a:r>
              <a:rPr lang="zh-CN" altLang="en-US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、</a:t>
            </a:r>
            <a:r>
              <a:rPr lang="en-US" altLang="zh-CN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Miss</a:t>
            </a:r>
            <a:r>
              <a:rPr lang="zh-CN" altLang="en-US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的信件、文件统统被“埋”没了。听说校长发脾气了</a:t>
            </a:r>
            <a:r>
              <a:rPr lang="en-US" altLang="zh-CN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——</a:t>
            </a:r>
            <a:r>
              <a:rPr lang="zh-CN" altLang="en-US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晕！收发室的陈叔怒发冲冠</a:t>
            </a:r>
            <a:r>
              <a:rPr lang="en-US" altLang="zh-CN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——</a:t>
            </a:r>
            <a:r>
              <a:rPr lang="zh-CN" altLang="en-US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酷毙！亲，是不是很过分！从“元旦”开始，把网购的私货寄回家吧，学校是学习的地方，不是免费中转站噢！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548680"/>
            <a:ext cx="7416823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260648"/>
            <a:ext cx="8352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阅读丰子恺漫画</a:t>
            </a:r>
            <a:r>
              <a:rPr lang="en-US" altLang="zh-CN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《</a:t>
            </a:r>
            <a:r>
              <a:rPr lang="zh-CN" altLang="en-US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跌一跤，且坐坐</a:t>
            </a:r>
            <a:r>
              <a:rPr lang="en-US" altLang="zh-CN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》</a:t>
            </a:r>
            <a:r>
              <a:rPr lang="zh-CN" altLang="en-US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，回答问题。</a:t>
            </a:r>
            <a:r>
              <a:rPr lang="en-US" altLang="zh-CN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(4</a:t>
            </a:r>
            <a:r>
              <a:rPr lang="zh-CN" altLang="en-US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分</a:t>
            </a:r>
            <a:r>
              <a:rPr lang="en-US" altLang="zh-CN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)</a:t>
            </a:r>
            <a:endParaRPr lang="zh-CN" altLang="en-US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23528" y="1124744"/>
            <a:ext cx="77768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1</a:t>
            </a:r>
            <a:r>
              <a:rPr lang="zh-CN" altLang="en-US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）简要说明漫画的主要内容。</a:t>
            </a:r>
            <a:r>
              <a:rPr lang="en-US" altLang="zh-CN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(2</a:t>
            </a:r>
            <a:r>
              <a:rPr lang="zh-CN" altLang="en-US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分</a:t>
            </a:r>
            <a:r>
              <a:rPr lang="en-US" altLang="zh-CN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)</a:t>
            </a:r>
            <a:r>
              <a:rPr lang="zh-CN" altLang="en-US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/>
            </a:r>
            <a:br>
              <a:rPr lang="zh-CN" altLang="en-US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</a:br>
            <a:r>
              <a:rPr lang="zh-CN" altLang="en-US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/>
            </a:r>
            <a:br>
              <a:rPr lang="zh-CN" altLang="en-US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</a:br>
            <a:r>
              <a:rPr lang="zh-CN" altLang="en-US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2</a:t>
            </a:r>
            <a:r>
              <a:rPr lang="zh-CN" altLang="en-US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）这幅漫画蕴含了什么样的道理？</a:t>
            </a:r>
            <a:r>
              <a:rPr lang="en-US" altLang="zh-CN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(2</a:t>
            </a:r>
            <a:r>
              <a:rPr lang="zh-CN" altLang="en-US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分</a:t>
            </a:r>
            <a:r>
              <a:rPr lang="en-US" altLang="zh-CN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)</a:t>
            </a:r>
            <a:r>
              <a:rPr lang="zh-CN" altLang="en-US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/>
            </a:r>
            <a:br>
              <a:rPr lang="zh-CN" altLang="en-US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</a:br>
            <a:r>
              <a:rPr lang="zh-CN" altLang="en-US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 </a:t>
            </a:r>
            <a:endParaRPr lang="zh-CN" altLang="en-US" sz="2400" b="1" dirty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</p:txBody>
      </p:sp>
      <p:pic>
        <p:nvPicPr>
          <p:cNvPr id="1026" name="Picture 2" descr="http://pic2.mofangge.com/upload/papers/20140822/2014082221173275165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420888"/>
            <a:ext cx="3024336" cy="37444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332656"/>
            <a:ext cx="84249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欣赏丰子恺的漫画（见图），品析题目“要！”有哪些妙处。</a:t>
            </a:r>
            <a:endParaRPr lang="zh-CN" altLang="en-US" sz="28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</p:txBody>
      </p:sp>
      <p:pic>
        <p:nvPicPr>
          <p:cNvPr id="37890" name="Picture 2" descr="http://pic1.mofangge.com/upload/papers/c01/20120618/201206181023097842399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1268760"/>
            <a:ext cx="3312368" cy="36724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332656"/>
            <a:ext cx="84969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欣赏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丰子恺的这幅漫画，结合画题简要说说你对这幅画的理解。</a:t>
            </a:r>
            <a:endParaRPr lang="zh-CN" altLang="en-US" sz="28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</p:txBody>
      </p:sp>
      <p:pic>
        <p:nvPicPr>
          <p:cNvPr id="38914" name="Picture 2" descr="http://thumb.1010pic.com/pic3/quiz/images/201610/206/fd54f5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1196752"/>
            <a:ext cx="3168352" cy="37444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60648"/>
            <a:ext cx="88204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欣赏下面的漫画</a:t>
            </a:r>
            <a:r>
              <a:rPr lang="en-US" altLang="zh-CN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《</a:t>
            </a:r>
            <a:r>
              <a:rPr lang="zh-CN" altLang="en-US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战场之春</a:t>
            </a:r>
            <a:r>
              <a:rPr lang="en-US" altLang="zh-CN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》</a:t>
            </a:r>
            <a:r>
              <a:rPr lang="zh-CN" altLang="en-US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，在下面的句子后续写一段阐释扩展性的文字。要求：①描述和议论（抒情）相结合；②至少运用两种修辞手法；③不少于</a:t>
            </a:r>
            <a:r>
              <a:rPr lang="en-US" altLang="zh-CN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100</a:t>
            </a:r>
            <a:r>
              <a:rPr lang="zh-CN" altLang="en-US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字。（</a:t>
            </a:r>
            <a:r>
              <a:rPr lang="en-US" altLang="zh-CN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6</a:t>
            </a:r>
            <a:r>
              <a:rPr lang="zh-CN" altLang="en-US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分）</a:t>
            </a:r>
            <a:endParaRPr lang="zh-CN" altLang="en-US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1556792"/>
            <a:ext cx="4032448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04664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21.</a:t>
            </a:r>
            <a:r>
              <a:rPr lang="zh-CN" altLang="en-US" dirty="0" smtClean="0"/>
              <a:t>用简洁的语育描述下面的漫画内容</a:t>
            </a:r>
            <a:r>
              <a:rPr lang="en-US" altLang="zh-CN" dirty="0" smtClean="0"/>
              <a:t>,</a:t>
            </a:r>
            <a:r>
              <a:rPr lang="zh-CN" altLang="en-US" dirty="0" smtClean="0"/>
              <a:t>并说明漫西寓意。</a:t>
            </a:r>
            <a:r>
              <a:rPr lang="en-US" altLang="zh-CN" dirty="0" smtClean="0"/>
              <a:t>(6</a:t>
            </a:r>
            <a:r>
              <a:rPr lang="zh-CN" altLang="en-US" dirty="0" smtClean="0"/>
              <a:t>分</a:t>
            </a:r>
            <a:r>
              <a:rPr lang="en-US" altLang="zh-CN" dirty="0" smtClean="0"/>
              <a:t>)</a:t>
            </a:r>
            <a:endParaRPr lang="zh-CN" altLang="en-US" dirty="0"/>
          </a:p>
        </p:txBody>
      </p:sp>
      <p:sp>
        <p:nvSpPr>
          <p:cNvPr id="1026" name="AutoShape 2" descr="http://s12.sinaimg.cn/mw690/001mfItBzy7qkcxm2Qb8b&amp;69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1028" name="Picture 4" descr="http://s12.sinaimg.cn/mw690/001mfItBzy7qkcxm2Qb8b&amp;6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908720"/>
            <a:ext cx="3744416" cy="273630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95536" y="4221088"/>
            <a:ext cx="73448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(1)</a:t>
            </a:r>
            <a:r>
              <a:rPr lang="zh-CN" altLang="en-US" dirty="0" smtClean="0"/>
              <a:t>内容</a:t>
            </a:r>
            <a:r>
              <a:rPr lang="en-US" altLang="zh-CN" dirty="0" smtClean="0"/>
              <a:t>(80</a:t>
            </a:r>
            <a:r>
              <a:rPr lang="zh-CN" altLang="en-US" dirty="0" smtClean="0"/>
              <a:t>字左右</a:t>
            </a:r>
            <a:r>
              <a:rPr lang="en-US" altLang="zh-CN" dirty="0" smtClean="0"/>
              <a:t>): </a:t>
            </a:r>
            <a:r>
              <a:rPr lang="zh-CN" altLang="en-US" u="sng" dirty="0" smtClean="0"/>
              <a:t>                                                           </a:t>
            </a:r>
            <a:r>
              <a:rPr lang="zh-CN" altLang="en-US" dirty="0" smtClean="0"/>
              <a:t>。       </a:t>
            </a:r>
          </a:p>
          <a:p>
            <a:r>
              <a:rPr lang="en-US" altLang="zh-CN" dirty="0" smtClean="0"/>
              <a:t>(2)</a:t>
            </a:r>
            <a:r>
              <a:rPr lang="zh-CN" altLang="en-US" dirty="0" smtClean="0"/>
              <a:t>寓意</a:t>
            </a:r>
            <a:r>
              <a:rPr lang="en-US" altLang="zh-CN" dirty="0" smtClean="0"/>
              <a:t>(30</a:t>
            </a:r>
            <a:r>
              <a:rPr lang="zh-CN" altLang="en-US" dirty="0" smtClean="0"/>
              <a:t>字左右</a:t>
            </a:r>
            <a:r>
              <a:rPr lang="en-US" altLang="zh-CN" dirty="0" smtClean="0"/>
              <a:t>): </a:t>
            </a:r>
            <a:r>
              <a:rPr lang="zh-CN" altLang="en-US" u="sng" dirty="0" smtClean="0"/>
              <a:t>                                                           </a:t>
            </a:r>
            <a:r>
              <a:rPr lang="zh-CN" altLang="en-US" dirty="0" smtClean="0"/>
              <a:t>。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1134</Words>
  <Application>Microsoft Office PowerPoint</Application>
  <PresentationFormat>全屏显示(4:3)</PresentationFormat>
  <Paragraphs>78</Paragraphs>
  <Slides>28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  <vt:variant>
        <vt:lpstr>自定义放映</vt:lpstr>
      </vt:variant>
      <vt:variant>
        <vt:i4>2</vt:i4>
      </vt:variant>
    </vt:vector>
  </HeadingPairs>
  <TitlesOfParts>
    <vt:vector size="31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自定义放映 1</vt:lpstr>
      <vt:lpstr>自定义放映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coputer</dc:creator>
  <cp:lastModifiedBy>coputer</cp:lastModifiedBy>
  <cp:revision>5</cp:revision>
  <dcterms:created xsi:type="dcterms:W3CDTF">2018-12-17T06:40:18Z</dcterms:created>
  <dcterms:modified xsi:type="dcterms:W3CDTF">2019-01-07T00:29:59Z</dcterms:modified>
</cp:coreProperties>
</file>