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44"/>
  </p:notesMasterIdLst>
  <p:sldIdLst>
    <p:sldId id="416" r:id="rId2"/>
    <p:sldId id="417" r:id="rId3"/>
    <p:sldId id="374" r:id="rId4"/>
    <p:sldId id="359" r:id="rId5"/>
    <p:sldId id="321" r:id="rId6"/>
    <p:sldId id="390" r:id="rId7"/>
    <p:sldId id="391" r:id="rId8"/>
    <p:sldId id="377" r:id="rId9"/>
    <p:sldId id="378" r:id="rId10"/>
    <p:sldId id="379" r:id="rId11"/>
    <p:sldId id="394" r:id="rId12"/>
    <p:sldId id="395" r:id="rId13"/>
    <p:sldId id="393" r:id="rId14"/>
    <p:sldId id="381" r:id="rId15"/>
    <p:sldId id="396" r:id="rId16"/>
    <p:sldId id="397" r:id="rId17"/>
    <p:sldId id="399" r:id="rId18"/>
    <p:sldId id="398" r:id="rId19"/>
    <p:sldId id="400" r:id="rId20"/>
    <p:sldId id="384" r:id="rId21"/>
    <p:sldId id="385" r:id="rId22"/>
    <p:sldId id="386" r:id="rId23"/>
    <p:sldId id="387" r:id="rId24"/>
    <p:sldId id="401" r:id="rId25"/>
    <p:sldId id="404" r:id="rId26"/>
    <p:sldId id="402" r:id="rId27"/>
    <p:sldId id="403" r:id="rId28"/>
    <p:sldId id="388" r:id="rId29"/>
    <p:sldId id="324" r:id="rId30"/>
    <p:sldId id="405" r:id="rId31"/>
    <p:sldId id="406" r:id="rId32"/>
    <p:sldId id="408" r:id="rId33"/>
    <p:sldId id="407" r:id="rId34"/>
    <p:sldId id="409" r:id="rId35"/>
    <p:sldId id="414" r:id="rId36"/>
    <p:sldId id="415" r:id="rId37"/>
    <p:sldId id="360" r:id="rId38"/>
    <p:sldId id="410" r:id="rId39"/>
    <p:sldId id="413" r:id="rId40"/>
    <p:sldId id="411" r:id="rId41"/>
    <p:sldId id="412" r:id="rId42"/>
    <p:sldId id="325" r:id="rId4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99"/>
    <a:srgbClr val="FF3300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06" autoAdjust="0"/>
  </p:normalViewPr>
  <p:slideViewPr>
    <p:cSldViewPr>
      <p:cViewPr varScale="1">
        <p:scale>
          <a:sx n="81" d="100"/>
          <a:sy n="81" d="100"/>
        </p:scale>
        <p:origin x="1502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2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C9BCECAB-7F31-425B-8C27-B6F2FD1025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7B52432-A5B4-439A-810A-0B4A85037ED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AC36A85C-532A-43A2-BF74-8DAEFE262B7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DA3CA3A5-F34A-46FF-88E0-8D6EBBE25C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8DECD9E-C09B-4455-BE1D-B6B0377915B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C249AD1-EC43-48A4-A0B5-2ECA6A7FE0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C5F5C7D6-D54B-4F19-BB06-1FE791FA5775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>
            <a:extLst>
              <a:ext uri="{FF2B5EF4-FFF2-40B4-BE49-F238E27FC236}">
                <a16:creationId xmlns:a16="http://schemas.microsoft.com/office/drawing/2014/main" id="{D34C0336-3E79-48FE-A2D9-00FD02265BCD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备注占位符 2">
            <a:extLst>
              <a:ext uri="{FF2B5EF4-FFF2-40B4-BE49-F238E27FC236}">
                <a16:creationId xmlns:a16="http://schemas.microsoft.com/office/drawing/2014/main" id="{3D69062F-9FF7-40CE-986A-1D8C8978520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31" name="灯片编号占位符 3">
            <a:extLst>
              <a:ext uri="{FF2B5EF4-FFF2-40B4-BE49-F238E27FC236}">
                <a16:creationId xmlns:a16="http://schemas.microsoft.com/office/drawing/2014/main" id="{EB250EE4-B95A-4FF0-A3E6-B1D7848B4A6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925939D8-9AEA-4286-98A1-66EB4E65FF8A}" type="slidenum">
              <a:rPr lang="zh-CN" altLang="en-US" smtClean="0">
                <a:latin typeface="Calibri" panose="020F0502020204030204" pitchFamily="34" charset="0"/>
              </a:rPr>
              <a:pPr/>
              <a:t>21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2CB25A7F-C6E9-4D6B-A3CB-BB5B6413E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4B8ED1EC-097B-42A6-B6E3-7A8430F50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BAC57967-79D0-4DC2-942D-690D2B65D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C24F9-D7DE-4D3C-969E-E2F73F0B5C9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9760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E193A851-D376-4514-88F8-7B928CF82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C80C6D7-D435-4433-94D4-918DE2AF7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F7D441EB-F4D7-41B9-B79E-02F7ACBBC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B27AC6-19DC-4601-8D52-243DDF55DDA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20895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3FB48A6E-A71F-4D88-B253-FB862BA01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9B26AE9-ED22-4F8A-9EF1-094383698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1801A261-ED60-4B62-9096-340B602EC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41B396-5EC2-45AB-B031-E7CF92D820D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3838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80DBDF43-6B00-4E67-92E6-A3B18308B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0DBEA9D1-2CC2-4D0F-95BF-976B69990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D74E2B17-F94D-42A5-A79B-DF3B4520E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06940-122F-4520-8D1E-D93560157C1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65388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5DE02283-42A4-4DE3-A8C8-E2ABCD41E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BE8237B3-105A-4896-8583-EFFA83757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909DB581-8889-4A0D-9C50-F07DB3713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1F4FB1-ABA8-40EC-92B2-D8E3A8B2F41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06333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C907209B-0ED8-41D8-ABA2-D292E3D56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43E522E7-4AE8-4606-ADF7-3F1F15265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59A6211E-D9DF-4C30-A02B-7C7774A97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6533B0-4E48-4A25-BA18-EF78EA9A719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14450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2E8DF05-606B-43F6-8451-D435CD7FC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FA8BF9B-7A4E-4318-88B4-906836122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EDE377C-32F7-4584-AC38-54D722594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9AEF0-1738-45B0-8073-B30FDBA0EC4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67968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914BA4C7-2C59-4F0C-AC8B-32654E042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023D1111-1E34-4169-B7C4-69D0CB0CC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07500A80-29E4-4438-AD6A-E6A138398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8966A6-E3DE-4476-ACD6-A103DC8F729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32967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A01B0281-2822-43BF-A860-1A23DA3B5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AD4BAB0B-E722-4256-9665-9DB7A139A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DBE68496-F5DC-4E42-9BF7-E2E6D1BBD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BFA53C-7505-4320-88D4-63DACA2A1BB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5928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9887BB18-65DD-4C9B-87FE-6E011559A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567CBA7-D2C3-4C6A-A233-3B8A26526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45F92118-280B-48FB-AA18-BAD1CE9B1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3D9F9-FB8A-44E5-B439-C18183EB69E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18010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E5EB3AC9-71E6-490A-B031-DFD4DC996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927150A-55BD-4B00-B011-4B123C1BE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E4601FCB-B548-4AB3-A8B2-155AE6D3F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9B9A8F-0608-4ABB-AF93-5B5C78C5E75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16845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5B69F83B-1B71-4002-B004-49A8E6B3913E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6D32B8A6-87CF-4629-B7EB-50C2784F951D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01B53138-B4E3-48E4-9D9D-796EC36E65DD}"/>
              </a:ext>
            </a:extLst>
          </p:cNvPr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000B8B86-ADE5-4E29-A752-10963E04CFB3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AFA3BF57-672E-4FC6-A931-55ED236EDC76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149C30F4-74BC-44E2-B7CA-4B0BF7B8B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11">
            <a:extLst>
              <a:ext uri="{FF2B5EF4-FFF2-40B4-BE49-F238E27FC236}">
                <a16:creationId xmlns:a16="http://schemas.microsoft.com/office/drawing/2014/main" id="{5CBA25A3-FFB9-410F-B42A-796EA81EB3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2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909FD2E4-A0F3-42EB-B5B0-A07B512B7AE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C882EDF6-81ED-42E0-9811-1A952D2E8D5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969BF383-291E-4755-910C-B893D00B5A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3BC7D118-F26D-4FE3-B231-0F0155D2C2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CD130BB9-AED1-4629-BD12-AD2EDF8F5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95ECF265-8BDF-43F9-BD3A-60BCCD23F61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7" r:id="rId2"/>
    <p:sldLayoutId id="2147483666" r:id="rId3"/>
    <p:sldLayoutId id="2147483665" r:id="rId4"/>
    <p:sldLayoutId id="2147483664" r:id="rId5"/>
    <p:sldLayoutId id="2147483663" r:id="rId6"/>
    <p:sldLayoutId id="2147483662" r:id="rId7"/>
    <p:sldLayoutId id="2147483661" r:id="rId8"/>
    <p:sldLayoutId id="2147483660" r:id="rId9"/>
    <p:sldLayoutId id="2147483659" r:id="rId10"/>
    <p:sldLayoutId id="214748365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PPT背景">
            <a:extLst>
              <a:ext uri="{FF2B5EF4-FFF2-40B4-BE49-F238E27FC236}">
                <a16:creationId xmlns:a16="http://schemas.microsoft.com/office/drawing/2014/main" id="{A626B7B0-7873-4CD5-90A1-0603B1F47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" y="0"/>
            <a:ext cx="914294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文本框 2">
            <a:extLst>
              <a:ext uri="{FF2B5EF4-FFF2-40B4-BE49-F238E27FC236}">
                <a16:creationId xmlns:a16="http://schemas.microsoft.com/office/drawing/2014/main" id="{9AF5F8A5-D48A-4DCE-A2A3-C5BD74CC8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851" y="778198"/>
            <a:ext cx="4087581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9pPr>
          </a:lstStyle>
          <a:p>
            <a:r>
              <a:rPr lang="en-US" altLang="zh-CN" sz="3000" dirty="0"/>
              <a:t>1.</a:t>
            </a:r>
            <a:r>
              <a:rPr lang="zh-CN" altLang="en-US" sz="3000" dirty="0"/>
              <a:t>语言</a:t>
            </a:r>
            <a:endParaRPr lang="en-US" altLang="zh-CN" sz="3000" dirty="0"/>
          </a:p>
          <a:p>
            <a:r>
              <a:rPr lang="en-US" altLang="zh-CN" sz="3000" dirty="0"/>
              <a:t>2.</a:t>
            </a:r>
            <a:r>
              <a:rPr lang="zh-CN" altLang="en-US" sz="3000" dirty="0"/>
              <a:t>交流，交际</a:t>
            </a:r>
            <a:endParaRPr lang="en-US" altLang="zh-CN" sz="3000" dirty="0"/>
          </a:p>
          <a:p>
            <a:r>
              <a:rPr lang="en-US" altLang="zh-CN" sz="3000" dirty="0"/>
              <a:t>3.</a:t>
            </a:r>
            <a:r>
              <a:rPr lang="zh-CN" altLang="en-US" sz="3000" dirty="0"/>
              <a:t>接受（建议</a:t>
            </a:r>
            <a:r>
              <a:rPr lang="en-US" altLang="zh-CN" sz="3000" dirty="0"/>
              <a:t>/</a:t>
            </a:r>
            <a:r>
              <a:rPr lang="zh-CN" altLang="en-US" sz="3000" dirty="0"/>
              <a:t>邀请）</a:t>
            </a:r>
            <a:endParaRPr lang="en-US" altLang="zh-CN" sz="3000" dirty="0"/>
          </a:p>
          <a:p>
            <a:r>
              <a:rPr lang="en-US" altLang="zh-CN" sz="3000" dirty="0"/>
              <a:t>4.</a:t>
            </a:r>
            <a:r>
              <a:rPr lang="zh-CN" altLang="en-US" sz="3000" dirty="0"/>
              <a:t>意义，意思</a:t>
            </a:r>
            <a:endParaRPr lang="en-US" altLang="zh-CN" sz="3000" dirty="0"/>
          </a:p>
          <a:p>
            <a:r>
              <a:rPr lang="en-US" altLang="zh-CN" sz="3000" dirty="0"/>
              <a:t>5.</a:t>
            </a:r>
            <a:r>
              <a:rPr lang="zh-CN" altLang="en-US" sz="3000" dirty="0"/>
              <a:t>手势</a:t>
            </a:r>
            <a:endParaRPr lang="en-US" altLang="zh-CN" sz="3000" dirty="0"/>
          </a:p>
          <a:p>
            <a:r>
              <a:rPr lang="en-US" altLang="zh-CN" sz="3000" dirty="0"/>
              <a:t>6.</a:t>
            </a:r>
            <a:r>
              <a:rPr lang="zh-CN" altLang="en-US" sz="2400" dirty="0"/>
              <a:t>衣着入时的，穿着讲究的</a:t>
            </a:r>
            <a:endParaRPr lang="en-US" altLang="zh-CN" sz="2400" dirty="0"/>
          </a:p>
          <a:p>
            <a:r>
              <a:rPr lang="en-US" altLang="zh-CN" sz="3000" dirty="0"/>
              <a:t>7.</a:t>
            </a:r>
            <a:r>
              <a:rPr lang="zh-CN" altLang="en-US" sz="3000" dirty="0"/>
              <a:t>叹气，叹息</a:t>
            </a:r>
            <a:endParaRPr lang="en-US" altLang="zh-CN" sz="3000" dirty="0"/>
          </a:p>
          <a:p>
            <a:r>
              <a:rPr lang="en-US" altLang="zh-CN" sz="3000" dirty="0"/>
              <a:t>8.</a:t>
            </a:r>
            <a:r>
              <a:rPr lang="zh-CN" altLang="en-US" sz="3000" dirty="0"/>
              <a:t>表情，神色</a:t>
            </a:r>
            <a:endParaRPr lang="en-US" altLang="zh-CN" sz="3000" dirty="0"/>
          </a:p>
          <a:p>
            <a:r>
              <a:rPr lang="en-US" altLang="zh-CN" sz="3000" dirty="0"/>
              <a:t>9.</a:t>
            </a:r>
            <a:r>
              <a:rPr lang="zh-CN" altLang="en-US" sz="3000" dirty="0"/>
              <a:t>外貌，外表</a:t>
            </a:r>
            <a:endParaRPr lang="en-US" altLang="zh-CN" sz="3000" dirty="0"/>
          </a:p>
          <a:p>
            <a:r>
              <a:rPr lang="en-US" altLang="zh-CN" sz="3000" dirty="0"/>
              <a:t>10.</a:t>
            </a:r>
            <a:r>
              <a:rPr lang="zh-CN" altLang="en-US" sz="3000" dirty="0"/>
              <a:t>向，朝</a:t>
            </a:r>
            <a:endParaRPr lang="en-US" altLang="zh-CN" sz="3000" dirty="0"/>
          </a:p>
          <a:p>
            <a:r>
              <a:rPr lang="en-US" altLang="zh-CN" sz="3000" dirty="0"/>
              <a:t>11.</a:t>
            </a:r>
            <a:r>
              <a:rPr lang="zh-CN" altLang="en-US" sz="3000" dirty="0"/>
              <a:t>使保持（在某位置）         过去式</a:t>
            </a:r>
            <a:endParaRPr lang="en-US" altLang="zh-CN" sz="3000" dirty="0"/>
          </a:p>
        </p:txBody>
      </p:sp>
      <p:sp>
        <p:nvSpPr>
          <p:cNvPr id="4" name="文本框 2">
            <a:extLst>
              <a:ext uri="{FF2B5EF4-FFF2-40B4-BE49-F238E27FC236}">
                <a16:creationId xmlns:a16="http://schemas.microsoft.com/office/drawing/2014/main" id="{DC963F09-B742-4CAD-8CC6-8B533BCB47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5432" y="806428"/>
            <a:ext cx="4087581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9pPr>
          </a:lstStyle>
          <a:p>
            <a:r>
              <a:rPr lang="en-US" altLang="zh-CN" sz="3000" dirty="0"/>
              <a:t>12.</a:t>
            </a:r>
            <a:r>
              <a:rPr lang="zh-CN" altLang="en-US" sz="3000" dirty="0"/>
              <a:t>以后，后来</a:t>
            </a:r>
            <a:endParaRPr lang="en-US" altLang="zh-CN" sz="3000" dirty="0"/>
          </a:p>
          <a:p>
            <a:r>
              <a:rPr lang="en-US" altLang="zh-CN" sz="3000" dirty="0"/>
              <a:t>13.</a:t>
            </a:r>
            <a:r>
              <a:rPr lang="zh-CN" altLang="en-US" sz="3000" dirty="0"/>
              <a:t>颈，脖子</a:t>
            </a:r>
            <a:endParaRPr lang="en-US" altLang="zh-CN" sz="3000" dirty="0"/>
          </a:p>
          <a:p>
            <a:r>
              <a:rPr lang="en-US" altLang="zh-CN" sz="3000" dirty="0"/>
              <a:t>14.</a:t>
            </a:r>
            <a:r>
              <a:rPr lang="zh-CN" altLang="en-US" sz="3000" dirty="0"/>
              <a:t>肢体语言</a:t>
            </a:r>
            <a:endParaRPr lang="en-US" altLang="zh-CN" sz="3000" dirty="0"/>
          </a:p>
          <a:p>
            <a:r>
              <a:rPr lang="en-US" altLang="zh-CN" sz="3000" dirty="0"/>
              <a:t>15.</a:t>
            </a:r>
            <a:r>
              <a:rPr lang="zh-CN" altLang="en-US" sz="3000" dirty="0"/>
              <a:t>发生</a:t>
            </a:r>
            <a:endParaRPr lang="en-US" altLang="zh-CN" sz="3000" dirty="0"/>
          </a:p>
          <a:p>
            <a:r>
              <a:rPr lang="en-US" altLang="zh-CN" sz="3000" dirty="0"/>
              <a:t>16.</a:t>
            </a:r>
            <a:r>
              <a:rPr lang="zh-CN" altLang="en-US" sz="3000" dirty="0"/>
              <a:t>坐起来，坐直</a:t>
            </a:r>
            <a:endParaRPr lang="en-US" altLang="zh-CN" sz="3000" dirty="0"/>
          </a:p>
          <a:p>
            <a:r>
              <a:rPr lang="en-US" altLang="zh-CN" sz="3000" dirty="0"/>
              <a:t>17.</a:t>
            </a:r>
            <a:r>
              <a:rPr lang="zh-CN" altLang="en-US" sz="3000" dirty="0"/>
              <a:t>给</a:t>
            </a:r>
            <a:r>
              <a:rPr lang="en-US" altLang="zh-CN" sz="3000" dirty="0"/>
              <a:t>…</a:t>
            </a:r>
            <a:r>
              <a:rPr lang="zh-CN" altLang="en-US" sz="3000" dirty="0"/>
              <a:t>留下好印象</a:t>
            </a:r>
            <a:endParaRPr lang="en-US" altLang="zh-CN" sz="3000" dirty="0"/>
          </a:p>
          <a:p>
            <a:r>
              <a:rPr lang="en-US" altLang="zh-CN" sz="3000" dirty="0"/>
              <a:t>18.</a:t>
            </a:r>
            <a:r>
              <a:rPr lang="zh-CN" altLang="en-US" sz="3000" dirty="0"/>
              <a:t>提醒某人某事</a:t>
            </a:r>
            <a:endParaRPr lang="en-US" altLang="zh-CN" sz="3000" dirty="0"/>
          </a:p>
          <a:p>
            <a:r>
              <a:rPr lang="en-US" altLang="zh-CN" sz="3000" dirty="0"/>
              <a:t>19.</a:t>
            </a:r>
            <a:r>
              <a:rPr lang="zh-CN" altLang="en-US" sz="3000" dirty="0"/>
              <a:t>带着微笑</a:t>
            </a:r>
            <a:endParaRPr lang="en-US" altLang="zh-CN" sz="3000" dirty="0"/>
          </a:p>
          <a:p>
            <a:r>
              <a:rPr lang="en-US" altLang="zh-CN" sz="3000" dirty="0"/>
              <a:t>20.</a:t>
            </a:r>
            <a:r>
              <a:rPr lang="zh-CN" altLang="en-US" sz="3000" dirty="0"/>
              <a:t>在很小的时候</a:t>
            </a:r>
            <a:endParaRPr lang="en-US" altLang="zh-CN" sz="3000" dirty="0"/>
          </a:p>
        </p:txBody>
      </p:sp>
    </p:spTree>
    <p:extLst>
      <p:ext uri="{BB962C8B-B14F-4D97-AF65-F5344CB8AC3E}">
        <p14:creationId xmlns:p14="http://schemas.microsoft.com/office/powerpoint/2010/main" val="782891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PPT背景">
            <a:extLst>
              <a:ext uri="{FF2B5EF4-FFF2-40B4-BE49-F238E27FC236}">
                <a16:creationId xmlns:a16="http://schemas.microsoft.com/office/drawing/2014/main" id="{A626B7B0-7873-4CD5-90A1-0603B1F47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" y="0"/>
            <a:ext cx="914294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文本框 2">
            <a:extLst>
              <a:ext uri="{FF2B5EF4-FFF2-40B4-BE49-F238E27FC236}">
                <a16:creationId xmlns:a16="http://schemas.microsoft.com/office/drawing/2014/main" id="{9AF5F8A5-D48A-4DCE-A2A3-C5BD74CC8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851" y="778198"/>
            <a:ext cx="4665096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9pPr>
          </a:lstStyle>
          <a:p>
            <a:r>
              <a:rPr lang="en-US" altLang="zh-CN" sz="2400" dirty="0"/>
              <a:t>1.language</a:t>
            </a:r>
          </a:p>
          <a:p>
            <a:r>
              <a:rPr lang="en-US" altLang="zh-CN" sz="2400" dirty="0"/>
              <a:t>2.communication</a:t>
            </a:r>
          </a:p>
          <a:p>
            <a:r>
              <a:rPr lang="en-US" altLang="zh-CN" sz="2400" dirty="0"/>
              <a:t>3.accept</a:t>
            </a:r>
          </a:p>
          <a:p>
            <a:r>
              <a:rPr lang="en-US" altLang="zh-CN" sz="2400" dirty="0"/>
              <a:t>4.meaning</a:t>
            </a:r>
          </a:p>
          <a:p>
            <a:r>
              <a:rPr lang="en-US" altLang="zh-CN" sz="2400" dirty="0"/>
              <a:t>5.gesture</a:t>
            </a:r>
          </a:p>
          <a:p>
            <a:r>
              <a:rPr lang="en-US" altLang="zh-CN" sz="2400" dirty="0"/>
              <a:t>6.well-dressed</a:t>
            </a:r>
          </a:p>
          <a:p>
            <a:r>
              <a:rPr lang="en-US" altLang="zh-CN" sz="2400" dirty="0"/>
              <a:t>7.sigh</a:t>
            </a:r>
          </a:p>
          <a:p>
            <a:r>
              <a:rPr lang="en-US" altLang="zh-CN" sz="2400" dirty="0"/>
              <a:t>8.expression</a:t>
            </a:r>
          </a:p>
          <a:p>
            <a:r>
              <a:rPr lang="en-US" altLang="zh-CN" sz="2400" dirty="0"/>
              <a:t>9.appearance</a:t>
            </a:r>
          </a:p>
          <a:p>
            <a:r>
              <a:rPr lang="en-US" altLang="zh-CN" sz="2400" dirty="0"/>
              <a:t>10.towards</a:t>
            </a:r>
          </a:p>
          <a:p>
            <a:r>
              <a:rPr lang="en-US" altLang="zh-CN" sz="2400" dirty="0"/>
              <a:t>11.hold-held</a:t>
            </a:r>
          </a:p>
          <a:p>
            <a:r>
              <a:rPr lang="en-US" altLang="zh-CN" sz="2400" dirty="0"/>
              <a:t>12.later</a:t>
            </a:r>
          </a:p>
          <a:p>
            <a:r>
              <a:rPr lang="en-US" altLang="zh-CN" sz="2400" dirty="0"/>
              <a:t>13.neck</a:t>
            </a:r>
          </a:p>
          <a:p>
            <a:r>
              <a:rPr lang="en-US" altLang="zh-CN" sz="2400" dirty="0"/>
              <a:t>14.body language</a:t>
            </a:r>
          </a:p>
          <a:p>
            <a:r>
              <a:rPr lang="en-US" altLang="zh-CN" sz="2400" dirty="0"/>
              <a:t>15.take place</a:t>
            </a:r>
          </a:p>
        </p:txBody>
      </p:sp>
      <p:sp>
        <p:nvSpPr>
          <p:cNvPr id="4" name="文本框 2">
            <a:extLst>
              <a:ext uri="{FF2B5EF4-FFF2-40B4-BE49-F238E27FC236}">
                <a16:creationId xmlns:a16="http://schemas.microsoft.com/office/drawing/2014/main" id="{DC963F09-B742-4CAD-8CC6-8B533BCB47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4158" y="778198"/>
            <a:ext cx="5168781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ahoma" panose="020B0604030504040204" pitchFamily="34" charset="0"/>
                <a:ea typeface="华文细黑" panose="02010600040101010101" pitchFamily="2" charset="-122"/>
              </a:defRPr>
            </a:lvl9pPr>
          </a:lstStyle>
          <a:p>
            <a:r>
              <a:rPr lang="en-US" altLang="zh-CN" sz="2400" dirty="0"/>
              <a:t>16.sit up</a:t>
            </a:r>
          </a:p>
          <a:p>
            <a:r>
              <a:rPr lang="en-US" altLang="zh-CN" sz="2400" dirty="0"/>
              <a:t>17.make/give/leave a good </a:t>
            </a:r>
          </a:p>
          <a:p>
            <a:r>
              <a:rPr lang="en-US" altLang="zh-CN" sz="2400" dirty="0"/>
              <a:t>impression on</a:t>
            </a:r>
          </a:p>
          <a:p>
            <a:r>
              <a:rPr lang="en-US" altLang="zh-CN" sz="2400" dirty="0"/>
              <a:t>18.remind </a:t>
            </a:r>
            <a:r>
              <a:rPr lang="en-US" altLang="zh-CN" sz="2400" dirty="0" err="1"/>
              <a:t>sb.about</a:t>
            </a:r>
            <a:r>
              <a:rPr lang="en-US" altLang="zh-CN" sz="2400" dirty="0"/>
              <a:t> </a:t>
            </a:r>
            <a:r>
              <a:rPr lang="en-US" altLang="zh-CN" sz="2400" dirty="0" err="1"/>
              <a:t>sth</a:t>
            </a:r>
            <a:r>
              <a:rPr lang="en-US" altLang="zh-CN" sz="2400" dirty="0"/>
              <a:t>.</a:t>
            </a:r>
          </a:p>
          <a:p>
            <a:r>
              <a:rPr lang="en-US" altLang="zh-CN" sz="2400" dirty="0"/>
              <a:t>19.with a smile</a:t>
            </a:r>
          </a:p>
          <a:p>
            <a:r>
              <a:rPr lang="en-US" altLang="zh-CN" sz="2400" dirty="0"/>
              <a:t>20.at an early age</a:t>
            </a:r>
          </a:p>
        </p:txBody>
      </p:sp>
    </p:spTree>
    <p:extLst>
      <p:ext uri="{BB962C8B-B14F-4D97-AF65-F5344CB8AC3E}">
        <p14:creationId xmlns:p14="http://schemas.microsoft.com/office/powerpoint/2010/main" val="20768236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7FD4307E-42B6-4B31-9138-60B363CD0F8E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347861" y="1283045"/>
            <a:ext cx="2160243" cy="576061"/>
          </a:xfrm>
          <a:solidFill>
            <a:srgbClr val="00B0F0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3075" name="TextBox 4">
            <a:extLst>
              <a:ext uri="{FF2B5EF4-FFF2-40B4-BE49-F238E27FC236}">
                <a16:creationId xmlns:a16="http://schemas.microsoft.com/office/drawing/2014/main" id="{911A8E6A-1917-4909-872F-4AACF5F5F8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476250"/>
            <a:ext cx="5111750" cy="646113"/>
          </a:xfrm>
          <a:prstGeom prst="rect">
            <a:avLst/>
          </a:prstGeom>
          <a:solidFill>
            <a:srgbClr val="00B0F0">
              <a:alpha val="50194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2 Body Language</a:t>
            </a:r>
            <a:endParaRPr lang="zh-CN" altLang="en-US" sz="36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25CBF20E-0FE5-4E58-BCB3-C48646C50C7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id="{79F98FA7-31E7-4BA9-9CFB-C8246912AE6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id="{CD01EF51-D92A-4D0C-912B-C2741E88E27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id="{C71A7665-80DD-4B97-8F46-B2685306581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BE9E053A-74A8-4286-A416-03C23B5CE7F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84DBC124-D50D-4A44-A790-AE0064B021F9}"/>
              </a:ext>
            </a:extLst>
          </p:cNvPr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85A221DF-F08C-4775-A4E0-116E47541176}"/>
              </a:ext>
            </a:extLst>
          </p:cNvPr>
          <p:cNvSpPr/>
          <p:nvPr/>
        </p:nvSpPr>
        <p:spPr>
          <a:xfrm rot="1326258">
            <a:off x="3806723" y="2819095"/>
            <a:ext cx="1625369" cy="1625372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id="{146BFD9E-C600-4ECF-BEA5-37D1E9AA8545}"/>
              </a:ext>
            </a:extLst>
          </p:cNvPr>
          <p:cNvSpPr/>
          <p:nvPr/>
        </p:nvSpPr>
        <p:spPr>
          <a:xfrm rot="20563910" flipH="1">
            <a:off x="3207643" y="3657010"/>
            <a:ext cx="1625373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id="{1E1C84F2-E0CF-4CF2-AFC7-04FFA65B56F0}"/>
              </a:ext>
            </a:extLst>
          </p:cNvPr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id="{A3DF9C8A-FE5F-46D7-9056-E15A580D2618}"/>
              </a:ext>
            </a:extLst>
          </p:cNvPr>
          <p:cNvSpPr/>
          <p:nvPr/>
        </p:nvSpPr>
        <p:spPr>
          <a:xfrm rot="1326258">
            <a:off x="3792605" y="997453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30E0AF7-2ED4-4B6B-80E2-B826D23872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9308D80-E324-41CE-95FF-1319191176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4BEA4ED-3E57-404C-B59B-0A0247BA6D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E5F04FF-2CFF-4603-BAF0-24D049D363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5AB70ED-8F97-4E67-BC6C-F444F33695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4112" name="TextBox 32">
            <a:extLst>
              <a:ext uri="{FF2B5EF4-FFF2-40B4-BE49-F238E27FC236}">
                <a16:creationId xmlns:a16="http://schemas.microsoft.com/office/drawing/2014/main" id="{1DB934F7-C7DC-4672-894F-5D50EE2C2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id="{B4B396D0-EDA3-4C3A-A7D1-90A70A8AD7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id="{B60912F1-CAB4-4246-965F-2403E2AA5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id="{6947708B-3992-4680-A157-422124DF33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id="{C5DCED2F-3E4C-44DC-A822-C5C8C9DD2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id="{6D418B70-1B2A-40A9-B845-8120164078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E7F9512C-3EE5-4214-B968-2148353BDFE8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122" name="TextBox 4">
            <a:extLst>
              <a:ext uri="{FF2B5EF4-FFF2-40B4-BE49-F238E27FC236}">
                <a16:creationId xmlns:a16="http://schemas.microsoft.com/office/drawing/2014/main" id="{77050A0C-C20F-4064-8A5E-70D94415C0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206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9103A43E-3231-4E42-8E0D-0A5721F762DE}"/>
              </a:ext>
            </a:extLst>
          </p:cNvPr>
          <p:cNvSpPr/>
          <p:nvPr/>
        </p:nvSpPr>
        <p:spPr>
          <a:xfrm>
            <a:off x="447675" y="850900"/>
            <a:ext cx="8489950" cy="522288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chemeClr val="tx1"/>
                </a:solidFill>
              </a:rPr>
              <a:t>Look at the pictures and complete the sentences with -</a:t>
            </a:r>
            <a:r>
              <a:rPr lang="en-US" altLang="zh-CN" sz="2800" dirty="0" err="1">
                <a:solidFill>
                  <a:schemeClr val="tx1"/>
                </a:solidFill>
              </a:rPr>
              <a:t>ing</a:t>
            </a:r>
            <a:r>
              <a:rPr lang="en-US" altLang="zh-CN" sz="2800" dirty="0">
                <a:solidFill>
                  <a:schemeClr val="tx1"/>
                </a:solidFill>
              </a:rPr>
              <a:t>. 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pic>
        <p:nvPicPr>
          <p:cNvPr id="15" name="Picture 26" descr="C:\Users\apple\AppData\Local\Microsoft\Windows\Temporary Internet Files\Content.IE5\71FEM6NH\MP900401547[1].jpg">
            <a:extLst>
              <a:ext uri="{FF2B5EF4-FFF2-40B4-BE49-F238E27FC236}">
                <a16:creationId xmlns:a16="http://schemas.microsoft.com/office/drawing/2014/main" id="{33D953D4-1CD4-46AE-B9A3-386DB257F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4076700"/>
            <a:ext cx="2212975" cy="1462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30" descr="C:\Users\apple\AppData\Local\Microsoft\Windows\Temporary Internet Files\Content.IE5\MQGY6SZA\MP900227635[1].jpg">
            <a:extLst>
              <a:ext uri="{FF2B5EF4-FFF2-40B4-BE49-F238E27FC236}">
                <a16:creationId xmlns:a16="http://schemas.microsoft.com/office/drawing/2014/main" id="{E583AF40-390D-47F3-B501-394A7E146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0325" y="4076700"/>
            <a:ext cx="2233613" cy="1462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2" descr="C:\Users\apple\AppData\Local\Microsoft\Windows\Temporary Internet Files\Content.IE5\71FEM6NH\MC900024406[1].wmf">
            <a:extLst>
              <a:ext uri="{FF2B5EF4-FFF2-40B4-BE49-F238E27FC236}">
                <a16:creationId xmlns:a16="http://schemas.microsoft.com/office/drawing/2014/main" id="{15BD31E3-7CF9-43D1-B4F6-AC4D98D67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5000" y="1701800"/>
            <a:ext cx="1511300" cy="1816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174" name="矩形 18">
            <a:extLst>
              <a:ext uri="{FF2B5EF4-FFF2-40B4-BE49-F238E27FC236}">
                <a16:creationId xmlns:a16="http://schemas.microsoft.com/office/drawing/2014/main" id="{A1562A8D-840D-49C0-876B-6720727100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9050" y="5694363"/>
            <a:ext cx="3427413" cy="11699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  <a:buFontTx/>
              <a:buNone/>
              <a:defRPr/>
            </a:pPr>
            <a:r>
              <a:rPr lang="en-US" altLang="zh-CN" sz="2800" b="1" dirty="0">
                <a:latin typeface="+mn-lt"/>
              </a:rPr>
              <a:t>3.  ______ builds </a:t>
            </a:r>
          </a:p>
          <a:p>
            <a:pPr>
              <a:lnSpc>
                <a:spcPct val="125000"/>
              </a:lnSpc>
              <a:buFontTx/>
              <a:buNone/>
              <a:defRPr/>
            </a:pPr>
            <a:r>
              <a:rPr lang="en-US" altLang="zh-CN" sz="2800" b="1" dirty="0">
                <a:latin typeface="+mn-lt"/>
              </a:rPr>
              <a:t>your imagination.</a:t>
            </a:r>
          </a:p>
        </p:txBody>
      </p:sp>
      <p:sp>
        <p:nvSpPr>
          <p:cNvPr id="7175" name="矩形 19">
            <a:extLst>
              <a:ext uri="{FF2B5EF4-FFF2-40B4-BE49-F238E27FC236}">
                <a16:creationId xmlns:a16="http://schemas.microsoft.com/office/drawing/2014/main" id="{BAFD38F0-C463-496D-B7CA-EE833FABC7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1213" y="5740400"/>
            <a:ext cx="3098800" cy="581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  <a:buFontTx/>
              <a:buNone/>
              <a:defRPr/>
            </a:pPr>
            <a:r>
              <a:rPr lang="en-US" altLang="zh-CN" sz="2800" b="1">
                <a:latin typeface="+mn-lt"/>
              </a:rPr>
              <a:t>4.  ________ is fun.</a:t>
            </a:r>
          </a:p>
        </p:txBody>
      </p:sp>
      <p:pic>
        <p:nvPicPr>
          <p:cNvPr id="35842" name="Picture 2" descr="C:\Users\Jessica Dai\Desktop\10bOOOPIC49.jpg">
            <a:extLst>
              <a:ext uri="{FF2B5EF4-FFF2-40B4-BE49-F238E27FC236}">
                <a16:creationId xmlns:a16="http://schemas.microsoft.com/office/drawing/2014/main" id="{33C306CC-19F7-446C-B9BB-9F29DB54CD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/>
          <a:srcRect l="9762" t="13655" r="24545"/>
          <a:stretch>
            <a:fillRect/>
          </a:stretch>
        </p:blipFill>
        <p:spPr bwMode="auto">
          <a:xfrm>
            <a:off x="4356100" y="1701800"/>
            <a:ext cx="1422400" cy="1963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177" name="矩形 20">
            <a:extLst>
              <a:ext uri="{FF2B5EF4-FFF2-40B4-BE49-F238E27FC236}">
                <a16:creationId xmlns:a16="http://schemas.microsoft.com/office/drawing/2014/main" id="{20266051-1C86-49E1-8B7E-F6FF3C96A1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8363" y="2095500"/>
            <a:ext cx="3136900" cy="1119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  <a:buFontTx/>
              <a:buNone/>
              <a:defRPr/>
            </a:pPr>
            <a:r>
              <a:rPr lang="en-US" altLang="zh-CN" sz="2800" b="1">
                <a:latin typeface="+mn-lt"/>
              </a:rPr>
              <a:t>2.</a:t>
            </a:r>
            <a:r>
              <a:rPr lang="en-US" altLang="zh-CN" sz="2800" b="1" i="1">
                <a:latin typeface="+mn-lt"/>
              </a:rPr>
              <a:t>  _____</a:t>
            </a:r>
            <a:r>
              <a:rPr lang="en-US" altLang="zh-CN" sz="2800" b="1">
                <a:latin typeface="+mn-lt"/>
              </a:rPr>
              <a:t>_ damages</a:t>
            </a:r>
          </a:p>
          <a:p>
            <a:pPr>
              <a:lnSpc>
                <a:spcPct val="125000"/>
              </a:lnSpc>
              <a:buFontTx/>
              <a:buNone/>
              <a:defRPr/>
            </a:pPr>
            <a:r>
              <a:rPr lang="en-US" altLang="zh-CN" sz="2800" b="1">
                <a:latin typeface="+mn-lt"/>
              </a:rPr>
              <a:t> your health.</a:t>
            </a:r>
            <a:endParaRPr lang="zh-CN" altLang="en-US" sz="2800" b="1">
              <a:latin typeface="+mn-lt"/>
            </a:endParaRPr>
          </a:p>
        </p:txBody>
      </p:sp>
      <p:sp>
        <p:nvSpPr>
          <p:cNvPr id="7178" name="矩形 21">
            <a:extLst>
              <a:ext uri="{FF2B5EF4-FFF2-40B4-BE49-F238E27FC236}">
                <a16:creationId xmlns:a16="http://schemas.microsoft.com/office/drawing/2014/main" id="{F9859ED2-7F76-4684-A860-819307661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300" y="2055813"/>
            <a:ext cx="1620838" cy="1119187"/>
          </a:xfrm>
          <a:prstGeom prst="rect">
            <a:avLst/>
          </a:prstGeom>
          <a:solidFill>
            <a:schemeClr val="bg1">
              <a:alpha val="85097"/>
            </a:schemeClr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  <a:buFontTx/>
              <a:buNone/>
              <a:defRPr/>
            </a:pPr>
            <a:r>
              <a:rPr lang="en-US" altLang="zh-CN" sz="2800" b="1" dirty="0">
                <a:latin typeface="+mn-lt"/>
              </a:rPr>
              <a:t>1.  I like</a:t>
            </a:r>
          </a:p>
          <a:p>
            <a:pPr>
              <a:lnSpc>
                <a:spcPct val="125000"/>
              </a:lnSpc>
              <a:buFontTx/>
              <a:buNone/>
              <a:defRPr/>
            </a:pPr>
            <a:r>
              <a:rPr lang="en-US" altLang="zh-CN" sz="2800" b="1" dirty="0">
                <a:latin typeface="+mn-lt"/>
              </a:rPr>
              <a:t> _______.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025EA074-F6EB-4BFE-952E-6712B8DC6453}"/>
              </a:ext>
            </a:extLst>
          </p:cNvPr>
          <p:cNvSpPr/>
          <p:nvPr/>
        </p:nvSpPr>
        <p:spPr>
          <a:xfrm>
            <a:off x="539551" y="2545739"/>
            <a:ext cx="1507141" cy="52321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spc="50" dirty="0">
                <a:ln w="11430"/>
                <a:solidFill>
                  <a:srgbClr val="FF0000"/>
                </a:solidFill>
                <a:latin typeface="+mn-lt"/>
              </a:rPr>
              <a:t>drawing</a:t>
            </a:r>
            <a:endParaRPr lang="zh-CN" altLang="en-US" sz="2800" b="1" spc="50" dirty="0">
              <a:ln w="11430"/>
              <a:solidFill>
                <a:srgbClr val="FF0000"/>
              </a:solidFill>
              <a:latin typeface="+mn-lt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AFDADBE2-2378-444C-A632-406255EE857D}"/>
              </a:ext>
            </a:extLst>
          </p:cNvPr>
          <p:cNvSpPr/>
          <p:nvPr/>
        </p:nvSpPr>
        <p:spPr>
          <a:xfrm>
            <a:off x="6188208" y="2055810"/>
            <a:ext cx="1588898" cy="52322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spc="50" dirty="0">
                <a:ln w="11430"/>
                <a:solidFill>
                  <a:srgbClr val="FF0000"/>
                </a:solidFill>
                <a:latin typeface="+mn-lt"/>
              </a:rPr>
              <a:t>Smoking</a:t>
            </a:r>
            <a:endParaRPr lang="zh-CN" altLang="en-US" sz="2800" b="1" spc="50" dirty="0">
              <a:ln w="11430"/>
              <a:solidFill>
                <a:srgbClr val="FF0000"/>
              </a:solidFill>
              <a:latin typeface="+mn-lt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09B365D7-054C-408F-B016-FC531D0CFCE1}"/>
              </a:ext>
            </a:extLst>
          </p:cNvPr>
          <p:cNvSpPr/>
          <p:nvPr/>
        </p:nvSpPr>
        <p:spPr>
          <a:xfrm>
            <a:off x="1547660" y="5733253"/>
            <a:ext cx="150714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spc="50" dirty="0">
                <a:ln w="11430"/>
                <a:solidFill>
                  <a:srgbClr val="FF0000"/>
                </a:solidFill>
                <a:latin typeface="+mn-lt"/>
              </a:rPr>
              <a:t>Reading</a:t>
            </a:r>
            <a:endParaRPr lang="zh-CN" altLang="en-US" sz="2800" b="1" spc="50" dirty="0">
              <a:ln w="11430"/>
              <a:solidFill>
                <a:srgbClr val="FF0000"/>
              </a:solidFill>
              <a:latin typeface="+mn-lt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558FA366-BD14-40A3-AC13-4D77FEA73153}"/>
              </a:ext>
            </a:extLst>
          </p:cNvPr>
          <p:cNvSpPr/>
          <p:nvPr/>
        </p:nvSpPr>
        <p:spPr>
          <a:xfrm>
            <a:off x="4788024" y="5763611"/>
            <a:ext cx="187423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spc="50" dirty="0">
                <a:ln w="11430"/>
                <a:solidFill>
                  <a:srgbClr val="FF0000"/>
                </a:solidFill>
                <a:latin typeface="+mn-lt"/>
              </a:rPr>
              <a:t>Swimming</a:t>
            </a:r>
            <a:endParaRPr lang="zh-CN" altLang="en-US" sz="2800" b="1" spc="50" dirty="0">
              <a:ln w="11430"/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FD20B579-F113-4489-89EA-D29D6F56042C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170" name="TextBox 4">
            <a:extLst>
              <a:ext uri="{FF2B5EF4-FFF2-40B4-BE49-F238E27FC236}">
                <a16:creationId xmlns:a16="http://schemas.microsoft.com/office/drawing/2014/main" id="{C3813E26-F0DC-4288-98B4-571189A44E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1" descr="C:\Users\zbsyzxt\Desktop\图片1.jpg">
            <a:extLst>
              <a:ext uri="{FF2B5EF4-FFF2-40B4-BE49-F238E27FC236}">
                <a16:creationId xmlns:a16="http://schemas.microsoft.com/office/drawing/2014/main" id="{87C977F7-1705-4830-9636-E03423ADE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05263"/>
            <a:ext cx="1146175" cy="260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6">
            <a:extLst>
              <a:ext uri="{FF2B5EF4-FFF2-40B4-BE49-F238E27FC236}">
                <a16:creationId xmlns:a16="http://schemas.microsoft.com/office/drawing/2014/main" id="{88771BCB-197C-4947-A995-DC4FF2970D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7700" y="663575"/>
            <a:ext cx="2932113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Gerunds  </a:t>
            </a:r>
            <a:r>
              <a:rPr lang="zh-CN" alt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动名词</a:t>
            </a:r>
            <a:endParaRPr lang="en-US" sz="2800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90F998D9-0CFE-49C3-A48E-35A343816179}"/>
              </a:ext>
            </a:extLst>
          </p:cNvPr>
          <p:cNvSpPr/>
          <p:nvPr/>
        </p:nvSpPr>
        <p:spPr bwMode="auto">
          <a:xfrm>
            <a:off x="736600" y="2420938"/>
            <a:ext cx="6715125" cy="1584325"/>
          </a:xfrm>
          <a:prstGeom prst="rect">
            <a:avLst/>
          </a:prstGeom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186055" indent="-186055">
              <a:lnSpc>
                <a:spcPct val="114000"/>
              </a:lnSpc>
              <a:buFont typeface="Arial" panose="020B0604020202020204" pitchFamily="34" charset="0"/>
              <a:buChar char="•"/>
              <a:defRPr/>
            </a:pPr>
            <a:endParaRPr lang="en-US" altLang="zh-CN" sz="2800" b="1" dirty="0">
              <a:solidFill>
                <a:srgbClr val="F79646">
                  <a:lumMod val="75000"/>
                </a:srgbClr>
              </a:solidFill>
            </a:endParaRPr>
          </a:p>
          <a:p>
            <a:pPr marL="186055" indent="-186055">
              <a:lnSpc>
                <a:spcPct val="114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2800" b="1" dirty="0">
                <a:solidFill>
                  <a:schemeClr val="tx1"/>
                </a:solidFill>
              </a:rPr>
              <a:t>Communicat</a:t>
            </a:r>
            <a:r>
              <a:rPr lang="en-US" altLang="zh-CN" sz="2800" b="1" dirty="0">
                <a:solidFill>
                  <a:srgbClr val="FF0000"/>
                </a:solidFill>
              </a:rPr>
              <a:t>ing</a:t>
            </a:r>
            <a:r>
              <a:rPr lang="en-US" altLang="zh-CN" sz="2800" b="1" dirty="0">
                <a:solidFill>
                  <a:srgbClr val="F79646">
                    <a:lumMod val="75000"/>
                  </a:srgbClr>
                </a:solidFill>
              </a:rPr>
              <a:t> </a:t>
            </a:r>
            <a:r>
              <a:rPr lang="en-US" altLang="zh-CN" sz="2800" dirty="0">
                <a:solidFill>
                  <a:prstClr val="black"/>
                </a:solidFill>
              </a:rPr>
              <a:t>is more than just </a:t>
            </a:r>
            <a:r>
              <a:rPr lang="en-US" altLang="zh-CN" sz="2800" b="1" dirty="0">
                <a:solidFill>
                  <a:schemeClr val="tx1"/>
                </a:solidFill>
              </a:rPr>
              <a:t>speak</a:t>
            </a:r>
            <a:r>
              <a:rPr lang="en-US" altLang="zh-CN" sz="2800" b="1" dirty="0">
                <a:solidFill>
                  <a:srgbClr val="FF0000"/>
                </a:solidFill>
              </a:rPr>
              <a:t>ing</a:t>
            </a:r>
            <a:r>
              <a:rPr lang="en-US" altLang="zh-CN" sz="2800" dirty="0">
                <a:solidFill>
                  <a:prstClr val="black"/>
                </a:solidFill>
              </a:rPr>
              <a:t>.</a:t>
            </a:r>
          </a:p>
          <a:p>
            <a:pPr marL="186055" indent="-186055">
              <a:lnSpc>
                <a:spcPct val="114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prstClr val="black"/>
                </a:solidFill>
              </a:rPr>
              <a:t> He </a:t>
            </a:r>
            <a:r>
              <a:rPr lang="en-US" altLang="zh-CN" sz="2800" b="1" dirty="0">
                <a:solidFill>
                  <a:schemeClr val="tx1"/>
                </a:solidFill>
              </a:rPr>
              <a:t>tried smil</a:t>
            </a:r>
            <a:r>
              <a:rPr lang="en-US" altLang="zh-CN" sz="2800" b="1" dirty="0">
                <a:solidFill>
                  <a:srgbClr val="FF0000"/>
                </a:solidFill>
              </a:rPr>
              <a:t>ing</a:t>
            </a:r>
            <a:r>
              <a:rPr lang="en-US" altLang="zh-CN" sz="2800" b="1" dirty="0">
                <a:solidFill>
                  <a:srgbClr val="F79646">
                    <a:lumMod val="75000"/>
                  </a:srgbClr>
                </a:solidFill>
              </a:rPr>
              <a:t> </a:t>
            </a:r>
            <a:r>
              <a:rPr lang="en-US" altLang="zh-CN" sz="2800" dirty="0">
                <a:solidFill>
                  <a:prstClr val="black"/>
                </a:solidFill>
              </a:rPr>
              <a:t>at people.</a:t>
            </a:r>
          </a:p>
        </p:txBody>
      </p:sp>
      <p:sp>
        <p:nvSpPr>
          <p:cNvPr id="36" name="圆角矩形标注 35">
            <a:extLst>
              <a:ext uri="{FF2B5EF4-FFF2-40B4-BE49-F238E27FC236}">
                <a16:creationId xmlns:a16="http://schemas.microsoft.com/office/drawing/2014/main" id="{76DD882B-7532-4425-9106-97BE222B012C}"/>
              </a:ext>
            </a:extLst>
          </p:cNvPr>
          <p:cNvSpPr/>
          <p:nvPr/>
        </p:nvSpPr>
        <p:spPr>
          <a:xfrm>
            <a:off x="2771775" y="1341438"/>
            <a:ext cx="4895850" cy="1211262"/>
          </a:xfrm>
          <a:prstGeom prst="wedgeRoundRectCallout">
            <a:avLst>
              <a:gd name="adj1" fmla="val -45389"/>
              <a:gd name="adj2" fmla="val 94033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</a:rPr>
              <a:t>Gerunds</a:t>
            </a:r>
            <a:r>
              <a:rPr lang="en-US" altLang="zh-CN" sz="2800" b="1" dirty="0">
                <a:solidFill>
                  <a:schemeClr val="tx1"/>
                </a:solidFill>
              </a:rPr>
              <a:t> are nouns ending in -</a:t>
            </a:r>
            <a:r>
              <a:rPr lang="en-US" altLang="zh-CN" sz="2800" b="1" dirty="0" err="1">
                <a:solidFill>
                  <a:srgbClr val="FF0000"/>
                </a:solidFill>
              </a:rPr>
              <a:t>ing</a:t>
            </a:r>
            <a:r>
              <a:rPr lang="en-US" altLang="zh-CN" sz="2800" b="1" dirty="0">
                <a:solidFill>
                  <a:schemeClr val="tx1"/>
                </a:solidFill>
              </a:rPr>
              <a:t>. These nouns refer to actions and activities.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  <p:sp>
        <p:nvSpPr>
          <p:cNvPr id="20" name="圆角矩形标注 19">
            <a:extLst>
              <a:ext uri="{FF2B5EF4-FFF2-40B4-BE49-F238E27FC236}">
                <a16:creationId xmlns:a16="http://schemas.microsoft.com/office/drawing/2014/main" id="{DAA50565-0522-4ABC-985A-0F0CF8654FBD}"/>
              </a:ext>
            </a:extLst>
          </p:cNvPr>
          <p:cNvSpPr/>
          <p:nvPr/>
        </p:nvSpPr>
        <p:spPr>
          <a:xfrm>
            <a:off x="341198" y="4149080"/>
            <a:ext cx="6535058" cy="772866"/>
          </a:xfrm>
          <a:prstGeom prst="wedgeRoundRectCallout">
            <a:avLst>
              <a:gd name="adj1" fmla="val -24070"/>
              <a:gd name="adj2" fmla="val -67420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spcBef>
                <a:spcPts val="0"/>
              </a:spcBef>
              <a:buFontTx/>
              <a:buNone/>
              <a:defRPr/>
            </a:pPr>
            <a:r>
              <a:rPr lang="en-US" altLang="zh-CN" sz="28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en-US" altLang="zh-CN" sz="2800" b="1" dirty="0">
                <a:solidFill>
                  <a:schemeClr val="tx1"/>
                </a:solidFill>
              </a:rPr>
              <a:t>We use gerunds as subjects, objects,    </a:t>
            </a:r>
          </a:p>
          <a:p>
            <a:pPr>
              <a:spcBef>
                <a:spcPts val="0"/>
              </a:spcBef>
              <a:buFontTx/>
              <a:buNone/>
              <a:defRPr/>
            </a:pPr>
            <a:r>
              <a:rPr lang="en-US" altLang="zh-CN" sz="2800" b="1" dirty="0">
                <a:solidFill>
                  <a:schemeClr val="tx1"/>
                </a:solidFill>
              </a:rPr>
              <a:t>  </a:t>
            </a:r>
            <a:r>
              <a:rPr lang="en-US" altLang="zh-CN" sz="2800" b="1" dirty="0" err="1">
                <a:solidFill>
                  <a:schemeClr val="tx1"/>
                </a:solidFill>
              </a:rPr>
              <a:t>predicatives</a:t>
            </a:r>
            <a:r>
              <a:rPr lang="en-US" altLang="zh-CN" sz="2800" b="1" dirty="0">
                <a:solidFill>
                  <a:schemeClr val="tx1"/>
                </a:solidFill>
              </a:rPr>
              <a:t>, etc.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A327C3-008D-4AA6-AD52-6FFA5275DD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509588"/>
            <a:ext cx="4032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动名词是以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-ing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结尾的名词。这些名词描述动作和活动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A34DAB1-97AE-4772-9A1F-9A5D3D6166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5084763"/>
            <a:ext cx="4032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动名词可作主语、宾语以及表语等句子成分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标注 1">
            <a:extLst>
              <a:ext uri="{FF2B5EF4-FFF2-40B4-BE49-F238E27FC236}">
                <a16:creationId xmlns:a16="http://schemas.microsoft.com/office/drawing/2014/main" id="{C0688A84-039A-4FB5-8D14-A277BA79DDC9}"/>
              </a:ext>
            </a:extLst>
          </p:cNvPr>
          <p:cNvSpPr/>
          <p:nvPr/>
        </p:nvSpPr>
        <p:spPr bwMode="auto">
          <a:xfrm>
            <a:off x="1115615" y="620688"/>
            <a:ext cx="6912768" cy="1055608"/>
          </a:xfrm>
          <a:prstGeom prst="wedgeRoundRectCallout">
            <a:avLst>
              <a:gd name="adj1" fmla="val -23775"/>
              <a:gd name="adj2" fmla="val 79497"/>
              <a:gd name="adj3" fmla="val 16667"/>
            </a:avLst>
          </a:prstGeom>
          <a:ln>
            <a:solidFill>
              <a:srgbClr val="CC0099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buFontTx/>
              <a:buNone/>
              <a:defRPr/>
            </a:pPr>
            <a:r>
              <a:rPr lang="en-US" altLang="zh-CN" sz="2800" b="1" dirty="0">
                <a:ln w="17780" cmpd="sng">
                  <a:noFill/>
                  <a:prstDash val="solid"/>
                  <a:miter lim="800000"/>
                </a:ln>
                <a:solidFill>
                  <a:srgbClr val="FF0000"/>
                </a:solidFill>
                <a:cs typeface="Aharoni" pitchFamily="2" charset="-79"/>
              </a:rPr>
              <a:t>Gerunds</a:t>
            </a:r>
            <a:r>
              <a:rPr lang="en-US" altLang="zh-CN" sz="2800" b="1" i="1" dirty="0">
                <a:ln w="17780" cmpd="sng">
                  <a:noFill/>
                  <a:prstDash val="solid"/>
                  <a:miter lim="800000"/>
                </a:ln>
                <a:solidFill>
                  <a:srgbClr val="FF0066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Aharoni" pitchFamily="2" charset="-79"/>
              </a:rPr>
              <a:t> </a:t>
            </a:r>
            <a:r>
              <a:rPr lang="en-US" altLang="zh-CN" sz="28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</a:rPr>
              <a:t>are nouns ending in</a:t>
            </a:r>
            <a:r>
              <a:rPr lang="en-US" altLang="zh-CN" sz="2800" b="1" i="1" dirty="0">
                <a:ln w="17780" cmpd="sng">
                  <a:noFill/>
                  <a:prstDash val="solid"/>
                  <a:miter lim="800000"/>
                </a:ln>
                <a:solidFill>
                  <a:schemeClr val="tx1"/>
                </a:solidFill>
                <a:cs typeface="Aharoni" pitchFamily="2" charset="-79"/>
              </a:rPr>
              <a:t> </a:t>
            </a:r>
            <a:r>
              <a:rPr lang="en-US" altLang="zh-CN" sz="2800" b="1" i="1" dirty="0">
                <a:ln w="17780" cmpd="sng">
                  <a:noFill/>
                  <a:prstDash val="solid"/>
                  <a:miter lim="800000"/>
                </a:ln>
                <a:solidFill>
                  <a:srgbClr val="FF0000"/>
                </a:solidFill>
                <a:cs typeface="Aharoni" pitchFamily="2" charset="-79"/>
              </a:rPr>
              <a:t>–</a:t>
            </a:r>
            <a:r>
              <a:rPr lang="en-US" altLang="zh-CN" sz="2800" b="1" i="1" dirty="0" err="1">
                <a:ln w="17780" cmpd="sng">
                  <a:noFill/>
                  <a:prstDash val="solid"/>
                  <a:miter lim="800000"/>
                </a:ln>
                <a:solidFill>
                  <a:srgbClr val="FF0000"/>
                </a:solidFill>
                <a:cs typeface="Aharoni" pitchFamily="2" charset="-79"/>
              </a:rPr>
              <a:t>ing</a:t>
            </a:r>
            <a:r>
              <a:rPr lang="en-US" altLang="zh-CN" sz="28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</a:rPr>
              <a:t>. These nouns refer to actions and activities. </a:t>
            </a:r>
            <a:endParaRPr lang="zh-CN" altLang="en-US" sz="28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chemeClr val="tx1"/>
              </a:solidFill>
            </a:endParaRPr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86CC2FB2-CA02-422A-ABA3-D19CB859E369}"/>
              </a:ext>
            </a:extLst>
          </p:cNvPr>
          <p:cNvGraphicFramePr>
            <a:graphicFrameLocks noGrp="1"/>
          </p:cNvGraphicFramePr>
          <p:nvPr/>
        </p:nvGraphicFramePr>
        <p:xfrm>
          <a:off x="323850" y="2060575"/>
          <a:ext cx="4895850" cy="36274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4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10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205">
                <a:tc gridSpan="2">
                  <a:txBody>
                    <a:bodyPr/>
                    <a:lstStyle/>
                    <a:p>
                      <a:r>
                        <a:rPr lang="en-US" altLang="zh-CN" sz="2800" dirty="0"/>
                        <a:t>We form gerunds from verbs.</a:t>
                      </a:r>
                    </a:p>
                  </a:txBody>
                  <a:tcPr marL="91427" marR="91427" marT="45724" marB="45724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205">
                <a:tc>
                  <a:txBody>
                    <a:bodyPr/>
                    <a:lstStyle/>
                    <a:p>
                      <a:pPr algn="l"/>
                      <a:r>
                        <a:rPr lang="en-US" altLang="zh-CN" sz="2800" dirty="0"/>
                        <a:t>begin</a:t>
                      </a:r>
                    </a:p>
                  </a:txBody>
                  <a:tcPr marL="91427" marR="91427" marT="45724" marB="4572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beginning</a:t>
                      </a:r>
                    </a:p>
                  </a:txBody>
                  <a:tcPr marL="91427" marR="91427" marT="45724" marB="45724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2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communicate</a:t>
                      </a:r>
                    </a:p>
                  </a:txBody>
                  <a:tcPr marL="91427" marR="91427" marT="45724" marB="4572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communicating</a:t>
                      </a:r>
                    </a:p>
                  </a:txBody>
                  <a:tcPr marL="91427" marR="91427" marT="45724" marB="45724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205">
                <a:tc>
                  <a:txBody>
                    <a:bodyPr/>
                    <a:lstStyle/>
                    <a:p>
                      <a:pPr algn="l"/>
                      <a:r>
                        <a:rPr lang="en-US" altLang="zh-CN" sz="2800" dirty="0"/>
                        <a:t>dance</a:t>
                      </a:r>
                    </a:p>
                  </a:txBody>
                  <a:tcPr marL="91427" marR="91427" marT="45724" marB="4572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dancing</a:t>
                      </a:r>
                    </a:p>
                  </a:txBody>
                  <a:tcPr marL="91427" marR="91427" marT="45724" marB="45724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82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</a:t>
                      </a:r>
                    </a:p>
                  </a:txBody>
                  <a:tcPr marL="91427" marR="91427" marT="45724" marB="4572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holding</a:t>
                      </a:r>
                    </a:p>
                  </a:txBody>
                  <a:tcPr marL="91427" marR="91427" marT="45724" marB="45724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2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sigh</a:t>
                      </a:r>
                    </a:p>
                  </a:txBody>
                  <a:tcPr marL="91427" marR="91427" marT="45724" marB="4572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sighing</a:t>
                      </a:r>
                    </a:p>
                  </a:txBody>
                  <a:tcPr marL="91427" marR="91427" marT="45724" marB="45724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8205">
                <a:tc>
                  <a:txBody>
                    <a:bodyPr/>
                    <a:lstStyle/>
                    <a:p>
                      <a:pPr algn="l"/>
                      <a:r>
                        <a:rPr lang="en-US" altLang="zh-CN" sz="2800" dirty="0"/>
                        <a:t>lie</a:t>
                      </a:r>
                      <a:endParaRPr lang="zh-CN" altLang="en-US" sz="2800" dirty="0"/>
                    </a:p>
                  </a:txBody>
                  <a:tcPr marL="91427" marR="91427" marT="45724" marB="45724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2800" dirty="0"/>
                        <a:t>lying</a:t>
                      </a:r>
                      <a:endParaRPr lang="zh-CN" altLang="en-US" sz="2800" dirty="0"/>
                    </a:p>
                  </a:txBody>
                  <a:tcPr marL="91427" marR="91427" marT="45724" marB="45724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圆角矩形标注 2">
            <a:extLst>
              <a:ext uri="{FF2B5EF4-FFF2-40B4-BE49-F238E27FC236}">
                <a16:creationId xmlns:a16="http://schemas.microsoft.com/office/drawing/2014/main" id="{28110466-F5F2-4A6E-90E8-FB085C917F87}"/>
              </a:ext>
            </a:extLst>
          </p:cNvPr>
          <p:cNvSpPr/>
          <p:nvPr/>
        </p:nvSpPr>
        <p:spPr bwMode="auto">
          <a:xfrm>
            <a:off x="5364163" y="1916113"/>
            <a:ext cx="2736850" cy="1143000"/>
          </a:xfrm>
          <a:prstGeom prst="wedgeRoundRectCallout">
            <a:avLst>
              <a:gd name="adj1" fmla="val -72792"/>
              <a:gd name="adj2" fmla="val 25908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lnSpc>
                <a:spcPct val="114000"/>
              </a:lnSpc>
              <a:buFontTx/>
              <a:buNone/>
              <a:defRPr/>
            </a:pPr>
            <a:r>
              <a:rPr lang="zh-CN" altLang="en-US" sz="2800" dirty="0">
                <a:solidFill>
                  <a:srgbClr val="C00000"/>
                </a:solidFill>
              </a:rPr>
              <a:t>双写最后一个字母加</a:t>
            </a:r>
            <a:r>
              <a:rPr lang="en-US" altLang="zh-CN" sz="2800" dirty="0">
                <a:solidFill>
                  <a:srgbClr val="C00000"/>
                </a:solidFill>
              </a:rPr>
              <a:t>-</a:t>
            </a:r>
            <a:r>
              <a:rPr lang="en-US" altLang="zh-CN" sz="2800" dirty="0" err="1">
                <a:solidFill>
                  <a:srgbClr val="C00000"/>
                </a:solidFill>
              </a:rPr>
              <a:t>ing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7" name="圆角矩形标注 6">
            <a:extLst>
              <a:ext uri="{FF2B5EF4-FFF2-40B4-BE49-F238E27FC236}">
                <a16:creationId xmlns:a16="http://schemas.microsoft.com/office/drawing/2014/main" id="{E0ACC11C-F2E1-4776-9C03-6C416B600BF5}"/>
              </a:ext>
            </a:extLst>
          </p:cNvPr>
          <p:cNvSpPr/>
          <p:nvPr/>
        </p:nvSpPr>
        <p:spPr bwMode="auto">
          <a:xfrm>
            <a:off x="5580063" y="3205163"/>
            <a:ext cx="2736850" cy="601662"/>
          </a:xfrm>
          <a:prstGeom prst="wedgeRoundRectCallout">
            <a:avLst>
              <a:gd name="adj1" fmla="val -86506"/>
              <a:gd name="adj2" fmla="val 27536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lnSpc>
                <a:spcPct val="114000"/>
              </a:lnSpc>
              <a:buFontTx/>
              <a:buNone/>
              <a:defRPr/>
            </a:pPr>
            <a:r>
              <a:rPr lang="zh-CN" altLang="en-US" sz="2800" dirty="0">
                <a:solidFill>
                  <a:srgbClr val="C00000"/>
                </a:solidFill>
              </a:rPr>
              <a:t>去</a:t>
            </a:r>
            <a:r>
              <a:rPr lang="en-US" altLang="zh-CN" sz="2800" dirty="0">
                <a:solidFill>
                  <a:srgbClr val="C00000"/>
                </a:solidFill>
              </a:rPr>
              <a:t>e</a:t>
            </a:r>
            <a:r>
              <a:rPr lang="zh-CN" altLang="en-US" sz="2800" dirty="0">
                <a:solidFill>
                  <a:srgbClr val="C00000"/>
                </a:solidFill>
              </a:rPr>
              <a:t>加</a:t>
            </a:r>
            <a:r>
              <a:rPr lang="en-US" altLang="zh-CN" sz="2800" dirty="0">
                <a:solidFill>
                  <a:srgbClr val="C00000"/>
                </a:solidFill>
              </a:rPr>
              <a:t>-</a:t>
            </a:r>
            <a:r>
              <a:rPr lang="en-US" altLang="zh-CN" sz="2800" dirty="0" err="1">
                <a:solidFill>
                  <a:srgbClr val="C00000"/>
                </a:solidFill>
              </a:rPr>
              <a:t>ing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9" name="圆角矩形标注 8">
            <a:extLst>
              <a:ext uri="{FF2B5EF4-FFF2-40B4-BE49-F238E27FC236}">
                <a16:creationId xmlns:a16="http://schemas.microsoft.com/office/drawing/2014/main" id="{85DDFFD1-0345-4ED7-A053-E378058B50CA}"/>
              </a:ext>
            </a:extLst>
          </p:cNvPr>
          <p:cNvSpPr/>
          <p:nvPr/>
        </p:nvSpPr>
        <p:spPr bwMode="auto">
          <a:xfrm>
            <a:off x="5651500" y="3776663"/>
            <a:ext cx="2736850" cy="601662"/>
          </a:xfrm>
          <a:prstGeom prst="wedgeRoundRectCallout">
            <a:avLst>
              <a:gd name="adj1" fmla="val -89295"/>
              <a:gd name="adj2" fmla="val 131499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lnSpc>
                <a:spcPct val="114000"/>
              </a:lnSpc>
              <a:buFontTx/>
              <a:buNone/>
              <a:defRPr/>
            </a:pPr>
            <a:r>
              <a:rPr lang="zh-CN" altLang="en-US" sz="2800" dirty="0">
                <a:solidFill>
                  <a:srgbClr val="C00000"/>
                </a:solidFill>
              </a:rPr>
              <a:t>直接加</a:t>
            </a:r>
            <a:r>
              <a:rPr lang="en-US" altLang="zh-CN" sz="2800" dirty="0">
                <a:solidFill>
                  <a:srgbClr val="C00000"/>
                </a:solidFill>
              </a:rPr>
              <a:t>-</a:t>
            </a:r>
            <a:r>
              <a:rPr lang="en-US" altLang="zh-CN" sz="2800" dirty="0" err="1">
                <a:solidFill>
                  <a:srgbClr val="C00000"/>
                </a:solidFill>
              </a:rPr>
              <a:t>ing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11" name="圆角矩形标注 10">
            <a:extLst>
              <a:ext uri="{FF2B5EF4-FFF2-40B4-BE49-F238E27FC236}">
                <a16:creationId xmlns:a16="http://schemas.microsoft.com/office/drawing/2014/main" id="{8AFB26B0-A242-45D8-B25F-08D47D29AD04}"/>
              </a:ext>
            </a:extLst>
          </p:cNvPr>
          <p:cNvSpPr/>
          <p:nvPr/>
        </p:nvSpPr>
        <p:spPr bwMode="auto">
          <a:xfrm>
            <a:off x="5651500" y="4437063"/>
            <a:ext cx="2736850" cy="603250"/>
          </a:xfrm>
          <a:prstGeom prst="wedgeRoundRectCallout">
            <a:avLst>
              <a:gd name="adj1" fmla="val -89295"/>
              <a:gd name="adj2" fmla="val 131499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lnSpc>
                <a:spcPct val="114000"/>
              </a:lnSpc>
              <a:buFontTx/>
              <a:buNone/>
              <a:defRPr/>
            </a:pPr>
            <a:r>
              <a:rPr lang="zh-CN" altLang="en-US" sz="2800" dirty="0">
                <a:solidFill>
                  <a:srgbClr val="C00000"/>
                </a:solidFill>
              </a:rPr>
              <a:t>把</a:t>
            </a:r>
            <a:r>
              <a:rPr lang="en-US" altLang="zh-CN" sz="2800" dirty="0" err="1">
                <a:solidFill>
                  <a:srgbClr val="C00000"/>
                </a:solidFill>
              </a:rPr>
              <a:t>ie</a:t>
            </a:r>
            <a:r>
              <a:rPr lang="zh-CN" altLang="en-US" sz="2800" dirty="0">
                <a:solidFill>
                  <a:srgbClr val="C00000"/>
                </a:solidFill>
              </a:rPr>
              <a:t>变为</a:t>
            </a:r>
            <a:r>
              <a:rPr lang="en-US" altLang="zh-CN" sz="2800" dirty="0">
                <a:solidFill>
                  <a:srgbClr val="C00000"/>
                </a:solidFill>
              </a:rPr>
              <a:t>y</a:t>
            </a:r>
            <a:r>
              <a:rPr lang="zh-CN" altLang="en-US" sz="2800" dirty="0">
                <a:solidFill>
                  <a:srgbClr val="C00000"/>
                </a:solidFill>
              </a:rPr>
              <a:t>加</a:t>
            </a:r>
            <a:r>
              <a:rPr lang="en-US" altLang="zh-CN" sz="2800" dirty="0">
                <a:solidFill>
                  <a:srgbClr val="C00000"/>
                </a:solidFill>
              </a:rPr>
              <a:t>-</a:t>
            </a:r>
            <a:r>
              <a:rPr lang="en-US" altLang="zh-CN" sz="2800" dirty="0" err="1">
                <a:solidFill>
                  <a:srgbClr val="C00000"/>
                </a:solidFill>
              </a:rPr>
              <a:t>ing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2">
            <a:extLst>
              <a:ext uri="{FF2B5EF4-FFF2-40B4-BE49-F238E27FC236}">
                <a16:creationId xmlns:a16="http://schemas.microsoft.com/office/drawing/2014/main" id="{C20952FD-D0A0-4E6E-A8B7-DD2620BA6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08050"/>
            <a:ext cx="8185150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8DF42ECB-8023-44EA-A159-102A305B2F14}"/>
              </a:ext>
            </a:extLst>
          </p:cNvPr>
          <p:cNvSpPr/>
          <p:nvPr/>
        </p:nvSpPr>
        <p:spPr>
          <a:xfrm>
            <a:off x="5202238" y="1555750"/>
            <a:ext cx="782637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i="1" dirty="0">
                <a:solidFill>
                  <a:srgbClr val="FF0000"/>
                </a:solidFill>
                <a:latin typeface="+mn-lt"/>
              </a:rPr>
              <a:t>-</a:t>
            </a:r>
            <a:r>
              <a:rPr lang="en-US" altLang="zh-CN" sz="2800" b="1" i="1" dirty="0" err="1">
                <a:solidFill>
                  <a:srgbClr val="FF0000"/>
                </a:solidFill>
                <a:latin typeface="+mn-lt"/>
              </a:rPr>
              <a:t>ing</a:t>
            </a:r>
            <a:endParaRPr lang="zh-CN" altLang="en-US" sz="2800" b="1" i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B38DD39B-D85B-4C7A-AC4F-FAD38067452A}"/>
              </a:ext>
            </a:extLst>
          </p:cNvPr>
          <p:cNvSpPr/>
          <p:nvPr/>
        </p:nvSpPr>
        <p:spPr bwMode="auto">
          <a:xfrm>
            <a:off x="6948488" y="1497013"/>
            <a:ext cx="719137" cy="766762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lnSpc>
                <a:spcPct val="114000"/>
              </a:lnSpc>
              <a:buFontTx/>
              <a:buNone/>
              <a:defRPr/>
            </a:pPr>
            <a:endParaRPr lang="zh-CN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10244" name="Picture 3">
            <a:extLst>
              <a:ext uri="{FF2B5EF4-FFF2-40B4-BE49-F238E27FC236}">
                <a16:creationId xmlns:a16="http://schemas.microsoft.com/office/drawing/2014/main" id="{B94A74D6-EBA3-4737-828E-A65D665C1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882900"/>
            <a:ext cx="8916987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1799347-0EEB-4F21-865F-6E0D84CFD2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276475"/>
            <a:ext cx="61928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我们通常通过在动词后加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-ing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来构成动名词。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CEF9EE-33D0-4F30-BA21-19A84CED54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5229225"/>
            <a:ext cx="7993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动名词通常都是不可数的，不能在前面加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an.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动名词可以有自己的宾语。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Box 1">
            <a:extLst>
              <a:ext uri="{FF2B5EF4-FFF2-40B4-BE49-F238E27FC236}">
                <a16:creationId xmlns:a16="http://schemas.microsoft.com/office/drawing/2014/main" id="{13489EBD-3DE0-4303-B51D-F0D83C0054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549275"/>
            <a:ext cx="4103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动名词的用法总结一</a:t>
            </a:r>
          </a:p>
        </p:txBody>
      </p:sp>
      <p:sp>
        <p:nvSpPr>
          <p:cNvPr id="11266" name="TextBox 2">
            <a:extLst>
              <a:ext uri="{FF2B5EF4-FFF2-40B4-BE49-F238E27FC236}">
                <a16:creationId xmlns:a16="http://schemas.microsoft.com/office/drawing/2014/main" id="{6A423378-1947-4208-90E0-1194AE89E4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1196975"/>
            <a:ext cx="7356475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1. </a:t>
            </a:r>
            <a:r>
              <a:rPr lang="zh-CN" altLang="en-US" sz="2800">
                <a:latin typeface="Times New Roman" panose="02020603050405020304" pitchFamily="18" charset="0"/>
              </a:rPr>
              <a:t>动名词是以</a:t>
            </a:r>
            <a:r>
              <a:rPr lang="en-US" altLang="zh-CN" sz="2800">
                <a:latin typeface="Times New Roman" panose="02020603050405020304" pitchFamily="18" charset="0"/>
              </a:rPr>
              <a:t>-ing</a:t>
            </a:r>
            <a:r>
              <a:rPr lang="zh-CN" altLang="en-US" sz="2800">
                <a:latin typeface="Times New Roman" panose="02020603050405020304" pitchFamily="18" charset="0"/>
              </a:rPr>
              <a:t>结尾的名词。这些名词描述动作和活动。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2. </a:t>
            </a:r>
            <a:r>
              <a:rPr lang="zh-CN" altLang="en-US" sz="2800">
                <a:latin typeface="Times New Roman" panose="02020603050405020304" pitchFamily="18" charset="0"/>
              </a:rPr>
              <a:t>动名词可作主语、宾语以及表语等句子成分。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3. </a:t>
            </a:r>
            <a:r>
              <a:rPr lang="zh-CN" altLang="en-US" sz="2800">
                <a:latin typeface="Times New Roman" panose="02020603050405020304" pitchFamily="18" charset="0"/>
              </a:rPr>
              <a:t>我们通常通过在动词后加</a:t>
            </a:r>
            <a:r>
              <a:rPr lang="en-US" altLang="zh-CN" sz="2800">
                <a:latin typeface="Times New Roman" panose="02020603050405020304" pitchFamily="18" charset="0"/>
              </a:rPr>
              <a:t>-ing</a:t>
            </a:r>
            <a:r>
              <a:rPr lang="zh-CN" altLang="en-US" sz="2800">
                <a:latin typeface="Times New Roman" panose="02020603050405020304" pitchFamily="18" charset="0"/>
              </a:rPr>
              <a:t>来构成动名词。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4. </a:t>
            </a:r>
            <a:r>
              <a:rPr lang="zh-CN" altLang="en-US" sz="2800">
                <a:latin typeface="Times New Roman" panose="02020603050405020304" pitchFamily="18" charset="0"/>
              </a:rPr>
              <a:t>动名词通常都是不可数的，不能在前面加</a:t>
            </a:r>
            <a:r>
              <a:rPr lang="en-US" altLang="zh-CN" sz="2800">
                <a:latin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</a:rPr>
              <a:t>或</a:t>
            </a:r>
            <a:r>
              <a:rPr lang="en-US" altLang="zh-CN" sz="2800">
                <a:latin typeface="Times New Roman" panose="02020603050405020304" pitchFamily="18" charset="0"/>
              </a:rPr>
              <a:t>an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5. </a:t>
            </a:r>
            <a:r>
              <a:rPr lang="zh-CN" altLang="en-US" sz="2800">
                <a:latin typeface="Times New Roman" panose="02020603050405020304" pitchFamily="18" charset="0"/>
              </a:rPr>
              <a:t>动名词可以有自己的宾语。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Box 1">
            <a:extLst>
              <a:ext uri="{FF2B5EF4-FFF2-40B4-BE49-F238E27FC236}">
                <a16:creationId xmlns:a16="http://schemas.microsoft.com/office/drawing/2014/main" id="{375C984D-E6E0-4EA4-9226-DA7738A5C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549275"/>
            <a:ext cx="28813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动名词的构成</a:t>
            </a:r>
          </a:p>
        </p:txBody>
      </p:sp>
      <p:sp>
        <p:nvSpPr>
          <p:cNvPr id="12290" name="TextBox 2">
            <a:extLst>
              <a:ext uri="{FF2B5EF4-FFF2-40B4-BE49-F238E27FC236}">
                <a16:creationId xmlns:a16="http://schemas.microsoft.com/office/drawing/2014/main" id="{60F5276C-06E9-45CB-9173-8DE0682324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1338263"/>
            <a:ext cx="7200900" cy="324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1. V-ing: work-working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2. </a:t>
            </a:r>
            <a:r>
              <a:rPr lang="zh-CN" altLang="en-US" sz="2800">
                <a:latin typeface="Times New Roman" panose="02020603050405020304" pitchFamily="18" charset="0"/>
              </a:rPr>
              <a:t>以</a:t>
            </a:r>
            <a:r>
              <a:rPr lang="en-US" altLang="zh-CN" sz="2800">
                <a:latin typeface="Times New Roman" panose="02020603050405020304" pitchFamily="18" charset="0"/>
              </a:rPr>
              <a:t>e</a:t>
            </a:r>
            <a:r>
              <a:rPr lang="zh-CN" altLang="en-US" sz="2800">
                <a:latin typeface="Times New Roman" panose="02020603050405020304" pitchFamily="18" charset="0"/>
              </a:rPr>
              <a:t>结尾的去</a:t>
            </a:r>
            <a:r>
              <a:rPr lang="en-US" altLang="zh-CN" sz="2800">
                <a:latin typeface="Times New Roman" panose="02020603050405020304" pitchFamily="18" charset="0"/>
              </a:rPr>
              <a:t>e+-ing: make-making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3. </a:t>
            </a:r>
            <a:r>
              <a:rPr lang="zh-CN" altLang="en-US" sz="2800">
                <a:latin typeface="Times New Roman" panose="02020603050405020304" pitchFamily="18" charset="0"/>
              </a:rPr>
              <a:t>以重读闭音节结尾的双写最后一个辅音字  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</a:rPr>
              <a:t>    母</a:t>
            </a:r>
            <a:r>
              <a:rPr lang="en-US" altLang="zh-CN" sz="2800">
                <a:latin typeface="Times New Roman" panose="02020603050405020304" pitchFamily="18" charset="0"/>
              </a:rPr>
              <a:t>,</a:t>
            </a:r>
            <a:r>
              <a:rPr lang="zh-CN" altLang="en-US" sz="2800">
                <a:latin typeface="Times New Roman" panose="02020603050405020304" pitchFamily="18" charset="0"/>
              </a:rPr>
              <a:t>再</a:t>
            </a:r>
            <a:r>
              <a:rPr lang="en-US" altLang="zh-CN" sz="2800">
                <a:latin typeface="Times New Roman" panose="02020603050405020304" pitchFamily="18" charset="0"/>
              </a:rPr>
              <a:t>+-ing: put-putting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4. </a:t>
            </a:r>
            <a:r>
              <a:rPr lang="zh-CN" altLang="en-US" sz="2800">
                <a:latin typeface="Times New Roman" panose="02020603050405020304" pitchFamily="18" charset="0"/>
              </a:rPr>
              <a:t>特例</a:t>
            </a:r>
            <a:r>
              <a:rPr lang="en-US" altLang="zh-CN" sz="2800">
                <a:latin typeface="Times New Roman" panose="02020603050405020304" pitchFamily="18" charset="0"/>
              </a:rPr>
              <a:t>: lie-lying   die-dying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3CB185D-F6B0-428D-BBE7-0AD0D656AA4E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3314" name="TextBox 4">
            <a:extLst>
              <a:ext uri="{FF2B5EF4-FFF2-40B4-BE49-F238E27FC236}">
                <a16:creationId xmlns:a16="http://schemas.microsoft.com/office/drawing/2014/main" id="{4E03573A-D587-402D-B291-367F042FB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6">
            <a:extLst>
              <a:ext uri="{FF2B5EF4-FFF2-40B4-BE49-F238E27FC236}">
                <a16:creationId xmlns:a16="http://schemas.microsoft.com/office/drawing/2014/main" id="{1E56FCD7-E5D5-4C0D-B659-02E881BD39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425450"/>
            <a:ext cx="3652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Gerunds as subjects</a:t>
            </a:r>
            <a:endParaRPr lang="en-US" sz="2800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grpSp>
        <p:nvGrpSpPr>
          <p:cNvPr id="14338" name="组合 17">
            <a:extLst>
              <a:ext uri="{FF2B5EF4-FFF2-40B4-BE49-F238E27FC236}">
                <a16:creationId xmlns:a16="http://schemas.microsoft.com/office/drawing/2014/main" id="{54A4FF8F-4AB5-4F91-B30A-AC0909C589BA}"/>
              </a:ext>
            </a:extLst>
          </p:cNvPr>
          <p:cNvGrpSpPr>
            <a:grpSpLocks/>
          </p:cNvGrpSpPr>
          <p:nvPr/>
        </p:nvGrpSpPr>
        <p:grpSpPr bwMode="auto">
          <a:xfrm>
            <a:off x="771525" y="1628775"/>
            <a:ext cx="7545388" cy="1746250"/>
            <a:chOff x="590617" y="1916832"/>
            <a:chExt cx="7972703" cy="2304255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2C195B22-CCF4-4A2D-83DC-6F7ED7105C48}"/>
                </a:ext>
              </a:extLst>
            </p:cNvPr>
            <p:cNvSpPr/>
            <p:nvPr/>
          </p:nvSpPr>
          <p:spPr bwMode="auto">
            <a:xfrm>
              <a:off x="610746" y="1916832"/>
              <a:ext cx="7952574" cy="2174379"/>
            </a:xfrm>
            <a:prstGeom prst="rect">
              <a:avLst/>
            </a:prstGeom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186055" indent="-186055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altLang="zh-CN" sz="2800" dirty="0">
                  <a:solidFill>
                    <a:prstClr val="black"/>
                  </a:solidFill>
                </a:rPr>
                <a:t> </a:t>
              </a:r>
              <a:r>
                <a:rPr lang="en-US" altLang="zh-CN" sz="28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chemeClr val="tx1"/>
                    </a:solidFill>
                  </a:uFill>
                </a:rPr>
                <a:t>Smiling</a:t>
              </a:r>
              <a:r>
                <a:rPr lang="en-US" altLang="zh-CN" sz="2800" dirty="0">
                  <a:solidFill>
                    <a:prstClr val="black"/>
                  </a:solidFill>
                </a:rPr>
                <a:t> </a:t>
              </a:r>
              <a:r>
                <a:rPr lang="en-US" altLang="zh-CN" sz="2800" b="1" dirty="0">
                  <a:solidFill>
                    <a:prstClr val="black"/>
                  </a:solidFill>
                </a:rPr>
                <a:t>shows</a:t>
              </a:r>
              <a:r>
                <a:rPr lang="en-US" altLang="zh-CN" sz="2800" dirty="0">
                  <a:solidFill>
                    <a:prstClr val="black"/>
                  </a:solidFill>
                </a:rPr>
                <a:t> that you are happy.</a:t>
              </a:r>
            </a:p>
            <a:p>
              <a:pPr marL="186055" indent="-186055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altLang="zh-CN" sz="2800" dirty="0">
                  <a:solidFill>
                    <a:prstClr val="black"/>
                  </a:solidFill>
                </a:rPr>
                <a:t> </a:t>
              </a:r>
              <a:r>
                <a:rPr lang="en-US" altLang="zh-CN" sz="28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chemeClr val="tx1"/>
                    </a:solidFill>
                  </a:uFill>
                </a:rPr>
                <a:t>Ballet training </a:t>
              </a:r>
              <a:r>
                <a:rPr lang="en-US" altLang="zh-CN" sz="2800" dirty="0">
                  <a:solidFill>
                    <a:prstClr val="black"/>
                  </a:solidFill>
                </a:rPr>
                <a:t>usually </a:t>
              </a:r>
              <a:r>
                <a:rPr lang="en-US" altLang="zh-CN" sz="2800" b="1" dirty="0">
                  <a:solidFill>
                    <a:prstClr val="black"/>
                  </a:solidFill>
                </a:rPr>
                <a:t>starts</a:t>
              </a:r>
              <a:r>
                <a:rPr lang="en-US" altLang="zh-CN" sz="2800" dirty="0">
                  <a:solidFill>
                    <a:prstClr val="black"/>
                  </a:solidFill>
                </a:rPr>
                <a:t> at an early age.</a:t>
              </a:r>
            </a:p>
            <a:p>
              <a:pPr marL="186055" indent="-186055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altLang="zh-CN" sz="2800" b="1" dirty="0">
                  <a:solidFill>
                    <a:prstClr val="black"/>
                  </a:solidFill>
                </a:rPr>
                <a:t> </a:t>
              </a:r>
              <a:r>
                <a:rPr lang="en-US" altLang="zh-CN" sz="28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chemeClr val="tx1"/>
                    </a:solidFill>
                  </a:uFill>
                </a:rPr>
                <a:t>Dancing</a:t>
              </a:r>
              <a:r>
                <a:rPr lang="en-US" altLang="zh-CN" sz="2800" b="1" dirty="0">
                  <a:solidFill>
                    <a:prstClr val="black"/>
                  </a:solidFill>
                </a:rPr>
                <a:t> is</a:t>
              </a:r>
              <a:r>
                <a:rPr lang="en-US" altLang="zh-CN" sz="2800" dirty="0">
                  <a:solidFill>
                    <a:prstClr val="black"/>
                  </a:solidFill>
                </a:rPr>
                <a:t> her </a:t>
              </a:r>
              <a:r>
                <a:rPr lang="en-US" altLang="zh-CN" sz="2800" dirty="0" err="1">
                  <a:solidFill>
                    <a:prstClr val="black"/>
                  </a:solidFill>
                </a:rPr>
                <a:t>favourite</a:t>
              </a:r>
              <a:r>
                <a:rPr lang="en-US" altLang="zh-CN" sz="2800" dirty="0">
                  <a:solidFill>
                    <a:prstClr val="black"/>
                  </a:solidFill>
                </a:rPr>
                <a:t> hobby.</a:t>
              </a:r>
            </a:p>
          </p:txBody>
        </p: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8125ACE4-B424-4F42-BE23-9A69385EC607}"/>
                </a:ext>
              </a:extLst>
            </p:cNvPr>
            <p:cNvCxnSpPr/>
            <p:nvPr/>
          </p:nvCxnSpPr>
          <p:spPr bwMode="auto">
            <a:xfrm flipH="1">
              <a:off x="590617" y="1916832"/>
              <a:ext cx="3355" cy="2304255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id="{FE9C0A33-7619-4592-857E-98E1118BC699}"/>
                </a:ext>
              </a:extLst>
            </p:cNvPr>
            <p:cNvCxnSpPr/>
            <p:nvPr/>
          </p:nvCxnSpPr>
          <p:spPr bwMode="auto">
            <a:xfrm>
              <a:off x="8546546" y="1916832"/>
              <a:ext cx="0" cy="2304255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D3FB4E84-729B-42EF-8464-A10F42715903}"/>
              </a:ext>
            </a:extLst>
          </p:cNvPr>
          <p:cNvCxnSpPr/>
          <p:nvPr/>
        </p:nvCxnSpPr>
        <p:spPr>
          <a:xfrm>
            <a:off x="1592263" y="2130425"/>
            <a:ext cx="5011737" cy="12366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DC818F05-2DD5-4BD6-9D1D-963442711C71}"/>
              </a:ext>
            </a:extLst>
          </p:cNvPr>
          <p:cNvCxnSpPr/>
          <p:nvPr/>
        </p:nvCxnSpPr>
        <p:spPr>
          <a:xfrm flipV="1">
            <a:off x="1131888" y="2062163"/>
            <a:ext cx="109378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E08A5DB4-A621-437B-8671-91E4E2156559}"/>
              </a:ext>
            </a:extLst>
          </p:cNvPr>
          <p:cNvCxnSpPr/>
          <p:nvPr/>
        </p:nvCxnSpPr>
        <p:spPr>
          <a:xfrm>
            <a:off x="1131888" y="2135188"/>
            <a:ext cx="10795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2CD449CD-863B-4820-AF3F-632AED560053}"/>
              </a:ext>
            </a:extLst>
          </p:cNvPr>
          <p:cNvCxnSpPr/>
          <p:nvPr/>
        </p:nvCxnSpPr>
        <p:spPr>
          <a:xfrm>
            <a:off x="2446338" y="2133600"/>
            <a:ext cx="901700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F034372-4862-41BD-A532-C9DB7DECB2B8}"/>
              </a:ext>
            </a:extLst>
          </p:cNvPr>
          <p:cNvCxnSpPr/>
          <p:nvPr/>
        </p:nvCxnSpPr>
        <p:spPr>
          <a:xfrm>
            <a:off x="1209675" y="2638425"/>
            <a:ext cx="19431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A4D397FE-076C-4F90-80F8-79590718AB4E}"/>
              </a:ext>
            </a:extLst>
          </p:cNvPr>
          <p:cNvCxnSpPr/>
          <p:nvPr/>
        </p:nvCxnSpPr>
        <p:spPr>
          <a:xfrm>
            <a:off x="1211263" y="2709863"/>
            <a:ext cx="19415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EE2CF537-3202-425C-BF8D-D5DB1BD1A3BA}"/>
              </a:ext>
            </a:extLst>
          </p:cNvPr>
          <p:cNvCxnSpPr/>
          <p:nvPr/>
        </p:nvCxnSpPr>
        <p:spPr>
          <a:xfrm>
            <a:off x="4659313" y="2638425"/>
            <a:ext cx="704850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>
            <a:extLst>
              <a:ext uri="{FF2B5EF4-FFF2-40B4-BE49-F238E27FC236}">
                <a16:creationId xmlns:a16="http://schemas.microsoft.com/office/drawing/2014/main" id="{5CB997A2-8990-4B75-BB02-5645750C2565}"/>
              </a:ext>
            </a:extLst>
          </p:cNvPr>
          <p:cNvCxnSpPr/>
          <p:nvPr/>
        </p:nvCxnSpPr>
        <p:spPr>
          <a:xfrm>
            <a:off x="1181100" y="3357563"/>
            <a:ext cx="100171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>
            <a:extLst>
              <a:ext uri="{FF2B5EF4-FFF2-40B4-BE49-F238E27FC236}">
                <a16:creationId xmlns:a16="http://schemas.microsoft.com/office/drawing/2014/main" id="{9961BC76-9AE9-4527-A967-DF2269F79986}"/>
              </a:ext>
            </a:extLst>
          </p:cNvPr>
          <p:cNvCxnSpPr/>
          <p:nvPr/>
        </p:nvCxnSpPr>
        <p:spPr>
          <a:xfrm>
            <a:off x="1179513" y="3284538"/>
            <a:ext cx="10017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id="{7FF9662F-EB65-4154-982C-923E2418E185}"/>
              </a:ext>
            </a:extLst>
          </p:cNvPr>
          <p:cNvCxnSpPr/>
          <p:nvPr/>
        </p:nvCxnSpPr>
        <p:spPr>
          <a:xfrm>
            <a:off x="2516188" y="3284538"/>
            <a:ext cx="184150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2056B67B-8BAC-43C4-831F-B09B2E4374FD}"/>
              </a:ext>
            </a:extLst>
          </p:cNvPr>
          <p:cNvCxnSpPr/>
          <p:nvPr/>
        </p:nvCxnSpPr>
        <p:spPr>
          <a:xfrm flipH="1" flipV="1">
            <a:off x="2374900" y="2709863"/>
            <a:ext cx="4229100" cy="66516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017B8941-0DBD-4624-ACDE-FB39AA2D0303}"/>
              </a:ext>
            </a:extLst>
          </p:cNvPr>
          <p:cNvCxnSpPr/>
          <p:nvPr/>
        </p:nvCxnSpPr>
        <p:spPr>
          <a:xfrm>
            <a:off x="1778000" y="3492500"/>
            <a:ext cx="4826000" cy="9842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94F87F2D-E26D-4285-BF3D-5D28F4CBB920}"/>
              </a:ext>
            </a:extLst>
          </p:cNvPr>
          <p:cNvSpPr txBox="1"/>
          <p:nvPr/>
        </p:nvSpPr>
        <p:spPr>
          <a:xfrm>
            <a:off x="6677025" y="3141663"/>
            <a:ext cx="1381125" cy="523875"/>
          </a:xfrm>
          <a:prstGeom prst="rect">
            <a:avLst/>
          </a:prstGeom>
          <a:solidFill>
            <a:srgbClr val="FFC000">
              <a:alpha val="61000"/>
            </a:srgbClr>
          </a:solidFill>
          <a:ln>
            <a:solidFill>
              <a:srgbClr val="FFC000"/>
            </a:solidFill>
          </a:ln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subject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6168" name="Picture 24">
            <a:extLst>
              <a:ext uri="{FF2B5EF4-FFF2-40B4-BE49-F238E27FC236}">
                <a16:creationId xmlns:a16="http://schemas.microsoft.com/office/drawing/2014/main" id="{5B4443B3-6E86-4F75-B8E2-E54E853397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3" y="3860800"/>
            <a:ext cx="8488362" cy="204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椭圆 42">
            <a:extLst>
              <a:ext uri="{FF2B5EF4-FFF2-40B4-BE49-F238E27FC236}">
                <a16:creationId xmlns:a16="http://schemas.microsoft.com/office/drawing/2014/main" id="{8E756C83-5038-4C46-9C24-0BB85020DB29}"/>
              </a:ext>
            </a:extLst>
          </p:cNvPr>
          <p:cNvSpPr/>
          <p:nvPr/>
        </p:nvSpPr>
        <p:spPr bwMode="auto">
          <a:xfrm>
            <a:off x="971550" y="5029200"/>
            <a:ext cx="1014413" cy="820738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lnSpc>
                <a:spcPct val="114000"/>
              </a:lnSpc>
              <a:buFontTx/>
              <a:buNone/>
              <a:defRPr/>
            </a:pP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1C6706E-0DBC-4879-ACB8-A29EAE23D5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5876925"/>
            <a:ext cx="6553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动名词做句子主语时，谓语动词使用单数形式。</a:t>
            </a:r>
          </a:p>
        </p:txBody>
      </p:sp>
      <p:sp>
        <p:nvSpPr>
          <p:cNvPr id="32" name="矩形 6">
            <a:extLst>
              <a:ext uri="{FF2B5EF4-FFF2-40B4-BE49-F238E27FC236}">
                <a16:creationId xmlns:a16="http://schemas.microsoft.com/office/drawing/2014/main" id="{221558A4-DD01-4589-87AD-803B10087A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962025"/>
            <a:ext cx="7978775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We can use a gerund as the subject of a sentence.</a:t>
            </a:r>
          </a:p>
        </p:txBody>
      </p:sp>
      <p:sp>
        <p:nvSpPr>
          <p:cNvPr id="14359" name="TextBox 32">
            <a:extLst>
              <a:ext uri="{FF2B5EF4-FFF2-40B4-BE49-F238E27FC236}">
                <a16:creationId xmlns:a16="http://schemas.microsoft.com/office/drawing/2014/main" id="{86AB77B4-BA8C-4CAF-B1E3-240B8CDF80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476250"/>
            <a:ext cx="3095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动名词做句子主语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10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3" grpId="0" animBg="1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3">
            <a:extLst>
              <a:ext uri="{FF2B5EF4-FFF2-40B4-BE49-F238E27FC236}">
                <a16:creationId xmlns:a16="http://schemas.microsoft.com/office/drawing/2014/main" id="{11BA04C0-87FC-4BE4-B01A-08302644C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363" y="1192213"/>
            <a:ext cx="831215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 ▲ </a:t>
            </a:r>
            <a:r>
              <a:rPr lang="zh-CN" altLang="en-US" sz="2800" dirty="0">
                <a:latin typeface="Times New Roman" panose="02020603050405020304" pitchFamily="18" charset="0"/>
              </a:rPr>
              <a:t>动名词作主语时，谓语用单数：如：</a:t>
            </a: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   Communicating 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is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not just speaking.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交流不仅仅是说话。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▲ </a:t>
            </a:r>
            <a:r>
              <a:rPr lang="en-US" altLang="zh-CN" sz="2800" dirty="0">
                <a:latin typeface="Times New Roman" panose="02020603050405020304" pitchFamily="18" charset="0"/>
              </a:rPr>
              <a:t>两</a:t>
            </a:r>
            <a:r>
              <a:rPr lang="zh-CN" altLang="en-US" sz="2800" dirty="0">
                <a:latin typeface="Times New Roman" panose="02020603050405020304" pitchFamily="18" charset="0"/>
              </a:rPr>
              <a:t>个或两个以上不同的动名词作主语，谓语用 复数。如：</a:t>
            </a: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   Playing computer games and playing basketball 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are </a:t>
            </a: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my hobbies.</a:t>
            </a: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打游戏和打篮球是我的兴趣爱好。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5362" name="TextBox 2">
            <a:extLst>
              <a:ext uri="{FF2B5EF4-FFF2-40B4-BE49-F238E27FC236}">
                <a16:creationId xmlns:a16="http://schemas.microsoft.com/office/drawing/2014/main" id="{3FB79E06-E72E-4CF6-A7EF-471C1EE37C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549275"/>
            <a:ext cx="4103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动名词的用法总结二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矩形 1">
            <a:extLst>
              <a:ext uri="{FF2B5EF4-FFF2-40B4-BE49-F238E27FC236}">
                <a16:creationId xmlns:a16="http://schemas.microsoft.com/office/drawing/2014/main" id="{A84AFBD8-A5F6-4591-829D-6A4AAD332D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413" y="1722438"/>
            <a:ext cx="8534400" cy="203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sz="2800" dirty="0">
                <a:latin typeface="+mn-lt"/>
              </a:rPr>
              <a:t>S1: What can shaking your closed hand show?</a:t>
            </a: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sz="2800" dirty="0">
                <a:latin typeface="+mn-lt"/>
              </a:rPr>
              <a:t>S2: Shaking your closed hand can show that you are angry.</a:t>
            </a:r>
          </a:p>
        </p:txBody>
      </p:sp>
      <p:pic>
        <p:nvPicPr>
          <p:cNvPr id="16386" name="Picture 4">
            <a:extLst>
              <a:ext uri="{FF2B5EF4-FFF2-40B4-BE49-F238E27FC236}">
                <a16:creationId xmlns:a16="http://schemas.microsoft.com/office/drawing/2014/main" id="{2F373819-C7A7-4A39-B725-D44351CF1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075" y="3170238"/>
            <a:ext cx="1223963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5">
            <a:extLst>
              <a:ext uri="{FF2B5EF4-FFF2-40B4-BE49-F238E27FC236}">
                <a16:creationId xmlns:a16="http://schemas.microsoft.com/office/drawing/2014/main" id="{229A8D62-D7C1-4693-9E7D-6761EBD275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5589588"/>
            <a:ext cx="4967288" cy="577850"/>
          </a:xfrm>
          <a:prstGeom prst="rect">
            <a:avLst/>
          </a:prstGeom>
          <a:solidFill>
            <a:schemeClr val="bg1"/>
          </a:solidFill>
          <a:ln w="9525" cmpd="sng">
            <a:solidFill>
              <a:schemeClr val="bg1"/>
            </a:solidFill>
            <a:miter lim="800000"/>
          </a:ln>
          <a:effectLst/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800" b="1" dirty="0">
                <a:latin typeface="+mn-lt"/>
              </a:rPr>
              <a:t>shake your closed hand/angry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34E2F04-644C-4BB4-B59F-74361EEFA42D}"/>
              </a:ext>
            </a:extLst>
          </p:cNvPr>
          <p:cNvSpPr/>
          <p:nvPr/>
        </p:nvSpPr>
        <p:spPr>
          <a:xfrm>
            <a:off x="506413" y="847725"/>
            <a:ext cx="8172450" cy="954088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In pairs, ask and answer questions about the pictures. Follow the example.</a:t>
            </a:r>
            <a:endParaRPr lang="zh-CN" altLang="en-US" sz="2800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6">
            <a:extLst>
              <a:ext uri="{FF2B5EF4-FFF2-40B4-BE49-F238E27FC236}">
                <a16:creationId xmlns:a16="http://schemas.microsoft.com/office/drawing/2014/main" id="{FBCA7F2C-4C50-47B1-BE2C-0134C3955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650" y="692150"/>
            <a:ext cx="2305050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Rectangle 7">
            <a:extLst>
              <a:ext uri="{FF2B5EF4-FFF2-40B4-BE49-F238E27FC236}">
                <a16:creationId xmlns:a16="http://schemas.microsoft.com/office/drawing/2014/main" id="{6BAD9236-761D-4DE0-A95B-21F9AE48E8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2781300"/>
            <a:ext cx="3816350" cy="719138"/>
          </a:xfrm>
          <a:prstGeom prst="rect">
            <a:avLst/>
          </a:prstGeom>
          <a:solidFill>
            <a:schemeClr val="bg1"/>
          </a:solidFill>
          <a:ln w="9525" cmpd="sng">
            <a:solidFill>
              <a:schemeClr val="bg1"/>
            </a:solidFill>
            <a:miter lim="800000"/>
          </a:ln>
          <a:effectLst/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800" b="1" dirty="0">
                <a:latin typeface="+mn-lt"/>
              </a:rPr>
              <a:t>rest your head on your hand/bored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9" name="矩形 1">
            <a:extLst>
              <a:ext uri="{FF2B5EF4-FFF2-40B4-BE49-F238E27FC236}">
                <a16:creationId xmlns:a16="http://schemas.microsoft.com/office/drawing/2014/main" id="{35B77C25-F390-43FD-812A-899B8EDB18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3573463"/>
            <a:ext cx="8534400" cy="2554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sz="2800" dirty="0">
                <a:latin typeface="+mn-lt"/>
              </a:rPr>
              <a:t>S1: What can resting your head on your hand  </a:t>
            </a: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sz="2800" dirty="0">
                <a:latin typeface="+mn-lt"/>
              </a:rPr>
              <a:t>       show?</a:t>
            </a: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sz="2800" dirty="0">
                <a:latin typeface="+mn-lt"/>
              </a:rPr>
              <a:t>S2: </a:t>
            </a:r>
            <a:r>
              <a:rPr lang="en-US" altLang="zh-CN" sz="2800" dirty="0">
                <a:latin typeface="+mn-lt"/>
              </a:rPr>
              <a:t>Resting your head on your hand can show that </a:t>
            </a: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2800" dirty="0">
                <a:latin typeface="+mn-lt"/>
              </a:rPr>
              <a:t>       you’re bored.</a:t>
            </a:r>
            <a:endParaRPr lang="en-US" sz="2800" dirty="0">
              <a:latin typeface="+mn-lt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>
            <a:extLst>
              <a:ext uri="{FF2B5EF4-FFF2-40B4-BE49-F238E27FC236}">
                <a16:creationId xmlns:a16="http://schemas.microsoft.com/office/drawing/2014/main" id="{2F8487EA-3C02-4575-B8CA-BBA61154A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1052513"/>
            <a:ext cx="13938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3">
            <a:extLst>
              <a:ext uri="{FF2B5EF4-FFF2-40B4-BE49-F238E27FC236}">
                <a16:creationId xmlns:a16="http://schemas.microsoft.com/office/drawing/2014/main" id="{A4C931C4-C1C3-4182-8FC2-64AEB57EF1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" y="3860800"/>
            <a:ext cx="3529013" cy="719138"/>
          </a:xfrm>
          <a:prstGeom prst="rect">
            <a:avLst/>
          </a:prstGeom>
          <a:solidFill>
            <a:schemeClr val="bg1"/>
          </a:solidFill>
          <a:ln w="9525" cmpd="sng">
            <a:solidFill>
              <a:schemeClr val="bg1"/>
            </a:solidFill>
            <a:miter lim="800000"/>
          </a:ln>
          <a:effectLst/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800" b="1">
                <a:latin typeface="+mn-lt"/>
              </a:rPr>
              <a:t>sigh/sad</a:t>
            </a:r>
            <a:endParaRPr lang="zh-CN" altLang="en-US" sz="2800" b="1">
              <a:latin typeface="+mn-lt"/>
            </a:endParaRPr>
          </a:p>
        </p:txBody>
      </p:sp>
      <p:sp>
        <p:nvSpPr>
          <p:cNvPr id="7" name="矩形 1">
            <a:extLst>
              <a:ext uri="{FF2B5EF4-FFF2-40B4-BE49-F238E27FC236}">
                <a16:creationId xmlns:a16="http://schemas.microsoft.com/office/drawing/2014/main" id="{C3AC2D0B-FB98-4185-8C8B-6F5E01184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1616075"/>
            <a:ext cx="5513388" cy="2676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sz="2800" dirty="0">
                <a:latin typeface="+mn-lt"/>
              </a:rPr>
              <a:t>S1: What can sighing show?</a:t>
            </a: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sz="2800" dirty="0">
                <a:latin typeface="+mn-lt"/>
              </a:rPr>
              <a:t>S2: Sighing can show that you’re    </a:t>
            </a: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sz="2800" dirty="0">
                <a:latin typeface="+mn-lt"/>
              </a:rPr>
              <a:t>      sad. </a:t>
            </a:r>
          </a:p>
          <a:p>
            <a:pPr>
              <a:lnSpc>
                <a:spcPct val="150000"/>
              </a:lnSpc>
              <a:buFontTx/>
              <a:buNone/>
              <a:defRPr/>
            </a:pPr>
            <a:endParaRPr lang="en-US" sz="2800" dirty="0">
              <a:latin typeface="+mn-lt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4">
            <a:extLst>
              <a:ext uri="{FF2B5EF4-FFF2-40B4-BE49-F238E27FC236}">
                <a16:creationId xmlns:a16="http://schemas.microsoft.com/office/drawing/2014/main" id="{73B3907C-B434-44D3-80F0-9B766AD2EFE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83300" y="1268413"/>
            <a:ext cx="1441450" cy="2087562"/>
          </a:xfrm>
        </p:spPr>
      </p:pic>
      <p:sp>
        <p:nvSpPr>
          <p:cNvPr id="11269" name="Rectangle 5">
            <a:extLst>
              <a:ext uri="{FF2B5EF4-FFF2-40B4-BE49-F238E27FC236}">
                <a16:creationId xmlns:a16="http://schemas.microsoft.com/office/drawing/2014/main" id="{C35B6978-C072-434A-BF52-3159C5AF77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3950" y="3644900"/>
            <a:ext cx="4175125" cy="576263"/>
          </a:xfrm>
          <a:prstGeom prst="rect">
            <a:avLst/>
          </a:prstGeom>
          <a:solidFill>
            <a:schemeClr val="bg1"/>
          </a:solidFill>
          <a:ln w="9525" cmpd="sng">
            <a:solidFill>
              <a:schemeClr val="bg1"/>
            </a:solidFill>
            <a:miter lim="800000"/>
          </a:ln>
          <a:effectLst/>
        </p:spPr>
        <p:txBody>
          <a:bodyPr wrap="none" anchor="ctr"/>
          <a:lstStyle/>
          <a:p>
            <a:pPr algn="ctr">
              <a:buFontTx/>
              <a:buNone/>
              <a:defRPr/>
            </a:pPr>
            <a:r>
              <a:rPr lang="en-US" sz="2800" b="1" dirty="0">
                <a:latin typeface="+mn-lt"/>
              </a:rPr>
              <a:t>close your eyes/thinking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6" name="矩形 1">
            <a:extLst>
              <a:ext uri="{FF2B5EF4-FFF2-40B4-BE49-F238E27FC236}">
                <a16:creationId xmlns:a16="http://schemas.microsoft.com/office/drawing/2014/main" id="{87AA10AE-3EC2-4573-B32B-011F6CFE9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412875"/>
            <a:ext cx="5008562" cy="3324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sz="2800" dirty="0">
                <a:latin typeface="+mn-lt"/>
              </a:rPr>
              <a:t>S1: What can closing your eyes show?</a:t>
            </a: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sz="2800" dirty="0">
                <a:latin typeface="+mn-lt"/>
              </a:rPr>
              <a:t>S2: Closing your eyes can show that you’re thinking.</a:t>
            </a:r>
          </a:p>
          <a:p>
            <a:pPr>
              <a:lnSpc>
                <a:spcPct val="150000"/>
              </a:lnSpc>
              <a:buFontTx/>
              <a:buNone/>
              <a:defRPr/>
            </a:pPr>
            <a:endParaRPr lang="en-US" sz="2800" dirty="0">
              <a:latin typeface="+mn-lt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6">
            <a:extLst>
              <a:ext uri="{FF2B5EF4-FFF2-40B4-BE49-F238E27FC236}">
                <a16:creationId xmlns:a16="http://schemas.microsoft.com/office/drawing/2014/main" id="{53D5DCA5-C3A2-4165-8EB7-9755DA2573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7588" y="333375"/>
            <a:ext cx="3148012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Gerunds as objects</a:t>
            </a:r>
          </a:p>
        </p:txBody>
      </p:sp>
      <p:grpSp>
        <p:nvGrpSpPr>
          <p:cNvPr id="20482" name="组合 17">
            <a:extLst>
              <a:ext uri="{FF2B5EF4-FFF2-40B4-BE49-F238E27FC236}">
                <a16:creationId xmlns:a16="http://schemas.microsoft.com/office/drawing/2014/main" id="{E29F43F8-5136-4E81-9607-A902209D7F04}"/>
              </a:ext>
            </a:extLst>
          </p:cNvPr>
          <p:cNvGrpSpPr>
            <a:grpSpLocks/>
          </p:cNvGrpSpPr>
          <p:nvPr/>
        </p:nvGrpSpPr>
        <p:grpSpPr bwMode="auto">
          <a:xfrm>
            <a:off x="876300" y="1700213"/>
            <a:ext cx="7386638" cy="1220787"/>
            <a:chOff x="249373" y="1916832"/>
            <a:chExt cx="8296484" cy="2399558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1B79727B-03E2-498F-90B4-45DC9A1DA043}"/>
                </a:ext>
              </a:extLst>
            </p:cNvPr>
            <p:cNvSpPr/>
            <p:nvPr/>
          </p:nvSpPr>
          <p:spPr bwMode="auto">
            <a:xfrm>
              <a:off x="276119" y="1916832"/>
              <a:ext cx="8168104" cy="2399558"/>
            </a:xfrm>
            <a:prstGeom prst="rect">
              <a:avLst/>
            </a:prstGeom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186055" indent="-186055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altLang="zh-CN" sz="2800" dirty="0">
                  <a:solidFill>
                    <a:prstClr val="black"/>
                  </a:solidFill>
                </a:rPr>
                <a:t> Debbie </a:t>
              </a:r>
              <a:r>
                <a:rPr lang="en-US" altLang="zh-CN" sz="2800" b="1" dirty="0">
                  <a:solidFill>
                    <a:prstClr val="black"/>
                  </a:solidFill>
                </a:rPr>
                <a:t>enjoys</a:t>
              </a:r>
              <a:r>
                <a:rPr lang="en-US" altLang="zh-CN" sz="2800" dirty="0">
                  <a:solidFill>
                    <a:prstClr val="black"/>
                  </a:solidFill>
                </a:rPr>
                <a:t> </a:t>
              </a:r>
              <a:r>
                <a:rPr lang="en-US" altLang="zh-CN" sz="28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chemeClr val="tx1"/>
                    </a:solidFill>
                  </a:uFill>
                </a:rPr>
                <a:t>smiling</a:t>
              </a:r>
              <a:r>
                <a:rPr lang="en-US" altLang="zh-CN" sz="2800" dirty="0">
                  <a:solidFill>
                    <a:prstClr val="black"/>
                  </a:solidFill>
                </a:rPr>
                <a:t> and always looks friendly.</a:t>
              </a:r>
            </a:p>
            <a:p>
              <a:pPr marL="186055" indent="-186055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altLang="zh-CN" sz="2800" dirty="0">
                  <a:solidFill>
                    <a:prstClr val="black"/>
                  </a:solidFill>
                </a:rPr>
                <a:t> Simon </a:t>
              </a:r>
              <a:r>
                <a:rPr lang="en-US" altLang="zh-CN" sz="2800" b="1" dirty="0">
                  <a:solidFill>
                    <a:prstClr val="black"/>
                  </a:solidFill>
                </a:rPr>
                <a:t>tried</a:t>
              </a:r>
              <a:r>
                <a:rPr lang="en-US" altLang="zh-CN" sz="2800" dirty="0">
                  <a:solidFill>
                    <a:prstClr val="black"/>
                  </a:solidFill>
                </a:rPr>
                <a:t> </a:t>
              </a:r>
              <a:r>
                <a:rPr lang="en-US" altLang="zh-CN" sz="2800" b="1" dirty="0">
                  <a:solidFill>
                    <a:srgbClr val="F79646">
                      <a:lumMod val="75000"/>
                    </a:srgbClr>
                  </a:solidFill>
                  <a:uFill>
                    <a:solidFill>
                      <a:schemeClr val="tx1"/>
                    </a:solidFill>
                  </a:uFill>
                </a:rPr>
                <a:t>smiling</a:t>
              </a:r>
              <a:r>
                <a:rPr lang="en-US" altLang="zh-CN" sz="2800" dirty="0">
                  <a:solidFill>
                    <a:prstClr val="black"/>
                  </a:solidFill>
                </a:rPr>
                <a:t> at people.</a:t>
              </a:r>
            </a:p>
          </p:txBody>
        </p: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F710FBC1-2FAD-45A2-8D8B-F1F29BCAB65F}"/>
                </a:ext>
              </a:extLst>
            </p:cNvPr>
            <p:cNvCxnSpPr/>
            <p:nvPr/>
          </p:nvCxnSpPr>
          <p:spPr bwMode="auto">
            <a:xfrm flipH="1">
              <a:off x="249373" y="1954276"/>
              <a:ext cx="3566" cy="2305947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82B61DD9-AACB-42B6-974F-A5F884D2AAFF}"/>
                </a:ext>
              </a:extLst>
            </p:cNvPr>
            <p:cNvCxnSpPr/>
            <p:nvPr/>
          </p:nvCxnSpPr>
          <p:spPr bwMode="auto">
            <a:xfrm>
              <a:off x="8545857" y="1916832"/>
              <a:ext cx="0" cy="2302828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BE2D1DAA-3509-4911-B1BD-960E45C926BC}"/>
              </a:ext>
            </a:extLst>
          </p:cNvPr>
          <p:cNvCxnSpPr>
            <a:endCxn id="36" idx="1"/>
          </p:cNvCxnSpPr>
          <p:nvPr/>
        </p:nvCxnSpPr>
        <p:spPr>
          <a:xfrm flipV="1">
            <a:off x="3756025" y="2720975"/>
            <a:ext cx="2843213" cy="1524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34557FC6-AA1C-4C4C-A608-1FAC32F2E7BE}"/>
              </a:ext>
            </a:extLst>
          </p:cNvPr>
          <p:cNvCxnSpPr>
            <a:endCxn id="36" idx="1"/>
          </p:cNvCxnSpPr>
          <p:nvPr/>
        </p:nvCxnSpPr>
        <p:spPr>
          <a:xfrm>
            <a:off x="3514725" y="1916113"/>
            <a:ext cx="91281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AA9410A9-DF10-493B-A792-9AA9ED24AC50}"/>
              </a:ext>
            </a:extLst>
          </p:cNvPr>
          <p:cNvCxnSpPr>
            <a:endCxn id="36" idx="1"/>
          </p:cNvCxnSpPr>
          <p:nvPr/>
        </p:nvCxnSpPr>
        <p:spPr>
          <a:xfrm>
            <a:off x="3532188" y="1987550"/>
            <a:ext cx="89535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CEF373D5-B37E-490E-970B-5B3E1FE0A736}"/>
              </a:ext>
            </a:extLst>
          </p:cNvPr>
          <p:cNvCxnSpPr>
            <a:endCxn id="36" idx="1"/>
          </p:cNvCxnSpPr>
          <p:nvPr/>
        </p:nvCxnSpPr>
        <p:spPr>
          <a:xfrm>
            <a:off x="2373313" y="1916113"/>
            <a:ext cx="903287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558A39D5-C2F0-4EB3-AD01-AD7E65E5090E}"/>
              </a:ext>
            </a:extLst>
          </p:cNvPr>
          <p:cNvCxnSpPr>
            <a:endCxn id="36" idx="1"/>
          </p:cNvCxnSpPr>
          <p:nvPr/>
        </p:nvCxnSpPr>
        <p:spPr>
          <a:xfrm>
            <a:off x="3113088" y="3263900"/>
            <a:ext cx="1027112" cy="206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6B33C9C8-223A-41F7-BD55-816C03EA8A78}"/>
              </a:ext>
            </a:extLst>
          </p:cNvPr>
          <p:cNvCxnSpPr>
            <a:endCxn id="36" idx="1"/>
          </p:cNvCxnSpPr>
          <p:nvPr/>
        </p:nvCxnSpPr>
        <p:spPr>
          <a:xfrm>
            <a:off x="3113088" y="3192463"/>
            <a:ext cx="979487" cy="174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B777BC5-74BC-44B7-9118-BD8D2283B57C}"/>
              </a:ext>
            </a:extLst>
          </p:cNvPr>
          <p:cNvCxnSpPr>
            <a:endCxn id="36" idx="1"/>
          </p:cNvCxnSpPr>
          <p:nvPr/>
        </p:nvCxnSpPr>
        <p:spPr>
          <a:xfrm>
            <a:off x="2219325" y="3141663"/>
            <a:ext cx="768350" cy="0"/>
          </a:xfrm>
          <a:prstGeom prst="line">
            <a:avLst/>
          </a:prstGeom>
          <a:ln w="28575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id="{950C7F8F-58D9-4D3A-A4B9-B6561CD74814}"/>
              </a:ext>
            </a:extLst>
          </p:cNvPr>
          <p:cNvCxnSpPr>
            <a:stCxn id="36" idx="1"/>
            <a:endCxn id="36" idx="1"/>
          </p:cNvCxnSpPr>
          <p:nvPr/>
        </p:nvCxnSpPr>
        <p:spPr>
          <a:xfrm flipH="1" flipV="1">
            <a:off x="3851275" y="1989138"/>
            <a:ext cx="2747963" cy="73183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E9395513-3DF4-49BD-9494-1E558AAF1265}"/>
              </a:ext>
            </a:extLst>
          </p:cNvPr>
          <p:cNvSpPr txBox="1"/>
          <p:nvPr/>
        </p:nvSpPr>
        <p:spPr>
          <a:xfrm>
            <a:off x="6599238" y="2459038"/>
            <a:ext cx="1512887" cy="523875"/>
          </a:xfrm>
          <a:prstGeom prst="rect">
            <a:avLst/>
          </a:prstGeom>
          <a:solidFill>
            <a:srgbClr val="FFC000">
              <a:alpha val="61000"/>
            </a:srgbClr>
          </a:solidFill>
          <a:ln>
            <a:solidFill>
              <a:srgbClr val="FFC000"/>
            </a:solidFill>
          </a:ln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object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7" name="Picture 2" descr="C:\Users\Jessica Dai\Desktop\图片1.jpg">
            <a:extLst>
              <a:ext uri="{FF2B5EF4-FFF2-40B4-BE49-F238E27FC236}">
                <a16:creationId xmlns:a16="http://schemas.microsoft.com/office/drawing/2014/main" id="{97715F92-E960-4DBA-B88B-27EBB0C28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4"/>
          <a:stretch>
            <a:fillRect/>
          </a:stretch>
        </p:blipFill>
        <p:spPr bwMode="auto">
          <a:xfrm>
            <a:off x="587375" y="3746500"/>
            <a:ext cx="8135938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矩形 47">
            <a:extLst>
              <a:ext uri="{FF2B5EF4-FFF2-40B4-BE49-F238E27FC236}">
                <a16:creationId xmlns:a16="http://schemas.microsoft.com/office/drawing/2014/main" id="{3732D8D0-41A7-4675-B3E3-889F8DD770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3573463"/>
            <a:ext cx="5903912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>
                <a:latin typeface="+mn-lt"/>
              </a:rPr>
              <a:t>We often use </a:t>
            </a:r>
            <a:r>
              <a:rPr lang="en-US" altLang="zh-CN" sz="2800" b="1">
                <a:latin typeface="+mn-lt"/>
              </a:rPr>
              <a:t>gerunds</a:t>
            </a:r>
            <a:r>
              <a:rPr lang="en-US" altLang="zh-CN" sz="2800">
                <a:latin typeface="+mn-lt"/>
              </a:rPr>
              <a:t> after these verbs.</a:t>
            </a:r>
            <a:endParaRPr lang="zh-CN" altLang="en-US" sz="2800">
              <a:latin typeface="+mn-lt"/>
            </a:endParaRPr>
          </a:p>
        </p:txBody>
      </p:sp>
      <p:sp>
        <p:nvSpPr>
          <p:cNvPr id="20497" name="TextBox 27">
            <a:extLst>
              <a:ext uri="{FF2B5EF4-FFF2-40B4-BE49-F238E27FC236}">
                <a16:creationId xmlns:a16="http://schemas.microsoft.com/office/drawing/2014/main" id="{A28A3CEB-CFCE-4877-90FC-769BEFB3D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4365625"/>
            <a:ext cx="6985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consider         finish            mind          suggest </a:t>
            </a:r>
          </a:p>
          <a:p>
            <a:r>
              <a:rPr lang="en-US" altLang="zh-CN" sz="2800">
                <a:latin typeface="Times New Roman" panose="02020603050405020304" pitchFamily="18" charset="0"/>
              </a:rPr>
              <a:t>enjoy              imagine        practise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27" name="矩形 4">
            <a:extLst>
              <a:ext uri="{FF2B5EF4-FFF2-40B4-BE49-F238E27FC236}">
                <a16:creationId xmlns:a16="http://schemas.microsoft.com/office/drawing/2014/main" id="{2BD03765-563C-46DB-83D1-DAAFDA3D3B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962025"/>
            <a:ext cx="814705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We can also use a gerund as the object of a sentence.</a:t>
            </a:r>
          </a:p>
        </p:txBody>
      </p:sp>
      <p:sp>
        <p:nvSpPr>
          <p:cNvPr id="20499" name="TextBox 27">
            <a:extLst>
              <a:ext uri="{FF2B5EF4-FFF2-40B4-BE49-F238E27FC236}">
                <a16:creationId xmlns:a16="http://schemas.microsoft.com/office/drawing/2014/main" id="{5D6B2924-D48C-4AE4-9CE5-AD9CA61193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374650"/>
            <a:ext cx="3095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动名词做句子宾语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>
            <a:extLst>
              <a:ext uri="{FF2B5EF4-FFF2-40B4-BE49-F238E27FC236}">
                <a16:creationId xmlns:a16="http://schemas.microsoft.com/office/drawing/2014/main" id="{CBF486A4-092C-414D-9541-33B136799D7B}"/>
              </a:ext>
            </a:extLst>
          </p:cNvPr>
          <p:cNvSpPr/>
          <p:nvPr/>
        </p:nvSpPr>
        <p:spPr>
          <a:xfrm>
            <a:off x="268288" y="692150"/>
            <a:ext cx="8551862" cy="954088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In pairs, ask and answer questions about the pictures. Follow the example.</a:t>
            </a:r>
            <a:endParaRPr lang="zh-CN" altLang="en-US" sz="2800" b="1" i="1" dirty="0">
              <a:solidFill>
                <a:schemeClr val="tx1"/>
              </a:solidFill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D9F5E4E4-EEBC-4C9B-A4BE-D85641B7D065}"/>
              </a:ext>
            </a:extLst>
          </p:cNvPr>
          <p:cNvSpPr/>
          <p:nvPr/>
        </p:nvSpPr>
        <p:spPr>
          <a:xfrm>
            <a:off x="107950" y="3905250"/>
            <a:ext cx="4535488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2800" dirty="0">
                <a:latin typeface="+mn-lt"/>
              </a:rPr>
              <a:t>S1:   What does the boy enjoy?</a:t>
            </a: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2800" dirty="0">
                <a:latin typeface="+mn-lt"/>
              </a:rPr>
              <a:t>S2:   He enjoys reading books.</a:t>
            </a:r>
            <a:endParaRPr lang="zh-CN" altLang="en-US" sz="2800" dirty="0">
              <a:latin typeface="+mn-lt"/>
            </a:endParaRPr>
          </a:p>
        </p:txBody>
      </p:sp>
      <p:pic>
        <p:nvPicPr>
          <p:cNvPr id="21507" name="Picture 13">
            <a:extLst>
              <a:ext uri="{FF2B5EF4-FFF2-40B4-BE49-F238E27FC236}">
                <a16:creationId xmlns:a16="http://schemas.microsoft.com/office/drawing/2014/main" id="{35E5EC48-97B1-4231-8AE8-CDB3754FA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927" b="53249"/>
          <a:stretch>
            <a:fillRect/>
          </a:stretch>
        </p:blipFill>
        <p:spPr bwMode="auto">
          <a:xfrm>
            <a:off x="785813" y="1701800"/>
            <a:ext cx="22860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13">
            <a:extLst>
              <a:ext uri="{FF2B5EF4-FFF2-40B4-BE49-F238E27FC236}">
                <a16:creationId xmlns:a16="http://schemas.microsoft.com/office/drawing/2014/main" id="{106876B2-2B58-4C7A-8D25-66BAFF2C2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04" b="53304"/>
          <a:stretch>
            <a:fillRect/>
          </a:stretch>
        </p:blipFill>
        <p:spPr bwMode="auto">
          <a:xfrm>
            <a:off x="5429250" y="2967038"/>
            <a:ext cx="2271713" cy="204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86FF3C94-1C48-452B-84DC-9FF65431FB23}"/>
              </a:ext>
            </a:extLst>
          </p:cNvPr>
          <p:cNvSpPr/>
          <p:nvPr/>
        </p:nvSpPr>
        <p:spPr>
          <a:xfrm>
            <a:off x="3995738" y="5130800"/>
            <a:ext cx="4862512" cy="1538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2800" dirty="0">
                <a:latin typeface="+mn-lt"/>
              </a:rPr>
              <a:t>S1: What is the girl </a:t>
            </a:r>
            <a:r>
              <a:rPr lang="en-US" altLang="zh-CN" sz="2800" dirty="0" err="1">
                <a:latin typeface="+mn-lt"/>
              </a:rPr>
              <a:t>practising</a:t>
            </a:r>
            <a:r>
              <a:rPr lang="en-US" altLang="zh-CN" sz="2800" dirty="0">
                <a:latin typeface="+mn-lt"/>
              </a:rPr>
              <a:t>?</a:t>
            </a: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2800" dirty="0">
                <a:latin typeface="+mn-lt"/>
              </a:rPr>
              <a:t>S2: She is </a:t>
            </a:r>
            <a:r>
              <a:rPr lang="en-US" altLang="zh-CN" sz="2800" dirty="0" err="1">
                <a:latin typeface="+mn-lt"/>
              </a:rPr>
              <a:t>practising</a:t>
            </a:r>
            <a:r>
              <a:rPr lang="en-US" altLang="zh-CN" sz="2800" dirty="0">
                <a:latin typeface="+mn-lt"/>
              </a:rPr>
              <a:t> climbing mountains.</a:t>
            </a:r>
            <a:endParaRPr lang="zh-CN" altLang="en-US" sz="28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3">
            <a:extLst>
              <a:ext uri="{FF2B5EF4-FFF2-40B4-BE49-F238E27FC236}">
                <a16:creationId xmlns:a16="http://schemas.microsoft.com/office/drawing/2014/main" id="{BFB145AB-2B42-48C9-987C-4FA19500C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737" r="55904" b="565"/>
          <a:stretch>
            <a:fillRect/>
          </a:stretch>
        </p:blipFill>
        <p:spPr bwMode="auto">
          <a:xfrm>
            <a:off x="1285875" y="692150"/>
            <a:ext cx="2271713" cy="204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4" name="Picture 13">
            <a:extLst>
              <a:ext uri="{FF2B5EF4-FFF2-40B4-BE49-F238E27FC236}">
                <a16:creationId xmlns:a16="http://schemas.microsoft.com/office/drawing/2014/main" id="{0C5D6CFF-2883-4012-A53D-B3C5486D7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04" t="53304"/>
          <a:stretch>
            <a:fillRect/>
          </a:stretch>
        </p:blipFill>
        <p:spPr bwMode="auto">
          <a:xfrm>
            <a:off x="5435600" y="2751138"/>
            <a:ext cx="2016125" cy="190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7876E561-F760-4A42-8D1B-887733308D97}"/>
              </a:ext>
            </a:extLst>
          </p:cNvPr>
          <p:cNvSpPr/>
          <p:nvPr/>
        </p:nvSpPr>
        <p:spPr>
          <a:xfrm>
            <a:off x="2771775" y="4768850"/>
            <a:ext cx="6227763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2800" dirty="0">
                <a:latin typeface="+mn-lt"/>
              </a:rPr>
              <a:t>S1: What is the girl interested in?</a:t>
            </a: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2800" dirty="0">
                <a:latin typeface="+mn-lt"/>
              </a:rPr>
              <a:t>S2: She is interested in playing chess.</a:t>
            </a:r>
            <a:endParaRPr lang="zh-CN" altLang="en-US" sz="2800" dirty="0">
              <a:latin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2630C13-5344-4850-BBAD-2F40A665B4CA}"/>
              </a:ext>
            </a:extLst>
          </p:cNvPr>
          <p:cNvSpPr/>
          <p:nvPr/>
        </p:nvSpPr>
        <p:spPr>
          <a:xfrm>
            <a:off x="468313" y="2825750"/>
            <a:ext cx="4319587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2800" dirty="0">
                <a:latin typeface="+mn-lt"/>
              </a:rPr>
              <a:t>S1: What is the girl good at?</a:t>
            </a: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altLang="zh-CN" sz="2800" dirty="0">
                <a:latin typeface="+mn-lt"/>
              </a:rPr>
              <a:t>S2: She is good at skiing.</a:t>
            </a:r>
            <a:endParaRPr lang="zh-CN" altLang="en-US" sz="28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10">
            <a:extLst>
              <a:ext uri="{FF2B5EF4-FFF2-40B4-BE49-F238E27FC236}">
                <a16:creationId xmlns:a16="http://schemas.microsoft.com/office/drawing/2014/main" id="{70EC95B9-23D9-4B5A-B088-A3DAEE2911C5}"/>
              </a:ext>
            </a:extLst>
          </p:cNvPr>
          <p:cNvGrpSpPr/>
          <p:nvPr/>
        </p:nvGrpSpPr>
        <p:grpSpPr>
          <a:xfrm>
            <a:off x="849310" y="908050"/>
            <a:ext cx="7610475" cy="1522412"/>
            <a:chOff x="-2958147" y="-1679411"/>
            <a:chExt cx="8843763" cy="2376467"/>
          </a:xfrm>
        </p:grpSpPr>
        <p:pic>
          <p:nvPicPr>
            <p:cNvPr id="3" name="图片 34">
              <a:extLst>
                <a:ext uri="{FF2B5EF4-FFF2-40B4-BE49-F238E27FC236}">
                  <a16:creationId xmlns:a16="http://schemas.microsoft.com/office/drawing/2014/main" id="{6C16CEE0-E0DF-4EB7-A63F-BA9D379C90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2901327" y="-1679411"/>
              <a:ext cx="8786943" cy="2376467"/>
            </a:xfrm>
            <a:prstGeom prst="roundRect">
              <a:avLst/>
            </a:prstGeom>
            <a:noFill/>
            <a:ln>
              <a:noFill/>
            </a:ln>
          </p:spPr>
        </p:pic>
        <p:sp>
          <p:nvSpPr>
            <p:cNvPr id="4" name="矩形 21">
              <a:extLst>
                <a:ext uri="{FF2B5EF4-FFF2-40B4-BE49-F238E27FC236}">
                  <a16:creationId xmlns:a16="http://schemas.microsoft.com/office/drawing/2014/main" id="{217FEA45-F6A8-41CF-8421-C26793172E46}"/>
                </a:ext>
              </a:extLst>
            </p:cNvPr>
            <p:cNvSpPr/>
            <p:nvPr/>
          </p:nvSpPr>
          <p:spPr bwMode="auto">
            <a:xfrm>
              <a:off x="-2958147" y="-1495132"/>
              <a:ext cx="4449105" cy="94105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>
              <a:spAutoFit/>
            </a:bodyPr>
            <a:lstStyle/>
            <a:p>
              <a:pPr>
                <a:lnSpc>
                  <a:spcPct val="114000"/>
                </a:lnSpc>
                <a:spcBef>
                  <a:spcPts val="600"/>
                </a:spcBef>
                <a:buFontTx/>
                <a:buNone/>
                <a:defRPr/>
              </a:pPr>
              <a:r>
                <a:rPr lang="en-US" altLang="zh-CN" sz="2800" b="1" dirty="0">
                  <a:ln w="17780" cmpd="sng">
                    <a:noFill/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Things to remember</a:t>
              </a:r>
              <a:endParaRPr lang="zh-CN" altLang="en-US" sz="2800" b="1" dirty="0">
                <a:ln w="17780" cmpd="sng">
                  <a:noFill/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sp>
        <p:nvSpPr>
          <p:cNvPr id="5" name="矩形 4">
            <a:extLst>
              <a:ext uri="{FF2B5EF4-FFF2-40B4-BE49-F238E27FC236}">
                <a16:creationId xmlns:a16="http://schemas.microsoft.com/office/drawing/2014/main" id="{904CABCE-AB53-4F0B-AE0A-54ECB7FC1C97}"/>
              </a:ext>
            </a:extLst>
          </p:cNvPr>
          <p:cNvSpPr/>
          <p:nvPr/>
        </p:nvSpPr>
        <p:spPr>
          <a:xfrm>
            <a:off x="846138" y="1609725"/>
            <a:ext cx="7470775" cy="1539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600"/>
              </a:spcBef>
              <a:buFontTx/>
              <a:buNone/>
              <a:defRPr/>
            </a:pPr>
            <a:r>
              <a:rPr lang="en-US" altLang="zh-CN" sz="2800" dirty="0">
                <a:latin typeface="+mn-lt"/>
              </a:rPr>
              <a:t>    We often use </a:t>
            </a:r>
            <a:r>
              <a:rPr lang="en-US" altLang="zh-CN" sz="2800" b="1" dirty="0">
                <a:latin typeface="+mn-lt"/>
              </a:rPr>
              <a:t>gerunds</a:t>
            </a:r>
            <a:r>
              <a:rPr lang="en-US" altLang="zh-CN" sz="2800" dirty="0">
                <a:latin typeface="+mn-lt"/>
              </a:rPr>
              <a:t> after </a:t>
            </a:r>
            <a:r>
              <a:rPr lang="en-US" altLang="zh-CN" sz="2800" b="1" dirty="0">
                <a:latin typeface="+mn-lt"/>
              </a:rPr>
              <a:t>prepositions</a:t>
            </a:r>
            <a:r>
              <a:rPr lang="en-US" altLang="zh-CN" sz="2800" dirty="0">
                <a:latin typeface="+mn-lt"/>
              </a:rPr>
              <a:t>.</a:t>
            </a:r>
          </a:p>
          <a:p>
            <a:pPr indent="274955">
              <a:spcBef>
                <a:spcPts val="600"/>
              </a:spcBef>
              <a:buFontTx/>
              <a:buNone/>
              <a:defRPr/>
            </a:pPr>
            <a:r>
              <a:rPr lang="en-US" altLang="zh-CN" sz="2800" dirty="0">
                <a:latin typeface="+mn-lt"/>
              </a:rPr>
              <a:t>Debbie is good </a:t>
            </a:r>
            <a:r>
              <a:rPr lang="en-US" altLang="zh-CN" sz="2800" b="1" dirty="0">
                <a:latin typeface="+mn-lt"/>
              </a:rPr>
              <a:t>at communicating </a:t>
            </a:r>
            <a:r>
              <a:rPr lang="en-US" altLang="zh-CN" sz="2800" dirty="0">
                <a:latin typeface="+mn-lt"/>
              </a:rPr>
              <a:t>with people.</a:t>
            </a:r>
          </a:p>
          <a:p>
            <a:pPr indent="274955">
              <a:spcBef>
                <a:spcPts val="600"/>
              </a:spcBef>
              <a:buFontTx/>
              <a:buNone/>
              <a:defRPr/>
            </a:pPr>
            <a:r>
              <a:rPr lang="en-US" altLang="zh-CN" sz="2800" dirty="0">
                <a:latin typeface="+mn-lt"/>
              </a:rPr>
              <a:t>I am looking forward </a:t>
            </a:r>
            <a:r>
              <a:rPr lang="en-US" altLang="zh-CN" sz="2800" b="1" dirty="0">
                <a:latin typeface="+mn-lt"/>
              </a:rPr>
              <a:t>to going </a:t>
            </a:r>
            <a:r>
              <a:rPr lang="en-US" altLang="zh-CN" sz="2800" dirty="0">
                <a:latin typeface="+mn-lt"/>
              </a:rPr>
              <a:t>to Beijing.</a:t>
            </a:r>
          </a:p>
        </p:txBody>
      </p:sp>
      <p:pic>
        <p:nvPicPr>
          <p:cNvPr id="24579" name="Picture 2" descr="C:\Users\Jessica Dai\Desktop\图片1.jpg">
            <a:extLst>
              <a:ext uri="{FF2B5EF4-FFF2-40B4-BE49-F238E27FC236}">
                <a16:creationId xmlns:a16="http://schemas.microsoft.com/office/drawing/2014/main" id="{C5E91B9C-815F-46BF-976E-CD2DA7F91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4"/>
          <a:stretch>
            <a:fillRect/>
          </a:stretch>
        </p:blipFill>
        <p:spPr bwMode="auto">
          <a:xfrm>
            <a:off x="323850" y="3571875"/>
            <a:ext cx="8640763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20C8360C-7D60-4426-8DA0-E351C2C36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3644900"/>
            <a:ext cx="6202362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latin typeface="+mn-lt"/>
              </a:rPr>
              <a:t>We often use </a:t>
            </a:r>
            <a:r>
              <a:rPr lang="en-US" altLang="zh-CN" sz="2800" b="1" dirty="0">
                <a:latin typeface="+mn-lt"/>
              </a:rPr>
              <a:t>gerunds</a:t>
            </a:r>
            <a:r>
              <a:rPr lang="en-US" altLang="zh-CN" sz="2800" dirty="0">
                <a:latin typeface="+mn-lt"/>
              </a:rPr>
              <a:t> after these phrases.</a:t>
            </a:r>
            <a:endParaRPr lang="zh-CN" altLang="en-US" sz="2800" dirty="0">
              <a:latin typeface="+mn-lt"/>
            </a:endParaRP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B2FA413B-D4CD-4597-93FE-472BE25A7934}"/>
              </a:ext>
            </a:extLst>
          </p:cNvPr>
          <p:cNvGraphicFramePr>
            <a:graphicFrameLocks noGrp="1"/>
          </p:cNvGraphicFramePr>
          <p:nvPr/>
        </p:nvGraphicFramePr>
        <p:xfrm>
          <a:off x="827088" y="4214813"/>
          <a:ext cx="7777161" cy="15716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55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10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2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62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61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85813">
                <a:tc>
                  <a:txBody>
                    <a:bodyPr/>
                    <a:lstStyle/>
                    <a:p>
                      <a:r>
                        <a:rPr lang="en-US" altLang="zh-CN" sz="2000" b="1" dirty="0">
                          <a:solidFill>
                            <a:srgbClr val="FF0000"/>
                          </a:solidFill>
                          <a:latin typeface="+mn-lt"/>
                        </a:rPr>
                        <a:t>be fond of </a:t>
                      </a:r>
                    </a:p>
                  </a:txBody>
                  <a:tcPr marL="91443" marR="91443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000" b="1" dirty="0">
                          <a:solidFill>
                            <a:srgbClr val="FF0000"/>
                          </a:solidFill>
                          <a:latin typeface="+mn-lt"/>
                        </a:rPr>
                        <a:t>be interested in</a:t>
                      </a:r>
                    </a:p>
                  </a:txBody>
                  <a:tcPr marL="91443" marR="91443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000" b="1" dirty="0">
                          <a:solidFill>
                            <a:srgbClr val="FF0000"/>
                          </a:solidFill>
                          <a:latin typeface="+mn-lt"/>
                        </a:rPr>
                        <a:t>be</a:t>
                      </a:r>
                      <a:r>
                        <a:rPr lang="en-US" altLang="zh-CN" sz="2000" b="1" baseline="0" dirty="0">
                          <a:solidFill>
                            <a:srgbClr val="FF0000"/>
                          </a:solidFill>
                          <a:latin typeface="+mn-lt"/>
                        </a:rPr>
                        <a:t> used to</a:t>
                      </a:r>
                    </a:p>
                  </a:txBody>
                  <a:tcPr marL="91443" marR="91443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000" b="1" dirty="0">
                          <a:solidFill>
                            <a:srgbClr val="FF0000"/>
                          </a:solidFill>
                          <a:latin typeface="+mn-lt"/>
                        </a:rPr>
                        <a:t>keep on</a:t>
                      </a:r>
                    </a:p>
                  </a:txBody>
                  <a:tcPr marL="91443" marR="91443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000" b="1" dirty="0">
                          <a:solidFill>
                            <a:srgbClr val="FF0000"/>
                          </a:solidFill>
                          <a:latin typeface="+mn-lt"/>
                        </a:rPr>
                        <a:t>think of</a:t>
                      </a:r>
                    </a:p>
                  </a:txBody>
                  <a:tcPr marL="91443" marR="91443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58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 b="1" dirty="0">
                          <a:solidFill>
                            <a:srgbClr val="FF0000"/>
                          </a:solidFill>
                          <a:latin typeface="+mn-lt"/>
                        </a:rPr>
                        <a:t>be good</a:t>
                      </a:r>
                      <a:r>
                        <a:rPr lang="en-US" altLang="zh-CN" sz="2000" b="1" baseline="0" dirty="0">
                          <a:solidFill>
                            <a:srgbClr val="FF0000"/>
                          </a:solidFill>
                          <a:latin typeface="+mn-lt"/>
                        </a:rPr>
                        <a:t> at</a:t>
                      </a:r>
                      <a:endParaRPr lang="zh-CN" altLang="en-US" sz="20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endParaRPr lang="zh-CN" altLang="en-US" sz="20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43" marR="91443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000" b="1" dirty="0">
                          <a:solidFill>
                            <a:srgbClr val="FF0000"/>
                          </a:solidFill>
                          <a:latin typeface="+mn-lt"/>
                        </a:rPr>
                        <a:t>be tired</a:t>
                      </a:r>
                      <a:r>
                        <a:rPr lang="en-US" altLang="zh-CN" sz="2000" b="1" baseline="0" dirty="0">
                          <a:solidFill>
                            <a:srgbClr val="FF0000"/>
                          </a:solidFill>
                          <a:latin typeface="+mn-lt"/>
                        </a:rPr>
                        <a:t> of</a:t>
                      </a:r>
                    </a:p>
                  </a:txBody>
                  <a:tcPr marL="91443" marR="91443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000" b="1" dirty="0">
                          <a:solidFill>
                            <a:srgbClr val="FF0000"/>
                          </a:solidFill>
                          <a:latin typeface="+mn-lt"/>
                        </a:rPr>
                        <a:t>give up</a:t>
                      </a:r>
                    </a:p>
                  </a:txBody>
                  <a:tcPr marL="91443" marR="91443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000" b="1" dirty="0">
                          <a:solidFill>
                            <a:srgbClr val="FF0000"/>
                          </a:solidFill>
                          <a:latin typeface="+mn-lt"/>
                        </a:rPr>
                        <a:t>look forward to</a:t>
                      </a:r>
                    </a:p>
                  </a:txBody>
                  <a:tcPr marL="91443" marR="91443" anchor="ctr"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0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91443" marR="91443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41C6684-AB95-466D-A834-8407FF3EC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00" y="1033463"/>
            <a:ext cx="41036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</a:rPr>
              <a:t>介词后要使用动名词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827BD7-EDF3-4720-9048-4B7C214C4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3265488"/>
            <a:ext cx="52562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这些短语后要使用动名词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>
            <a:extLst>
              <a:ext uri="{FF2B5EF4-FFF2-40B4-BE49-F238E27FC236}">
                <a16:creationId xmlns:a16="http://schemas.microsoft.com/office/drawing/2014/main" id="{7454A782-8C74-4D27-9D13-80E9875E00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268413"/>
            <a:ext cx="8064500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1.</a:t>
            </a:r>
            <a:r>
              <a:rPr lang="zh-CN" altLang="en-US" sz="2800" b="1">
                <a:latin typeface="Times New Roman" panose="02020603050405020304" pitchFamily="18" charset="0"/>
              </a:rPr>
              <a:t>英语中有一些动词（短语）后面常接动名词作宾语。如：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enjoy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（like, love)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, suggest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，mind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finish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practise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deny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avoid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admit,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keep, miss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例如：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He denied stealing my bike.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他否认偷了我的自行车。</a:t>
            </a:r>
          </a:p>
        </p:txBody>
      </p:sp>
      <p:sp>
        <p:nvSpPr>
          <p:cNvPr id="25602" name="TextBox 2">
            <a:extLst>
              <a:ext uri="{FF2B5EF4-FFF2-40B4-BE49-F238E27FC236}">
                <a16:creationId xmlns:a16="http://schemas.microsoft.com/office/drawing/2014/main" id="{A8EE95A6-883E-4492-92C4-5F779774B9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549275"/>
            <a:ext cx="4103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动名词的用法总结三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>
            <a:extLst>
              <a:ext uri="{FF2B5EF4-FFF2-40B4-BE49-F238E27FC236}">
                <a16:creationId xmlns:a16="http://schemas.microsoft.com/office/drawing/2014/main" id="{20C62A8B-9A63-4BF2-A93B-1D68D838C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268413"/>
            <a:ext cx="8064500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2.</a:t>
            </a:r>
            <a:r>
              <a:rPr lang="zh-CN" altLang="en-US" sz="2800" b="1">
                <a:latin typeface="Times New Roman" panose="02020603050405020304" pitchFamily="18" charset="0"/>
              </a:rPr>
              <a:t>介词后要使用动名词。</a:t>
            </a: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例如：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He is good at drawing pictures.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他善于画画。</a:t>
            </a:r>
          </a:p>
        </p:txBody>
      </p:sp>
      <p:sp>
        <p:nvSpPr>
          <p:cNvPr id="26626" name="TextBox 2">
            <a:extLst>
              <a:ext uri="{FF2B5EF4-FFF2-40B4-BE49-F238E27FC236}">
                <a16:creationId xmlns:a16="http://schemas.microsoft.com/office/drawing/2014/main" id="{BB07F378-763C-4ABD-904B-12A278A5ED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549275"/>
            <a:ext cx="4103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动名词的用法总结三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9ED7DD27-5175-48A3-8DDE-2E4FA523D4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125538"/>
            <a:ext cx="8064500" cy="52562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>
              <a:lnSpc>
                <a:spcPct val="150000"/>
              </a:lnSpc>
              <a:spcBef>
                <a:spcPct val="15000"/>
              </a:spcBef>
              <a:buFontTx/>
              <a:buNone/>
              <a:defRPr/>
            </a:pPr>
            <a:r>
              <a:rPr lang="en-US" altLang="zh-CN" sz="2800" dirty="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常见的“动词＋介词</a:t>
            </a:r>
            <a:r>
              <a:rPr lang="en-US" sz="2800" dirty="0">
                <a:latin typeface="Times New Roman" panose="02020603050405020304" pitchFamily="18" charset="0"/>
              </a:rPr>
              <a:t>+</a:t>
            </a:r>
            <a:r>
              <a:rPr lang="zh-CN" altLang="en-US" sz="2800" dirty="0">
                <a:latin typeface="Times New Roman" panose="02020603050405020304" pitchFamily="18" charset="0"/>
              </a:rPr>
              <a:t>动名词”的短语有：</a:t>
            </a:r>
            <a:r>
              <a:rPr lang="en-US" sz="2800" dirty="0">
                <a:latin typeface="Times New Roman" panose="02020603050405020304" pitchFamily="18" charset="0"/>
              </a:rPr>
              <a:t>prefer... to, be used to, look forward to , feel like, give up, keep on, insist on, succeed in</a:t>
            </a:r>
            <a:r>
              <a:rPr lang="zh-CN" altLang="en-US" sz="2800" dirty="0">
                <a:latin typeface="Times New Roman" panose="02020603050405020304" pitchFamily="18" charset="0"/>
              </a:rPr>
              <a:t>等。例如：</a:t>
            </a:r>
          </a:p>
          <a:p>
            <a:pPr marL="342900">
              <a:lnSpc>
                <a:spcPct val="150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You must give up smoking at once.</a:t>
            </a:r>
          </a:p>
          <a:p>
            <a:pPr marL="342900">
              <a:lnSpc>
                <a:spcPct val="15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b="1" dirty="0">
                <a:latin typeface="Times New Roman" panose="02020603050405020304" pitchFamily="18" charset="0"/>
              </a:rPr>
              <a:t>你必须马上戒烟。 </a:t>
            </a:r>
          </a:p>
          <a:p>
            <a:pPr marL="342900">
              <a:lnSpc>
                <a:spcPct val="150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He doesn’t feel like doing his homework.</a:t>
            </a:r>
          </a:p>
          <a:p>
            <a:pPr marL="342900">
              <a:lnSpc>
                <a:spcPct val="150000"/>
              </a:lnSpc>
              <a:spcBef>
                <a:spcPct val="15000"/>
              </a:spcBef>
              <a:buFontTx/>
              <a:buNone/>
              <a:defRPr/>
            </a:pPr>
            <a:r>
              <a:rPr lang="zh-CN" altLang="en-US" sz="2800" b="1" dirty="0">
                <a:latin typeface="Times New Roman" panose="02020603050405020304" pitchFamily="18" charset="0"/>
              </a:rPr>
              <a:t>他不想做家庭作业。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endParaRPr lang="zh-CN" altLang="en-US" sz="28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BB8592CC-00AB-4967-9A16-7B584F206C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8064500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4. </a:t>
            </a:r>
            <a:r>
              <a:rPr lang="zh-CN" altLang="en-US" sz="2800">
                <a:latin typeface="Times New Roman" panose="02020603050405020304" pitchFamily="18" charset="0"/>
              </a:rPr>
              <a:t>用于某些惯用法中。例如：</a:t>
            </a:r>
          </a:p>
          <a:p>
            <a:pPr>
              <a:lnSpc>
                <a:spcPct val="95000"/>
              </a:lnSpc>
              <a:spcBef>
                <a:spcPct val="20000"/>
              </a:spcBef>
              <a:buFont typeface="Arial" panose="020B0604020202020204" pitchFamily="34" charset="0"/>
              <a:buAutoNum type="arabicParenBoth"/>
            </a:pPr>
            <a:r>
              <a:rPr lang="zh-CN" altLang="en-US" sz="2800">
                <a:latin typeface="Times New Roman" panose="02020603050405020304" pitchFamily="18" charset="0"/>
              </a:rPr>
              <a:t>be busy doing sth “忙于做某事”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妈妈在厨房忙着做饭。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Mother is busy cooking dinner in the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kitchen.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(2) be worth doing sth “值得做某事”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这本书值得一读。</a:t>
            </a: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book is worth reading.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(3) It’s no use / good doing sth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“做……无用 / 无好处”</a:t>
            </a: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向他寻求帮助没有用。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It’s no use going to him for help.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7" name="组合 14">
            <a:extLst>
              <a:ext uri="{FF2B5EF4-FFF2-40B4-BE49-F238E27FC236}">
                <a16:creationId xmlns:a16="http://schemas.microsoft.com/office/drawing/2014/main" id="{016C22A3-A2C6-444E-BD54-F9B544096331}"/>
              </a:ext>
            </a:extLst>
          </p:cNvPr>
          <p:cNvGrpSpPr>
            <a:grpSpLocks/>
          </p:cNvGrpSpPr>
          <p:nvPr/>
        </p:nvGrpSpPr>
        <p:grpSpPr bwMode="auto">
          <a:xfrm>
            <a:off x="320675" y="1887538"/>
            <a:ext cx="8178800" cy="712787"/>
            <a:chOff x="179512" y="5805264"/>
            <a:chExt cx="6034862" cy="3089876"/>
          </a:xfrm>
        </p:grpSpPr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9E06BCF3-74BD-48AE-B94F-AC972476B766}"/>
                </a:ext>
              </a:extLst>
            </p:cNvPr>
            <p:cNvSpPr/>
            <p:nvPr/>
          </p:nvSpPr>
          <p:spPr>
            <a:xfrm>
              <a:off x="187712" y="6087411"/>
              <a:ext cx="6026662" cy="2807729"/>
            </a:xfrm>
            <a:prstGeom prst="rect">
              <a:avLst/>
            </a:prstGeom>
            <a:solidFill>
              <a:srgbClr val="FFFF99"/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182880" fontAlgn="auto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tabLst>
                  <a:tab pos="2871470" algn="l"/>
                </a:tabLst>
                <a:defRPr/>
              </a:pPr>
              <a:r>
                <a:rPr lang="en-US" altLang="zh-CN" sz="2800" kern="0" dirty="0">
                  <a:solidFill>
                    <a:prstClr val="black"/>
                  </a:solidFill>
                  <a:latin typeface="+mn-lt"/>
                  <a:cs typeface="Times New Roman" panose="02020603050405020304" pitchFamily="18" charset="0"/>
                </a:rPr>
                <a:t>breathe   do   hear   organize  smoke   take    use   walk</a:t>
              </a:r>
              <a:endParaRPr lang="zh-CN" altLang="en-US" sz="2800" kern="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endParaRPr>
            </a:p>
          </p:txBody>
        </p: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id="{180A0947-C2A8-48A4-AB3D-53ECA9E5F1F3}"/>
                </a:ext>
              </a:extLst>
            </p:cNvPr>
            <p:cNvCxnSpPr/>
            <p:nvPr/>
          </p:nvCxnSpPr>
          <p:spPr>
            <a:xfrm>
              <a:off x="179512" y="5805264"/>
              <a:ext cx="6034862" cy="0"/>
            </a:xfrm>
            <a:prstGeom prst="line">
              <a:avLst/>
            </a:prstGeom>
            <a:noFill/>
            <a:ln w="76200" cap="flat" cmpd="sng" algn="ctr">
              <a:solidFill>
                <a:srgbClr val="4F81BD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</p:cxnSp>
      </p:grpSp>
      <p:sp>
        <p:nvSpPr>
          <p:cNvPr id="15363" name="矩形 17">
            <a:extLst>
              <a:ext uri="{FF2B5EF4-FFF2-40B4-BE49-F238E27FC236}">
                <a16:creationId xmlns:a16="http://schemas.microsoft.com/office/drawing/2014/main" id="{BE244C3C-6FE5-4099-898F-FFBEC33AEC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8" y="2651125"/>
            <a:ext cx="8567737" cy="3854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447675" indent="-447675">
              <a:lnSpc>
                <a:spcPts val="2860"/>
              </a:lnSpc>
              <a:spcAft>
                <a:spcPts val="600"/>
              </a:spcAft>
              <a:buFontTx/>
              <a:buNone/>
              <a:defRPr/>
            </a:pPr>
            <a:r>
              <a:rPr lang="en-US" altLang="zh-CN" sz="2800" b="1" dirty="0">
                <a:solidFill>
                  <a:srgbClr val="E46C0A"/>
                </a:solidFill>
                <a:latin typeface="+mn-lt"/>
                <a:cs typeface="Times New Roman" panose="02020603050405020304" pitchFamily="18" charset="0"/>
              </a:rPr>
              <a:t>1</a:t>
            </a:r>
            <a:r>
              <a:rPr lang="en-US" altLang="zh-CN" sz="28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	</a:t>
            </a:r>
            <a:r>
              <a:rPr lang="en-US" altLang="zh-CN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She is tired of ________ the dirty air in the city centre.</a:t>
            </a:r>
          </a:p>
          <a:p>
            <a:pPr marL="447675" indent="-447675">
              <a:lnSpc>
                <a:spcPts val="2860"/>
              </a:lnSpc>
              <a:spcAft>
                <a:spcPts val="600"/>
              </a:spcAft>
              <a:buFontTx/>
              <a:buNone/>
              <a:defRPr/>
            </a:pPr>
            <a:r>
              <a:rPr lang="en-US" altLang="zh-CN" sz="2800" b="1" dirty="0">
                <a:solidFill>
                  <a:srgbClr val="E46C0A"/>
                </a:solidFill>
                <a:latin typeface="+mn-lt"/>
                <a:cs typeface="Times New Roman" panose="02020603050405020304" pitchFamily="18" charset="0"/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 	</a:t>
            </a:r>
            <a:r>
              <a:rPr lang="en-US" altLang="zh-CN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She keeps on ________ to school instead of ______ a bus.</a:t>
            </a:r>
          </a:p>
          <a:p>
            <a:pPr marL="447675" indent="-447675">
              <a:lnSpc>
                <a:spcPts val="2860"/>
              </a:lnSpc>
              <a:spcAft>
                <a:spcPts val="600"/>
              </a:spcAft>
              <a:buFontTx/>
              <a:buNone/>
              <a:defRPr/>
            </a:pPr>
            <a:r>
              <a:rPr lang="en-US" altLang="zh-CN" sz="2800" b="1" dirty="0">
                <a:solidFill>
                  <a:srgbClr val="E46C0A"/>
                </a:solidFill>
                <a:latin typeface="+mn-lt"/>
                <a:cs typeface="Times New Roman" panose="02020603050405020304" pitchFamily="18" charset="0"/>
              </a:rPr>
              <a:t>3</a:t>
            </a:r>
            <a:r>
              <a:rPr lang="en-US" altLang="zh-CN" sz="28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 	</a:t>
            </a:r>
            <a:r>
              <a:rPr lang="en-US" altLang="zh-CN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He finally gave up ________.</a:t>
            </a:r>
          </a:p>
          <a:p>
            <a:pPr marL="447675" indent="-447675">
              <a:lnSpc>
                <a:spcPts val="2860"/>
              </a:lnSpc>
              <a:spcAft>
                <a:spcPts val="600"/>
              </a:spcAft>
              <a:buFontTx/>
              <a:buNone/>
              <a:defRPr/>
            </a:pPr>
            <a:r>
              <a:rPr lang="en-US" altLang="zh-CN" sz="2800" b="1" dirty="0">
                <a:solidFill>
                  <a:srgbClr val="E46C0A"/>
                </a:solidFill>
                <a:latin typeface="+mn-lt"/>
                <a:cs typeface="Times New Roman" panose="02020603050405020304" pitchFamily="18" charset="0"/>
              </a:rPr>
              <a:t>4</a:t>
            </a:r>
            <a:r>
              <a:rPr lang="en-US" altLang="zh-CN" sz="28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 	</a:t>
            </a:r>
            <a:r>
              <a:rPr lang="en-US" altLang="zh-CN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She is used to ________ a handkerchief instead of a tissue.</a:t>
            </a:r>
          </a:p>
          <a:p>
            <a:pPr marL="447675" indent="-447675">
              <a:lnSpc>
                <a:spcPts val="2860"/>
              </a:lnSpc>
              <a:spcAft>
                <a:spcPts val="600"/>
              </a:spcAft>
              <a:buFontTx/>
              <a:buNone/>
              <a:defRPr/>
            </a:pPr>
            <a:r>
              <a:rPr lang="en-US" altLang="zh-CN" sz="2800" b="1" dirty="0">
                <a:solidFill>
                  <a:srgbClr val="E46C0A"/>
                </a:solidFill>
                <a:latin typeface="+mn-lt"/>
                <a:cs typeface="Times New Roman" panose="02020603050405020304" pitchFamily="18" charset="0"/>
              </a:rPr>
              <a:t>5</a:t>
            </a:r>
            <a:r>
              <a:rPr lang="en-US" altLang="zh-CN" sz="28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 	</a:t>
            </a:r>
            <a:r>
              <a:rPr lang="en-US" altLang="zh-CN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She was interested in ________ the puzzle.</a:t>
            </a:r>
          </a:p>
          <a:p>
            <a:pPr marL="447675" indent="-447675">
              <a:lnSpc>
                <a:spcPts val="2860"/>
              </a:lnSpc>
              <a:spcAft>
                <a:spcPts val="600"/>
              </a:spcAft>
              <a:buFontTx/>
              <a:buNone/>
              <a:defRPr/>
            </a:pPr>
            <a:r>
              <a:rPr lang="en-US" altLang="zh-CN" sz="2800" b="1" dirty="0">
                <a:solidFill>
                  <a:srgbClr val="E46C0A"/>
                </a:solidFill>
                <a:latin typeface="+mn-lt"/>
                <a:cs typeface="Times New Roman" panose="02020603050405020304" pitchFamily="18" charset="0"/>
              </a:rPr>
              <a:t>6</a:t>
            </a:r>
            <a:r>
              <a:rPr lang="en-US" altLang="zh-CN" sz="28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 	</a:t>
            </a:r>
            <a:r>
              <a:rPr lang="en-US" altLang="zh-CN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She looks forward to ________ from her new e-friend.</a:t>
            </a:r>
          </a:p>
          <a:p>
            <a:pPr marL="447675" indent="-447675">
              <a:lnSpc>
                <a:spcPts val="2860"/>
              </a:lnSpc>
              <a:spcAft>
                <a:spcPts val="600"/>
              </a:spcAft>
              <a:buFontTx/>
              <a:buNone/>
              <a:defRPr/>
            </a:pPr>
            <a:r>
              <a:rPr lang="en-US" altLang="zh-CN" sz="2800" b="1" dirty="0">
                <a:solidFill>
                  <a:srgbClr val="E46C0A"/>
                </a:solidFill>
                <a:latin typeface="+mn-lt"/>
                <a:cs typeface="Times New Roman" panose="02020603050405020304" pitchFamily="18" charset="0"/>
              </a:rPr>
              <a:t>7</a:t>
            </a:r>
            <a:r>
              <a:rPr lang="en-US" altLang="zh-CN" sz="28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 	</a:t>
            </a:r>
            <a:r>
              <a:rPr lang="en-US" altLang="zh-CN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She is good at __________ party activities.</a:t>
            </a:r>
            <a:endParaRPr lang="zh-CN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42456BE9-8744-418E-BC71-9CF1C48FED5E}"/>
              </a:ext>
            </a:extLst>
          </p:cNvPr>
          <p:cNvSpPr/>
          <p:nvPr/>
        </p:nvSpPr>
        <p:spPr>
          <a:xfrm>
            <a:off x="2732558" y="2532278"/>
            <a:ext cx="167539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breathing</a:t>
            </a:r>
            <a:endParaRPr lang="zh-CN" altLang="en-US" sz="2800" b="1" dirty="0">
              <a:solidFill>
                <a:srgbClr val="FF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00C0553B-7E4E-474F-A116-6E01EE789F93}"/>
              </a:ext>
            </a:extLst>
          </p:cNvPr>
          <p:cNvSpPr/>
          <p:nvPr/>
        </p:nvSpPr>
        <p:spPr>
          <a:xfrm>
            <a:off x="2732557" y="3055386"/>
            <a:ext cx="1402949" cy="52322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walking</a:t>
            </a:r>
            <a:endParaRPr lang="zh-CN" altLang="en-US" sz="2800" b="1" dirty="0">
              <a:solidFill>
                <a:srgbClr val="FF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60BBF661-585F-4C2A-AD00-F8F4B0B7DED2}"/>
              </a:ext>
            </a:extLst>
          </p:cNvPr>
          <p:cNvSpPr/>
          <p:nvPr/>
        </p:nvSpPr>
        <p:spPr>
          <a:xfrm>
            <a:off x="3428366" y="3898144"/>
            <a:ext cx="148309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smoking</a:t>
            </a:r>
            <a:endParaRPr lang="zh-CN" altLang="en-US" sz="2800" b="1" dirty="0">
              <a:solidFill>
                <a:srgbClr val="FF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1835DD94-3922-4E46-AB5E-08592EC58AA2}"/>
              </a:ext>
            </a:extLst>
          </p:cNvPr>
          <p:cNvSpPr/>
          <p:nvPr/>
        </p:nvSpPr>
        <p:spPr>
          <a:xfrm>
            <a:off x="2940922" y="4293362"/>
            <a:ext cx="994183" cy="52322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using</a:t>
            </a:r>
            <a:endParaRPr lang="zh-CN" altLang="en-US" sz="2800" b="1" dirty="0">
              <a:solidFill>
                <a:srgbClr val="FF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3E7A71AF-5C12-4DCA-A466-A89F34F2299A}"/>
              </a:ext>
            </a:extLst>
          </p:cNvPr>
          <p:cNvSpPr/>
          <p:nvPr/>
        </p:nvSpPr>
        <p:spPr>
          <a:xfrm>
            <a:off x="4067943" y="5131791"/>
            <a:ext cx="103425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doing</a:t>
            </a:r>
            <a:endParaRPr lang="zh-CN" altLang="en-US" sz="2800" b="1" dirty="0">
              <a:solidFill>
                <a:srgbClr val="FF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372DAE42-77B9-4C4A-A276-186EE01F8285}"/>
              </a:ext>
            </a:extLst>
          </p:cNvPr>
          <p:cNvSpPr/>
          <p:nvPr/>
        </p:nvSpPr>
        <p:spPr>
          <a:xfrm>
            <a:off x="3851920" y="5574138"/>
            <a:ext cx="136127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hearing</a:t>
            </a:r>
            <a:endParaRPr lang="zh-CN" altLang="en-US" sz="2800" b="1" dirty="0">
              <a:solidFill>
                <a:srgbClr val="FF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2C2F3826-2D77-4FFF-8983-B04508166303}"/>
              </a:ext>
            </a:extLst>
          </p:cNvPr>
          <p:cNvSpPr/>
          <p:nvPr/>
        </p:nvSpPr>
        <p:spPr>
          <a:xfrm>
            <a:off x="2797200" y="5981536"/>
            <a:ext cx="1819729" cy="52321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organizing</a:t>
            </a:r>
            <a:endParaRPr lang="zh-CN" altLang="en-US" sz="2800" b="1" dirty="0">
              <a:solidFill>
                <a:srgbClr val="FF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FFACA19A-4A86-443C-B517-142075FADC5A}"/>
              </a:ext>
            </a:extLst>
          </p:cNvPr>
          <p:cNvSpPr/>
          <p:nvPr/>
        </p:nvSpPr>
        <p:spPr>
          <a:xfrm>
            <a:off x="7079962" y="2959362"/>
            <a:ext cx="1164100" cy="52321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taking</a:t>
            </a:r>
            <a:endParaRPr lang="zh-CN" altLang="en-US" sz="2800" b="1" dirty="0">
              <a:solidFill>
                <a:srgbClr val="FF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32F7D7D3-E28A-4185-8E87-753E6D3E577A}"/>
              </a:ext>
            </a:extLst>
          </p:cNvPr>
          <p:cNvSpPr/>
          <p:nvPr/>
        </p:nvSpPr>
        <p:spPr>
          <a:xfrm>
            <a:off x="366713" y="757238"/>
            <a:ext cx="8099425" cy="954087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dirty="0">
                <a:solidFill>
                  <a:schemeClr val="tx1"/>
                </a:solidFill>
              </a:rPr>
              <a:t>Complete the sentences using the verbs in the box in the -</a:t>
            </a:r>
            <a:r>
              <a:rPr lang="en-US" altLang="zh-CN" sz="2800" b="1" dirty="0" err="1">
                <a:solidFill>
                  <a:schemeClr val="tx1"/>
                </a:solidFill>
              </a:rPr>
              <a:t>ing</a:t>
            </a:r>
            <a:r>
              <a:rPr lang="en-US" altLang="zh-CN" sz="2800" b="1" dirty="0">
                <a:solidFill>
                  <a:schemeClr val="tx1"/>
                </a:solidFill>
              </a:rPr>
              <a:t> form.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0897415D-1B5E-400B-A142-C1426E940D24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0722" name="TextBox 4">
            <a:extLst>
              <a:ext uri="{FF2B5EF4-FFF2-40B4-BE49-F238E27FC236}">
                <a16:creationId xmlns:a16="http://schemas.microsoft.com/office/drawing/2014/main" id="{59CFC7DF-974C-499C-ABBA-9A81EEA25F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Box 3">
            <a:extLst>
              <a:ext uri="{FF2B5EF4-FFF2-40B4-BE49-F238E27FC236}">
                <a16:creationId xmlns:a16="http://schemas.microsoft.com/office/drawing/2014/main" id="{B972E1B1-781B-4E5D-BA9A-3DB3C2B5CF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404813"/>
            <a:ext cx="4103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动名词的用法总结</a:t>
            </a:r>
          </a:p>
        </p:txBody>
      </p:sp>
      <p:sp>
        <p:nvSpPr>
          <p:cNvPr id="31746" name="TextBox 4">
            <a:extLst>
              <a:ext uri="{FF2B5EF4-FFF2-40B4-BE49-F238E27FC236}">
                <a16:creationId xmlns:a16="http://schemas.microsoft.com/office/drawing/2014/main" id="{367B89CA-8651-43EB-AF10-0B1B9BA4E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403350"/>
            <a:ext cx="8135937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Times New Roman" panose="02020603050405020304" pitchFamily="18" charset="0"/>
              </a:rPr>
              <a:t>动名词是以</a:t>
            </a:r>
            <a:r>
              <a:rPr lang="en-US" altLang="zh-CN" sz="2800">
                <a:latin typeface="Times New Roman" panose="02020603050405020304" pitchFamily="18" charset="0"/>
              </a:rPr>
              <a:t>-ing</a:t>
            </a:r>
            <a:r>
              <a:rPr lang="zh-CN" altLang="en-US" sz="2800">
                <a:latin typeface="Times New Roman" panose="02020603050405020304" pitchFamily="18" charset="0"/>
              </a:rPr>
              <a:t>结尾的名词。这些名词描述动作和活动。动名词可作主语、宾语以及表语等句子成分。我们通常通过在动词后加</a:t>
            </a:r>
            <a:r>
              <a:rPr lang="en-US" altLang="zh-CN" sz="2800">
                <a:latin typeface="Times New Roman" panose="02020603050405020304" pitchFamily="18" charset="0"/>
              </a:rPr>
              <a:t>-ing</a:t>
            </a:r>
            <a:r>
              <a:rPr lang="zh-CN" altLang="en-US" sz="2800">
                <a:latin typeface="Times New Roman" panose="02020603050405020304" pitchFamily="18" charset="0"/>
              </a:rPr>
              <a:t>来构成动名词。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zh-CN" altLang="en-US" sz="2800">
                <a:latin typeface="Times New Roman" panose="02020603050405020304" pitchFamily="18" charset="0"/>
              </a:rPr>
              <a:t>一、动名词的构成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1. V-ing: work-working</a:t>
            </a:r>
          </a:p>
          <a:p>
            <a:r>
              <a:rPr lang="en-US" altLang="zh-CN" sz="2800">
                <a:latin typeface="Times New Roman" panose="02020603050405020304" pitchFamily="18" charset="0"/>
              </a:rPr>
              <a:t>2. </a:t>
            </a:r>
            <a:r>
              <a:rPr lang="zh-CN" altLang="en-US" sz="2800">
                <a:latin typeface="Times New Roman" panose="02020603050405020304" pitchFamily="18" charset="0"/>
              </a:rPr>
              <a:t>以</a:t>
            </a:r>
            <a:r>
              <a:rPr lang="en-US" altLang="zh-CN" sz="2800">
                <a:latin typeface="Times New Roman" panose="02020603050405020304" pitchFamily="18" charset="0"/>
              </a:rPr>
              <a:t>e</a:t>
            </a:r>
            <a:r>
              <a:rPr lang="zh-CN" altLang="en-US" sz="2800">
                <a:latin typeface="Times New Roman" panose="02020603050405020304" pitchFamily="18" charset="0"/>
              </a:rPr>
              <a:t>结尾的去</a:t>
            </a:r>
            <a:r>
              <a:rPr lang="en-US" altLang="zh-CN" sz="2800">
                <a:latin typeface="Times New Roman" panose="02020603050405020304" pitchFamily="18" charset="0"/>
              </a:rPr>
              <a:t>e+-ing: make-making</a:t>
            </a:r>
          </a:p>
          <a:p>
            <a:r>
              <a:rPr lang="en-US" altLang="zh-CN" sz="2800">
                <a:latin typeface="Times New Roman" panose="02020603050405020304" pitchFamily="18" charset="0"/>
              </a:rPr>
              <a:t>3. </a:t>
            </a:r>
            <a:r>
              <a:rPr lang="zh-CN" altLang="en-US" sz="2800">
                <a:latin typeface="Times New Roman" panose="02020603050405020304" pitchFamily="18" charset="0"/>
              </a:rPr>
              <a:t>以重读闭音节结尾的双写最后一个辅音字  </a:t>
            </a:r>
          </a:p>
          <a:p>
            <a:r>
              <a:rPr lang="zh-CN" altLang="en-US" sz="2800">
                <a:latin typeface="Times New Roman" panose="02020603050405020304" pitchFamily="18" charset="0"/>
              </a:rPr>
              <a:t>    母</a:t>
            </a:r>
            <a:r>
              <a:rPr lang="en-US" altLang="zh-CN" sz="2800">
                <a:latin typeface="Times New Roman" panose="02020603050405020304" pitchFamily="18" charset="0"/>
              </a:rPr>
              <a:t>,</a:t>
            </a:r>
            <a:r>
              <a:rPr lang="zh-CN" altLang="en-US" sz="2800">
                <a:latin typeface="Times New Roman" panose="02020603050405020304" pitchFamily="18" charset="0"/>
              </a:rPr>
              <a:t>再</a:t>
            </a:r>
            <a:r>
              <a:rPr lang="en-US" altLang="zh-CN" sz="2800">
                <a:latin typeface="Times New Roman" panose="02020603050405020304" pitchFamily="18" charset="0"/>
              </a:rPr>
              <a:t>+-ing: put-putting</a:t>
            </a:r>
          </a:p>
          <a:p>
            <a:r>
              <a:rPr lang="en-US" altLang="zh-CN" sz="2800">
                <a:latin typeface="Times New Roman" panose="02020603050405020304" pitchFamily="18" charset="0"/>
              </a:rPr>
              <a:t>4. </a:t>
            </a:r>
            <a:r>
              <a:rPr lang="zh-CN" altLang="en-US" sz="2800">
                <a:latin typeface="Times New Roman" panose="02020603050405020304" pitchFamily="18" charset="0"/>
              </a:rPr>
              <a:t>特例</a:t>
            </a:r>
            <a:r>
              <a:rPr lang="en-US" altLang="zh-CN" sz="2800">
                <a:latin typeface="Times New Roman" panose="02020603050405020304" pitchFamily="18" charset="0"/>
              </a:rPr>
              <a:t>: lie-lying   die-dying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Box 3">
            <a:extLst>
              <a:ext uri="{FF2B5EF4-FFF2-40B4-BE49-F238E27FC236}">
                <a16:creationId xmlns:a16="http://schemas.microsoft.com/office/drawing/2014/main" id="{F5763BA7-FDE2-492F-A3BC-767A10459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549275"/>
            <a:ext cx="4103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动名词的用法总结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EEACA4C3-7C5F-49B7-AC27-6A7C73310D52}"/>
              </a:ext>
            </a:extLst>
          </p:cNvPr>
          <p:cNvSpPr/>
          <p:nvPr/>
        </p:nvSpPr>
        <p:spPr>
          <a:xfrm>
            <a:off x="611188" y="1412875"/>
            <a:ext cx="7632700" cy="41862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None/>
              <a:defRPr/>
            </a:pPr>
            <a:r>
              <a:rPr lang="zh-CN" altLang="en-US" sz="2800" dirty="0">
                <a:latin typeface="Times New Roman" panose="02020603050405020304" pitchFamily="18" charset="0"/>
              </a:rPr>
              <a:t>二、动名词的数。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zh-CN" altLang="en-US" sz="2800" dirty="0">
                <a:latin typeface="Times New Roman" panose="02020603050405020304" pitchFamily="18" charset="0"/>
              </a:rPr>
              <a:t>动名词通常都是不可数的，不能在前面加</a:t>
            </a:r>
            <a:r>
              <a:rPr lang="en-US" altLang="zh-CN" sz="2800" dirty="0">
                <a:latin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</a:rPr>
              <a:t>或</a:t>
            </a:r>
            <a:r>
              <a:rPr lang="en-US" altLang="zh-CN" sz="2800" dirty="0">
                <a:latin typeface="Times New Roman" panose="02020603050405020304" pitchFamily="18" charset="0"/>
              </a:rPr>
              <a:t>an</a:t>
            </a:r>
            <a:r>
              <a:rPr lang="zh-CN" altLang="en-US" sz="2800" dirty="0">
                <a:latin typeface="Times New Roman" panose="02020603050405020304" pitchFamily="18" charset="0"/>
              </a:rPr>
              <a:t>。</a:t>
            </a: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zh-CN" altLang="en-US" sz="2800" dirty="0">
                <a:latin typeface="Times New Roman" panose="02020603050405020304" pitchFamily="18" charset="0"/>
              </a:rPr>
              <a:t>动名词可以有自己的宾语。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ct val="25000"/>
              </a:spcBef>
              <a:buFontTx/>
              <a:buNone/>
              <a:defRPr/>
            </a:pPr>
            <a:r>
              <a:rPr lang="en-US" altLang="zh-CN" sz="2800" dirty="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动名词作主语时，谓语用单数：</a:t>
            </a:r>
          </a:p>
          <a:p>
            <a:pPr marL="342900" indent="-342900">
              <a:lnSpc>
                <a:spcPct val="150000"/>
              </a:lnSpc>
              <a:spcBef>
                <a:spcPct val="25000"/>
              </a:spcBef>
              <a:buFontTx/>
              <a:buNone/>
              <a:defRPr/>
            </a:pPr>
            <a:r>
              <a:rPr lang="en-US" altLang="zh-CN" sz="2800" dirty="0">
                <a:latin typeface="Times New Roman" panose="02020603050405020304" pitchFamily="18" charset="0"/>
              </a:rPr>
              <a:t>2. 两</a:t>
            </a:r>
            <a:r>
              <a:rPr lang="zh-CN" altLang="en-US" sz="2800" dirty="0">
                <a:latin typeface="Times New Roman" panose="02020603050405020304" pitchFamily="18" charset="0"/>
              </a:rPr>
              <a:t>个或两个以上不同的动名词作主语，谓语用 复数。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Box 3">
            <a:extLst>
              <a:ext uri="{FF2B5EF4-FFF2-40B4-BE49-F238E27FC236}">
                <a16:creationId xmlns:a16="http://schemas.microsoft.com/office/drawing/2014/main" id="{4862BBF8-3973-4F99-B1A9-75F87009C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549275"/>
            <a:ext cx="4103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动名词的用法总结</a:t>
            </a:r>
          </a:p>
        </p:txBody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B94BBDB3-02AB-4A4D-A607-FDC9B1F9CB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341438"/>
            <a:ext cx="80645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三、动名词作宾语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1.</a:t>
            </a:r>
            <a:r>
              <a:rPr lang="zh-CN" altLang="en-US" sz="2800" b="1">
                <a:latin typeface="Times New Roman" panose="02020603050405020304" pitchFamily="18" charset="0"/>
              </a:rPr>
              <a:t>英语中有一些动词（短语）后面常接动名词作宾语。如：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enjoy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（like, love)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, suggest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，mind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finish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practise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deny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avoid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admit,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keep, miss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2.</a:t>
            </a:r>
            <a:r>
              <a:rPr lang="zh-CN" altLang="en-US" sz="2800" b="1">
                <a:latin typeface="Times New Roman" panose="02020603050405020304" pitchFamily="18" charset="0"/>
              </a:rPr>
              <a:t>介词后要使用动名词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Box 3">
            <a:extLst>
              <a:ext uri="{FF2B5EF4-FFF2-40B4-BE49-F238E27FC236}">
                <a16:creationId xmlns:a16="http://schemas.microsoft.com/office/drawing/2014/main" id="{F0F7CEB6-13DE-4FD9-A7CB-F9FD48837A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549275"/>
            <a:ext cx="4103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动名词的用法总结</a:t>
            </a:r>
          </a:p>
        </p:txBody>
      </p:sp>
      <p:sp>
        <p:nvSpPr>
          <p:cNvPr id="34818" name="Rectangle 2">
            <a:extLst>
              <a:ext uri="{FF2B5EF4-FFF2-40B4-BE49-F238E27FC236}">
                <a16:creationId xmlns:a16="http://schemas.microsoft.com/office/drawing/2014/main" id="{8FFB5FEF-D305-4699-A800-3DB41553DE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268413"/>
            <a:ext cx="8064500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3. </a:t>
            </a:r>
            <a:r>
              <a:rPr lang="zh-CN" altLang="en-US" sz="2800">
                <a:latin typeface="Times New Roman" panose="02020603050405020304" pitchFamily="18" charset="0"/>
              </a:rPr>
              <a:t>常见的“动词＋介词</a:t>
            </a:r>
            <a:r>
              <a:rPr lang="en-US" altLang="zh-CN" sz="2800">
                <a:latin typeface="Times New Roman" panose="02020603050405020304" pitchFamily="18" charset="0"/>
              </a:rPr>
              <a:t>+</a:t>
            </a:r>
            <a:r>
              <a:rPr lang="zh-CN" altLang="en-US" sz="2800">
                <a:latin typeface="Times New Roman" panose="02020603050405020304" pitchFamily="18" charset="0"/>
              </a:rPr>
              <a:t>动名词”的短语有：</a:t>
            </a:r>
            <a:r>
              <a:rPr lang="en-US" altLang="zh-CN" sz="2800">
                <a:latin typeface="Times New Roman" panose="02020603050405020304" pitchFamily="18" charset="0"/>
              </a:rPr>
              <a:t>prefer... to, be used to, look forward to , feel like, give up, keep on, insist on, succeed in</a:t>
            </a:r>
            <a:r>
              <a:rPr lang="zh-CN" altLang="en-US" sz="2800">
                <a:latin typeface="Times New Roman" panose="02020603050405020304" pitchFamily="18" charset="0"/>
              </a:rPr>
              <a:t>等。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Box 3">
            <a:extLst>
              <a:ext uri="{FF2B5EF4-FFF2-40B4-BE49-F238E27FC236}">
                <a16:creationId xmlns:a16="http://schemas.microsoft.com/office/drawing/2014/main" id="{522C284D-8DBF-4B0D-860D-C05D6FC03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404813"/>
            <a:ext cx="4103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动名词的用法总结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97D00C60-5370-452A-855A-B1F0A443AE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052513"/>
            <a:ext cx="8064500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4. </a:t>
            </a:r>
            <a:r>
              <a:rPr lang="zh-CN" altLang="en-US" sz="2800">
                <a:latin typeface="Times New Roman" panose="02020603050405020304" pitchFamily="18" charset="0"/>
              </a:rPr>
              <a:t>用于某些惯用法中。例如：</a:t>
            </a:r>
          </a:p>
          <a:p>
            <a:pPr>
              <a:lnSpc>
                <a:spcPct val="95000"/>
              </a:lnSpc>
              <a:spcBef>
                <a:spcPct val="20000"/>
              </a:spcBef>
              <a:buFont typeface="Arial" panose="020B0604020202020204" pitchFamily="34" charset="0"/>
              <a:buAutoNum type="arabicParenBoth"/>
            </a:pPr>
            <a:r>
              <a:rPr lang="zh-CN" altLang="en-US" sz="2800">
                <a:latin typeface="Times New Roman" panose="02020603050405020304" pitchFamily="18" charset="0"/>
              </a:rPr>
              <a:t>be busy doing sth “忙于做某事”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妈妈在厨房忙着做饭。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Mother is busy cooking dinner in the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kitchen.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(2) be worth doing sth “值得做某事”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这本书值得一读。</a:t>
            </a: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book is worth reading.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(3) It’s no use / good doing sth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“做……无用 / 无好处”</a:t>
            </a: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向他寻求帮助没有用。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It’s no use going to him for help.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>
            <a:extLst>
              <a:ext uri="{FF2B5EF4-FFF2-40B4-BE49-F238E27FC236}">
                <a16:creationId xmlns:a16="http://schemas.microsoft.com/office/drawing/2014/main" id="{74E9A2D1-923D-4523-BC3F-160BCA8F58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8064500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注意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endParaRPr lang="en-US" altLang="zh-CN" sz="28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1. begin</a:t>
            </a:r>
            <a:r>
              <a:rPr lang="zh-CN" altLang="en-US" sz="2800">
                <a:latin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</a:rPr>
              <a:t>hate</a:t>
            </a:r>
            <a:r>
              <a:rPr lang="zh-CN" altLang="en-US" sz="2800">
                <a:latin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</a:rPr>
              <a:t>like</a:t>
            </a:r>
            <a:r>
              <a:rPr lang="zh-CN" altLang="en-US" sz="2800">
                <a:latin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</a:rPr>
              <a:t>love </a:t>
            </a:r>
            <a:r>
              <a:rPr lang="zh-CN" altLang="en-US" sz="2800">
                <a:latin typeface="Times New Roman" panose="02020603050405020304" pitchFamily="18" charset="0"/>
              </a:rPr>
              <a:t>等动词后面既可以</a:t>
            </a: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接动名词，也可以接动词不定式，两种结</a:t>
            </a: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构表达的意思区别不大。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>
            <a:extLst>
              <a:ext uri="{FF2B5EF4-FFF2-40B4-BE49-F238E27FC236}">
                <a16:creationId xmlns:a16="http://schemas.microsoft.com/office/drawing/2014/main" id="{94745E5E-CB72-46AB-AE37-1B02F6B2A0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908050"/>
            <a:ext cx="8064500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2. forget</a:t>
            </a:r>
            <a:r>
              <a:rPr lang="zh-CN" altLang="en-US" sz="2800">
                <a:latin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</a:rPr>
              <a:t>remember</a:t>
            </a:r>
            <a:r>
              <a:rPr lang="zh-CN" altLang="en-US" sz="2800">
                <a:latin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</a:rPr>
              <a:t>stop</a:t>
            </a:r>
            <a:r>
              <a:rPr lang="zh-CN" altLang="en-US" sz="2800">
                <a:latin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</a:rPr>
              <a:t>try </a:t>
            </a:r>
            <a:r>
              <a:rPr lang="zh-CN" altLang="en-US" sz="2800">
                <a:latin typeface="Times New Roman" panose="02020603050405020304" pitchFamily="18" charset="0"/>
              </a:rPr>
              <a:t>等动词后面既</a:t>
            </a:r>
          </a:p>
          <a:p>
            <a:pPr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可以接动名词，也可以接动词不定式，但</a:t>
            </a:r>
          </a:p>
          <a:p>
            <a:pPr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两种结构表达的意思有区别。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例如：</a:t>
            </a:r>
            <a:r>
              <a:rPr lang="en-US" altLang="zh-CN" sz="2800">
                <a:latin typeface="Times New Roman" panose="02020603050405020304" pitchFamily="18" charset="0"/>
              </a:rPr>
              <a:t>forget to do sth </a:t>
            </a:r>
            <a:r>
              <a:rPr lang="zh-CN" altLang="en-US" sz="2800">
                <a:latin typeface="Times New Roman" panose="02020603050405020304" pitchFamily="18" charset="0"/>
              </a:rPr>
              <a:t>表示“忘记去做某事”；</a:t>
            </a: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  forget doing sth </a:t>
            </a:r>
            <a:r>
              <a:rPr lang="zh-CN" altLang="en-US" sz="2800">
                <a:latin typeface="Times New Roman" panose="02020603050405020304" pitchFamily="18" charset="0"/>
              </a:rPr>
              <a:t>表示“忘记做过某事”。</a:t>
            </a: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  remember to do sth </a:t>
            </a:r>
            <a:r>
              <a:rPr lang="zh-CN" altLang="en-US" sz="2800">
                <a:latin typeface="Times New Roman" panose="02020603050405020304" pitchFamily="18" charset="0"/>
              </a:rPr>
              <a:t>表示“ 记得去做某事”；   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  remember doing sth </a:t>
            </a:r>
            <a:r>
              <a:rPr lang="zh-CN" altLang="en-US" sz="2800">
                <a:latin typeface="Times New Roman" panose="02020603050405020304" pitchFamily="18" charset="0"/>
              </a:rPr>
              <a:t>表示“记得做过某事”。 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  stop to do sth </a:t>
            </a:r>
            <a:r>
              <a:rPr lang="zh-CN" altLang="en-US" sz="2800">
                <a:latin typeface="Times New Roman" panose="02020603050405020304" pitchFamily="18" charset="0"/>
              </a:rPr>
              <a:t>表示“停下来去做另一件事”；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    stop doing sth </a:t>
            </a:r>
            <a:r>
              <a:rPr lang="zh-CN" altLang="en-US" sz="2800">
                <a:latin typeface="Times New Roman" panose="02020603050405020304" pitchFamily="18" charset="0"/>
              </a:rPr>
              <a:t>表示“停止正在做的事情”</a:t>
            </a: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5A73C57-6B8C-481E-96FB-4A654D277313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8914" name="TextBox 4">
            <a:extLst>
              <a:ext uri="{FF2B5EF4-FFF2-40B4-BE49-F238E27FC236}">
                <a16:creationId xmlns:a16="http://schemas.microsoft.com/office/drawing/2014/main" id="{CB229C57-51E3-470A-9C6E-ECD34430DA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>
            <a:extLst>
              <a:ext uri="{FF2B5EF4-FFF2-40B4-BE49-F238E27FC236}">
                <a16:creationId xmlns:a16="http://schemas.microsoft.com/office/drawing/2014/main" id="{90CBE8D4-2B6D-42F8-8E2D-3865939082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1188" y="850900"/>
            <a:ext cx="7273925" cy="633413"/>
          </a:xfrm>
        </p:spPr>
        <p:txBody>
          <a:bodyPr/>
          <a:lstStyle/>
          <a:p>
            <a:r>
              <a:rPr lang="zh-CN" altLang="en-US" sz="2800" b="1">
                <a:solidFill>
                  <a:schemeClr val="tx1"/>
                </a:solidFill>
              </a:rPr>
              <a:t>一、用以下方框内的动名词作宾语的用法造句。</a:t>
            </a:r>
          </a:p>
        </p:txBody>
      </p:sp>
      <p:sp>
        <p:nvSpPr>
          <p:cNvPr id="39938" name="Text Box 4">
            <a:extLst>
              <a:ext uri="{FF2B5EF4-FFF2-40B4-BE49-F238E27FC236}">
                <a16:creationId xmlns:a16="http://schemas.microsoft.com/office/drawing/2014/main" id="{0E7BA165-FDA5-4D8F-9B9A-4F0DDCD4EB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2187575"/>
            <a:ext cx="7777162" cy="1600200"/>
          </a:xfrm>
          <a:prstGeom prst="rect">
            <a:avLst/>
          </a:prstGeom>
          <a:noFill/>
          <a:ln w="19050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be fond of	     be good at	be interested in       </a:t>
            </a:r>
          </a:p>
          <a:p>
            <a:pPr>
              <a:spcBef>
                <a:spcPct val="2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be tired of 	     be used to	consider	  </a:t>
            </a:r>
          </a:p>
          <a:p>
            <a:pPr>
              <a:spcBef>
                <a:spcPct val="2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dislike               enjoy          	finish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>
            <a:extLst>
              <a:ext uri="{FF2B5EF4-FFF2-40B4-BE49-F238E27FC236}">
                <a16:creationId xmlns:a16="http://schemas.microsoft.com/office/drawing/2014/main" id="{BFA09FB8-0A39-470F-B814-DAFD97B9F6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125538"/>
            <a:ext cx="8147050" cy="4679950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anose="05020102010507070707" pitchFamily="18" charset="2"/>
              <a:buChar char="•"/>
            </a:pPr>
            <a:r>
              <a:rPr lang="en-US" altLang="zh-CN" sz="2800"/>
              <a:t>We are all fond of collecting stamps.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Char char="•"/>
            </a:pPr>
            <a:r>
              <a:rPr lang="en-US" altLang="zh-CN" sz="2800"/>
              <a:t>Are you good at flying kites?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Char char="•"/>
            </a:pPr>
            <a:r>
              <a:rPr lang="en-US" altLang="zh-CN" sz="2800"/>
              <a:t>Are you interested in going to the museum with me at the weekend?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Char char="•"/>
            </a:pPr>
            <a:r>
              <a:rPr lang="en-US" altLang="zh-CN" sz="2800"/>
              <a:t>I’m tired of sitting here for so long.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Char char="•"/>
            </a:pPr>
            <a:r>
              <a:rPr lang="en-US" altLang="zh-CN" sz="2800"/>
              <a:t>Simon is used to living in Beijing.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Char char="•"/>
            </a:pPr>
            <a:r>
              <a:rPr lang="en-US" altLang="zh-CN" sz="2800"/>
              <a:t>We are considering leaving Hong Kong tomorrow.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Char char="•"/>
            </a:pPr>
            <a:r>
              <a:rPr lang="en-US" altLang="zh-CN" sz="2800"/>
              <a:t>I dislike riding horses.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Char char="•"/>
            </a:pPr>
            <a:r>
              <a:rPr lang="en-US" altLang="zh-CN" sz="2800"/>
              <a:t>She enjoys swimming.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Char char="•"/>
            </a:pPr>
            <a:r>
              <a:rPr lang="en-US" altLang="zh-CN" sz="2800"/>
              <a:t>They finished doing their homework an hour ago.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>
            <a:extLst>
              <a:ext uri="{FF2B5EF4-FFF2-40B4-BE49-F238E27FC236}">
                <a16:creationId xmlns:a16="http://schemas.microsoft.com/office/drawing/2014/main" id="{F610BCA7-1A44-4188-9430-9699F44A370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0225" y="620713"/>
            <a:ext cx="8002588" cy="5145087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/>
              <a:t>二、用所给动词的适当形式填空。</a:t>
            </a:r>
            <a:endParaRPr lang="zh-CN" altLang="en-US" sz="2800"/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1. I’ll keep on ________(try).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2. He practises ________ (play) the piano every day.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3. ________(run) is a very popular sport.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4. I’m looking forward to ________ (meet) Lin Shuhao.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5. It took me two months to finish ________ (write) the book.</a:t>
            </a:r>
            <a:endParaRPr lang="zh-CN" altLang="en-US" sz="280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57440E3C-1745-48EB-8393-BD9446ADF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6238" y="1504950"/>
            <a:ext cx="105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trying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BC4CDB2A-399D-423E-8F37-9C0BB0770C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9263" y="2185988"/>
            <a:ext cx="12604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playing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FE2C3B3B-5255-40C2-BD0C-DDA9F109C9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163" y="2978150"/>
            <a:ext cx="14208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Running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4" name="Rectangle 6">
            <a:extLst>
              <a:ext uri="{FF2B5EF4-FFF2-40B4-BE49-F238E27FC236}">
                <a16:creationId xmlns:a16="http://schemas.microsoft.com/office/drawing/2014/main" id="{690E51AC-D16B-4169-8515-9CC01215E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3697288"/>
            <a:ext cx="13382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meeting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5" name="Rectangle 7">
            <a:extLst>
              <a:ext uri="{FF2B5EF4-FFF2-40B4-BE49-F238E27FC236}">
                <a16:creationId xmlns:a16="http://schemas.microsoft.com/office/drawing/2014/main" id="{EA48E56A-2B05-4A6E-9F49-54EB32CA32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0063" y="5070475"/>
            <a:ext cx="12144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writing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7413" grpId="0"/>
      <p:bldP spid="17414" grpId="0"/>
      <p:bldP spid="1741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>
            <a:extLst>
              <a:ext uri="{FF2B5EF4-FFF2-40B4-BE49-F238E27FC236}">
                <a16:creationId xmlns:a16="http://schemas.microsoft.com/office/drawing/2014/main" id="{F74A2426-03F8-48F1-B9D1-B03ED96591A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476250"/>
            <a:ext cx="8569325" cy="5688013"/>
          </a:xfrm>
        </p:spPr>
        <p:txBody>
          <a:bodyPr/>
          <a:lstStyle/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2800" b="1" dirty="0"/>
              <a:t>三、选择最佳答案填空。</a:t>
            </a:r>
            <a:endParaRPr lang="zh-CN" altLang="en-US" sz="2800" dirty="0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(    )1. Mum suggested ____ for a walk.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  A. to go	B. going	C. go		D. to going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(    )2. My brother gave up ____ after the car accident.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  A. drinking	B. drink	C. to drink 	D. to drinking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(    )3. I don’t mind __ by bus, but I am afraid of ___ in 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           the crowded people.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	A. to travel; standing 		B. to travel; to stand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	C. travelling; to stand 		D. travelling; standing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(     )4. Remember __ the newspaper when you finish__ it.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	A. putting away; to read 	B. to put away; to read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	C. to put away; reading 	D. putting away; reading</a:t>
            </a:r>
            <a:endParaRPr lang="zh-CN" altLang="en-US" sz="2800" dirty="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59872B6B-98EA-41E7-BBFF-712AB30FA2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4652963"/>
            <a:ext cx="2508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9C1CF20E-64DD-4104-99DE-187CCFAA77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965200"/>
            <a:ext cx="420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47E54640-5301-469D-A269-DFA74760F6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897063"/>
            <a:ext cx="4429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8" name="Rectangle 6">
            <a:extLst>
              <a:ext uri="{FF2B5EF4-FFF2-40B4-BE49-F238E27FC236}">
                <a16:creationId xmlns:a16="http://schemas.microsoft.com/office/drawing/2014/main" id="{38058248-C61C-4B27-92A9-653AAC938E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2838450"/>
            <a:ext cx="441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  <p:bldP spid="1843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A9012A2B-857F-45BC-BF48-CEA5EF43AF9E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4034" name="TextBox 4">
            <a:extLst>
              <a:ext uri="{FF2B5EF4-FFF2-40B4-BE49-F238E27FC236}">
                <a16:creationId xmlns:a16="http://schemas.microsoft.com/office/drawing/2014/main" id="{7BA6933A-9E99-4A70-A215-E8BB78E4EA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模板</Template>
  <TotalTime>25</TotalTime>
  <Words>2263</Words>
  <Application>Microsoft Office PowerPoint</Application>
  <PresentationFormat>全屏显示(4:3)</PresentationFormat>
  <Paragraphs>311</Paragraphs>
  <Slides>42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42</vt:i4>
      </vt:variant>
    </vt:vector>
  </HeadingPairs>
  <TitlesOfParts>
    <vt:vector size="51" baseType="lpstr">
      <vt:lpstr>宋体</vt:lpstr>
      <vt:lpstr>Arial</vt:lpstr>
      <vt:lpstr>Bodoni MT Black</vt:lpstr>
      <vt:lpstr>Calibri</vt:lpstr>
      <vt:lpstr>Comic Sans MS</vt:lpstr>
      <vt:lpstr>Tahoma</vt:lpstr>
      <vt:lpstr>Times New Roman</vt:lpstr>
      <vt:lpstr>Wingdings 2</vt:lpstr>
      <vt:lpstr>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一、用以下方框内的动名词作宾语的用法造句。</vt:lpstr>
      <vt:lpstr>PowerPoint 演示文稿</vt:lpstr>
      <vt:lpstr>PowerPoint 演示文稿</vt:lpstr>
      <vt:lpstr>PowerPoint 演示文稿</vt:lpstr>
      <vt:lpstr>PowerPoint 演示文稿</vt:lpstr>
    </vt:vector>
  </TitlesOfParts>
  <Company>英语周报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龙 晗寰</cp:lastModifiedBy>
  <cp:revision>20</cp:revision>
  <dcterms:created xsi:type="dcterms:W3CDTF">2016-12-19T04:59:44Z</dcterms:created>
  <dcterms:modified xsi:type="dcterms:W3CDTF">2020-03-12T16:30:18Z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