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 smtClean="0"/>
              <a:t>期末复习课</a:t>
            </a:r>
            <a:endParaRPr lang="zh-CN" altLang="en-US" sz="60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995936" y="4365104"/>
            <a:ext cx="4136504" cy="766936"/>
          </a:xfrm>
        </p:spPr>
        <p:txBody>
          <a:bodyPr/>
          <a:lstStyle/>
          <a:p>
            <a:r>
              <a:rPr lang="en-US" altLang="zh-CN" dirty="0" smtClean="0"/>
              <a:t>2019.12.28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9891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88640"/>
            <a:ext cx="8352928" cy="626469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en-US" altLang="zh-CN" sz="2400" kern="100" dirty="0" smtClean="0">
                <a:latin typeface="Times New Roman"/>
              </a:rPr>
              <a:t>1</a:t>
            </a:r>
            <a:r>
              <a:rPr lang="zh-CN" altLang="zh-CN" sz="2400" kern="100" dirty="0" smtClean="0">
                <a:latin typeface="Times New Roman"/>
              </a:rPr>
              <a:t>．</a:t>
            </a:r>
            <a:r>
              <a:rPr lang="zh-CN" altLang="zh-CN" sz="2400" kern="100" dirty="0">
                <a:latin typeface="Times New Roman"/>
              </a:rPr>
              <a:t>下图中的天平放在水平桌面上，利用配套器材能直接测量出（</a:t>
            </a:r>
            <a:r>
              <a:rPr lang="en-US" altLang="zh-CN" sz="2400" kern="100" dirty="0">
                <a:latin typeface="Times New Roman"/>
              </a:rPr>
              <a:t>    </a:t>
            </a:r>
            <a:r>
              <a:rPr lang="zh-CN" altLang="zh-CN" sz="2400" kern="100" dirty="0">
                <a:latin typeface="Times New Roman"/>
              </a:rPr>
              <a:t>）的</a:t>
            </a:r>
            <a:r>
              <a:rPr lang="zh-CN" altLang="zh-CN" sz="2400" kern="100" dirty="0" smtClean="0">
                <a:latin typeface="Times New Roman"/>
              </a:rPr>
              <a:t>质量</a:t>
            </a:r>
            <a:r>
              <a:rPr lang="zh-CN" altLang="en-US" sz="2400" kern="100" dirty="0" smtClean="0">
                <a:latin typeface="Times New Roman"/>
              </a:rPr>
              <a:t>，天平</a:t>
            </a:r>
            <a:r>
              <a:rPr lang="zh-CN" altLang="en-US" sz="2400" kern="100" dirty="0" smtClean="0">
                <a:latin typeface="Times New Roman"/>
              </a:rPr>
              <a:t>的</a:t>
            </a:r>
            <a:r>
              <a:rPr lang="zh-CN" altLang="zh-CN" sz="2400" kern="100" dirty="0" smtClean="0">
                <a:latin typeface="Times New Roman"/>
              </a:rPr>
              <a:t>称量</a:t>
            </a:r>
            <a:r>
              <a:rPr lang="zh-CN" altLang="zh-CN" sz="2400" kern="100" dirty="0">
                <a:latin typeface="Times New Roman"/>
              </a:rPr>
              <a:t>：</a:t>
            </a:r>
            <a:r>
              <a:rPr lang="en-US" altLang="zh-CN" sz="2400" kern="100" dirty="0">
                <a:latin typeface="Times New Roman"/>
              </a:rPr>
              <a:t>200g</a:t>
            </a:r>
            <a:endParaRPr lang="zh-CN" altLang="zh-CN" sz="2400" kern="100" dirty="0">
              <a:latin typeface="Times New Roman"/>
            </a:endParaRPr>
          </a:p>
          <a:p>
            <a:pPr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en-US" altLang="zh-CN" sz="2400" dirty="0"/>
              <a:t>A</a:t>
            </a:r>
            <a:r>
              <a:rPr lang="zh-CN" altLang="zh-CN" sz="2400" dirty="0">
                <a:latin typeface="Times New Roman"/>
              </a:rPr>
              <a:t>．一个大西瓜</a:t>
            </a:r>
            <a:r>
              <a:rPr lang="zh-CN" altLang="zh-CN" sz="2400" dirty="0"/>
              <a:t> </a:t>
            </a:r>
            <a:r>
              <a:rPr lang="en-US" altLang="zh-CN" sz="2400" dirty="0" smtClean="0"/>
              <a:t>                </a:t>
            </a:r>
            <a:r>
              <a:rPr lang="en-US" altLang="zh-CN" sz="2400" kern="100" dirty="0" smtClean="0">
                <a:latin typeface="Times New Roman"/>
              </a:rPr>
              <a:t>B</a:t>
            </a:r>
            <a:r>
              <a:rPr lang="zh-CN" altLang="zh-CN" sz="2400" kern="100" dirty="0">
                <a:latin typeface="Times New Roman"/>
              </a:rPr>
              <a:t>．一粒芝麻</a:t>
            </a:r>
          </a:p>
          <a:p>
            <a:pPr indent="0" algn="just">
              <a:lnSpc>
                <a:spcPct val="125000"/>
              </a:lnSpc>
              <a:spcAft>
                <a:spcPts val="0"/>
              </a:spcAft>
              <a:buNone/>
            </a:pPr>
            <a:r>
              <a:rPr lang="en-US" altLang="zh-CN" sz="2400" kern="100" dirty="0">
                <a:latin typeface="Times New Roman"/>
              </a:rPr>
              <a:t>C</a:t>
            </a:r>
            <a:r>
              <a:rPr lang="zh-CN" altLang="zh-CN" sz="2400" kern="100" dirty="0">
                <a:latin typeface="Times New Roman"/>
              </a:rPr>
              <a:t>．一个一元</a:t>
            </a:r>
            <a:r>
              <a:rPr lang="zh-CN" altLang="zh-CN" sz="2400" kern="100" dirty="0" smtClean="0">
                <a:latin typeface="Times New Roman"/>
              </a:rPr>
              <a:t>硬币</a:t>
            </a:r>
            <a:r>
              <a:rPr lang="en-US" altLang="zh-CN" sz="2400" kern="100" dirty="0" smtClean="0">
                <a:latin typeface="Times New Roman"/>
              </a:rPr>
              <a:t>           D</a:t>
            </a:r>
            <a:r>
              <a:rPr lang="zh-CN" altLang="zh-CN" sz="2400" kern="100" dirty="0">
                <a:latin typeface="Times New Roman"/>
              </a:rPr>
              <a:t>．一瓶</a:t>
            </a:r>
            <a:r>
              <a:rPr lang="en-US" altLang="zh-CN" sz="2400" kern="100" dirty="0">
                <a:latin typeface="Times New Roman"/>
              </a:rPr>
              <a:t>2L</a:t>
            </a:r>
            <a:r>
              <a:rPr lang="zh-CN" altLang="zh-CN" sz="2400" kern="100" dirty="0">
                <a:latin typeface="Times New Roman"/>
              </a:rPr>
              <a:t>的</a:t>
            </a:r>
            <a:r>
              <a:rPr lang="zh-CN" altLang="zh-CN" sz="2400" kern="100" dirty="0" smtClean="0">
                <a:latin typeface="Times New Roman"/>
              </a:rPr>
              <a:t>矿泉水</a:t>
            </a:r>
            <a:r>
              <a:rPr lang="en-US" altLang="zh-CN" sz="2400" kern="100" dirty="0">
                <a:latin typeface="Times New Roman"/>
              </a:rPr>
              <a:t> </a:t>
            </a:r>
            <a:endParaRPr lang="zh-CN" altLang="zh-CN" sz="2400" kern="100" dirty="0">
              <a:latin typeface="Times New Roman"/>
            </a:endParaRPr>
          </a:p>
          <a:p>
            <a:pPr marL="0" indent="0" algn="just">
              <a:lnSpc>
                <a:spcPct val="125000"/>
              </a:lnSpc>
              <a:spcAft>
                <a:spcPts val="0"/>
              </a:spcAft>
              <a:buNone/>
              <a:tabLst>
                <a:tab pos="228600" algn="l"/>
              </a:tabLst>
            </a:pPr>
            <a:r>
              <a:rPr lang="en-US" altLang="zh-CN" sz="2000" kern="100" dirty="0" smtClean="0">
                <a:latin typeface="Times New Roman"/>
              </a:rPr>
              <a:t>2</a:t>
            </a:r>
            <a:r>
              <a:rPr lang="zh-CN" altLang="zh-CN" sz="2000" kern="100" dirty="0" smtClean="0">
                <a:latin typeface="Times New Roman"/>
              </a:rPr>
              <a:t>．</a:t>
            </a:r>
            <a:r>
              <a:rPr lang="zh-CN" altLang="zh-CN" sz="2000" kern="100" dirty="0">
                <a:latin typeface="Times New Roman"/>
                <a:ea typeface="方正楷体简体"/>
              </a:rPr>
              <a:t>（</a:t>
            </a:r>
            <a:r>
              <a:rPr lang="zh-CN" altLang="zh-CN" sz="2000" kern="100" dirty="0">
                <a:latin typeface="Times New Roman"/>
              </a:rPr>
              <a:t>接上题</a:t>
            </a:r>
            <a:r>
              <a:rPr lang="zh-CN" altLang="zh-CN" sz="2000" kern="100" dirty="0">
                <a:latin typeface="Times New Roman"/>
                <a:ea typeface="方正楷体简体"/>
              </a:rPr>
              <a:t>）</a:t>
            </a:r>
            <a:r>
              <a:rPr lang="zh-CN" altLang="zh-CN" sz="2000" kern="100" dirty="0">
                <a:latin typeface="Times New Roman"/>
              </a:rPr>
              <a:t>在测量该物体的质量时，第一个操作应该</a:t>
            </a:r>
            <a:r>
              <a:rPr lang="zh-CN" altLang="zh-CN" sz="2000" kern="100" dirty="0" smtClean="0">
                <a:latin typeface="Times New Roman"/>
              </a:rPr>
              <a:t>是</a:t>
            </a:r>
            <a:endParaRPr lang="en-US" altLang="zh-CN" sz="2000" kern="100" dirty="0" smtClean="0">
              <a:latin typeface="Times New Roman"/>
            </a:endParaRPr>
          </a:p>
          <a:p>
            <a:pPr marL="0" indent="0" algn="just">
              <a:lnSpc>
                <a:spcPct val="125000"/>
              </a:lnSpc>
              <a:spcAft>
                <a:spcPts val="0"/>
              </a:spcAft>
              <a:buNone/>
              <a:tabLst>
                <a:tab pos="228600" algn="l"/>
              </a:tabLst>
            </a:pPr>
            <a:r>
              <a:rPr lang="en-US" altLang="zh-CN" sz="2000" kern="100" dirty="0" smtClean="0">
                <a:latin typeface="Times New Roman"/>
              </a:rPr>
              <a:t>A</a:t>
            </a:r>
            <a:r>
              <a:rPr lang="zh-CN" altLang="zh-CN" sz="2000" kern="100" dirty="0">
                <a:latin typeface="Times New Roman"/>
              </a:rPr>
              <a:t>．把所选物体放在天平的左盘</a:t>
            </a:r>
            <a:r>
              <a:rPr lang="en-US" altLang="zh-CN" sz="2000" kern="100" dirty="0">
                <a:latin typeface="Times New Roman"/>
              </a:rPr>
              <a:t>       B</a:t>
            </a:r>
            <a:r>
              <a:rPr lang="zh-CN" altLang="zh-CN" sz="2000" kern="100" dirty="0">
                <a:latin typeface="Times New Roman"/>
              </a:rPr>
              <a:t>．把游码放到标尺的零刻度线</a:t>
            </a:r>
            <a:r>
              <a:rPr lang="zh-CN" altLang="zh-CN" sz="2000" kern="100" dirty="0" smtClean="0">
                <a:latin typeface="Times New Roman"/>
              </a:rPr>
              <a:t>处</a:t>
            </a:r>
            <a:r>
              <a:rPr lang="en-US" altLang="zh-CN" sz="2000" kern="100" dirty="0" smtClean="0">
                <a:latin typeface="Times New Roman"/>
              </a:rPr>
              <a:t>    C</a:t>
            </a:r>
            <a:r>
              <a:rPr lang="zh-CN" altLang="zh-CN" sz="2000" kern="100" dirty="0">
                <a:latin typeface="Times New Roman"/>
              </a:rPr>
              <a:t>．把所选物体放在天平的右盘</a:t>
            </a:r>
            <a:r>
              <a:rPr lang="en-US" altLang="zh-CN" sz="2000" kern="100" dirty="0">
                <a:latin typeface="Times New Roman"/>
              </a:rPr>
              <a:t>       </a:t>
            </a:r>
            <a:r>
              <a:rPr lang="en-US" altLang="zh-CN" sz="2000" kern="100" dirty="0" smtClean="0">
                <a:latin typeface="Times New Roman"/>
              </a:rPr>
              <a:t>        D</a:t>
            </a:r>
            <a:r>
              <a:rPr lang="zh-CN" altLang="zh-CN" sz="2000" kern="100" dirty="0">
                <a:latin typeface="Times New Roman"/>
              </a:rPr>
              <a:t>．调节平衡螺母使天平平衡</a:t>
            </a:r>
          </a:p>
          <a:p>
            <a:pPr marL="0" indent="0" algn="just">
              <a:lnSpc>
                <a:spcPct val="125000"/>
              </a:lnSpc>
              <a:spcAft>
                <a:spcPts val="0"/>
              </a:spcAft>
              <a:buNone/>
              <a:tabLst>
                <a:tab pos="228600" algn="l"/>
              </a:tabLst>
            </a:pPr>
            <a:r>
              <a:rPr lang="en-US" altLang="zh-CN" sz="2400" kern="100" dirty="0" smtClean="0">
                <a:latin typeface="Times New Roman"/>
              </a:rPr>
              <a:t>3</a:t>
            </a:r>
            <a:r>
              <a:rPr lang="zh-CN" altLang="zh-CN" sz="2400" kern="100" dirty="0" smtClean="0">
                <a:latin typeface="Times New Roman"/>
              </a:rPr>
              <a:t>．</a:t>
            </a:r>
            <a:r>
              <a:rPr lang="zh-CN" altLang="zh-CN" sz="2400" kern="100" dirty="0" smtClean="0">
                <a:latin typeface="Times New Roman"/>
              </a:rPr>
              <a:t>小</a:t>
            </a:r>
            <a:r>
              <a:rPr lang="zh-CN" altLang="en-US" sz="2400" kern="100" dirty="0" smtClean="0">
                <a:latin typeface="Times New Roman"/>
              </a:rPr>
              <a:t>王</a:t>
            </a:r>
            <a:r>
              <a:rPr lang="zh-CN" altLang="zh-CN" sz="2400" kern="100" dirty="0" smtClean="0">
                <a:latin typeface="Times New Roman"/>
              </a:rPr>
              <a:t>在</a:t>
            </a:r>
            <a:r>
              <a:rPr lang="zh-CN" altLang="zh-CN" sz="2400" kern="100" dirty="0">
                <a:latin typeface="Times New Roman"/>
              </a:rPr>
              <a:t>拉萨机场喝完一瓶矿泉水，把旋紧瓶盖的空瓶放在行李中．当她回到广州后发现：完好的空矿泉水瓶变瘪了，经检查，没发现有漏气现象．</a:t>
            </a:r>
            <a:r>
              <a:rPr lang="zh-CN" altLang="zh-CN" sz="2400" kern="100" dirty="0" smtClean="0">
                <a:latin typeface="Times New Roman"/>
              </a:rPr>
              <a:t>则</a:t>
            </a:r>
            <a:r>
              <a:rPr lang="zh-CN" altLang="en-US" sz="2400" kern="100" dirty="0" smtClean="0">
                <a:latin typeface="Times New Roman"/>
              </a:rPr>
              <a:t>（   ）</a:t>
            </a:r>
            <a:endParaRPr lang="en-US" altLang="zh-CN" sz="2400" kern="100" dirty="0" smtClean="0">
              <a:latin typeface="Times New Roman"/>
            </a:endParaRPr>
          </a:p>
          <a:p>
            <a:pPr marL="0" indent="0" algn="just">
              <a:lnSpc>
                <a:spcPct val="125000"/>
              </a:lnSpc>
              <a:spcAft>
                <a:spcPts val="0"/>
              </a:spcAft>
              <a:buNone/>
              <a:tabLst>
                <a:tab pos="228600" algn="l"/>
              </a:tabLst>
            </a:pPr>
            <a:r>
              <a:rPr lang="en-US" altLang="zh-CN" sz="2400" kern="100" dirty="0" smtClean="0">
                <a:latin typeface="Times New Roman"/>
              </a:rPr>
              <a:t>A</a:t>
            </a:r>
            <a:r>
              <a:rPr lang="zh-CN" altLang="zh-CN" sz="2400" kern="100" dirty="0">
                <a:latin typeface="Times New Roman"/>
              </a:rPr>
              <a:t>．瓶内的气体质量变小了</a:t>
            </a:r>
            <a:r>
              <a:rPr lang="en-US" altLang="zh-CN" sz="2400" kern="100" dirty="0">
                <a:latin typeface="Times New Roman"/>
              </a:rPr>
              <a:t>        </a:t>
            </a:r>
            <a:r>
              <a:rPr lang="en-US" altLang="zh-CN" sz="2400" kern="100" dirty="0" smtClean="0">
                <a:latin typeface="Times New Roman"/>
              </a:rPr>
              <a:t>B</a:t>
            </a:r>
            <a:r>
              <a:rPr lang="zh-CN" altLang="zh-CN" sz="2400" kern="100" dirty="0">
                <a:latin typeface="Times New Roman"/>
              </a:rPr>
              <a:t>．瓶内的气体密度变小</a:t>
            </a:r>
            <a:r>
              <a:rPr lang="zh-CN" altLang="zh-CN" sz="2400" kern="100" dirty="0" smtClean="0">
                <a:latin typeface="Times New Roman"/>
              </a:rPr>
              <a:t>了</a:t>
            </a:r>
            <a:r>
              <a:rPr lang="en-US" altLang="zh-CN" sz="2400" kern="100" dirty="0" smtClean="0">
                <a:latin typeface="Times New Roman"/>
              </a:rPr>
              <a:t>C</a:t>
            </a:r>
            <a:r>
              <a:rPr lang="zh-CN" altLang="zh-CN" sz="2400" kern="100" dirty="0">
                <a:latin typeface="Times New Roman"/>
              </a:rPr>
              <a:t>．瓶内的气体质量变大了</a:t>
            </a:r>
            <a:r>
              <a:rPr lang="en-US" altLang="zh-CN" sz="2400" kern="100" dirty="0">
                <a:latin typeface="Times New Roman"/>
              </a:rPr>
              <a:t>           D</a:t>
            </a:r>
            <a:r>
              <a:rPr lang="zh-CN" altLang="zh-CN" sz="2400" kern="100" dirty="0">
                <a:latin typeface="Times New Roman"/>
              </a:rPr>
              <a:t>．瓶内的气体密度变大了</a:t>
            </a:r>
          </a:p>
          <a:p>
            <a:pPr marL="0" indent="0">
              <a:buNone/>
            </a:pP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53512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 smtClean="0"/>
              <a:t>4</a:t>
            </a:r>
            <a:r>
              <a:rPr lang="zh-CN" altLang="en-US" dirty="0" smtClean="0"/>
              <a:t>、</a:t>
            </a:r>
            <a:r>
              <a:rPr lang="zh-CN" altLang="zh-CN" dirty="0" smtClean="0"/>
              <a:t>搬</a:t>
            </a:r>
            <a:r>
              <a:rPr lang="zh-CN" altLang="zh-CN" dirty="0"/>
              <a:t>石工把</a:t>
            </a:r>
            <a:r>
              <a:rPr lang="en-US" altLang="zh-CN" dirty="0"/>
              <a:t>90~100kg</a:t>
            </a:r>
            <a:r>
              <a:rPr lang="zh-CN" altLang="zh-CN" dirty="0"/>
              <a:t>的石板（相同材质）搬运上山．如图所示</a:t>
            </a:r>
            <a:r>
              <a:rPr lang="zh-CN" altLang="zh-CN" dirty="0" smtClean="0"/>
              <a:t>，一</a:t>
            </a:r>
            <a:r>
              <a:rPr lang="zh-CN" altLang="zh-CN" dirty="0"/>
              <a:t>位身高</a:t>
            </a:r>
            <a:r>
              <a:rPr lang="en-US" altLang="zh-CN" dirty="0"/>
              <a:t>1.7m</a:t>
            </a:r>
            <a:r>
              <a:rPr lang="zh-CN" altLang="zh-CN" dirty="0"/>
              <a:t>的搬石工背着石板正在休息．则：</a:t>
            </a:r>
          </a:p>
          <a:p>
            <a:pPr marL="0" indent="0">
              <a:buNone/>
            </a:pPr>
            <a:r>
              <a:rPr lang="en-US" altLang="zh-CN" dirty="0"/>
              <a:t>A</a:t>
            </a:r>
            <a:r>
              <a:rPr lang="zh-CN" altLang="zh-CN" dirty="0"/>
              <a:t>．质量越大的石板，密度越大</a:t>
            </a:r>
          </a:p>
          <a:p>
            <a:pPr marL="0" indent="0">
              <a:buNone/>
            </a:pPr>
            <a:r>
              <a:rPr lang="en-US" altLang="zh-CN" dirty="0"/>
              <a:t>B</a:t>
            </a:r>
            <a:r>
              <a:rPr lang="zh-CN" altLang="zh-CN" dirty="0"/>
              <a:t>．质量越大的石板，体积越大</a:t>
            </a:r>
          </a:p>
          <a:p>
            <a:pPr marL="0" indent="0">
              <a:buNone/>
            </a:pPr>
            <a:r>
              <a:rPr lang="en-US" altLang="zh-CN" dirty="0"/>
              <a:t>C</a:t>
            </a:r>
            <a:r>
              <a:rPr lang="zh-CN" altLang="zh-CN" dirty="0"/>
              <a:t>．图中的石板高</a:t>
            </a:r>
            <a:r>
              <a:rPr lang="en-US" altLang="zh-CN" dirty="0"/>
              <a:t>1m</a:t>
            </a:r>
            <a:endParaRPr lang="zh-CN" altLang="zh-CN" dirty="0"/>
          </a:p>
          <a:p>
            <a:pPr marL="0" indent="0">
              <a:buNone/>
            </a:pPr>
            <a:r>
              <a:rPr lang="en-US" altLang="zh-CN" dirty="0"/>
              <a:t>D</a:t>
            </a:r>
            <a:r>
              <a:rPr lang="zh-CN" altLang="zh-CN" dirty="0"/>
              <a:t>．图中的石板高</a:t>
            </a:r>
            <a:r>
              <a:rPr lang="en-US" altLang="zh-CN" dirty="0"/>
              <a:t>3m</a:t>
            </a:r>
            <a:endParaRPr lang="zh-CN" altLang="zh-CN" dirty="0"/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356991"/>
            <a:ext cx="1728192" cy="2720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8369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548680"/>
            <a:ext cx="8568952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400" dirty="0" smtClean="0"/>
              <a:t>5</a:t>
            </a:r>
            <a:r>
              <a:rPr lang="zh-CN" altLang="en-US" sz="2400" dirty="0" smtClean="0"/>
              <a:t>、一</a:t>
            </a:r>
            <a:r>
              <a:rPr lang="zh-CN" altLang="en-US" sz="2400" dirty="0"/>
              <a:t>条鱼（用“ ”表示）在一个大型水族箱的</a:t>
            </a:r>
            <a:r>
              <a:rPr lang="en-US" altLang="zh-CN" sz="2400" dirty="0"/>
              <a:t>A</a:t>
            </a:r>
            <a:r>
              <a:rPr lang="zh-CN" altLang="en-US" sz="2400" dirty="0"/>
              <a:t>处，水族箱下的小明看到鱼的像</a:t>
            </a:r>
            <a:r>
              <a:rPr lang="en-US" altLang="zh-CN" sz="2400" dirty="0"/>
              <a:t>A</a:t>
            </a:r>
            <a:r>
              <a:rPr lang="en-US" altLang="zh-CN" sz="2400" dirty="0" smtClean="0"/>
              <a:t>′</a:t>
            </a:r>
            <a:r>
              <a:rPr lang="zh-CN" altLang="en-US" sz="2400" dirty="0" smtClean="0"/>
              <a:t>（</a:t>
            </a:r>
            <a:r>
              <a:rPr lang="zh-CN" altLang="en-US" sz="2400" dirty="0"/>
              <a:t>用“ ”表示）．光路正确的是</a:t>
            </a:r>
          </a:p>
          <a:p>
            <a:pPr marL="0" indent="0">
              <a:buNone/>
            </a:pPr>
            <a:endParaRPr lang="zh-CN" altLang="en-US" sz="2400" dirty="0"/>
          </a:p>
          <a:p>
            <a:pPr marL="0" indent="0">
              <a:buNone/>
            </a:pPr>
            <a:endParaRPr lang="zh-CN" altLang="en-US" sz="2400" dirty="0"/>
          </a:p>
          <a:p>
            <a:pPr marL="0" indent="0">
              <a:buNone/>
            </a:pPr>
            <a:endParaRPr lang="en-US" altLang="zh-CN" sz="2400" dirty="0" smtClean="0"/>
          </a:p>
          <a:p>
            <a:pPr marL="0" indent="0">
              <a:buNone/>
            </a:pPr>
            <a:endParaRPr lang="en-US" altLang="zh-CN" sz="2400" dirty="0"/>
          </a:p>
          <a:p>
            <a:pPr marL="0" indent="0">
              <a:buNone/>
            </a:pPr>
            <a:r>
              <a:rPr lang="en-US" altLang="zh-CN" sz="2000" dirty="0" smtClean="0"/>
              <a:t>6</a:t>
            </a:r>
            <a:r>
              <a:rPr lang="zh-CN" altLang="en-US" sz="2000" dirty="0" smtClean="0"/>
              <a:t>、</a:t>
            </a:r>
            <a:r>
              <a:rPr lang="zh-CN" altLang="en-US" sz="2000" dirty="0"/>
              <a:t>符姐姐利用凸透镜模拟人眼的晶状体，光屏模拟视网膜，设计模拟某种眼病的实验，其</a:t>
            </a:r>
            <a:r>
              <a:rPr lang="zh-CN" altLang="en-US" sz="2000" dirty="0" smtClean="0"/>
              <a:t>步骤图</a:t>
            </a:r>
            <a:r>
              <a:rPr lang="zh-CN" altLang="en-US" sz="2000" dirty="0"/>
              <a:t>．</a:t>
            </a:r>
            <a:r>
              <a:rPr lang="zh-CN" altLang="en-US" sz="2000" dirty="0" smtClean="0"/>
              <a:t>则（     ）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/>
              <a:t>A</a:t>
            </a:r>
            <a:r>
              <a:rPr lang="zh-CN" altLang="en-US" sz="2000" dirty="0"/>
              <a:t>．模拟的是远视眼病 </a:t>
            </a:r>
          </a:p>
          <a:p>
            <a:pPr marL="0" indent="0">
              <a:buNone/>
            </a:pPr>
            <a:r>
              <a:rPr lang="en-US" altLang="zh-CN" sz="2000" dirty="0"/>
              <a:t>B</a:t>
            </a:r>
            <a:r>
              <a:rPr lang="zh-CN" altLang="en-US" sz="2000" dirty="0"/>
              <a:t>．蜡烛移至远处时，成像在</a:t>
            </a:r>
            <a:r>
              <a:rPr lang="en-US" altLang="zh-CN" sz="2000" dirty="0"/>
              <a:t>Y</a:t>
            </a:r>
            <a:r>
              <a:rPr lang="zh-CN" altLang="en-US" sz="2000" dirty="0"/>
              <a:t>区域某位置</a:t>
            </a:r>
          </a:p>
          <a:p>
            <a:pPr marL="0" indent="0">
              <a:buNone/>
            </a:pPr>
            <a:r>
              <a:rPr lang="en-US" altLang="zh-CN" sz="2000" dirty="0"/>
              <a:t>C</a:t>
            </a:r>
            <a:r>
              <a:rPr lang="zh-CN" altLang="en-US" sz="2000" dirty="0"/>
              <a:t>．矫正：凸透镜向</a:t>
            </a:r>
            <a:r>
              <a:rPr lang="en-US" altLang="zh-CN" sz="2000" dirty="0"/>
              <a:t>X</a:t>
            </a:r>
            <a:r>
              <a:rPr lang="zh-CN" altLang="en-US" sz="2000" dirty="0"/>
              <a:t>区域移至适当位置   </a:t>
            </a:r>
          </a:p>
          <a:p>
            <a:pPr marL="0" indent="0">
              <a:buNone/>
            </a:pPr>
            <a:r>
              <a:rPr lang="en-US" altLang="zh-CN" sz="2000" dirty="0"/>
              <a:t>D</a:t>
            </a:r>
            <a:r>
              <a:rPr lang="zh-CN" altLang="en-US" sz="2000" dirty="0"/>
              <a:t>．矫正：将一凹透镜放在</a:t>
            </a:r>
            <a:r>
              <a:rPr lang="en-US" altLang="zh-CN" sz="2000" dirty="0"/>
              <a:t>Y</a:t>
            </a:r>
            <a:r>
              <a:rPr lang="zh-CN" altLang="en-US" sz="2000" dirty="0"/>
              <a:t>区域适当位置</a:t>
            </a:r>
          </a:p>
          <a:p>
            <a:pPr marL="0" indent="0">
              <a:buNone/>
            </a:pPr>
            <a:endParaRPr lang="zh-CN" altLang="en-US" sz="2000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 smtClean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69" y="1628800"/>
            <a:ext cx="1352550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628800"/>
            <a:ext cx="904875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441" y="1628800"/>
            <a:ext cx="952500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28800"/>
            <a:ext cx="942975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564" y="3501008"/>
            <a:ext cx="3973916" cy="2037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09762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79350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CN" sz="2800" dirty="0" smtClean="0"/>
              <a:t>7</a:t>
            </a:r>
            <a:r>
              <a:rPr lang="zh-CN" altLang="en-US" sz="2800" dirty="0" smtClean="0"/>
              <a:t>．</a:t>
            </a:r>
            <a:r>
              <a:rPr lang="zh-CN" altLang="en-US" sz="2800" dirty="0"/>
              <a:t>百米跑步的情景如图</a:t>
            </a:r>
            <a:r>
              <a:rPr lang="en-US" altLang="zh-CN" sz="2800" dirty="0"/>
              <a:t>2</a:t>
            </a:r>
            <a:r>
              <a:rPr lang="zh-CN" altLang="en-US" sz="2800" dirty="0"/>
              <a:t>所示．若以教学楼为参照物，则树木是</a:t>
            </a:r>
            <a:r>
              <a:rPr lang="en-US" altLang="zh-CN" sz="2800" dirty="0"/>
              <a:t>_______</a:t>
            </a:r>
            <a:r>
              <a:rPr lang="zh-CN" altLang="en-US" sz="2800" dirty="0"/>
              <a:t>的（选填：“运动”或“静止”）</a:t>
            </a:r>
            <a:r>
              <a:rPr lang="en-US" altLang="zh-CN" sz="2800" dirty="0"/>
              <a:t>,</a:t>
            </a:r>
            <a:r>
              <a:rPr lang="zh-CN" altLang="en-US" sz="2800" dirty="0"/>
              <a:t>判断的依据是</a:t>
            </a:r>
            <a:r>
              <a:rPr lang="en-US" altLang="zh-CN" sz="2800" dirty="0"/>
              <a:t>________________</a:t>
            </a:r>
            <a:r>
              <a:rPr lang="zh-CN" altLang="en-US" sz="2800" dirty="0"/>
              <a:t>．</a:t>
            </a:r>
          </a:p>
          <a:p>
            <a:pPr marL="0" indent="0">
              <a:buNone/>
            </a:pPr>
            <a:r>
              <a:rPr lang="zh-CN" altLang="en-US" sz="2800" dirty="0"/>
              <a:t>若以运动员为参照物，则树木是</a:t>
            </a:r>
            <a:r>
              <a:rPr lang="en-US" altLang="zh-CN" sz="2800" dirty="0"/>
              <a:t>__________</a:t>
            </a:r>
            <a:r>
              <a:rPr lang="zh-CN" altLang="en-US" sz="2800" dirty="0"/>
              <a:t>的．</a:t>
            </a:r>
          </a:p>
          <a:p>
            <a:pPr marL="0" indent="0">
              <a:buNone/>
            </a:pPr>
            <a:r>
              <a:rPr lang="zh-CN" altLang="en-US" sz="2800" dirty="0"/>
              <a:t>以上对树木是否运动的判断，结论不同</a:t>
            </a:r>
            <a:r>
              <a:rPr lang="zh-CN" altLang="en-US" sz="2800" dirty="0" smtClean="0"/>
              <a:t>．</a:t>
            </a:r>
            <a:endParaRPr lang="en-US" altLang="zh-CN" sz="2800" dirty="0" smtClean="0"/>
          </a:p>
          <a:p>
            <a:pPr marL="0" indent="0">
              <a:buNone/>
            </a:pPr>
            <a:r>
              <a:rPr lang="zh-CN" altLang="en-US" sz="2800" dirty="0" smtClean="0"/>
              <a:t>这是因为</a:t>
            </a:r>
            <a:r>
              <a:rPr lang="en-US" altLang="zh-CN" sz="2800" dirty="0" smtClean="0"/>
              <a:t>_________________________________</a:t>
            </a:r>
            <a:r>
              <a:rPr lang="zh-CN" altLang="en-US" sz="2800" dirty="0"/>
              <a:t>．          </a:t>
            </a:r>
            <a:endParaRPr lang="en-US" altLang="zh-CN" sz="2800" dirty="0" smtClean="0"/>
          </a:p>
          <a:p>
            <a:pPr marL="0" indent="0">
              <a:buNone/>
            </a:pPr>
            <a:endParaRPr lang="en-US" altLang="zh-CN" sz="2800" dirty="0"/>
          </a:p>
          <a:p>
            <a:pPr marL="0" indent="0">
              <a:buNone/>
            </a:pPr>
            <a:r>
              <a:rPr lang="zh-CN" altLang="en-US" sz="2800" dirty="0" smtClean="0"/>
              <a:t>                                                                          图</a:t>
            </a:r>
            <a:r>
              <a:rPr lang="en-US" altLang="zh-CN" sz="2800" dirty="0"/>
              <a:t>2</a:t>
            </a:r>
          </a:p>
          <a:p>
            <a:pPr marL="0" indent="0">
              <a:buNone/>
            </a:pPr>
            <a:r>
              <a:rPr lang="en-US" altLang="zh-CN" sz="2800" dirty="0" smtClean="0"/>
              <a:t>8</a:t>
            </a:r>
            <a:r>
              <a:rPr lang="zh-CN" altLang="en-US" sz="2800" dirty="0" smtClean="0"/>
              <a:t>．</a:t>
            </a:r>
            <a:r>
              <a:rPr lang="zh-CN" altLang="en-US" sz="2800" dirty="0"/>
              <a:t>在测量某种液体的密度时</a:t>
            </a:r>
            <a:r>
              <a:rPr lang="zh-CN" altLang="en-US" sz="2800" dirty="0" smtClean="0"/>
              <a:t>，</a:t>
            </a:r>
            <a:endParaRPr lang="en-US" altLang="zh-CN" sz="2800" dirty="0" smtClean="0"/>
          </a:p>
          <a:p>
            <a:pPr marL="0" indent="0">
              <a:buNone/>
            </a:pPr>
            <a:r>
              <a:rPr lang="zh-CN" altLang="en-US" sz="2800" dirty="0" smtClean="0"/>
              <a:t>记录</a:t>
            </a:r>
            <a:r>
              <a:rPr lang="zh-CN" altLang="en-US" sz="2800" dirty="0"/>
              <a:t>量杯和液体总质量</a:t>
            </a:r>
            <a:r>
              <a:rPr lang="en-US" altLang="zh-CN" sz="2800" dirty="0"/>
              <a:t>m</a:t>
            </a:r>
            <a:r>
              <a:rPr lang="zh-CN" altLang="en-US" sz="2800" dirty="0"/>
              <a:t>总</a:t>
            </a:r>
          </a:p>
          <a:p>
            <a:pPr marL="0" indent="0">
              <a:buNone/>
            </a:pPr>
            <a:r>
              <a:rPr lang="zh-CN" altLang="en-US" sz="2800" dirty="0"/>
              <a:t>与液体体积</a:t>
            </a:r>
            <a:r>
              <a:rPr lang="en-US" altLang="zh-CN" sz="2800" dirty="0"/>
              <a:t>V</a:t>
            </a:r>
            <a:r>
              <a:rPr lang="zh-CN" altLang="en-US" sz="2800" dirty="0"/>
              <a:t>关系的图象如图</a:t>
            </a:r>
            <a:r>
              <a:rPr lang="en-US" altLang="zh-CN" sz="2800" dirty="0"/>
              <a:t>3</a:t>
            </a:r>
            <a:r>
              <a:rPr lang="zh-CN" altLang="en-US" sz="2800" dirty="0"/>
              <a:t>所示．</a:t>
            </a:r>
          </a:p>
          <a:p>
            <a:pPr marL="0" indent="0">
              <a:buNone/>
            </a:pPr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）量杯质量为</a:t>
            </a:r>
            <a:r>
              <a:rPr lang="zh-CN" altLang="en-US" sz="2800" u="sng" dirty="0"/>
              <a:t>       </a:t>
            </a:r>
            <a:r>
              <a:rPr lang="zh-CN" altLang="en-US" sz="2800" dirty="0"/>
              <a:t> </a:t>
            </a:r>
            <a:r>
              <a:rPr lang="en-US" altLang="zh-CN" sz="2800" dirty="0"/>
              <a:t>g</a:t>
            </a:r>
            <a:r>
              <a:rPr lang="zh-CN" altLang="en-US" sz="2800" dirty="0"/>
              <a:t>．</a:t>
            </a:r>
          </a:p>
          <a:p>
            <a:pPr marL="0" indent="0">
              <a:buNone/>
            </a:pPr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）液体的密度为 </a:t>
            </a:r>
            <a:r>
              <a:rPr lang="zh-CN" altLang="en-US" sz="2800" u="sng" dirty="0"/>
              <a:t>        </a:t>
            </a:r>
            <a:r>
              <a:rPr lang="en-US" altLang="zh-CN" sz="2800" dirty="0"/>
              <a:t>g/cm3</a:t>
            </a:r>
            <a:r>
              <a:rPr lang="zh-CN" altLang="en-US" sz="2800" dirty="0"/>
              <a:t>．</a:t>
            </a:r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637" y="2060848"/>
            <a:ext cx="2233402" cy="142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933056"/>
            <a:ext cx="2592288" cy="2149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4657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sz="2400" dirty="0" smtClean="0"/>
              <a:t>9</a:t>
            </a:r>
            <a:r>
              <a:rPr lang="zh-CN" altLang="en-US" sz="2400" dirty="0" smtClean="0"/>
              <a:t>、在</a:t>
            </a:r>
            <a:r>
              <a:rPr lang="zh-CN" altLang="en-US" sz="2400" dirty="0"/>
              <a:t>黑板上，用一束光沿</a:t>
            </a:r>
            <a:r>
              <a:rPr lang="en-US" altLang="zh-CN" sz="2400" dirty="0"/>
              <a:t>AO</a:t>
            </a:r>
            <a:r>
              <a:rPr lang="zh-CN" altLang="en-US" sz="2400" dirty="0"/>
              <a:t>入射心形玻璃砖，经过玻璃砖后再沿</a:t>
            </a:r>
            <a:r>
              <a:rPr lang="en-US" altLang="zh-CN" sz="2400" dirty="0"/>
              <a:t>O’B</a:t>
            </a:r>
            <a:r>
              <a:rPr lang="zh-CN" altLang="en-US" sz="2400" dirty="0"/>
              <a:t>射到空气中．小明在黑板上，记录下光路如图</a:t>
            </a:r>
            <a:r>
              <a:rPr lang="en-US" altLang="zh-CN" sz="2400" dirty="0"/>
              <a:t>10</a:t>
            </a:r>
            <a:r>
              <a:rPr lang="zh-CN" altLang="en-US" sz="2400" dirty="0"/>
              <a:t>所示．</a:t>
            </a:r>
          </a:p>
          <a:p>
            <a:pPr marL="0" indent="0">
              <a:buNone/>
            </a:pPr>
            <a:r>
              <a:rPr lang="zh-CN" altLang="en-US" sz="2400" dirty="0"/>
              <a:t>（</a:t>
            </a:r>
            <a:r>
              <a:rPr lang="en-US" altLang="zh-CN" sz="2400" dirty="0"/>
              <a:t>1</a:t>
            </a:r>
            <a:r>
              <a:rPr lang="zh-CN" altLang="en-US" sz="2400" dirty="0"/>
              <a:t>）画出光在玻璃砖中的径迹．</a:t>
            </a:r>
          </a:p>
          <a:p>
            <a:pPr marL="0" indent="0">
              <a:buNone/>
            </a:pPr>
            <a:r>
              <a:rPr lang="zh-CN" altLang="en-US" sz="2400" dirty="0"/>
              <a:t>（</a:t>
            </a:r>
            <a:r>
              <a:rPr lang="en-US" altLang="zh-CN" sz="2400" dirty="0"/>
              <a:t>2</a:t>
            </a:r>
            <a:r>
              <a:rPr lang="zh-CN" altLang="en-US" sz="2400" dirty="0"/>
              <a:t>）小明用同样的器材，设计实验证明了：</a:t>
            </a:r>
          </a:p>
          <a:p>
            <a:pPr marL="0" indent="0">
              <a:buNone/>
            </a:pPr>
            <a:r>
              <a:rPr lang="zh-CN" altLang="en-US" sz="2400" dirty="0"/>
              <a:t>在折射现象中，光路可逆．</a:t>
            </a:r>
          </a:p>
          <a:p>
            <a:pPr marL="0" indent="0">
              <a:buNone/>
            </a:pPr>
            <a:r>
              <a:rPr lang="zh-CN" altLang="en-US" sz="2400" dirty="0"/>
              <a:t>实验操作是：</a:t>
            </a:r>
            <a:r>
              <a:rPr lang="en-US" altLang="zh-CN" sz="2400" dirty="0"/>
              <a:t>__________________________</a:t>
            </a:r>
            <a:r>
              <a:rPr lang="zh-CN" altLang="en-US" sz="2400" dirty="0"/>
              <a:t>．</a:t>
            </a:r>
          </a:p>
          <a:p>
            <a:pPr marL="0" indent="0">
              <a:buNone/>
            </a:pPr>
            <a:r>
              <a:rPr lang="zh-CN" altLang="en-US" sz="2400" dirty="0"/>
              <a:t>能观察到的现象：</a:t>
            </a:r>
            <a:r>
              <a:rPr lang="en-US" altLang="zh-CN" sz="2400" dirty="0"/>
              <a:t>______________________</a:t>
            </a:r>
            <a:r>
              <a:rPr lang="zh-CN" altLang="en-US" sz="2400" dirty="0"/>
              <a:t>．</a:t>
            </a:r>
          </a:p>
          <a:p>
            <a:pPr marL="0" indent="0">
              <a:buNone/>
            </a:pPr>
            <a:r>
              <a:rPr lang="en-US" altLang="zh-CN" sz="2400" dirty="0" smtClean="0"/>
              <a:t>10</a:t>
            </a:r>
            <a:r>
              <a:rPr lang="zh-CN" altLang="en-US" sz="2400" dirty="0" smtClean="0"/>
              <a:t>、</a:t>
            </a:r>
            <a:r>
              <a:rPr lang="zh-CN" altLang="en-US" sz="2400" dirty="0"/>
              <a:t>同一针筒装有不同体积的同种液体，电子秤分别测量其质量如下图所示．以下不能推算出的物理量</a:t>
            </a:r>
            <a:r>
              <a:rPr lang="zh-CN" altLang="en-US" sz="2400" dirty="0" smtClean="0"/>
              <a:t>是（   ）</a:t>
            </a:r>
            <a:endParaRPr lang="zh-CN" altLang="en-US" sz="2400" dirty="0"/>
          </a:p>
          <a:p>
            <a:pPr marL="0" indent="0">
              <a:buNone/>
            </a:pPr>
            <a:r>
              <a:rPr lang="en-US" altLang="zh-CN" sz="2400" dirty="0" smtClean="0"/>
              <a:t>A</a:t>
            </a:r>
            <a:r>
              <a:rPr lang="zh-CN" altLang="en-US" sz="2400" dirty="0"/>
              <a:t>．针筒中液体的质量				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en-US" altLang="zh-CN" sz="2400" dirty="0" smtClean="0"/>
              <a:t>B</a:t>
            </a:r>
            <a:r>
              <a:rPr lang="zh-CN" altLang="en-US" sz="2400" dirty="0"/>
              <a:t>．针筒中液体的密度</a:t>
            </a:r>
          </a:p>
          <a:p>
            <a:pPr marL="0" indent="0">
              <a:buNone/>
            </a:pPr>
            <a:r>
              <a:rPr lang="en-US" altLang="zh-CN" sz="2400" dirty="0"/>
              <a:t>C</a:t>
            </a:r>
            <a:r>
              <a:rPr lang="zh-CN" altLang="en-US" sz="2400" dirty="0"/>
              <a:t>．空针筒的质量					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en-US" altLang="zh-CN" sz="2400" dirty="0" smtClean="0"/>
              <a:t>D</a:t>
            </a:r>
            <a:r>
              <a:rPr lang="zh-CN" altLang="en-US" sz="2400" dirty="0"/>
              <a:t>．空针筒的</a:t>
            </a:r>
            <a:r>
              <a:rPr lang="zh-CN" altLang="en-US" sz="2400" dirty="0" smtClean="0"/>
              <a:t>密度     </a:t>
            </a:r>
            <a:endParaRPr lang="zh-CN" altLang="en-US" sz="2400" dirty="0"/>
          </a:p>
          <a:p>
            <a:pPr marL="0" indent="0">
              <a:buNone/>
            </a:pPr>
            <a:endParaRPr lang="zh-CN" altLang="en-US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916832"/>
            <a:ext cx="2942562" cy="149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581128"/>
            <a:ext cx="5007022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1366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altLang="zh-CN" sz="3800" dirty="0" smtClean="0"/>
              <a:t>11</a:t>
            </a:r>
            <a:r>
              <a:rPr lang="zh-CN" altLang="en-US" sz="3800" dirty="0" smtClean="0"/>
              <a:t>、探究</a:t>
            </a:r>
            <a:r>
              <a:rPr lang="zh-CN" altLang="en-US" sz="3800" dirty="0"/>
              <a:t>“平面镜成像规律”时，将一块薄玻璃板垂直摆放在水平桌面的白纸上（如图</a:t>
            </a:r>
            <a:r>
              <a:rPr lang="en-US" altLang="zh-CN" sz="3800" dirty="0"/>
              <a:t>17</a:t>
            </a:r>
            <a:r>
              <a:rPr lang="zh-CN" altLang="en-US" sz="3800" dirty="0"/>
              <a:t>所示）．点燃玻璃板前的蜡烛</a:t>
            </a:r>
            <a:r>
              <a:rPr lang="en-US" altLang="zh-CN" sz="3800" dirty="0"/>
              <a:t>A</a:t>
            </a:r>
            <a:r>
              <a:rPr lang="zh-CN" altLang="en-US" sz="3800" dirty="0"/>
              <a:t>（物），透过玻璃板观察到蜡烛的像．</a:t>
            </a:r>
          </a:p>
          <a:p>
            <a:pPr marL="0" indent="0">
              <a:buNone/>
            </a:pPr>
            <a:r>
              <a:rPr lang="zh-CN" altLang="en-US" sz="3800" dirty="0"/>
              <a:t>（</a:t>
            </a:r>
            <a:r>
              <a:rPr lang="en-US" altLang="zh-CN" sz="3800" dirty="0"/>
              <a:t>1</a:t>
            </a:r>
            <a:r>
              <a:rPr lang="zh-CN" altLang="en-US" sz="3800" dirty="0"/>
              <a:t>）为了比较：像与物到镜面的距离关系，</a:t>
            </a:r>
          </a:p>
          <a:p>
            <a:pPr marL="0" indent="0">
              <a:buNone/>
            </a:pPr>
            <a:r>
              <a:rPr lang="zh-CN" altLang="en-US" sz="3800" dirty="0"/>
              <a:t>操作</a:t>
            </a:r>
            <a:r>
              <a:rPr lang="en-US" altLang="zh-CN" sz="3800" dirty="0"/>
              <a:t>1</a:t>
            </a:r>
            <a:r>
              <a:rPr lang="zh-CN" altLang="en-US" sz="3800" dirty="0"/>
              <a:t>：用笔在白纸上记录物、像的位置．</a:t>
            </a:r>
          </a:p>
          <a:p>
            <a:pPr marL="0" indent="0">
              <a:buNone/>
            </a:pPr>
            <a:r>
              <a:rPr lang="zh-CN" altLang="en-US" sz="3800" dirty="0"/>
              <a:t>操作</a:t>
            </a:r>
            <a:r>
              <a:rPr lang="en-US" altLang="zh-CN" sz="3800" dirty="0"/>
              <a:t>2</a:t>
            </a:r>
            <a:r>
              <a:rPr lang="zh-CN" altLang="en-US" sz="3800" dirty="0"/>
              <a:t>：</a:t>
            </a:r>
            <a:r>
              <a:rPr lang="en-US" altLang="zh-CN" sz="3800" dirty="0"/>
              <a:t>________________________________</a:t>
            </a:r>
            <a:r>
              <a:rPr lang="zh-CN" altLang="en-US" sz="3800" dirty="0"/>
              <a:t>．</a:t>
            </a:r>
          </a:p>
          <a:p>
            <a:pPr marL="0" indent="0">
              <a:buNone/>
            </a:pPr>
            <a:r>
              <a:rPr lang="zh-CN" altLang="en-US" sz="3800" dirty="0"/>
              <a:t>（</a:t>
            </a:r>
            <a:r>
              <a:rPr lang="en-US" altLang="zh-CN" sz="3800" dirty="0"/>
              <a:t>2</a:t>
            </a:r>
            <a:r>
              <a:rPr lang="zh-CN" altLang="en-US" sz="3800" dirty="0"/>
              <a:t>）为了比较：像与物的大小关系，</a:t>
            </a:r>
          </a:p>
          <a:p>
            <a:pPr marL="0" indent="0">
              <a:buNone/>
            </a:pPr>
            <a:r>
              <a:rPr lang="zh-CN" altLang="en-US" sz="3800" dirty="0"/>
              <a:t>操作</a:t>
            </a:r>
            <a:r>
              <a:rPr lang="en-US" altLang="zh-CN" sz="3800" dirty="0"/>
              <a:t>1</a:t>
            </a:r>
            <a:r>
              <a:rPr lang="zh-CN" altLang="en-US" sz="3800" dirty="0"/>
              <a:t>：准备一根和</a:t>
            </a:r>
            <a:r>
              <a:rPr lang="en-US" altLang="zh-CN" sz="3800" dirty="0"/>
              <a:t>A</a:t>
            </a:r>
            <a:r>
              <a:rPr lang="zh-CN" altLang="en-US" sz="3800" dirty="0"/>
              <a:t>大小相同的蜡烛</a:t>
            </a:r>
            <a:r>
              <a:rPr lang="en-US" altLang="zh-CN" sz="3800" dirty="0"/>
              <a:t>B</a:t>
            </a:r>
            <a:r>
              <a:rPr lang="zh-CN" altLang="en-US" sz="3800" dirty="0"/>
              <a:t>；</a:t>
            </a:r>
          </a:p>
          <a:p>
            <a:pPr marL="0" indent="0">
              <a:buNone/>
            </a:pPr>
            <a:r>
              <a:rPr lang="zh-CN" altLang="en-US" sz="3800" dirty="0"/>
              <a:t>操作</a:t>
            </a:r>
            <a:r>
              <a:rPr lang="en-US" altLang="zh-CN" sz="3800" dirty="0"/>
              <a:t>2</a:t>
            </a:r>
            <a:r>
              <a:rPr lang="zh-CN" altLang="en-US" sz="3800" dirty="0"/>
              <a:t>：把</a:t>
            </a:r>
            <a:r>
              <a:rPr lang="en-US" altLang="zh-CN" sz="3800" dirty="0"/>
              <a:t>B</a:t>
            </a:r>
            <a:r>
              <a:rPr lang="zh-CN" altLang="en-US" sz="3800" dirty="0"/>
              <a:t>放在</a:t>
            </a:r>
            <a:r>
              <a:rPr lang="en-US" altLang="zh-CN" sz="3800" dirty="0"/>
              <a:t>A</a:t>
            </a:r>
            <a:r>
              <a:rPr lang="zh-CN" altLang="en-US" sz="3800" dirty="0"/>
              <a:t>的像的位置．</a:t>
            </a:r>
          </a:p>
          <a:p>
            <a:pPr marL="0" indent="0">
              <a:buNone/>
            </a:pPr>
            <a:r>
              <a:rPr lang="zh-CN" altLang="en-US" sz="3800" dirty="0"/>
              <a:t>① 操作</a:t>
            </a:r>
            <a:r>
              <a:rPr lang="en-US" altLang="zh-CN" sz="3800" dirty="0"/>
              <a:t>1</a:t>
            </a:r>
            <a:r>
              <a:rPr lang="zh-CN" altLang="en-US" sz="3800" dirty="0"/>
              <a:t>的目的是：</a:t>
            </a:r>
            <a:r>
              <a:rPr lang="en-US" altLang="zh-CN" sz="3800" dirty="0"/>
              <a:t>_____________________</a:t>
            </a:r>
            <a:r>
              <a:rPr lang="zh-CN" altLang="en-US" sz="3800" dirty="0"/>
              <a:t>．</a:t>
            </a:r>
          </a:p>
          <a:p>
            <a:pPr marL="0" indent="0">
              <a:buNone/>
            </a:pPr>
            <a:r>
              <a:rPr lang="zh-CN" altLang="en-US" sz="3800" dirty="0"/>
              <a:t>② 操作</a:t>
            </a:r>
            <a:r>
              <a:rPr lang="en-US" altLang="zh-CN" sz="3800" dirty="0"/>
              <a:t>2</a:t>
            </a:r>
            <a:r>
              <a:rPr lang="zh-CN" altLang="en-US" sz="3800" dirty="0"/>
              <a:t>的目的是：</a:t>
            </a:r>
            <a:r>
              <a:rPr lang="en-US" altLang="zh-CN" sz="3800" dirty="0"/>
              <a:t>_____________________</a:t>
            </a:r>
            <a:r>
              <a:rPr lang="zh-CN" altLang="en-US" sz="3800" dirty="0"/>
              <a:t>．</a:t>
            </a:r>
          </a:p>
          <a:p>
            <a:pPr marL="0" indent="0">
              <a:buNone/>
            </a:pPr>
            <a:r>
              <a:rPr lang="zh-CN" altLang="en-US" sz="3800" dirty="0"/>
              <a:t>（</a:t>
            </a:r>
            <a:r>
              <a:rPr lang="en-US" altLang="zh-CN" sz="3800" dirty="0"/>
              <a:t>3</a:t>
            </a:r>
            <a:r>
              <a:rPr lang="zh-CN" altLang="en-US" sz="3800" dirty="0"/>
              <a:t>）人是怎么看到像的？小彭认为：这是像发出的光，进入人</a:t>
            </a:r>
            <a:r>
              <a:rPr lang="zh-CN" altLang="en-US" sz="3800" dirty="0" smtClean="0"/>
              <a:t>眼</a:t>
            </a:r>
            <a:endParaRPr lang="zh-CN" altLang="en-US" sz="3800" dirty="0"/>
          </a:p>
          <a:p>
            <a:pPr marL="0" indent="0">
              <a:buNone/>
            </a:pPr>
            <a:endParaRPr lang="zh-CN" altLang="en-US" sz="3800" dirty="0"/>
          </a:p>
          <a:p>
            <a:pPr marL="0" indent="0">
              <a:buNone/>
            </a:pPr>
            <a:endParaRPr lang="zh-CN" altLang="en-US" sz="3800" dirty="0"/>
          </a:p>
          <a:p>
            <a:pPr marL="0" indent="0">
              <a:buNone/>
            </a:pPr>
            <a:endParaRPr lang="en-US" altLang="zh-CN" sz="3800" dirty="0" smtClean="0"/>
          </a:p>
          <a:p>
            <a:pPr marL="0" indent="0">
              <a:buNone/>
            </a:pPr>
            <a:endParaRPr lang="en-US" altLang="zh-CN" sz="3800" dirty="0" smtClean="0"/>
          </a:p>
          <a:p>
            <a:pPr marL="0" indent="0">
              <a:buNone/>
            </a:pPr>
            <a:r>
              <a:rPr lang="zh-CN" altLang="en-US" sz="3800" dirty="0" smtClean="0"/>
              <a:t>①</a:t>
            </a:r>
            <a:r>
              <a:rPr lang="zh-CN" altLang="en-US" sz="3800" dirty="0"/>
              <a:t>用一张足够大且不透光的黑布，竖直放置在</a:t>
            </a:r>
            <a:r>
              <a:rPr lang="en-US" altLang="zh-CN" sz="3800" dirty="0"/>
              <a:t>________</a:t>
            </a:r>
            <a:r>
              <a:rPr lang="zh-CN" altLang="en-US" sz="3800" dirty="0"/>
              <a:t>（选：“</a:t>
            </a:r>
            <a:r>
              <a:rPr lang="en-US" altLang="zh-CN" sz="3800" dirty="0"/>
              <a:t>X”</a:t>
            </a:r>
            <a:r>
              <a:rPr lang="zh-CN" altLang="en-US" sz="3800" dirty="0"/>
              <a:t>或“</a:t>
            </a:r>
            <a:r>
              <a:rPr lang="en-US" altLang="zh-CN" sz="3800" dirty="0"/>
              <a:t>Y”</a:t>
            </a:r>
            <a:r>
              <a:rPr lang="zh-CN" altLang="en-US" sz="3800" dirty="0"/>
              <a:t>）区域，人还能看到像．证明小彭的观点是错误的．</a:t>
            </a:r>
          </a:p>
          <a:p>
            <a:pPr marL="0" indent="0">
              <a:buNone/>
            </a:pPr>
            <a:r>
              <a:rPr lang="zh-CN" altLang="en-US" sz="3800" dirty="0"/>
              <a:t>②请在图</a:t>
            </a:r>
            <a:r>
              <a:rPr lang="en-US" altLang="zh-CN" sz="3800" dirty="0"/>
              <a:t>19</a:t>
            </a:r>
            <a:r>
              <a:rPr lang="zh-CN" altLang="en-US" sz="3800" dirty="0"/>
              <a:t>中，作出人看到像（</a:t>
            </a:r>
            <a:r>
              <a:rPr lang="en-US" altLang="zh-CN" sz="3800" dirty="0"/>
              <a:t>M</a:t>
            </a:r>
            <a:r>
              <a:rPr lang="zh-CN" altLang="en-US" sz="3800" dirty="0"/>
              <a:t>点）的完整光路</a:t>
            </a:r>
            <a:r>
              <a:rPr lang="en-US" altLang="zh-CN" sz="3800" dirty="0"/>
              <a:t>.</a:t>
            </a:r>
            <a:r>
              <a:rPr lang="zh-CN" altLang="en-US" sz="3800" dirty="0"/>
              <a:t>（保留作图痕迹）</a:t>
            </a:r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33056"/>
            <a:ext cx="3781425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7813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zh-CN" sz="2800" dirty="0" smtClean="0"/>
              <a:t>12</a:t>
            </a:r>
            <a:r>
              <a:rPr lang="zh-CN" altLang="en-US" sz="2800" dirty="0" smtClean="0"/>
              <a:t>、小</a:t>
            </a:r>
            <a:r>
              <a:rPr lang="zh-CN" altLang="en-US" sz="2800" dirty="0"/>
              <a:t>明观察到，家里的蚝油比酱油要稠．对此他猜想：“蚝油的密度较大，酱油的密度较小”．请你结合以下器材，设计实验验证其猜想是否成立．</a:t>
            </a:r>
          </a:p>
          <a:p>
            <a:pPr marL="0" indent="0">
              <a:buNone/>
            </a:pPr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）实验所用的原理（公式）：</a:t>
            </a:r>
            <a:r>
              <a:rPr lang="en-US" altLang="zh-CN" sz="2800" dirty="0"/>
              <a:t>________________</a:t>
            </a:r>
            <a:r>
              <a:rPr lang="zh-CN" altLang="en-US" sz="2800" dirty="0"/>
              <a:t>．</a:t>
            </a:r>
          </a:p>
          <a:p>
            <a:pPr marL="0" indent="0">
              <a:buNone/>
            </a:pPr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）实验器材：如图</a:t>
            </a:r>
            <a:r>
              <a:rPr lang="en-US" altLang="zh-CN" sz="2800" dirty="0"/>
              <a:t>20</a:t>
            </a:r>
            <a:r>
              <a:rPr lang="zh-CN" altLang="en-US" sz="2800" dirty="0"/>
              <a:t>所示（没有砝码）</a:t>
            </a:r>
          </a:p>
          <a:p>
            <a:pPr marL="0" indent="0">
              <a:buNone/>
            </a:pPr>
            <a:r>
              <a:rPr lang="zh-CN" altLang="en-US" sz="2800" dirty="0" smtClean="0"/>
              <a:t>（</a:t>
            </a:r>
            <a:r>
              <a:rPr lang="en-US" altLang="zh-CN" sz="2800" dirty="0"/>
              <a:t>3</a:t>
            </a:r>
            <a:r>
              <a:rPr lang="zh-CN" altLang="en-US" sz="2800" dirty="0"/>
              <a:t>）实验步骤：</a:t>
            </a:r>
          </a:p>
          <a:p>
            <a:pPr marL="0" indent="0">
              <a:buNone/>
            </a:pPr>
            <a:r>
              <a:rPr lang="zh-CN" altLang="en-US" sz="2800" dirty="0"/>
              <a:t>步骤一：</a:t>
            </a:r>
            <a:r>
              <a:rPr lang="en-US" altLang="zh-CN" sz="2800" dirty="0" smtClean="0"/>
              <a:t>_______________</a:t>
            </a:r>
            <a:r>
              <a:rPr lang="zh-CN" altLang="en-US" sz="2800" dirty="0"/>
              <a:t>．使图中的天平水平平衡</a:t>
            </a:r>
            <a:r>
              <a:rPr lang="en-US" altLang="zh-CN" sz="2800" dirty="0"/>
              <a:t>.</a:t>
            </a:r>
          </a:p>
          <a:p>
            <a:pPr marL="0" indent="0">
              <a:buNone/>
            </a:pPr>
            <a:r>
              <a:rPr lang="zh-CN" altLang="en-US" sz="2800" dirty="0"/>
              <a:t>余下步骤：</a:t>
            </a:r>
          </a:p>
          <a:p>
            <a:pPr marL="0" indent="0">
              <a:buNone/>
            </a:pPr>
            <a:endParaRPr lang="zh-CN" altLang="en-US" sz="2800" dirty="0"/>
          </a:p>
          <a:p>
            <a:pPr marL="0" indent="0">
              <a:buNone/>
            </a:pPr>
            <a:endParaRPr lang="zh-CN" altLang="en-US" sz="2800" dirty="0"/>
          </a:p>
          <a:p>
            <a:pPr marL="0" indent="0">
              <a:buNone/>
            </a:pPr>
            <a:endParaRPr lang="en-US" altLang="zh-CN" sz="2800" dirty="0" smtClean="0"/>
          </a:p>
          <a:p>
            <a:pPr marL="0" indent="0">
              <a:buNone/>
            </a:pPr>
            <a:r>
              <a:rPr lang="zh-CN" altLang="en-US" sz="2800" dirty="0" smtClean="0"/>
              <a:t>（</a:t>
            </a:r>
            <a:r>
              <a:rPr lang="en-US" altLang="zh-CN" sz="2800" dirty="0"/>
              <a:t>4</a:t>
            </a:r>
            <a:r>
              <a:rPr lang="zh-CN" altLang="en-US" sz="2800" dirty="0"/>
              <a:t>）若观察到</a:t>
            </a:r>
            <a:r>
              <a:rPr lang="en-US" altLang="zh-CN" sz="2800" dirty="0"/>
              <a:t>____________________________________________</a:t>
            </a:r>
            <a:r>
              <a:rPr lang="zh-CN" altLang="en-US" sz="2800" dirty="0"/>
              <a:t>，则猜想成立．</a:t>
            </a:r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12976"/>
            <a:ext cx="2800350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7650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400" dirty="0" smtClean="0"/>
              <a:t>13</a:t>
            </a:r>
            <a:r>
              <a:rPr lang="zh-CN" altLang="en-US" sz="2400" dirty="0" smtClean="0"/>
              <a:t>、如</a:t>
            </a:r>
            <a:r>
              <a:rPr lang="zh-CN" altLang="en-US" sz="2400" dirty="0"/>
              <a:t>图</a:t>
            </a:r>
            <a:r>
              <a:rPr lang="en-US" altLang="zh-CN" sz="2400" dirty="0"/>
              <a:t>3</a:t>
            </a:r>
            <a:r>
              <a:rPr lang="zh-CN" altLang="en-US" sz="2400" dirty="0"/>
              <a:t>所示，一个正在发声的警报器置于密闭的玻璃罩内悬浮（与玻璃罩及底座没有接触），阿恩能听到警报器的声音．</a:t>
            </a:r>
          </a:p>
          <a:p>
            <a:pPr marL="0" indent="0">
              <a:buNone/>
            </a:pPr>
            <a:r>
              <a:rPr lang="zh-CN" altLang="en-US" sz="2400" dirty="0"/>
              <a:t>（</a:t>
            </a:r>
            <a:r>
              <a:rPr lang="en-US" altLang="zh-CN" sz="2400" dirty="0"/>
              <a:t>1</a:t>
            </a:r>
            <a:r>
              <a:rPr lang="zh-CN" altLang="en-US" sz="2400" dirty="0"/>
              <a:t>）步骤</a:t>
            </a:r>
            <a:r>
              <a:rPr lang="en-US" altLang="zh-CN" sz="2400" dirty="0"/>
              <a:t>1</a:t>
            </a:r>
            <a:r>
              <a:rPr lang="zh-CN" altLang="en-US" sz="2400" dirty="0"/>
              <a:t>：开启抽气泵后，阿恩听到警报器的声音逐渐变弱．</a:t>
            </a:r>
          </a:p>
          <a:p>
            <a:pPr marL="0" indent="0">
              <a:buNone/>
            </a:pPr>
            <a:r>
              <a:rPr lang="zh-CN" altLang="en-US" sz="2400" dirty="0"/>
              <a:t>步骤</a:t>
            </a:r>
            <a:r>
              <a:rPr lang="en-US" altLang="zh-CN" sz="2400" dirty="0"/>
              <a:t>2</a:t>
            </a:r>
            <a:r>
              <a:rPr lang="zh-CN" altLang="en-US" sz="2400" dirty="0"/>
              <a:t>：关停抽气机，玻璃罩内传出微弱的声音；再放气时，声音又逐渐变强</a:t>
            </a:r>
            <a:r>
              <a:rPr lang="zh-CN" altLang="en-US" sz="2400" dirty="0" smtClean="0"/>
              <a:t>．上述</a:t>
            </a:r>
            <a:r>
              <a:rPr lang="zh-CN" altLang="en-US" sz="2400" dirty="0"/>
              <a:t>实验说</a:t>
            </a:r>
            <a:r>
              <a:rPr lang="zh-CN" altLang="en-US" sz="2400" dirty="0" smtClean="0"/>
              <a:t>明了</a:t>
            </a:r>
            <a:r>
              <a:rPr lang="zh-CN" altLang="en-US" sz="2400" u="sng" dirty="0" smtClean="0"/>
              <a:t>                                           </a:t>
            </a:r>
            <a:r>
              <a:rPr lang="zh-CN" altLang="en-US" sz="2400" dirty="0" smtClean="0"/>
              <a:t>。  </a:t>
            </a:r>
            <a:r>
              <a:rPr lang="zh-CN" altLang="en-US" sz="2400" u="sng" dirty="0" smtClean="0"/>
              <a:t>                             </a:t>
            </a:r>
            <a:endParaRPr lang="zh-CN" altLang="en-US" sz="2400" u="sng" dirty="0"/>
          </a:p>
          <a:p>
            <a:pPr marL="0" indent="0">
              <a:buNone/>
            </a:pPr>
            <a:r>
              <a:rPr lang="zh-CN" altLang="en-US" sz="2400" dirty="0" smtClean="0"/>
              <a:t>（</a:t>
            </a:r>
            <a:r>
              <a:rPr lang="en-US" altLang="zh-CN" sz="2400" dirty="0"/>
              <a:t>2</a:t>
            </a:r>
            <a:r>
              <a:rPr lang="zh-CN" altLang="en-US" sz="2400" dirty="0"/>
              <a:t>）多次重复上述实验，均有上述的实验现象．阿恩从</a:t>
            </a:r>
          </a:p>
          <a:p>
            <a:pPr marL="0" indent="0">
              <a:buNone/>
            </a:pPr>
            <a:r>
              <a:rPr lang="zh-CN" altLang="en-US" sz="2400" dirty="0"/>
              <a:t>气泵说明书上了解到：抽气泵无法把玻璃罩内空气</a:t>
            </a:r>
          </a:p>
          <a:p>
            <a:pPr marL="0" indent="0">
              <a:buNone/>
            </a:pPr>
            <a:r>
              <a:rPr lang="zh-CN" altLang="en-US" sz="2400" dirty="0"/>
              <a:t>全部抽出．根据上述实验和信息，能否直接得出结论： </a:t>
            </a:r>
            <a:r>
              <a:rPr lang="en-US" altLang="zh-CN" sz="2400" dirty="0" smtClean="0"/>
              <a:t>“</a:t>
            </a:r>
            <a:r>
              <a:rPr lang="zh-CN" altLang="en-US" sz="2400" dirty="0"/>
              <a:t>真空不能传声”？                              </a:t>
            </a:r>
          </a:p>
          <a:p>
            <a:pPr marL="0" indent="0">
              <a:buNone/>
            </a:pPr>
            <a:r>
              <a:rPr lang="zh-CN" altLang="en-US" sz="2400" dirty="0"/>
              <a:t>答：</a:t>
            </a:r>
            <a:r>
              <a:rPr lang="zh-CN" altLang="en-US" sz="2400" u="sng" dirty="0"/>
              <a:t>       </a:t>
            </a:r>
            <a:r>
              <a:rPr lang="zh-CN" altLang="en-US" sz="2400" dirty="0"/>
              <a:t>．判断的依据是 </a:t>
            </a:r>
            <a:r>
              <a:rPr lang="zh-CN" altLang="en-US" sz="2400" u="sng" dirty="0"/>
              <a:t>                              </a:t>
            </a:r>
            <a:endParaRPr lang="en-US" altLang="zh-CN" sz="2400" u="sng" dirty="0" smtClean="0"/>
          </a:p>
          <a:p>
            <a:pPr marL="0" indent="0">
              <a:buNone/>
            </a:pPr>
            <a:r>
              <a:rPr lang="zh-CN" altLang="en-US" sz="2400" u="sng" dirty="0" smtClean="0"/>
              <a:t>                                                                       </a:t>
            </a:r>
            <a:r>
              <a:rPr lang="zh-CN" altLang="en-US" sz="2400" dirty="0"/>
              <a:t>．</a:t>
            </a:r>
          </a:p>
          <a:p>
            <a:pPr marL="0" indent="0">
              <a:buNone/>
            </a:pPr>
            <a:endParaRPr lang="zh-CN" altLang="en-US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37112"/>
            <a:ext cx="2113991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8612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sz="2400" dirty="0" smtClean="0"/>
              <a:t>14</a:t>
            </a:r>
            <a:r>
              <a:rPr lang="zh-CN" altLang="en-US" sz="2400" dirty="0" smtClean="0"/>
              <a:t>、甲</a:t>
            </a:r>
            <a:r>
              <a:rPr lang="zh-CN" altLang="en-US" sz="2400" dirty="0"/>
              <a:t>、乙两种液体的</a:t>
            </a:r>
            <a:r>
              <a:rPr lang="en-US" altLang="zh-CN" sz="2400" dirty="0"/>
              <a:t>m-V</a:t>
            </a:r>
            <a:r>
              <a:rPr lang="zh-CN" altLang="en-US" sz="2400" dirty="0"/>
              <a:t>图像如图</a:t>
            </a:r>
            <a:r>
              <a:rPr lang="en-US" altLang="zh-CN" sz="2400" dirty="0"/>
              <a:t>7</a:t>
            </a:r>
            <a:r>
              <a:rPr lang="zh-CN" altLang="en-US" sz="2400" dirty="0"/>
              <a:t>所示，请推断：</a:t>
            </a:r>
          </a:p>
          <a:p>
            <a:pPr marL="0" indent="0">
              <a:buNone/>
            </a:pPr>
            <a:r>
              <a:rPr lang="zh-CN" altLang="en-US" sz="2400" dirty="0"/>
              <a:t>（</a:t>
            </a:r>
            <a:r>
              <a:rPr lang="en-US" altLang="zh-CN" sz="2400" dirty="0"/>
              <a:t>1</a:t>
            </a:r>
            <a:r>
              <a:rPr lang="zh-CN" altLang="en-US" sz="2400" dirty="0"/>
              <a:t>）甲、乙两种液体，密度较大的是         ，</a:t>
            </a:r>
          </a:p>
          <a:p>
            <a:pPr marL="0" indent="0">
              <a:buNone/>
            </a:pPr>
            <a:r>
              <a:rPr lang="zh-CN" altLang="en-US" sz="2400" dirty="0"/>
              <a:t>乙液体的密度为</a:t>
            </a:r>
            <a:r>
              <a:rPr lang="zh-CN" altLang="en-US" sz="2400" u="sng" dirty="0"/>
              <a:t>          </a:t>
            </a:r>
            <a:r>
              <a:rPr lang="en-US" altLang="zh-CN" sz="2400" dirty="0"/>
              <a:t>kg/m3</a:t>
            </a:r>
            <a:r>
              <a:rPr lang="zh-CN" altLang="en-US" sz="2400" dirty="0"/>
              <a:t>．</a:t>
            </a:r>
          </a:p>
          <a:p>
            <a:pPr marL="0" indent="0">
              <a:buNone/>
            </a:pPr>
            <a:r>
              <a:rPr lang="zh-CN" altLang="en-US" sz="2400" dirty="0"/>
              <a:t>（</a:t>
            </a:r>
            <a:r>
              <a:rPr lang="en-US" altLang="zh-CN" sz="2400" dirty="0"/>
              <a:t>2</a:t>
            </a:r>
            <a:r>
              <a:rPr lang="zh-CN" altLang="en-US" sz="2400" dirty="0"/>
              <a:t>）若将两种液体分别装满在两个</a:t>
            </a:r>
            <a:r>
              <a:rPr lang="zh-CN" altLang="en-US" sz="2400" dirty="0" smtClean="0"/>
              <a:t>完全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 smtClean="0"/>
              <a:t>相同</a:t>
            </a:r>
            <a:r>
              <a:rPr lang="zh-CN" altLang="en-US" sz="2400" dirty="0"/>
              <a:t>的空瓶子中</a:t>
            </a:r>
            <a:r>
              <a:rPr lang="zh-CN" altLang="en-US" sz="2400" dirty="0" smtClean="0"/>
              <a:t>，瓶</a:t>
            </a:r>
            <a:r>
              <a:rPr lang="zh-CN" altLang="en-US" sz="2400" dirty="0"/>
              <a:t>中</a:t>
            </a:r>
            <a:r>
              <a:rPr lang="zh-CN" altLang="en-US" sz="2400" u="sng" dirty="0"/>
              <a:t>         </a:t>
            </a:r>
            <a:r>
              <a:rPr lang="zh-CN" altLang="en-US" sz="2400" dirty="0"/>
              <a:t>液体的质量</a:t>
            </a:r>
            <a:r>
              <a:rPr lang="zh-CN" altLang="en-US" sz="2400" dirty="0" smtClean="0"/>
              <a:t>较</a:t>
            </a:r>
            <a:endParaRPr lang="en-US" altLang="zh-CN" sz="2400" dirty="0" smtClean="0"/>
          </a:p>
          <a:p>
            <a:pPr marL="0" indent="0">
              <a:buNone/>
            </a:pPr>
            <a:r>
              <a:rPr lang="zh-CN" altLang="en-US" sz="2400" dirty="0" smtClean="0"/>
              <a:t>大</a:t>
            </a:r>
            <a:r>
              <a:rPr lang="zh-CN" altLang="en-US" sz="2400" dirty="0"/>
              <a:t>．你的判断依据是</a:t>
            </a:r>
            <a:r>
              <a:rPr lang="zh-CN" altLang="en-US" sz="2400" dirty="0" smtClean="0"/>
              <a:t>：</a:t>
            </a:r>
            <a:r>
              <a:rPr lang="zh-CN" altLang="en-US" sz="2400" u="sng" dirty="0" smtClean="0"/>
              <a:t>                                          </a:t>
            </a:r>
            <a:r>
              <a:rPr lang="zh-CN" altLang="en-US" sz="2400" dirty="0" smtClean="0"/>
              <a:t> </a:t>
            </a:r>
            <a:r>
              <a:rPr lang="zh-CN" altLang="en-US" sz="2400" dirty="0"/>
              <a:t>．</a:t>
            </a:r>
          </a:p>
          <a:p>
            <a:pPr marL="0" indent="0">
              <a:buNone/>
            </a:pPr>
            <a:r>
              <a:rPr lang="en-US" altLang="zh-CN" sz="2400" dirty="0" smtClean="0"/>
              <a:t>15</a:t>
            </a:r>
            <a:r>
              <a:rPr lang="zh-CN" altLang="en-US" sz="2400" dirty="0" smtClean="0"/>
              <a:t>、</a:t>
            </a:r>
            <a:r>
              <a:rPr lang="zh-CN" altLang="en-US" sz="2400" dirty="0"/>
              <a:t>小明每天走路上学，老师给小明布置了一个任务：“不使用任何器材，利用学校的</a:t>
            </a:r>
            <a:r>
              <a:rPr lang="en-US" altLang="zh-CN" sz="2400" dirty="0"/>
              <a:t>200</a:t>
            </a:r>
            <a:r>
              <a:rPr lang="zh-CN" altLang="en-US" sz="2400" dirty="0"/>
              <a:t>米跑道，粗略测量学校到家的路程”．请你帮小明设计一个合理方案（方案中测量的数据要用符号表示）．</a:t>
            </a:r>
          </a:p>
          <a:p>
            <a:pPr marL="0" indent="0">
              <a:buNone/>
            </a:pPr>
            <a:r>
              <a:rPr lang="zh-CN" altLang="en-US" sz="2400" dirty="0"/>
              <a:t>（</a:t>
            </a:r>
            <a:r>
              <a:rPr lang="en-US" altLang="zh-CN" sz="2400" dirty="0"/>
              <a:t>1</a:t>
            </a:r>
            <a:r>
              <a:rPr lang="zh-CN" altLang="en-US" sz="2400" dirty="0"/>
              <a:t>）方案</a:t>
            </a:r>
          </a:p>
          <a:p>
            <a:pPr marL="0" indent="0">
              <a:buNone/>
            </a:pPr>
            <a:endParaRPr lang="zh-CN" altLang="en-US" sz="2400" dirty="0"/>
          </a:p>
          <a:p>
            <a:pPr marL="0" indent="0">
              <a:buNone/>
            </a:pPr>
            <a:endParaRPr lang="zh-CN" altLang="en-US" sz="2400" dirty="0"/>
          </a:p>
          <a:p>
            <a:pPr marL="0" indent="0">
              <a:buNone/>
            </a:pPr>
            <a:r>
              <a:rPr lang="zh-CN" altLang="en-US" sz="2400" dirty="0"/>
              <a:t>（</a:t>
            </a:r>
            <a:r>
              <a:rPr lang="en-US" altLang="zh-CN" sz="2400" dirty="0"/>
              <a:t>2</a:t>
            </a:r>
            <a:r>
              <a:rPr lang="zh-CN" altLang="en-US" sz="2400" dirty="0"/>
              <a:t>）用题目中所给条件及所测数据，写出学校到家的路程的表达式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s</a:t>
            </a:r>
            <a:r>
              <a:rPr lang="en-US" altLang="zh-CN" sz="2400" dirty="0"/>
              <a:t>=_______________________</a:t>
            </a:r>
          </a:p>
          <a:p>
            <a:pPr marL="0" indent="0">
              <a:buNone/>
            </a:pPr>
            <a:endParaRPr lang="zh-CN" altLang="en-US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64704"/>
            <a:ext cx="2183849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10177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1135</Words>
  <Application>Microsoft Office PowerPoint</Application>
  <PresentationFormat>全屏显示(4:3)</PresentationFormat>
  <Paragraphs>100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期末复习课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17</cp:revision>
  <dcterms:created xsi:type="dcterms:W3CDTF">2019-12-27T02:42:41Z</dcterms:created>
  <dcterms:modified xsi:type="dcterms:W3CDTF">2019-12-28T02:22:30Z</dcterms:modified>
</cp:coreProperties>
</file>