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  <p:sldMasterId id="2147483654" r:id="rId5"/>
    <p:sldMasterId id="2147483656" r:id="rId6"/>
  </p:sldMasterIdLst>
  <p:notesMasterIdLst>
    <p:notesMasterId r:id="rId18"/>
  </p:notesMasterIdLst>
  <p:sldIdLst>
    <p:sldId id="256" r:id="rId7"/>
    <p:sldId id="330" r:id="rId8"/>
    <p:sldId id="331" r:id="rId9"/>
    <p:sldId id="361" r:id="rId10"/>
    <p:sldId id="358" r:id="rId11"/>
    <p:sldId id="359" r:id="rId12"/>
    <p:sldId id="360" r:id="rId13"/>
    <p:sldId id="332" r:id="rId14"/>
    <p:sldId id="362" r:id="rId15"/>
    <p:sldId id="363" r:id="rId16"/>
    <p:sldId id="364" r:id="rId17"/>
    <p:sldId id="365" r:id="rId19"/>
    <p:sldId id="366" r:id="rId20"/>
    <p:sldId id="367" r:id="rId21"/>
    <p:sldId id="368" r:id="rId22"/>
    <p:sldId id="369" r:id="rId23"/>
    <p:sldId id="370" r:id="rId24"/>
    <p:sldId id="371" r:id="rId25"/>
    <p:sldId id="338" r:id="rId26"/>
    <p:sldId id="372" r:id="rId27"/>
    <p:sldId id="373" r:id="rId28"/>
    <p:sldId id="339" r:id="rId29"/>
    <p:sldId id="374" r:id="rId30"/>
    <p:sldId id="376" r:id="rId31"/>
    <p:sldId id="340" r:id="rId32"/>
    <p:sldId id="377" r:id="rId33"/>
    <p:sldId id="375" r:id="rId34"/>
    <p:sldId id="379" r:id="rId35"/>
    <p:sldId id="380" r:id="rId36"/>
    <p:sldId id="381" r:id="rId37"/>
    <p:sldId id="382" r:id="rId38"/>
    <p:sldId id="343" r:id="rId39"/>
    <p:sldId id="344" r:id="rId40"/>
    <p:sldId id="355" r:id="rId41"/>
    <p:sldId id="383" r:id="rId42"/>
    <p:sldId id="378" r:id="rId43"/>
  </p:sldIdLst>
  <p:sldSz cx="9144000" cy="51435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CCFFFF"/>
    <a:srgbClr val="CCFF99"/>
    <a:srgbClr val="99FF99"/>
    <a:srgbClr val="99FFCC"/>
    <a:srgbClr val="CC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386"/>
    <p:restoredTop sz="93801"/>
  </p:normalViewPr>
  <p:slideViewPr>
    <p:cSldViewPr snapToGrid="0" showGuides="1">
      <p:cViewPr varScale="1">
        <p:scale>
          <a:sx n="137" d="100"/>
          <a:sy n="137" d="100"/>
        </p:scale>
        <p:origin x="648" y="108"/>
      </p:cViewPr>
      <p:guideLst>
        <p:guide orient="horz" pos="1623"/>
        <p:guide pos="29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36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43B54A9-840E-4552-B654-F456C5F4100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幻灯片图像占位符 1"/>
          <p:cNvSpPr>
            <a:spLocks noRo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6387" name="文本占位符 2"/>
          <p:cNvSpPr/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幻灯片图像占位符 1"/>
          <p:cNvSpPr>
            <a:spLocks noRo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8435" name="文本占位符 2"/>
          <p:cNvSpPr/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969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96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幻灯片图像占位符 1"/>
          <p:cNvSpPr>
            <a:spLocks noRo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5363" name="文本占位符 2"/>
          <p:cNvSpPr/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幻灯片图像占位符 1"/>
          <p:cNvSpPr>
            <a:spLocks noRo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7411" name="文本占位符 2"/>
          <p:cNvSpPr/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vert="horz"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6"/>
          <p:cNvSpPr/>
          <p:nvPr userDrawn="1"/>
        </p:nvSpPr>
        <p:spPr>
          <a:xfrm>
            <a:off x="6243638" y="4908947"/>
            <a:ext cx="582216" cy="352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www.1ppt.com/jiaoan/      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2051" name="图片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/>
            <a:fld id="{BB962C8B-B14F-4D97-AF65-F5344CB8AC3E}" type="datetime1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/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6"/>
          <p:cNvSpPr/>
          <p:nvPr userDrawn="1"/>
        </p:nvSpPr>
        <p:spPr>
          <a:xfrm>
            <a:off x="6243638" y="4908947"/>
            <a:ext cx="582216" cy="352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www.1ppt.com/jiaoan/        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lvl="0"/>
            <a:r>
              <a:rPr lang="en-US" altLang="zh-CN" sz="100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2051" name="图片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/>
            <a:fld id="{BB962C8B-B14F-4D97-AF65-F5344CB8AC3E}" type="datetime1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/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3829"/>
            <a:ext cx="3655181" cy="617934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034"/>
            <a:ext cx="3655181" cy="26432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7400" indent="0">
              <a:buNone/>
              <a:defRPr sz="79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44"/>
            <a:ext cx="7886700" cy="43588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Relationship Id="rId3" Type="http://schemas.openxmlformats.org/officeDocument/2006/relationships/slideLayout" Target="../slideLayouts/slideLayout7.xml"/><Relationship Id="rId25" Type="http://schemas.openxmlformats.org/officeDocument/2006/relationships/theme" Target="../theme/theme5.xml"/><Relationship Id="rId24" Type="http://schemas.openxmlformats.org/officeDocument/2006/relationships/slideLayout" Target="../slideLayouts/slideLayout28.xml"/><Relationship Id="rId23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5.xml"/><Relationship Id="rId20" Type="http://schemas.openxmlformats.org/officeDocument/2006/relationships/slideLayout" Target="../slideLayouts/slideLayout24.xml"/><Relationship Id="rId2" Type="http://schemas.openxmlformats.org/officeDocument/2006/relationships/slideLayout" Target="../slideLayouts/slideLayout6.xml"/><Relationship Id="rId19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4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  <p:sldLayoutId id="2147483674" r:id="rId18"/>
    <p:sldLayoutId id="2147483675" r:id="rId19"/>
    <p:sldLayoutId id="2147483676" r:id="rId20"/>
    <p:sldLayoutId id="2147483677" r:id="rId21"/>
    <p:sldLayoutId id="2147483678" r:id="rId22"/>
    <p:sldLayoutId id="2147483679" r:id="rId23"/>
    <p:sldLayoutId id="2147483680" r:id="rId24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905" indent="-128270" algn="l" defTabSz="514350" rtl="0" eaLnBrk="1" latinLnBrk="0" hangingPunct="1">
        <a:lnSpc>
          <a:spcPct val="90000"/>
        </a:lnSpc>
        <a:spcBef>
          <a:spcPct val="113000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6080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3255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430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157605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414780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270" algn="l" defTabSz="514350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12.jpeg"/><Relationship Id="rId1" Type="http://schemas.openxmlformats.org/officeDocument/2006/relationships/tags" Target="../tags/tag1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tags" Target="../tags/tag2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jpeg"/><Relationship Id="rId1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6.jpeg"/><Relationship Id="rId1" Type="http://schemas.openxmlformats.org/officeDocument/2006/relationships/tags" Target="../tags/tag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ags" Target="../tags/tag4.xm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24.jpeg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png"/><Relationship Id="rId1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png"/><Relationship Id="rId1" Type="http://schemas.openxmlformats.org/officeDocument/2006/relationships/image" Target="../media/image3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image" Target="../media/image32.png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副标题 2"/>
          <p:cNvSpPr txBox="1"/>
          <p:nvPr/>
        </p:nvSpPr>
        <p:spPr>
          <a:xfrm>
            <a:off x="3141663" y="2370138"/>
            <a:ext cx="5381625" cy="4381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algn="ctr">
              <a:buFont typeface="Arial" panose="020B0604020202020204" pitchFamily="34" charset="0"/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P80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9" name="标题 1"/>
          <p:cNvSpPr txBox="1"/>
          <p:nvPr/>
        </p:nvSpPr>
        <p:spPr>
          <a:xfrm>
            <a:off x="3086100" y="1619250"/>
            <a:ext cx="5381625" cy="777875"/>
          </a:xfrm>
          <a:prstGeom prst="rect">
            <a:avLst/>
          </a:prstGeom>
          <a:noFill/>
          <a:ln w="12700">
            <a:noFill/>
          </a:ln>
        </p:spPr>
        <p:txBody>
          <a:bodyPr anchor="t"/>
          <a:p>
            <a:pPr algn="ctr">
              <a:buFont typeface="Arial" panose="020B0604020202020204" pitchFamily="34" charset="0"/>
            </a:pPr>
            <a:r>
              <a:rPr lang="zh-CN" altLang="en-US" sz="4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课外古诗词诵读</a:t>
            </a:r>
            <a:endParaRPr lang="zh-CN" altLang="en-US" sz="4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357563" y="2362200"/>
            <a:ext cx="4800600" cy="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圆角矩形 2"/>
          <p:cNvSpPr/>
          <p:nvPr/>
        </p:nvSpPr>
        <p:spPr>
          <a:xfrm>
            <a:off x="3171825" y="214313"/>
            <a:ext cx="2603500" cy="1509712"/>
          </a:xfrm>
          <a:prstGeom prst="roundRect">
            <a:avLst>
              <a:gd name="adj" fmla="val 6394"/>
            </a:avLst>
          </a:prstGeom>
          <a:noFill/>
          <a:ln w="28575">
            <a:noFill/>
          </a:ln>
        </p:spPr>
        <p:txBody>
          <a:bodyPr lIns="91438" tIns="45719" rIns="91438" bIns="45719" anchor="ctr"/>
          <a:p>
            <a:pPr algn="ctr">
              <a:lnSpc>
                <a:spcPts val="5000"/>
              </a:lnSpc>
            </a:pPr>
            <a:r>
              <a:rPr lang="zh-CN" altLang="en-US" sz="41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逢入京使</a:t>
            </a:r>
            <a:endParaRPr lang="en-US" altLang="zh-CN" sz="41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ts val="5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岑 参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88" y="1525615"/>
            <a:ext cx="6245475" cy="3122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5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21506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07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作者简介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428625" y="1347788"/>
            <a:ext cx="6492875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42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</a:t>
            </a: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岑参</a:t>
            </a: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（约</a:t>
            </a:r>
            <a:r>
              <a:rPr kumimoji="0" lang="en-US" altLang="zh-CN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715—770</a:t>
            </a: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），唐代著名边塞诗人。擅长七言歌行，作品风格气势豪迈，情辞慷慨，语言变化自如。其诗与高适齐名，并称“高岑”。代表作品有</a:t>
            </a:r>
            <a:r>
              <a:rPr kumimoji="0" lang="en-US" altLang="zh-CN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《</a:t>
            </a: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白雪歌送武判官归京</a:t>
            </a:r>
            <a:r>
              <a:rPr kumimoji="0" lang="en-US" altLang="zh-CN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》《</a:t>
            </a: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逢入京使</a:t>
            </a:r>
            <a:r>
              <a:rPr kumimoji="0" lang="en-US" altLang="zh-CN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》</a:t>
            </a:r>
            <a:r>
              <a: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等。</a:t>
            </a:r>
            <a:endParaRPr kumimoji="0" lang="zh-CN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94525" y="1597025"/>
            <a:ext cx="1814513" cy="19859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6" name="Group 19"/>
          <p:cNvGrpSpPr/>
          <p:nvPr/>
        </p:nvGrpSpPr>
        <p:grpSpPr>
          <a:xfrm>
            <a:off x="160735" y="369094"/>
            <a:ext cx="2319338" cy="525066"/>
            <a:chOff x="138" y="461"/>
            <a:chExt cx="1461" cy="441"/>
          </a:xfrm>
        </p:grpSpPr>
        <p:pic>
          <p:nvPicPr>
            <p:cNvPr id="11267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68" name="文本框 2"/>
            <p:cNvSpPr txBox="1"/>
            <p:nvPr/>
          </p:nvSpPr>
          <p:spPr>
            <a:xfrm>
              <a:off x="476" y="509"/>
              <a:ext cx="10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1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读诗歌</a:t>
              </a:r>
              <a:endParaRPr lang="zh-CN" altLang="zh-CN" sz="21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1270" name="文本框 3"/>
          <p:cNvSpPr txBox="1"/>
          <p:nvPr/>
        </p:nvSpPr>
        <p:spPr>
          <a:xfrm>
            <a:off x="2480310" y="1656160"/>
            <a:ext cx="4324350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60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逢入京使</a:t>
            </a:r>
            <a:r>
              <a:rPr lang="zh-CN" altLang="en-US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</a:t>
            </a:r>
            <a:endParaRPr lang="zh-CN" altLang="zh-CN" sz="36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8" name="Group 19"/>
          <p:cNvGrpSpPr/>
          <p:nvPr/>
        </p:nvGrpSpPr>
        <p:grpSpPr>
          <a:xfrm>
            <a:off x="160735" y="369094"/>
            <a:ext cx="2319338" cy="525066"/>
            <a:chOff x="138" y="461"/>
            <a:chExt cx="1461" cy="441"/>
          </a:xfrm>
        </p:grpSpPr>
        <p:pic>
          <p:nvPicPr>
            <p:cNvPr id="9219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0" name="文本框 2"/>
            <p:cNvSpPr txBox="1"/>
            <p:nvPr/>
          </p:nvSpPr>
          <p:spPr>
            <a:xfrm>
              <a:off x="476" y="509"/>
              <a:ext cx="10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1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写作背景</a:t>
              </a:r>
              <a:endParaRPr lang="zh-CN" altLang="zh-CN" sz="21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0245" name="文本框 2"/>
          <p:cNvSpPr txBox="1"/>
          <p:nvPr/>
        </p:nvSpPr>
        <p:spPr>
          <a:xfrm>
            <a:off x="635000" y="1174115"/>
            <a:ext cx="847217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225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根据刘开扬《岑参诗集编年笺注·岑参年谱》，此诗作于公元749年（天宝八载）诗人赴安西（今新疆维吾尔自治区库车县）上任途中。这是岑参第一次远赴西域，充安西节度使高仙芝幕府书记。此时诗人34岁，前半生功名不如意，无奈之下，出塞任职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5" name="文本框 2"/>
          <p:cNvSpPr txBox="1"/>
          <p:nvPr/>
        </p:nvSpPr>
        <p:spPr>
          <a:xfrm>
            <a:off x="660162" y="734298"/>
            <a:ext cx="8127206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25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</a:rPr>
              <a:t>他告别了在长安的妻子，跃马踏上漫漫征途，西出阳关，奔赴安西。岑参也不知走了多少天，就在通西域的大路上，他忽地迎面碰见一个老相识。立马而谈，互叙寒温，知道对方要返京述职，不免有些感伤，同时想到请他捎封家信回长安去安慰家人，报个平安。此诗就描写了这一情景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6" name="Group 19"/>
          <p:cNvGrpSpPr/>
          <p:nvPr/>
        </p:nvGrpSpPr>
        <p:grpSpPr>
          <a:xfrm>
            <a:off x="160735" y="369094"/>
            <a:ext cx="2319338" cy="525066"/>
            <a:chOff x="138" y="461"/>
            <a:chExt cx="1461" cy="441"/>
          </a:xfrm>
        </p:grpSpPr>
        <p:pic>
          <p:nvPicPr>
            <p:cNvPr id="11267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68" name="文本框 2"/>
            <p:cNvSpPr txBox="1"/>
            <p:nvPr/>
          </p:nvSpPr>
          <p:spPr>
            <a:xfrm>
              <a:off x="476" y="509"/>
              <a:ext cx="10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1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读诗歌</a:t>
              </a:r>
              <a:endParaRPr lang="zh-CN" altLang="zh-CN" sz="21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1270" name="文本框 3"/>
          <p:cNvSpPr txBox="1"/>
          <p:nvPr/>
        </p:nvSpPr>
        <p:spPr>
          <a:xfrm>
            <a:off x="2588260" y="619840"/>
            <a:ext cx="4324350" cy="433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逢入京使</a:t>
            </a:r>
            <a:r>
              <a:rPr lang="zh-CN" altLang="en-US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岑参</a:t>
            </a:r>
            <a:endParaRPr lang="zh-CN" altLang="en-US" sz="32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故园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东望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路漫漫，</a:t>
            </a:r>
            <a:endParaRPr lang="zh-CN" altLang="zh-CN" sz="36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双袖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龙钟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泪不干。</a:t>
            </a:r>
            <a:endParaRPr lang="zh-CN" altLang="zh-CN" sz="36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马上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相逢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无纸笔，</a:t>
            </a:r>
            <a:endParaRPr lang="zh-CN" altLang="zh-CN" sz="36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凭君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传语</a:t>
            </a:r>
            <a:r>
              <a:rPr lang="en-US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报平安。</a:t>
            </a:r>
            <a:endParaRPr lang="zh-CN" altLang="zh-CN" sz="36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2529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22530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1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诗句解读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" name="文本框 6"/>
          <p:cNvSpPr txBox="1"/>
          <p:nvPr/>
        </p:nvSpPr>
        <p:spPr>
          <a:xfrm>
            <a:off x="1940878" y="244793"/>
            <a:ext cx="5621337" cy="46539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lnSpc>
                <a:spcPct val="150000"/>
              </a:lnSpc>
              <a:spcBef>
                <a:spcPts val="300"/>
              </a:spcBef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逢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入京使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  <a:spcBef>
                <a:spcPts val="300"/>
              </a:spcBef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岑 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eaLnBrk="0" hangingPunct="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故 园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东 望 路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漫 漫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 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双 袖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龙 钟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泪 不 干。 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马 上 相 逢 无 纸 笔， 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凭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君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传 语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报 平 安。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线形标注 2 5"/>
          <p:cNvSpPr/>
          <p:nvPr/>
        </p:nvSpPr>
        <p:spPr>
          <a:xfrm>
            <a:off x="6091238" y="227013"/>
            <a:ext cx="1860550" cy="785813"/>
          </a:xfrm>
          <a:prstGeom prst="borderCallout2">
            <a:avLst>
              <a:gd name="adj1" fmla="val 51522"/>
              <a:gd name="adj2" fmla="val -2326"/>
              <a:gd name="adj3" fmla="val 52433"/>
              <a:gd name="adj4" fmla="val -21913"/>
              <a:gd name="adj5" fmla="val 59570"/>
              <a:gd name="adj6" fmla="val -33372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回京城长安的使者。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线形标注 2 6"/>
          <p:cNvSpPr/>
          <p:nvPr/>
        </p:nvSpPr>
        <p:spPr>
          <a:xfrm>
            <a:off x="6829425" y="2898775"/>
            <a:ext cx="2197100" cy="663575"/>
          </a:xfrm>
          <a:prstGeom prst="borderCallout2">
            <a:avLst>
              <a:gd name="adj1" fmla="val 57894"/>
              <a:gd name="adj2" fmla="val -1040"/>
              <a:gd name="adj3" fmla="val 75635"/>
              <a:gd name="adj4" fmla="val -22236"/>
              <a:gd name="adj5" fmla="val 44880"/>
              <a:gd name="adj6" fmla="val -95433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沾湿的样子。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8" name="线形标注 2 7"/>
          <p:cNvSpPr/>
          <p:nvPr/>
        </p:nvSpPr>
        <p:spPr>
          <a:xfrm>
            <a:off x="471488" y="1241425"/>
            <a:ext cx="2336800" cy="849313"/>
          </a:xfrm>
          <a:prstGeom prst="borderCallout2">
            <a:avLst>
              <a:gd name="adj1" fmla="val 49730"/>
              <a:gd name="adj2" fmla="val 100866"/>
              <a:gd name="adj3" fmla="val 47293"/>
              <a:gd name="adj4" fmla="val 108925"/>
              <a:gd name="adj5" fmla="val 100475"/>
              <a:gd name="adj6" fmla="val 129040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指长安和作者在长安的家园。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9" name="线形标注 2 8"/>
          <p:cNvSpPr/>
          <p:nvPr/>
        </p:nvSpPr>
        <p:spPr>
          <a:xfrm>
            <a:off x="6431280" y="1649730"/>
            <a:ext cx="2725420" cy="563880"/>
          </a:xfrm>
          <a:prstGeom prst="borderCallout2">
            <a:avLst>
              <a:gd name="adj1" fmla="val 47193"/>
              <a:gd name="adj2" fmla="val -1016"/>
              <a:gd name="adj3" fmla="val 58524"/>
              <a:gd name="adj4" fmla="val -14639"/>
              <a:gd name="adj5" fmla="val 88381"/>
              <a:gd name="adj6" fmla="val -25030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路途遥远的样子。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线形标注 2 9"/>
          <p:cNvSpPr/>
          <p:nvPr/>
        </p:nvSpPr>
        <p:spPr>
          <a:xfrm>
            <a:off x="249555" y="3756025"/>
            <a:ext cx="2091690" cy="577850"/>
          </a:xfrm>
          <a:prstGeom prst="borderCallout2">
            <a:avLst>
              <a:gd name="adj1" fmla="val 43689"/>
              <a:gd name="adj2" fmla="val 100911"/>
              <a:gd name="adj3" fmla="val 68014"/>
              <a:gd name="adj4" fmla="val 118554"/>
              <a:gd name="adj5" fmla="val 106703"/>
              <a:gd name="adj6" fmla="val 123193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请求，烦劳。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1" name="线形标注 2 10"/>
          <p:cNvSpPr/>
          <p:nvPr/>
        </p:nvSpPr>
        <p:spPr>
          <a:xfrm>
            <a:off x="6829425" y="4184968"/>
            <a:ext cx="1320800" cy="577850"/>
          </a:xfrm>
          <a:prstGeom prst="borderCallout2">
            <a:avLst>
              <a:gd name="adj1" fmla="val 35428"/>
              <a:gd name="adj2" fmla="val 911"/>
              <a:gd name="adj3" fmla="val 103784"/>
              <a:gd name="adj4" fmla="val -64651"/>
              <a:gd name="adj5" fmla="val 66929"/>
              <a:gd name="adj6" fmla="val -163919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捎口信。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bldLvl="0" animBg="1"/>
      <p:bldP spid="8" grpId="0" animBg="1"/>
      <p:bldP spid="9" grpId="0" bldLvl="0" animBg="1"/>
      <p:bldP spid="10" grpId="0" bldLvl="0" animBg="1"/>
      <p:bldP spid="1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rcRect l="19115"/>
          <a:stretch>
            <a:fillRect/>
          </a:stretch>
        </p:blipFill>
        <p:spPr>
          <a:xfrm>
            <a:off x="4491355" y="2287905"/>
            <a:ext cx="4384675" cy="2910840"/>
          </a:xfrm>
          <a:prstGeom prst="roundRect">
            <a:avLst/>
          </a:prstGeom>
        </p:spPr>
      </p:pic>
      <p:sp>
        <p:nvSpPr>
          <p:cNvPr id="10245" name="文本框 2"/>
          <p:cNvSpPr txBox="1"/>
          <p:nvPr/>
        </p:nvSpPr>
        <p:spPr>
          <a:xfrm>
            <a:off x="991950" y="158433"/>
            <a:ext cx="6246019" cy="37522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7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方正幼线简体" panose="03000509000000000000" charset="-122"/>
                <a:ea typeface="方正幼线简体" panose="03000509000000000000" charset="-122"/>
                <a:cs typeface="方正幼线简体" panose="03000509000000000000" charset="-122"/>
                <a:sym typeface="宋体" panose="02010600030101010101" pitchFamily="2" charset="-122"/>
              </a:rPr>
              <a:t>大意：</a:t>
            </a:r>
            <a:endParaRPr lang="zh-CN" altLang="en-US" sz="2800" b="1" dirty="0">
              <a:solidFill>
                <a:srgbClr val="FF0000"/>
              </a:solidFill>
              <a:latin typeface="方正幼线简体" panose="03000509000000000000" charset="-122"/>
              <a:ea typeface="方正幼线简体" panose="03000509000000000000" charset="-122"/>
              <a:cs typeface="方正幼线简体" panose="03000509000000000000" charset="-122"/>
              <a:sym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800" b="1" dirty="0">
                <a:latin typeface="方正幼线简体" panose="03000509000000000000" charset="-122"/>
                <a:ea typeface="方正幼线简体" panose="03000509000000000000" charset="-122"/>
                <a:cs typeface="方正幼线简体" panose="03000509000000000000" charset="-122"/>
              </a:rPr>
              <a:t>    向东遥望长安家园路途遥远，</a:t>
            </a:r>
            <a:endParaRPr lang="zh-CN" altLang="en-US" sz="2800" b="1" dirty="0">
              <a:latin typeface="方正幼线简体" panose="03000509000000000000" charset="-122"/>
              <a:ea typeface="方正幼线简体" panose="03000509000000000000" charset="-122"/>
              <a:cs typeface="方正幼线简体" panose="03000509000000000000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800" b="1" dirty="0">
                <a:latin typeface="方正幼线简体" panose="03000509000000000000" charset="-122"/>
                <a:ea typeface="方正幼线简体" panose="03000509000000000000" charset="-122"/>
                <a:cs typeface="方正幼线简体" panose="03000509000000000000" charset="-122"/>
              </a:rPr>
              <a:t>    思乡的泪沾湿双袖模糊面容。</a:t>
            </a:r>
            <a:endParaRPr lang="zh-CN" altLang="en-US" sz="2800" b="1" dirty="0">
              <a:latin typeface="方正幼线简体" panose="03000509000000000000" charset="-122"/>
              <a:ea typeface="方正幼线简体" panose="03000509000000000000" charset="-122"/>
              <a:cs typeface="方正幼线简体" panose="03000509000000000000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800" b="1" dirty="0">
                <a:latin typeface="方正幼线简体" panose="03000509000000000000" charset="-122"/>
                <a:ea typeface="方正幼线简体" panose="03000509000000000000" charset="-122"/>
                <a:cs typeface="方正幼线简体" panose="03000509000000000000" charset="-122"/>
              </a:rPr>
              <a:t>    在马上匆匆相逢没有纸和笔，</a:t>
            </a:r>
            <a:endParaRPr lang="zh-CN" altLang="en-US" sz="2800" b="1" dirty="0">
              <a:latin typeface="方正幼线简体" panose="03000509000000000000" charset="-122"/>
              <a:ea typeface="方正幼线简体" panose="03000509000000000000" charset="-122"/>
              <a:cs typeface="方正幼线简体" panose="03000509000000000000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800" b="1" dirty="0">
                <a:latin typeface="方正幼线简体" panose="03000509000000000000" charset="-122"/>
                <a:ea typeface="方正幼线简体" panose="03000509000000000000" charset="-122"/>
                <a:cs typeface="方正幼线简体" panose="03000509000000000000" charset="-122"/>
              </a:rPr>
              <a:t>    只托你给我的家人报个平安。</a:t>
            </a:r>
            <a:endParaRPr lang="zh-CN" altLang="en-US" sz="2800" b="1" dirty="0">
              <a:latin typeface="方正幼线简体" panose="03000509000000000000" charset="-122"/>
              <a:ea typeface="方正幼线简体" panose="03000509000000000000" charset="-122"/>
              <a:cs typeface="方正幼线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2" name="Group 19"/>
          <p:cNvGrpSpPr/>
          <p:nvPr/>
        </p:nvGrpSpPr>
        <p:grpSpPr>
          <a:xfrm>
            <a:off x="160735" y="369094"/>
            <a:ext cx="2319338" cy="525066"/>
            <a:chOff x="138" y="461"/>
            <a:chExt cx="1461" cy="441"/>
          </a:xfrm>
        </p:grpSpPr>
        <p:pic>
          <p:nvPicPr>
            <p:cNvPr id="25603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4" name="文本框 2"/>
            <p:cNvSpPr txBox="1"/>
            <p:nvPr/>
          </p:nvSpPr>
          <p:spPr>
            <a:xfrm>
              <a:off x="476" y="509"/>
              <a:ext cx="10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1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读懂诗歌</a:t>
              </a:r>
              <a:endParaRPr lang="zh-CN" altLang="zh-CN" sz="21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1270" y="248920"/>
            <a:ext cx="6913880" cy="4866640"/>
          </a:xfrm>
          <a:prstGeom prst="ellipse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755265" y="1167765"/>
            <a:ext cx="4246245" cy="1445260"/>
          </a:xfrm>
          <a:prstGeom prst="rect">
            <a:avLst/>
          </a:prstGeom>
          <a:solidFill>
            <a:srgbClr val="CCFFCC"/>
          </a:solidFill>
          <a:effectLst>
            <a:softEdge rad="63500"/>
          </a:effectLst>
        </p:spPr>
        <p:txBody>
          <a:bodyPr wrap="square" rtlCol="0">
            <a:spAutoFit/>
          </a:bodyPr>
          <a:p>
            <a:r>
              <a:rPr lang="zh-CN" altLang="en-US" sz="4400">
                <a:latin typeface="迷你简书魂" panose="02010609000101010101" charset="-122"/>
                <a:ea typeface="迷你简书魂" panose="02010609000101010101" charset="-122"/>
              </a:rPr>
              <a:t>诗中哪一个场景让你印象深刻？</a:t>
            </a:r>
            <a:endParaRPr lang="zh-CN" altLang="en-US" sz="4400">
              <a:latin typeface="迷你简书魂" panose="02010609000101010101" charset="-122"/>
              <a:ea typeface="迷你简书魂" panose="0201060900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0" name="文本框 70661"/>
          <p:cNvSpPr txBox="1"/>
          <p:nvPr/>
        </p:nvSpPr>
        <p:spPr>
          <a:xfrm>
            <a:off x="509588" y="1170146"/>
            <a:ext cx="396835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故园东望路</a:t>
            </a:r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漫漫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5363" name="Group 19"/>
          <p:cNvGrpSpPr/>
          <p:nvPr/>
        </p:nvGrpSpPr>
        <p:grpSpPr>
          <a:xfrm>
            <a:off x="160735" y="369094"/>
            <a:ext cx="2319338" cy="525066"/>
            <a:chOff x="138" y="461"/>
            <a:chExt cx="1461" cy="441"/>
          </a:xfrm>
        </p:grpSpPr>
        <p:pic>
          <p:nvPicPr>
            <p:cNvPr id="15364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65" name="文本框 2"/>
            <p:cNvSpPr txBox="1"/>
            <p:nvPr/>
          </p:nvSpPr>
          <p:spPr>
            <a:xfrm>
              <a:off x="476" y="509"/>
              <a:ext cx="1080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4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品诗句</a:t>
              </a:r>
              <a:endParaRPr lang="zh-CN" altLang="zh-CN" sz="24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2533" name="文本框 1"/>
          <p:cNvSpPr txBox="1"/>
          <p:nvPr/>
        </p:nvSpPr>
        <p:spPr>
          <a:xfrm>
            <a:off x="696913" y="1934210"/>
            <a:ext cx="8056960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写的是眼前的实际感受。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诗人已经离开“故园”多日，正行进在去往西域的途中，回望东边的家乡长安城当然是漫漫长路，思念之情不免袭上心头，乡愁难收。</a:t>
            </a:r>
            <a:endParaRPr lang="zh-CN" altLang="zh-CN" sz="32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22533" grpId="0"/>
      <p:bldP spid="2253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0" name="文本框 70661"/>
          <p:cNvSpPr txBox="1"/>
          <p:nvPr/>
        </p:nvSpPr>
        <p:spPr>
          <a:xfrm>
            <a:off x="624523" y="347821"/>
            <a:ext cx="389929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双袖龙钟泪不干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4523" y="1099661"/>
            <a:ext cx="8028385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250" b="1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思乡之泪怎么也擦不干，以至于把两支袖子都擦湿了，可眼泪就是止不住。</a:t>
            </a:r>
            <a:endParaRPr lang="zh-CN" altLang="zh-CN" sz="32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这句运用了</a:t>
            </a:r>
            <a:r>
              <a:rPr lang="zh-CN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夸张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的修辞手法表现思念亲人之情，也为下文写捎书回家“报平安”做了一个很高的铺垫。</a:t>
            </a:r>
            <a:endParaRPr lang="zh-CN" altLang="zh-CN" sz="32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文本框 1"/>
          <p:cNvSpPr txBox="1"/>
          <p:nvPr/>
        </p:nvSpPr>
        <p:spPr>
          <a:xfrm>
            <a:off x="827326" y="574675"/>
            <a:ext cx="7236619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马上相</a:t>
            </a:r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逢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无纸笔，凭君传语报平安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342" name="文本框 70671"/>
          <p:cNvSpPr txBox="1"/>
          <p:nvPr/>
        </p:nvSpPr>
        <p:spPr>
          <a:xfrm>
            <a:off x="670243" y="1484630"/>
            <a:ext cx="8105775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25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“逢”字点出了题目，在赶赴安西的途中，遇到作为入京使者的故人，正好托故人带封平安家信回去，可偏偏又无纸笔，也顾不上写信了，只好托故人带个口信。</a:t>
            </a:r>
            <a:endParaRPr lang="zh-CN" altLang="zh-CN" sz="32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2" name="文本框 70671"/>
          <p:cNvSpPr txBox="1"/>
          <p:nvPr/>
        </p:nvSpPr>
        <p:spPr>
          <a:xfrm>
            <a:off x="679450" y="320675"/>
            <a:ext cx="8341995" cy="4615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25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最后一句诗，处理得很简单，收束得很干净利落，但简净之中寄寓着诗人的一片深情，寄至味于淡薄，颇有韵味。岑参此行是抱着“功名只向马上取”的雄心的，此时，心情是复杂的。他</a:t>
            </a:r>
            <a:r>
              <a:rPr lang="zh-CN" altLang="zh-CN" sz="28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一方面有对帝京、故园相思眷恋的柔情，一方面也表现了诗人渴望建功立业的豪迈胸襟</a:t>
            </a: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，柔情与豪情交织相融，感人至深。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Box 1"/>
          <p:cNvSpPr txBox="1"/>
          <p:nvPr/>
        </p:nvSpPr>
        <p:spPr>
          <a:xfrm>
            <a:off x="816610" y="934720"/>
            <a:ext cx="814641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719455">
              <a:lnSpc>
                <a:spcPct val="150000"/>
              </a:lnSpc>
            </a:pPr>
            <a:r>
              <a:rPr lang="en-US" altLang="zh-CN" sz="3600" b="1" dirty="0">
                <a:latin typeface="方正启体简体" panose="03000509000000000000" charset="-122"/>
                <a:ea typeface="方正启体简体" panose="03000509000000000000" charset="-122"/>
              </a:rPr>
              <a:t> </a:t>
            </a:r>
            <a:r>
              <a:rPr lang="zh-CN" altLang="en-US" sz="3600" b="1" dirty="0">
                <a:latin typeface="方正启体简体" panose="03000509000000000000" charset="-122"/>
                <a:ea typeface="方正启体简体" panose="03000509000000000000" charset="-122"/>
              </a:rPr>
              <a:t>集中抒写了</a:t>
            </a:r>
            <a:r>
              <a:rPr lang="zh-CN" altLang="en-US" sz="40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报国与亲情难以两全，以及思念亲人又不愿让亲人挂念的复杂情感</a:t>
            </a:r>
            <a:r>
              <a:rPr lang="zh-CN" altLang="en-US" sz="3600" b="1" dirty="0">
                <a:latin typeface="方正启体简体" panose="03000509000000000000" charset="-122"/>
                <a:ea typeface="方正启体简体" panose="03000509000000000000" charset="-122"/>
              </a:rPr>
              <a:t>，语出自然又含蓄凝练。</a:t>
            </a:r>
            <a:endParaRPr lang="zh-CN" altLang="en-US" sz="36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63154" y="327025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名家点评：</a:t>
            </a:r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文本框 2"/>
          <p:cNvSpPr txBox="1"/>
          <p:nvPr/>
        </p:nvSpPr>
        <p:spPr>
          <a:xfrm>
            <a:off x="463153" y="936943"/>
            <a:ext cx="8215313" cy="40093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唐汝询评曰：“叙事真切，自是客中绝唱。”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</a:t>
            </a:r>
            <a:r>
              <a:rPr lang="zh-CN" altLang="zh-CN" sz="2800" dirty="0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                                        （《唐诗解》）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徐增评曰：“‘马上相逢无纸笔’，此句人人道好，惟在玉关故妙，若在近处则不为妙矣。”</a:t>
            </a:r>
            <a:endParaRPr lang="zh-CN" altLang="en-US" sz="28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                                         </a:t>
            </a:r>
            <a:r>
              <a:rPr lang="zh-CN" altLang="en-US" sz="2800" dirty="0">
                <a:latin typeface="方正姚体" panose="02010601030101010101" charset="-122"/>
                <a:ea typeface="方正姚体" panose="02010601030101010101" charset="-122"/>
                <a:cs typeface="方正启体简体" panose="03000509000000000000" charset="-122"/>
              </a:rPr>
              <a:t>（《而庵说唐诗》）</a:t>
            </a:r>
            <a:endParaRPr lang="zh-CN" altLang="en-US" sz="2800" dirty="0">
              <a:latin typeface="方正姚体" panose="02010601030101010101" charset="-122"/>
              <a:ea typeface="方正姚体" panose="02010601030101010101" charset="-122"/>
              <a:cs typeface="方正启体简体" panose="03000509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沈德潜评：“人人胸臆中语，却成绝唱。”</a:t>
            </a:r>
            <a:endParaRPr lang="zh-CN" altLang="en-US" sz="28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</a:t>
            </a:r>
            <a:r>
              <a:rPr lang="zh-CN" altLang="en-US" sz="2800" dirty="0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                           （《唐诗别裁集》卷十九）</a:t>
            </a:r>
            <a:endParaRPr lang="zh-CN" altLang="en-US" sz="2800" dirty="0">
              <a:latin typeface="方正姚体" panose="02010601030101010101" charset="-122"/>
              <a:ea typeface="方正姚体" panose="02010601030101010101" charset="-122"/>
              <a:cs typeface="方正姚体" panose="0201060103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5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12086" y="308769"/>
            <a:ext cx="7519988" cy="4693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7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白雪歌送武判官归京</a:t>
            </a:r>
            <a:endParaRPr lang="zh-CN" altLang="en-US" sz="28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</a:rPr>
              <a:t>北风卷地白草折，胡天八月即飞雪。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</a:rPr>
              <a:t>忽如一夜春风来，千树万树梨花开。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</a:rPr>
              <a:t>散入珠帘湿罗幕，狐裘不暖锦衾薄。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</a:rPr>
              <a:t>将军角弓不得控，都护铁衣冷难着。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zh-CN" sz="2800" b="1" dirty="0">
                <a:latin typeface="方正启体简体" panose="03000509000000000000" charset="-122"/>
                <a:ea typeface="方正启体简体" panose="03000509000000000000" charset="-122"/>
              </a:rPr>
              <a:t>瀚海阑干百丈冰，愁云惨淡万里凝。</a:t>
            </a:r>
            <a:endParaRPr lang="zh-CN" altLang="zh-CN" sz="28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70506" y="764381"/>
            <a:ext cx="7519988" cy="40309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200000"/>
              </a:lnSpc>
            </a:pPr>
            <a:r>
              <a:rPr lang="zh-CN" altLang="en-US" sz="3200" b="1" dirty="0">
                <a:latin typeface="方正启体简体" panose="03000509000000000000" charset="-122"/>
                <a:ea typeface="方正启体简体" panose="03000509000000000000" charset="-122"/>
              </a:rPr>
              <a:t>中军置酒饮归客，胡琴琵琶与羌笛。</a:t>
            </a:r>
            <a:endParaRPr lang="zh-CN" altLang="en-US" sz="32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3200" b="1" dirty="0">
                <a:latin typeface="方正启体简体" panose="03000509000000000000" charset="-122"/>
                <a:ea typeface="方正启体简体" panose="03000509000000000000" charset="-122"/>
              </a:rPr>
              <a:t>纷纷暮雪下辕门，风掣红旗冻不翻。</a:t>
            </a:r>
            <a:endParaRPr lang="zh-CN" altLang="en-US" sz="32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3200" b="1" dirty="0">
                <a:latin typeface="方正启体简体" panose="03000509000000000000" charset="-122"/>
                <a:ea typeface="方正启体简体" panose="03000509000000000000" charset="-122"/>
              </a:rPr>
              <a:t>轮台东门送君去，去时雪满天山路。</a:t>
            </a:r>
            <a:endParaRPr lang="zh-CN" altLang="en-US" sz="32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3200" b="1" dirty="0">
                <a:latin typeface="方正启体简体" panose="03000509000000000000" charset="-122"/>
                <a:ea typeface="方正启体简体" panose="03000509000000000000" charset="-122"/>
              </a:rPr>
              <a:t>山回路转不见君，雪上空留马行处。</a:t>
            </a:r>
            <a:endParaRPr lang="zh-CN" altLang="en-US" sz="32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圆角矩形 2"/>
          <p:cNvSpPr/>
          <p:nvPr/>
        </p:nvSpPr>
        <p:spPr>
          <a:xfrm>
            <a:off x="3151188" y="87313"/>
            <a:ext cx="2603500" cy="1509712"/>
          </a:xfrm>
          <a:prstGeom prst="roundRect">
            <a:avLst>
              <a:gd name="adj" fmla="val 6394"/>
            </a:avLst>
          </a:prstGeom>
          <a:noFill/>
          <a:ln w="28575">
            <a:noFill/>
          </a:ln>
        </p:spPr>
        <p:txBody>
          <a:bodyPr lIns="91438" tIns="45719" rIns="91438" bIns="45719" anchor="ctr"/>
          <a:p>
            <a:pPr algn="ctr">
              <a:lnSpc>
                <a:spcPts val="5000"/>
              </a:lnSpc>
            </a:pPr>
            <a:r>
              <a:rPr lang="zh-CN" altLang="en-US" sz="41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晚春</a:t>
            </a:r>
            <a:endParaRPr lang="en-US" altLang="zh-CN" sz="41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ts val="5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韩 愈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697" y="1493808"/>
            <a:ext cx="5478059" cy="3193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1979712" y="0"/>
            <a:ext cx="299" cy="68154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817694" y="627534"/>
            <a:ext cx="1209675" cy="238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 rot="10800000" flipH="1">
            <a:off x="668468" y="241810"/>
            <a:ext cx="1651539" cy="439309"/>
          </a:xfrm>
          <a:custGeom>
            <a:avLst/>
            <a:gdLst>
              <a:gd name="connsiteX0" fmla="*/ 3616084 w 3970185"/>
              <a:gd name="connsiteY0" fmla="*/ 0 h 708025"/>
              <a:gd name="connsiteX1" fmla="*/ 2838983 w 3970185"/>
              <a:gd name="connsiteY1" fmla="*/ 0 h 708025"/>
              <a:gd name="connsiteX2" fmla="*/ 2695422 w 3970185"/>
              <a:gd name="connsiteY2" fmla="*/ 0 h 708025"/>
              <a:gd name="connsiteX3" fmla="*/ 0 w 3970185"/>
              <a:gd name="connsiteY3" fmla="*/ 0 h 708025"/>
              <a:gd name="connsiteX4" fmla="*/ 0 w 3970185"/>
              <a:gd name="connsiteY4" fmla="*/ 708025 h 708025"/>
              <a:gd name="connsiteX5" fmla="*/ 2695422 w 3970185"/>
              <a:gd name="connsiteY5" fmla="*/ 708025 h 708025"/>
              <a:gd name="connsiteX6" fmla="*/ 2838983 w 3970185"/>
              <a:gd name="connsiteY6" fmla="*/ 708025 h 708025"/>
              <a:gd name="connsiteX7" fmla="*/ 3616084 w 3970185"/>
              <a:gd name="connsiteY7" fmla="*/ 708025 h 708025"/>
              <a:gd name="connsiteX8" fmla="*/ 3970185 w 3970185"/>
              <a:gd name="connsiteY8" fmla="*/ 354013 h 708025"/>
              <a:gd name="connsiteX9" fmla="*/ 3616084 w 3970185"/>
              <a:gd name="connsiteY9" fmla="*/ 0 h 708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70185" h="708025">
                <a:moveTo>
                  <a:pt x="3616084" y="0"/>
                </a:moveTo>
                <a:lnTo>
                  <a:pt x="2838983" y="0"/>
                </a:lnTo>
                <a:lnTo>
                  <a:pt x="2695422" y="0"/>
                </a:lnTo>
                <a:lnTo>
                  <a:pt x="0" y="0"/>
                </a:lnTo>
                <a:lnTo>
                  <a:pt x="0" y="708025"/>
                </a:lnTo>
                <a:lnTo>
                  <a:pt x="2695422" y="708025"/>
                </a:lnTo>
                <a:lnTo>
                  <a:pt x="2838983" y="708025"/>
                </a:lnTo>
                <a:lnTo>
                  <a:pt x="3616084" y="708025"/>
                </a:lnTo>
                <a:cubicBezTo>
                  <a:pt x="3811649" y="708025"/>
                  <a:pt x="3970185" y="549528"/>
                  <a:pt x="3970185" y="354013"/>
                </a:cubicBezTo>
                <a:cubicBezTo>
                  <a:pt x="3970185" y="158497"/>
                  <a:pt x="3811649" y="0"/>
                  <a:pt x="3616084" y="0"/>
                </a:cubicBezTo>
                <a:close/>
              </a:path>
            </a:pathLst>
          </a:custGeom>
          <a:solidFill>
            <a:srgbClr val="00B050"/>
          </a:solidFill>
          <a:ln w="25400" cap="flat" cmpd="sng" algn="ctr">
            <a:solidFill>
              <a:srgbClr val="00B050"/>
            </a:solidFill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38576" tIns="19288" rIns="38576" bIns="19288" anchor="ctr"/>
          <a:lstStyle/>
          <a:p>
            <a:pPr algn="ctr">
              <a:defRPr/>
            </a:pPr>
            <a:endParaRPr lang="en-US" sz="2100" b="1" kern="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086" y="267210"/>
            <a:ext cx="1249680" cy="41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 smtClean="0">
                <a:latin typeface="微软雅黑" panose="020B0503020204020204" charset="-122"/>
                <a:ea typeface="微软雅黑" panose="020B0503020204020204" charset="-122"/>
              </a:rPr>
              <a:t>激趣导入</a:t>
            </a:r>
            <a:endParaRPr lang="zh-CN" altLang="en-US" sz="21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68655" y="804545"/>
            <a:ext cx="7868285" cy="3938905"/>
          </a:xfrm>
          <a:prstGeom prst="roundRect">
            <a:avLst>
              <a:gd name="adj" fmla="val 10006"/>
            </a:avLst>
          </a:prstGeom>
          <a:solidFill>
            <a:schemeClr val="accent2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897890" y="1008380"/>
            <a:ext cx="7407910" cy="3559810"/>
          </a:xfrm>
          <a:prstGeom prst="roundRect">
            <a:avLst>
              <a:gd name="adj" fmla="val 10006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innerShdw blurRad="63500" dist="25400" dir="13500000">
              <a:prstClr val="black">
                <a:alpha val="61000"/>
              </a:prstClr>
            </a:innerShdw>
          </a:effectLst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98855" y="1127125"/>
            <a:ext cx="3843020" cy="3322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800" dirty="0" smtClean="0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春天是万紫千红的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春天是千姿百态的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古往今来</a:t>
            </a:r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无数诗人用饱含深情的诗句描写、赞美春天。</a:t>
            </a:r>
            <a:endParaRPr lang="zh-CN" altLang="zh-CN" sz="2800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26" name="Picture 2" descr="C:\Users\Administrator\Desktop\t01d3aa2c83654cbdf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2840" y="1577340"/>
            <a:ext cx="3275330" cy="25565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1979712" y="0"/>
            <a:ext cx="299" cy="68154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817694" y="627534"/>
            <a:ext cx="1209675" cy="238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 rot="10800000" flipH="1">
            <a:off x="636718" y="141480"/>
            <a:ext cx="1651539" cy="439309"/>
          </a:xfrm>
          <a:custGeom>
            <a:avLst/>
            <a:gdLst>
              <a:gd name="connsiteX0" fmla="*/ 3616084 w 3970185"/>
              <a:gd name="connsiteY0" fmla="*/ 0 h 708025"/>
              <a:gd name="connsiteX1" fmla="*/ 2838983 w 3970185"/>
              <a:gd name="connsiteY1" fmla="*/ 0 h 708025"/>
              <a:gd name="connsiteX2" fmla="*/ 2695422 w 3970185"/>
              <a:gd name="connsiteY2" fmla="*/ 0 h 708025"/>
              <a:gd name="connsiteX3" fmla="*/ 0 w 3970185"/>
              <a:gd name="connsiteY3" fmla="*/ 0 h 708025"/>
              <a:gd name="connsiteX4" fmla="*/ 0 w 3970185"/>
              <a:gd name="connsiteY4" fmla="*/ 708025 h 708025"/>
              <a:gd name="connsiteX5" fmla="*/ 2695422 w 3970185"/>
              <a:gd name="connsiteY5" fmla="*/ 708025 h 708025"/>
              <a:gd name="connsiteX6" fmla="*/ 2838983 w 3970185"/>
              <a:gd name="connsiteY6" fmla="*/ 708025 h 708025"/>
              <a:gd name="connsiteX7" fmla="*/ 3616084 w 3970185"/>
              <a:gd name="connsiteY7" fmla="*/ 708025 h 708025"/>
              <a:gd name="connsiteX8" fmla="*/ 3970185 w 3970185"/>
              <a:gd name="connsiteY8" fmla="*/ 354013 h 708025"/>
              <a:gd name="connsiteX9" fmla="*/ 3616084 w 3970185"/>
              <a:gd name="connsiteY9" fmla="*/ 0 h 708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70185" h="708025">
                <a:moveTo>
                  <a:pt x="3616084" y="0"/>
                </a:moveTo>
                <a:lnTo>
                  <a:pt x="2838983" y="0"/>
                </a:lnTo>
                <a:lnTo>
                  <a:pt x="2695422" y="0"/>
                </a:lnTo>
                <a:lnTo>
                  <a:pt x="0" y="0"/>
                </a:lnTo>
                <a:lnTo>
                  <a:pt x="0" y="708025"/>
                </a:lnTo>
                <a:lnTo>
                  <a:pt x="2695422" y="708025"/>
                </a:lnTo>
                <a:lnTo>
                  <a:pt x="2838983" y="708025"/>
                </a:lnTo>
                <a:lnTo>
                  <a:pt x="3616084" y="708025"/>
                </a:lnTo>
                <a:cubicBezTo>
                  <a:pt x="3811649" y="708025"/>
                  <a:pt x="3970185" y="549528"/>
                  <a:pt x="3970185" y="354013"/>
                </a:cubicBezTo>
                <a:cubicBezTo>
                  <a:pt x="3970185" y="158497"/>
                  <a:pt x="3811649" y="0"/>
                  <a:pt x="3616084" y="0"/>
                </a:cubicBezTo>
                <a:close/>
              </a:path>
            </a:pathLst>
          </a:custGeom>
          <a:solidFill>
            <a:srgbClr val="00B050"/>
          </a:solidFill>
          <a:ln w="25400" cap="flat" cmpd="sng" algn="ctr">
            <a:solidFill>
              <a:srgbClr val="00B050"/>
            </a:solidFill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38576" tIns="19288" rIns="38576" bIns="19288" anchor="ctr"/>
          <a:lstStyle/>
          <a:p>
            <a:pPr algn="ctr">
              <a:defRPr/>
            </a:pPr>
            <a:endParaRPr lang="en-US" sz="2100" b="1" kern="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6811" y="166880"/>
            <a:ext cx="1249680" cy="41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 smtClean="0">
                <a:latin typeface="微软雅黑" panose="020B0503020204020204" charset="-122"/>
                <a:ea typeface="微软雅黑" panose="020B0503020204020204" charset="-122"/>
              </a:rPr>
              <a:t>资料助读</a:t>
            </a:r>
            <a:endParaRPr lang="zh-CN" altLang="en-US" sz="21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60" y="627380"/>
            <a:ext cx="7472680" cy="4399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178050" y="756285"/>
            <a:ext cx="3519805" cy="3946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68580" tIns="34290" rIns="68580" bIns="3429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      </a:t>
            </a:r>
            <a:r>
              <a:rPr kumimoji="0" 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韩愈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(768-824),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字退之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唐代文学家、哲学家、思想家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河阳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今河南孟州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人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世称韩昌黎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晚年任吏部侍郎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又称韩吏部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谥号“文”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又称韩文公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,“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唐宋八大家”之一。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pic>
        <p:nvPicPr>
          <p:cNvPr id="14338" name="Picture 2" descr="C:\Users\Administrator\Desktop\t018484b4d847743b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7710" y="989330"/>
            <a:ext cx="2146935" cy="34798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279369" y="989128"/>
            <a:ext cx="538480" cy="181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关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于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作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者</a:t>
            </a:r>
            <a:endParaRPr lang="zh-CN" altLang="en-US" sz="28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673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28674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75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作者简介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800100" y="1294130"/>
            <a:ext cx="6477635" cy="296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32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 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韩愈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与柳宗元同为唐代古文运动的倡导者，主张学习先秦两汉的散文语言，破骈为散，扩大文言文的表达功能。与柳宗元并称“韩柳”，有“文章巨公”和“百代文宗”之名，唐宋八大家之首。作品收在</a:t>
            </a:r>
            <a:r>
              <a:rPr kumimoji="0" lang="en-US" altLang="zh-CN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《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昌黎先生集</a:t>
            </a:r>
            <a:r>
              <a:rPr kumimoji="0" lang="en-US" altLang="zh-CN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》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里。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915" y="1411605"/>
            <a:ext cx="1748790" cy="2489200"/>
          </a:xfrm>
          <a:prstGeom prst="ellipse">
            <a:avLst/>
          </a:prstGeom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1979712" y="0"/>
            <a:ext cx="299" cy="68154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817694" y="627534"/>
            <a:ext cx="1209675" cy="238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 rot="10800000" flipH="1">
            <a:off x="653863" y="121160"/>
            <a:ext cx="1651539" cy="439309"/>
          </a:xfrm>
          <a:custGeom>
            <a:avLst/>
            <a:gdLst>
              <a:gd name="connsiteX0" fmla="*/ 3616084 w 3970185"/>
              <a:gd name="connsiteY0" fmla="*/ 0 h 708025"/>
              <a:gd name="connsiteX1" fmla="*/ 2838983 w 3970185"/>
              <a:gd name="connsiteY1" fmla="*/ 0 h 708025"/>
              <a:gd name="connsiteX2" fmla="*/ 2695422 w 3970185"/>
              <a:gd name="connsiteY2" fmla="*/ 0 h 708025"/>
              <a:gd name="connsiteX3" fmla="*/ 0 w 3970185"/>
              <a:gd name="connsiteY3" fmla="*/ 0 h 708025"/>
              <a:gd name="connsiteX4" fmla="*/ 0 w 3970185"/>
              <a:gd name="connsiteY4" fmla="*/ 708025 h 708025"/>
              <a:gd name="connsiteX5" fmla="*/ 2695422 w 3970185"/>
              <a:gd name="connsiteY5" fmla="*/ 708025 h 708025"/>
              <a:gd name="connsiteX6" fmla="*/ 2838983 w 3970185"/>
              <a:gd name="connsiteY6" fmla="*/ 708025 h 708025"/>
              <a:gd name="connsiteX7" fmla="*/ 3616084 w 3970185"/>
              <a:gd name="connsiteY7" fmla="*/ 708025 h 708025"/>
              <a:gd name="connsiteX8" fmla="*/ 3970185 w 3970185"/>
              <a:gd name="connsiteY8" fmla="*/ 354013 h 708025"/>
              <a:gd name="connsiteX9" fmla="*/ 3616084 w 3970185"/>
              <a:gd name="connsiteY9" fmla="*/ 0 h 708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70185" h="708025">
                <a:moveTo>
                  <a:pt x="3616084" y="0"/>
                </a:moveTo>
                <a:lnTo>
                  <a:pt x="2838983" y="0"/>
                </a:lnTo>
                <a:lnTo>
                  <a:pt x="2695422" y="0"/>
                </a:lnTo>
                <a:lnTo>
                  <a:pt x="0" y="0"/>
                </a:lnTo>
                <a:lnTo>
                  <a:pt x="0" y="708025"/>
                </a:lnTo>
                <a:lnTo>
                  <a:pt x="2695422" y="708025"/>
                </a:lnTo>
                <a:lnTo>
                  <a:pt x="2838983" y="708025"/>
                </a:lnTo>
                <a:lnTo>
                  <a:pt x="3616084" y="708025"/>
                </a:lnTo>
                <a:cubicBezTo>
                  <a:pt x="3811649" y="708025"/>
                  <a:pt x="3970185" y="549528"/>
                  <a:pt x="3970185" y="354013"/>
                </a:cubicBezTo>
                <a:cubicBezTo>
                  <a:pt x="3970185" y="158497"/>
                  <a:pt x="3811649" y="0"/>
                  <a:pt x="3616084" y="0"/>
                </a:cubicBezTo>
                <a:close/>
              </a:path>
            </a:pathLst>
          </a:custGeom>
          <a:solidFill>
            <a:srgbClr val="00B050"/>
          </a:solidFill>
          <a:ln w="25400" cap="flat" cmpd="sng" algn="ctr">
            <a:solidFill>
              <a:srgbClr val="00B050"/>
            </a:solidFill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38576" tIns="19288" rIns="38576" bIns="19288" anchor="ctr"/>
          <a:lstStyle/>
          <a:p>
            <a:pPr algn="ctr">
              <a:defRPr/>
            </a:pPr>
            <a:endParaRPr lang="en-US" sz="2100" b="1" kern="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3956" y="105285"/>
            <a:ext cx="1249680" cy="41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 smtClean="0">
                <a:latin typeface="微软雅黑" panose="020B0503020204020204" charset="-122"/>
                <a:ea typeface="微软雅黑" panose="020B0503020204020204" charset="-122"/>
              </a:rPr>
              <a:t>资料助读</a:t>
            </a:r>
            <a:endParaRPr lang="zh-CN" altLang="en-US" sz="21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54050" y="956945"/>
            <a:ext cx="7901305" cy="3897630"/>
            <a:chOff x="971600" y="2348880"/>
            <a:chExt cx="6408712" cy="2520280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971600" y="2348880"/>
              <a:ext cx="6408712" cy="2520280"/>
            </a:xfrm>
            <a:prstGeom prst="rect">
              <a:avLst/>
            </a:prstGeom>
            <a:grpFill/>
            <a:ln w="25400" cap="flat" cmpd="sng" algn="ctr">
              <a:solidFill>
                <a:srgbClr val="ABE14B"/>
              </a:solidFill>
              <a:prstDash val="solid"/>
            </a:ln>
            <a:effectLst>
              <a:outerShdw blurRad="342900" dist="76200" dir="5400000" algn="t" rotWithShape="0">
                <a:prstClr val="black">
                  <a:alpha val="37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971600" y="2348880"/>
              <a:ext cx="6408712" cy="1260140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65200" y="1014095"/>
            <a:ext cx="6593840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此诗是《游城南十六首》组诗的第三首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作于元和十一年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此时作者已年近半百。此诗估计是作者在晚春时候游城南时所见后感悟而作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同时又是作者年龄已进入“晚春”时期</a:t>
            </a:r>
            <a:r>
              <a:rPr lang="en-US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zh-CN" sz="2400" dirty="0" smtClean="0">
                <a:latin typeface="微软雅黑" panose="020B0503020204020204" charset="-122"/>
                <a:ea typeface="微软雅黑" panose="020B0503020204020204" charset="-122"/>
              </a:rPr>
              <a:t>正好又是在官场上不得志的时候。</a:t>
            </a:r>
            <a:endParaRPr lang="zh-CN" altLang="zh-CN" sz="2400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3313" name="Picture 1" descr="C:\Users\Administrator\Desktop\t0189d6bb990d4beaf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3985" y="3256280"/>
            <a:ext cx="3180715" cy="1598295"/>
          </a:xfrm>
          <a:prstGeom prst="rect">
            <a:avLst/>
          </a:prstGeom>
          <a:noFill/>
        </p:spPr>
      </p:pic>
      <p:sp>
        <p:nvSpPr>
          <p:cNvPr id="13" name="矩形 12"/>
          <p:cNvSpPr/>
          <p:nvPr/>
        </p:nvSpPr>
        <p:spPr>
          <a:xfrm>
            <a:off x="3683635" y="121285"/>
            <a:ext cx="202819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关于背景</a:t>
            </a:r>
            <a:endParaRPr lang="zh-CN" altLang="zh-CN" sz="3600" b="1" dirty="0" smtClean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u=2196701208,3741134404&amp;fm=27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3335" y="635"/>
            <a:ext cx="9153525" cy="515175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97230" y="614204"/>
            <a:ext cx="7924800" cy="2811145"/>
          </a:xfrm>
          <a:prstGeom prst="rect">
            <a:avLst/>
          </a:prstGeom>
          <a:solidFill>
            <a:srgbClr val="CCFFCC">
              <a:alpha val="66000"/>
            </a:srgbClr>
          </a:solidFill>
          <a:ln w="9525">
            <a:noFill/>
          </a:ln>
          <a:effectLst>
            <a:softEdge rad="228600"/>
          </a:effectLst>
        </p:spPr>
        <p:txBody>
          <a:bodyPr>
            <a:spAutoFit/>
          </a:bodyPr>
          <a:p>
            <a:pPr algn="ctr">
              <a:lnSpc>
                <a:spcPct val="17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晚春</a:t>
            </a:r>
            <a:r>
              <a:rPr lang="zh-CN" altLang="en-US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韩愈</a:t>
            </a:r>
            <a:endParaRPr lang="zh-CN" altLang="en-US" sz="28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草树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知春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不久归，百般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红紫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斗芳菲。</a:t>
            </a:r>
            <a:endParaRPr lang="zh-CN" altLang="zh-CN" sz="32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杨花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榆荚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无才思，惟解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漫天</a:t>
            </a:r>
            <a:r>
              <a:rPr lang="en-US" altLang="zh-CN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/</a:t>
            </a:r>
            <a:r>
              <a:rPr lang="zh-CN" altLang="zh-CN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作雪飞。</a:t>
            </a:r>
            <a:endParaRPr lang="zh-CN" altLang="zh-CN" sz="3200" b="1" dirty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0721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3072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23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诗句解读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" name="文本框 6"/>
          <p:cNvSpPr txBox="1"/>
          <p:nvPr/>
        </p:nvSpPr>
        <p:spPr>
          <a:xfrm>
            <a:off x="2017078" y="2540"/>
            <a:ext cx="5621337" cy="4746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lnSpc>
                <a:spcPct val="150000"/>
              </a:lnSpc>
              <a:spcBef>
                <a:spcPts val="300"/>
              </a:spcBef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晚春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50000"/>
              </a:lnSpc>
              <a:spcBef>
                <a:spcPts val="300"/>
              </a:spcBef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韩 愈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eaLnBrk="0" hangingPunct="0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草 树 知 春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 久 归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 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百 般 红 紫 斗 芳 菲。 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杨 花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榆 荚 无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才 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 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惟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漫 天 作 雪 飞。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线形标注 2 6"/>
          <p:cNvSpPr/>
          <p:nvPr/>
        </p:nvSpPr>
        <p:spPr>
          <a:xfrm>
            <a:off x="631825" y="2902585"/>
            <a:ext cx="1645920" cy="577850"/>
          </a:xfrm>
          <a:prstGeom prst="borderCallout2">
            <a:avLst>
              <a:gd name="adj1" fmla="val 43689"/>
              <a:gd name="adj2" fmla="val 100911"/>
              <a:gd name="adj3" fmla="val 43430"/>
              <a:gd name="adj4" fmla="val 141526"/>
              <a:gd name="adj5" fmla="val 84851"/>
              <a:gd name="adj6" fmla="val 158920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指柳絮。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9" name="线形标注 2 8"/>
          <p:cNvSpPr/>
          <p:nvPr/>
        </p:nvSpPr>
        <p:spPr>
          <a:xfrm>
            <a:off x="6630353" y="1400175"/>
            <a:ext cx="1320800" cy="563563"/>
          </a:xfrm>
          <a:prstGeom prst="borderCallout2">
            <a:avLst>
              <a:gd name="adj1" fmla="val 47193"/>
              <a:gd name="adj2" fmla="val -1016"/>
              <a:gd name="adj3" fmla="val 64175"/>
              <a:gd name="adj4" fmla="val -27519"/>
              <a:gd name="adj5" fmla="val 109537"/>
              <a:gd name="adj6" fmla="val -69082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将结束。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线形标注 2 9"/>
          <p:cNvSpPr/>
          <p:nvPr/>
        </p:nvSpPr>
        <p:spPr>
          <a:xfrm>
            <a:off x="6793865" y="3122295"/>
            <a:ext cx="2345690" cy="577850"/>
          </a:xfrm>
          <a:prstGeom prst="borderCallout2">
            <a:avLst>
              <a:gd name="adj1" fmla="val 31298"/>
              <a:gd name="adj2" fmla="val -756"/>
              <a:gd name="adj3" fmla="val 22605"/>
              <a:gd name="adj4" fmla="val -12329"/>
              <a:gd name="adj5" fmla="val 51838"/>
              <a:gd name="adj6" fmla="val -35844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才气、才情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1" name="线形标注 2 10"/>
          <p:cNvSpPr/>
          <p:nvPr/>
        </p:nvSpPr>
        <p:spPr>
          <a:xfrm>
            <a:off x="314960" y="4289425"/>
            <a:ext cx="2279650" cy="577850"/>
          </a:xfrm>
          <a:prstGeom prst="borderCallout2">
            <a:avLst>
              <a:gd name="adj1" fmla="val 54725"/>
              <a:gd name="adj2" fmla="val 95376"/>
              <a:gd name="adj3" fmla="val 62527"/>
              <a:gd name="adj4" fmla="val 105181"/>
              <a:gd name="adj5" fmla="val 37472"/>
              <a:gd name="adj6" fmla="val 121504"/>
            </a:avLst>
          </a:prstGeom>
          <a:solidFill>
            <a:srgbClr val="FFFFCC"/>
          </a:solidFill>
          <a:ln w="28575"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懂得，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知道。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u=1761906610,1579399903&amp;fm=26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0640" y="-5080"/>
            <a:ext cx="9191625" cy="5153025"/>
          </a:xfrm>
          <a:prstGeom prst="rect">
            <a:avLst/>
          </a:prstGeom>
        </p:spPr>
      </p:pic>
      <p:sp>
        <p:nvSpPr>
          <p:cNvPr id="10245" name="文本框 2"/>
          <p:cNvSpPr txBox="1"/>
          <p:nvPr/>
        </p:nvSpPr>
        <p:spPr>
          <a:xfrm>
            <a:off x="736203" y="358934"/>
            <a:ext cx="8008144" cy="42748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7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宋体" panose="02010600030101010101" pitchFamily="2" charset="-122"/>
              </a:rPr>
              <a:t>大意：</a:t>
            </a:r>
            <a:endParaRPr lang="zh-CN" altLang="en-US" sz="32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32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</a:t>
            </a:r>
            <a:r>
              <a:rPr lang="zh-CN" altLang="en-US" sz="3200" b="1" dirty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春天不久就将归去，花草树木想方设法挽留春天，争奇斗艳，人间万紫千红。可怜杨花榆钱，没有艳丽姿色，只知漫天飞舞，好似片片雪花。</a:t>
            </a:r>
            <a:endParaRPr lang="zh-CN" altLang="en-US" sz="3200" b="1" dirty="0">
              <a:solidFill>
                <a:schemeClr val="tx1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1979712" y="0"/>
            <a:ext cx="299" cy="68154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817694" y="627534"/>
            <a:ext cx="1209675" cy="238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 rot="10800000" flipH="1">
            <a:off x="660848" y="187835"/>
            <a:ext cx="1651539" cy="439309"/>
          </a:xfrm>
          <a:custGeom>
            <a:avLst/>
            <a:gdLst>
              <a:gd name="connsiteX0" fmla="*/ 3616084 w 3970185"/>
              <a:gd name="connsiteY0" fmla="*/ 0 h 708025"/>
              <a:gd name="connsiteX1" fmla="*/ 2838983 w 3970185"/>
              <a:gd name="connsiteY1" fmla="*/ 0 h 708025"/>
              <a:gd name="connsiteX2" fmla="*/ 2695422 w 3970185"/>
              <a:gd name="connsiteY2" fmla="*/ 0 h 708025"/>
              <a:gd name="connsiteX3" fmla="*/ 0 w 3970185"/>
              <a:gd name="connsiteY3" fmla="*/ 0 h 708025"/>
              <a:gd name="connsiteX4" fmla="*/ 0 w 3970185"/>
              <a:gd name="connsiteY4" fmla="*/ 708025 h 708025"/>
              <a:gd name="connsiteX5" fmla="*/ 2695422 w 3970185"/>
              <a:gd name="connsiteY5" fmla="*/ 708025 h 708025"/>
              <a:gd name="connsiteX6" fmla="*/ 2838983 w 3970185"/>
              <a:gd name="connsiteY6" fmla="*/ 708025 h 708025"/>
              <a:gd name="connsiteX7" fmla="*/ 3616084 w 3970185"/>
              <a:gd name="connsiteY7" fmla="*/ 708025 h 708025"/>
              <a:gd name="connsiteX8" fmla="*/ 3970185 w 3970185"/>
              <a:gd name="connsiteY8" fmla="*/ 354013 h 708025"/>
              <a:gd name="connsiteX9" fmla="*/ 3616084 w 3970185"/>
              <a:gd name="connsiteY9" fmla="*/ 0 h 708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70185" h="708025">
                <a:moveTo>
                  <a:pt x="3616084" y="0"/>
                </a:moveTo>
                <a:lnTo>
                  <a:pt x="2838983" y="0"/>
                </a:lnTo>
                <a:lnTo>
                  <a:pt x="2695422" y="0"/>
                </a:lnTo>
                <a:lnTo>
                  <a:pt x="0" y="0"/>
                </a:lnTo>
                <a:lnTo>
                  <a:pt x="0" y="708025"/>
                </a:lnTo>
                <a:lnTo>
                  <a:pt x="2695422" y="708025"/>
                </a:lnTo>
                <a:lnTo>
                  <a:pt x="2838983" y="708025"/>
                </a:lnTo>
                <a:lnTo>
                  <a:pt x="3616084" y="708025"/>
                </a:lnTo>
                <a:cubicBezTo>
                  <a:pt x="3811649" y="708025"/>
                  <a:pt x="3970185" y="549528"/>
                  <a:pt x="3970185" y="354013"/>
                </a:cubicBezTo>
                <a:cubicBezTo>
                  <a:pt x="3970185" y="158497"/>
                  <a:pt x="3811649" y="0"/>
                  <a:pt x="3616084" y="0"/>
                </a:cubicBezTo>
                <a:close/>
              </a:path>
            </a:pathLst>
          </a:custGeom>
          <a:solidFill>
            <a:srgbClr val="00B050"/>
          </a:solidFill>
          <a:ln w="25400" cap="flat" cmpd="sng" algn="ctr">
            <a:solidFill>
              <a:srgbClr val="00B050"/>
            </a:solidFill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38576" tIns="19288" rIns="38576" bIns="19288" anchor="ctr"/>
          <a:lstStyle/>
          <a:p>
            <a:pPr algn="ctr">
              <a:defRPr/>
            </a:pPr>
            <a:endParaRPr lang="en-US" sz="2100" b="1" kern="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0941" y="141480"/>
            <a:ext cx="1249680" cy="41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 smtClean="0">
                <a:latin typeface="微软雅黑" panose="020B0503020204020204" charset="-122"/>
                <a:ea typeface="微软雅黑" panose="020B0503020204020204" charset="-122"/>
              </a:rPr>
              <a:t>感悟诗志</a:t>
            </a:r>
            <a:endParaRPr lang="zh-CN" altLang="en-US" sz="21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298450" y="629920"/>
            <a:ext cx="8776970" cy="4213860"/>
            <a:chOff x="683568" y="1196752"/>
            <a:chExt cx="2880320" cy="3024335"/>
          </a:xfrm>
        </p:grpSpPr>
        <p:sp>
          <p:nvSpPr>
            <p:cNvPr id="10" name="圆角矩形 9"/>
            <p:cNvSpPr/>
            <p:nvPr/>
          </p:nvSpPr>
          <p:spPr>
            <a:xfrm>
              <a:off x="683568" y="1196752"/>
              <a:ext cx="2880320" cy="3024335"/>
            </a:xfrm>
            <a:prstGeom prst="roundRect">
              <a:avLst>
                <a:gd name="adj" fmla="val 8986"/>
              </a:avLst>
            </a:prstGeom>
            <a:gradFill flip="none" rotWithShape="1">
              <a:gsLst>
                <a:gs pos="31000">
                  <a:srgbClr val="8B8B8B"/>
                </a:gs>
                <a:gs pos="57000">
                  <a:sysClr val="window" lastClr="FFFFFF">
                    <a:lumMod val="85000"/>
                    <a:shade val="30000"/>
                    <a:satMod val="115000"/>
                  </a:sysClr>
                </a:gs>
                <a:gs pos="10000">
                  <a:sysClr val="window" lastClr="FFFFFF">
                    <a:lumMod val="85000"/>
                  </a:sysClr>
                </a:gs>
                <a:gs pos="100000">
                  <a:sysClr val="window" lastClr="FFFFFF">
                    <a:lumMod val="85000"/>
                    <a:shade val="100000"/>
                    <a:satMod val="115000"/>
                  </a:sysClr>
                </a:gs>
              </a:gsLst>
              <a:lin ang="162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330200" dist="2794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713064" y="1246617"/>
              <a:ext cx="2793564" cy="2934000"/>
            </a:xfrm>
            <a:prstGeom prst="roundRect">
              <a:avLst>
                <a:gd name="adj" fmla="val 8986"/>
              </a:avLst>
            </a:prstGeom>
            <a:gradFill flip="none" rotWithShape="1">
              <a:gsLst>
                <a:gs pos="0">
                  <a:srgbClr val="7D7D7D"/>
                </a:gs>
                <a:gs pos="1000">
                  <a:srgbClr val="B2B2B2"/>
                </a:gs>
                <a:gs pos="100000">
                  <a:sysClr val="window" lastClr="FFFFFF"/>
                </a:gs>
                <a:gs pos="90000">
                  <a:sysClr val="window" lastClr="FFFFFF">
                    <a:lumMod val="95000"/>
                  </a:sysClr>
                </a:gs>
                <a:gs pos="81000">
                  <a:srgbClr val="C9C9C9"/>
                </a:gs>
              </a:gsLst>
              <a:lin ang="162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圆角矩形 5"/>
            <p:cNvSpPr/>
            <p:nvPr/>
          </p:nvSpPr>
          <p:spPr>
            <a:xfrm>
              <a:off x="713064" y="1196752"/>
              <a:ext cx="2658803" cy="3024335"/>
            </a:xfrm>
            <a:custGeom>
              <a:avLst/>
              <a:gdLst/>
              <a:ahLst/>
              <a:cxnLst/>
              <a:rect l="l" t="t" r="r" b="b"/>
              <a:pathLst>
                <a:path w="2202752" h="3024335">
                  <a:moveTo>
                    <a:pt x="239621" y="0"/>
                  </a:moveTo>
                  <a:lnTo>
                    <a:pt x="2202752" y="0"/>
                  </a:lnTo>
                  <a:lnTo>
                    <a:pt x="2202752" y="3024335"/>
                  </a:lnTo>
                  <a:lnTo>
                    <a:pt x="239621" y="3024335"/>
                  </a:lnTo>
                  <a:cubicBezTo>
                    <a:pt x="107282" y="3024335"/>
                    <a:pt x="0" y="2917053"/>
                    <a:pt x="0" y="2784714"/>
                  </a:cubicBezTo>
                  <a:lnTo>
                    <a:pt x="0" y="239621"/>
                  </a:lnTo>
                  <a:cubicBezTo>
                    <a:pt x="0" y="107282"/>
                    <a:pt x="107282" y="0"/>
                    <a:pt x="239621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54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371867" y="1196752"/>
              <a:ext cx="100800" cy="29880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 cap="flat" cmpd="sng" algn="ctr">
              <a:noFill/>
              <a:prstDash val="solid"/>
            </a:ln>
            <a:effectLst>
              <a:glow rad="139700">
                <a:srgbClr val="9BBB59">
                  <a:satMod val="175000"/>
                  <a:alpha val="40000"/>
                </a:srgbClr>
              </a:glow>
            </a:effectLst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圆角矩形 2"/>
            <p:cNvSpPr/>
            <p:nvPr/>
          </p:nvSpPr>
          <p:spPr>
            <a:xfrm>
              <a:off x="713064" y="1196752"/>
              <a:ext cx="2850824" cy="1684804"/>
            </a:xfrm>
            <a:custGeom>
              <a:avLst/>
              <a:gdLst>
                <a:gd name="connsiteX0" fmla="*/ 252033 w 2850824"/>
                <a:gd name="connsiteY0" fmla="*/ 0 h 1684804"/>
                <a:gd name="connsiteX1" fmla="*/ 2598791 w 2850824"/>
                <a:gd name="connsiteY1" fmla="*/ 0 h 1684804"/>
                <a:gd name="connsiteX2" fmla="*/ 2850824 w 2850824"/>
                <a:gd name="connsiteY2" fmla="*/ 252033 h 1684804"/>
                <a:gd name="connsiteX3" fmla="*/ 2850824 w 2850824"/>
                <a:gd name="connsiteY3" fmla="*/ 1080120 h 1684804"/>
                <a:gd name="connsiteX4" fmla="*/ 14749 w 2850824"/>
                <a:gd name="connsiteY4" fmla="*/ 1684804 h 1684804"/>
                <a:gd name="connsiteX5" fmla="*/ 0 w 2850824"/>
                <a:gd name="connsiteY5" fmla="*/ 252033 h 1684804"/>
                <a:gd name="connsiteX6" fmla="*/ 252033 w 2850824"/>
                <a:gd name="connsiteY6" fmla="*/ 0 h 1684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0824" h="1684804">
                  <a:moveTo>
                    <a:pt x="252033" y="0"/>
                  </a:moveTo>
                  <a:lnTo>
                    <a:pt x="2598791" y="0"/>
                  </a:lnTo>
                  <a:cubicBezTo>
                    <a:pt x="2737985" y="0"/>
                    <a:pt x="2850824" y="112839"/>
                    <a:pt x="2850824" y="252033"/>
                  </a:cubicBezTo>
                  <a:lnTo>
                    <a:pt x="2850824" y="1080120"/>
                  </a:lnTo>
                  <a:lnTo>
                    <a:pt x="14749" y="1684804"/>
                  </a:lnTo>
                  <a:cubicBezTo>
                    <a:pt x="14749" y="1408775"/>
                    <a:pt x="0" y="528062"/>
                    <a:pt x="0" y="252033"/>
                  </a:cubicBezTo>
                  <a:cubicBezTo>
                    <a:pt x="0" y="112839"/>
                    <a:pt x="112839" y="0"/>
                    <a:pt x="252033" y="0"/>
                  </a:cubicBezTo>
                  <a:close/>
                </a:path>
              </a:pathLst>
            </a:custGeom>
            <a:solidFill>
              <a:srgbClr val="FFFFFF">
                <a:alpha val="1098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519430" y="629920"/>
            <a:ext cx="7915910" cy="173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68580" tIns="34290" rIns="68580" bIns="3429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1.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请同学们再次大声读一读这首诗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借助文后“赏析”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大胆展开想象的翅膀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你看到了什么画面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?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又想到了什么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?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88620" y="1284923"/>
            <a:ext cx="8178165" cy="33921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68580" tIns="34290" rIns="68580" bIns="34290" numCol="1" anchor="ctr" anchorCtr="0" compatLnSpc="1">
            <a:spAutoFit/>
          </a:bodyPr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   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A.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看到百花盛开、争奇斗艳的美丽景色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柳絮纷飞、榆荚飘落的画面。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B.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想到一个人“无才思”并不可怕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要紧的是珍惜光阴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不失时机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,“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春光”是不负“杨花榆荚”这样的人的。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C.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想到珍惜时间的名言警句。如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:“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一年之计在于春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一日之计在于晨。”“一寸光阴一寸金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寸金难买寸光阴。”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3" name="文本框 1"/>
          <p:cNvSpPr txBox="1"/>
          <p:nvPr/>
        </p:nvSpPr>
        <p:spPr>
          <a:xfrm>
            <a:off x="561975" y="1534716"/>
            <a:ext cx="8064104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将花草树木赋予了人的思维、人的情感和人的动作行为，使那些花草树木有了留春惜时的生命特征。这一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拟人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手法的运用，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描摹了晚春花草灿烂的情态，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极有效地表达了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诗人对即将离去的春天的热爱和不舍、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珍惜春天和时光的美好情怀。</a:t>
            </a:r>
            <a:endParaRPr lang="zh-CN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40" name="文本框 70661"/>
          <p:cNvSpPr txBox="1"/>
          <p:nvPr/>
        </p:nvSpPr>
        <p:spPr>
          <a:xfrm>
            <a:off x="812086" y="1003697"/>
            <a:ext cx="751879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草树</a:t>
            </a:r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春不久归，百般红紫</a:t>
            </a:r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斗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芳菲。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4339" name="Group 19"/>
          <p:cNvGrpSpPr/>
          <p:nvPr/>
        </p:nvGrpSpPr>
        <p:grpSpPr>
          <a:xfrm>
            <a:off x="160735" y="369094"/>
            <a:ext cx="2319338" cy="525066"/>
            <a:chOff x="138" y="461"/>
            <a:chExt cx="1461" cy="441"/>
          </a:xfrm>
        </p:grpSpPr>
        <p:pic>
          <p:nvPicPr>
            <p:cNvPr id="2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41" name="文本框 2"/>
            <p:cNvSpPr txBox="1"/>
            <p:nvPr/>
          </p:nvSpPr>
          <p:spPr>
            <a:xfrm>
              <a:off x="476" y="509"/>
              <a:ext cx="1080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4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品诗句</a:t>
              </a:r>
              <a:endParaRPr lang="zh-CN" altLang="zh-CN" sz="24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pic>
        <p:nvPicPr>
          <p:cNvPr id="3" name="图片 2" descr="u=3514324220,3356126897&amp;fm=26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5026" y="2961323"/>
            <a:ext cx="3049905" cy="1909286"/>
          </a:xfrm>
          <a:prstGeom prst="rect">
            <a:avLst/>
          </a:prstGeom>
        </p:spPr>
      </p:pic>
      <p:pic>
        <p:nvPicPr>
          <p:cNvPr id="4" name="图片 3" descr="u=819285789,598516462&amp;fm=26&amp;gp=0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025" y="2597944"/>
            <a:ext cx="2943225" cy="1842611"/>
          </a:xfrm>
          <a:prstGeom prst="rect">
            <a:avLst/>
          </a:prstGeom>
        </p:spPr>
      </p:pic>
      <p:pic>
        <p:nvPicPr>
          <p:cNvPr id="5" name="图片 4" descr="u=2260793439,1283988543&amp;fm=26&amp;gp=0[1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733" y="2424589"/>
            <a:ext cx="3225641" cy="2015966"/>
          </a:xfrm>
          <a:prstGeom prst="rect">
            <a:avLst/>
          </a:prstGeom>
        </p:spPr>
      </p:pic>
      <p:pic>
        <p:nvPicPr>
          <p:cNvPr id="6" name="图片 5" descr="u=2636814261,4242507716&amp;fm=26&amp;gp=0[1]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0431" y="3283268"/>
            <a:ext cx="3243263" cy="1788319"/>
          </a:xfrm>
          <a:prstGeom prst="rect">
            <a:avLst/>
          </a:prstGeom>
        </p:spPr>
      </p:pic>
      <p:pic>
        <p:nvPicPr>
          <p:cNvPr id="7" name="图片 6" descr="u=3834541839,1407176148&amp;fm=26&amp;gp=0[1]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6905" y="369094"/>
            <a:ext cx="2995613" cy="2055019"/>
          </a:xfrm>
          <a:prstGeom prst="rect">
            <a:avLst/>
          </a:prstGeom>
        </p:spPr>
      </p:pic>
      <p:pic>
        <p:nvPicPr>
          <p:cNvPr id="10" name="图片 9" descr="u=4185241300,755268357&amp;fm=11&amp;gp=0[1]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179" y="221933"/>
            <a:ext cx="3215164" cy="241125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2253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u=74875033,4015867428&amp;fm=26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05" y="-17145"/>
            <a:ext cx="9115425" cy="5178425"/>
          </a:xfrm>
          <a:prstGeom prst="rect">
            <a:avLst/>
          </a:prstGeom>
        </p:spPr>
      </p:pic>
      <p:sp>
        <p:nvSpPr>
          <p:cNvPr id="14340" name="文本框 70661"/>
          <p:cNvSpPr txBox="1"/>
          <p:nvPr/>
        </p:nvSpPr>
        <p:spPr>
          <a:xfrm>
            <a:off x="592217" y="443230"/>
            <a:ext cx="7593806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杨花榆荚</a:t>
            </a:r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无才思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惟解</a:t>
            </a:r>
            <a:r>
              <a:rPr lang="zh-CN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漫天作雪飞。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”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3235" y="1174115"/>
            <a:ext cx="8382000" cy="3415030"/>
          </a:xfrm>
          <a:prstGeom prst="rect">
            <a:avLst/>
          </a:prstGeom>
          <a:solidFill>
            <a:srgbClr val="FFFF00">
              <a:alpha val="26000"/>
            </a:srgbClr>
          </a:solidFill>
          <a:ln w="9525">
            <a:noFill/>
          </a:ln>
          <a:effectLst>
            <a:softEdge rad="292100"/>
          </a:effectLst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8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zh-CN" sz="3600" b="1" dirty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又一次运用了</a:t>
            </a:r>
            <a:r>
              <a:rPr lang="zh-CN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拟人</a:t>
            </a:r>
            <a:r>
              <a:rPr lang="zh-CN" altLang="zh-CN" sz="3600" b="1" dirty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的修辞手法，赋予了“杨花榆荚”以鲜活的生命力，积极向上的思想激情，进而更好地表达了</a:t>
            </a:r>
            <a:r>
              <a:rPr lang="zh-CN" altLang="zh-CN" sz="36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诗人珍惜春天、珍惜时光的美好愿望。</a:t>
            </a:r>
            <a:endParaRPr lang="zh-CN" altLang="zh-CN" sz="36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pic>
        <p:nvPicPr>
          <p:cNvPr id="5" name="图片 4" descr="u=544066851,1648959657&amp;fm=26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8695" y="5161280"/>
            <a:ext cx="4331335" cy="2867025"/>
          </a:xfrm>
          <a:prstGeom prst="rect">
            <a:avLst/>
          </a:prstGeom>
        </p:spPr>
      </p:pic>
      <p:pic>
        <p:nvPicPr>
          <p:cNvPr id="6" name="图片 5" descr="u=4217239203,3094124934&amp;fm=26&amp;gp=0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640" y="5418455"/>
            <a:ext cx="3784600" cy="25209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2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2" name="文本框 70671"/>
          <p:cNvSpPr txBox="1"/>
          <p:nvPr/>
        </p:nvSpPr>
        <p:spPr>
          <a:xfrm>
            <a:off x="453628" y="1050131"/>
            <a:ext cx="5289947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启示：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我们有什么理由不能抛弃那点小小的自卑心理，放弃那点微不足道的自尊，抓住时机，利用大好时光投身到为自己、为他人创造美好未来的大环境中呢？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3575" y="1050131"/>
            <a:ext cx="2857500" cy="32242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u=1272847795,4262886902&amp;fm=26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23495"/>
            <a:ext cx="9155430" cy="5178425"/>
          </a:xfrm>
          <a:prstGeom prst="rect">
            <a:avLst/>
          </a:prstGeom>
        </p:spPr>
      </p:pic>
      <p:sp>
        <p:nvSpPr>
          <p:cNvPr id="19458" name="矩形 5"/>
          <p:cNvSpPr/>
          <p:nvPr/>
        </p:nvSpPr>
        <p:spPr>
          <a:xfrm>
            <a:off x="2435225" y="908685"/>
            <a:ext cx="672719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400" b="1" dirty="0">
                <a:latin typeface="方正启体简体" panose="03000509000000000000" charset="-122"/>
                <a:ea typeface="方正启体简体" panose="03000509000000000000" charset="-122"/>
              </a:rPr>
              <a:t>此诗运用拟人的修辞手法，通过描写花草树木得知春天不久就要归去，于是各逞姿色，争芳斗艳，欲将春天留住，就连那本来没有任何姿色的杨花、榆荚也不甘示弱，好像雪花随风飞舞，加入了留春的行列。</a:t>
            </a:r>
            <a:r>
              <a:rPr lang="zh-CN" altLang="zh-CN" sz="28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全诗表达了诗人惜春的思想感情，同时也蕴含应抓住时机，乘时而进，创造美好未来之意。</a:t>
            </a:r>
            <a:endParaRPr lang="zh-CN" altLang="zh-CN" sz="28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grpSp>
        <p:nvGrpSpPr>
          <p:cNvPr id="19459" name="Group 19"/>
          <p:cNvGrpSpPr/>
          <p:nvPr/>
        </p:nvGrpSpPr>
        <p:grpSpPr>
          <a:xfrm>
            <a:off x="6329760" y="166529"/>
            <a:ext cx="2319338" cy="525066"/>
            <a:chOff x="138" y="461"/>
            <a:chExt cx="1461" cy="441"/>
          </a:xfrm>
        </p:grpSpPr>
        <p:pic>
          <p:nvPicPr>
            <p:cNvPr id="19460" name="Picture 18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1" name="文本框 2"/>
            <p:cNvSpPr txBox="1"/>
            <p:nvPr/>
          </p:nvSpPr>
          <p:spPr>
            <a:xfrm>
              <a:off x="476" y="509"/>
              <a:ext cx="10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1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主旨探究</a:t>
              </a:r>
              <a:endParaRPr lang="zh-CN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3793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33794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3795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重点赏析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84175" y="1222375"/>
            <a:ext cx="8485188" cy="3170238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</a:ln>
        </p:spPr>
        <p:txBody>
          <a:bodyPr anchor="t">
            <a:spAutoFit/>
          </a:bodyPr>
          <a:p>
            <a:pPr>
              <a:lnSpc>
                <a:spcPts val="4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这是一首描绘暮春景色的七绝。诗人不写百花稀落、暮春凋零，却写草木留春而呈万紫千红的动人情景，就连那本来乏色少香的杨花、榆荚也不甘示弱，如雪花般随风飞舞，加入了留春的行列。面对晚春景象，诗人体物入微，一反常见的惜春伤感之情，变被动感受为主动参与，情绪乐观向上，很有新意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98475" y="1250950"/>
            <a:ext cx="8326438" cy="225425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诗人运用拟人手法，糅人与花于一体。平中翻新，颇富奇趣。“草木”本属无情物，诗人偏说它们有知，或“斗”或“解”，而且还有“才思”高下有无之分。想象之奇，实为诗中所罕见。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u=2542086485,1086451841&amp;fm=26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76200" y="-12065"/>
            <a:ext cx="9247505" cy="5158105"/>
          </a:xfrm>
          <a:prstGeom prst="rect">
            <a:avLst/>
          </a:prstGeom>
        </p:spPr>
      </p:pic>
      <p:sp>
        <p:nvSpPr>
          <p:cNvPr id="35841" name="文本框 1"/>
          <p:cNvSpPr txBox="1"/>
          <p:nvPr/>
        </p:nvSpPr>
        <p:spPr>
          <a:xfrm>
            <a:off x="909955" y="1830070"/>
            <a:ext cx="7535545" cy="2553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4000" b="1">
                <a:solidFill>
                  <a:srgbClr val="00206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春归何处。寂寞无行路。若有人知春去处。唤取归来同住。</a:t>
            </a:r>
            <a:endParaRPr lang="zh-CN" altLang="en-US" sz="4000" b="1">
              <a:solidFill>
                <a:srgbClr val="00206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eaLnBrk="0" hangingPunct="0"/>
            <a:r>
              <a:rPr lang="zh-CN" altLang="en-US" sz="4000" b="1">
                <a:solidFill>
                  <a:srgbClr val="00206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春无踪迹谁知。除非问取黄鹂。百啭无人能解，因风飞过蔷薇</a:t>
            </a: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2" name="文本框 2"/>
          <p:cNvSpPr txBox="1"/>
          <p:nvPr/>
        </p:nvSpPr>
        <p:spPr>
          <a:xfrm>
            <a:off x="2536190" y="383540"/>
            <a:ext cx="42830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清平乐·春归何处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   【宋】黄庭坚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u=920007214,2354797331&amp;fm=27&amp;gp=0[1]"/>
          <p:cNvPicPr>
            <a:picLocks noChangeAspect="1"/>
          </p:cNvPicPr>
          <p:nvPr/>
        </p:nvPicPr>
        <p:blipFill>
          <a:blip r:embed="rId1"/>
          <a:srcRect b="3264"/>
          <a:stretch>
            <a:fillRect/>
          </a:stretch>
        </p:blipFill>
        <p:spPr>
          <a:xfrm>
            <a:off x="-17145" y="-26670"/>
            <a:ext cx="9183053" cy="5182076"/>
          </a:xfrm>
          <a:prstGeom prst="rect">
            <a:avLst/>
          </a:prstGeom>
        </p:spPr>
      </p:pic>
      <p:grpSp>
        <p:nvGrpSpPr>
          <p:cNvPr id="20482" name="Group 19"/>
          <p:cNvGrpSpPr/>
          <p:nvPr/>
        </p:nvGrpSpPr>
        <p:grpSpPr>
          <a:xfrm>
            <a:off x="160735" y="369094"/>
            <a:ext cx="2319338" cy="525066"/>
            <a:chOff x="138" y="461"/>
            <a:chExt cx="1461" cy="441"/>
          </a:xfrm>
        </p:grpSpPr>
        <p:pic>
          <p:nvPicPr>
            <p:cNvPr id="20483" name="Picture 18" descr="未标题-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484" name="文本框 2"/>
            <p:cNvSpPr txBox="1"/>
            <p:nvPr/>
          </p:nvSpPr>
          <p:spPr>
            <a:xfrm>
              <a:off x="476" y="509"/>
              <a:ext cx="10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1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诵诗歌</a:t>
              </a:r>
              <a:endParaRPr lang="zh-CN" altLang="zh-CN" sz="21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02523" y="1056085"/>
            <a:ext cx="7631906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读读韩愈的《早春呈水部张十八员外》。</a:t>
            </a:r>
            <a:endParaRPr lang="zh-CN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6" name="文本框 2"/>
          <p:cNvSpPr txBox="1"/>
          <p:nvPr/>
        </p:nvSpPr>
        <p:spPr>
          <a:xfrm>
            <a:off x="848360" y="1516380"/>
            <a:ext cx="7977505" cy="3230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70000"/>
              </a:lnSpc>
            </a:pPr>
            <a:r>
              <a:rPr lang="zh-CN" altLang="zh-CN" sz="40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早春呈水部张十八员外</a:t>
            </a:r>
            <a:endParaRPr lang="zh-CN" altLang="en-US" sz="4000" b="1" dirty="0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</a:rPr>
              <a:t>天街小雨润如酥，草色遥看近却无。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en-US" sz="4000" b="1" dirty="0">
                <a:latin typeface="方正启体简体" panose="03000509000000000000" charset="-122"/>
                <a:ea typeface="方正启体简体" panose="03000509000000000000" charset="-122"/>
              </a:rPr>
              <a:t>最是一年春好处，绝胜烟柳满皇都。</a:t>
            </a:r>
            <a:endParaRPr lang="zh-CN" altLang="en-US" sz="40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486" grpId="0" bldLvl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1979712" y="0"/>
            <a:ext cx="299" cy="68154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817694" y="627534"/>
            <a:ext cx="1209675" cy="238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 rot="10800000" flipH="1">
            <a:off x="469078" y="187835"/>
            <a:ext cx="1651539" cy="439309"/>
          </a:xfrm>
          <a:custGeom>
            <a:avLst/>
            <a:gdLst>
              <a:gd name="connsiteX0" fmla="*/ 3616084 w 3970185"/>
              <a:gd name="connsiteY0" fmla="*/ 0 h 708025"/>
              <a:gd name="connsiteX1" fmla="*/ 2838983 w 3970185"/>
              <a:gd name="connsiteY1" fmla="*/ 0 h 708025"/>
              <a:gd name="connsiteX2" fmla="*/ 2695422 w 3970185"/>
              <a:gd name="connsiteY2" fmla="*/ 0 h 708025"/>
              <a:gd name="connsiteX3" fmla="*/ 0 w 3970185"/>
              <a:gd name="connsiteY3" fmla="*/ 0 h 708025"/>
              <a:gd name="connsiteX4" fmla="*/ 0 w 3970185"/>
              <a:gd name="connsiteY4" fmla="*/ 708025 h 708025"/>
              <a:gd name="connsiteX5" fmla="*/ 2695422 w 3970185"/>
              <a:gd name="connsiteY5" fmla="*/ 708025 h 708025"/>
              <a:gd name="connsiteX6" fmla="*/ 2838983 w 3970185"/>
              <a:gd name="connsiteY6" fmla="*/ 708025 h 708025"/>
              <a:gd name="connsiteX7" fmla="*/ 3616084 w 3970185"/>
              <a:gd name="connsiteY7" fmla="*/ 708025 h 708025"/>
              <a:gd name="connsiteX8" fmla="*/ 3970185 w 3970185"/>
              <a:gd name="connsiteY8" fmla="*/ 354013 h 708025"/>
              <a:gd name="connsiteX9" fmla="*/ 3616084 w 3970185"/>
              <a:gd name="connsiteY9" fmla="*/ 0 h 708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70185" h="708025">
                <a:moveTo>
                  <a:pt x="3616084" y="0"/>
                </a:moveTo>
                <a:lnTo>
                  <a:pt x="2838983" y="0"/>
                </a:lnTo>
                <a:lnTo>
                  <a:pt x="2695422" y="0"/>
                </a:lnTo>
                <a:lnTo>
                  <a:pt x="0" y="0"/>
                </a:lnTo>
                <a:lnTo>
                  <a:pt x="0" y="708025"/>
                </a:lnTo>
                <a:lnTo>
                  <a:pt x="2695422" y="708025"/>
                </a:lnTo>
                <a:lnTo>
                  <a:pt x="2838983" y="708025"/>
                </a:lnTo>
                <a:lnTo>
                  <a:pt x="3616084" y="708025"/>
                </a:lnTo>
                <a:cubicBezTo>
                  <a:pt x="3811649" y="708025"/>
                  <a:pt x="3970185" y="549528"/>
                  <a:pt x="3970185" y="354013"/>
                </a:cubicBezTo>
                <a:cubicBezTo>
                  <a:pt x="3970185" y="158497"/>
                  <a:pt x="3811649" y="0"/>
                  <a:pt x="3616084" y="0"/>
                </a:cubicBezTo>
                <a:close/>
              </a:path>
            </a:pathLst>
          </a:custGeom>
          <a:solidFill>
            <a:srgbClr val="00B050"/>
          </a:solidFill>
          <a:ln w="25400" cap="flat" cmpd="sng" algn="ctr">
            <a:solidFill>
              <a:srgbClr val="00B050"/>
            </a:solidFill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38576" tIns="19288" rIns="38576" bIns="19288" anchor="ctr"/>
          <a:lstStyle/>
          <a:p>
            <a:pPr algn="ctr">
              <a:defRPr/>
            </a:pPr>
            <a:endParaRPr lang="en-US" sz="2100" b="1" kern="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0466" y="213235"/>
            <a:ext cx="1249680" cy="41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00" b="1" dirty="0" smtClean="0">
                <a:latin typeface="微软雅黑" panose="020B0503020204020204" charset="-122"/>
                <a:ea typeface="微软雅黑" panose="020B0503020204020204" charset="-122"/>
              </a:rPr>
              <a:t>布置作业</a:t>
            </a:r>
            <a:endParaRPr lang="zh-CN" altLang="en-US" sz="21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097" name="Picture 1" descr="C:\Users\Administrator\课件图12\QQ截图20160911165446_副本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" y="518160"/>
            <a:ext cx="9219565" cy="4719955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469265" y="1214755"/>
            <a:ext cx="5173980" cy="3322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3200" dirty="0" smtClean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       </a:t>
            </a:r>
            <a:r>
              <a:rPr lang="zh-CN" altLang="zh-CN" sz="3200" dirty="0" smtClean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1.背诵两首诗，周三小自习默写（注释</a:t>
            </a:r>
            <a:r>
              <a:rPr lang="en-US" altLang="zh-CN" sz="3200" dirty="0" smtClean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:</a:t>
            </a:r>
            <a:r>
              <a:rPr lang="zh-CN" altLang="en-US" sz="3200" dirty="0" smtClean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入京使、</a:t>
            </a:r>
            <a:r>
              <a:rPr lang="zh-CN" altLang="en-US" sz="3200" dirty="0" smtClean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  <a:sym typeface="+mn-ea"/>
              </a:rPr>
              <a:t>漫漫、龙钟、凭、传语、杨花榆荚无才思、惟解</a:t>
            </a:r>
            <a:r>
              <a:rPr lang="zh-CN" altLang="zh-CN" sz="3200" dirty="0" smtClean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）；</a:t>
            </a:r>
            <a:endParaRPr lang="zh-CN" altLang="zh-CN" sz="3200" dirty="0" smtClean="0">
              <a:latin typeface="全新硬笔行书简" panose="02010600040101010101" charset="-122"/>
              <a:ea typeface="全新硬笔行书简" panose="02010600040101010101" charset="-122"/>
              <a:cs typeface="全新硬笔行书简" panose="02010600040101010101" charset="-122"/>
            </a:endParaRPr>
          </a:p>
          <a:p>
            <a:pPr algn="l"/>
            <a:endParaRPr lang="zh-CN" altLang="zh-CN" sz="1800" dirty="0" smtClean="0">
              <a:latin typeface="全新硬笔行书简" panose="02010600040101010101" charset="-122"/>
              <a:ea typeface="全新硬笔行书简" panose="02010600040101010101" charset="-122"/>
              <a:cs typeface="全新硬笔行书简" panose="02010600040101010101" charset="-122"/>
            </a:endParaRPr>
          </a:p>
          <a:p>
            <a:pPr algn="l"/>
            <a:r>
              <a:rPr lang="zh-CN" altLang="en-US" sz="3200" dirty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        2.《学评》</a:t>
            </a:r>
            <a:r>
              <a:rPr lang="en-US" altLang="zh-CN" sz="3200" dirty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P</a:t>
            </a:r>
            <a:r>
              <a:rPr lang="zh-CN" altLang="en-US" sz="3200" dirty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18、19， </a:t>
            </a:r>
            <a:endParaRPr lang="zh-CN" altLang="en-US" sz="3200" dirty="0">
              <a:latin typeface="全新硬笔行书简" panose="02010600040101010101" charset="-122"/>
              <a:ea typeface="全新硬笔行书简" panose="02010600040101010101" charset="-122"/>
              <a:cs typeface="全新硬笔行书简" panose="02010600040101010101" charset="-122"/>
            </a:endParaRPr>
          </a:p>
          <a:p>
            <a:pPr algn="l"/>
            <a:r>
              <a:rPr lang="zh-CN" altLang="en-US" sz="3200" dirty="0">
                <a:latin typeface="全新硬笔行书简" panose="02010600040101010101" charset="-122"/>
                <a:ea typeface="全新硬笔行书简" panose="02010600040101010101" charset="-122"/>
                <a:cs typeface="全新硬笔行书简" panose="02010600040101010101" charset="-122"/>
              </a:rPr>
              <a:t>                      红笔改。</a:t>
            </a:r>
            <a:endParaRPr lang="zh-CN" altLang="en-US" sz="3200" dirty="0">
              <a:latin typeface="全新硬笔行书简" panose="02010600040101010101" charset="-122"/>
              <a:ea typeface="全新硬笔行书简" panose="02010600040101010101" charset="-122"/>
              <a:cs typeface="全新硬笔行书简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p="http://schemas.openxmlformats.org/presentationml/2006/main">
  <p:tag name="MH" val="20150826203636"/>
  <p:tag name="MH_LIBRARY" val="GRAPHIC"/>
  <p:tag name="MH_ORDER" val="Freeform 20"/>
</p:tagLst>
</file>

<file path=ppt/tags/tag2.xml><?xml version="1.0" encoding="utf-8"?>
<p:tagLst xmlns:p="http://schemas.openxmlformats.org/presentationml/2006/main">
  <p:tag name="MH" val="20150826203636"/>
  <p:tag name="MH_LIBRARY" val="GRAPHIC"/>
  <p:tag name="MH_ORDER" val="Freeform 20"/>
</p:tagLst>
</file>

<file path=ppt/tags/tag3.xml><?xml version="1.0" encoding="utf-8"?>
<p:tagLst xmlns:p="http://schemas.openxmlformats.org/presentationml/2006/main">
  <p:tag name="MH" val="20150826203636"/>
  <p:tag name="MH_LIBRARY" val="GRAPHIC"/>
  <p:tag name="MH_ORDER" val="Freeform 20"/>
</p:tagLst>
</file>

<file path=ppt/tags/tag4.xml><?xml version="1.0" encoding="utf-8"?>
<p:tagLst xmlns:p="http://schemas.openxmlformats.org/presentationml/2006/main">
  <p:tag name="MH" val="20150826203636"/>
  <p:tag name="MH_LIBRARY" val="GRAPHIC"/>
  <p:tag name="MH_ORDER" val="Freeform 20"/>
</p:tagLst>
</file>

<file path=ppt/tags/tag5.xml><?xml version="1.0" encoding="utf-8"?>
<p:tagLst xmlns:p="http://schemas.openxmlformats.org/presentationml/2006/main">
  <p:tag name="MH" val="20150826203636"/>
  <p:tag name="MH_LIBRARY" val="GRAPHIC"/>
  <p:tag name="MH_ORDER" val="Freeform 20"/>
</p:tagLst>
</file>

<file path=ppt/theme/theme1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3272</Words>
  <Application>WPS 演示</Application>
  <PresentationFormat/>
  <Paragraphs>194</Paragraphs>
  <Slides>36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36</vt:i4>
      </vt:variant>
    </vt:vector>
  </HeadingPairs>
  <TitlesOfParts>
    <vt:vector size="58" baseType="lpstr">
      <vt:lpstr>Arial</vt:lpstr>
      <vt:lpstr>宋体</vt:lpstr>
      <vt:lpstr>Wingdings</vt:lpstr>
      <vt:lpstr>Times New Roman</vt:lpstr>
      <vt:lpstr>黑体</vt:lpstr>
      <vt:lpstr>Calibri</vt:lpstr>
      <vt:lpstr>楷体</vt:lpstr>
      <vt:lpstr>Franklin Gothic Medium</vt:lpstr>
      <vt:lpstr>方正启体简体</vt:lpstr>
      <vt:lpstr>方正幼线简体</vt:lpstr>
      <vt:lpstr>迷你简书魂</vt:lpstr>
      <vt:lpstr>微软雅黑</vt:lpstr>
      <vt:lpstr>Arial Unicode MS</vt:lpstr>
      <vt:lpstr>方正姚体</vt:lpstr>
      <vt:lpstr>Calibri</vt:lpstr>
      <vt:lpstr>Calibri Light</vt:lpstr>
      <vt:lpstr>全新硬笔行书简</vt:lpstr>
      <vt:lpstr>2_Office 主题​​</vt:lpstr>
      <vt:lpstr>3_Office 主题​​</vt:lpstr>
      <vt:lpstr>1_Office 主题​​</vt:lpstr>
      <vt:lpstr>4_Office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dc:description>声  明
 本文件仅用于个人学习、研究或欣赏，以及其他非商业性或非盈利性用途，但同时应遵守著作权法及其他相关法律的规定，不得侵犯本司及相关权利人的合法权利。
 除此以外，将本文件任何内容用于其他用途时，应获得授权，如发现未经授权用于商业或盈利用途将追加侵权者的法律责任。
武汉天成贵龙文化传播有限公司</dc:description>
  <cp:lastModifiedBy>28122</cp:lastModifiedBy>
  <cp:revision>1225</cp:revision>
  <dcterms:created xsi:type="dcterms:W3CDTF">2016-01-14T07:05:00Z</dcterms:created>
  <dcterms:modified xsi:type="dcterms:W3CDTF">2019-03-05T01:31:32Z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2052-11.1.0.8500</vt:lpwstr>
  </property>
</Properties>
</file>